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handoutMasterIdLst>
    <p:handoutMasterId r:id="rId7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 uri="{2D200454-40CA-4A62-9FC3-DE9A4176ACB9}">
      <p15:notesGuideLst xmlns:p15="http://schemas.microsoft.com/office/powerpoint/2012/main" xmlns="">
        <p15:guide id="1" orient="horz" pos="2380">
          <p15:clr>
            <a:srgbClr val="A4A3A4"/>
          </p15:clr>
        </p15:guide>
        <p15:guide id="2" pos="33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786" y="66"/>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1854" y="-108"/>
      </p:cViewPr>
      <p:guideLst>
        <p:guide orient="horz" pos="2380"/>
        <p:guide pos="336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057900" y="0"/>
            <a:ext cx="4632325" cy="377825"/>
          </a:xfrm>
          <a:prstGeom prst="rect">
            <a:avLst/>
          </a:prstGeom>
        </p:spPr>
        <p:txBody>
          <a:bodyPr vert="horz" lIns="91440" tIns="45720" rIns="91440" bIns="45720" rtlCol="0"/>
          <a:lstStyle>
            <a:lvl1pPr algn="r">
              <a:defRPr sz="1200"/>
            </a:lvl1pPr>
          </a:lstStyle>
          <a:p>
            <a:r>
              <a:rPr lang="en-US"/>
              <a:t>10/4/2021</a:t>
            </a:r>
          </a:p>
        </p:txBody>
      </p:sp>
      <p:sp>
        <p:nvSpPr>
          <p:cNvPr id="4" name="Footer Placeholder 3"/>
          <p:cNvSpPr>
            <a:spLocks noGrp="1"/>
          </p:cNvSpPr>
          <p:nvPr>
            <p:ph type="ftr" sz="quarter" idx="2"/>
          </p:nvPr>
        </p:nvSpPr>
        <p:spPr>
          <a:xfrm>
            <a:off x="0" y="7177088"/>
            <a:ext cx="4633913" cy="377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057900" y="7177088"/>
            <a:ext cx="4632325" cy="377825"/>
          </a:xfrm>
          <a:prstGeom prst="rect">
            <a:avLst/>
          </a:prstGeom>
        </p:spPr>
        <p:txBody>
          <a:bodyPr vert="horz" lIns="91440" tIns="45720" rIns="91440" bIns="45720" rtlCol="0" anchor="b"/>
          <a:lstStyle>
            <a:lvl1pPr algn="r">
              <a:defRPr sz="1200"/>
            </a:lvl1pPr>
          </a:lstStyle>
          <a:p>
            <a:fld id="{E2731811-9385-42F3-87D2-851FCED26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r>
              <a:rPr lang="en-US"/>
              <a:t>10/4/2021</a:t>
            </a:r>
          </a:p>
        </p:txBody>
      </p:sp>
      <p:sp>
        <p:nvSpPr>
          <p:cNvPr id="5" name="Notes Placeholder 4"/>
          <p:cNvSpPr>
            <a:spLocks noGrp="1"/>
          </p:cNvSpPr>
          <p:nvPr>
            <p:ph type="body" sz="quarter" idx="3"/>
          </p:nvPr>
        </p:nvSpPr>
        <p:spPr>
          <a:xfrm>
            <a:off x="1069975" y="3589338"/>
            <a:ext cx="8553450" cy="34004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057900" y="7177088"/>
            <a:ext cx="4632325" cy="377825"/>
          </a:xfrm>
          <a:prstGeom prst="rect">
            <a:avLst/>
          </a:prstGeom>
        </p:spPr>
        <p:txBody>
          <a:bodyPr vert="horz" lIns="91440" tIns="45720" rIns="91440" bIns="45720" rtlCol="0" anchor="b"/>
          <a:lstStyle>
            <a:lvl1pPr algn="r">
              <a:defRPr sz="1200"/>
            </a:lvl1pPr>
          </a:lstStyle>
          <a:p>
            <a:fld id="{63C8E18D-0DDE-4951-AA5C-ACB24451EE79}" type="slidenum">
              <a:rPr lang="en-US" smtClean="0"/>
              <a:pPr/>
              <a:t>‹#›</a:t>
            </a:fld>
            <a:endParaRPr lang="en-US"/>
          </a:p>
        </p:txBody>
      </p:sp>
      <p:sp>
        <p:nvSpPr>
          <p:cNvPr id="8" name="Slide Image Placeholder 7"/>
          <p:cNvSpPr>
            <a:spLocks noGrp="1" noRot="1" noChangeAspect="1"/>
          </p:cNvSpPr>
          <p:nvPr>
            <p:ph type="sldImg" idx="2"/>
          </p:nvPr>
        </p:nvSpPr>
        <p:spPr>
          <a:xfrm>
            <a:off x="3341688" y="566738"/>
            <a:ext cx="4010025" cy="2833687"/>
          </a:xfrm>
          <a:prstGeom prst="rect">
            <a:avLst/>
          </a:prstGeom>
          <a:noFill/>
          <a:ln w="12700">
            <a:solidFill>
              <a:prstClr val="black"/>
            </a:solidFill>
          </a:ln>
        </p:spPr>
        <p:txBody>
          <a:bodyPr vert="horz" lIns="91440" tIns="45720" rIns="91440" bIns="45720" rtlCol="0" anchor="ctr"/>
          <a:lstStyle/>
          <a:p>
            <a:endParaRPr lang="en-US"/>
          </a:p>
        </p:txBody>
      </p:sp>
      <p:sp>
        <p:nvSpPr>
          <p:cNvPr id="9" name="Footer Placeholder 8"/>
          <p:cNvSpPr>
            <a:spLocks noGrp="1"/>
          </p:cNvSpPr>
          <p:nvPr>
            <p:ph type="ftr" sz="quarter" idx="4"/>
          </p:nvPr>
        </p:nvSpPr>
        <p:spPr>
          <a:xfrm>
            <a:off x="0" y="7177088"/>
            <a:ext cx="4633913" cy="377825"/>
          </a:xfrm>
          <a:prstGeom prst="rect">
            <a:avLst/>
          </a:prstGeom>
        </p:spPr>
        <p:txBody>
          <a:bodyPr vert="horz" lIns="91440" tIns="45720" rIns="91440" bIns="45720" rtlCol="0" anchor="b"/>
          <a:lstStyle>
            <a:lvl1pPr algn="l">
              <a:defRPr sz="1200"/>
            </a:lvl1pPr>
          </a:lstStyle>
          <a:p>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1688" y="566738"/>
            <a:ext cx="4010025" cy="2833687"/>
          </a:xfrm>
          <a:prstGeom prst="rect">
            <a:avLst/>
          </a:prstGeo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594078" y="566737"/>
            <a:ext cx="950524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594078" y="566737"/>
            <a:ext cx="950524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594078" y="566737"/>
            <a:ext cx="950524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594078" y="566737"/>
            <a:ext cx="950524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1688" y="566738"/>
            <a:ext cx="4010025" cy="2833687"/>
          </a:xfrm>
          <a:prstGeom prst="rect">
            <a:avLst/>
          </a:prstGeo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341688" y="566738"/>
            <a:ext cx="4011612" cy="2833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594078" y="566737"/>
            <a:ext cx="950524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782585" y="566737"/>
            <a:ext cx="712928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69340" y="3589338"/>
            <a:ext cx="8554720" cy="3400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594078" y="566737"/>
            <a:ext cx="9505244" cy="28336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10/4/2021</a:t>
            </a:r>
          </a:p>
        </p:txBody>
      </p:sp>
      <p:sp>
        <p:nvSpPr>
          <p:cNvPr id="6" name="Holder 6"/>
          <p:cNvSpPr>
            <a:spLocks noGrp="1"/>
          </p:cNvSpPr>
          <p:nvPr>
            <p:ph type="sldNum" sz="quarter" idx="7"/>
          </p:nvPr>
        </p:nvSpPr>
        <p:spPr/>
        <p:txBody>
          <a:bodyPr lIns="0" tIns="0" rIns="0" bIns="0"/>
          <a:lstStyle>
            <a:lvl1pPr>
              <a:defRPr sz="2450" b="0" i="0">
                <a:solidFill>
                  <a:schemeClr val="tx1"/>
                </a:solidFill>
                <a:latin typeface="Calibri"/>
                <a:cs typeface="Calibri"/>
              </a:defRPr>
            </a:lvl1pPr>
          </a:lstStyle>
          <a:p>
            <a:pPr marL="38100">
              <a:lnSpc>
                <a:spcPts val="2450"/>
              </a:lnSpc>
            </a:pPr>
            <a:fld id="{81D60167-4931-47E6-BA6A-407CBD079E47}" type="slidenum">
              <a:rPr spc="-105" dirty="0"/>
              <a:pPr marL="38100">
                <a:lnSpc>
                  <a:spcPts val="2450"/>
                </a:lnSpc>
              </a:pPr>
              <a:t>‹#›</a:t>
            </a:fld>
            <a:endParaRPr spc="-10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sz="1700" b="0" i="0">
                <a:solidFill>
                  <a:schemeClr val="tx1"/>
                </a:solidFill>
                <a:latin typeface="Calibri"/>
                <a:cs typeface="Calibri"/>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10/4/2021</a:t>
            </a:r>
          </a:p>
        </p:txBody>
      </p:sp>
      <p:sp>
        <p:nvSpPr>
          <p:cNvPr id="6" name="Holder 6"/>
          <p:cNvSpPr>
            <a:spLocks noGrp="1"/>
          </p:cNvSpPr>
          <p:nvPr>
            <p:ph type="sldNum" sz="quarter" idx="7"/>
          </p:nvPr>
        </p:nvSpPr>
        <p:spPr/>
        <p:txBody>
          <a:bodyPr lIns="0" tIns="0" rIns="0" bIns="0"/>
          <a:lstStyle>
            <a:lvl1pPr>
              <a:defRPr sz="2450" b="0" i="0">
                <a:solidFill>
                  <a:schemeClr val="tx1"/>
                </a:solidFill>
                <a:latin typeface="Calibri"/>
                <a:cs typeface="Calibri"/>
              </a:defRPr>
            </a:lvl1pPr>
          </a:lstStyle>
          <a:p>
            <a:pPr marL="38100">
              <a:lnSpc>
                <a:spcPts val="2450"/>
              </a:lnSpc>
            </a:pPr>
            <a:fld id="{81D60167-4931-47E6-BA6A-407CBD079E47}" type="slidenum">
              <a:rPr spc="-105" dirty="0"/>
              <a:pPr marL="38100">
                <a:lnSpc>
                  <a:spcPts val="2450"/>
                </a:lnSpc>
              </a:pPr>
              <a:t>‹#›</a:t>
            </a:fld>
            <a:endParaRPr spc="-10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a:t>10/4/2021</a:t>
            </a:r>
          </a:p>
        </p:txBody>
      </p:sp>
      <p:sp>
        <p:nvSpPr>
          <p:cNvPr id="7" name="Holder 7"/>
          <p:cNvSpPr>
            <a:spLocks noGrp="1"/>
          </p:cNvSpPr>
          <p:nvPr>
            <p:ph type="sldNum" sz="quarter" idx="7"/>
          </p:nvPr>
        </p:nvSpPr>
        <p:spPr/>
        <p:txBody>
          <a:bodyPr lIns="0" tIns="0" rIns="0" bIns="0"/>
          <a:lstStyle>
            <a:lvl1pPr>
              <a:defRPr sz="2450" b="0" i="0">
                <a:solidFill>
                  <a:schemeClr val="tx1"/>
                </a:solidFill>
                <a:latin typeface="Calibri"/>
                <a:cs typeface="Calibri"/>
              </a:defRPr>
            </a:lvl1pPr>
          </a:lstStyle>
          <a:p>
            <a:pPr marL="38100">
              <a:lnSpc>
                <a:spcPts val="2450"/>
              </a:lnSpc>
            </a:pPr>
            <a:fld id="{81D60167-4931-47E6-BA6A-407CBD079E47}" type="slidenum">
              <a:rPr spc="-105" dirty="0"/>
              <a:pPr marL="38100">
                <a:lnSpc>
                  <a:spcPts val="2450"/>
                </a:lnSpc>
              </a:pPr>
              <a:t>‹#›</a:t>
            </a:fld>
            <a:endParaRPr spc="-10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a:t>10/4/2021</a:t>
            </a:r>
          </a:p>
        </p:txBody>
      </p:sp>
      <p:sp>
        <p:nvSpPr>
          <p:cNvPr id="5" name="Holder 5"/>
          <p:cNvSpPr>
            <a:spLocks noGrp="1"/>
          </p:cNvSpPr>
          <p:nvPr>
            <p:ph type="sldNum" sz="quarter" idx="7"/>
          </p:nvPr>
        </p:nvSpPr>
        <p:spPr/>
        <p:txBody>
          <a:bodyPr lIns="0" tIns="0" rIns="0" bIns="0"/>
          <a:lstStyle>
            <a:lvl1pPr>
              <a:defRPr sz="2450" b="0" i="0">
                <a:solidFill>
                  <a:schemeClr val="tx1"/>
                </a:solidFill>
                <a:latin typeface="Calibri"/>
                <a:cs typeface="Calibri"/>
              </a:defRPr>
            </a:lvl1pPr>
          </a:lstStyle>
          <a:p>
            <a:pPr marL="38100">
              <a:lnSpc>
                <a:spcPts val="2450"/>
              </a:lnSpc>
            </a:pPr>
            <a:fld id="{81D60167-4931-47E6-BA6A-407CBD079E47}" type="slidenum">
              <a:rPr spc="-105" dirty="0"/>
              <a:pPr marL="38100">
                <a:lnSpc>
                  <a:spcPts val="2450"/>
                </a:lnSpc>
              </a:pPr>
              <a:t>‹#›</a:t>
            </a:fld>
            <a:endParaRPr spc="-10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a:t>10/4/2021</a:t>
            </a:r>
          </a:p>
        </p:txBody>
      </p:sp>
      <p:sp>
        <p:nvSpPr>
          <p:cNvPr id="4" name="Holder 4"/>
          <p:cNvSpPr>
            <a:spLocks noGrp="1"/>
          </p:cNvSpPr>
          <p:nvPr>
            <p:ph type="sldNum" sz="quarter" idx="7"/>
          </p:nvPr>
        </p:nvSpPr>
        <p:spPr/>
        <p:txBody>
          <a:bodyPr lIns="0" tIns="0" rIns="0" bIns="0"/>
          <a:lstStyle>
            <a:lvl1pPr>
              <a:defRPr sz="2450" b="0" i="0">
                <a:solidFill>
                  <a:schemeClr val="tx1"/>
                </a:solidFill>
                <a:latin typeface="Calibri"/>
                <a:cs typeface="Calibri"/>
              </a:defRPr>
            </a:lvl1pPr>
          </a:lstStyle>
          <a:p>
            <a:pPr marL="38100">
              <a:lnSpc>
                <a:spcPts val="2450"/>
              </a:lnSpc>
            </a:pPr>
            <a:fld id="{81D60167-4931-47E6-BA6A-407CBD079E47}" type="slidenum">
              <a:rPr spc="-105" dirty="0"/>
              <a:pPr marL="38100">
                <a:lnSpc>
                  <a:spcPts val="2450"/>
                </a:lnSpc>
              </a:pPr>
              <a:t>‹#›</a:t>
            </a:fld>
            <a:endParaRPr spc="-10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736564" y="402314"/>
            <a:ext cx="9223058" cy="14605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736565" y="1852393"/>
            <a:ext cx="4523809" cy="90782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 name="Google Shape;14;p20"/>
          <p:cNvSpPr txBox="1">
            <a:spLocks noGrp="1"/>
          </p:cNvSpPr>
          <p:nvPr>
            <p:ph type="body" idx="2"/>
          </p:nvPr>
        </p:nvSpPr>
        <p:spPr>
          <a:xfrm>
            <a:off x="736565" y="2760222"/>
            <a:ext cx="4523809" cy="40598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 name="Google Shape;15;p20"/>
          <p:cNvSpPr txBox="1">
            <a:spLocks noGrp="1"/>
          </p:cNvSpPr>
          <p:nvPr>
            <p:ph type="body" idx="3"/>
          </p:nvPr>
        </p:nvSpPr>
        <p:spPr>
          <a:xfrm>
            <a:off x="5413534" y="1852393"/>
            <a:ext cx="4546088" cy="90782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 name="Google Shape;16;p20"/>
          <p:cNvSpPr txBox="1">
            <a:spLocks noGrp="1"/>
          </p:cNvSpPr>
          <p:nvPr>
            <p:ph type="body" idx="4"/>
          </p:nvPr>
        </p:nvSpPr>
        <p:spPr>
          <a:xfrm>
            <a:off x="5413534" y="2760222"/>
            <a:ext cx="4546088" cy="40598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20"/>
          <p:cNvSpPr txBox="1">
            <a:spLocks noGrp="1"/>
          </p:cNvSpPr>
          <p:nvPr>
            <p:ph type="dt" idx="10"/>
          </p:nvPr>
        </p:nvSpPr>
        <p:spPr>
          <a:xfrm>
            <a:off x="735171" y="7003756"/>
            <a:ext cx="2406015"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0"/>
          <p:cNvSpPr txBox="1">
            <a:spLocks noGrp="1"/>
          </p:cNvSpPr>
          <p:nvPr>
            <p:ph type="ftr" idx="11"/>
          </p:nvPr>
        </p:nvSpPr>
        <p:spPr>
          <a:xfrm>
            <a:off x="3542189" y="7003756"/>
            <a:ext cx="3609023"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sldNum" idx="12"/>
          </p:nvPr>
        </p:nvSpPr>
        <p:spPr>
          <a:xfrm>
            <a:off x="7552214" y="7003756"/>
            <a:ext cx="2406015"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735171" y="402314"/>
            <a:ext cx="9223058" cy="14605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1"/>
          <p:cNvSpPr txBox="1">
            <a:spLocks noGrp="1"/>
          </p:cNvSpPr>
          <p:nvPr>
            <p:ph type="body" idx="1"/>
          </p:nvPr>
        </p:nvSpPr>
        <p:spPr>
          <a:xfrm>
            <a:off x="735171" y="2011568"/>
            <a:ext cx="9223058" cy="479453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1"/>
          <p:cNvSpPr txBox="1">
            <a:spLocks noGrp="1"/>
          </p:cNvSpPr>
          <p:nvPr>
            <p:ph type="dt" idx="10"/>
          </p:nvPr>
        </p:nvSpPr>
        <p:spPr>
          <a:xfrm>
            <a:off x="735171" y="7003756"/>
            <a:ext cx="2406015"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ftr" idx="11"/>
          </p:nvPr>
        </p:nvSpPr>
        <p:spPr>
          <a:xfrm>
            <a:off x="3542189" y="7003756"/>
            <a:ext cx="3609023"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sldNum" idx="12"/>
          </p:nvPr>
        </p:nvSpPr>
        <p:spPr>
          <a:xfrm>
            <a:off x="7552214" y="7003756"/>
            <a:ext cx="2406015"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26"/>
        <p:cNvGrpSpPr/>
        <p:nvPr/>
      </p:nvGrpSpPr>
      <p:grpSpPr>
        <a:xfrm>
          <a:off x="0" y="0"/>
          <a:ext cx="0" cy="0"/>
          <a:chOff x="0" y="0"/>
          <a:chExt cx="0" cy="0"/>
        </a:xfrm>
      </p:grpSpPr>
      <p:sp>
        <p:nvSpPr>
          <p:cNvPr id="27" name="Google Shape;27;p22"/>
          <p:cNvSpPr txBox="1">
            <a:spLocks noGrp="1"/>
          </p:cNvSpPr>
          <p:nvPr>
            <p:ph type="title"/>
          </p:nvPr>
        </p:nvSpPr>
        <p:spPr>
          <a:xfrm>
            <a:off x="735171" y="402314"/>
            <a:ext cx="9223058" cy="14605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2"/>
          <p:cNvSpPr txBox="1">
            <a:spLocks noGrp="1"/>
          </p:cNvSpPr>
          <p:nvPr>
            <p:ph type="dt" idx="10"/>
          </p:nvPr>
        </p:nvSpPr>
        <p:spPr>
          <a:xfrm>
            <a:off x="735171" y="7003756"/>
            <a:ext cx="2406015"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3542189" y="7003756"/>
            <a:ext cx="3609023"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7552214" y="7003756"/>
            <a:ext cx="2406015"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31"/>
        <p:cNvGrpSpPr/>
        <p:nvPr/>
      </p:nvGrpSpPr>
      <p:grpSpPr>
        <a:xfrm>
          <a:off x="0" y="0"/>
          <a:ext cx="0" cy="0"/>
          <a:chOff x="0" y="0"/>
          <a:chExt cx="0" cy="0"/>
        </a:xfrm>
      </p:grpSpPr>
      <p:sp>
        <p:nvSpPr>
          <p:cNvPr id="32" name="Google Shape;32;p23"/>
          <p:cNvSpPr txBox="1">
            <a:spLocks noGrp="1"/>
          </p:cNvSpPr>
          <p:nvPr>
            <p:ph type="dt" idx="10"/>
          </p:nvPr>
        </p:nvSpPr>
        <p:spPr>
          <a:xfrm>
            <a:off x="735171" y="7003756"/>
            <a:ext cx="2406015"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ftr" idx="11"/>
          </p:nvPr>
        </p:nvSpPr>
        <p:spPr>
          <a:xfrm>
            <a:off x="3542189" y="7003756"/>
            <a:ext cx="3609023"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sldNum" idx="12"/>
          </p:nvPr>
        </p:nvSpPr>
        <p:spPr>
          <a:xfrm>
            <a:off x="7552214" y="7003756"/>
            <a:ext cx="2406015"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47871" y="2458594"/>
            <a:ext cx="6997657" cy="569594"/>
          </a:xfrm>
          <a:prstGeom prst="rect">
            <a:avLst/>
          </a:prstGeom>
        </p:spPr>
        <p:txBody>
          <a:bodyPr wrap="square" lIns="0" tIns="0" rIns="0" bIns="0">
            <a:spAutoFit/>
          </a:bodyPr>
          <a:lstStyle>
            <a:lvl1pPr>
              <a:defRPr sz="3550" b="0" i="0">
                <a:solidFill>
                  <a:schemeClr val="tx1"/>
                </a:solidFill>
                <a:latin typeface="Calibri"/>
                <a:cs typeface="Calibri"/>
              </a:defRPr>
            </a:lvl1pPr>
          </a:lstStyle>
          <a:p>
            <a:endParaRPr/>
          </a:p>
        </p:txBody>
      </p:sp>
      <p:sp>
        <p:nvSpPr>
          <p:cNvPr id="3" name="Holder 3"/>
          <p:cNvSpPr>
            <a:spLocks noGrp="1"/>
          </p:cNvSpPr>
          <p:nvPr>
            <p:ph type="body" idx="1"/>
          </p:nvPr>
        </p:nvSpPr>
        <p:spPr>
          <a:xfrm>
            <a:off x="930237" y="1389363"/>
            <a:ext cx="8999220" cy="1940560"/>
          </a:xfrm>
          <a:prstGeom prst="rect">
            <a:avLst/>
          </a:prstGeom>
        </p:spPr>
        <p:txBody>
          <a:bodyPr wrap="square" lIns="0" tIns="0" rIns="0" bIns="0">
            <a:spAutoFit/>
          </a:bodyPr>
          <a:lstStyle>
            <a:lvl1pPr>
              <a:defRPr sz="1700" b="0" i="0">
                <a:solidFill>
                  <a:schemeClr val="tx1"/>
                </a:solidFill>
                <a:latin typeface="Calibri"/>
                <a:cs typeface="Calibri"/>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r>
              <a:rPr lang="en-US"/>
              <a:t>10/4/2021</a:t>
            </a:r>
          </a:p>
        </p:txBody>
      </p:sp>
      <p:sp>
        <p:nvSpPr>
          <p:cNvPr id="6" name="Holder 6"/>
          <p:cNvSpPr>
            <a:spLocks noGrp="1"/>
          </p:cNvSpPr>
          <p:nvPr>
            <p:ph type="sldNum" sz="quarter" idx="7"/>
          </p:nvPr>
        </p:nvSpPr>
        <p:spPr>
          <a:xfrm>
            <a:off x="9495999" y="6868266"/>
            <a:ext cx="365125" cy="340359"/>
          </a:xfrm>
          <a:prstGeom prst="rect">
            <a:avLst/>
          </a:prstGeom>
        </p:spPr>
        <p:txBody>
          <a:bodyPr wrap="square" lIns="0" tIns="0" rIns="0" bIns="0">
            <a:spAutoFit/>
          </a:bodyPr>
          <a:lstStyle>
            <a:lvl1pPr>
              <a:defRPr sz="2450" b="0" i="0">
                <a:solidFill>
                  <a:schemeClr val="tx1"/>
                </a:solidFill>
                <a:latin typeface="Calibri"/>
                <a:cs typeface="Calibri"/>
              </a:defRPr>
            </a:lvl1pPr>
          </a:lstStyle>
          <a:p>
            <a:pPr marL="38100">
              <a:lnSpc>
                <a:spcPts val="2450"/>
              </a:lnSpc>
            </a:pPr>
            <a:fld id="{81D60167-4931-47E6-BA6A-407CBD079E47}" type="slidenum">
              <a:rPr spc="-105" dirty="0"/>
              <a:pPr marL="38100">
                <a:lnSpc>
                  <a:spcPts val="2450"/>
                </a:lnSpc>
              </a:pPr>
              <a:t>‹#›</a:t>
            </a:fld>
            <a:endParaRPr spc="-10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46041" y="2458595"/>
            <a:ext cx="8499488" cy="3293209"/>
          </a:xfrm>
          <a:prstGeom prst="rect">
            <a:avLst/>
          </a:prstGeom>
        </p:spPr>
        <p:txBody>
          <a:bodyPr vert="horz" wrap="square" lIns="0" tIns="15240" rIns="0" bIns="0" rtlCol="0">
            <a:spAutoFit/>
          </a:bodyPr>
          <a:lstStyle/>
          <a:p>
            <a:pPr marL="13335" algn="just">
              <a:lnSpc>
                <a:spcPct val="100000"/>
              </a:lnSpc>
              <a:spcBef>
                <a:spcPts val="120"/>
              </a:spcBef>
            </a:pPr>
            <a:r>
              <a:rPr lang="en-US" spc="40" dirty="0"/>
              <a:t/>
            </a:r>
            <a:br>
              <a:rPr lang="en-US" spc="40" dirty="0"/>
            </a:br>
            <a:r>
              <a:rPr lang="en-IN" spc="40" dirty="0" smtClean="0"/>
              <a:t> Routing</a:t>
            </a:r>
            <a:r>
              <a:rPr lang="en-IN" spc="270" dirty="0" smtClean="0"/>
              <a:t> </a:t>
            </a:r>
            <a:r>
              <a:rPr lang="en-IN" spc="-75" dirty="0" smtClean="0"/>
              <a:t>protocols</a:t>
            </a:r>
            <a:r>
              <a:rPr lang="en-IN" spc="275" dirty="0" smtClean="0"/>
              <a:t> </a:t>
            </a:r>
            <a:r>
              <a:rPr lang="en-IN" spc="-110" dirty="0" smtClean="0"/>
              <a:t>for</a:t>
            </a:r>
            <a:r>
              <a:rPr lang="en-IN" spc="270" dirty="0" smtClean="0"/>
              <a:t> </a:t>
            </a:r>
            <a:r>
              <a:rPr lang="en-IN" spc="-55" dirty="0" smtClean="0"/>
              <a:t>ad</a:t>
            </a:r>
            <a:r>
              <a:rPr lang="en-IN" spc="270" dirty="0" smtClean="0"/>
              <a:t> </a:t>
            </a:r>
            <a:r>
              <a:rPr lang="en-IN" spc="-85" dirty="0" smtClean="0"/>
              <a:t>hoc</a:t>
            </a:r>
            <a:r>
              <a:rPr lang="en-IN" spc="275" dirty="0" smtClean="0"/>
              <a:t> </a:t>
            </a:r>
            <a:r>
              <a:rPr lang="en-IN" spc="-110" dirty="0" smtClean="0"/>
              <a:t>networks </a:t>
            </a:r>
            <a:r>
              <a:rPr lang="en-US" spc="40" dirty="0"/>
              <a:t/>
            </a:r>
            <a:br>
              <a:rPr lang="en-US" spc="40" dirty="0"/>
            </a:br>
            <a:r>
              <a:rPr lang="en-US" spc="40" dirty="0"/>
              <a:t/>
            </a:r>
            <a:br>
              <a:rPr lang="en-US" spc="40" dirty="0"/>
            </a:br>
            <a:r>
              <a:rPr lang="en-US" spc="40" dirty="0"/>
              <a:t/>
            </a:r>
            <a:br>
              <a:rPr lang="en-US" spc="40" dirty="0"/>
            </a:br>
            <a:r>
              <a:rPr lang="en-US" spc="40" dirty="0"/>
              <a:t/>
            </a:r>
            <a:br>
              <a:rPr lang="en-US" spc="40" dirty="0"/>
            </a:br>
            <a:endParaRPr spc="-1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856333" y="251900"/>
            <a:ext cx="2151380" cy="403225"/>
          </a:xfrm>
          <a:prstGeom prst="rect">
            <a:avLst/>
          </a:prstGeom>
        </p:spPr>
        <p:txBody>
          <a:bodyPr vert="horz" wrap="square" lIns="0" tIns="15875" rIns="0" bIns="0" rtlCol="0">
            <a:spAutoFit/>
          </a:bodyPr>
          <a:lstStyle/>
          <a:p>
            <a:pPr marL="12700">
              <a:lnSpc>
                <a:spcPct val="100000"/>
              </a:lnSpc>
              <a:spcBef>
                <a:spcPts val="125"/>
              </a:spcBef>
            </a:pPr>
            <a:r>
              <a:rPr sz="2450" spc="135" dirty="0"/>
              <a:t>Ad</a:t>
            </a:r>
            <a:r>
              <a:rPr sz="2450" spc="155" dirty="0"/>
              <a:t> </a:t>
            </a:r>
            <a:r>
              <a:rPr sz="2450" spc="-50" dirty="0"/>
              <a:t>hoc</a:t>
            </a:r>
            <a:r>
              <a:rPr sz="2450" spc="155" dirty="0"/>
              <a:t> </a:t>
            </a:r>
            <a:r>
              <a:rPr sz="2450" spc="-70" dirty="0"/>
              <a:t>networks</a:t>
            </a:r>
            <a:endParaRPr sz="2450"/>
          </a:p>
        </p:txBody>
      </p:sp>
      <p:sp>
        <p:nvSpPr>
          <p:cNvPr id="3" name="object 3"/>
          <p:cNvSpPr txBox="1"/>
          <p:nvPr/>
        </p:nvSpPr>
        <p:spPr>
          <a:xfrm>
            <a:off x="6278950" y="251900"/>
            <a:ext cx="3366135" cy="403225"/>
          </a:xfrm>
          <a:prstGeom prst="rect">
            <a:avLst/>
          </a:prstGeom>
        </p:spPr>
        <p:txBody>
          <a:bodyPr vert="horz" wrap="square" lIns="0" tIns="15875" rIns="0" bIns="0" rtlCol="0">
            <a:spAutoFit/>
          </a:bodyPr>
          <a:lstStyle/>
          <a:p>
            <a:pPr marL="12700">
              <a:lnSpc>
                <a:spcPct val="100000"/>
              </a:lnSpc>
              <a:spcBef>
                <a:spcPts val="125"/>
              </a:spcBef>
            </a:pPr>
            <a:r>
              <a:rPr sz="2450" spc="-10" dirty="0">
                <a:latin typeface="Calibri"/>
                <a:cs typeface="Calibri"/>
              </a:rPr>
              <a:t>D.Moltchanov,</a:t>
            </a:r>
            <a:r>
              <a:rPr sz="2450" spc="150" dirty="0">
                <a:latin typeface="Calibri"/>
                <a:cs typeface="Calibri"/>
              </a:rPr>
              <a:t> </a:t>
            </a:r>
            <a:r>
              <a:rPr sz="2450" spc="265" dirty="0">
                <a:latin typeface="Calibri"/>
                <a:cs typeface="Calibri"/>
              </a:rPr>
              <a:t>TUT,</a:t>
            </a:r>
            <a:r>
              <a:rPr sz="2450" spc="150" dirty="0">
                <a:latin typeface="Calibri"/>
                <a:cs typeface="Calibri"/>
              </a:rPr>
              <a:t> </a:t>
            </a:r>
            <a:r>
              <a:rPr sz="2450" spc="-110" dirty="0">
                <a:latin typeface="Calibri"/>
                <a:cs typeface="Calibri"/>
              </a:rPr>
              <a:t>2009</a:t>
            </a:r>
            <a:endParaRPr sz="2450">
              <a:latin typeface="Calibri"/>
              <a:cs typeface="Calibri"/>
            </a:endParaRPr>
          </a:p>
        </p:txBody>
      </p:sp>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875358" y="713252"/>
            <a:ext cx="8702675" cy="5359400"/>
          </a:xfrm>
          <a:prstGeom prst="rect">
            <a:avLst/>
          </a:prstGeom>
        </p:spPr>
        <p:txBody>
          <a:bodyPr vert="horz" wrap="square" lIns="0" tIns="208915" rIns="0" bIns="0" rtlCol="0">
            <a:spAutoFit/>
          </a:bodyPr>
          <a:lstStyle/>
          <a:p>
            <a:pPr marL="433705" indent="-421640">
              <a:lnSpc>
                <a:spcPct val="100000"/>
              </a:lnSpc>
              <a:spcBef>
                <a:spcPts val="1645"/>
              </a:spcBef>
              <a:buAutoNum type="arabicPeriod" startAt="3"/>
              <a:tabLst>
                <a:tab pos="433705" algn="l"/>
                <a:tab pos="434340" algn="l"/>
              </a:tabLst>
            </a:pPr>
            <a:r>
              <a:rPr sz="2950" dirty="0">
                <a:solidFill>
                  <a:srgbClr val="000099"/>
                </a:solidFill>
                <a:latin typeface="Calibri"/>
                <a:cs typeface="Calibri"/>
              </a:rPr>
              <a:t>Proactive</a:t>
            </a:r>
            <a:r>
              <a:rPr sz="2950" spc="215" dirty="0">
                <a:solidFill>
                  <a:srgbClr val="000099"/>
                </a:solidFill>
                <a:latin typeface="Calibri"/>
                <a:cs typeface="Calibri"/>
              </a:rPr>
              <a:t> </a:t>
            </a:r>
            <a:r>
              <a:rPr sz="2950" spc="-20" dirty="0">
                <a:solidFill>
                  <a:srgbClr val="000099"/>
                </a:solidFill>
                <a:latin typeface="Calibri"/>
                <a:cs typeface="Calibri"/>
              </a:rPr>
              <a:t>routing</a:t>
            </a:r>
            <a:r>
              <a:rPr sz="2950" spc="215" dirty="0">
                <a:solidFill>
                  <a:srgbClr val="000099"/>
                </a:solidFill>
                <a:latin typeface="Calibri"/>
                <a:cs typeface="Calibri"/>
              </a:rPr>
              <a:t> </a:t>
            </a:r>
            <a:r>
              <a:rPr sz="2950" spc="-60" dirty="0">
                <a:solidFill>
                  <a:srgbClr val="000099"/>
                </a:solidFill>
                <a:latin typeface="Calibri"/>
                <a:cs typeface="Calibri"/>
              </a:rPr>
              <a:t>protocols</a:t>
            </a:r>
            <a:endParaRPr sz="2950">
              <a:latin typeface="Calibri"/>
              <a:cs typeface="Calibri"/>
            </a:endParaRPr>
          </a:p>
          <a:p>
            <a:pPr marL="229235">
              <a:lnSpc>
                <a:spcPct val="100000"/>
              </a:lnSpc>
              <a:spcBef>
                <a:spcPts val="905"/>
              </a:spcBef>
            </a:pPr>
            <a:r>
              <a:rPr sz="1700" spc="45" dirty="0">
                <a:latin typeface="Calibri"/>
                <a:cs typeface="Calibri"/>
              </a:rPr>
              <a:t>These</a:t>
            </a:r>
            <a:r>
              <a:rPr sz="1700" spc="165" dirty="0">
                <a:latin typeface="Calibri"/>
                <a:cs typeface="Calibri"/>
              </a:rPr>
              <a:t> </a:t>
            </a:r>
            <a:r>
              <a:rPr sz="1700" spc="-5" dirty="0">
                <a:latin typeface="Calibri"/>
                <a:cs typeface="Calibri"/>
              </a:rPr>
              <a:t>are</a:t>
            </a:r>
            <a:r>
              <a:rPr sz="1700" spc="170" dirty="0">
                <a:latin typeface="Calibri"/>
                <a:cs typeface="Calibri"/>
              </a:rPr>
              <a:t> </a:t>
            </a:r>
            <a:r>
              <a:rPr sz="1700" spc="25" dirty="0">
                <a:latin typeface="Calibri"/>
                <a:cs typeface="Calibri"/>
              </a:rPr>
              <a:t>table-driven</a:t>
            </a:r>
            <a:r>
              <a:rPr sz="1700" spc="170" dirty="0">
                <a:latin typeface="Calibri"/>
                <a:cs typeface="Calibri"/>
              </a:rPr>
              <a:t> </a:t>
            </a:r>
            <a:r>
              <a:rPr sz="1700" spc="20" dirty="0">
                <a:latin typeface="Calibri"/>
                <a:cs typeface="Calibri"/>
              </a:rPr>
              <a:t>protocols.</a:t>
            </a:r>
            <a:endParaRPr sz="1700">
              <a:latin typeface="Calibri"/>
              <a:cs typeface="Calibri"/>
            </a:endParaRPr>
          </a:p>
          <a:p>
            <a:pPr marL="157480">
              <a:lnSpc>
                <a:spcPct val="100000"/>
              </a:lnSpc>
              <a:spcBef>
                <a:spcPts val="1160"/>
              </a:spcBef>
            </a:pPr>
            <a:r>
              <a:rPr sz="1700" b="1" spc="160" dirty="0">
                <a:latin typeface="Calibri"/>
                <a:cs typeface="Calibri"/>
              </a:rPr>
              <a:t>We</a:t>
            </a:r>
            <a:r>
              <a:rPr sz="1700" b="1" spc="220" dirty="0">
                <a:latin typeface="Calibri"/>
                <a:cs typeface="Calibri"/>
              </a:rPr>
              <a:t> </a:t>
            </a:r>
            <a:r>
              <a:rPr sz="1700" b="1" spc="110" dirty="0">
                <a:latin typeface="Calibri"/>
                <a:cs typeface="Calibri"/>
              </a:rPr>
              <a:t>consider:</a:t>
            </a:r>
            <a:endParaRPr sz="1700">
              <a:latin typeface="Calibri"/>
              <a:cs typeface="Calibri"/>
            </a:endParaRPr>
          </a:p>
          <a:p>
            <a:pPr marL="283845" lvl="1" indent="-217170">
              <a:lnSpc>
                <a:spcPct val="100000"/>
              </a:lnSpc>
              <a:spcBef>
                <a:spcPts val="1375"/>
              </a:spcBef>
              <a:buFont typeface="Cambria"/>
              <a:buChar char="•"/>
              <a:tabLst>
                <a:tab pos="284480" algn="l"/>
              </a:tabLst>
            </a:pPr>
            <a:r>
              <a:rPr sz="1700" spc="30" dirty="0">
                <a:latin typeface="Calibri"/>
                <a:cs typeface="Calibri"/>
              </a:rPr>
              <a:t>destination</a:t>
            </a:r>
            <a:r>
              <a:rPr sz="1700" spc="180" dirty="0">
                <a:latin typeface="Calibri"/>
                <a:cs typeface="Calibri"/>
              </a:rPr>
              <a:t> </a:t>
            </a:r>
            <a:r>
              <a:rPr sz="1700" spc="-20" dirty="0">
                <a:latin typeface="Calibri"/>
                <a:cs typeface="Calibri"/>
              </a:rPr>
              <a:t>sequenced</a:t>
            </a:r>
            <a:r>
              <a:rPr sz="1700" spc="180" dirty="0">
                <a:latin typeface="Calibri"/>
                <a:cs typeface="Calibri"/>
              </a:rPr>
              <a:t> </a:t>
            </a:r>
            <a:r>
              <a:rPr sz="1700" spc="25" dirty="0">
                <a:latin typeface="Calibri"/>
                <a:cs typeface="Calibri"/>
              </a:rPr>
              <a:t>distance</a:t>
            </a:r>
            <a:r>
              <a:rPr sz="1700" spc="180" dirty="0">
                <a:latin typeface="Calibri"/>
                <a:cs typeface="Calibri"/>
              </a:rPr>
              <a:t> </a:t>
            </a:r>
            <a:r>
              <a:rPr sz="1700" spc="15" dirty="0">
                <a:latin typeface="Calibri"/>
                <a:cs typeface="Calibri"/>
              </a:rPr>
              <a:t>vector</a:t>
            </a:r>
            <a:r>
              <a:rPr sz="1700" spc="180" dirty="0">
                <a:latin typeface="Calibri"/>
                <a:cs typeface="Calibri"/>
              </a:rPr>
              <a:t> </a:t>
            </a:r>
            <a:r>
              <a:rPr sz="1700" spc="35" dirty="0">
                <a:latin typeface="Calibri"/>
                <a:cs typeface="Calibri"/>
              </a:rPr>
              <a:t>routing</a:t>
            </a:r>
            <a:r>
              <a:rPr sz="1700" spc="185" dirty="0">
                <a:latin typeface="Calibri"/>
                <a:cs typeface="Calibri"/>
              </a:rPr>
              <a:t> </a:t>
            </a:r>
            <a:r>
              <a:rPr sz="1700" spc="20" dirty="0">
                <a:latin typeface="Calibri"/>
                <a:cs typeface="Calibri"/>
              </a:rPr>
              <a:t>protocol</a:t>
            </a:r>
            <a:r>
              <a:rPr sz="1700" spc="180" dirty="0">
                <a:latin typeface="Calibri"/>
                <a:cs typeface="Calibri"/>
              </a:rPr>
              <a:t> </a:t>
            </a:r>
            <a:r>
              <a:rPr sz="1700" spc="165" dirty="0">
                <a:latin typeface="Calibri"/>
                <a:cs typeface="Calibri"/>
              </a:rPr>
              <a:t>(DSDV);</a:t>
            </a:r>
            <a:endParaRPr sz="1700">
              <a:latin typeface="Calibri"/>
              <a:cs typeface="Calibri"/>
            </a:endParaRPr>
          </a:p>
          <a:p>
            <a:pPr marL="283845" lvl="1" indent="-217170">
              <a:lnSpc>
                <a:spcPct val="100000"/>
              </a:lnSpc>
              <a:spcBef>
                <a:spcPts val="1380"/>
              </a:spcBef>
              <a:buFont typeface="Cambria"/>
              <a:buChar char="•"/>
              <a:tabLst>
                <a:tab pos="284480" algn="l"/>
              </a:tabLst>
            </a:pPr>
            <a:r>
              <a:rPr sz="1700" dirty="0">
                <a:latin typeface="Calibri"/>
                <a:cs typeface="Calibri"/>
              </a:rPr>
              <a:t>wireless</a:t>
            </a:r>
            <a:r>
              <a:rPr sz="1700" spc="175" dirty="0">
                <a:latin typeface="Calibri"/>
                <a:cs typeface="Calibri"/>
              </a:rPr>
              <a:t> </a:t>
            </a:r>
            <a:r>
              <a:rPr sz="1700" spc="35" dirty="0">
                <a:latin typeface="Calibri"/>
                <a:cs typeface="Calibri"/>
              </a:rPr>
              <a:t>routing</a:t>
            </a:r>
            <a:r>
              <a:rPr sz="1700" spc="175" dirty="0">
                <a:latin typeface="Calibri"/>
                <a:cs typeface="Calibri"/>
              </a:rPr>
              <a:t> </a:t>
            </a:r>
            <a:r>
              <a:rPr sz="1700" spc="20" dirty="0">
                <a:latin typeface="Calibri"/>
                <a:cs typeface="Calibri"/>
              </a:rPr>
              <a:t>protocol</a:t>
            </a:r>
            <a:r>
              <a:rPr sz="1700" spc="175" dirty="0">
                <a:latin typeface="Calibri"/>
                <a:cs typeface="Calibri"/>
              </a:rPr>
              <a:t> (WRP);</a:t>
            </a:r>
            <a:endParaRPr sz="1700">
              <a:latin typeface="Calibri"/>
              <a:cs typeface="Calibri"/>
            </a:endParaRPr>
          </a:p>
          <a:p>
            <a:pPr marL="283845" lvl="1" indent="-217170">
              <a:lnSpc>
                <a:spcPct val="100000"/>
              </a:lnSpc>
              <a:spcBef>
                <a:spcPts val="1375"/>
              </a:spcBef>
              <a:buFont typeface="Cambria"/>
              <a:buChar char="•"/>
              <a:tabLst>
                <a:tab pos="284480" algn="l"/>
              </a:tabLst>
            </a:pPr>
            <a:r>
              <a:rPr sz="1700" spc="25" dirty="0">
                <a:latin typeface="Calibri"/>
                <a:cs typeface="Calibri"/>
              </a:rPr>
              <a:t>cluster</a:t>
            </a:r>
            <a:r>
              <a:rPr sz="1700" spc="175" dirty="0">
                <a:latin typeface="Calibri"/>
                <a:cs typeface="Calibri"/>
              </a:rPr>
              <a:t> </a:t>
            </a:r>
            <a:r>
              <a:rPr sz="1700" dirty="0">
                <a:latin typeface="Calibri"/>
                <a:cs typeface="Calibri"/>
              </a:rPr>
              <a:t>head</a:t>
            </a:r>
            <a:r>
              <a:rPr sz="1700" spc="180" dirty="0">
                <a:latin typeface="Calibri"/>
                <a:cs typeface="Calibri"/>
              </a:rPr>
              <a:t> </a:t>
            </a:r>
            <a:r>
              <a:rPr sz="1700" spc="10" dirty="0">
                <a:latin typeface="Calibri"/>
                <a:cs typeface="Calibri"/>
              </a:rPr>
              <a:t>gateway</a:t>
            </a:r>
            <a:r>
              <a:rPr sz="1700" spc="175" dirty="0">
                <a:latin typeface="Calibri"/>
                <a:cs typeface="Calibri"/>
              </a:rPr>
              <a:t> </a:t>
            </a:r>
            <a:r>
              <a:rPr sz="1700" spc="35" dirty="0">
                <a:latin typeface="Calibri"/>
                <a:cs typeface="Calibri"/>
              </a:rPr>
              <a:t>routing</a:t>
            </a:r>
            <a:r>
              <a:rPr sz="1700" spc="180" dirty="0">
                <a:latin typeface="Calibri"/>
                <a:cs typeface="Calibri"/>
              </a:rPr>
              <a:t> </a:t>
            </a:r>
            <a:r>
              <a:rPr sz="1700" spc="20" dirty="0">
                <a:latin typeface="Calibri"/>
                <a:cs typeface="Calibri"/>
              </a:rPr>
              <a:t>protocol</a:t>
            </a:r>
            <a:r>
              <a:rPr sz="1700" spc="180" dirty="0">
                <a:latin typeface="Calibri"/>
                <a:cs typeface="Calibri"/>
              </a:rPr>
              <a:t> </a:t>
            </a:r>
            <a:r>
              <a:rPr sz="1700" spc="210" dirty="0">
                <a:latin typeface="Calibri"/>
                <a:cs typeface="Calibri"/>
              </a:rPr>
              <a:t>(CGCR).</a:t>
            </a:r>
            <a:endParaRPr sz="1700">
              <a:latin typeface="Calibri"/>
              <a:cs typeface="Calibri"/>
            </a:endParaRPr>
          </a:p>
          <a:p>
            <a:pPr marL="283845" lvl="1" indent="-217170">
              <a:lnSpc>
                <a:spcPct val="100000"/>
              </a:lnSpc>
              <a:spcBef>
                <a:spcPts val="1380"/>
              </a:spcBef>
              <a:buFont typeface="Cambria"/>
              <a:buChar char="•"/>
              <a:tabLst>
                <a:tab pos="284480" algn="l"/>
              </a:tabLst>
            </a:pPr>
            <a:r>
              <a:rPr sz="1700" spc="-5" dirty="0">
                <a:latin typeface="Calibri"/>
                <a:cs typeface="Calibri"/>
              </a:rPr>
              <a:t>source-tree</a:t>
            </a:r>
            <a:r>
              <a:rPr sz="1700" spc="180" dirty="0">
                <a:latin typeface="Calibri"/>
                <a:cs typeface="Calibri"/>
              </a:rPr>
              <a:t> </a:t>
            </a:r>
            <a:r>
              <a:rPr sz="1700" spc="30" dirty="0">
                <a:latin typeface="Calibri"/>
                <a:cs typeface="Calibri"/>
              </a:rPr>
              <a:t>adaptive</a:t>
            </a:r>
            <a:r>
              <a:rPr sz="1700" spc="180" dirty="0">
                <a:latin typeface="Calibri"/>
                <a:cs typeface="Calibri"/>
              </a:rPr>
              <a:t> </a:t>
            </a:r>
            <a:r>
              <a:rPr sz="1700" spc="35" dirty="0">
                <a:latin typeface="Calibri"/>
                <a:cs typeface="Calibri"/>
              </a:rPr>
              <a:t>routing</a:t>
            </a:r>
            <a:r>
              <a:rPr sz="1700" spc="180" dirty="0">
                <a:latin typeface="Calibri"/>
                <a:cs typeface="Calibri"/>
              </a:rPr>
              <a:t> </a:t>
            </a:r>
            <a:r>
              <a:rPr sz="1700" spc="20" dirty="0">
                <a:latin typeface="Calibri"/>
                <a:cs typeface="Calibri"/>
              </a:rPr>
              <a:t>protocol</a:t>
            </a:r>
            <a:r>
              <a:rPr sz="1700" spc="185" dirty="0">
                <a:latin typeface="Calibri"/>
                <a:cs typeface="Calibri"/>
              </a:rPr>
              <a:t> </a:t>
            </a:r>
            <a:r>
              <a:rPr sz="1700" spc="180" dirty="0">
                <a:latin typeface="Calibri"/>
                <a:cs typeface="Calibri"/>
              </a:rPr>
              <a:t>(STAR);</a:t>
            </a:r>
            <a:endParaRPr sz="1700">
              <a:latin typeface="Calibri"/>
              <a:cs typeface="Calibri"/>
            </a:endParaRPr>
          </a:p>
          <a:p>
            <a:pPr marL="157480">
              <a:lnSpc>
                <a:spcPct val="100000"/>
              </a:lnSpc>
              <a:spcBef>
                <a:spcPts val="1380"/>
              </a:spcBef>
            </a:pPr>
            <a:r>
              <a:rPr sz="1700" b="1" spc="200" dirty="0">
                <a:latin typeface="Calibri"/>
                <a:cs typeface="Calibri"/>
              </a:rPr>
              <a:t>Common</a:t>
            </a:r>
            <a:r>
              <a:rPr sz="1700" b="1" spc="260" dirty="0">
                <a:latin typeface="Calibri"/>
                <a:cs typeface="Calibri"/>
              </a:rPr>
              <a:t> </a:t>
            </a:r>
            <a:r>
              <a:rPr sz="1700" b="1" spc="105" dirty="0">
                <a:latin typeface="Calibri"/>
                <a:cs typeface="Calibri"/>
              </a:rPr>
              <a:t>advantages</a:t>
            </a:r>
            <a:r>
              <a:rPr sz="1700" b="1" spc="254" dirty="0">
                <a:latin typeface="Calibri"/>
                <a:cs typeface="Calibri"/>
              </a:rPr>
              <a:t> </a:t>
            </a:r>
            <a:r>
              <a:rPr sz="1700" b="1" spc="135" dirty="0">
                <a:latin typeface="Calibri"/>
                <a:cs typeface="Calibri"/>
              </a:rPr>
              <a:t>and</a:t>
            </a:r>
            <a:r>
              <a:rPr sz="1700" b="1" spc="260" dirty="0">
                <a:latin typeface="Calibri"/>
                <a:cs typeface="Calibri"/>
              </a:rPr>
              <a:t> </a:t>
            </a:r>
            <a:r>
              <a:rPr sz="1700" b="1" spc="135" dirty="0">
                <a:latin typeface="Calibri"/>
                <a:cs typeface="Calibri"/>
              </a:rPr>
              <a:t>shortcoming</a:t>
            </a:r>
            <a:r>
              <a:rPr sz="1700" b="1" spc="260" dirty="0">
                <a:latin typeface="Calibri"/>
                <a:cs typeface="Calibri"/>
              </a:rPr>
              <a:t> </a:t>
            </a:r>
            <a:r>
              <a:rPr sz="1700" b="1" spc="50" dirty="0">
                <a:latin typeface="Calibri"/>
                <a:cs typeface="Calibri"/>
              </a:rPr>
              <a:t>of</a:t>
            </a:r>
            <a:r>
              <a:rPr sz="1700" b="1" spc="260" dirty="0">
                <a:latin typeface="Calibri"/>
                <a:cs typeface="Calibri"/>
              </a:rPr>
              <a:t> </a:t>
            </a:r>
            <a:r>
              <a:rPr sz="1700" b="1" spc="85" dirty="0">
                <a:latin typeface="Calibri"/>
                <a:cs typeface="Calibri"/>
              </a:rPr>
              <a:t>these</a:t>
            </a:r>
            <a:r>
              <a:rPr sz="1700" b="1" spc="260" dirty="0">
                <a:latin typeface="Calibri"/>
                <a:cs typeface="Calibri"/>
              </a:rPr>
              <a:t> </a:t>
            </a:r>
            <a:r>
              <a:rPr sz="1700" b="1" spc="114" dirty="0">
                <a:latin typeface="Calibri"/>
                <a:cs typeface="Calibri"/>
              </a:rPr>
              <a:t>protocols:</a:t>
            </a:r>
            <a:endParaRPr sz="1700">
              <a:latin typeface="Calibri"/>
              <a:cs typeface="Calibri"/>
            </a:endParaRPr>
          </a:p>
          <a:p>
            <a:pPr marL="67310">
              <a:lnSpc>
                <a:spcPct val="100000"/>
              </a:lnSpc>
              <a:spcBef>
                <a:spcPts val="1375"/>
              </a:spcBef>
            </a:pPr>
            <a:r>
              <a:rPr sz="1700" spc="105" dirty="0">
                <a:latin typeface="Cambria"/>
                <a:cs typeface="Cambria"/>
              </a:rPr>
              <a:t>•</a:t>
            </a:r>
            <a:r>
              <a:rPr sz="1700" spc="465" dirty="0">
                <a:latin typeface="Cambria"/>
                <a:cs typeface="Cambria"/>
              </a:rPr>
              <a:t> </a:t>
            </a:r>
            <a:r>
              <a:rPr sz="1700" spc="235" dirty="0">
                <a:latin typeface="Calibri"/>
                <a:cs typeface="Calibri"/>
              </a:rPr>
              <a:t>+:</a:t>
            </a:r>
            <a:r>
              <a:rPr sz="1700" spc="360" dirty="0">
                <a:latin typeface="Calibri"/>
                <a:cs typeface="Calibri"/>
              </a:rPr>
              <a:t> </a:t>
            </a:r>
            <a:r>
              <a:rPr sz="1700" spc="-10" dirty="0">
                <a:latin typeface="Calibri"/>
                <a:cs typeface="Calibri"/>
              </a:rPr>
              <a:t>low</a:t>
            </a:r>
            <a:r>
              <a:rPr sz="1700" spc="175" dirty="0">
                <a:latin typeface="Calibri"/>
                <a:cs typeface="Calibri"/>
              </a:rPr>
              <a:t> </a:t>
            </a:r>
            <a:r>
              <a:rPr sz="1700" spc="25" dirty="0">
                <a:latin typeface="Calibri"/>
                <a:cs typeface="Calibri"/>
              </a:rPr>
              <a:t>delay</a:t>
            </a:r>
            <a:r>
              <a:rPr sz="1700" spc="175" dirty="0">
                <a:latin typeface="Calibri"/>
                <a:cs typeface="Calibri"/>
              </a:rPr>
              <a:t> </a:t>
            </a:r>
            <a:r>
              <a:rPr sz="1700" spc="-35" dirty="0">
                <a:latin typeface="Calibri"/>
                <a:cs typeface="Calibri"/>
              </a:rPr>
              <a:t>of</a:t>
            </a:r>
            <a:r>
              <a:rPr sz="1700" spc="175" dirty="0">
                <a:latin typeface="Calibri"/>
                <a:cs typeface="Calibri"/>
              </a:rPr>
              <a:t> </a:t>
            </a:r>
            <a:r>
              <a:rPr sz="1700" dirty="0">
                <a:latin typeface="Calibri"/>
                <a:cs typeface="Calibri"/>
              </a:rPr>
              <a:t>route</a:t>
            </a:r>
            <a:r>
              <a:rPr sz="1700" spc="175" dirty="0">
                <a:latin typeface="Calibri"/>
                <a:cs typeface="Calibri"/>
              </a:rPr>
              <a:t> </a:t>
            </a:r>
            <a:r>
              <a:rPr sz="1700" spc="15" dirty="0">
                <a:latin typeface="Calibri"/>
                <a:cs typeface="Calibri"/>
              </a:rPr>
              <a:t>setup</a:t>
            </a:r>
            <a:r>
              <a:rPr sz="1700" spc="180" dirty="0">
                <a:latin typeface="Calibri"/>
                <a:cs typeface="Calibri"/>
              </a:rPr>
              <a:t> </a:t>
            </a:r>
            <a:r>
              <a:rPr sz="1700" spc="5" dirty="0">
                <a:latin typeface="Calibri"/>
                <a:cs typeface="Calibri"/>
              </a:rPr>
              <a:t>process:</a:t>
            </a:r>
            <a:r>
              <a:rPr sz="1700" spc="365" dirty="0">
                <a:latin typeface="Calibri"/>
                <a:cs typeface="Calibri"/>
              </a:rPr>
              <a:t> </a:t>
            </a:r>
            <a:r>
              <a:rPr sz="1700" spc="55" dirty="0">
                <a:latin typeface="Calibri"/>
                <a:cs typeface="Calibri"/>
              </a:rPr>
              <a:t>all</a:t>
            </a:r>
            <a:r>
              <a:rPr sz="1700" spc="175" dirty="0">
                <a:latin typeface="Calibri"/>
                <a:cs typeface="Calibri"/>
              </a:rPr>
              <a:t> </a:t>
            </a:r>
            <a:r>
              <a:rPr sz="1700" dirty="0">
                <a:latin typeface="Calibri"/>
                <a:cs typeface="Calibri"/>
              </a:rPr>
              <a:t>routes</a:t>
            </a:r>
            <a:r>
              <a:rPr sz="1700" spc="180" dirty="0">
                <a:latin typeface="Calibri"/>
                <a:cs typeface="Calibri"/>
              </a:rPr>
              <a:t> </a:t>
            </a:r>
            <a:r>
              <a:rPr sz="1700" spc="-5" dirty="0">
                <a:latin typeface="Calibri"/>
                <a:cs typeface="Calibri"/>
              </a:rPr>
              <a:t>are</a:t>
            </a:r>
            <a:r>
              <a:rPr sz="1700" spc="175" dirty="0">
                <a:latin typeface="Calibri"/>
                <a:cs typeface="Calibri"/>
              </a:rPr>
              <a:t> </a:t>
            </a:r>
            <a:r>
              <a:rPr sz="1700" spc="35" dirty="0">
                <a:latin typeface="Calibri"/>
                <a:cs typeface="Calibri"/>
              </a:rPr>
              <a:t>immediately</a:t>
            </a:r>
            <a:r>
              <a:rPr sz="1700" spc="175" dirty="0">
                <a:latin typeface="Calibri"/>
                <a:cs typeface="Calibri"/>
              </a:rPr>
              <a:t> </a:t>
            </a:r>
            <a:r>
              <a:rPr sz="1700" spc="20" dirty="0">
                <a:latin typeface="Calibri"/>
                <a:cs typeface="Calibri"/>
              </a:rPr>
              <a:t>available;</a:t>
            </a:r>
            <a:endParaRPr sz="1700">
              <a:latin typeface="Calibri"/>
              <a:cs typeface="Calibri"/>
            </a:endParaRPr>
          </a:p>
          <a:p>
            <a:pPr marL="283845" lvl="1" indent="-217170">
              <a:lnSpc>
                <a:spcPct val="100000"/>
              </a:lnSpc>
              <a:spcBef>
                <a:spcPts val="1380"/>
              </a:spcBef>
              <a:buChar char="•"/>
              <a:tabLst>
                <a:tab pos="284480" algn="l"/>
              </a:tabLst>
            </a:pPr>
            <a:r>
              <a:rPr sz="1700" spc="204" dirty="0">
                <a:latin typeface="Cambria"/>
                <a:cs typeface="Cambria"/>
              </a:rPr>
              <a:t>−</a:t>
            </a:r>
            <a:r>
              <a:rPr sz="1700" spc="204" dirty="0">
                <a:latin typeface="Calibri"/>
                <a:cs typeface="Calibri"/>
              </a:rPr>
              <a:t>:</a:t>
            </a:r>
            <a:r>
              <a:rPr sz="1700" spc="365" dirty="0">
                <a:latin typeface="Calibri"/>
                <a:cs typeface="Calibri"/>
              </a:rPr>
              <a:t> </a:t>
            </a:r>
            <a:r>
              <a:rPr sz="1700" spc="50" dirty="0">
                <a:latin typeface="Calibri"/>
                <a:cs typeface="Calibri"/>
              </a:rPr>
              <a:t>high</a:t>
            </a:r>
            <a:r>
              <a:rPr sz="1700" spc="175" dirty="0">
                <a:latin typeface="Calibri"/>
                <a:cs typeface="Calibri"/>
              </a:rPr>
              <a:t> </a:t>
            </a:r>
            <a:r>
              <a:rPr sz="1700" spc="45" dirty="0">
                <a:latin typeface="Calibri"/>
                <a:cs typeface="Calibri"/>
              </a:rPr>
              <a:t>bandwidth</a:t>
            </a:r>
            <a:r>
              <a:rPr sz="1700" spc="180" dirty="0">
                <a:latin typeface="Calibri"/>
                <a:cs typeface="Calibri"/>
              </a:rPr>
              <a:t> </a:t>
            </a:r>
            <a:r>
              <a:rPr sz="1700" dirty="0">
                <a:latin typeface="Calibri"/>
                <a:cs typeface="Calibri"/>
              </a:rPr>
              <a:t>requirements:</a:t>
            </a:r>
            <a:r>
              <a:rPr sz="1700" spc="365" dirty="0">
                <a:latin typeface="Calibri"/>
                <a:cs typeface="Calibri"/>
              </a:rPr>
              <a:t> </a:t>
            </a:r>
            <a:r>
              <a:rPr sz="1700" spc="25" dirty="0">
                <a:latin typeface="Calibri"/>
                <a:cs typeface="Calibri"/>
              </a:rPr>
              <a:t>updates</a:t>
            </a:r>
            <a:r>
              <a:rPr sz="1700" spc="180" dirty="0">
                <a:latin typeface="Calibri"/>
                <a:cs typeface="Calibri"/>
              </a:rPr>
              <a:t> </a:t>
            </a:r>
            <a:r>
              <a:rPr sz="1700" spc="-5" dirty="0">
                <a:latin typeface="Calibri"/>
                <a:cs typeface="Calibri"/>
              </a:rPr>
              <a:t>due</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75" dirty="0">
                <a:latin typeface="Calibri"/>
                <a:cs typeface="Calibri"/>
              </a:rPr>
              <a:t>link</a:t>
            </a:r>
            <a:r>
              <a:rPr sz="1700" spc="180" dirty="0">
                <a:latin typeface="Calibri"/>
                <a:cs typeface="Calibri"/>
              </a:rPr>
              <a:t> </a:t>
            </a:r>
            <a:r>
              <a:rPr sz="1700" spc="5" dirty="0">
                <a:latin typeface="Calibri"/>
                <a:cs typeface="Calibri"/>
              </a:rPr>
              <a:t>loss</a:t>
            </a:r>
            <a:r>
              <a:rPr sz="1700" spc="180" dirty="0">
                <a:latin typeface="Calibri"/>
                <a:cs typeface="Calibri"/>
              </a:rPr>
              <a:t> </a:t>
            </a:r>
            <a:r>
              <a:rPr sz="1700" spc="10" dirty="0">
                <a:latin typeface="Calibri"/>
                <a:cs typeface="Calibri"/>
              </a:rPr>
              <a:t>leads</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50" dirty="0">
                <a:latin typeface="Calibri"/>
                <a:cs typeface="Calibri"/>
              </a:rPr>
              <a:t>high</a:t>
            </a:r>
            <a:r>
              <a:rPr sz="1700" spc="180" dirty="0">
                <a:latin typeface="Calibri"/>
                <a:cs typeface="Calibri"/>
              </a:rPr>
              <a:t> </a:t>
            </a:r>
            <a:r>
              <a:rPr sz="1700" spc="15" dirty="0">
                <a:latin typeface="Calibri"/>
                <a:cs typeface="Calibri"/>
              </a:rPr>
              <a:t>control</a:t>
            </a:r>
            <a:r>
              <a:rPr sz="1700" spc="175" dirty="0">
                <a:latin typeface="Calibri"/>
                <a:cs typeface="Calibri"/>
              </a:rPr>
              <a:t> </a:t>
            </a:r>
            <a:r>
              <a:rPr sz="1700" spc="-5" dirty="0">
                <a:latin typeface="Calibri"/>
                <a:cs typeface="Calibri"/>
              </a:rPr>
              <a:t>overhead;</a:t>
            </a:r>
            <a:endParaRPr sz="1700">
              <a:latin typeface="Calibri"/>
              <a:cs typeface="Calibri"/>
            </a:endParaRPr>
          </a:p>
          <a:p>
            <a:pPr marL="283845" lvl="1" indent="-217170">
              <a:lnSpc>
                <a:spcPct val="100000"/>
              </a:lnSpc>
              <a:spcBef>
                <a:spcPts val="1380"/>
              </a:spcBef>
              <a:buChar char="•"/>
              <a:tabLst>
                <a:tab pos="284480" algn="l"/>
              </a:tabLst>
            </a:pPr>
            <a:r>
              <a:rPr sz="1700" spc="204" dirty="0">
                <a:latin typeface="Cambria"/>
                <a:cs typeface="Cambria"/>
              </a:rPr>
              <a:t>−</a:t>
            </a:r>
            <a:r>
              <a:rPr sz="1700" spc="204" dirty="0">
                <a:latin typeface="Calibri"/>
                <a:cs typeface="Calibri"/>
              </a:rPr>
              <a:t>:</a:t>
            </a:r>
            <a:r>
              <a:rPr sz="1700" spc="365" dirty="0">
                <a:latin typeface="Calibri"/>
                <a:cs typeface="Calibri"/>
              </a:rPr>
              <a:t> </a:t>
            </a:r>
            <a:r>
              <a:rPr sz="1700" spc="-10" dirty="0">
                <a:latin typeface="Calibri"/>
                <a:cs typeface="Calibri"/>
              </a:rPr>
              <a:t>low</a:t>
            </a:r>
            <a:r>
              <a:rPr sz="1700" spc="180" dirty="0">
                <a:latin typeface="Calibri"/>
                <a:cs typeface="Calibri"/>
              </a:rPr>
              <a:t> </a:t>
            </a:r>
            <a:r>
              <a:rPr sz="1700" spc="50" dirty="0">
                <a:latin typeface="Calibri"/>
                <a:cs typeface="Calibri"/>
              </a:rPr>
              <a:t>scalability:</a:t>
            </a:r>
            <a:r>
              <a:rPr sz="1700" spc="370" dirty="0">
                <a:latin typeface="Calibri"/>
                <a:cs typeface="Calibri"/>
              </a:rPr>
              <a:t> </a:t>
            </a:r>
            <a:r>
              <a:rPr sz="1700" spc="15" dirty="0">
                <a:latin typeface="Calibri"/>
                <a:cs typeface="Calibri"/>
              </a:rPr>
              <a:t>control</a:t>
            </a:r>
            <a:r>
              <a:rPr sz="1700" spc="180" dirty="0">
                <a:latin typeface="Calibri"/>
                <a:cs typeface="Calibri"/>
              </a:rPr>
              <a:t> </a:t>
            </a:r>
            <a:r>
              <a:rPr sz="1700" spc="-10" dirty="0">
                <a:latin typeface="Calibri"/>
                <a:cs typeface="Calibri"/>
              </a:rPr>
              <a:t>overhead</a:t>
            </a:r>
            <a:r>
              <a:rPr sz="1700" spc="180" dirty="0">
                <a:latin typeface="Calibri"/>
                <a:cs typeface="Calibri"/>
              </a:rPr>
              <a:t> </a:t>
            </a:r>
            <a:r>
              <a:rPr sz="1700" spc="35" dirty="0">
                <a:latin typeface="Calibri"/>
                <a:cs typeface="Calibri"/>
              </a:rPr>
              <a:t>is</a:t>
            </a:r>
            <a:r>
              <a:rPr sz="1700" spc="185" dirty="0">
                <a:latin typeface="Calibri"/>
                <a:cs typeface="Calibri"/>
              </a:rPr>
              <a:t> </a:t>
            </a:r>
            <a:r>
              <a:rPr sz="1700" spc="30" dirty="0">
                <a:latin typeface="Calibri"/>
                <a:cs typeface="Calibri"/>
              </a:rPr>
              <a:t>proportional</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0" dirty="0">
                <a:latin typeface="Calibri"/>
                <a:cs typeface="Calibri"/>
              </a:rPr>
              <a:t>number</a:t>
            </a:r>
            <a:r>
              <a:rPr sz="1700" spc="185"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nodes;</a:t>
            </a:r>
            <a:endParaRPr sz="1700">
              <a:latin typeface="Calibri"/>
              <a:cs typeface="Calibri"/>
            </a:endParaRPr>
          </a:p>
          <a:p>
            <a:pPr marL="283845" lvl="1" indent="-217170">
              <a:lnSpc>
                <a:spcPct val="100000"/>
              </a:lnSpc>
              <a:spcBef>
                <a:spcPts val="1375"/>
              </a:spcBef>
              <a:buChar char="•"/>
              <a:tabLst>
                <a:tab pos="284480" algn="l"/>
              </a:tabLst>
            </a:pPr>
            <a:r>
              <a:rPr sz="1700" spc="204" dirty="0">
                <a:latin typeface="Cambria"/>
                <a:cs typeface="Cambria"/>
              </a:rPr>
              <a:t>−</a:t>
            </a:r>
            <a:r>
              <a:rPr sz="1700" spc="204" dirty="0">
                <a:latin typeface="Calibri"/>
                <a:cs typeface="Calibri"/>
              </a:rPr>
              <a:t>:</a:t>
            </a:r>
            <a:r>
              <a:rPr sz="1700" spc="360" dirty="0">
                <a:latin typeface="Calibri"/>
                <a:cs typeface="Calibri"/>
              </a:rPr>
              <a:t> </a:t>
            </a:r>
            <a:r>
              <a:rPr sz="1700" spc="50" dirty="0">
                <a:latin typeface="Calibri"/>
                <a:cs typeface="Calibri"/>
              </a:rPr>
              <a:t>high</a:t>
            </a:r>
            <a:r>
              <a:rPr sz="1700" spc="180" dirty="0">
                <a:latin typeface="Calibri"/>
                <a:cs typeface="Calibri"/>
              </a:rPr>
              <a:t> </a:t>
            </a:r>
            <a:r>
              <a:rPr sz="1700" spc="10" dirty="0">
                <a:latin typeface="Calibri"/>
                <a:cs typeface="Calibri"/>
              </a:rPr>
              <a:t>storage</a:t>
            </a:r>
            <a:r>
              <a:rPr sz="1700" spc="175" dirty="0">
                <a:latin typeface="Calibri"/>
                <a:cs typeface="Calibri"/>
              </a:rPr>
              <a:t> </a:t>
            </a:r>
            <a:r>
              <a:rPr sz="1700" dirty="0">
                <a:latin typeface="Calibri"/>
                <a:cs typeface="Calibri"/>
              </a:rPr>
              <a:t>requirements:</a:t>
            </a:r>
            <a:r>
              <a:rPr sz="1700" spc="365" dirty="0">
                <a:latin typeface="Calibri"/>
                <a:cs typeface="Calibri"/>
              </a:rPr>
              <a:t> </a:t>
            </a:r>
            <a:r>
              <a:rPr sz="1700" spc="-10" dirty="0">
                <a:latin typeface="Calibri"/>
                <a:cs typeface="Calibri"/>
              </a:rPr>
              <a:t>whole</a:t>
            </a:r>
            <a:r>
              <a:rPr sz="1700" spc="175" dirty="0">
                <a:latin typeface="Calibri"/>
                <a:cs typeface="Calibri"/>
              </a:rPr>
              <a:t> </a:t>
            </a:r>
            <a:r>
              <a:rPr sz="1700" spc="20" dirty="0">
                <a:latin typeface="Calibri"/>
                <a:cs typeface="Calibri"/>
              </a:rPr>
              <a:t>table</a:t>
            </a:r>
            <a:r>
              <a:rPr sz="1700" spc="180" dirty="0">
                <a:latin typeface="Calibri"/>
                <a:cs typeface="Calibri"/>
              </a:rPr>
              <a:t> </a:t>
            </a:r>
            <a:r>
              <a:rPr sz="1700" spc="30" dirty="0">
                <a:latin typeface="Calibri"/>
                <a:cs typeface="Calibri"/>
              </a:rPr>
              <a:t>must</a:t>
            </a:r>
            <a:r>
              <a:rPr sz="1700" spc="175" dirty="0">
                <a:latin typeface="Calibri"/>
                <a:cs typeface="Calibri"/>
              </a:rPr>
              <a:t> </a:t>
            </a:r>
            <a:r>
              <a:rPr sz="1700" spc="-5" dirty="0">
                <a:latin typeface="Calibri"/>
                <a:cs typeface="Calibri"/>
              </a:rPr>
              <a:t>be</a:t>
            </a:r>
            <a:r>
              <a:rPr sz="1700" spc="180" dirty="0">
                <a:latin typeface="Calibri"/>
                <a:cs typeface="Calibri"/>
              </a:rPr>
              <a:t> </a:t>
            </a:r>
            <a:r>
              <a:rPr sz="1700" spc="60" dirty="0">
                <a:latin typeface="Calibri"/>
                <a:cs typeface="Calibri"/>
              </a:rPr>
              <a:t>in</a:t>
            </a:r>
            <a:r>
              <a:rPr sz="1700" spc="175" dirty="0">
                <a:latin typeface="Calibri"/>
                <a:cs typeface="Calibri"/>
              </a:rPr>
              <a:t> </a:t>
            </a:r>
            <a:r>
              <a:rPr sz="1700" dirty="0">
                <a:latin typeface="Calibri"/>
                <a:cs typeface="Calibri"/>
              </a:rPr>
              <a:t>memory.</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796697"/>
            <a:ext cx="8818880" cy="5528310"/>
          </a:xfrm>
          <a:prstGeom prst="rect">
            <a:avLst/>
          </a:prstGeom>
        </p:spPr>
        <p:txBody>
          <a:bodyPr vert="horz" wrap="square" lIns="0" tIns="174625" rIns="0" bIns="0" rtlCol="0">
            <a:spAutoFit/>
          </a:bodyPr>
          <a:lstStyle/>
          <a:p>
            <a:pPr marL="525780" lvl="1" indent="-513715">
              <a:lnSpc>
                <a:spcPct val="100000"/>
              </a:lnSpc>
              <a:spcBef>
                <a:spcPts val="1375"/>
              </a:spcBef>
              <a:buAutoNum type="arabicPeriod"/>
              <a:tabLst>
                <a:tab pos="526415" algn="l"/>
              </a:tabLst>
            </a:pPr>
            <a:r>
              <a:rPr sz="2050" spc="45" dirty="0">
                <a:solidFill>
                  <a:srgbClr val="000099"/>
                </a:solidFill>
                <a:latin typeface="Calibri"/>
                <a:cs typeface="Calibri"/>
              </a:rPr>
              <a:t>Destination</a:t>
            </a:r>
            <a:r>
              <a:rPr sz="2050" spc="215" dirty="0">
                <a:solidFill>
                  <a:srgbClr val="000099"/>
                </a:solidFill>
                <a:latin typeface="Calibri"/>
                <a:cs typeface="Calibri"/>
              </a:rPr>
              <a:t> </a:t>
            </a:r>
            <a:r>
              <a:rPr sz="2050" spc="-25" dirty="0">
                <a:solidFill>
                  <a:srgbClr val="000099"/>
                </a:solidFill>
                <a:latin typeface="Calibri"/>
                <a:cs typeface="Calibri"/>
              </a:rPr>
              <a:t>sequenced</a:t>
            </a:r>
            <a:r>
              <a:rPr sz="2050" spc="220" dirty="0">
                <a:solidFill>
                  <a:srgbClr val="000099"/>
                </a:solidFill>
                <a:latin typeface="Calibri"/>
                <a:cs typeface="Calibri"/>
              </a:rPr>
              <a:t> </a:t>
            </a:r>
            <a:r>
              <a:rPr sz="2050" spc="25" dirty="0">
                <a:solidFill>
                  <a:srgbClr val="000099"/>
                </a:solidFill>
                <a:latin typeface="Calibri"/>
                <a:cs typeface="Calibri"/>
              </a:rPr>
              <a:t>distance</a:t>
            </a:r>
            <a:r>
              <a:rPr sz="2050" spc="220" dirty="0">
                <a:solidFill>
                  <a:srgbClr val="000099"/>
                </a:solidFill>
                <a:latin typeface="Calibri"/>
                <a:cs typeface="Calibri"/>
              </a:rPr>
              <a:t> </a:t>
            </a:r>
            <a:r>
              <a:rPr sz="2050" spc="15" dirty="0">
                <a:solidFill>
                  <a:srgbClr val="000099"/>
                </a:solidFill>
                <a:latin typeface="Calibri"/>
                <a:cs typeface="Calibri"/>
              </a:rPr>
              <a:t>vector</a:t>
            </a:r>
            <a:r>
              <a:rPr sz="2050" spc="220" dirty="0">
                <a:solidFill>
                  <a:srgbClr val="000099"/>
                </a:solidFill>
                <a:latin typeface="Calibri"/>
                <a:cs typeface="Calibri"/>
              </a:rPr>
              <a:t> </a:t>
            </a:r>
            <a:r>
              <a:rPr sz="2050" spc="40" dirty="0">
                <a:solidFill>
                  <a:srgbClr val="000099"/>
                </a:solidFill>
                <a:latin typeface="Calibri"/>
                <a:cs typeface="Calibri"/>
              </a:rPr>
              <a:t>routing</a:t>
            </a:r>
            <a:r>
              <a:rPr sz="2050" spc="215" dirty="0">
                <a:solidFill>
                  <a:srgbClr val="000099"/>
                </a:solidFill>
                <a:latin typeface="Calibri"/>
                <a:cs typeface="Calibri"/>
              </a:rPr>
              <a:t> </a:t>
            </a:r>
            <a:r>
              <a:rPr sz="2050" spc="20" dirty="0">
                <a:solidFill>
                  <a:srgbClr val="000099"/>
                </a:solidFill>
                <a:latin typeface="Calibri"/>
                <a:cs typeface="Calibri"/>
              </a:rPr>
              <a:t>protocol</a:t>
            </a:r>
            <a:r>
              <a:rPr sz="2050" spc="215" dirty="0">
                <a:solidFill>
                  <a:srgbClr val="000099"/>
                </a:solidFill>
                <a:latin typeface="Calibri"/>
                <a:cs typeface="Calibri"/>
              </a:rPr>
              <a:t> </a:t>
            </a:r>
            <a:r>
              <a:rPr sz="2050" spc="225" dirty="0">
                <a:solidFill>
                  <a:srgbClr val="000099"/>
                </a:solidFill>
                <a:latin typeface="Calibri"/>
                <a:cs typeface="Calibri"/>
              </a:rPr>
              <a:t>(DSDV)</a:t>
            </a:r>
            <a:endParaRPr sz="2050">
              <a:latin typeface="Calibri"/>
              <a:cs typeface="Calibri"/>
            </a:endParaRPr>
          </a:p>
          <a:p>
            <a:pPr marL="257175">
              <a:lnSpc>
                <a:spcPct val="100000"/>
              </a:lnSpc>
              <a:spcBef>
                <a:spcPts val="1070"/>
              </a:spcBef>
            </a:pPr>
            <a:r>
              <a:rPr sz="1700" b="1" spc="130" dirty="0">
                <a:latin typeface="Calibri"/>
                <a:cs typeface="Calibri"/>
              </a:rPr>
              <a:t>Modification</a:t>
            </a:r>
            <a:r>
              <a:rPr sz="1700" b="1" spc="265" dirty="0">
                <a:latin typeface="Calibri"/>
                <a:cs typeface="Calibri"/>
              </a:rPr>
              <a:t> </a:t>
            </a:r>
            <a:r>
              <a:rPr sz="1700" b="1" spc="50" dirty="0">
                <a:latin typeface="Calibri"/>
                <a:cs typeface="Calibri"/>
              </a:rPr>
              <a:t>of</a:t>
            </a:r>
            <a:r>
              <a:rPr sz="1700" b="1" spc="265" dirty="0">
                <a:latin typeface="Calibri"/>
                <a:cs typeface="Calibri"/>
              </a:rPr>
              <a:t> </a:t>
            </a:r>
            <a:r>
              <a:rPr sz="1700" b="1" spc="114" dirty="0">
                <a:latin typeface="Calibri"/>
                <a:cs typeface="Calibri"/>
              </a:rPr>
              <a:t>the</a:t>
            </a:r>
            <a:r>
              <a:rPr sz="1700" b="1" spc="265" dirty="0">
                <a:latin typeface="Calibri"/>
                <a:cs typeface="Calibri"/>
              </a:rPr>
              <a:t> </a:t>
            </a:r>
            <a:r>
              <a:rPr sz="1700" b="1" spc="160" dirty="0">
                <a:latin typeface="Calibri"/>
                <a:cs typeface="Calibri"/>
              </a:rPr>
              <a:t>Bellman-Ford</a:t>
            </a:r>
            <a:r>
              <a:rPr sz="1700" b="1" spc="260" dirty="0">
                <a:latin typeface="Calibri"/>
                <a:cs typeface="Calibri"/>
              </a:rPr>
              <a:t> </a:t>
            </a:r>
            <a:r>
              <a:rPr sz="1700" b="1" spc="140" dirty="0">
                <a:latin typeface="Calibri"/>
                <a:cs typeface="Calibri"/>
              </a:rPr>
              <a:t>algorithm</a:t>
            </a:r>
            <a:r>
              <a:rPr sz="1700" b="1" spc="265" dirty="0">
                <a:latin typeface="Calibri"/>
                <a:cs typeface="Calibri"/>
              </a:rPr>
              <a:t> </a:t>
            </a:r>
            <a:r>
              <a:rPr sz="1700" b="1" spc="100" dirty="0">
                <a:latin typeface="Calibri"/>
                <a:cs typeface="Calibri"/>
              </a:rPr>
              <a:t>where</a:t>
            </a:r>
            <a:r>
              <a:rPr sz="1700" b="1" spc="265" dirty="0">
                <a:latin typeface="Calibri"/>
                <a:cs typeface="Calibri"/>
              </a:rPr>
              <a:t> </a:t>
            </a:r>
            <a:r>
              <a:rPr sz="1700" b="1" spc="95" dirty="0">
                <a:latin typeface="Calibri"/>
                <a:cs typeface="Calibri"/>
              </a:rPr>
              <a:t>each</a:t>
            </a:r>
            <a:r>
              <a:rPr sz="1700" b="1" spc="265" dirty="0">
                <a:latin typeface="Calibri"/>
                <a:cs typeface="Calibri"/>
              </a:rPr>
              <a:t> </a:t>
            </a:r>
            <a:r>
              <a:rPr sz="1700" b="1" spc="114" dirty="0">
                <a:latin typeface="Calibri"/>
                <a:cs typeface="Calibri"/>
              </a:rPr>
              <a:t>node</a:t>
            </a:r>
            <a:r>
              <a:rPr sz="1700" b="1" spc="265" dirty="0">
                <a:latin typeface="Calibri"/>
                <a:cs typeface="Calibri"/>
              </a:rPr>
              <a:t> </a:t>
            </a:r>
            <a:r>
              <a:rPr sz="1700" b="1" spc="120" dirty="0">
                <a:latin typeface="Calibri"/>
                <a:cs typeface="Calibri"/>
              </a:rPr>
              <a:t>maintains:</a:t>
            </a:r>
            <a:endParaRPr sz="1700">
              <a:latin typeface="Calibri"/>
              <a:cs typeface="Calibri"/>
            </a:endParaRPr>
          </a:p>
          <a:p>
            <a:pPr marL="311785" lvl="2" indent="-216535">
              <a:lnSpc>
                <a:spcPct val="100000"/>
              </a:lnSpc>
              <a:spcBef>
                <a:spcPts val="1365"/>
              </a:spcBef>
              <a:buFont typeface="Cambria"/>
              <a:buChar char="•"/>
              <a:tabLst>
                <a:tab pos="312420" algn="l"/>
              </a:tabLst>
            </a:pPr>
            <a:r>
              <a:rPr sz="1700" spc="5" dirty="0">
                <a:latin typeface="Calibri"/>
                <a:cs typeface="Calibri"/>
              </a:rPr>
              <a:t>the</a:t>
            </a:r>
            <a:r>
              <a:rPr sz="1700" spc="170" dirty="0">
                <a:latin typeface="Calibri"/>
                <a:cs typeface="Calibri"/>
              </a:rPr>
              <a:t> </a:t>
            </a:r>
            <a:r>
              <a:rPr sz="1700" spc="15" dirty="0">
                <a:latin typeface="Calibri"/>
                <a:cs typeface="Calibri"/>
              </a:rPr>
              <a:t>shortest</a:t>
            </a:r>
            <a:r>
              <a:rPr sz="1700" spc="170" dirty="0">
                <a:latin typeface="Calibri"/>
                <a:cs typeface="Calibri"/>
              </a:rPr>
              <a:t> </a:t>
            </a:r>
            <a:r>
              <a:rPr sz="1700" spc="50" dirty="0">
                <a:latin typeface="Calibri"/>
                <a:cs typeface="Calibri"/>
              </a:rPr>
              <a:t>path</a:t>
            </a:r>
            <a:r>
              <a:rPr sz="1700" spc="170" dirty="0">
                <a:latin typeface="Calibri"/>
                <a:cs typeface="Calibri"/>
              </a:rPr>
              <a:t> </a:t>
            </a:r>
            <a:r>
              <a:rPr sz="1700" spc="10" dirty="0">
                <a:latin typeface="Calibri"/>
                <a:cs typeface="Calibri"/>
              </a:rPr>
              <a:t>to</a:t>
            </a:r>
            <a:r>
              <a:rPr sz="1700" spc="170" dirty="0">
                <a:latin typeface="Calibri"/>
                <a:cs typeface="Calibri"/>
              </a:rPr>
              <a:t> </a:t>
            </a:r>
            <a:r>
              <a:rPr sz="1700" spc="25" dirty="0">
                <a:latin typeface="Calibri"/>
                <a:cs typeface="Calibri"/>
              </a:rPr>
              <a:t>destination;</a:t>
            </a:r>
            <a:endParaRPr sz="1700">
              <a:latin typeface="Calibri"/>
              <a:cs typeface="Calibri"/>
            </a:endParaRPr>
          </a:p>
          <a:p>
            <a:pPr marL="311785" lvl="2" indent="-216535">
              <a:lnSpc>
                <a:spcPct val="100000"/>
              </a:lnSpc>
              <a:spcBef>
                <a:spcPts val="1360"/>
              </a:spcBef>
              <a:buFont typeface="Cambria"/>
              <a:buChar char="•"/>
              <a:tabLst>
                <a:tab pos="312420" algn="l"/>
              </a:tabLst>
            </a:pPr>
            <a:r>
              <a:rPr sz="1700" spc="5" dirty="0">
                <a:latin typeface="Calibri"/>
                <a:cs typeface="Calibri"/>
              </a:rPr>
              <a:t>the</a:t>
            </a:r>
            <a:r>
              <a:rPr sz="1700" spc="165" dirty="0">
                <a:latin typeface="Calibri"/>
                <a:cs typeface="Calibri"/>
              </a:rPr>
              <a:t> </a:t>
            </a:r>
            <a:r>
              <a:rPr sz="1700" spc="35" dirty="0">
                <a:latin typeface="Calibri"/>
                <a:cs typeface="Calibri"/>
              </a:rPr>
              <a:t>first</a:t>
            </a:r>
            <a:r>
              <a:rPr sz="1700" spc="170" dirty="0">
                <a:latin typeface="Calibri"/>
                <a:cs typeface="Calibri"/>
              </a:rPr>
              <a:t> </a:t>
            </a:r>
            <a:r>
              <a:rPr sz="1700" spc="-5" dirty="0">
                <a:latin typeface="Calibri"/>
                <a:cs typeface="Calibri"/>
              </a:rPr>
              <a:t>node</a:t>
            </a:r>
            <a:r>
              <a:rPr sz="1700" spc="165" dirty="0">
                <a:latin typeface="Calibri"/>
                <a:cs typeface="Calibri"/>
              </a:rPr>
              <a:t> </a:t>
            </a:r>
            <a:r>
              <a:rPr sz="1700" spc="-10" dirty="0">
                <a:latin typeface="Calibri"/>
                <a:cs typeface="Calibri"/>
              </a:rPr>
              <a:t>on</a:t>
            </a:r>
            <a:r>
              <a:rPr sz="1700" spc="170" dirty="0">
                <a:latin typeface="Calibri"/>
                <a:cs typeface="Calibri"/>
              </a:rPr>
              <a:t> </a:t>
            </a:r>
            <a:r>
              <a:rPr sz="1700" spc="45" dirty="0">
                <a:latin typeface="Calibri"/>
                <a:cs typeface="Calibri"/>
              </a:rPr>
              <a:t>this</a:t>
            </a:r>
            <a:r>
              <a:rPr sz="1700" spc="170" dirty="0">
                <a:latin typeface="Calibri"/>
                <a:cs typeface="Calibri"/>
              </a:rPr>
              <a:t> </a:t>
            </a:r>
            <a:r>
              <a:rPr sz="1700" spc="15" dirty="0">
                <a:latin typeface="Calibri"/>
                <a:cs typeface="Calibri"/>
              </a:rPr>
              <a:t>shortest</a:t>
            </a:r>
            <a:r>
              <a:rPr sz="1700" spc="165" dirty="0">
                <a:latin typeface="Calibri"/>
                <a:cs typeface="Calibri"/>
              </a:rPr>
              <a:t> </a:t>
            </a:r>
            <a:r>
              <a:rPr sz="1700" spc="45" dirty="0">
                <a:latin typeface="Calibri"/>
                <a:cs typeface="Calibri"/>
              </a:rPr>
              <a:t>path.</a:t>
            </a:r>
            <a:endParaRPr sz="1700">
              <a:latin typeface="Calibri"/>
              <a:cs typeface="Calibri"/>
            </a:endParaRPr>
          </a:p>
          <a:p>
            <a:pPr marL="186055">
              <a:lnSpc>
                <a:spcPct val="100000"/>
              </a:lnSpc>
              <a:spcBef>
                <a:spcPts val="1365"/>
              </a:spcBef>
            </a:pPr>
            <a:r>
              <a:rPr sz="1700" b="1" spc="215" dirty="0">
                <a:latin typeface="Calibri"/>
                <a:cs typeface="Calibri"/>
              </a:rPr>
              <a:t>This</a:t>
            </a:r>
            <a:r>
              <a:rPr sz="1700" b="1" spc="254" dirty="0">
                <a:latin typeface="Calibri"/>
                <a:cs typeface="Calibri"/>
              </a:rPr>
              <a:t> </a:t>
            </a:r>
            <a:r>
              <a:rPr sz="1700" b="1" spc="125" dirty="0">
                <a:latin typeface="Calibri"/>
                <a:cs typeface="Calibri"/>
              </a:rPr>
              <a:t>protocol</a:t>
            </a:r>
            <a:r>
              <a:rPr sz="1700" b="1" spc="254" dirty="0">
                <a:latin typeface="Calibri"/>
                <a:cs typeface="Calibri"/>
              </a:rPr>
              <a:t> </a:t>
            </a:r>
            <a:r>
              <a:rPr sz="1700" b="1" spc="100" dirty="0">
                <a:latin typeface="Calibri"/>
                <a:cs typeface="Calibri"/>
              </a:rPr>
              <a:t>is</a:t>
            </a:r>
            <a:r>
              <a:rPr sz="1700" b="1" spc="254" dirty="0">
                <a:latin typeface="Calibri"/>
                <a:cs typeface="Calibri"/>
              </a:rPr>
              <a:t> </a:t>
            </a:r>
            <a:r>
              <a:rPr sz="1700" b="1" spc="125" dirty="0">
                <a:latin typeface="Calibri"/>
                <a:cs typeface="Calibri"/>
              </a:rPr>
              <a:t>characterized</a:t>
            </a:r>
            <a:r>
              <a:rPr sz="1700" b="1" spc="254" dirty="0">
                <a:latin typeface="Calibri"/>
                <a:cs typeface="Calibri"/>
              </a:rPr>
              <a:t> </a:t>
            </a:r>
            <a:r>
              <a:rPr sz="1700" b="1" spc="160" dirty="0">
                <a:latin typeface="Calibri"/>
                <a:cs typeface="Calibri"/>
              </a:rPr>
              <a:t>by</a:t>
            </a:r>
            <a:r>
              <a:rPr sz="1700" b="1" spc="254" dirty="0">
                <a:latin typeface="Calibri"/>
                <a:cs typeface="Calibri"/>
              </a:rPr>
              <a:t> </a:t>
            </a:r>
            <a:r>
              <a:rPr sz="1700" b="1" spc="114" dirty="0">
                <a:latin typeface="Calibri"/>
                <a:cs typeface="Calibri"/>
              </a:rPr>
              <a:t>the</a:t>
            </a:r>
            <a:r>
              <a:rPr sz="1700" b="1" spc="254" dirty="0">
                <a:latin typeface="Calibri"/>
                <a:cs typeface="Calibri"/>
              </a:rPr>
              <a:t> </a:t>
            </a:r>
            <a:r>
              <a:rPr sz="1700" b="1" spc="95" dirty="0">
                <a:latin typeface="Calibri"/>
                <a:cs typeface="Calibri"/>
              </a:rPr>
              <a:t>following:</a:t>
            </a:r>
            <a:endParaRPr sz="1700">
              <a:latin typeface="Calibri"/>
              <a:cs typeface="Calibri"/>
            </a:endParaRPr>
          </a:p>
          <a:p>
            <a:pPr marL="311785" lvl="2" indent="-216535">
              <a:lnSpc>
                <a:spcPct val="100000"/>
              </a:lnSpc>
              <a:spcBef>
                <a:spcPts val="1360"/>
              </a:spcBef>
              <a:buFont typeface="Cambria"/>
              <a:buChar char="•"/>
              <a:tabLst>
                <a:tab pos="312420" algn="l"/>
              </a:tabLst>
            </a:pPr>
            <a:r>
              <a:rPr sz="1700" dirty="0">
                <a:latin typeface="Calibri"/>
                <a:cs typeface="Calibri"/>
              </a:rPr>
              <a:t>routes</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30" dirty="0">
                <a:latin typeface="Calibri"/>
                <a:cs typeface="Calibri"/>
              </a:rPr>
              <a:t>destination</a:t>
            </a:r>
            <a:r>
              <a:rPr sz="1700" spc="180" dirty="0">
                <a:latin typeface="Calibri"/>
                <a:cs typeface="Calibri"/>
              </a:rPr>
              <a:t> </a:t>
            </a:r>
            <a:r>
              <a:rPr sz="1700" spc="-5" dirty="0">
                <a:latin typeface="Calibri"/>
                <a:cs typeface="Calibri"/>
              </a:rPr>
              <a:t>are</a:t>
            </a:r>
            <a:r>
              <a:rPr sz="1700" spc="175" dirty="0">
                <a:latin typeface="Calibri"/>
                <a:cs typeface="Calibri"/>
              </a:rPr>
              <a:t> </a:t>
            </a:r>
            <a:r>
              <a:rPr sz="1700" spc="40" dirty="0">
                <a:latin typeface="Calibri"/>
                <a:cs typeface="Calibri"/>
              </a:rPr>
              <a:t>readily</a:t>
            </a:r>
            <a:r>
              <a:rPr sz="1700" spc="180" dirty="0">
                <a:latin typeface="Calibri"/>
                <a:cs typeface="Calibri"/>
              </a:rPr>
              <a:t> </a:t>
            </a:r>
            <a:r>
              <a:rPr sz="1700" spc="20" dirty="0">
                <a:latin typeface="Calibri"/>
                <a:cs typeface="Calibri"/>
              </a:rPr>
              <a:t>available</a:t>
            </a:r>
            <a:r>
              <a:rPr sz="1700" spc="175" dirty="0">
                <a:latin typeface="Calibri"/>
                <a:cs typeface="Calibri"/>
              </a:rPr>
              <a:t> </a:t>
            </a:r>
            <a:r>
              <a:rPr sz="1700" spc="55" dirty="0">
                <a:latin typeface="Calibri"/>
                <a:cs typeface="Calibri"/>
              </a:rPr>
              <a:t>at</a:t>
            </a:r>
            <a:r>
              <a:rPr sz="1700" spc="180" dirty="0">
                <a:latin typeface="Calibri"/>
                <a:cs typeface="Calibri"/>
              </a:rPr>
              <a:t> </a:t>
            </a:r>
            <a:r>
              <a:rPr sz="1700" spc="-15" dirty="0">
                <a:latin typeface="Calibri"/>
                <a:cs typeface="Calibri"/>
              </a:rPr>
              <a:t>each</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60" dirty="0">
                <a:latin typeface="Calibri"/>
                <a:cs typeface="Calibri"/>
              </a:rPr>
              <a:t>in</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35" dirty="0">
                <a:latin typeface="Calibri"/>
                <a:cs typeface="Calibri"/>
              </a:rPr>
              <a:t>routing</a:t>
            </a:r>
            <a:r>
              <a:rPr sz="1700" spc="175" dirty="0">
                <a:latin typeface="Calibri"/>
                <a:cs typeface="Calibri"/>
              </a:rPr>
              <a:t> </a:t>
            </a:r>
            <a:r>
              <a:rPr sz="1700" spc="20" dirty="0">
                <a:latin typeface="Calibri"/>
                <a:cs typeface="Calibri"/>
              </a:rPr>
              <a:t>table</a:t>
            </a:r>
            <a:r>
              <a:rPr sz="1700" spc="180" dirty="0">
                <a:latin typeface="Calibri"/>
                <a:cs typeface="Calibri"/>
              </a:rPr>
              <a:t> </a:t>
            </a:r>
            <a:r>
              <a:rPr sz="1700" spc="170" dirty="0">
                <a:latin typeface="Calibri"/>
                <a:cs typeface="Calibri"/>
              </a:rPr>
              <a:t>(RT);</a:t>
            </a:r>
            <a:endParaRPr sz="1700">
              <a:latin typeface="Calibri"/>
              <a:cs typeface="Calibri"/>
            </a:endParaRPr>
          </a:p>
          <a:p>
            <a:pPr marL="311785" lvl="2" indent="-216535">
              <a:lnSpc>
                <a:spcPct val="100000"/>
              </a:lnSpc>
              <a:spcBef>
                <a:spcPts val="1360"/>
              </a:spcBef>
              <a:buFont typeface="Cambria"/>
              <a:buChar char="•"/>
              <a:tabLst>
                <a:tab pos="312420" algn="l"/>
              </a:tabLst>
            </a:pPr>
            <a:r>
              <a:rPr sz="1700" spc="185" dirty="0">
                <a:latin typeface="Calibri"/>
                <a:cs typeface="Calibri"/>
              </a:rPr>
              <a:t>RTs</a:t>
            </a:r>
            <a:r>
              <a:rPr sz="1700" spc="170" dirty="0">
                <a:latin typeface="Calibri"/>
                <a:cs typeface="Calibri"/>
              </a:rPr>
              <a:t> </a:t>
            </a:r>
            <a:r>
              <a:rPr sz="1700" spc="-5" dirty="0">
                <a:latin typeface="Calibri"/>
                <a:cs typeface="Calibri"/>
              </a:rPr>
              <a:t>are</a:t>
            </a:r>
            <a:r>
              <a:rPr sz="1700" spc="175" dirty="0">
                <a:latin typeface="Calibri"/>
                <a:cs typeface="Calibri"/>
              </a:rPr>
              <a:t> </a:t>
            </a:r>
            <a:r>
              <a:rPr sz="1700" spc="15" dirty="0">
                <a:latin typeface="Calibri"/>
                <a:cs typeface="Calibri"/>
              </a:rPr>
              <a:t>exchanged</a:t>
            </a:r>
            <a:r>
              <a:rPr sz="1700" spc="175" dirty="0">
                <a:latin typeface="Calibri"/>
                <a:cs typeface="Calibri"/>
              </a:rPr>
              <a:t> </a:t>
            </a:r>
            <a:r>
              <a:rPr sz="1700" spc="-25" dirty="0">
                <a:latin typeface="Calibri"/>
                <a:cs typeface="Calibri"/>
              </a:rPr>
              <a:t>between</a:t>
            </a:r>
            <a:r>
              <a:rPr sz="1700" spc="175" dirty="0">
                <a:latin typeface="Calibri"/>
                <a:cs typeface="Calibri"/>
              </a:rPr>
              <a:t> </a:t>
            </a:r>
            <a:r>
              <a:rPr sz="1700" spc="15" dirty="0">
                <a:latin typeface="Calibri"/>
                <a:cs typeface="Calibri"/>
              </a:rPr>
              <a:t>neighbors</a:t>
            </a:r>
            <a:r>
              <a:rPr sz="1700" spc="175" dirty="0">
                <a:latin typeface="Calibri"/>
                <a:cs typeface="Calibri"/>
              </a:rPr>
              <a:t> </a:t>
            </a:r>
            <a:r>
              <a:rPr sz="1700" spc="55" dirty="0">
                <a:latin typeface="Calibri"/>
                <a:cs typeface="Calibri"/>
              </a:rPr>
              <a:t>at</a:t>
            </a:r>
            <a:r>
              <a:rPr sz="1700" spc="170" dirty="0">
                <a:latin typeface="Calibri"/>
                <a:cs typeface="Calibri"/>
              </a:rPr>
              <a:t> </a:t>
            </a:r>
            <a:r>
              <a:rPr sz="1700" spc="25" dirty="0">
                <a:latin typeface="Calibri"/>
                <a:cs typeface="Calibri"/>
              </a:rPr>
              <a:t>regular</a:t>
            </a:r>
            <a:r>
              <a:rPr sz="1700" spc="175" dirty="0">
                <a:latin typeface="Calibri"/>
                <a:cs typeface="Calibri"/>
              </a:rPr>
              <a:t> </a:t>
            </a:r>
            <a:r>
              <a:rPr sz="1700" spc="20" dirty="0">
                <a:latin typeface="Calibri"/>
                <a:cs typeface="Calibri"/>
              </a:rPr>
              <a:t>intervals;</a:t>
            </a:r>
            <a:endParaRPr sz="1700">
              <a:latin typeface="Calibri"/>
              <a:cs typeface="Calibri"/>
            </a:endParaRPr>
          </a:p>
          <a:p>
            <a:pPr marL="311785" lvl="2" indent="-216535">
              <a:lnSpc>
                <a:spcPct val="100000"/>
              </a:lnSpc>
              <a:spcBef>
                <a:spcPts val="1365"/>
              </a:spcBef>
              <a:buFont typeface="Cambria"/>
              <a:buChar char="•"/>
              <a:tabLst>
                <a:tab pos="312420" algn="l"/>
              </a:tabLst>
            </a:pPr>
            <a:r>
              <a:rPr sz="1700" spc="185" dirty="0">
                <a:latin typeface="Calibri"/>
                <a:cs typeface="Calibri"/>
              </a:rPr>
              <a:t>RTs</a:t>
            </a:r>
            <a:r>
              <a:rPr sz="1700" spc="180" dirty="0">
                <a:latin typeface="Calibri"/>
                <a:cs typeface="Calibri"/>
              </a:rPr>
              <a:t> </a:t>
            </a:r>
            <a:r>
              <a:rPr sz="1700" spc="-5" dirty="0">
                <a:latin typeface="Calibri"/>
                <a:cs typeface="Calibri"/>
              </a:rPr>
              <a:t>are</a:t>
            </a:r>
            <a:r>
              <a:rPr sz="1700" spc="180" dirty="0">
                <a:latin typeface="Calibri"/>
                <a:cs typeface="Calibri"/>
              </a:rPr>
              <a:t> </a:t>
            </a:r>
            <a:r>
              <a:rPr sz="1700" spc="5" dirty="0">
                <a:latin typeface="Calibri"/>
                <a:cs typeface="Calibri"/>
              </a:rPr>
              <a:t>also</a:t>
            </a:r>
            <a:r>
              <a:rPr sz="1700" spc="180" dirty="0">
                <a:latin typeface="Calibri"/>
                <a:cs typeface="Calibri"/>
              </a:rPr>
              <a:t> </a:t>
            </a:r>
            <a:r>
              <a:rPr sz="1700" spc="15" dirty="0">
                <a:latin typeface="Calibri"/>
                <a:cs typeface="Calibri"/>
              </a:rPr>
              <a:t>exchanged</a:t>
            </a:r>
            <a:r>
              <a:rPr sz="1700" spc="180" dirty="0">
                <a:latin typeface="Calibri"/>
                <a:cs typeface="Calibri"/>
              </a:rPr>
              <a:t> </a:t>
            </a:r>
            <a:r>
              <a:rPr sz="1700" spc="-5" dirty="0">
                <a:latin typeface="Calibri"/>
                <a:cs typeface="Calibri"/>
              </a:rPr>
              <a:t>when</a:t>
            </a:r>
            <a:r>
              <a:rPr sz="1700" spc="180" dirty="0">
                <a:latin typeface="Calibri"/>
                <a:cs typeface="Calibri"/>
              </a:rPr>
              <a:t> </a:t>
            </a:r>
            <a:r>
              <a:rPr sz="1700" spc="35" dirty="0">
                <a:latin typeface="Calibri"/>
                <a:cs typeface="Calibri"/>
              </a:rPr>
              <a:t>significant</a:t>
            </a:r>
            <a:r>
              <a:rPr sz="1700" spc="180" dirty="0">
                <a:latin typeface="Calibri"/>
                <a:cs typeface="Calibri"/>
              </a:rPr>
              <a:t> </a:t>
            </a:r>
            <a:r>
              <a:rPr sz="1700" spc="5" dirty="0">
                <a:latin typeface="Calibri"/>
                <a:cs typeface="Calibri"/>
              </a:rPr>
              <a:t>changes</a:t>
            </a:r>
            <a:r>
              <a:rPr sz="1700" spc="180" dirty="0">
                <a:latin typeface="Calibri"/>
                <a:cs typeface="Calibri"/>
              </a:rPr>
              <a:t> </a:t>
            </a:r>
            <a:r>
              <a:rPr sz="1700" spc="60" dirty="0">
                <a:latin typeface="Calibri"/>
                <a:cs typeface="Calibri"/>
              </a:rPr>
              <a:t>in</a:t>
            </a:r>
            <a:r>
              <a:rPr sz="1700" spc="180" dirty="0">
                <a:latin typeface="Calibri"/>
                <a:cs typeface="Calibri"/>
              </a:rPr>
              <a:t> </a:t>
            </a:r>
            <a:r>
              <a:rPr sz="1700" spc="40" dirty="0">
                <a:latin typeface="Calibri"/>
                <a:cs typeface="Calibri"/>
              </a:rPr>
              <a:t>local</a:t>
            </a:r>
            <a:r>
              <a:rPr sz="1700" spc="180" dirty="0">
                <a:latin typeface="Calibri"/>
                <a:cs typeface="Calibri"/>
              </a:rPr>
              <a:t> </a:t>
            </a:r>
            <a:r>
              <a:rPr sz="1700" spc="25" dirty="0">
                <a:latin typeface="Calibri"/>
                <a:cs typeface="Calibri"/>
              </a:rPr>
              <a:t>topology</a:t>
            </a:r>
            <a:r>
              <a:rPr sz="1700" spc="180" dirty="0">
                <a:latin typeface="Calibri"/>
                <a:cs typeface="Calibri"/>
              </a:rPr>
              <a:t> </a:t>
            </a:r>
            <a:r>
              <a:rPr sz="1700" spc="-5" dirty="0">
                <a:latin typeface="Calibri"/>
                <a:cs typeface="Calibri"/>
              </a:rPr>
              <a:t>are</a:t>
            </a:r>
            <a:r>
              <a:rPr sz="1700" spc="185" dirty="0">
                <a:latin typeface="Calibri"/>
                <a:cs typeface="Calibri"/>
              </a:rPr>
              <a:t> </a:t>
            </a:r>
            <a:r>
              <a:rPr sz="1700" spc="-10" dirty="0">
                <a:latin typeface="Calibri"/>
                <a:cs typeface="Calibri"/>
              </a:rPr>
              <a:t>observed</a:t>
            </a:r>
            <a:r>
              <a:rPr sz="1700" spc="180" dirty="0">
                <a:latin typeface="Calibri"/>
                <a:cs typeface="Calibri"/>
              </a:rPr>
              <a:t> </a:t>
            </a:r>
            <a:r>
              <a:rPr sz="1700" spc="55" dirty="0">
                <a:latin typeface="Calibri"/>
                <a:cs typeface="Calibri"/>
              </a:rPr>
              <a:t>by</a:t>
            </a:r>
            <a:r>
              <a:rPr sz="1700" spc="175" dirty="0">
                <a:latin typeface="Calibri"/>
                <a:cs typeface="Calibri"/>
              </a:rPr>
              <a:t> </a:t>
            </a:r>
            <a:r>
              <a:rPr sz="1700" spc="25" dirty="0">
                <a:latin typeface="Calibri"/>
                <a:cs typeface="Calibri"/>
              </a:rPr>
              <a:t>a</a:t>
            </a:r>
            <a:r>
              <a:rPr sz="1700" spc="180" dirty="0">
                <a:latin typeface="Calibri"/>
                <a:cs typeface="Calibri"/>
              </a:rPr>
              <a:t> </a:t>
            </a:r>
            <a:r>
              <a:rPr sz="1700" dirty="0">
                <a:latin typeface="Calibri"/>
                <a:cs typeface="Calibri"/>
              </a:rPr>
              <a:t>node.</a:t>
            </a:r>
            <a:endParaRPr sz="1700">
              <a:latin typeface="Calibri"/>
              <a:cs typeface="Calibri"/>
            </a:endParaRPr>
          </a:p>
          <a:p>
            <a:pPr marL="186055">
              <a:lnSpc>
                <a:spcPct val="100000"/>
              </a:lnSpc>
              <a:spcBef>
                <a:spcPts val="1360"/>
              </a:spcBef>
            </a:pPr>
            <a:r>
              <a:rPr sz="1700" b="1" spc="415" dirty="0">
                <a:latin typeface="Calibri"/>
                <a:cs typeface="Calibri"/>
              </a:rPr>
              <a:t>RT</a:t>
            </a:r>
            <a:r>
              <a:rPr sz="1700" b="1" spc="250" dirty="0">
                <a:latin typeface="Calibri"/>
                <a:cs typeface="Calibri"/>
              </a:rPr>
              <a:t> </a:t>
            </a:r>
            <a:r>
              <a:rPr sz="1700" b="1" spc="130" dirty="0">
                <a:latin typeface="Calibri"/>
                <a:cs typeface="Calibri"/>
              </a:rPr>
              <a:t>updates</a:t>
            </a:r>
            <a:r>
              <a:rPr sz="1700" b="1" spc="254" dirty="0">
                <a:latin typeface="Calibri"/>
                <a:cs typeface="Calibri"/>
              </a:rPr>
              <a:t> </a:t>
            </a:r>
            <a:r>
              <a:rPr sz="1700" b="1" spc="135" dirty="0">
                <a:latin typeface="Calibri"/>
                <a:cs typeface="Calibri"/>
              </a:rPr>
              <a:t>can</a:t>
            </a:r>
            <a:r>
              <a:rPr sz="1700" b="1" spc="254" dirty="0">
                <a:latin typeface="Calibri"/>
                <a:cs typeface="Calibri"/>
              </a:rPr>
              <a:t> </a:t>
            </a:r>
            <a:r>
              <a:rPr sz="1700" b="1" spc="120" dirty="0">
                <a:latin typeface="Calibri"/>
                <a:cs typeface="Calibri"/>
              </a:rPr>
              <a:t>be</a:t>
            </a:r>
            <a:r>
              <a:rPr sz="1700" b="1" spc="254" dirty="0">
                <a:latin typeface="Calibri"/>
                <a:cs typeface="Calibri"/>
              </a:rPr>
              <a:t> </a:t>
            </a:r>
            <a:r>
              <a:rPr sz="1700" b="1" spc="50" dirty="0">
                <a:latin typeface="Calibri"/>
                <a:cs typeface="Calibri"/>
              </a:rPr>
              <a:t>of</a:t>
            </a:r>
            <a:r>
              <a:rPr sz="1700" b="1" spc="254" dirty="0">
                <a:latin typeface="Calibri"/>
                <a:cs typeface="Calibri"/>
              </a:rPr>
              <a:t> </a:t>
            </a:r>
            <a:r>
              <a:rPr sz="1700" b="1" spc="80" dirty="0">
                <a:latin typeface="Calibri"/>
                <a:cs typeface="Calibri"/>
              </a:rPr>
              <a:t>two</a:t>
            </a:r>
            <a:r>
              <a:rPr sz="1700" b="1" spc="245" dirty="0">
                <a:latin typeface="Calibri"/>
                <a:cs typeface="Calibri"/>
              </a:rPr>
              <a:t> </a:t>
            </a:r>
            <a:r>
              <a:rPr sz="1700" b="1" spc="114" dirty="0">
                <a:latin typeface="Calibri"/>
                <a:cs typeface="Calibri"/>
              </a:rPr>
              <a:t>types:</a:t>
            </a:r>
            <a:endParaRPr sz="1700">
              <a:latin typeface="Calibri"/>
              <a:cs typeface="Calibri"/>
            </a:endParaRPr>
          </a:p>
          <a:p>
            <a:pPr marL="311785" lvl="2" indent="-216535">
              <a:lnSpc>
                <a:spcPct val="100000"/>
              </a:lnSpc>
              <a:spcBef>
                <a:spcPts val="1365"/>
              </a:spcBef>
              <a:buFont typeface="Cambria"/>
              <a:buChar char="•"/>
              <a:tabLst>
                <a:tab pos="312420" algn="l"/>
              </a:tabLst>
            </a:pPr>
            <a:r>
              <a:rPr sz="1700" spc="20" dirty="0">
                <a:latin typeface="Calibri"/>
                <a:cs typeface="Calibri"/>
              </a:rPr>
              <a:t>incremental</a:t>
            </a:r>
            <a:r>
              <a:rPr sz="1700" spc="135" dirty="0">
                <a:latin typeface="Calibri"/>
                <a:cs typeface="Calibri"/>
              </a:rPr>
              <a:t> </a:t>
            </a:r>
            <a:r>
              <a:rPr sz="1700" spc="25" dirty="0">
                <a:latin typeface="Calibri"/>
                <a:cs typeface="Calibri"/>
              </a:rPr>
              <a:t>updates:</a:t>
            </a:r>
            <a:endParaRPr sz="1700">
              <a:latin typeface="Calibri"/>
              <a:cs typeface="Calibri"/>
            </a:endParaRPr>
          </a:p>
          <a:p>
            <a:pPr marL="611505" lvl="3" indent="-230504">
              <a:lnSpc>
                <a:spcPct val="100000"/>
              </a:lnSpc>
              <a:spcBef>
                <a:spcPts val="885"/>
              </a:spcBef>
              <a:buFont typeface="Calibri"/>
              <a:buChar char="–"/>
              <a:tabLst>
                <a:tab pos="612140" algn="l"/>
              </a:tabLst>
            </a:pPr>
            <a:r>
              <a:rPr sz="1700" spc="15" dirty="0">
                <a:latin typeface="Calibri"/>
                <a:cs typeface="Calibri"/>
              </a:rPr>
              <a:t>take</a:t>
            </a:r>
            <a:r>
              <a:rPr sz="1700" spc="175" dirty="0">
                <a:latin typeface="Calibri"/>
                <a:cs typeface="Calibri"/>
              </a:rPr>
              <a:t> </a:t>
            </a:r>
            <a:r>
              <a:rPr sz="1700" spc="15" dirty="0">
                <a:latin typeface="Calibri"/>
                <a:cs typeface="Calibri"/>
              </a:rPr>
              <a:t>place</a:t>
            </a:r>
            <a:r>
              <a:rPr sz="1700" spc="175" dirty="0">
                <a:latin typeface="Calibri"/>
                <a:cs typeface="Calibri"/>
              </a:rPr>
              <a:t> </a:t>
            </a:r>
            <a:r>
              <a:rPr sz="1700" spc="-5" dirty="0">
                <a:latin typeface="Calibri"/>
                <a:cs typeface="Calibri"/>
              </a:rPr>
              <a:t>when</a:t>
            </a:r>
            <a:r>
              <a:rPr sz="1700" spc="180" dirty="0">
                <a:latin typeface="Calibri"/>
                <a:cs typeface="Calibri"/>
              </a:rPr>
              <a:t> </a:t>
            </a:r>
            <a:r>
              <a:rPr sz="1700" spc="25" dirty="0">
                <a:latin typeface="Calibri"/>
                <a:cs typeface="Calibri"/>
              </a:rPr>
              <a:t>a</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20" dirty="0">
                <a:latin typeface="Calibri"/>
                <a:cs typeface="Calibri"/>
              </a:rPr>
              <a:t>does</a:t>
            </a:r>
            <a:r>
              <a:rPr sz="1700" spc="180" dirty="0">
                <a:latin typeface="Calibri"/>
                <a:cs typeface="Calibri"/>
              </a:rPr>
              <a:t> </a:t>
            </a:r>
            <a:r>
              <a:rPr sz="1700" spc="25" dirty="0">
                <a:latin typeface="Calibri"/>
                <a:cs typeface="Calibri"/>
              </a:rPr>
              <a:t>not</a:t>
            </a:r>
            <a:r>
              <a:rPr sz="1700" spc="175" dirty="0">
                <a:latin typeface="Calibri"/>
                <a:cs typeface="Calibri"/>
              </a:rPr>
              <a:t> </a:t>
            </a:r>
            <a:r>
              <a:rPr sz="1700" spc="-15" dirty="0">
                <a:latin typeface="Calibri"/>
                <a:cs typeface="Calibri"/>
              </a:rPr>
              <a:t>observe</a:t>
            </a:r>
            <a:r>
              <a:rPr sz="1700" spc="180" dirty="0">
                <a:latin typeface="Calibri"/>
                <a:cs typeface="Calibri"/>
              </a:rPr>
              <a:t> </a:t>
            </a:r>
            <a:r>
              <a:rPr sz="1700" spc="35" dirty="0">
                <a:latin typeface="Calibri"/>
                <a:cs typeface="Calibri"/>
              </a:rPr>
              <a:t>significant</a:t>
            </a:r>
            <a:r>
              <a:rPr sz="1700" spc="170" dirty="0">
                <a:latin typeface="Calibri"/>
                <a:cs typeface="Calibri"/>
              </a:rPr>
              <a:t> </a:t>
            </a:r>
            <a:r>
              <a:rPr sz="1700" spc="5" dirty="0">
                <a:latin typeface="Calibri"/>
                <a:cs typeface="Calibri"/>
              </a:rPr>
              <a:t>changes</a:t>
            </a:r>
            <a:r>
              <a:rPr sz="1700" spc="175" dirty="0">
                <a:latin typeface="Calibri"/>
                <a:cs typeface="Calibri"/>
              </a:rPr>
              <a:t> </a:t>
            </a:r>
            <a:r>
              <a:rPr sz="1700" spc="60" dirty="0">
                <a:latin typeface="Calibri"/>
                <a:cs typeface="Calibri"/>
              </a:rPr>
              <a:t>in</a:t>
            </a:r>
            <a:r>
              <a:rPr sz="1700" spc="180" dirty="0">
                <a:latin typeface="Calibri"/>
                <a:cs typeface="Calibri"/>
              </a:rPr>
              <a:t> </a:t>
            </a:r>
            <a:r>
              <a:rPr sz="1700" spc="25" dirty="0">
                <a:latin typeface="Calibri"/>
                <a:cs typeface="Calibri"/>
              </a:rPr>
              <a:t>a</a:t>
            </a:r>
            <a:r>
              <a:rPr sz="1700" spc="175" dirty="0">
                <a:latin typeface="Calibri"/>
                <a:cs typeface="Calibri"/>
              </a:rPr>
              <a:t> </a:t>
            </a:r>
            <a:r>
              <a:rPr sz="1700" spc="40" dirty="0">
                <a:latin typeface="Calibri"/>
                <a:cs typeface="Calibri"/>
              </a:rPr>
              <a:t>local</a:t>
            </a:r>
            <a:r>
              <a:rPr sz="1700" spc="180" dirty="0">
                <a:latin typeface="Calibri"/>
                <a:cs typeface="Calibri"/>
              </a:rPr>
              <a:t> </a:t>
            </a:r>
            <a:r>
              <a:rPr sz="1700" spc="25" dirty="0">
                <a:latin typeface="Calibri"/>
                <a:cs typeface="Calibri"/>
              </a:rPr>
              <a:t>topology;</a:t>
            </a:r>
            <a:endParaRPr sz="1700">
              <a:latin typeface="Calibri"/>
              <a:cs typeface="Calibri"/>
            </a:endParaRPr>
          </a:p>
          <a:p>
            <a:pPr marL="311785" lvl="2" indent="-216535">
              <a:lnSpc>
                <a:spcPct val="100000"/>
              </a:lnSpc>
              <a:spcBef>
                <a:spcPts val="1365"/>
              </a:spcBef>
              <a:buFont typeface="Cambria"/>
              <a:buChar char="•"/>
              <a:tabLst>
                <a:tab pos="312420" algn="l"/>
              </a:tabLst>
            </a:pPr>
            <a:r>
              <a:rPr sz="1700" spc="45" dirty="0">
                <a:latin typeface="Calibri"/>
                <a:cs typeface="Calibri"/>
              </a:rPr>
              <a:t>full</a:t>
            </a:r>
            <a:r>
              <a:rPr sz="1700" spc="135" dirty="0">
                <a:latin typeface="Calibri"/>
                <a:cs typeface="Calibri"/>
              </a:rPr>
              <a:t> </a:t>
            </a:r>
            <a:r>
              <a:rPr sz="1700" spc="30" dirty="0">
                <a:latin typeface="Calibri"/>
                <a:cs typeface="Calibri"/>
              </a:rPr>
              <a:t>dumps:</a:t>
            </a:r>
            <a:endParaRPr sz="1700">
              <a:latin typeface="Calibri"/>
              <a:cs typeface="Calibri"/>
            </a:endParaRPr>
          </a:p>
          <a:p>
            <a:pPr marL="611505" lvl="3" indent="-230504">
              <a:lnSpc>
                <a:spcPct val="100000"/>
              </a:lnSpc>
              <a:spcBef>
                <a:spcPts val="885"/>
              </a:spcBef>
              <a:buFont typeface="Calibri"/>
              <a:buChar char="–"/>
              <a:tabLst>
                <a:tab pos="612140" algn="l"/>
              </a:tabLst>
            </a:pPr>
            <a:r>
              <a:rPr sz="1700" spc="15" dirty="0">
                <a:latin typeface="Calibri"/>
                <a:cs typeface="Calibri"/>
              </a:rPr>
              <a:t>take</a:t>
            </a:r>
            <a:r>
              <a:rPr sz="1700" spc="175" dirty="0">
                <a:latin typeface="Calibri"/>
                <a:cs typeface="Calibri"/>
              </a:rPr>
              <a:t> </a:t>
            </a:r>
            <a:r>
              <a:rPr sz="1700" spc="15" dirty="0">
                <a:latin typeface="Calibri"/>
                <a:cs typeface="Calibri"/>
              </a:rPr>
              <a:t>place</a:t>
            </a:r>
            <a:r>
              <a:rPr sz="1700" spc="175" dirty="0">
                <a:latin typeface="Calibri"/>
                <a:cs typeface="Calibri"/>
              </a:rPr>
              <a:t> </a:t>
            </a:r>
            <a:r>
              <a:rPr sz="1700" spc="-5" dirty="0">
                <a:latin typeface="Calibri"/>
                <a:cs typeface="Calibri"/>
              </a:rPr>
              <a:t>when</a:t>
            </a:r>
            <a:r>
              <a:rPr sz="1700" spc="180" dirty="0">
                <a:latin typeface="Calibri"/>
                <a:cs typeface="Calibri"/>
              </a:rPr>
              <a:t> </a:t>
            </a:r>
            <a:r>
              <a:rPr sz="1700" spc="35" dirty="0">
                <a:latin typeface="Calibri"/>
                <a:cs typeface="Calibri"/>
              </a:rPr>
              <a:t>significant</a:t>
            </a:r>
            <a:r>
              <a:rPr sz="1700" spc="170" dirty="0">
                <a:latin typeface="Calibri"/>
                <a:cs typeface="Calibri"/>
              </a:rPr>
              <a:t> </a:t>
            </a:r>
            <a:r>
              <a:rPr sz="1700" spc="5" dirty="0">
                <a:latin typeface="Calibri"/>
                <a:cs typeface="Calibri"/>
              </a:rPr>
              <a:t>changes</a:t>
            </a:r>
            <a:r>
              <a:rPr sz="1700" spc="180" dirty="0">
                <a:latin typeface="Calibri"/>
                <a:cs typeface="Calibri"/>
              </a:rPr>
              <a:t> </a:t>
            </a:r>
            <a:r>
              <a:rPr sz="1700" spc="-35" dirty="0">
                <a:latin typeface="Calibri"/>
                <a:cs typeface="Calibri"/>
              </a:rPr>
              <a:t>of</a:t>
            </a:r>
            <a:r>
              <a:rPr sz="1700" spc="175" dirty="0">
                <a:latin typeface="Calibri"/>
                <a:cs typeface="Calibri"/>
              </a:rPr>
              <a:t> </a:t>
            </a:r>
            <a:r>
              <a:rPr sz="1700" spc="40" dirty="0">
                <a:latin typeface="Calibri"/>
                <a:cs typeface="Calibri"/>
              </a:rPr>
              <a:t>local</a:t>
            </a:r>
            <a:r>
              <a:rPr sz="1700" spc="180" dirty="0">
                <a:latin typeface="Calibri"/>
                <a:cs typeface="Calibri"/>
              </a:rPr>
              <a:t> </a:t>
            </a:r>
            <a:r>
              <a:rPr sz="1700" spc="25" dirty="0">
                <a:latin typeface="Calibri"/>
                <a:cs typeface="Calibri"/>
              </a:rPr>
              <a:t>topology</a:t>
            </a:r>
            <a:r>
              <a:rPr sz="1700" spc="175" dirty="0">
                <a:latin typeface="Calibri"/>
                <a:cs typeface="Calibri"/>
              </a:rPr>
              <a:t> </a:t>
            </a:r>
            <a:r>
              <a:rPr sz="1700" spc="-5" dirty="0">
                <a:latin typeface="Calibri"/>
                <a:cs typeface="Calibri"/>
              </a:rPr>
              <a:t>are</a:t>
            </a:r>
            <a:r>
              <a:rPr sz="1700" spc="180" dirty="0">
                <a:latin typeface="Calibri"/>
                <a:cs typeface="Calibri"/>
              </a:rPr>
              <a:t> </a:t>
            </a:r>
            <a:r>
              <a:rPr sz="1700" spc="-5" dirty="0">
                <a:latin typeface="Calibri"/>
                <a:cs typeface="Calibri"/>
              </a:rPr>
              <a:t>observed;</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2541310" y="1408689"/>
            <a:ext cx="269875" cy="270510"/>
          </a:xfrm>
          <a:custGeom>
            <a:avLst/>
            <a:gdLst/>
            <a:ahLst/>
            <a:cxnLst/>
            <a:rect l="l" t="t" r="r" b="b"/>
            <a:pathLst>
              <a:path w="269875" h="270510">
                <a:moveTo>
                  <a:pt x="0" y="135007"/>
                </a:moveTo>
                <a:lnTo>
                  <a:pt x="14382" y="75616"/>
                </a:lnTo>
                <a:lnTo>
                  <a:pt x="52128" y="28799"/>
                </a:lnTo>
                <a:lnTo>
                  <a:pt x="106066" y="3617"/>
                </a:lnTo>
                <a:lnTo>
                  <a:pt x="134834" y="0"/>
                </a:lnTo>
                <a:lnTo>
                  <a:pt x="165408" y="3617"/>
                </a:lnTo>
                <a:lnTo>
                  <a:pt x="219342" y="28799"/>
                </a:lnTo>
                <a:lnTo>
                  <a:pt x="257088" y="75616"/>
                </a:lnTo>
                <a:lnTo>
                  <a:pt x="269673" y="135007"/>
                </a:lnTo>
                <a:lnTo>
                  <a:pt x="267881" y="163806"/>
                </a:lnTo>
                <a:lnTo>
                  <a:pt x="240914" y="219614"/>
                </a:lnTo>
                <a:lnTo>
                  <a:pt x="194166" y="255614"/>
                </a:lnTo>
                <a:lnTo>
                  <a:pt x="134834" y="270014"/>
                </a:lnTo>
                <a:lnTo>
                  <a:pt x="106066" y="266396"/>
                </a:lnTo>
                <a:lnTo>
                  <a:pt x="52128" y="239423"/>
                </a:lnTo>
                <a:lnTo>
                  <a:pt x="14382" y="192606"/>
                </a:lnTo>
                <a:lnTo>
                  <a:pt x="0" y="135007"/>
                </a:lnTo>
                <a:close/>
              </a:path>
            </a:pathLst>
          </a:custGeom>
          <a:ln w="3592">
            <a:solidFill>
              <a:srgbClr val="231F20"/>
            </a:solidFill>
          </a:ln>
        </p:spPr>
        <p:txBody>
          <a:bodyPr wrap="square" lIns="0" tIns="0" rIns="0" bIns="0" rtlCol="0"/>
          <a:lstStyle/>
          <a:p>
            <a:endParaRPr/>
          </a:p>
        </p:txBody>
      </p:sp>
      <p:sp>
        <p:nvSpPr>
          <p:cNvPr id="6" name="object 6"/>
          <p:cNvSpPr txBox="1"/>
          <p:nvPr/>
        </p:nvSpPr>
        <p:spPr>
          <a:xfrm>
            <a:off x="2613099" y="1404990"/>
            <a:ext cx="125730" cy="241935"/>
          </a:xfrm>
          <a:prstGeom prst="rect">
            <a:avLst/>
          </a:prstGeom>
        </p:spPr>
        <p:txBody>
          <a:bodyPr vert="horz" wrap="square" lIns="0" tIns="14604" rIns="0" bIns="0" rtlCol="0">
            <a:spAutoFit/>
          </a:bodyPr>
          <a:lstStyle/>
          <a:p>
            <a:pPr marL="12700">
              <a:lnSpc>
                <a:spcPct val="100000"/>
              </a:lnSpc>
              <a:spcBef>
                <a:spcPts val="114"/>
              </a:spcBef>
            </a:pPr>
            <a:r>
              <a:rPr sz="1400" spc="5" dirty="0">
                <a:solidFill>
                  <a:srgbClr val="231F20"/>
                </a:solidFill>
                <a:latin typeface="Arial MT"/>
                <a:cs typeface="Arial MT"/>
              </a:rPr>
              <a:t>1</a:t>
            </a:r>
            <a:endParaRPr sz="1400">
              <a:latin typeface="Arial MT"/>
              <a:cs typeface="Arial MT"/>
            </a:endParaRPr>
          </a:p>
        </p:txBody>
      </p:sp>
      <p:sp>
        <p:nvSpPr>
          <p:cNvPr id="7" name="object 7"/>
          <p:cNvSpPr/>
          <p:nvPr/>
        </p:nvSpPr>
        <p:spPr>
          <a:xfrm>
            <a:off x="4362562" y="1273716"/>
            <a:ext cx="269875" cy="270510"/>
          </a:xfrm>
          <a:custGeom>
            <a:avLst/>
            <a:gdLst/>
            <a:ahLst/>
            <a:cxnLst/>
            <a:rect l="l" t="t" r="r" b="b"/>
            <a:pathLst>
              <a:path w="269875" h="270509">
                <a:moveTo>
                  <a:pt x="0" y="134972"/>
                </a:moveTo>
                <a:lnTo>
                  <a:pt x="14399" y="75581"/>
                </a:lnTo>
                <a:lnTo>
                  <a:pt x="50364" y="28799"/>
                </a:lnTo>
                <a:lnTo>
                  <a:pt x="104312" y="3582"/>
                </a:lnTo>
                <a:lnTo>
                  <a:pt x="134869" y="0"/>
                </a:lnTo>
                <a:lnTo>
                  <a:pt x="165425" y="3582"/>
                </a:lnTo>
                <a:lnTo>
                  <a:pt x="219373" y="28799"/>
                </a:lnTo>
                <a:lnTo>
                  <a:pt x="257130" y="75581"/>
                </a:lnTo>
                <a:lnTo>
                  <a:pt x="269704" y="134972"/>
                </a:lnTo>
                <a:lnTo>
                  <a:pt x="266121" y="163772"/>
                </a:lnTo>
                <a:lnTo>
                  <a:pt x="240938" y="217788"/>
                </a:lnTo>
                <a:lnTo>
                  <a:pt x="194191" y="255579"/>
                </a:lnTo>
                <a:lnTo>
                  <a:pt x="134869" y="269979"/>
                </a:lnTo>
                <a:lnTo>
                  <a:pt x="104312" y="266362"/>
                </a:lnTo>
                <a:lnTo>
                  <a:pt x="50364" y="239388"/>
                </a:lnTo>
                <a:lnTo>
                  <a:pt x="14399" y="192571"/>
                </a:lnTo>
                <a:lnTo>
                  <a:pt x="0" y="134972"/>
                </a:lnTo>
                <a:close/>
              </a:path>
            </a:pathLst>
          </a:custGeom>
          <a:ln w="3592">
            <a:solidFill>
              <a:srgbClr val="231F20"/>
            </a:solidFill>
          </a:ln>
        </p:spPr>
        <p:txBody>
          <a:bodyPr wrap="square" lIns="0" tIns="0" rIns="0" bIns="0" rtlCol="0"/>
          <a:lstStyle/>
          <a:p>
            <a:endParaRPr/>
          </a:p>
        </p:txBody>
      </p:sp>
      <p:sp>
        <p:nvSpPr>
          <p:cNvPr id="8" name="object 8"/>
          <p:cNvSpPr txBox="1"/>
          <p:nvPr/>
        </p:nvSpPr>
        <p:spPr>
          <a:xfrm>
            <a:off x="4434390" y="1270009"/>
            <a:ext cx="125730" cy="241935"/>
          </a:xfrm>
          <a:prstGeom prst="rect">
            <a:avLst/>
          </a:prstGeom>
        </p:spPr>
        <p:txBody>
          <a:bodyPr vert="horz" wrap="square" lIns="0" tIns="14604" rIns="0" bIns="0" rtlCol="0">
            <a:spAutoFit/>
          </a:bodyPr>
          <a:lstStyle/>
          <a:p>
            <a:pPr marL="12700">
              <a:lnSpc>
                <a:spcPct val="100000"/>
              </a:lnSpc>
              <a:spcBef>
                <a:spcPts val="114"/>
              </a:spcBef>
            </a:pPr>
            <a:r>
              <a:rPr sz="1400" spc="5" dirty="0">
                <a:solidFill>
                  <a:srgbClr val="231F20"/>
                </a:solidFill>
                <a:latin typeface="Arial MT"/>
                <a:cs typeface="Arial MT"/>
              </a:rPr>
              <a:t>3</a:t>
            </a:r>
            <a:endParaRPr sz="1400">
              <a:latin typeface="Arial MT"/>
              <a:cs typeface="Arial MT"/>
            </a:endParaRPr>
          </a:p>
        </p:txBody>
      </p:sp>
      <p:sp>
        <p:nvSpPr>
          <p:cNvPr id="9" name="object 9"/>
          <p:cNvSpPr/>
          <p:nvPr/>
        </p:nvSpPr>
        <p:spPr>
          <a:xfrm>
            <a:off x="3014152" y="2285288"/>
            <a:ext cx="269875" cy="270510"/>
          </a:xfrm>
          <a:custGeom>
            <a:avLst/>
            <a:gdLst/>
            <a:ahLst/>
            <a:cxnLst/>
            <a:rect l="l" t="t" r="r" b="b"/>
            <a:pathLst>
              <a:path w="269875" h="270510">
                <a:moveTo>
                  <a:pt x="0" y="134972"/>
                </a:moveTo>
                <a:lnTo>
                  <a:pt x="12584" y="77407"/>
                </a:lnTo>
                <a:lnTo>
                  <a:pt x="50344" y="30591"/>
                </a:lnTo>
                <a:lnTo>
                  <a:pt x="104278" y="3582"/>
                </a:lnTo>
                <a:lnTo>
                  <a:pt x="134852" y="0"/>
                </a:lnTo>
                <a:lnTo>
                  <a:pt x="165412" y="3582"/>
                </a:lnTo>
                <a:lnTo>
                  <a:pt x="219345" y="30591"/>
                </a:lnTo>
                <a:lnTo>
                  <a:pt x="257105" y="77407"/>
                </a:lnTo>
                <a:lnTo>
                  <a:pt x="269690" y="134972"/>
                </a:lnTo>
                <a:lnTo>
                  <a:pt x="266097" y="165598"/>
                </a:lnTo>
                <a:lnTo>
                  <a:pt x="240918" y="219580"/>
                </a:lnTo>
                <a:lnTo>
                  <a:pt x="194184" y="257405"/>
                </a:lnTo>
                <a:lnTo>
                  <a:pt x="134852" y="269979"/>
                </a:lnTo>
                <a:lnTo>
                  <a:pt x="104278" y="266396"/>
                </a:lnTo>
                <a:lnTo>
                  <a:pt x="50344" y="241179"/>
                </a:lnTo>
                <a:lnTo>
                  <a:pt x="12584" y="194397"/>
                </a:lnTo>
                <a:lnTo>
                  <a:pt x="0" y="134972"/>
                </a:lnTo>
                <a:close/>
              </a:path>
            </a:pathLst>
          </a:custGeom>
          <a:ln w="3592">
            <a:solidFill>
              <a:srgbClr val="231F20"/>
            </a:solidFill>
          </a:ln>
        </p:spPr>
        <p:txBody>
          <a:bodyPr wrap="square" lIns="0" tIns="0" rIns="0" bIns="0" rtlCol="0"/>
          <a:lstStyle/>
          <a:p>
            <a:endParaRPr/>
          </a:p>
        </p:txBody>
      </p:sp>
      <p:sp>
        <p:nvSpPr>
          <p:cNvPr id="10" name="object 10"/>
          <p:cNvSpPr txBox="1"/>
          <p:nvPr/>
        </p:nvSpPr>
        <p:spPr>
          <a:xfrm>
            <a:off x="3085960" y="2281579"/>
            <a:ext cx="125730" cy="241935"/>
          </a:xfrm>
          <a:prstGeom prst="rect">
            <a:avLst/>
          </a:prstGeom>
        </p:spPr>
        <p:txBody>
          <a:bodyPr vert="horz" wrap="square" lIns="0" tIns="14604" rIns="0" bIns="0" rtlCol="0">
            <a:spAutoFit/>
          </a:bodyPr>
          <a:lstStyle/>
          <a:p>
            <a:pPr marL="12700">
              <a:lnSpc>
                <a:spcPct val="100000"/>
              </a:lnSpc>
              <a:spcBef>
                <a:spcPts val="114"/>
              </a:spcBef>
            </a:pPr>
            <a:r>
              <a:rPr sz="1400" spc="5" dirty="0">
                <a:solidFill>
                  <a:srgbClr val="231F20"/>
                </a:solidFill>
                <a:latin typeface="Arial MT"/>
                <a:cs typeface="Arial MT"/>
              </a:rPr>
              <a:t>2</a:t>
            </a:r>
            <a:endParaRPr sz="1400">
              <a:latin typeface="Arial MT"/>
              <a:cs typeface="Arial MT"/>
            </a:endParaRPr>
          </a:p>
        </p:txBody>
      </p:sp>
      <p:sp>
        <p:nvSpPr>
          <p:cNvPr id="11" name="object 11"/>
          <p:cNvSpPr/>
          <p:nvPr/>
        </p:nvSpPr>
        <p:spPr>
          <a:xfrm>
            <a:off x="3958050" y="2083690"/>
            <a:ext cx="269875" cy="270510"/>
          </a:xfrm>
          <a:custGeom>
            <a:avLst/>
            <a:gdLst/>
            <a:ahLst/>
            <a:cxnLst/>
            <a:rect l="l" t="t" r="r" b="b"/>
            <a:pathLst>
              <a:path w="269875" h="270510">
                <a:moveTo>
                  <a:pt x="0" y="134972"/>
                </a:moveTo>
                <a:lnTo>
                  <a:pt x="12584" y="75581"/>
                </a:lnTo>
                <a:lnTo>
                  <a:pt x="50344" y="28799"/>
                </a:lnTo>
                <a:lnTo>
                  <a:pt x="104278" y="3582"/>
                </a:lnTo>
                <a:lnTo>
                  <a:pt x="134852" y="0"/>
                </a:lnTo>
                <a:lnTo>
                  <a:pt x="165412" y="3582"/>
                </a:lnTo>
                <a:lnTo>
                  <a:pt x="219345" y="28799"/>
                </a:lnTo>
                <a:lnTo>
                  <a:pt x="257102" y="75581"/>
                </a:lnTo>
                <a:lnTo>
                  <a:pt x="269676" y="134972"/>
                </a:lnTo>
                <a:lnTo>
                  <a:pt x="266093" y="165598"/>
                </a:lnTo>
                <a:lnTo>
                  <a:pt x="240918" y="219580"/>
                </a:lnTo>
                <a:lnTo>
                  <a:pt x="194170" y="255579"/>
                </a:lnTo>
                <a:lnTo>
                  <a:pt x="134852" y="269979"/>
                </a:lnTo>
                <a:lnTo>
                  <a:pt x="104278" y="266396"/>
                </a:lnTo>
                <a:lnTo>
                  <a:pt x="50344" y="239388"/>
                </a:lnTo>
                <a:lnTo>
                  <a:pt x="12584" y="192606"/>
                </a:lnTo>
                <a:lnTo>
                  <a:pt x="0" y="134972"/>
                </a:lnTo>
                <a:close/>
              </a:path>
            </a:pathLst>
          </a:custGeom>
          <a:ln w="3592">
            <a:solidFill>
              <a:srgbClr val="231F20"/>
            </a:solidFill>
          </a:ln>
        </p:spPr>
        <p:txBody>
          <a:bodyPr wrap="square" lIns="0" tIns="0" rIns="0" bIns="0" rtlCol="0"/>
          <a:lstStyle/>
          <a:p>
            <a:endParaRPr/>
          </a:p>
        </p:txBody>
      </p:sp>
      <p:sp>
        <p:nvSpPr>
          <p:cNvPr id="12" name="object 12"/>
          <p:cNvSpPr txBox="1"/>
          <p:nvPr/>
        </p:nvSpPr>
        <p:spPr>
          <a:xfrm>
            <a:off x="4029852" y="2079985"/>
            <a:ext cx="125730" cy="241935"/>
          </a:xfrm>
          <a:prstGeom prst="rect">
            <a:avLst/>
          </a:prstGeom>
        </p:spPr>
        <p:txBody>
          <a:bodyPr vert="horz" wrap="square" lIns="0" tIns="14604" rIns="0" bIns="0" rtlCol="0">
            <a:spAutoFit/>
          </a:bodyPr>
          <a:lstStyle/>
          <a:p>
            <a:pPr marL="12700">
              <a:lnSpc>
                <a:spcPct val="100000"/>
              </a:lnSpc>
              <a:spcBef>
                <a:spcPts val="114"/>
              </a:spcBef>
            </a:pPr>
            <a:r>
              <a:rPr sz="1400" spc="5" dirty="0">
                <a:solidFill>
                  <a:srgbClr val="231F20"/>
                </a:solidFill>
                <a:latin typeface="Arial MT"/>
                <a:cs typeface="Arial MT"/>
              </a:rPr>
              <a:t>4</a:t>
            </a:r>
            <a:endParaRPr sz="1400">
              <a:latin typeface="Arial MT"/>
              <a:cs typeface="Arial MT"/>
            </a:endParaRPr>
          </a:p>
        </p:txBody>
      </p:sp>
      <p:sp>
        <p:nvSpPr>
          <p:cNvPr id="13" name="object 13"/>
          <p:cNvSpPr/>
          <p:nvPr/>
        </p:nvSpPr>
        <p:spPr>
          <a:xfrm>
            <a:off x="5576178" y="1678703"/>
            <a:ext cx="269875" cy="270510"/>
          </a:xfrm>
          <a:custGeom>
            <a:avLst/>
            <a:gdLst/>
            <a:ahLst/>
            <a:cxnLst/>
            <a:rect l="l" t="t" r="r" b="b"/>
            <a:pathLst>
              <a:path w="269875" h="270510">
                <a:moveTo>
                  <a:pt x="0" y="135007"/>
                </a:moveTo>
                <a:lnTo>
                  <a:pt x="14365" y="75581"/>
                </a:lnTo>
                <a:lnTo>
                  <a:pt x="52121" y="28799"/>
                </a:lnTo>
                <a:lnTo>
                  <a:pt x="106069" y="3582"/>
                </a:lnTo>
                <a:lnTo>
                  <a:pt x="134834" y="0"/>
                </a:lnTo>
                <a:lnTo>
                  <a:pt x="165391" y="3582"/>
                </a:lnTo>
                <a:lnTo>
                  <a:pt x="219339" y="28799"/>
                </a:lnTo>
                <a:lnTo>
                  <a:pt x="257095" y="75581"/>
                </a:lnTo>
                <a:lnTo>
                  <a:pt x="269669" y="135007"/>
                </a:lnTo>
                <a:lnTo>
                  <a:pt x="266086" y="163806"/>
                </a:lnTo>
                <a:lnTo>
                  <a:pt x="240904" y="219580"/>
                </a:lnTo>
                <a:lnTo>
                  <a:pt x="194156" y="255579"/>
                </a:lnTo>
                <a:lnTo>
                  <a:pt x="134834" y="269979"/>
                </a:lnTo>
                <a:lnTo>
                  <a:pt x="106069" y="266396"/>
                </a:lnTo>
                <a:lnTo>
                  <a:pt x="52121" y="239388"/>
                </a:lnTo>
                <a:lnTo>
                  <a:pt x="14365" y="192571"/>
                </a:lnTo>
                <a:lnTo>
                  <a:pt x="0" y="135007"/>
                </a:lnTo>
                <a:close/>
              </a:path>
            </a:pathLst>
          </a:custGeom>
          <a:ln w="3592">
            <a:solidFill>
              <a:srgbClr val="231F20"/>
            </a:solidFill>
          </a:ln>
        </p:spPr>
        <p:txBody>
          <a:bodyPr wrap="square" lIns="0" tIns="0" rIns="0" bIns="0" rtlCol="0"/>
          <a:lstStyle/>
          <a:p>
            <a:endParaRPr/>
          </a:p>
        </p:txBody>
      </p:sp>
      <p:sp>
        <p:nvSpPr>
          <p:cNvPr id="14" name="object 14"/>
          <p:cNvSpPr txBox="1"/>
          <p:nvPr/>
        </p:nvSpPr>
        <p:spPr>
          <a:xfrm>
            <a:off x="5647974" y="1674982"/>
            <a:ext cx="125730" cy="241935"/>
          </a:xfrm>
          <a:prstGeom prst="rect">
            <a:avLst/>
          </a:prstGeom>
        </p:spPr>
        <p:txBody>
          <a:bodyPr vert="horz" wrap="square" lIns="0" tIns="14604" rIns="0" bIns="0" rtlCol="0">
            <a:spAutoFit/>
          </a:bodyPr>
          <a:lstStyle/>
          <a:p>
            <a:pPr marL="12700">
              <a:lnSpc>
                <a:spcPct val="100000"/>
              </a:lnSpc>
              <a:spcBef>
                <a:spcPts val="114"/>
              </a:spcBef>
            </a:pPr>
            <a:r>
              <a:rPr sz="1400" spc="5" dirty="0">
                <a:solidFill>
                  <a:srgbClr val="231F20"/>
                </a:solidFill>
                <a:latin typeface="Arial MT"/>
                <a:cs typeface="Arial MT"/>
              </a:rPr>
              <a:t>6</a:t>
            </a:r>
            <a:endParaRPr sz="1400">
              <a:latin typeface="Arial MT"/>
              <a:cs typeface="Arial MT"/>
            </a:endParaRPr>
          </a:p>
        </p:txBody>
      </p:sp>
      <p:sp>
        <p:nvSpPr>
          <p:cNvPr id="15" name="object 15"/>
          <p:cNvSpPr/>
          <p:nvPr/>
        </p:nvSpPr>
        <p:spPr>
          <a:xfrm>
            <a:off x="4835448" y="2218662"/>
            <a:ext cx="269875" cy="270510"/>
          </a:xfrm>
          <a:custGeom>
            <a:avLst/>
            <a:gdLst/>
            <a:ahLst/>
            <a:cxnLst/>
            <a:rect l="l" t="t" r="r" b="b"/>
            <a:pathLst>
              <a:path w="269875" h="270510">
                <a:moveTo>
                  <a:pt x="0" y="135007"/>
                </a:moveTo>
                <a:lnTo>
                  <a:pt x="12574" y="75616"/>
                </a:lnTo>
                <a:lnTo>
                  <a:pt x="50330" y="28799"/>
                </a:lnTo>
                <a:lnTo>
                  <a:pt x="104278" y="3617"/>
                </a:lnTo>
                <a:lnTo>
                  <a:pt x="134834" y="0"/>
                </a:lnTo>
                <a:lnTo>
                  <a:pt x="163600" y="3617"/>
                </a:lnTo>
                <a:lnTo>
                  <a:pt x="217513" y="28799"/>
                </a:lnTo>
                <a:lnTo>
                  <a:pt x="255304" y="75616"/>
                </a:lnTo>
                <a:lnTo>
                  <a:pt x="269669" y="135007"/>
                </a:lnTo>
                <a:lnTo>
                  <a:pt x="266052" y="165632"/>
                </a:lnTo>
                <a:lnTo>
                  <a:pt x="239113" y="219614"/>
                </a:lnTo>
                <a:lnTo>
                  <a:pt x="192365" y="255614"/>
                </a:lnTo>
                <a:lnTo>
                  <a:pt x="134834" y="270014"/>
                </a:lnTo>
                <a:lnTo>
                  <a:pt x="104278" y="266431"/>
                </a:lnTo>
                <a:lnTo>
                  <a:pt x="50330" y="239423"/>
                </a:lnTo>
                <a:lnTo>
                  <a:pt x="12574" y="192606"/>
                </a:lnTo>
                <a:lnTo>
                  <a:pt x="0" y="135007"/>
                </a:lnTo>
                <a:close/>
              </a:path>
            </a:pathLst>
          </a:custGeom>
          <a:ln w="3592">
            <a:solidFill>
              <a:srgbClr val="231F20"/>
            </a:solidFill>
          </a:ln>
        </p:spPr>
        <p:txBody>
          <a:bodyPr wrap="square" lIns="0" tIns="0" rIns="0" bIns="0" rtlCol="0"/>
          <a:lstStyle/>
          <a:p>
            <a:endParaRPr/>
          </a:p>
        </p:txBody>
      </p:sp>
      <p:sp>
        <p:nvSpPr>
          <p:cNvPr id="16" name="object 16"/>
          <p:cNvSpPr txBox="1"/>
          <p:nvPr/>
        </p:nvSpPr>
        <p:spPr>
          <a:xfrm>
            <a:off x="4907235" y="2214981"/>
            <a:ext cx="125730" cy="241935"/>
          </a:xfrm>
          <a:prstGeom prst="rect">
            <a:avLst/>
          </a:prstGeom>
        </p:spPr>
        <p:txBody>
          <a:bodyPr vert="horz" wrap="square" lIns="0" tIns="14604" rIns="0" bIns="0" rtlCol="0">
            <a:spAutoFit/>
          </a:bodyPr>
          <a:lstStyle/>
          <a:p>
            <a:pPr marL="12700">
              <a:lnSpc>
                <a:spcPct val="100000"/>
              </a:lnSpc>
              <a:spcBef>
                <a:spcPts val="114"/>
              </a:spcBef>
            </a:pPr>
            <a:r>
              <a:rPr sz="1400" spc="5" dirty="0">
                <a:solidFill>
                  <a:srgbClr val="231F20"/>
                </a:solidFill>
                <a:latin typeface="Arial MT"/>
                <a:cs typeface="Arial MT"/>
              </a:rPr>
              <a:t>5</a:t>
            </a:r>
            <a:endParaRPr sz="1400">
              <a:latin typeface="Arial MT"/>
              <a:cs typeface="Arial MT"/>
            </a:endParaRPr>
          </a:p>
        </p:txBody>
      </p:sp>
      <p:grpSp>
        <p:nvGrpSpPr>
          <p:cNvPr id="17" name="object 17"/>
          <p:cNvGrpSpPr/>
          <p:nvPr/>
        </p:nvGrpSpPr>
        <p:grpSpPr>
          <a:xfrm>
            <a:off x="2740881" y="1199887"/>
            <a:ext cx="3509645" cy="1222375"/>
            <a:chOff x="2740881" y="1199887"/>
            <a:chExt cx="3509645" cy="1222375"/>
          </a:xfrm>
        </p:grpSpPr>
        <p:sp>
          <p:nvSpPr>
            <p:cNvPr id="18" name="object 18"/>
            <p:cNvSpPr/>
            <p:nvPr/>
          </p:nvSpPr>
          <p:spPr>
            <a:xfrm>
              <a:off x="2742677" y="1201683"/>
              <a:ext cx="3396615" cy="1219200"/>
            </a:xfrm>
            <a:custGeom>
              <a:avLst/>
              <a:gdLst/>
              <a:ahLst/>
              <a:cxnLst/>
              <a:rect l="l" t="t" r="r" b="b"/>
              <a:pathLst>
                <a:path w="3396615" h="1219200">
                  <a:moveTo>
                    <a:pt x="68306" y="342013"/>
                  </a:moveTo>
                  <a:lnTo>
                    <a:pt x="75506" y="342013"/>
                  </a:lnTo>
                </a:path>
                <a:path w="3396615" h="1219200">
                  <a:moveTo>
                    <a:pt x="82692" y="340221"/>
                  </a:moveTo>
                  <a:lnTo>
                    <a:pt x="89888" y="340221"/>
                  </a:lnTo>
                </a:path>
                <a:path w="3396615" h="1219200">
                  <a:moveTo>
                    <a:pt x="97074" y="340221"/>
                  </a:moveTo>
                  <a:lnTo>
                    <a:pt x="104274" y="338396"/>
                  </a:lnTo>
                </a:path>
                <a:path w="3396615" h="1219200">
                  <a:moveTo>
                    <a:pt x="111460" y="338396"/>
                  </a:moveTo>
                  <a:lnTo>
                    <a:pt x="118660" y="338396"/>
                  </a:lnTo>
                </a:path>
                <a:path w="3396615" h="1219200">
                  <a:moveTo>
                    <a:pt x="125846" y="336604"/>
                  </a:moveTo>
                  <a:lnTo>
                    <a:pt x="133046" y="336604"/>
                  </a:lnTo>
                </a:path>
                <a:path w="3396615" h="1219200">
                  <a:moveTo>
                    <a:pt x="140233" y="336604"/>
                  </a:moveTo>
                  <a:lnTo>
                    <a:pt x="147419" y="334813"/>
                  </a:lnTo>
                </a:path>
                <a:path w="3396615" h="1219200">
                  <a:moveTo>
                    <a:pt x="154615" y="334813"/>
                  </a:moveTo>
                  <a:lnTo>
                    <a:pt x="161801" y="333021"/>
                  </a:lnTo>
                </a:path>
                <a:path w="3396615" h="1219200">
                  <a:moveTo>
                    <a:pt x="169001" y="333021"/>
                  </a:moveTo>
                  <a:lnTo>
                    <a:pt x="176187" y="333021"/>
                  </a:lnTo>
                </a:path>
                <a:path w="3396615" h="1219200">
                  <a:moveTo>
                    <a:pt x="183373" y="331196"/>
                  </a:moveTo>
                  <a:lnTo>
                    <a:pt x="190573" y="331196"/>
                  </a:lnTo>
                </a:path>
                <a:path w="3396615" h="1219200">
                  <a:moveTo>
                    <a:pt x="197759" y="331196"/>
                  </a:moveTo>
                  <a:lnTo>
                    <a:pt x="204946" y="329404"/>
                  </a:lnTo>
                </a:path>
                <a:path w="3396615" h="1219200">
                  <a:moveTo>
                    <a:pt x="212146" y="329404"/>
                  </a:moveTo>
                  <a:lnTo>
                    <a:pt x="219332" y="329404"/>
                  </a:lnTo>
                </a:path>
                <a:path w="3396615" h="1219200">
                  <a:moveTo>
                    <a:pt x="226528" y="327613"/>
                  </a:moveTo>
                  <a:lnTo>
                    <a:pt x="233714" y="327613"/>
                  </a:lnTo>
                </a:path>
                <a:path w="3396615" h="1219200">
                  <a:moveTo>
                    <a:pt x="240914" y="327613"/>
                  </a:moveTo>
                  <a:lnTo>
                    <a:pt x="248100" y="325822"/>
                  </a:lnTo>
                </a:path>
                <a:path w="3396615" h="1219200">
                  <a:moveTo>
                    <a:pt x="255300" y="325822"/>
                  </a:moveTo>
                  <a:lnTo>
                    <a:pt x="262486" y="325822"/>
                  </a:lnTo>
                </a:path>
                <a:path w="3396615" h="1219200">
                  <a:moveTo>
                    <a:pt x="269686" y="323996"/>
                  </a:moveTo>
                  <a:lnTo>
                    <a:pt x="276872" y="323996"/>
                  </a:lnTo>
                </a:path>
                <a:path w="3396615" h="1219200">
                  <a:moveTo>
                    <a:pt x="284059" y="323996"/>
                  </a:moveTo>
                  <a:lnTo>
                    <a:pt x="291259" y="322239"/>
                  </a:lnTo>
                </a:path>
                <a:path w="3396615" h="1219200">
                  <a:moveTo>
                    <a:pt x="298441" y="322239"/>
                  </a:moveTo>
                  <a:lnTo>
                    <a:pt x="305641" y="322239"/>
                  </a:lnTo>
                </a:path>
                <a:path w="3396615" h="1219200">
                  <a:moveTo>
                    <a:pt x="312827" y="320413"/>
                  </a:moveTo>
                  <a:lnTo>
                    <a:pt x="320013" y="320413"/>
                  </a:lnTo>
                </a:path>
                <a:path w="3396615" h="1219200">
                  <a:moveTo>
                    <a:pt x="327213" y="318622"/>
                  </a:moveTo>
                  <a:lnTo>
                    <a:pt x="334399" y="318622"/>
                  </a:lnTo>
                </a:path>
                <a:path w="3396615" h="1219200">
                  <a:moveTo>
                    <a:pt x="341599" y="318622"/>
                  </a:moveTo>
                  <a:lnTo>
                    <a:pt x="348785" y="316796"/>
                  </a:lnTo>
                </a:path>
                <a:path w="3396615" h="1219200">
                  <a:moveTo>
                    <a:pt x="355985" y="316796"/>
                  </a:moveTo>
                  <a:lnTo>
                    <a:pt x="363172" y="316796"/>
                  </a:lnTo>
                </a:path>
                <a:path w="3396615" h="1219200">
                  <a:moveTo>
                    <a:pt x="370354" y="315004"/>
                  </a:moveTo>
                  <a:lnTo>
                    <a:pt x="377554" y="315004"/>
                  </a:lnTo>
                </a:path>
                <a:path w="3396615" h="1219200">
                  <a:moveTo>
                    <a:pt x="384740" y="315004"/>
                  </a:moveTo>
                  <a:lnTo>
                    <a:pt x="391940" y="313213"/>
                  </a:lnTo>
                </a:path>
                <a:path w="3396615" h="1219200">
                  <a:moveTo>
                    <a:pt x="399126" y="313213"/>
                  </a:moveTo>
                  <a:lnTo>
                    <a:pt x="406326" y="313213"/>
                  </a:lnTo>
                </a:path>
                <a:path w="3396615" h="1219200">
                  <a:moveTo>
                    <a:pt x="413512" y="311422"/>
                  </a:moveTo>
                  <a:lnTo>
                    <a:pt x="420699" y="311422"/>
                  </a:lnTo>
                </a:path>
                <a:path w="3396615" h="1219200">
                  <a:moveTo>
                    <a:pt x="427898" y="311422"/>
                  </a:moveTo>
                  <a:lnTo>
                    <a:pt x="435085" y="309596"/>
                  </a:lnTo>
                </a:path>
                <a:path w="3396615" h="1219200">
                  <a:moveTo>
                    <a:pt x="442281" y="309596"/>
                  </a:moveTo>
                  <a:lnTo>
                    <a:pt x="449467" y="309596"/>
                  </a:lnTo>
                </a:path>
                <a:path w="3396615" h="1219200">
                  <a:moveTo>
                    <a:pt x="456653" y="307805"/>
                  </a:moveTo>
                  <a:lnTo>
                    <a:pt x="463853" y="307805"/>
                  </a:lnTo>
                </a:path>
                <a:path w="3396615" h="1219200">
                  <a:moveTo>
                    <a:pt x="471039" y="307805"/>
                  </a:moveTo>
                  <a:lnTo>
                    <a:pt x="478239" y="306013"/>
                  </a:lnTo>
                </a:path>
                <a:path w="3396615" h="1219200">
                  <a:moveTo>
                    <a:pt x="485425" y="306013"/>
                  </a:moveTo>
                  <a:lnTo>
                    <a:pt x="492625" y="304222"/>
                  </a:lnTo>
                </a:path>
                <a:path w="3396615" h="1219200">
                  <a:moveTo>
                    <a:pt x="499811" y="304222"/>
                  </a:moveTo>
                  <a:lnTo>
                    <a:pt x="507008" y="304222"/>
                  </a:lnTo>
                </a:path>
                <a:path w="3396615" h="1219200">
                  <a:moveTo>
                    <a:pt x="514194" y="302430"/>
                  </a:moveTo>
                  <a:lnTo>
                    <a:pt x="521380" y="302430"/>
                  </a:lnTo>
                </a:path>
                <a:path w="3396615" h="1219200">
                  <a:moveTo>
                    <a:pt x="528580" y="302430"/>
                  </a:moveTo>
                  <a:lnTo>
                    <a:pt x="535766" y="300639"/>
                  </a:lnTo>
                </a:path>
                <a:path w="3396615" h="1219200">
                  <a:moveTo>
                    <a:pt x="542966" y="300639"/>
                  </a:moveTo>
                  <a:lnTo>
                    <a:pt x="550152" y="300639"/>
                  </a:lnTo>
                </a:path>
                <a:path w="3396615" h="1219200">
                  <a:moveTo>
                    <a:pt x="557338" y="298813"/>
                  </a:moveTo>
                  <a:lnTo>
                    <a:pt x="564538" y="298813"/>
                  </a:lnTo>
                </a:path>
                <a:path w="3396615" h="1219200">
                  <a:moveTo>
                    <a:pt x="571725" y="298813"/>
                  </a:moveTo>
                  <a:lnTo>
                    <a:pt x="578911" y="297022"/>
                  </a:lnTo>
                </a:path>
                <a:path w="3396615" h="1219200">
                  <a:moveTo>
                    <a:pt x="586107" y="297022"/>
                  </a:moveTo>
                  <a:lnTo>
                    <a:pt x="593293" y="297022"/>
                  </a:lnTo>
                </a:path>
                <a:path w="3396615" h="1219200">
                  <a:moveTo>
                    <a:pt x="600493" y="295231"/>
                  </a:moveTo>
                  <a:lnTo>
                    <a:pt x="607679" y="295231"/>
                  </a:lnTo>
                </a:path>
                <a:path w="3396615" h="1219200">
                  <a:moveTo>
                    <a:pt x="614879" y="295231"/>
                  </a:moveTo>
                  <a:lnTo>
                    <a:pt x="622065" y="293405"/>
                  </a:lnTo>
                </a:path>
                <a:path w="3396615" h="1219200">
                  <a:moveTo>
                    <a:pt x="629265" y="293405"/>
                  </a:moveTo>
                  <a:lnTo>
                    <a:pt x="636451" y="293405"/>
                  </a:lnTo>
                </a:path>
                <a:path w="3396615" h="1219200">
                  <a:moveTo>
                    <a:pt x="643651" y="291613"/>
                  </a:moveTo>
                  <a:lnTo>
                    <a:pt x="650834" y="291613"/>
                  </a:lnTo>
                </a:path>
                <a:path w="3396615" h="1219200">
                  <a:moveTo>
                    <a:pt x="658020" y="289822"/>
                  </a:moveTo>
                  <a:lnTo>
                    <a:pt x="665220" y="289822"/>
                  </a:lnTo>
                </a:path>
                <a:path w="3396615" h="1219200">
                  <a:moveTo>
                    <a:pt x="672406" y="289822"/>
                  </a:moveTo>
                  <a:lnTo>
                    <a:pt x="679606" y="288031"/>
                  </a:lnTo>
                </a:path>
                <a:path w="3396615" h="1219200">
                  <a:moveTo>
                    <a:pt x="686792" y="288031"/>
                  </a:moveTo>
                  <a:lnTo>
                    <a:pt x="693978" y="288031"/>
                  </a:lnTo>
                </a:path>
                <a:path w="3396615" h="1219200">
                  <a:moveTo>
                    <a:pt x="701178" y="286205"/>
                  </a:moveTo>
                  <a:lnTo>
                    <a:pt x="708364" y="286205"/>
                  </a:lnTo>
                </a:path>
                <a:path w="3396615" h="1219200">
                  <a:moveTo>
                    <a:pt x="715564" y="286205"/>
                  </a:moveTo>
                  <a:lnTo>
                    <a:pt x="722747" y="284413"/>
                  </a:lnTo>
                </a:path>
                <a:path w="3396615" h="1219200">
                  <a:moveTo>
                    <a:pt x="729947" y="284413"/>
                  </a:moveTo>
                  <a:lnTo>
                    <a:pt x="737133" y="284413"/>
                  </a:lnTo>
                </a:path>
                <a:path w="3396615" h="1219200">
                  <a:moveTo>
                    <a:pt x="744319" y="282622"/>
                  </a:moveTo>
                  <a:lnTo>
                    <a:pt x="751519" y="282622"/>
                  </a:lnTo>
                </a:path>
                <a:path w="3396615" h="1219200">
                  <a:moveTo>
                    <a:pt x="758705" y="282622"/>
                  </a:moveTo>
                  <a:lnTo>
                    <a:pt x="765905" y="280831"/>
                  </a:lnTo>
                </a:path>
                <a:path w="3396615" h="1219200">
                  <a:moveTo>
                    <a:pt x="773091" y="280831"/>
                  </a:moveTo>
                  <a:lnTo>
                    <a:pt x="780291" y="280831"/>
                  </a:lnTo>
                </a:path>
                <a:path w="3396615" h="1219200">
                  <a:moveTo>
                    <a:pt x="787477" y="279005"/>
                  </a:moveTo>
                  <a:lnTo>
                    <a:pt x="794660" y="279005"/>
                  </a:lnTo>
                </a:path>
                <a:path w="3396615" h="1219200">
                  <a:moveTo>
                    <a:pt x="801860" y="279005"/>
                  </a:moveTo>
                  <a:lnTo>
                    <a:pt x="809046" y="277214"/>
                  </a:lnTo>
                </a:path>
                <a:path w="3396615" h="1219200">
                  <a:moveTo>
                    <a:pt x="816246" y="277214"/>
                  </a:moveTo>
                  <a:lnTo>
                    <a:pt x="823432" y="277214"/>
                  </a:lnTo>
                </a:path>
                <a:path w="3396615" h="1219200">
                  <a:moveTo>
                    <a:pt x="830618" y="275422"/>
                  </a:moveTo>
                  <a:lnTo>
                    <a:pt x="837818" y="275422"/>
                  </a:lnTo>
                </a:path>
                <a:path w="3396615" h="1219200">
                  <a:moveTo>
                    <a:pt x="845004" y="273631"/>
                  </a:moveTo>
                  <a:lnTo>
                    <a:pt x="852204" y="273631"/>
                  </a:lnTo>
                </a:path>
                <a:path w="3396615" h="1219200">
                  <a:moveTo>
                    <a:pt x="859390" y="273631"/>
                  </a:moveTo>
                  <a:lnTo>
                    <a:pt x="866587" y="271805"/>
                  </a:lnTo>
                </a:path>
                <a:path w="3396615" h="1219200">
                  <a:moveTo>
                    <a:pt x="873773" y="271805"/>
                  </a:moveTo>
                  <a:lnTo>
                    <a:pt x="880973" y="271805"/>
                  </a:lnTo>
                </a:path>
                <a:path w="3396615" h="1219200">
                  <a:moveTo>
                    <a:pt x="888159" y="270014"/>
                  </a:moveTo>
                  <a:lnTo>
                    <a:pt x="895345" y="270014"/>
                  </a:lnTo>
                </a:path>
                <a:path w="3396615" h="1219200">
                  <a:moveTo>
                    <a:pt x="902545" y="270014"/>
                  </a:moveTo>
                  <a:lnTo>
                    <a:pt x="909731" y="268222"/>
                  </a:lnTo>
                </a:path>
                <a:path w="3396615" h="1219200">
                  <a:moveTo>
                    <a:pt x="916931" y="268222"/>
                  </a:moveTo>
                  <a:lnTo>
                    <a:pt x="924117" y="268222"/>
                  </a:lnTo>
                </a:path>
                <a:path w="3396615" h="1219200">
                  <a:moveTo>
                    <a:pt x="931304" y="266431"/>
                  </a:moveTo>
                  <a:lnTo>
                    <a:pt x="938500" y="266431"/>
                  </a:lnTo>
                </a:path>
                <a:path w="3396615" h="1219200">
                  <a:moveTo>
                    <a:pt x="945686" y="266431"/>
                  </a:moveTo>
                  <a:lnTo>
                    <a:pt x="952886" y="264605"/>
                  </a:lnTo>
                </a:path>
                <a:path w="3396615" h="1219200">
                  <a:moveTo>
                    <a:pt x="960072" y="264605"/>
                  </a:moveTo>
                  <a:lnTo>
                    <a:pt x="967258" y="264605"/>
                  </a:lnTo>
                </a:path>
                <a:path w="3396615" h="1219200">
                  <a:moveTo>
                    <a:pt x="974458" y="262814"/>
                  </a:moveTo>
                  <a:lnTo>
                    <a:pt x="981644" y="262814"/>
                  </a:lnTo>
                </a:path>
                <a:path w="3396615" h="1219200">
                  <a:moveTo>
                    <a:pt x="988844" y="262814"/>
                  </a:moveTo>
                  <a:lnTo>
                    <a:pt x="996030" y="261022"/>
                  </a:lnTo>
                </a:path>
                <a:path w="3396615" h="1219200">
                  <a:moveTo>
                    <a:pt x="1003227" y="261022"/>
                  </a:moveTo>
                  <a:lnTo>
                    <a:pt x="1010413" y="259231"/>
                  </a:lnTo>
                </a:path>
                <a:path w="3396615" h="1219200">
                  <a:moveTo>
                    <a:pt x="1017613" y="259231"/>
                  </a:moveTo>
                  <a:lnTo>
                    <a:pt x="1024799" y="259231"/>
                  </a:lnTo>
                </a:path>
                <a:path w="3396615" h="1219200">
                  <a:moveTo>
                    <a:pt x="1031985" y="257405"/>
                  </a:moveTo>
                  <a:lnTo>
                    <a:pt x="1039185" y="257405"/>
                  </a:lnTo>
                </a:path>
                <a:path w="3396615" h="1219200">
                  <a:moveTo>
                    <a:pt x="1046371" y="257405"/>
                  </a:moveTo>
                  <a:lnTo>
                    <a:pt x="1053571" y="255614"/>
                  </a:lnTo>
                </a:path>
                <a:path w="3396615" h="1219200">
                  <a:moveTo>
                    <a:pt x="1060757" y="255614"/>
                  </a:moveTo>
                  <a:lnTo>
                    <a:pt x="1067943" y="255614"/>
                  </a:lnTo>
                </a:path>
                <a:path w="3396615" h="1219200">
                  <a:moveTo>
                    <a:pt x="1075140" y="253822"/>
                  </a:moveTo>
                  <a:lnTo>
                    <a:pt x="1082326" y="253822"/>
                  </a:lnTo>
                </a:path>
                <a:path w="3396615" h="1219200">
                  <a:moveTo>
                    <a:pt x="1089526" y="253822"/>
                  </a:moveTo>
                  <a:lnTo>
                    <a:pt x="1096712" y="252031"/>
                  </a:lnTo>
                </a:path>
                <a:path w="3396615" h="1219200">
                  <a:moveTo>
                    <a:pt x="1103898" y="252031"/>
                  </a:moveTo>
                  <a:lnTo>
                    <a:pt x="1111098" y="252031"/>
                  </a:lnTo>
                </a:path>
                <a:path w="3396615" h="1219200">
                  <a:moveTo>
                    <a:pt x="1118284" y="250205"/>
                  </a:moveTo>
                  <a:lnTo>
                    <a:pt x="1125484" y="250205"/>
                  </a:lnTo>
                </a:path>
                <a:path w="3396615" h="1219200">
                  <a:moveTo>
                    <a:pt x="1132670" y="250205"/>
                  </a:moveTo>
                  <a:lnTo>
                    <a:pt x="1139867" y="248414"/>
                  </a:lnTo>
                </a:path>
                <a:path w="3396615" h="1219200">
                  <a:moveTo>
                    <a:pt x="1147053" y="248414"/>
                  </a:moveTo>
                  <a:lnTo>
                    <a:pt x="1154253" y="248414"/>
                  </a:lnTo>
                </a:path>
                <a:path w="3396615" h="1219200">
                  <a:moveTo>
                    <a:pt x="1161439" y="246622"/>
                  </a:moveTo>
                  <a:lnTo>
                    <a:pt x="1168625" y="246622"/>
                  </a:lnTo>
                </a:path>
                <a:path w="3396615" h="1219200">
                  <a:moveTo>
                    <a:pt x="1175825" y="244831"/>
                  </a:moveTo>
                  <a:lnTo>
                    <a:pt x="1183011" y="244831"/>
                  </a:lnTo>
                </a:path>
                <a:path w="3396615" h="1219200">
                  <a:moveTo>
                    <a:pt x="1190211" y="244831"/>
                  </a:moveTo>
                  <a:lnTo>
                    <a:pt x="1197397" y="243005"/>
                  </a:lnTo>
                </a:path>
                <a:path w="3396615" h="1219200">
                  <a:moveTo>
                    <a:pt x="1204583" y="243005"/>
                  </a:moveTo>
                  <a:lnTo>
                    <a:pt x="1211780" y="243005"/>
                  </a:lnTo>
                </a:path>
                <a:path w="3396615" h="1219200">
                  <a:moveTo>
                    <a:pt x="1218966" y="241214"/>
                  </a:moveTo>
                  <a:lnTo>
                    <a:pt x="1226166" y="241214"/>
                  </a:lnTo>
                </a:path>
                <a:path w="3396615" h="1219200">
                  <a:moveTo>
                    <a:pt x="1233352" y="241214"/>
                  </a:moveTo>
                  <a:lnTo>
                    <a:pt x="1240552" y="239423"/>
                  </a:lnTo>
                </a:path>
                <a:path w="3396615" h="1219200">
                  <a:moveTo>
                    <a:pt x="1247738" y="239423"/>
                  </a:moveTo>
                  <a:lnTo>
                    <a:pt x="1254938" y="239423"/>
                  </a:lnTo>
                </a:path>
                <a:path w="3396615" h="1219200">
                  <a:moveTo>
                    <a:pt x="1262124" y="237631"/>
                  </a:moveTo>
                  <a:lnTo>
                    <a:pt x="1269310" y="237631"/>
                  </a:lnTo>
                </a:path>
                <a:path w="3396615" h="1219200">
                  <a:moveTo>
                    <a:pt x="1276510" y="237631"/>
                  </a:moveTo>
                  <a:lnTo>
                    <a:pt x="1283693" y="235805"/>
                  </a:lnTo>
                </a:path>
                <a:path w="3396615" h="1219200">
                  <a:moveTo>
                    <a:pt x="1290893" y="235805"/>
                  </a:moveTo>
                  <a:lnTo>
                    <a:pt x="1298079" y="235805"/>
                  </a:lnTo>
                </a:path>
                <a:path w="3396615" h="1219200">
                  <a:moveTo>
                    <a:pt x="1305265" y="234014"/>
                  </a:moveTo>
                  <a:lnTo>
                    <a:pt x="1312465" y="234014"/>
                  </a:lnTo>
                </a:path>
                <a:path w="3396615" h="1219200">
                  <a:moveTo>
                    <a:pt x="1319651" y="234014"/>
                  </a:moveTo>
                  <a:lnTo>
                    <a:pt x="1326851" y="232223"/>
                  </a:lnTo>
                </a:path>
                <a:path w="3396615" h="1219200">
                  <a:moveTo>
                    <a:pt x="1334037" y="232223"/>
                  </a:moveTo>
                  <a:lnTo>
                    <a:pt x="1341223" y="230431"/>
                  </a:lnTo>
                </a:path>
                <a:path w="3396615" h="1219200">
                  <a:moveTo>
                    <a:pt x="1348423" y="230431"/>
                  </a:moveTo>
                  <a:lnTo>
                    <a:pt x="1355606" y="230431"/>
                  </a:lnTo>
                </a:path>
                <a:path w="3396615" h="1219200">
                  <a:moveTo>
                    <a:pt x="1362806" y="228605"/>
                  </a:moveTo>
                  <a:lnTo>
                    <a:pt x="1369992" y="228605"/>
                  </a:lnTo>
                </a:path>
                <a:path w="3396615" h="1219200">
                  <a:moveTo>
                    <a:pt x="1377192" y="228605"/>
                  </a:moveTo>
                  <a:lnTo>
                    <a:pt x="1384378" y="226814"/>
                  </a:lnTo>
                </a:path>
                <a:path w="3396615" h="1219200">
                  <a:moveTo>
                    <a:pt x="1391578" y="226814"/>
                  </a:moveTo>
                  <a:lnTo>
                    <a:pt x="1398764" y="226814"/>
                  </a:lnTo>
                </a:path>
                <a:path w="3396615" h="1219200">
                  <a:moveTo>
                    <a:pt x="1405950" y="225023"/>
                  </a:moveTo>
                  <a:lnTo>
                    <a:pt x="1413150" y="225023"/>
                  </a:lnTo>
                </a:path>
                <a:path w="3396615" h="1219200">
                  <a:moveTo>
                    <a:pt x="1420336" y="225023"/>
                  </a:moveTo>
                  <a:lnTo>
                    <a:pt x="1427533" y="223231"/>
                  </a:lnTo>
                </a:path>
                <a:path w="3396615" h="1219200">
                  <a:moveTo>
                    <a:pt x="1434719" y="223231"/>
                  </a:moveTo>
                  <a:lnTo>
                    <a:pt x="1441905" y="223231"/>
                  </a:lnTo>
                </a:path>
                <a:path w="3396615" h="1219200">
                  <a:moveTo>
                    <a:pt x="1449105" y="221406"/>
                  </a:moveTo>
                  <a:lnTo>
                    <a:pt x="1456291" y="221406"/>
                  </a:lnTo>
                </a:path>
                <a:path w="3396615" h="1219200">
                  <a:moveTo>
                    <a:pt x="1463484" y="221406"/>
                  </a:moveTo>
                  <a:lnTo>
                    <a:pt x="1470684" y="219614"/>
                  </a:lnTo>
                </a:path>
                <a:path w="3396615" h="1219200">
                  <a:moveTo>
                    <a:pt x="1477850" y="219614"/>
                  </a:moveTo>
                  <a:lnTo>
                    <a:pt x="1485049" y="219614"/>
                  </a:lnTo>
                </a:path>
                <a:path w="3396615" h="1219200">
                  <a:moveTo>
                    <a:pt x="1492249" y="217823"/>
                  </a:moveTo>
                  <a:lnTo>
                    <a:pt x="1499449" y="217823"/>
                  </a:lnTo>
                </a:path>
                <a:path w="3396615" h="1219200">
                  <a:moveTo>
                    <a:pt x="1506649" y="216031"/>
                  </a:moveTo>
                  <a:lnTo>
                    <a:pt x="1513849" y="216031"/>
                  </a:lnTo>
                </a:path>
                <a:path w="3396615" h="1219200">
                  <a:moveTo>
                    <a:pt x="1521015" y="216031"/>
                  </a:moveTo>
                  <a:lnTo>
                    <a:pt x="1528214" y="214206"/>
                  </a:lnTo>
                </a:path>
                <a:path w="3396615" h="1219200">
                  <a:moveTo>
                    <a:pt x="1535414" y="214206"/>
                  </a:moveTo>
                  <a:lnTo>
                    <a:pt x="1542580" y="214206"/>
                  </a:lnTo>
                </a:path>
                <a:path w="3396615" h="1219200">
                  <a:moveTo>
                    <a:pt x="1549780" y="212414"/>
                  </a:moveTo>
                  <a:lnTo>
                    <a:pt x="1556980" y="212414"/>
                  </a:lnTo>
                </a:path>
                <a:path w="3396615" h="1219200">
                  <a:moveTo>
                    <a:pt x="1564180" y="212414"/>
                  </a:moveTo>
                  <a:lnTo>
                    <a:pt x="1571345" y="210623"/>
                  </a:lnTo>
                </a:path>
                <a:path w="3396615" h="1219200">
                  <a:moveTo>
                    <a:pt x="1578545" y="210623"/>
                  </a:moveTo>
                  <a:lnTo>
                    <a:pt x="1585745" y="210623"/>
                  </a:lnTo>
                </a:path>
                <a:path w="3396615" h="1219200">
                  <a:moveTo>
                    <a:pt x="1592945" y="208832"/>
                  </a:moveTo>
                  <a:lnTo>
                    <a:pt x="1600145" y="208832"/>
                  </a:lnTo>
                </a:path>
                <a:path w="3396615" h="1219200">
                  <a:moveTo>
                    <a:pt x="1607310" y="208832"/>
                  </a:moveTo>
                  <a:lnTo>
                    <a:pt x="1614510" y="207006"/>
                  </a:lnTo>
                </a:path>
                <a:path w="3396615" h="1219200">
                  <a:moveTo>
                    <a:pt x="1431126" y="907189"/>
                  </a:moveTo>
                  <a:lnTo>
                    <a:pt x="1434719" y="899989"/>
                  </a:lnTo>
                </a:path>
                <a:path w="3396615" h="1219200">
                  <a:moveTo>
                    <a:pt x="1436510" y="892789"/>
                  </a:moveTo>
                  <a:lnTo>
                    <a:pt x="1440117" y="887415"/>
                  </a:lnTo>
                </a:path>
                <a:path w="3396615" h="1219200">
                  <a:moveTo>
                    <a:pt x="1441905" y="880215"/>
                  </a:moveTo>
                  <a:lnTo>
                    <a:pt x="1445512" y="874807"/>
                  </a:lnTo>
                </a:path>
                <a:path w="3396615" h="1219200">
                  <a:moveTo>
                    <a:pt x="1449105" y="867607"/>
                  </a:moveTo>
                  <a:lnTo>
                    <a:pt x="1450896" y="860407"/>
                  </a:lnTo>
                </a:path>
                <a:path w="3396615" h="1219200">
                  <a:moveTo>
                    <a:pt x="1454503" y="854998"/>
                  </a:moveTo>
                  <a:lnTo>
                    <a:pt x="1456291" y="847798"/>
                  </a:lnTo>
                </a:path>
                <a:path w="3396615" h="1219200">
                  <a:moveTo>
                    <a:pt x="1459901" y="842424"/>
                  </a:moveTo>
                  <a:lnTo>
                    <a:pt x="1463484" y="835224"/>
                  </a:lnTo>
                </a:path>
                <a:path w="3396615" h="1219200">
                  <a:moveTo>
                    <a:pt x="1465275" y="828024"/>
                  </a:moveTo>
                  <a:lnTo>
                    <a:pt x="1468858" y="820824"/>
                  </a:lnTo>
                </a:path>
                <a:path w="3396615" h="1219200">
                  <a:moveTo>
                    <a:pt x="1472475" y="813624"/>
                  </a:moveTo>
                  <a:lnTo>
                    <a:pt x="1476058" y="806425"/>
                  </a:lnTo>
                </a:path>
                <a:path w="3396615" h="1219200">
                  <a:moveTo>
                    <a:pt x="1477850" y="799190"/>
                  </a:moveTo>
                  <a:lnTo>
                    <a:pt x="1481467" y="793816"/>
                  </a:lnTo>
                </a:path>
                <a:path w="3396615" h="1219200">
                  <a:moveTo>
                    <a:pt x="1483258" y="786616"/>
                  </a:moveTo>
                  <a:lnTo>
                    <a:pt x="1486875" y="781208"/>
                  </a:lnTo>
                </a:path>
                <a:path w="3396615" h="1219200">
                  <a:moveTo>
                    <a:pt x="1490458" y="774008"/>
                  </a:moveTo>
                  <a:lnTo>
                    <a:pt x="1492249" y="766808"/>
                  </a:lnTo>
                </a:path>
                <a:path w="3396615" h="1219200">
                  <a:moveTo>
                    <a:pt x="1495867" y="759608"/>
                  </a:moveTo>
                  <a:lnTo>
                    <a:pt x="1499449" y="752408"/>
                  </a:lnTo>
                </a:path>
                <a:path w="3396615" h="1219200">
                  <a:moveTo>
                    <a:pt x="1503032" y="745208"/>
                  </a:moveTo>
                  <a:lnTo>
                    <a:pt x="1504823" y="738008"/>
                  </a:lnTo>
                </a:path>
                <a:path w="3396615" h="1219200">
                  <a:moveTo>
                    <a:pt x="1508441" y="732600"/>
                  </a:moveTo>
                  <a:lnTo>
                    <a:pt x="1510232" y="725400"/>
                  </a:lnTo>
                </a:path>
                <a:path w="3396615" h="1219200">
                  <a:moveTo>
                    <a:pt x="1513849" y="719991"/>
                  </a:moveTo>
                  <a:lnTo>
                    <a:pt x="1517432" y="712791"/>
                  </a:lnTo>
                </a:path>
                <a:path w="3396615" h="1219200">
                  <a:moveTo>
                    <a:pt x="1519223" y="705591"/>
                  </a:moveTo>
                  <a:lnTo>
                    <a:pt x="1522806" y="698391"/>
                  </a:lnTo>
                </a:path>
                <a:path w="3396615" h="1219200">
                  <a:moveTo>
                    <a:pt x="1526423" y="691191"/>
                  </a:moveTo>
                  <a:lnTo>
                    <a:pt x="1530006" y="683992"/>
                  </a:lnTo>
                </a:path>
                <a:path w="3396615" h="1219200">
                  <a:moveTo>
                    <a:pt x="1531797" y="676792"/>
                  </a:moveTo>
                  <a:lnTo>
                    <a:pt x="1535414" y="671418"/>
                  </a:lnTo>
                </a:path>
                <a:path w="3396615" h="1219200">
                  <a:moveTo>
                    <a:pt x="1537206" y="664218"/>
                  </a:moveTo>
                  <a:lnTo>
                    <a:pt x="1540788" y="658809"/>
                  </a:lnTo>
                </a:path>
                <a:path w="3396615" h="1219200">
                  <a:moveTo>
                    <a:pt x="1544406" y="651609"/>
                  </a:moveTo>
                  <a:lnTo>
                    <a:pt x="1546197" y="644409"/>
                  </a:lnTo>
                </a:path>
                <a:path w="3396615" h="1219200">
                  <a:moveTo>
                    <a:pt x="1549780" y="639001"/>
                  </a:moveTo>
                  <a:lnTo>
                    <a:pt x="1551571" y="631801"/>
                  </a:lnTo>
                </a:path>
                <a:path w="3396615" h="1219200">
                  <a:moveTo>
                    <a:pt x="1555188" y="626427"/>
                  </a:moveTo>
                  <a:lnTo>
                    <a:pt x="1556980" y="619227"/>
                  </a:lnTo>
                </a:path>
                <a:path w="3396615" h="1219200">
                  <a:moveTo>
                    <a:pt x="1560562" y="613818"/>
                  </a:moveTo>
                  <a:lnTo>
                    <a:pt x="1564180" y="606618"/>
                  </a:lnTo>
                </a:path>
                <a:path w="3396615" h="1219200">
                  <a:moveTo>
                    <a:pt x="1565971" y="599418"/>
                  </a:moveTo>
                  <a:lnTo>
                    <a:pt x="1569554" y="594010"/>
                  </a:lnTo>
                </a:path>
                <a:path w="3396615" h="1219200">
                  <a:moveTo>
                    <a:pt x="1571345" y="586810"/>
                  </a:moveTo>
                  <a:lnTo>
                    <a:pt x="1574962" y="581401"/>
                  </a:lnTo>
                </a:path>
                <a:path w="3396615" h="1219200">
                  <a:moveTo>
                    <a:pt x="1578545" y="574201"/>
                  </a:moveTo>
                  <a:lnTo>
                    <a:pt x="1580336" y="567002"/>
                  </a:lnTo>
                </a:path>
                <a:path w="3396615" h="1219200">
                  <a:moveTo>
                    <a:pt x="1583954" y="559802"/>
                  </a:moveTo>
                  <a:lnTo>
                    <a:pt x="1587536" y="552602"/>
                  </a:lnTo>
                </a:path>
                <a:path w="3396615" h="1219200">
                  <a:moveTo>
                    <a:pt x="1591153" y="545402"/>
                  </a:moveTo>
                  <a:lnTo>
                    <a:pt x="1592945" y="538202"/>
                  </a:lnTo>
                </a:path>
                <a:path w="3396615" h="1219200">
                  <a:moveTo>
                    <a:pt x="1596528" y="532793"/>
                  </a:moveTo>
                  <a:lnTo>
                    <a:pt x="1598319" y="525593"/>
                  </a:lnTo>
                </a:path>
                <a:path w="3396615" h="1219200">
                  <a:moveTo>
                    <a:pt x="1601936" y="520219"/>
                  </a:moveTo>
                  <a:lnTo>
                    <a:pt x="1605519" y="513019"/>
                  </a:lnTo>
                </a:path>
                <a:path w="3396615" h="1219200">
                  <a:moveTo>
                    <a:pt x="1607310" y="505819"/>
                  </a:moveTo>
                  <a:lnTo>
                    <a:pt x="1610893" y="498620"/>
                  </a:lnTo>
                </a:path>
                <a:path w="3396615" h="1219200">
                  <a:moveTo>
                    <a:pt x="1614510" y="491420"/>
                  </a:moveTo>
                  <a:lnTo>
                    <a:pt x="1618093" y="484220"/>
                  </a:lnTo>
                </a:path>
                <a:path w="3396615" h="1219200">
                  <a:moveTo>
                    <a:pt x="1619884" y="477020"/>
                  </a:moveTo>
                  <a:lnTo>
                    <a:pt x="1623501" y="471611"/>
                  </a:lnTo>
                </a:path>
                <a:path w="3396615" h="1219200">
                  <a:moveTo>
                    <a:pt x="1625293" y="464411"/>
                  </a:moveTo>
                  <a:lnTo>
                    <a:pt x="1628876" y="459003"/>
                  </a:lnTo>
                </a:path>
                <a:path w="3396615" h="1219200">
                  <a:moveTo>
                    <a:pt x="1632493" y="451803"/>
                  </a:moveTo>
                  <a:lnTo>
                    <a:pt x="1634284" y="444603"/>
                  </a:lnTo>
                </a:path>
                <a:path w="3396615" h="1219200">
                  <a:moveTo>
                    <a:pt x="1637867" y="437403"/>
                  </a:moveTo>
                  <a:lnTo>
                    <a:pt x="1641484" y="430203"/>
                  </a:lnTo>
                </a:path>
                <a:path w="3396615" h="1219200">
                  <a:moveTo>
                    <a:pt x="1645067" y="423003"/>
                  </a:moveTo>
                  <a:lnTo>
                    <a:pt x="1646858" y="415803"/>
                  </a:lnTo>
                </a:path>
                <a:path w="3396615" h="1219200">
                  <a:moveTo>
                    <a:pt x="1650475" y="410429"/>
                  </a:moveTo>
                  <a:lnTo>
                    <a:pt x="1652267" y="403229"/>
                  </a:lnTo>
                </a:path>
                <a:path w="3396615" h="1219200">
                  <a:moveTo>
                    <a:pt x="1655884" y="397821"/>
                  </a:moveTo>
                  <a:lnTo>
                    <a:pt x="1659467" y="390621"/>
                  </a:lnTo>
                </a:path>
                <a:path w="3396615" h="1219200">
                  <a:moveTo>
                    <a:pt x="1661258" y="383421"/>
                  </a:moveTo>
                  <a:lnTo>
                    <a:pt x="1664875" y="378012"/>
                  </a:lnTo>
                </a:path>
                <a:path w="3396615" h="1219200">
                  <a:moveTo>
                    <a:pt x="1666632" y="370812"/>
                  </a:moveTo>
                  <a:lnTo>
                    <a:pt x="1670249" y="365404"/>
                  </a:lnTo>
                </a:path>
                <a:path w="3396615" h="1219200">
                  <a:moveTo>
                    <a:pt x="1672041" y="358204"/>
                  </a:moveTo>
                  <a:lnTo>
                    <a:pt x="1675623" y="352795"/>
                  </a:lnTo>
                </a:path>
                <a:path w="3396615" h="1219200">
                  <a:moveTo>
                    <a:pt x="1679240" y="345595"/>
                  </a:moveTo>
                  <a:lnTo>
                    <a:pt x="1681032" y="338396"/>
                  </a:lnTo>
                </a:path>
                <a:path w="3396615" h="1219200">
                  <a:moveTo>
                    <a:pt x="1684615" y="333021"/>
                  </a:moveTo>
                  <a:lnTo>
                    <a:pt x="1686440" y="325822"/>
                  </a:lnTo>
                </a:path>
                <a:path w="3396615" h="1219200">
                  <a:moveTo>
                    <a:pt x="541165" y="1218577"/>
                  </a:moveTo>
                  <a:lnTo>
                    <a:pt x="548347" y="1216785"/>
                  </a:lnTo>
                </a:path>
                <a:path w="3396615" h="1219200">
                  <a:moveTo>
                    <a:pt x="555547" y="1214994"/>
                  </a:moveTo>
                  <a:lnTo>
                    <a:pt x="562733" y="1214994"/>
                  </a:lnTo>
                </a:path>
                <a:path w="3396615" h="1219200">
                  <a:moveTo>
                    <a:pt x="569933" y="1213203"/>
                  </a:moveTo>
                  <a:lnTo>
                    <a:pt x="577119" y="1211377"/>
                  </a:lnTo>
                </a:path>
                <a:path w="3396615" h="1219200">
                  <a:moveTo>
                    <a:pt x="584305" y="1209585"/>
                  </a:moveTo>
                  <a:lnTo>
                    <a:pt x="591505" y="1207794"/>
                  </a:lnTo>
                </a:path>
                <a:path w="3396615" h="1219200">
                  <a:moveTo>
                    <a:pt x="598691" y="1207794"/>
                  </a:moveTo>
                  <a:lnTo>
                    <a:pt x="605891" y="1206003"/>
                  </a:lnTo>
                </a:path>
                <a:path w="3396615" h="1219200">
                  <a:moveTo>
                    <a:pt x="613078" y="1204177"/>
                  </a:moveTo>
                  <a:lnTo>
                    <a:pt x="620260" y="1202420"/>
                  </a:lnTo>
                </a:path>
                <a:path w="3396615" h="1219200">
                  <a:moveTo>
                    <a:pt x="627460" y="1202420"/>
                  </a:moveTo>
                  <a:lnTo>
                    <a:pt x="634646" y="1200594"/>
                  </a:lnTo>
                </a:path>
                <a:path w="3396615" h="1219200">
                  <a:moveTo>
                    <a:pt x="641846" y="1198803"/>
                  </a:moveTo>
                  <a:lnTo>
                    <a:pt x="649032" y="1196977"/>
                  </a:lnTo>
                </a:path>
                <a:path w="3396615" h="1219200">
                  <a:moveTo>
                    <a:pt x="656232" y="1195186"/>
                  </a:moveTo>
                  <a:lnTo>
                    <a:pt x="663418" y="1195186"/>
                  </a:lnTo>
                </a:path>
                <a:path w="3396615" h="1219200">
                  <a:moveTo>
                    <a:pt x="670618" y="1193394"/>
                  </a:moveTo>
                  <a:lnTo>
                    <a:pt x="677804" y="1191603"/>
                  </a:lnTo>
                </a:path>
                <a:path w="3396615" h="1219200">
                  <a:moveTo>
                    <a:pt x="684991" y="1189777"/>
                  </a:moveTo>
                  <a:lnTo>
                    <a:pt x="692187" y="1188020"/>
                  </a:lnTo>
                </a:path>
                <a:path w="3396615" h="1219200">
                  <a:moveTo>
                    <a:pt x="699373" y="1188020"/>
                  </a:moveTo>
                  <a:lnTo>
                    <a:pt x="706573" y="1186194"/>
                  </a:lnTo>
                </a:path>
                <a:path w="3396615" h="1219200">
                  <a:moveTo>
                    <a:pt x="713759" y="1184403"/>
                  </a:moveTo>
                  <a:lnTo>
                    <a:pt x="720945" y="1182612"/>
                  </a:lnTo>
                </a:path>
                <a:path w="3396615" h="1219200">
                  <a:moveTo>
                    <a:pt x="728145" y="1180786"/>
                  </a:moveTo>
                  <a:lnTo>
                    <a:pt x="735331" y="1180786"/>
                  </a:lnTo>
                </a:path>
                <a:path w="3396615" h="1219200">
                  <a:moveTo>
                    <a:pt x="742531" y="1178994"/>
                  </a:moveTo>
                  <a:lnTo>
                    <a:pt x="749717" y="1177203"/>
                  </a:lnTo>
                </a:path>
                <a:path w="3396615" h="1219200">
                  <a:moveTo>
                    <a:pt x="756914" y="1175412"/>
                  </a:moveTo>
                  <a:lnTo>
                    <a:pt x="764100" y="1173586"/>
                  </a:lnTo>
                </a:path>
                <a:path w="3396615" h="1219200">
                  <a:moveTo>
                    <a:pt x="771300" y="1173586"/>
                  </a:moveTo>
                  <a:lnTo>
                    <a:pt x="778486" y="1171795"/>
                  </a:lnTo>
                </a:path>
                <a:path w="3396615" h="1219200">
                  <a:moveTo>
                    <a:pt x="785672" y="1170003"/>
                  </a:moveTo>
                  <a:lnTo>
                    <a:pt x="792872" y="1168212"/>
                  </a:lnTo>
                </a:path>
                <a:path w="3396615" h="1219200">
                  <a:moveTo>
                    <a:pt x="800058" y="1168212"/>
                  </a:moveTo>
                  <a:lnTo>
                    <a:pt x="807258" y="1166386"/>
                  </a:lnTo>
                </a:path>
                <a:path w="3396615" h="1219200">
                  <a:moveTo>
                    <a:pt x="814444" y="1164595"/>
                  </a:moveTo>
                  <a:lnTo>
                    <a:pt x="821631" y="1162803"/>
                  </a:lnTo>
                </a:path>
                <a:path w="3396615" h="1219200">
                  <a:moveTo>
                    <a:pt x="828827" y="1161012"/>
                  </a:moveTo>
                  <a:lnTo>
                    <a:pt x="836013" y="1161012"/>
                  </a:lnTo>
                </a:path>
                <a:path w="3396615" h="1219200">
                  <a:moveTo>
                    <a:pt x="843213" y="1159186"/>
                  </a:moveTo>
                  <a:lnTo>
                    <a:pt x="850399" y="1157395"/>
                  </a:lnTo>
                </a:path>
                <a:path w="3396615" h="1219200">
                  <a:moveTo>
                    <a:pt x="857585" y="1155603"/>
                  </a:moveTo>
                  <a:lnTo>
                    <a:pt x="864785" y="1153812"/>
                  </a:lnTo>
                </a:path>
                <a:path w="3396615" h="1219200">
                  <a:moveTo>
                    <a:pt x="871971" y="1153812"/>
                  </a:moveTo>
                  <a:lnTo>
                    <a:pt x="879171" y="1151986"/>
                  </a:lnTo>
                </a:path>
                <a:path w="3396615" h="1219200">
                  <a:moveTo>
                    <a:pt x="886357" y="1150195"/>
                  </a:moveTo>
                  <a:lnTo>
                    <a:pt x="893554" y="1148403"/>
                  </a:lnTo>
                </a:path>
                <a:path w="3396615" h="1219200">
                  <a:moveTo>
                    <a:pt x="900740" y="1146612"/>
                  </a:moveTo>
                  <a:lnTo>
                    <a:pt x="907940" y="1146612"/>
                  </a:lnTo>
                </a:path>
                <a:path w="3396615" h="1219200">
                  <a:moveTo>
                    <a:pt x="915126" y="1144786"/>
                  </a:moveTo>
                  <a:lnTo>
                    <a:pt x="922312" y="1142995"/>
                  </a:lnTo>
                </a:path>
                <a:path w="3396615" h="1219200">
                  <a:moveTo>
                    <a:pt x="929512" y="1141203"/>
                  </a:moveTo>
                  <a:lnTo>
                    <a:pt x="936698" y="1139412"/>
                  </a:lnTo>
                </a:path>
                <a:path w="3396615" h="1219200">
                  <a:moveTo>
                    <a:pt x="943898" y="1139412"/>
                  </a:moveTo>
                  <a:lnTo>
                    <a:pt x="951084" y="1137586"/>
                  </a:lnTo>
                </a:path>
                <a:path w="3396615" h="1219200">
                  <a:moveTo>
                    <a:pt x="958270" y="1135795"/>
                  </a:moveTo>
                  <a:lnTo>
                    <a:pt x="965467" y="1134004"/>
                  </a:lnTo>
                </a:path>
                <a:path w="3396615" h="1219200">
                  <a:moveTo>
                    <a:pt x="972653" y="1134004"/>
                  </a:moveTo>
                  <a:lnTo>
                    <a:pt x="979853" y="1132212"/>
                  </a:lnTo>
                </a:path>
                <a:path w="3396615" h="1219200">
                  <a:moveTo>
                    <a:pt x="987039" y="1130386"/>
                  </a:moveTo>
                  <a:lnTo>
                    <a:pt x="994225" y="1128595"/>
                  </a:lnTo>
                </a:path>
                <a:path w="3396615" h="1219200">
                  <a:moveTo>
                    <a:pt x="1001425" y="1126804"/>
                  </a:moveTo>
                  <a:lnTo>
                    <a:pt x="1008611" y="1126804"/>
                  </a:lnTo>
                </a:path>
                <a:path w="3396615" h="1219200">
                  <a:moveTo>
                    <a:pt x="1015811" y="1125012"/>
                  </a:moveTo>
                  <a:lnTo>
                    <a:pt x="1022997" y="1123186"/>
                  </a:lnTo>
                </a:path>
                <a:path w="3396615" h="1219200">
                  <a:moveTo>
                    <a:pt x="1030197" y="1121395"/>
                  </a:moveTo>
                  <a:lnTo>
                    <a:pt x="1037380" y="1119604"/>
                  </a:lnTo>
                </a:path>
                <a:path w="3396615" h="1219200">
                  <a:moveTo>
                    <a:pt x="1044580" y="1119604"/>
                  </a:moveTo>
                  <a:lnTo>
                    <a:pt x="1051766" y="1117812"/>
                  </a:lnTo>
                </a:path>
                <a:path w="3396615" h="1219200">
                  <a:moveTo>
                    <a:pt x="1058952" y="1115987"/>
                  </a:moveTo>
                  <a:lnTo>
                    <a:pt x="1066152" y="1114195"/>
                  </a:lnTo>
                </a:path>
                <a:path w="3396615" h="1219200">
                  <a:moveTo>
                    <a:pt x="1073338" y="1112404"/>
                  </a:moveTo>
                  <a:lnTo>
                    <a:pt x="1080538" y="1112404"/>
                  </a:lnTo>
                </a:path>
                <a:path w="3396615" h="1219200">
                  <a:moveTo>
                    <a:pt x="1087724" y="1110612"/>
                  </a:moveTo>
                  <a:lnTo>
                    <a:pt x="1094910" y="1108787"/>
                  </a:lnTo>
                </a:path>
                <a:path w="3396615" h="1219200">
                  <a:moveTo>
                    <a:pt x="1102110" y="1106995"/>
                  </a:moveTo>
                  <a:lnTo>
                    <a:pt x="1109293" y="1105204"/>
                  </a:lnTo>
                </a:path>
                <a:path w="3396615" h="1219200">
                  <a:moveTo>
                    <a:pt x="1116493" y="1105204"/>
                  </a:moveTo>
                  <a:lnTo>
                    <a:pt x="1123679" y="1103413"/>
                  </a:lnTo>
                </a:path>
                <a:path w="3396615" h="1219200">
                  <a:moveTo>
                    <a:pt x="1130879" y="1101587"/>
                  </a:moveTo>
                  <a:lnTo>
                    <a:pt x="1138065" y="1099795"/>
                  </a:lnTo>
                </a:path>
                <a:path w="3396615" h="1219200">
                  <a:moveTo>
                    <a:pt x="1145251" y="1099795"/>
                  </a:moveTo>
                  <a:lnTo>
                    <a:pt x="1152451" y="1098004"/>
                  </a:lnTo>
                </a:path>
                <a:path w="3396615" h="1219200">
                  <a:moveTo>
                    <a:pt x="1159637" y="1096213"/>
                  </a:moveTo>
                  <a:lnTo>
                    <a:pt x="1166837" y="1094387"/>
                  </a:lnTo>
                </a:path>
                <a:path w="3396615" h="1219200">
                  <a:moveTo>
                    <a:pt x="1174023" y="1092595"/>
                  </a:moveTo>
                  <a:lnTo>
                    <a:pt x="1181220" y="1092595"/>
                  </a:lnTo>
                </a:path>
                <a:path w="3396615" h="1219200">
                  <a:moveTo>
                    <a:pt x="1188406" y="1090804"/>
                  </a:moveTo>
                  <a:lnTo>
                    <a:pt x="1195592" y="1089013"/>
                  </a:lnTo>
                </a:path>
                <a:path w="3396615" h="1219200">
                  <a:moveTo>
                    <a:pt x="1202792" y="1087187"/>
                  </a:moveTo>
                  <a:lnTo>
                    <a:pt x="1209978" y="1085396"/>
                  </a:lnTo>
                </a:path>
                <a:path w="3396615" h="1219200">
                  <a:moveTo>
                    <a:pt x="1217178" y="1085396"/>
                  </a:moveTo>
                  <a:lnTo>
                    <a:pt x="1224364" y="1083604"/>
                  </a:lnTo>
                </a:path>
                <a:path w="3396615" h="1219200">
                  <a:moveTo>
                    <a:pt x="0" y="459003"/>
                  </a:moveTo>
                  <a:lnTo>
                    <a:pt x="3593" y="466203"/>
                  </a:lnTo>
                </a:path>
                <a:path w="3396615" h="1219200">
                  <a:moveTo>
                    <a:pt x="7186" y="473403"/>
                  </a:moveTo>
                  <a:lnTo>
                    <a:pt x="10779" y="480603"/>
                  </a:lnTo>
                </a:path>
                <a:path w="3396615" h="1219200">
                  <a:moveTo>
                    <a:pt x="14372" y="487802"/>
                  </a:moveTo>
                  <a:lnTo>
                    <a:pt x="17975" y="495002"/>
                  </a:lnTo>
                </a:path>
                <a:path w="3396615" h="1219200">
                  <a:moveTo>
                    <a:pt x="21568" y="502202"/>
                  </a:moveTo>
                  <a:lnTo>
                    <a:pt x="25161" y="509402"/>
                  </a:lnTo>
                </a:path>
                <a:path w="3396615" h="1219200">
                  <a:moveTo>
                    <a:pt x="26966" y="516602"/>
                  </a:moveTo>
                  <a:lnTo>
                    <a:pt x="30560" y="522011"/>
                  </a:lnTo>
                </a:path>
                <a:path w="3396615" h="1219200">
                  <a:moveTo>
                    <a:pt x="34153" y="529211"/>
                  </a:moveTo>
                  <a:lnTo>
                    <a:pt x="37746" y="536410"/>
                  </a:lnTo>
                </a:path>
                <a:path w="3396615" h="1219200">
                  <a:moveTo>
                    <a:pt x="41339" y="543610"/>
                  </a:moveTo>
                  <a:lnTo>
                    <a:pt x="44946" y="550810"/>
                  </a:lnTo>
                </a:path>
                <a:path w="3396615" h="1219200">
                  <a:moveTo>
                    <a:pt x="48539" y="558010"/>
                  </a:moveTo>
                  <a:lnTo>
                    <a:pt x="52128" y="565210"/>
                  </a:lnTo>
                </a:path>
                <a:path w="3396615" h="1219200">
                  <a:moveTo>
                    <a:pt x="55721" y="572410"/>
                  </a:moveTo>
                  <a:lnTo>
                    <a:pt x="59328" y="579610"/>
                  </a:lnTo>
                </a:path>
                <a:path w="3396615" h="1219200">
                  <a:moveTo>
                    <a:pt x="61120" y="586810"/>
                  </a:moveTo>
                  <a:lnTo>
                    <a:pt x="64726" y="592218"/>
                  </a:lnTo>
                </a:path>
                <a:path w="3396615" h="1219200">
                  <a:moveTo>
                    <a:pt x="68306" y="599418"/>
                  </a:moveTo>
                  <a:lnTo>
                    <a:pt x="71913" y="606618"/>
                  </a:lnTo>
                </a:path>
                <a:path w="3396615" h="1219200">
                  <a:moveTo>
                    <a:pt x="75506" y="613818"/>
                  </a:moveTo>
                  <a:lnTo>
                    <a:pt x="79099" y="621018"/>
                  </a:lnTo>
                </a:path>
                <a:path w="3396615" h="1219200">
                  <a:moveTo>
                    <a:pt x="82692" y="628218"/>
                  </a:moveTo>
                  <a:lnTo>
                    <a:pt x="86295" y="635418"/>
                  </a:lnTo>
                </a:path>
                <a:path w="3396615" h="1219200">
                  <a:moveTo>
                    <a:pt x="89888" y="642618"/>
                  </a:moveTo>
                  <a:lnTo>
                    <a:pt x="93481" y="649783"/>
                  </a:lnTo>
                </a:path>
                <a:path w="3396615" h="1219200">
                  <a:moveTo>
                    <a:pt x="97074" y="657018"/>
                  </a:moveTo>
                  <a:lnTo>
                    <a:pt x="98879" y="664218"/>
                  </a:lnTo>
                </a:path>
                <a:path w="3396615" h="1219200">
                  <a:moveTo>
                    <a:pt x="102473" y="669592"/>
                  </a:moveTo>
                  <a:lnTo>
                    <a:pt x="106066" y="676792"/>
                  </a:lnTo>
                </a:path>
                <a:path w="3396615" h="1219200">
                  <a:moveTo>
                    <a:pt x="109659" y="683992"/>
                  </a:moveTo>
                  <a:lnTo>
                    <a:pt x="113266" y="691191"/>
                  </a:lnTo>
                </a:path>
                <a:path w="3396615" h="1219200">
                  <a:moveTo>
                    <a:pt x="116859" y="698391"/>
                  </a:moveTo>
                  <a:lnTo>
                    <a:pt x="120452" y="705591"/>
                  </a:lnTo>
                </a:path>
                <a:path w="3396615" h="1219200">
                  <a:moveTo>
                    <a:pt x="124041" y="712791"/>
                  </a:moveTo>
                  <a:lnTo>
                    <a:pt x="127648" y="719991"/>
                  </a:lnTo>
                </a:path>
                <a:path w="3396615" h="1219200">
                  <a:moveTo>
                    <a:pt x="131241" y="727191"/>
                  </a:moveTo>
                  <a:lnTo>
                    <a:pt x="133046" y="734391"/>
                  </a:lnTo>
                </a:path>
                <a:path w="3396615" h="1219200">
                  <a:moveTo>
                    <a:pt x="136626" y="739800"/>
                  </a:moveTo>
                  <a:lnTo>
                    <a:pt x="140233" y="746999"/>
                  </a:lnTo>
                </a:path>
                <a:path w="3396615" h="1219200">
                  <a:moveTo>
                    <a:pt x="143826" y="754199"/>
                  </a:moveTo>
                  <a:lnTo>
                    <a:pt x="147419" y="761399"/>
                  </a:lnTo>
                </a:path>
                <a:path w="3396615" h="1219200">
                  <a:moveTo>
                    <a:pt x="151012" y="768599"/>
                  </a:moveTo>
                  <a:lnTo>
                    <a:pt x="154615" y="775799"/>
                  </a:lnTo>
                </a:path>
                <a:path w="3396615" h="1219200">
                  <a:moveTo>
                    <a:pt x="158208" y="782999"/>
                  </a:moveTo>
                  <a:lnTo>
                    <a:pt x="161801" y="790199"/>
                  </a:lnTo>
                </a:path>
                <a:path w="3396615" h="1219200">
                  <a:moveTo>
                    <a:pt x="165394" y="797399"/>
                  </a:moveTo>
                  <a:lnTo>
                    <a:pt x="167199" y="804599"/>
                  </a:lnTo>
                </a:path>
                <a:path w="3396615" h="1219200">
                  <a:moveTo>
                    <a:pt x="170793" y="810007"/>
                  </a:moveTo>
                  <a:lnTo>
                    <a:pt x="174386" y="817207"/>
                  </a:lnTo>
                </a:path>
                <a:path w="3396615" h="1219200">
                  <a:moveTo>
                    <a:pt x="177979" y="824407"/>
                  </a:moveTo>
                  <a:lnTo>
                    <a:pt x="181586" y="831607"/>
                  </a:lnTo>
                </a:path>
                <a:path w="3396615" h="1219200">
                  <a:moveTo>
                    <a:pt x="185179" y="838807"/>
                  </a:moveTo>
                  <a:lnTo>
                    <a:pt x="188772" y="846007"/>
                  </a:lnTo>
                </a:path>
                <a:path w="3396615" h="1219200">
                  <a:moveTo>
                    <a:pt x="192365" y="853207"/>
                  </a:moveTo>
                  <a:lnTo>
                    <a:pt x="195968" y="860407"/>
                  </a:lnTo>
                </a:path>
                <a:path w="3396615" h="1219200">
                  <a:moveTo>
                    <a:pt x="199561" y="867607"/>
                  </a:moveTo>
                  <a:lnTo>
                    <a:pt x="203154" y="874807"/>
                  </a:lnTo>
                </a:path>
                <a:path w="3396615" h="1219200">
                  <a:moveTo>
                    <a:pt x="204946" y="882006"/>
                  </a:moveTo>
                  <a:lnTo>
                    <a:pt x="208552" y="887415"/>
                  </a:lnTo>
                </a:path>
                <a:path w="3396615" h="1219200">
                  <a:moveTo>
                    <a:pt x="212146" y="894615"/>
                  </a:moveTo>
                  <a:lnTo>
                    <a:pt x="215739" y="901815"/>
                  </a:lnTo>
                </a:path>
                <a:path w="3396615" h="1219200">
                  <a:moveTo>
                    <a:pt x="219332" y="909015"/>
                  </a:moveTo>
                  <a:lnTo>
                    <a:pt x="222939" y="916215"/>
                  </a:lnTo>
                </a:path>
                <a:path w="3396615" h="1219200">
                  <a:moveTo>
                    <a:pt x="226528" y="923415"/>
                  </a:moveTo>
                  <a:lnTo>
                    <a:pt x="230121" y="930615"/>
                  </a:lnTo>
                </a:path>
                <a:path w="3396615" h="1219200">
                  <a:moveTo>
                    <a:pt x="233714" y="937814"/>
                  </a:moveTo>
                  <a:lnTo>
                    <a:pt x="237321" y="945014"/>
                  </a:lnTo>
                </a:path>
                <a:path w="3396615" h="1219200">
                  <a:moveTo>
                    <a:pt x="239113" y="952214"/>
                  </a:moveTo>
                  <a:lnTo>
                    <a:pt x="242706" y="957588"/>
                  </a:lnTo>
                </a:path>
                <a:path w="3396615" h="1219200">
                  <a:moveTo>
                    <a:pt x="246299" y="964788"/>
                  </a:moveTo>
                  <a:lnTo>
                    <a:pt x="249905" y="972023"/>
                  </a:lnTo>
                </a:path>
                <a:path w="3396615" h="1219200">
                  <a:moveTo>
                    <a:pt x="253499" y="979188"/>
                  </a:moveTo>
                  <a:lnTo>
                    <a:pt x="257092" y="986388"/>
                  </a:lnTo>
                </a:path>
                <a:path w="3396615" h="1219200">
                  <a:moveTo>
                    <a:pt x="260685" y="993622"/>
                  </a:moveTo>
                  <a:lnTo>
                    <a:pt x="264288" y="1000822"/>
                  </a:lnTo>
                </a:path>
                <a:path w="3396615" h="1219200">
                  <a:moveTo>
                    <a:pt x="267881" y="1007988"/>
                  </a:moveTo>
                  <a:lnTo>
                    <a:pt x="271474" y="1015222"/>
                  </a:lnTo>
                </a:path>
                <a:path w="3396615" h="1219200">
                  <a:moveTo>
                    <a:pt x="275067" y="1022422"/>
                  </a:moveTo>
                  <a:lnTo>
                    <a:pt x="276872" y="1029588"/>
                  </a:lnTo>
                </a:path>
                <a:path w="3396615" h="1219200">
                  <a:moveTo>
                    <a:pt x="280466" y="1034996"/>
                  </a:moveTo>
                  <a:lnTo>
                    <a:pt x="284059" y="1042196"/>
                  </a:lnTo>
                </a:path>
                <a:path w="3396615" h="1219200">
                  <a:moveTo>
                    <a:pt x="287652" y="1049396"/>
                  </a:moveTo>
                  <a:lnTo>
                    <a:pt x="291259" y="1056596"/>
                  </a:lnTo>
                </a:path>
                <a:path w="3396615" h="1219200">
                  <a:moveTo>
                    <a:pt x="294852" y="1063796"/>
                  </a:moveTo>
                  <a:lnTo>
                    <a:pt x="298441" y="1070996"/>
                  </a:lnTo>
                </a:path>
                <a:path w="3396615" h="1219200">
                  <a:moveTo>
                    <a:pt x="302034" y="1078196"/>
                  </a:moveTo>
                  <a:lnTo>
                    <a:pt x="305641" y="1085396"/>
                  </a:lnTo>
                </a:path>
                <a:path w="3396615" h="1219200">
                  <a:moveTo>
                    <a:pt x="309234" y="1092595"/>
                  </a:moveTo>
                  <a:lnTo>
                    <a:pt x="311026" y="1099795"/>
                  </a:lnTo>
                </a:path>
                <a:path w="3396615" h="1219200">
                  <a:moveTo>
                    <a:pt x="314632" y="1105204"/>
                  </a:moveTo>
                  <a:lnTo>
                    <a:pt x="318225" y="1112404"/>
                  </a:lnTo>
                </a:path>
                <a:path w="3396615" h="1219200">
                  <a:moveTo>
                    <a:pt x="1468858" y="1081813"/>
                  </a:moveTo>
                  <a:lnTo>
                    <a:pt x="1476058" y="1081813"/>
                  </a:lnTo>
                </a:path>
                <a:path w="3396615" h="1219200">
                  <a:moveTo>
                    <a:pt x="1483258" y="1083604"/>
                  </a:moveTo>
                  <a:lnTo>
                    <a:pt x="1490458" y="1083604"/>
                  </a:lnTo>
                </a:path>
                <a:path w="3396615" h="1219200">
                  <a:moveTo>
                    <a:pt x="1497658" y="1085396"/>
                  </a:moveTo>
                  <a:lnTo>
                    <a:pt x="1504823" y="1085396"/>
                  </a:lnTo>
                </a:path>
                <a:path w="3396615" h="1219200">
                  <a:moveTo>
                    <a:pt x="1512023" y="1087187"/>
                  </a:moveTo>
                  <a:lnTo>
                    <a:pt x="1519223" y="1087187"/>
                  </a:lnTo>
                </a:path>
                <a:path w="3396615" h="1219200">
                  <a:moveTo>
                    <a:pt x="1526423" y="1089013"/>
                  </a:moveTo>
                  <a:lnTo>
                    <a:pt x="1533589" y="1089013"/>
                  </a:lnTo>
                </a:path>
                <a:path w="3396615" h="1219200">
                  <a:moveTo>
                    <a:pt x="1540788" y="1089013"/>
                  </a:moveTo>
                  <a:lnTo>
                    <a:pt x="1547988" y="1090804"/>
                  </a:lnTo>
                </a:path>
                <a:path w="3396615" h="1219200">
                  <a:moveTo>
                    <a:pt x="1555188" y="1090804"/>
                  </a:moveTo>
                  <a:lnTo>
                    <a:pt x="1562388" y="1092595"/>
                  </a:lnTo>
                </a:path>
                <a:path w="3396615" h="1219200">
                  <a:moveTo>
                    <a:pt x="1569554" y="1092595"/>
                  </a:moveTo>
                  <a:lnTo>
                    <a:pt x="1576754" y="1094387"/>
                  </a:lnTo>
                </a:path>
                <a:path w="3396615" h="1219200">
                  <a:moveTo>
                    <a:pt x="1583954" y="1094387"/>
                  </a:moveTo>
                  <a:lnTo>
                    <a:pt x="1591153" y="1096213"/>
                  </a:lnTo>
                </a:path>
                <a:path w="3396615" h="1219200">
                  <a:moveTo>
                    <a:pt x="1598319" y="1096213"/>
                  </a:moveTo>
                  <a:lnTo>
                    <a:pt x="1605519" y="1098004"/>
                  </a:lnTo>
                </a:path>
                <a:path w="3396615" h="1219200">
                  <a:moveTo>
                    <a:pt x="1612719" y="1098004"/>
                  </a:moveTo>
                  <a:lnTo>
                    <a:pt x="1619884" y="1098004"/>
                  </a:lnTo>
                </a:path>
                <a:path w="3396615" h="1219200">
                  <a:moveTo>
                    <a:pt x="1627084" y="1099795"/>
                  </a:moveTo>
                  <a:lnTo>
                    <a:pt x="1634284" y="1099795"/>
                  </a:lnTo>
                </a:path>
                <a:path w="3396615" h="1219200">
                  <a:moveTo>
                    <a:pt x="1641484" y="1101587"/>
                  </a:moveTo>
                  <a:lnTo>
                    <a:pt x="1648684" y="1101587"/>
                  </a:lnTo>
                </a:path>
                <a:path w="3396615" h="1219200">
                  <a:moveTo>
                    <a:pt x="1655884" y="1103413"/>
                  </a:moveTo>
                  <a:lnTo>
                    <a:pt x="1663049" y="1103413"/>
                  </a:lnTo>
                </a:path>
                <a:path w="3396615" h="1219200">
                  <a:moveTo>
                    <a:pt x="1670249" y="1105204"/>
                  </a:moveTo>
                  <a:lnTo>
                    <a:pt x="1677449" y="1105204"/>
                  </a:lnTo>
                </a:path>
                <a:path w="3396615" h="1219200">
                  <a:moveTo>
                    <a:pt x="1684615" y="1105204"/>
                  </a:moveTo>
                  <a:lnTo>
                    <a:pt x="1691814" y="1106995"/>
                  </a:lnTo>
                </a:path>
                <a:path w="3396615" h="1219200">
                  <a:moveTo>
                    <a:pt x="1699014" y="1106995"/>
                  </a:moveTo>
                  <a:lnTo>
                    <a:pt x="1706214" y="1108787"/>
                  </a:lnTo>
                </a:path>
                <a:path w="3396615" h="1219200">
                  <a:moveTo>
                    <a:pt x="1713380" y="1108787"/>
                  </a:moveTo>
                  <a:lnTo>
                    <a:pt x="1720580" y="1110612"/>
                  </a:lnTo>
                </a:path>
                <a:path w="3396615" h="1219200">
                  <a:moveTo>
                    <a:pt x="1727780" y="1110612"/>
                  </a:moveTo>
                  <a:lnTo>
                    <a:pt x="1734980" y="1112404"/>
                  </a:lnTo>
                </a:path>
                <a:path w="3396615" h="1219200">
                  <a:moveTo>
                    <a:pt x="1742145" y="1112404"/>
                  </a:moveTo>
                  <a:lnTo>
                    <a:pt x="1749345" y="1114195"/>
                  </a:lnTo>
                </a:path>
                <a:path w="3396615" h="1219200">
                  <a:moveTo>
                    <a:pt x="1756545" y="1114195"/>
                  </a:moveTo>
                  <a:lnTo>
                    <a:pt x="1763745" y="1114195"/>
                  </a:lnTo>
                </a:path>
                <a:path w="3396615" h="1219200">
                  <a:moveTo>
                    <a:pt x="1770910" y="1115987"/>
                  </a:moveTo>
                  <a:lnTo>
                    <a:pt x="1778110" y="1115987"/>
                  </a:lnTo>
                </a:path>
                <a:path w="3396615" h="1219200">
                  <a:moveTo>
                    <a:pt x="1785310" y="1117812"/>
                  </a:moveTo>
                  <a:lnTo>
                    <a:pt x="1792510" y="1117812"/>
                  </a:lnTo>
                </a:path>
                <a:path w="3396615" h="1219200">
                  <a:moveTo>
                    <a:pt x="1799710" y="1119604"/>
                  </a:moveTo>
                  <a:lnTo>
                    <a:pt x="1806875" y="1119604"/>
                  </a:lnTo>
                </a:path>
                <a:path w="3396615" h="1219200">
                  <a:moveTo>
                    <a:pt x="1814075" y="1121395"/>
                  </a:moveTo>
                  <a:lnTo>
                    <a:pt x="1821275" y="1121395"/>
                  </a:lnTo>
                </a:path>
                <a:path w="3396615" h="1219200">
                  <a:moveTo>
                    <a:pt x="1828475" y="1121395"/>
                  </a:moveTo>
                  <a:lnTo>
                    <a:pt x="1835641" y="1123186"/>
                  </a:lnTo>
                </a:path>
                <a:path w="3396615" h="1219200">
                  <a:moveTo>
                    <a:pt x="1842840" y="1123186"/>
                  </a:moveTo>
                  <a:lnTo>
                    <a:pt x="1850040" y="1125012"/>
                  </a:lnTo>
                </a:path>
                <a:path w="3396615" h="1219200">
                  <a:moveTo>
                    <a:pt x="1857206" y="1125012"/>
                  </a:moveTo>
                  <a:lnTo>
                    <a:pt x="1864406" y="1126804"/>
                  </a:lnTo>
                </a:path>
                <a:path w="3396615" h="1219200">
                  <a:moveTo>
                    <a:pt x="1871606" y="1126804"/>
                  </a:moveTo>
                  <a:lnTo>
                    <a:pt x="1878806" y="1128595"/>
                  </a:lnTo>
                </a:path>
                <a:path w="3396615" h="1219200">
                  <a:moveTo>
                    <a:pt x="1886006" y="1128595"/>
                  </a:moveTo>
                  <a:lnTo>
                    <a:pt x="1893171" y="1130386"/>
                  </a:lnTo>
                </a:path>
                <a:path w="3396615" h="1219200">
                  <a:moveTo>
                    <a:pt x="1900371" y="1130386"/>
                  </a:moveTo>
                  <a:lnTo>
                    <a:pt x="1907571" y="1130386"/>
                  </a:lnTo>
                </a:path>
                <a:path w="3396615" h="1219200">
                  <a:moveTo>
                    <a:pt x="1914771" y="1132212"/>
                  </a:moveTo>
                  <a:lnTo>
                    <a:pt x="1921936" y="1132212"/>
                  </a:lnTo>
                </a:path>
                <a:path w="3396615" h="1219200">
                  <a:moveTo>
                    <a:pt x="1929136" y="1134004"/>
                  </a:moveTo>
                  <a:lnTo>
                    <a:pt x="1936336" y="1134004"/>
                  </a:lnTo>
                </a:path>
                <a:path w="3396615" h="1219200">
                  <a:moveTo>
                    <a:pt x="1943536" y="1135795"/>
                  </a:moveTo>
                  <a:lnTo>
                    <a:pt x="1950736" y="1135795"/>
                  </a:lnTo>
                </a:path>
                <a:path w="3396615" h="1219200">
                  <a:moveTo>
                    <a:pt x="1957901" y="1137586"/>
                  </a:moveTo>
                  <a:lnTo>
                    <a:pt x="1965101" y="1137586"/>
                  </a:lnTo>
                </a:path>
                <a:path w="3396615" h="1219200">
                  <a:moveTo>
                    <a:pt x="1972301" y="1137586"/>
                  </a:moveTo>
                  <a:lnTo>
                    <a:pt x="1979467" y="1139412"/>
                  </a:lnTo>
                </a:path>
                <a:path w="3396615" h="1219200">
                  <a:moveTo>
                    <a:pt x="1986667" y="1139412"/>
                  </a:moveTo>
                  <a:lnTo>
                    <a:pt x="1993866" y="1141203"/>
                  </a:lnTo>
                </a:path>
                <a:path w="3396615" h="1219200">
                  <a:moveTo>
                    <a:pt x="2001066" y="1141203"/>
                  </a:moveTo>
                  <a:lnTo>
                    <a:pt x="2008232" y="1142995"/>
                  </a:lnTo>
                </a:path>
                <a:path w="3396615" h="1219200">
                  <a:moveTo>
                    <a:pt x="2015432" y="1142995"/>
                  </a:moveTo>
                  <a:lnTo>
                    <a:pt x="2022632" y="1144786"/>
                  </a:lnTo>
                </a:path>
                <a:path w="3396615" h="1219200">
                  <a:moveTo>
                    <a:pt x="2029832" y="1144786"/>
                  </a:moveTo>
                  <a:lnTo>
                    <a:pt x="2037032" y="1146612"/>
                  </a:lnTo>
                </a:path>
                <a:path w="3396615" h="1219200">
                  <a:moveTo>
                    <a:pt x="2044197" y="1146612"/>
                  </a:moveTo>
                  <a:lnTo>
                    <a:pt x="2051397" y="1146612"/>
                  </a:lnTo>
                </a:path>
                <a:path w="3396615" h="1219200">
                  <a:moveTo>
                    <a:pt x="2058597" y="1148403"/>
                  </a:moveTo>
                  <a:lnTo>
                    <a:pt x="2065797" y="1148403"/>
                  </a:lnTo>
                </a:path>
                <a:path w="3396615" h="1219200">
                  <a:moveTo>
                    <a:pt x="2072962" y="1150195"/>
                  </a:moveTo>
                  <a:lnTo>
                    <a:pt x="2080162" y="1150195"/>
                  </a:lnTo>
                </a:path>
                <a:path w="3396615" h="1219200">
                  <a:moveTo>
                    <a:pt x="2087362" y="1151986"/>
                  </a:moveTo>
                  <a:lnTo>
                    <a:pt x="2092771" y="1151986"/>
                  </a:lnTo>
                </a:path>
                <a:path w="3396615" h="1219200">
                  <a:moveTo>
                    <a:pt x="2885623" y="718200"/>
                  </a:moveTo>
                  <a:lnTo>
                    <a:pt x="2880249" y="723608"/>
                  </a:lnTo>
                </a:path>
                <a:path w="3396615" h="1219200">
                  <a:moveTo>
                    <a:pt x="2874840" y="727191"/>
                  </a:moveTo>
                  <a:lnTo>
                    <a:pt x="2869431" y="732600"/>
                  </a:lnTo>
                </a:path>
                <a:path w="3396615" h="1219200">
                  <a:moveTo>
                    <a:pt x="2864057" y="736217"/>
                  </a:moveTo>
                  <a:lnTo>
                    <a:pt x="2858649" y="741591"/>
                  </a:lnTo>
                </a:path>
                <a:path w="3396615" h="1219200">
                  <a:moveTo>
                    <a:pt x="2853275" y="745208"/>
                  </a:moveTo>
                  <a:lnTo>
                    <a:pt x="2847866" y="748791"/>
                  </a:lnTo>
                </a:path>
                <a:path w="3396615" h="1219200">
                  <a:moveTo>
                    <a:pt x="2842458" y="754199"/>
                  </a:moveTo>
                  <a:lnTo>
                    <a:pt x="2837083" y="757817"/>
                  </a:lnTo>
                </a:path>
                <a:path w="3396615" h="1219200">
                  <a:moveTo>
                    <a:pt x="2831709" y="763225"/>
                  </a:moveTo>
                  <a:lnTo>
                    <a:pt x="2826301" y="766808"/>
                  </a:lnTo>
                </a:path>
                <a:path w="3396615" h="1219200">
                  <a:moveTo>
                    <a:pt x="2820892" y="772216"/>
                  </a:moveTo>
                  <a:lnTo>
                    <a:pt x="2815518" y="775799"/>
                  </a:lnTo>
                </a:path>
                <a:path w="3396615" h="1219200">
                  <a:moveTo>
                    <a:pt x="2810110" y="781208"/>
                  </a:moveTo>
                  <a:lnTo>
                    <a:pt x="2804736" y="784825"/>
                  </a:lnTo>
                </a:path>
                <a:path w="3396615" h="1219200">
                  <a:moveTo>
                    <a:pt x="2799327" y="790199"/>
                  </a:moveTo>
                  <a:lnTo>
                    <a:pt x="2793953" y="793816"/>
                  </a:lnTo>
                </a:path>
                <a:path w="3396615" h="1219200">
                  <a:moveTo>
                    <a:pt x="2788544" y="799190"/>
                  </a:moveTo>
                  <a:lnTo>
                    <a:pt x="2783136" y="802807"/>
                  </a:lnTo>
                </a:path>
                <a:path w="3396615" h="1219200">
                  <a:moveTo>
                    <a:pt x="2777762" y="808216"/>
                  </a:moveTo>
                  <a:lnTo>
                    <a:pt x="2772353" y="811799"/>
                  </a:lnTo>
                </a:path>
                <a:path w="3396615" h="1219200">
                  <a:moveTo>
                    <a:pt x="2766979" y="817207"/>
                  </a:moveTo>
                  <a:lnTo>
                    <a:pt x="2761570" y="820824"/>
                  </a:lnTo>
                </a:path>
                <a:path w="3396615" h="1219200">
                  <a:moveTo>
                    <a:pt x="2756162" y="826199"/>
                  </a:moveTo>
                  <a:lnTo>
                    <a:pt x="2750788" y="829816"/>
                  </a:lnTo>
                </a:path>
                <a:path w="3396615" h="1219200">
                  <a:moveTo>
                    <a:pt x="2745414" y="835224"/>
                  </a:moveTo>
                  <a:lnTo>
                    <a:pt x="2740005" y="838807"/>
                  </a:lnTo>
                </a:path>
                <a:path w="3396615" h="1219200">
                  <a:moveTo>
                    <a:pt x="2734597" y="844216"/>
                  </a:moveTo>
                  <a:lnTo>
                    <a:pt x="2729223" y="847798"/>
                  </a:lnTo>
                </a:path>
                <a:path w="3396615" h="1219200">
                  <a:moveTo>
                    <a:pt x="2723814" y="853207"/>
                  </a:moveTo>
                  <a:lnTo>
                    <a:pt x="2718440" y="856790"/>
                  </a:lnTo>
                </a:path>
                <a:path w="3396615" h="1219200">
                  <a:moveTo>
                    <a:pt x="2713031" y="862198"/>
                  </a:moveTo>
                  <a:lnTo>
                    <a:pt x="2707623" y="865815"/>
                  </a:lnTo>
                </a:path>
                <a:path w="3396615" h="1219200">
                  <a:moveTo>
                    <a:pt x="2702249" y="871189"/>
                  </a:moveTo>
                  <a:lnTo>
                    <a:pt x="2696840" y="874807"/>
                  </a:lnTo>
                </a:path>
                <a:path w="3396615" h="1219200">
                  <a:moveTo>
                    <a:pt x="2691466" y="880215"/>
                  </a:moveTo>
                  <a:lnTo>
                    <a:pt x="2686057" y="883798"/>
                  </a:lnTo>
                </a:path>
                <a:path w="3396615" h="1219200">
                  <a:moveTo>
                    <a:pt x="2680683" y="889206"/>
                  </a:moveTo>
                  <a:lnTo>
                    <a:pt x="2675275" y="892789"/>
                  </a:lnTo>
                </a:path>
                <a:path w="3396615" h="1219200">
                  <a:moveTo>
                    <a:pt x="2669866" y="896406"/>
                  </a:moveTo>
                  <a:lnTo>
                    <a:pt x="2664492" y="901815"/>
                  </a:lnTo>
                </a:path>
                <a:path w="3396615" h="1219200">
                  <a:moveTo>
                    <a:pt x="2659084" y="905398"/>
                  </a:moveTo>
                  <a:lnTo>
                    <a:pt x="2653710" y="910806"/>
                  </a:lnTo>
                </a:path>
                <a:path w="3396615" h="1219200">
                  <a:moveTo>
                    <a:pt x="2648301" y="914389"/>
                  </a:moveTo>
                  <a:lnTo>
                    <a:pt x="2642927" y="919797"/>
                  </a:lnTo>
                </a:path>
                <a:path w="3396615" h="1219200">
                  <a:moveTo>
                    <a:pt x="2637518" y="923415"/>
                  </a:moveTo>
                  <a:lnTo>
                    <a:pt x="2632110" y="928789"/>
                  </a:lnTo>
                </a:path>
                <a:path w="3396615" h="1219200">
                  <a:moveTo>
                    <a:pt x="2626736" y="932406"/>
                  </a:moveTo>
                  <a:lnTo>
                    <a:pt x="2621327" y="937814"/>
                  </a:lnTo>
                </a:path>
                <a:path w="3396615" h="1219200">
                  <a:moveTo>
                    <a:pt x="2615953" y="941397"/>
                  </a:moveTo>
                  <a:lnTo>
                    <a:pt x="2610544" y="946806"/>
                  </a:lnTo>
                </a:path>
                <a:path w="3396615" h="1219200">
                  <a:moveTo>
                    <a:pt x="2605136" y="950388"/>
                  </a:moveTo>
                  <a:lnTo>
                    <a:pt x="2599762" y="955797"/>
                  </a:lnTo>
                </a:path>
                <a:path w="3396615" h="1219200">
                  <a:moveTo>
                    <a:pt x="2594388" y="959414"/>
                  </a:moveTo>
                  <a:lnTo>
                    <a:pt x="2588979" y="964788"/>
                  </a:lnTo>
                </a:path>
                <a:path w="3396615" h="1219200">
                  <a:moveTo>
                    <a:pt x="2583571" y="968405"/>
                  </a:moveTo>
                  <a:lnTo>
                    <a:pt x="2578197" y="973814"/>
                  </a:lnTo>
                </a:path>
                <a:path w="3396615" h="1219200">
                  <a:moveTo>
                    <a:pt x="2572788" y="977397"/>
                  </a:moveTo>
                  <a:lnTo>
                    <a:pt x="2567414" y="982805"/>
                  </a:lnTo>
                </a:path>
                <a:path w="3396615" h="1219200">
                  <a:moveTo>
                    <a:pt x="2562005" y="986388"/>
                  </a:moveTo>
                  <a:lnTo>
                    <a:pt x="2556597" y="991797"/>
                  </a:lnTo>
                </a:path>
                <a:path w="3396615" h="1219200">
                  <a:moveTo>
                    <a:pt x="2551223" y="995414"/>
                  </a:moveTo>
                  <a:lnTo>
                    <a:pt x="2545814" y="1000822"/>
                  </a:lnTo>
                </a:path>
                <a:path w="3396615" h="1219200">
                  <a:moveTo>
                    <a:pt x="2540440" y="1004405"/>
                  </a:moveTo>
                  <a:lnTo>
                    <a:pt x="2535031" y="1009779"/>
                  </a:lnTo>
                </a:path>
                <a:path w="3396615" h="1219200">
                  <a:moveTo>
                    <a:pt x="2529657" y="1013396"/>
                  </a:moveTo>
                  <a:lnTo>
                    <a:pt x="2524249" y="1018805"/>
                  </a:lnTo>
                </a:path>
                <a:path w="3396615" h="1219200">
                  <a:moveTo>
                    <a:pt x="2518840" y="1022422"/>
                  </a:moveTo>
                  <a:lnTo>
                    <a:pt x="2513466" y="1027796"/>
                  </a:lnTo>
                </a:path>
                <a:path w="3396615" h="1219200">
                  <a:moveTo>
                    <a:pt x="2508058" y="1031379"/>
                  </a:moveTo>
                  <a:lnTo>
                    <a:pt x="2502684" y="1036787"/>
                  </a:lnTo>
                </a:path>
                <a:path w="3396615" h="1219200">
                  <a:moveTo>
                    <a:pt x="2497275" y="1040405"/>
                  </a:moveTo>
                  <a:lnTo>
                    <a:pt x="2491901" y="1043987"/>
                  </a:lnTo>
                </a:path>
                <a:path w="3396615" h="1219200">
                  <a:moveTo>
                    <a:pt x="2486492" y="1049396"/>
                  </a:moveTo>
                  <a:lnTo>
                    <a:pt x="2481118" y="1053013"/>
                  </a:lnTo>
                </a:path>
                <a:path w="3396615" h="1219200">
                  <a:moveTo>
                    <a:pt x="2475710" y="1058387"/>
                  </a:moveTo>
                  <a:lnTo>
                    <a:pt x="2470301" y="1062004"/>
                  </a:lnTo>
                </a:path>
                <a:path w="3396615" h="1219200">
                  <a:moveTo>
                    <a:pt x="2464927" y="1067413"/>
                  </a:moveTo>
                  <a:lnTo>
                    <a:pt x="2459518" y="1070996"/>
                  </a:lnTo>
                </a:path>
                <a:path w="3396615" h="1219200">
                  <a:moveTo>
                    <a:pt x="2454110" y="1076404"/>
                  </a:moveTo>
                  <a:lnTo>
                    <a:pt x="2448736" y="1079987"/>
                  </a:lnTo>
                </a:path>
                <a:path w="3396615" h="1219200">
                  <a:moveTo>
                    <a:pt x="2443362" y="1085396"/>
                  </a:moveTo>
                  <a:lnTo>
                    <a:pt x="2437953" y="1089013"/>
                  </a:lnTo>
                </a:path>
                <a:path w="3396615" h="1219200">
                  <a:moveTo>
                    <a:pt x="2432545" y="1094387"/>
                  </a:moveTo>
                  <a:lnTo>
                    <a:pt x="2427171" y="1098004"/>
                  </a:lnTo>
                </a:path>
                <a:path w="3396615" h="1219200">
                  <a:moveTo>
                    <a:pt x="2421762" y="1103413"/>
                  </a:moveTo>
                  <a:lnTo>
                    <a:pt x="2416388" y="1106995"/>
                  </a:lnTo>
                </a:path>
                <a:path w="3396615" h="1219200">
                  <a:moveTo>
                    <a:pt x="2410979" y="1112404"/>
                  </a:moveTo>
                  <a:lnTo>
                    <a:pt x="2405571" y="1115987"/>
                  </a:lnTo>
                </a:path>
                <a:path w="3396615" h="1219200">
                  <a:moveTo>
                    <a:pt x="2400197" y="1121395"/>
                  </a:moveTo>
                  <a:lnTo>
                    <a:pt x="2394788" y="1125012"/>
                  </a:lnTo>
                </a:path>
                <a:path w="3396615" h="1219200">
                  <a:moveTo>
                    <a:pt x="2389414" y="1130386"/>
                  </a:moveTo>
                  <a:lnTo>
                    <a:pt x="2384005" y="1134004"/>
                  </a:lnTo>
                </a:path>
                <a:path w="3396615" h="1219200">
                  <a:moveTo>
                    <a:pt x="2378631" y="1139412"/>
                  </a:moveTo>
                  <a:lnTo>
                    <a:pt x="2373223" y="1142995"/>
                  </a:lnTo>
                </a:path>
                <a:path w="3396615" h="1219200">
                  <a:moveTo>
                    <a:pt x="2367814" y="1148403"/>
                  </a:moveTo>
                  <a:lnTo>
                    <a:pt x="2362440" y="1151986"/>
                  </a:lnTo>
                </a:path>
                <a:path w="3396615" h="1219200">
                  <a:moveTo>
                    <a:pt x="1889588" y="207006"/>
                  </a:moveTo>
                  <a:lnTo>
                    <a:pt x="1896788" y="208832"/>
                  </a:lnTo>
                </a:path>
                <a:path w="3396615" h="1219200">
                  <a:moveTo>
                    <a:pt x="1903988" y="212414"/>
                  </a:moveTo>
                  <a:lnTo>
                    <a:pt x="1911154" y="214206"/>
                  </a:lnTo>
                </a:path>
                <a:path w="3396615" h="1219200">
                  <a:moveTo>
                    <a:pt x="1918353" y="217823"/>
                  </a:moveTo>
                  <a:lnTo>
                    <a:pt x="1925553" y="219614"/>
                  </a:lnTo>
                </a:path>
                <a:path w="3396615" h="1219200">
                  <a:moveTo>
                    <a:pt x="1932753" y="221406"/>
                  </a:moveTo>
                  <a:lnTo>
                    <a:pt x="1939919" y="225023"/>
                  </a:lnTo>
                </a:path>
                <a:path w="3396615" h="1219200">
                  <a:moveTo>
                    <a:pt x="1947119" y="226814"/>
                  </a:moveTo>
                  <a:lnTo>
                    <a:pt x="1954319" y="230431"/>
                  </a:lnTo>
                </a:path>
                <a:path w="3396615" h="1219200">
                  <a:moveTo>
                    <a:pt x="1961519" y="232223"/>
                  </a:moveTo>
                  <a:lnTo>
                    <a:pt x="1968684" y="234014"/>
                  </a:lnTo>
                </a:path>
                <a:path w="3396615" h="1219200">
                  <a:moveTo>
                    <a:pt x="1975884" y="237631"/>
                  </a:moveTo>
                  <a:lnTo>
                    <a:pt x="1983084" y="239423"/>
                  </a:lnTo>
                </a:path>
                <a:path w="3396615" h="1219200">
                  <a:moveTo>
                    <a:pt x="1990284" y="243005"/>
                  </a:moveTo>
                  <a:lnTo>
                    <a:pt x="1997484" y="244831"/>
                  </a:lnTo>
                </a:path>
                <a:path w="3396615" h="1219200">
                  <a:moveTo>
                    <a:pt x="2004649" y="248414"/>
                  </a:moveTo>
                  <a:lnTo>
                    <a:pt x="2011849" y="250205"/>
                  </a:lnTo>
                </a:path>
                <a:path w="3396615" h="1219200">
                  <a:moveTo>
                    <a:pt x="2019049" y="252031"/>
                  </a:moveTo>
                  <a:lnTo>
                    <a:pt x="2026214" y="255614"/>
                  </a:lnTo>
                </a:path>
                <a:path w="3396615" h="1219200">
                  <a:moveTo>
                    <a:pt x="2033414" y="257405"/>
                  </a:moveTo>
                  <a:lnTo>
                    <a:pt x="2040614" y="261022"/>
                  </a:lnTo>
                </a:path>
                <a:path w="3396615" h="1219200">
                  <a:moveTo>
                    <a:pt x="2047814" y="262814"/>
                  </a:moveTo>
                  <a:lnTo>
                    <a:pt x="2055014" y="264605"/>
                  </a:lnTo>
                </a:path>
                <a:path w="3396615" h="1219200">
                  <a:moveTo>
                    <a:pt x="2062180" y="268222"/>
                  </a:moveTo>
                  <a:lnTo>
                    <a:pt x="2069379" y="270014"/>
                  </a:lnTo>
                </a:path>
                <a:path w="3396615" h="1219200">
                  <a:moveTo>
                    <a:pt x="2076579" y="273631"/>
                  </a:moveTo>
                  <a:lnTo>
                    <a:pt x="2083779" y="275422"/>
                  </a:lnTo>
                </a:path>
                <a:path w="3396615" h="1219200">
                  <a:moveTo>
                    <a:pt x="2090945" y="279005"/>
                  </a:moveTo>
                  <a:lnTo>
                    <a:pt x="2098145" y="280831"/>
                  </a:lnTo>
                </a:path>
                <a:path w="3396615" h="1219200">
                  <a:moveTo>
                    <a:pt x="2105345" y="282622"/>
                  </a:moveTo>
                  <a:lnTo>
                    <a:pt x="2112510" y="286205"/>
                  </a:lnTo>
                </a:path>
                <a:path w="3396615" h="1219200">
                  <a:moveTo>
                    <a:pt x="2119710" y="288031"/>
                  </a:moveTo>
                  <a:lnTo>
                    <a:pt x="2126910" y="291613"/>
                  </a:lnTo>
                </a:path>
                <a:path w="3396615" h="1219200">
                  <a:moveTo>
                    <a:pt x="2134110" y="293405"/>
                  </a:moveTo>
                  <a:lnTo>
                    <a:pt x="2141310" y="295231"/>
                  </a:lnTo>
                </a:path>
                <a:path w="3396615" h="1219200">
                  <a:moveTo>
                    <a:pt x="2148475" y="298813"/>
                  </a:moveTo>
                  <a:lnTo>
                    <a:pt x="2155675" y="300639"/>
                  </a:lnTo>
                </a:path>
                <a:path w="3396615" h="1219200">
                  <a:moveTo>
                    <a:pt x="2162875" y="304222"/>
                  </a:moveTo>
                  <a:lnTo>
                    <a:pt x="2170075" y="306013"/>
                  </a:lnTo>
                </a:path>
                <a:path w="3396615" h="1219200">
                  <a:moveTo>
                    <a:pt x="2177240" y="309596"/>
                  </a:moveTo>
                  <a:lnTo>
                    <a:pt x="2184440" y="311422"/>
                  </a:lnTo>
                </a:path>
                <a:path w="3396615" h="1219200">
                  <a:moveTo>
                    <a:pt x="2191640" y="313213"/>
                  </a:moveTo>
                  <a:lnTo>
                    <a:pt x="2198840" y="316796"/>
                  </a:lnTo>
                </a:path>
                <a:path w="3396615" h="1219200">
                  <a:moveTo>
                    <a:pt x="2206006" y="318622"/>
                  </a:moveTo>
                  <a:lnTo>
                    <a:pt x="2213206" y="322239"/>
                  </a:lnTo>
                </a:path>
                <a:path w="3396615" h="1219200">
                  <a:moveTo>
                    <a:pt x="2220405" y="323996"/>
                  </a:moveTo>
                  <a:lnTo>
                    <a:pt x="2227605" y="325822"/>
                  </a:lnTo>
                </a:path>
                <a:path w="3396615" h="1219200">
                  <a:moveTo>
                    <a:pt x="2234805" y="329404"/>
                  </a:moveTo>
                  <a:lnTo>
                    <a:pt x="2241971" y="331196"/>
                  </a:lnTo>
                </a:path>
                <a:path w="3396615" h="1219200">
                  <a:moveTo>
                    <a:pt x="2249171" y="334813"/>
                  </a:moveTo>
                  <a:lnTo>
                    <a:pt x="2256371" y="336604"/>
                  </a:lnTo>
                </a:path>
                <a:path w="3396615" h="1219200">
                  <a:moveTo>
                    <a:pt x="2263536" y="340221"/>
                  </a:moveTo>
                  <a:lnTo>
                    <a:pt x="2270736" y="342013"/>
                  </a:lnTo>
                </a:path>
                <a:path w="3396615" h="1219200">
                  <a:moveTo>
                    <a:pt x="2277936" y="343804"/>
                  </a:moveTo>
                  <a:lnTo>
                    <a:pt x="2285136" y="347421"/>
                  </a:lnTo>
                </a:path>
                <a:path w="3396615" h="1219200">
                  <a:moveTo>
                    <a:pt x="2292336" y="349213"/>
                  </a:moveTo>
                  <a:lnTo>
                    <a:pt x="2299501" y="352795"/>
                  </a:lnTo>
                </a:path>
                <a:path w="3396615" h="1219200">
                  <a:moveTo>
                    <a:pt x="2306701" y="354621"/>
                  </a:moveTo>
                  <a:lnTo>
                    <a:pt x="2313901" y="356413"/>
                  </a:lnTo>
                </a:path>
                <a:path w="3396615" h="1219200">
                  <a:moveTo>
                    <a:pt x="2321067" y="359995"/>
                  </a:moveTo>
                  <a:lnTo>
                    <a:pt x="2328266" y="361821"/>
                  </a:lnTo>
                </a:path>
                <a:path w="3396615" h="1219200">
                  <a:moveTo>
                    <a:pt x="2335466" y="365404"/>
                  </a:moveTo>
                  <a:lnTo>
                    <a:pt x="2342666" y="367230"/>
                  </a:lnTo>
                </a:path>
                <a:path w="3396615" h="1219200">
                  <a:moveTo>
                    <a:pt x="2349832" y="370812"/>
                  </a:moveTo>
                  <a:lnTo>
                    <a:pt x="2357032" y="372604"/>
                  </a:lnTo>
                </a:path>
                <a:path w="3396615" h="1219200">
                  <a:moveTo>
                    <a:pt x="2364232" y="374395"/>
                  </a:moveTo>
                  <a:lnTo>
                    <a:pt x="2371431" y="378012"/>
                  </a:lnTo>
                </a:path>
                <a:path w="3396615" h="1219200">
                  <a:moveTo>
                    <a:pt x="2378631" y="379804"/>
                  </a:moveTo>
                  <a:lnTo>
                    <a:pt x="2385797" y="383421"/>
                  </a:lnTo>
                </a:path>
                <a:path w="3396615" h="1219200">
                  <a:moveTo>
                    <a:pt x="2392997" y="385212"/>
                  </a:moveTo>
                  <a:lnTo>
                    <a:pt x="2400197" y="387004"/>
                  </a:lnTo>
                </a:path>
                <a:path w="3396615" h="1219200">
                  <a:moveTo>
                    <a:pt x="2407397" y="390621"/>
                  </a:moveTo>
                  <a:lnTo>
                    <a:pt x="2414562" y="392412"/>
                  </a:lnTo>
                </a:path>
                <a:path w="3396615" h="1219200">
                  <a:moveTo>
                    <a:pt x="2421762" y="395995"/>
                  </a:moveTo>
                  <a:lnTo>
                    <a:pt x="2428962" y="397821"/>
                  </a:lnTo>
                </a:path>
                <a:path w="3396615" h="1219200">
                  <a:moveTo>
                    <a:pt x="2436162" y="399612"/>
                  </a:moveTo>
                  <a:lnTo>
                    <a:pt x="2443362" y="403229"/>
                  </a:lnTo>
                </a:path>
                <a:path w="3396615" h="1219200">
                  <a:moveTo>
                    <a:pt x="2450527" y="405021"/>
                  </a:moveTo>
                  <a:lnTo>
                    <a:pt x="2457727" y="408603"/>
                  </a:lnTo>
                </a:path>
                <a:path w="3396615" h="1219200">
                  <a:moveTo>
                    <a:pt x="2464927" y="410429"/>
                  </a:moveTo>
                  <a:lnTo>
                    <a:pt x="2472127" y="414012"/>
                  </a:lnTo>
                </a:path>
                <a:path w="3396615" h="1219200">
                  <a:moveTo>
                    <a:pt x="2479292" y="415803"/>
                  </a:moveTo>
                  <a:lnTo>
                    <a:pt x="2486492" y="417629"/>
                  </a:lnTo>
                </a:path>
                <a:path w="3396615" h="1219200">
                  <a:moveTo>
                    <a:pt x="2493692" y="421212"/>
                  </a:moveTo>
                  <a:lnTo>
                    <a:pt x="2500858" y="423003"/>
                  </a:lnTo>
                </a:path>
                <a:path w="3396615" h="1219200">
                  <a:moveTo>
                    <a:pt x="2508058" y="426620"/>
                  </a:moveTo>
                  <a:lnTo>
                    <a:pt x="2515258" y="428412"/>
                  </a:lnTo>
                </a:path>
                <a:path w="3396615" h="1219200">
                  <a:moveTo>
                    <a:pt x="2522457" y="430203"/>
                  </a:moveTo>
                  <a:lnTo>
                    <a:pt x="2529657" y="433820"/>
                  </a:lnTo>
                </a:path>
                <a:path w="3396615" h="1219200">
                  <a:moveTo>
                    <a:pt x="2536823" y="435612"/>
                  </a:moveTo>
                  <a:lnTo>
                    <a:pt x="2544023" y="439229"/>
                  </a:lnTo>
                </a:path>
                <a:path w="3396615" h="1219200">
                  <a:moveTo>
                    <a:pt x="2551223" y="441020"/>
                  </a:moveTo>
                  <a:lnTo>
                    <a:pt x="2558388" y="444603"/>
                  </a:lnTo>
                </a:path>
                <a:path w="3396615" h="1219200">
                  <a:moveTo>
                    <a:pt x="2565588" y="446429"/>
                  </a:moveTo>
                  <a:lnTo>
                    <a:pt x="2572788" y="448220"/>
                  </a:lnTo>
                </a:path>
                <a:path w="3396615" h="1219200">
                  <a:moveTo>
                    <a:pt x="2579988" y="451803"/>
                  </a:moveTo>
                  <a:lnTo>
                    <a:pt x="2587188" y="453629"/>
                  </a:lnTo>
                </a:path>
                <a:path w="3396615" h="1219200">
                  <a:moveTo>
                    <a:pt x="2594388" y="457211"/>
                  </a:moveTo>
                  <a:lnTo>
                    <a:pt x="2601553" y="459003"/>
                  </a:lnTo>
                </a:path>
                <a:path w="3396615" h="1219200">
                  <a:moveTo>
                    <a:pt x="2608753" y="460829"/>
                  </a:moveTo>
                  <a:lnTo>
                    <a:pt x="2615953" y="464411"/>
                  </a:lnTo>
                </a:path>
                <a:path w="3396615" h="1219200">
                  <a:moveTo>
                    <a:pt x="2623119" y="466203"/>
                  </a:moveTo>
                  <a:lnTo>
                    <a:pt x="2630318" y="469820"/>
                  </a:lnTo>
                </a:path>
                <a:path w="3396615" h="1219200">
                  <a:moveTo>
                    <a:pt x="2637518" y="471611"/>
                  </a:moveTo>
                  <a:lnTo>
                    <a:pt x="2644718" y="475228"/>
                  </a:lnTo>
                </a:path>
                <a:path w="3396615" h="1219200">
                  <a:moveTo>
                    <a:pt x="2651884" y="477020"/>
                  </a:moveTo>
                  <a:lnTo>
                    <a:pt x="2659084" y="478811"/>
                  </a:lnTo>
                </a:path>
                <a:path w="3396615" h="1219200">
                  <a:moveTo>
                    <a:pt x="2666284" y="482428"/>
                  </a:moveTo>
                  <a:lnTo>
                    <a:pt x="2673483" y="484220"/>
                  </a:lnTo>
                </a:path>
                <a:path w="3396615" h="1219200">
                  <a:moveTo>
                    <a:pt x="2680683" y="487802"/>
                  </a:moveTo>
                  <a:lnTo>
                    <a:pt x="2687849" y="489594"/>
                  </a:lnTo>
                </a:path>
                <a:path w="3396615" h="1219200">
                  <a:moveTo>
                    <a:pt x="2695049" y="491420"/>
                  </a:moveTo>
                  <a:lnTo>
                    <a:pt x="2702249" y="495002"/>
                  </a:lnTo>
                </a:path>
                <a:path w="3396615" h="1219200">
                  <a:moveTo>
                    <a:pt x="2709414" y="496794"/>
                  </a:moveTo>
                  <a:lnTo>
                    <a:pt x="2716614" y="500411"/>
                  </a:lnTo>
                </a:path>
                <a:path w="3396615" h="1219200">
                  <a:moveTo>
                    <a:pt x="2723814" y="502202"/>
                  </a:moveTo>
                  <a:lnTo>
                    <a:pt x="2731014" y="505819"/>
                  </a:lnTo>
                </a:path>
                <a:path w="3396615" h="1219200">
                  <a:moveTo>
                    <a:pt x="2738214" y="507611"/>
                  </a:moveTo>
                  <a:lnTo>
                    <a:pt x="2745414" y="509402"/>
                  </a:lnTo>
                </a:path>
                <a:path w="3396615" h="1219200">
                  <a:moveTo>
                    <a:pt x="2752579" y="513019"/>
                  </a:moveTo>
                  <a:lnTo>
                    <a:pt x="2759779" y="514811"/>
                  </a:lnTo>
                </a:path>
                <a:path w="3396615" h="1219200">
                  <a:moveTo>
                    <a:pt x="2766979" y="518393"/>
                  </a:moveTo>
                  <a:lnTo>
                    <a:pt x="2774144" y="520219"/>
                  </a:lnTo>
                </a:path>
                <a:path w="3396615" h="1219200">
                  <a:moveTo>
                    <a:pt x="2781344" y="522011"/>
                  </a:moveTo>
                  <a:lnTo>
                    <a:pt x="2788544" y="525593"/>
                  </a:lnTo>
                </a:path>
                <a:path w="3396615" h="1219200">
                  <a:moveTo>
                    <a:pt x="2795710" y="527419"/>
                  </a:moveTo>
                  <a:lnTo>
                    <a:pt x="2802910" y="531002"/>
                  </a:lnTo>
                </a:path>
                <a:path w="3396615" h="1219200">
                  <a:moveTo>
                    <a:pt x="2810110" y="532793"/>
                  </a:moveTo>
                  <a:lnTo>
                    <a:pt x="2817310" y="536410"/>
                  </a:lnTo>
                </a:path>
                <a:path w="3396615" h="1219200">
                  <a:moveTo>
                    <a:pt x="2824509" y="538202"/>
                  </a:moveTo>
                  <a:lnTo>
                    <a:pt x="2831709" y="539993"/>
                  </a:lnTo>
                </a:path>
                <a:path w="3396615" h="1219200">
                  <a:moveTo>
                    <a:pt x="2838875" y="543610"/>
                  </a:moveTo>
                  <a:lnTo>
                    <a:pt x="2846075" y="545402"/>
                  </a:lnTo>
                </a:path>
                <a:path w="3396615" h="1219200">
                  <a:moveTo>
                    <a:pt x="2166458" y="1031379"/>
                  </a:moveTo>
                  <a:lnTo>
                    <a:pt x="2162875" y="1024179"/>
                  </a:lnTo>
                </a:path>
                <a:path w="3396615" h="1219200">
                  <a:moveTo>
                    <a:pt x="2159258" y="1016979"/>
                  </a:moveTo>
                  <a:lnTo>
                    <a:pt x="2155675" y="1009779"/>
                  </a:lnTo>
                </a:path>
                <a:path w="3396615" h="1219200">
                  <a:moveTo>
                    <a:pt x="2152092" y="1002614"/>
                  </a:moveTo>
                  <a:lnTo>
                    <a:pt x="2148475" y="995414"/>
                  </a:lnTo>
                </a:path>
                <a:path w="3396615" h="1219200">
                  <a:moveTo>
                    <a:pt x="2144892" y="988214"/>
                  </a:moveTo>
                  <a:lnTo>
                    <a:pt x="2141310" y="981014"/>
                  </a:lnTo>
                </a:path>
                <a:path w="3396615" h="1219200">
                  <a:moveTo>
                    <a:pt x="2137693" y="973814"/>
                  </a:moveTo>
                  <a:lnTo>
                    <a:pt x="2134110" y="966614"/>
                  </a:lnTo>
                </a:path>
                <a:path w="3396615" h="1219200">
                  <a:moveTo>
                    <a:pt x="2130493" y="959414"/>
                  </a:moveTo>
                  <a:lnTo>
                    <a:pt x="2126910" y="952214"/>
                  </a:lnTo>
                </a:path>
                <a:path w="3396615" h="1219200">
                  <a:moveTo>
                    <a:pt x="2123327" y="945014"/>
                  </a:moveTo>
                  <a:lnTo>
                    <a:pt x="2119710" y="937814"/>
                  </a:lnTo>
                </a:path>
                <a:path w="3396615" h="1219200">
                  <a:moveTo>
                    <a:pt x="2116127" y="930615"/>
                  </a:moveTo>
                  <a:lnTo>
                    <a:pt x="2112510" y="923415"/>
                  </a:lnTo>
                </a:path>
                <a:path w="3396615" h="1219200">
                  <a:moveTo>
                    <a:pt x="2108927" y="916215"/>
                  </a:moveTo>
                  <a:lnTo>
                    <a:pt x="2105345" y="909015"/>
                  </a:lnTo>
                </a:path>
                <a:path w="3396615" h="1219200">
                  <a:moveTo>
                    <a:pt x="2103519" y="901815"/>
                  </a:moveTo>
                  <a:lnTo>
                    <a:pt x="2099936" y="896406"/>
                  </a:lnTo>
                </a:path>
                <a:path w="3396615" h="1219200">
                  <a:moveTo>
                    <a:pt x="2096353" y="889206"/>
                  </a:moveTo>
                  <a:lnTo>
                    <a:pt x="2092771" y="882006"/>
                  </a:lnTo>
                </a:path>
                <a:path w="3396615" h="1219200">
                  <a:moveTo>
                    <a:pt x="2089153" y="874807"/>
                  </a:moveTo>
                  <a:lnTo>
                    <a:pt x="2085571" y="867607"/>
                  </a:lnTo>
                </a:path>
                <a:path w="3396615" h="1219200">
                  <a:moveTo>
                    <a:pt x="2081953" y="860407"/>
                  </a:moveTo>
                  <a:lnTo>
                    <a:pt x="2078371" y="853207"/>
                  </a:lnTo>
                </a:path>
                <a:path w="3396615" h="1219200">
                  <a:moveTo>
                    <a:pt x="2074788" y="846007"/>
                  </a:moveTo>
                  <a:lnTo>
                    <a:pt x="2071171" y="838807"/>
                  </a:lnTo>
                </a:path>
                <a:path w="3396615" h="1219200">
                  <a:moveTo>
                    <a:pt x="2067588" y="831607"/>
                  </a:moveTo>
                  <a:lnTo>
                    <a:pt x="2063971" y="824407"/>
                  </a:lnTo>
                </a:path>
                <a:path w="3396615" h="1219200">
                  <a:moveTo>
                    <a:pt x="2060388" y="817207"/>
                  </a:moveTo>
                  <a:lnTo>
                    <a:pt x="2056805" y="810007"/>
                  </a:lnTo>
                </a:path>
                <a:path w="3396615" h="1219200">
                  <a:moveTo>
                    <a:pt x="2053188" y="802807"/>
                  </a:moveTo>
                  <a:lnTo>
                    <a:pt x="2049606" y="795607"/>
                  </a:lnTo>
                </a:path>
                <a:path w="3396615" h="1219200">
                  <a:moveTo>
                    <a:pt x="2046023" y="788408"/>
                  </a:moveTo>
                  <a:lnTo>
                    <a:pt x="2042406" y="781208"/>
                  </a:lnTo>
                </a:path>
                <a:path w="3396615" h="1219200">
                  <a:moveTo>
                    <a:pt x="2038823" y="774008"/>
                  </a:moveTo>
                  <a:lnTo>
                    <a:pt x="2035206" y="766808"/>
                  </a:lnTo>
                </a:path>
                <a:path w="3396615" h="1219200">
                  <a:moveTo>
                    <a:pt x="2031623" y="759608"/>
                  </a:moveTo>
                  <a:lnTo>
                    <a:pt x="2028040" y="752408"/>
                  </a:lnTo>
                </a:path>
                <a:path w="3396615" h="1219200">
                  <a:moveTo>
                    <a:pt x="2024423" y="745208"/>
                  </a:moveTo>
                  <a:lnTo>
                    <a:pt x="2020840" y="738008"/>
                  </a:lnTo>
                </a:path>
                <a:path w="3396615" h="1219200">
                  <a:moveTo>
                    <a:pt x="2017223" y="730808"/>
                  </a:moveTo>
                  <a:lnTo>
                    <a:pt x="2015432" y="723608"/>
                  </a:lnTo>
                </a:path>
                <a:path w="3396615" h="1219200">
                  <a:moveTo>
                    <a:pt x="2011849" y="718200"/>
                  </a:moveTo>
                  <a:lnTo>
                    <a:pt x="2008232" y="711000"/>
                  </a:lnTo>
                </a:path>
                <a:path w="3396615" h="1219200">
                  <a:moveTo>
                    <a:pt x="2004649" y="703800"/>
                  </a:moveTo>
                  <a:lnTo>
                    <a:pt x="2001066" y="696600"/>
                  </a:lnTo>
                </a:path>
                <a:path w="3396615" h="1219200">
                  <a:moveTo>
                    <a:pt x="1997484" y="689400"/>
                  </a:moveTo>
                  <a:lnTo>
                    <a:pt x="1993866" y="682200"/>
                  </a:lnTo>
                </a:path>
                <a:path w="3396615" h="1219200">
                  <a:moveTo>
                    <a:pt x="1990284" y="675000"/>
                  </a:moveTo>
                  <a:lnTo>
                    <a:pt x="1986667" y="667800"/>
                  </a:lnTo>
                </a:path>
                <a:path w="3396615" h="1219200">
                  <a:moveTo>
                    <a:pt x="1983084" y="660600"/>
                  </a:moveTo>
                  <a:lnTo>
                    <a:pt x="1979467" y="653401"/>
                  </a:lnTo>
                </a:path>
                <a:path w="3396615" h="1219200">
                  <a:moveTo>
                    <a:pt x="1975884" y="646201"/>
                  </a:moveTo>
                  <a:lnTo>
                    <a:pt x="1972301" y="639001"/>
                  </a:lnTo>
                </a:path>
                <a:path w="3396615" h="1219200">
                  <a:moveTo>
                    <a:pt x="1968684" y="631801"/>
                  </a:moveTo>
                  <a:lnTo>
                    <a:pt x="1965101" y="624601"/>
                  </a:lnTo>
                </a:path>
                <a:path w="3396615" h="1219200">
                  <a:moveTo>
                    <a:pt x="1961519" y="617401"/>
                  </a:moveTo>
                  <a:lnTo>
                    <a:pt x="1957901" y="610201"/>
                  </a:lnTo>
                </a:path>
                <a:path w="3396615" h="1219200">
                  <a:moveTo>
                    <a:pt x="1954319" y="603001"/>
                  </a:moveTo>
                  <a:lnTo>
                    <a:pt x="1950736" y="595801"/>
                  </a:lnTo>
                </a:path>
                <a:path w="3396615" h="1219200">
                  <a:moveTo>
                    <a:pt x="1947119" y="588601"/>
                  </a:moveTo>
                  <a:lnTo>
                    <a:pt x="1943536" y="581401"/>
                  </a:lnTo>
                </a:path>
                <a:path w="3396615" h="1219200">
                  <a:moveTo>
                    <a:pt x="1939919" y="574201"/>
                  </a:moveTo>
                  <a:lnTo>
                    <a:pt x="1936336" y="567002"/>
                  </a:lnTo>
                </a:path>
                <a:path w="3396615" h="1219200">
                  <a:moveTo>
                    <a:pt x="1932753" y="559802"/>
                  </a:moveTo>
                  <a:lnTo>
                    <a:pt x="1929136" y="552602"/>
                  </a:lnTo>
                </a:path>
                <a:path w="3396615" h="1219200">
                  <a:moveTo>
                    <a:pt x="1927345" y="545402"/>
                  </a:moveTo>
                  <a:lnTo>
                    <a:pt x="1923762" y="539993"/>
                  </a:lnTo>
                </a:path>
                <a:path w="3396615" h="1219200">
                  <a:moveTo>
                    <a:pt x="1920145" y="532793"/>
                  </a:moveTo>
                  <a:lnTo>
                    <a:pt x="1916562" y="525593"/>
                  </a:lnTo>
                </a:path>
                <a:path w="3396615" h="1219200">
                  <a:moveTo>
                    <a:pt x="1912945" y="518393"/>
                  </a:moveTo>
                  <a:lnTo>
                    <a:pt x="1909362" y="511194"/>
                  </a:lnTo>
                </a:path>
                <a:path w="3396615" h="1219200">
                  <a:moveTo>
                    <a:pt x="1905779" y="503994"/>
                  </a:moveTo>
                  <a:lnTo>
                    <a:pt x="1902197" y="496794"/>
                  </a:lnTo>
                </a:path>
                <a:path w="3396615" h="1219200">
                  <a:moveTo>
                    <a:pt x="1898580" y="489594"/>
                  </a:moveTo>
                  <a:lnTo>
                    <a:pt x="1894997" y="482428"/>
                  </a:lnTo>
                </a:path>
                <a:path w="3396615" h="1219200">
                  <a:moveTo>
                    <a:pt x="1891380" y="475228"/>
                  </a:moveTo>
                  <a:lnTo>
                    <a:pt x="1887797" y="468029"/>
                  </a:lnTo>
                </a:path>
                <a:path w="3396615" h="1219200">
                  <a:moveTo>
                    <a:pt x="1884180" y="460829"/>
                  </a:moveTo>
                  <a:lnTo>
                    <a:pt x="1880597" y="453629"/>
                  </a:lnTo>
                </a:path>
                <a:path w="3396615" h="1219200">
                  <a:moveTo>
                    <a:pt x="1877014" y="446429"/>
                  </a:moveTo>
                  <a:lnTo>
                    <a:pt x="1873397" y="439229"/>
                  </a:lnTo>
                </a:path>
                <a:path w="3396615" h="1219200">
                  <a:moveTo>
                    <a:pt x="1869814" y="432029"/>
                  </a:moveTo>
                  <a:lnTo>
                    <a:pt x="1866197" y="424829"/>
                  </a:lnTo>
                </a:path>
                <a:path w="3396615" h="1219200">
                  <a:moveTo>
                    <a:pt x="1862614" y="417629"/>
                  </a:moveTo>
                  <a:lnTo>
                    <a:pt x="1859032" y="410429"/>
                  </a:lnTo>
                </a:path>
                <a:path w="3396615" h="1219200">
                  <a:moveTo>
                    <a:pt x="1855449" y="403229"/>
                  </a:moveTo>
                  <a:lnTo>
                    <a:pt x="1851832" y="395995"/>
                  </a:lnTo>
                </a:path>
                <a:path w="3396615" h="1219200">
                  <a:moveTo>
                    <a:pt x="1848249" y="388829"/>
                  </a:moveTo>
                  <a:lnTo>
                    <a:pt x="1844632" y="381630"/>
                  </a:lnTo>
                </a:path>
                <a:path w="3396615" h="1219200">
                  <a:moveTo>
                    <a:pt x="1842840" y="374395"/>
                  </a:moveTo>
                  <a:lnTo>
                    <a:pt x="1839258" y="369021"/>
                  </a:lnTo>
                </a:path>
                <a:path w="3396615" h="1219200">
                  <a:moveTo>
                    <a:pt x="1835641" y="361821"/>
                  </a:moveTo>
                  <a:lnTo>
                    <a:pt x="1832058" y="354621"/>
                  </a:lnTo>
                </a:path>
                <a:path w="3396615" h="1219200">
                  <a:moveTo>
                    <a:pt x="1828475" y="347421"/>
                  </a:moveTo>
                  <a:lnTo>
                    <a:pt x="1824858" y="340221"/>
                  </a:lnTo>
                </a:path>
                <a:path w="3396615" h="1219200">
                  <a:moveTo>
                    <a:pt x="1821275" y="333021"/>
                  </a:moveTo>
                  <a:lnTo>
                    <a:pt x="1817658" y="325822"/>
                  </a:lnTo>
                </a:path>
                <a:path w="3396615" h="1219200">
                  <a:moveTo>
                    <a:pt x="1821275" y="333021"/>
                  </a:moveTo>
                  <a:lnTo>
                    <a:pt x="1817658" y="325822"/>
                  </a:lnTo>
                </a:path>
                <a:path w="3396615" h="1219200">
                  <a:moveTo>
                    <a:pt x="39547" y="257405"/>
                  </a:moveTo>
                  <a:lnTo>
                    <a:pt x="213947" y="208832"/>
                  </a:lnTo>
                  <a:lnTo>
                    <a:pt x="391940" y="165598"/>
                  </a:lnTo>
                  <a:lnTo>
                    <a:pt x="571725" y="126015"/>
                  </a:lnTo>
                  <a:lnTo>
                    <a:pt x="755112" y="93633"/>
                  </a:lnTo>
                  <a:lnTo>
                    <a:pt x="940291" y="64833"/>
                  </a:lnTo>
                  <a:lnTo>
                    <a:pt x="1130879" y="43233"/>
                  </a:lnTo>
                  <a:lnTo>
                    <a:pt x="1321453" y="23425"/>
                  </a:lnTo>
                  <a:lnTo>
                    <a:pt x="1515606" y="10817"/>
                  </a:lnTo>
                  <a:lnTo>
                    <a:pt x="1713380" y="3617"/>
                  </a:lnTo>
                  <a:lnTo>
                    <a:pt x="1914771" y="0"/>
                  </a:lnTo>
                  <a:lnTo>
                    <a:pt x="2117919" y="1825"/>
                  </a:lnTo>
                  <a:lnTo>
                    <a:pt x="2322892" y="9025"/>
                  </a:lnTo>
                  <a:lnTo>
                    <a:pt x="2531449" y="21634"/>
                  </a:lnTo>
                  <a:lnTo>
                    <a:pt x="2743588" y="39616"/>
                  </a:lnTo>
                  <a:lnTo>
                    <a:pt x="2959344" y="61216"/>
                  </a:lnTo>
                  <a:lnTo>
                    <a:pt x="3175101" y="88224"/>
                  </a:lnTo>
                  <a:lnTo>
                    <a:pt x="3396231" y="120607"/>
                  </a:lnTo>
                </a:path>
              </a:pathLst>
            </a:custGeom>
            <a:ln w="3592">
              <a:solidFill>
                <a:srgbClr val="231F20"/>
              </a:solidFill>
            </a:ln>
          </p:spPr>
          <p:txBody>
            <a:bodyPr wrap="square" lIns="0" tIns="0" rIns="0" bIns="0" rtlCol="0"/>
            <a:lstStyle/>
            <a:p>
              <a:endParaRPr/>
            </a:p>
          </p:txBody>
        </p:sp>
        <p:sp>
          <p:nvSpPr>
            <p:cNvPr id="19" name="object 19"/>
            <p:cNvSpPr/>
            <p:nvPr/>
          </p:nvSpPr>
          <p:spPr>
            <a:xfrm>
              <a:off x="6122717" y="1279091"/>
              <a:ext cx="128270" cy="83185"/>
            </a:xfrm>
            <a:custGeom>
              <a:avLst/>
              <a:gdLst/>
              <a:ahLst/>
              <a:cxnLst/>
              <a:rect l="l" t="t" r="r" b="b"/>
              <a:pathLst>
                <a:path w="128270" h="83184">
                  <a:moveTo>
                    <a:pt x="12608" y="0"/>
                  </a:moveTo>
                  <a:lnTo>
                    <a:pt x="0" y="82816"/>
                  </a:lnTo>
                  <a:lnTo>
                    <a:pt x="127669" y="61216"/>
                  </a:lnTo>
                  <a:lnTo>
                    <a:pt x="12608" y="0"/>
                  </a:lnTo>
                  <a:close/>
                </a:path>
              </a:pathLst>
            </a:custGeom>
            <a:solidFill>
              <a:srgbClr val="231F20"/>
            </a:solidFill>
          </p:spPr>
          <p:txBody>
            <a:bodyPr wrap="square" lIns="0" tIns="0" rIns="0" bIns="0" rtlCol="0"/>
            <a:lstStyle/>
            <a:p>
              <a:endParaRPr/>
            </a:p>
          </p:txBody>
        </p:sp>
      </p:grpSp>
      <p:graphicFrame>
        <p:nvGraphicFramePr>
          <p:cNvPr id="20" name="object 20"/>
          <p:cNvGraphicFramePr>
            <a:graphicFrameLocks noGrp="1"/>
          </p:cNvGraphicFramePr>
          <p:nvPr/>
        </p:nvGraphicFramePr>
        <p:xfrm>
          <a:off x="6518260" y="1271920"/>
          <a:ext cx="1619250" cy="1079951"/>
        </p:xfrm>
        <a:graphic>
          <a:graphicData uri="http://schemas.openxmlformats.org/drawingml/2006/table">
            <a:tbl>
              <a:tblPr firstRow="1" bandRow="1">
                <a:tableStyleId>{2D5ABB26-0587-4C30-8999-92F81FD0307C}</a:tableStyleId>
              </a:tblPr>
              <a:tblGrid>
                <a:gridCol w="539115">
                  <a:extLst>
                    <a:ext uri="{9D8B030D-6E8A-4147-A177-3AD203B41FA5}">
                      <a16:colId xmlns:a16="http://schemas.microsoft.com/office/drawing/2014/main" xmlns="" val="20000"/>
                    </a:ext>
                  </a:extLst>
                </a:gridCol>
                <a:gridCol w="541020">
                  <a:extLst>
                    <a:ext uri="{9D8B030D-6E8A-4147-A177-3AD203B41FA5}">
                      <a16:colId xmlns:a16="http://schemas.microsoft.com/office/drawing/2014/main" xmlns="" val="20001"/>
                    </a:ext>
                  </a:extLst>
                </a:gridCol>
                <a:gridCol w="539115">
                  <a:extLst>
                    <a:ext uri="{9D8B030D-6E8A-4147-A177-3AD203B41FA5}">
                      <a16:colId xmlns:a16="http://schemas.microsoft.com/office/drawing/2014/main" xmlns="" val="20002"/>
                    </a:ext>
                  </a:extLst>
                </a:gridCol>
              </a:tblGrid>
              <a:tr h="269979">
                <a:tc>
                  <a:txBody>
                    <a:bodyPr/>
                    <a:lstStyle/>
                    <a:p>
                      <a:pPr algn="ctr">
                        <a:lnSpc>
                          <a:spcPct val="100000"/>
                        </a:lnSpc>
                        <a:spcBef>
                          <a:spcPts val="85"/>
                        </a:spcBef>
                      </a:pPr>
                      <a:r>
                        <a:rPr sz="1400" spc="5" dirty="0">
                          <a:solidFill>
                            <a:srgbClr val="231F20"/>
                          </a:solidFill>
                          <a:latin typeface="Arial MT"/>
                          <a:cs typeface="Arial MT"/>
                        </a:rPr>
                        <a:t>Dest</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5"/>
                        </a:spcBef>
                      </a:pPr>
                      <a:r>
                        <a:rPr sz="1400" dirty="0">
                          <a:solidFill>
                            <a:srgbClr val="231F20"/>
                          </a:solidFill>
                          <a:latin typeface="Arial MT"/>
                          <a:cs typeface="Arial MT"/>
                        </a:rPr>
                        <a:t>Next</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5"/>
                        </a:spcBef>
                      </a:pPr>
                      <a:r>
                        <a:rPr sz="1400" dirty="0">
                          <a:solidFill>
                            <a:srgbClr val="231F20"/>
                          </a:solidFill>
                          <a:latin typeface="Arial MT"/>
                          <a:cs typeface="Arial MT"/>
                        </a:rPr>
                        <a:t>Dist</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0"/>
                  </a:ext>
                </a:extLst>
              </a:tr>
              <a:tr h="270014">
                <a:tc>
                  <a:txBody>
                    <a:bodyPr/>
                    <a:lstStyle/>
                    <a:p>
                      <a:pPr algn="ctr">
                        <a:lnSpc>
                          <a:spcPct val="100000"/>
                        </a:lnSpc>
                        <a:spcBef>
                          <a:spcPts val="85"/>
                        </a:spcBef>
                      </a:pPr>
                      <a:r>
                        <a:rPr sz="1400" dirty="0">
                          <a:solidFill>
                            <a:srgbClr val="231F20"/>
                          </a:solidFill>
                          <a:latin typeface="Arial MT"/>
                          <a:cs typeface="Arial MT"/>
                        </a:rPr>
                        <a:t>6</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5"/>
                        </a:spcBef>
                      </a:pPr>
                      <a:r>
                        <a:rPr sz="1400" dirty="0">
                          <a:solidFill>
                            <a:srgbClr val="231F20"/>
                          </a:solidFill>
                          <a:latin typeface="Arial MT"/>
                          <a:cs typeface="Arial MT"/>
                        </a:rPr>
                        <a:t>3</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5"/>
                        </a:spcBef>
                      </a:pPr>
                      <a:r>
                        <a:rPr sz="1400" dirty="0">
                          <a:solidFill>
                            <a:srgbClr val="231F20"/>
                          </a:solidFill>
                          <a:latin typeface="Arial MT"/>
                          <a:cs typeface="Arial MT"/>
                        </a:rPr>
                        <a:t>2</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1"/>
                  </a:ext>
                </a:extLst>
              </a:tr>
              <a:tr h="269979">
                <a:tc>
                  <a:txBody>
                    <a:bodyPr/>
                    <a:lstStyle/>
                    <a:p>
                      <a:pPr algn="ctr">
                        <a:lnSpc>
                          <a:spcPct val="100000"/>
                        </a:lnSpc>
                        <a:spcBef>
                          <a:spcPts val="85"/>
                        </a:spcBef>
                      </a:pPr>
                      <a:r>
                        <a:rPr sz="1400" dirty="0">
                          <a:solidFill>
                            <a:srgbClr val="231F20"/>
                          </a:solidFill>
                          <a:latin typeface="Arial MT"/>
                          <a:cs typeface="Arial MT"/>
                        </a:rPr>
                        <a:t>5</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5"/>
                        </a:spcBef>
                      </a:pPr>
                      <a:r>
                        <a:rPr sz="1400" dirty="0">
                          <a:solidFill>
                            <a:srgbClr val="231F20"/>
                          </a:solidFill>
                          <a:latin typeface="Arial MT"/>
                          <a:cs typeface="Arial MT"/>
                        </a:rPr>
                        <a:t>3</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5"/>
                        </a:spcBef>
                      </a:pPr>
                      <a:r>
                        <a:rPr sz="1400" dirty="0">
                          <a:solidFill>
                            <a:srgbClr val="231F20"/>
                          </a:solidFill>
                          <a:latin typeface="Arial MT"/>
                          <a:cs typeface="Arial MT"/>
                        </a:rPr>
                        <a:t>2</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2"/>
                  </a:ext>
                </a:extLst>
              </a:tr>
              <a:tr h="269979">
                <a:tc>
                  <a:txBody>
                    <a:bodyPr/>
                    <a:lstStyle/>
                    <a:p>
                      <a:pPr algn="ctr">
                        <a:lnSpc>
                          <a:spcPct val="100000"/>
                        </a:lnSpc>
                        <a:spcBef>
                          <a:spcPts val="85"/>
                        </a:spcBef>
                      </a:pPr>
                      <a:r>
                        <a:rPr sz="1400" dirty="0">
                          <a:solidFill>
                            <a:srgbClr val="231F20"/>
                          </a:solidFill>
                          <a:latin typeface="Arial MT"/>
                          <a:cs typeface="Arial MT"/>
                        </a:rPr>
                        <a:t>4</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tcPr>
                </a:tc>
                <a:tc>
                  <a:txBody>
                    <a:bodyPr/>
                    <a:lstStyle/>
                    <a:p>
                      <a:pPr algn="ctr">
                        <a:lnSpc>
                          <a:spcPct val="100000"/>
                        </a:lnSpc>
                        <a:spcBef>
                          <a:spcPts val="85"/>
                        </a:spcBef>
                      </a:pPr>
                      <a:r>
                        <a:rPr sz="1400" dirty="0">
                          <a:solidFill>
                            <a:srgbClr val="231F20"/>
                          </a:solidFill>
                          <a:latin typeface="Arial MT"/>
                          <a:cs typeface="Arial MT"/>
                        </a:rPr>
                        <a:t>2</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tcPr>
                </a:tc>
                <a:tc>
                  <a:txBody>
                    <a:bodyPr/>
                    <a:lstStyle/>
                    <a:p>
                      <a:pPr algn="ctr">
                        <a:lnSpc>
                          <a:spcPct val="100000"/>
                        </a:lnSpc>
                        <a:spcBef>
                          <a:spcPts val="85"/>
                        </a:spcBef>
                      </a:pPr>
                      <a:r>
                        <a:rPr sz="1400" dirty="0">
                          <a:solidFill>
                            <a:srgbClr val="231F20"/>
                          </a:solidFill>
                          <a:latin typeface="Arial MT"/>
                          <a:cs typeface="Arial MT"/>
                        </a:rPr>
                        <a:t>2</a:t>
                      </a:r>
                      <a:endParaRPr sz="1400">
                        <a:latin typeface="Arial MT"/>
                        <a:cs typeface="Arial MT"/>
                      </a:endParaRPr>
                    </a:p>
                  </a:txBody>
                  <a:tcPr marL="0" marR="0" marT="10795" marB="0">
                    <a:lnL w="6350">
                      <a:solidFill>
                        <a:srgbClr val="231F20"/>
                      </a:solidFill>
                      <a:prstDash val="solid"/>
                    </a:lnL>
                    <a:lnR w="6350">
                      <a:solidFill>
                        <a:srgbClr val="231F20"/>
                      </a:solidFill>
                      <a:prstDash val="solid"/>
                    </a:lnR>
                    <a:lnT w="6350">
                      <a:solidFill>
                        <a:srgbClr val="231F20"/>
                      </a:solidFill>
                      <a:prstDash val="solid"/>
                    </a:lnT>
                  </a:tcPr>
                </a:tc>
                <a:extLst>
                  <a:ext uri="{0D108BD9-81ED-4DB2-BD59-A6C34878D82A}">
                    <a16:rowId xmlns:a16="http://schemas.microsoft.com/office/drawing/2014/main" xmlns="" val="10003"/>
                  </a:ext>
                </a:extLst>
              </a:tr>
            </a:tbl>
          </a:graphicData>
        </a:graphic>
      </p:graphicFrame>
      <p:sp>
        <p:nvSpPr>
          <p:cNvPr id="21" name="object 21"/>
          <p:cNvSpPr txBox="1"/>
          <p:nvPr/>
        </p:nvSpPr>
        <p:spPr>
          <a:xfrm>
            <a:off x="930237" y="2857017"/>
            <a:ext cx="8999220" cy="3328035"/>
          </a:xfrm>
          <a:prstGeom prst="rect">
            <a:avLst/>
          </a:prstGeom>
        </p:spPr>
        <p:txBody>
          <a:bodyPr vert="horz" wrap="square" lIns="0" tIns="15240" rIns="0" bIns="0" rtlCol="0">
            <a:spAutoFit/>
          </a:bodyPr>
          <a:lstStyle/>
          <a:p>
            <a:pPr marR="160020" algn="ctr">
              <a:lnSpc>
                <a:spcPct val="100000"/>
              </a:lnSpc>
              <a:spcBef>
                <a:spcPts val="120"/>
              </a:spcBef>
            </a:pPr>
            <a:r>
              <a:rPr sz="1700" spc="80">
                <a:latin typeface="Calibri"/>
                <a:cs typeface="Calibri"/>
              </a:rPr>
              <a:t>Example</a:t>
            </a:r>
            <a:r>
              <a:rPr sz="1700" spc="175">
                <a:latin typeface="Calibri"/>
                <a:cs typeface="Calibri"/>
              </a:rPr>
              <a:t> </a:t>
            </a:r>
            <a:r>
              <a:rPr sz="1700" spc="-35" dirty="0">
                <a:latin typeface="Calibri"/>
                <a:cs typeface="Calibri"/>
              </a:rPr>
              <a:t>of</a:t>
            </a:r>
            <a:r>
              <a:rPr sz="1700" spc="180" dirty="0">
                <a:latin typeface="Calibri"/>
                <a:cs typeface="Calibri"/>
              </a:rPr>
              <a:t> </a:t>
            </a:r>
            <a:r>
              <a:rPr sz="1700" spc="35" dirty="0">
                <a:latin typeface="Calibri"/>
                <a:cs typeface="Calibri"/>
              </a:rPr>
              <a:t>routing</a:t>
            </a:r>
            <a:r>
              <a:rPr sz="1700" spc="175" dirty="0">
                <a:latin typeface="Calibri"/>
                <a:cs typeface="Calibri"/>
              </a:rPr>
              <a:t> </a:t>
            </a:r>
            <a:r>
              <a:rPr sz="1700" spc="20" dirty="0">
                <a:latin typeface="Calibri"/>
                <a:cs typeface="Calibri"/>
              </a:rPr>
              <a:t>table</a:t>
            </a:r>
            <a:r>
              <a:rPr sz="1700" spc="175" dirty="0">
                <a:latin typeface="Calibri"/>
                <a:cs typeface="Calibri"/>
              </a:rPr>
              <a:t> </a:t>
            </a:r>
            <a:r>
              <a:rPr sz="1700" spc="60" dirty="0">
                <a:latin typeface="Calibri"/>
                <a:cs typeface="Calibri"/>
              </a:rPr>
              <a:t>in</a:t>
            </a:r>
            <a:r>
              <a:rPr sz="1700" spc="180" dirty="0">
                <a:latin typeface="Calibri"/>
                <a:cs typeface="Calibri"/>
              </a:rPr>
              <a:t> DSDV.</a:t>
            </a:r>
            <a:endParaRPr sz="1700">
              <a:latin typeface="Calibri"/>
              <a:cs typeface="Calibri"/>
            </a:endParaRPr>
          </a:p>
          <a:p>
            <a:pPr>
              <a:lnSpc>
                <a:spcPct val="100000"/>
              </a:lnSpc>
              <a:spcBef>
                <a:spcPts val="30"/>
              </a:spcBef>
            </a:pPr>
            <a:endParaRPr sz="1900">
              <a:latin typeface="Calibri"/>
              <a:cs typeface="Calibri"/>
            </a:endParaRPr>
          </a:p>
          <a:p>
            <a:pPr marL="102870">
              <a:lnSpc>
                <a:spcPct val="100000"/>
              </a:lnSpc>
            </a:pPr>
            <a:r>
              <a:rPr sz="1700" b="1" spc="229" dirty="0">
                <a:latin typeface="Calibri"/>
                <a:cs typeface="Calibri"/>
              </a:rPr>
              <a:t>The</a:t>
            </a:r>
            <a:r>
              <a:rPr sz="1700" b="1" spc="260" dirty="0">
                <a:latin typeface="Calibri"/>
                <a:cs typeface="Calibri"/>
              </a:rPr>
              <a:t> </a:t>
            </a:r>
            <a:r>
              <a:rPr sz="1700" b="1" spc="120" dirty="0">
                <a:latin typeface="Calibri"/>
                <a:cs typeface="Calibri"/>
              </a:rPr>
              <a:t>reconfiguration</a:t>
            </a:r>
            <a:r>
              <a:rPr sz="1700" b="1" spc="265" dirty="0">
                <a:latin typeface="Calibri"/>
                <a:cs typeface="Calibri"/>
              </a:rPr>
              <a:t> </a:t>
            </a:r>
            <a:r>
              <a:rPr sz="1700" b="1" spc="50" dirty="0">
                <a:latin typeface="Calibri"/>
                <a:cs typeface="Calibri"/>
              </a:rPr>
              <a:t>of</a:t>
            </a:r>
            <a:r>
              <a:rPr sz="1700" b="1" spc="260" dirty="0">
                <a:latin typeface="Calibri"/>
                <a:cs typeface="Calibri"/>
              </a:rPr>
              <a:t> </a:t>
            </a:r>
            <a:r>
              <a:rPr sz="1700" b="1" spc="145" dirty="0">
                <a:latin typeface="Calibri"/>
                <a:cs typeface="Calibri"/>
              </a:rPr>
              <a:t>path</a:t>
            </a:r>
            <a:r>
              <a:rPr sz="1700" b="1" spc="265" dirty="0">
                <a:latin typeface="Calibri"/>
                <a:cs typeface="Calibri"/>
              </a:rPr>
              <a:t> </a:t>
            </a:r>
            <a:r>
              <a:rPr sz="1700" b="1" spc="125" dirty="0">
                <a:latin typeface="Calibri"/>
                <a:cs typeface="Calibri"/>
              </a:rPr>
              <a:t>(used</a:t>
            </a:r>
            <a:r>
              <a:rPr sz="1700" b="1" spc="260" dirty="0">
                <a:latin typeface="Calibri"/>
                <a:cs typeface="Calibri"/>
              </a:rPr>
              <a:t> </a:t>
            </a:r>
            <a:r>
              <a:rPr sz="1700" b="1" spc="95" dirty="0">
                <a:latin typeface="Calibri"/>
                <a:cs typeface="Calibri"/>
              </a:rPr>
              <a:t>for</a:t>
            </a:r>
            <a:r>
              <a:rPr sz="1700" b="1" spc="265" dirty="0">
                <a:latin typeface="Calibri"/>
                <a:cs typeface="Calibri"/>
              </a:rPr>
              <a:t> </a:t>
            </a:r>
            <a:r>
              <a:rPr sz="1700" b="1" spc="120" dirty="0">
                <a:latin typeface="Calibri"/>
                <a:cs typeface="Calibri"/>
              </a:rPr>
              <a:t>ongoing</a:t>
            </a:r>
            <a:r>
              <a:rPr sz="1700" b="1" spc="260" dirty="0">
                <a:latin typeface="Calibri"/>
                <a:cs typeface="Calibri"/>
              </a:rPr>
              <a:t> </a:t>
            </a:r>
            <a:r>
              <a:rPr sz="1700" b="1" spc="130" dirty="0">
                <a:latin typeface="Calibri"/>
                <a:cs typeface="Calibri"/>
              </a:rPr>
              <a:t>data</a:t>
            </a:r>
            <a:r>
              <a:rPr sz="1700" b="1" spc="265" dirty="0">
                <a:latin typeface="Calibri"/>
                <a:cs typeface="Calibri"/>
              </a:rPr>
              <a:t> </a:t>
            </a:r>
            <a:r>
              <a:rPr sz="1700" b="1" spc="125" dirty="0">
                <a:latin typeface="Calibri"/>
                <a:cs typeface="Calibri"/>
              </a:rPr>
              <a:t>transfer)</a:t>
            </a:r>
            <a:r>
              <a:rPr sz="1700" b="1" spc="260" dirty="0">
                <a:latin typeface="Calibri"/>
                <a:cs typeface="Calibri"/>
              </a:rPr>
              <a:t> </a:t>
            </a:r>
            <a:r>
              <a:rPr sz="1700" b="1" spc="100" dirty="0">
                <a:latin typeface="Calibri"/>
                <a:cs typeface="Calibri"/>
              </a:rPr>
              <a:t>is</a:t>
            </a:r>
            <a:r>
              <a:rPr sz="1700" b="1" spc="265" dirty="0">
                <a:latin typeface="Calibri"/>
                <a:cs typeface="Calibri"/>
              </a:rPr>
              <a:t> </a:t>
            </a:r>
            <a:r>
              <a:rPr sz="1700" b="1" spc="100" dirty="0">
                <a:latin typeface="Calibri"/>
                <a:cs typeface="Calibri"/>
              </a:rPr>
              <a:t>done</a:t>
            </a:r>
            <a:r>
              <a:rPr sz="1700" b="1" spc="260" dirty="0">
                <a:latin typeface="Calibri"/>
                <a:cs typeface="Calibri"/>
              </a:rPr>
              <a:t> </a:t>
            </a:r>
            <a:r>
              <a:rPr sz="1700" b="1" spc="90" dirty="0">
                <a:latin typeface="Calibri"/>
                <a:cs typeface="Calibri"/>
              </a:rPr>
              <a:t>as</a:t>
            </a:r>
            <a:r>
              <a:rPr sz="1700" b="1" spc="265"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380"/>
              </a:spcBef>
              <a:buFont typeface="Cambria"/>
              <a:buChar char="•"/>
              <a:tabLst>
                <a:tab pos="229235" algn="l"/>
              </a:tabLst>
            </a:pPr>
            <a:r>
              <a:rPr sz="1700" spc="5" dirty="0">
                <a:latin typeface="Calibri"/>
                <a:cs typeface="Calibri"/>
              </a:rPr>
              <a:t>the</a:t>
            </a:r>
            <a:r>
              <a:rPr sz="1700" spc="175" dirty="0">
                <a:latin typeface="Calibri"/>
                <a:cs typeface="Calibri"/>
              </a:rPr>
              <a:t> </a:t>
            </a:r>
            <a:r>
              <a:rPr sz="1700" spc="-5" dirty="0">
                <a:latin typeface="Calibri"/>
                <a:cs typeface="Calibri"/>
              </a:rPr>
              <a:t>end</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0" dirty="0">
                <a:latin typeface="Calibri"/>
                <a:cs typeface="Calibri"/>
              </a:rPr>
              <a:t>broken</a:t>
            </a:r>
            <a:r>
              <a:rPr sz="1700" spc="175" dirty="0">
                <a:latin typeface="Calibri"/>
                <a:cs typeface="Calibri"/>
              </a:rPr>
              <a:t> </a:t>
            </a:r>
            <a:r>
              <a:rPr sz="1700" spc="75" dirty="0">
                <a:latin typeface="Calibri"/>
                <a:cs typeface="Calibri"/>
              </a:rPr>
              <a:t>link</a:t>
            </a:r>
            <a:r>
              <a:rPr sz="1700" spc="180" dirty="0">
                <a:latin typeface="Calibri"/>
                <a:cs typeface="Calibri"/>
              </a:rPr>
              <a:t> </a:t>
            </a:r>
            <a:r>
              <a:rPr sz="1700" spc="-5" dirty="0">
                <a:latin typeface="Calibri"/>
                <a:cs typeface="Calibri"/>
              </a:rPr>
              <a:t>sends</a:t>
            </a:r>
            <a:r>
              <a:rPr sz="1700" spc="180" dirty="0">
                <a:latin typeface="Calibri"/>
                <a:cs typeface="Calibri"/>
              </a:rPr>
              <a:t> </a:t>
            </a:r>
            <a:r>
              <a:rPr sz="1700" spc="25" dirty="0">
                <a:latin typeface="Calibri"/>
                <a:cs typeface="Calibri"/>
              </a:rPr>
              <a:t>a</a:t>
            </a:r>
            <a:r>
              <a:rPr sz="1700" spc="180" dirty="0">
                <a:latin typeface="Calibri"/>
                <a:cs typeface="Calibri"/>
              </a:rPr>
              <a:t> </a:t>
            </a:r>
            <a:r>
              <a:rPr sz="1700" spc="20" dirty="0">
                <a:latin typeface="Calibri"/>
                <a:cs typeface="Calibri"/>
              </a:rPr>
              <a:t>table</a:t>
            </a:r>
            <a:r>
              <a:rPr sz="1700" spc="180" dirty="0">
                <a:latin typeface="Calibri"/>
                <a:cs typeface="Calibri"/>
              </a:rPr>
              <a:t> </a:t>
            </a:r>
            <a:r>
              <a:rPr sz="1700" spc="30" dirty="0">
                <a:latin typeface="Calibri"/>
                <a:cs typeface="Calibri"/>
              </a:rPr>
              <a:t>update</a:t>
            </a:r>
            <a:r>
              <a:rPr sz="1700" spc="175" dirty="0">
                <a:latin typeface="Calibri"/>
                <a:cs typeface="Calibri"/>
              </a:rPr>
              <a:t> </a:t>
            </a:r>
            <a:r>
              <a:rPr sz="1700" spc="-15" dirty="0">
                <a:latin typeface="Calibri"/>
                <a:cs typeface="Calibri"/>
              </a:rPr>
              <a:t>message</a:t>
            </a:r>
            <a:r>
              <a:rPr sz="1700" spc="180" dirty="0">
                <a:latin typeface="Calibri"/>
                <a:cs typeface="Calibri"/>
              </a:rPr>
              <a:t> </a:t>
            </a:r>
            <a:r>
              <a:rPr sz="1700" spc="40" dirty="0">
                <a:latin typeface="Calibri"/>
                <a:cs typeface="Calibri"/>
              </a:rPr>
              <a:t>with:</a:t>
            </a:r>
            <a:endParaRPr sz="1700">
              <a:latin typeface="Calibri"/>
              <a:cs typeface="Calibri"/>
            </a:endParaRPr>
          </a:p>
          <a:p>
            <a:pPr marL="528320" lvl="1" indent="-230504">
              <a:lnSpc>
                <a:spcPct val="100000"/>
              </a:lnSpc>
              <a:spcBef>
                <a:spcPts val="894"/>
              </a:spcBef>
              <a:buFont typeface="Calibri"/>
              <a:buChar char="–"/>
              <a:tabLst>
                <a:tab pos="528955" algn="l"/>
              </a:tabLst>
            </a:pPr>
            <a:r>
              <a:rPr sz="1700" spc="10" dirty="0">
                <a:latin typeface="Calibri"/>
                <a:cs typeface="Calibri"/>
              </a:rPr>
              <a:t>broken</a:t>
            </a:r>
            <a:r>
              <a:rPr sz="1700" spc="170" dirty="0">
                <a:latin typeface="Calibri"/>
                <a:cs typeface="Calibri"/>
              </a:rPr>
              <a:t> </a:t>
            </a:r>
            <a:r>
              <a:rPr sz="1700" spc="60" dirty="0">
                <a:latin typeface="Calibri"/>
                <a:cs typeface="Calibri"/>
              </a:rPr>
              <a:t>link’s</a:t>
            </a:r>
            <a:r>
              <a:rPr sz="1700" spc="170" dirty="0">
                <a:latin typeface="Calibri"/>
                <a:cs typeface="Calibri"/>
              </a:rPr>
              <a:t> </a:t>
            </a:r>
            <a:r>
              <a:rPr sz="1700" spc="10" dirty="0">
                <a:latin typeface="Calibri"/>
                <a:cs typeface="Calibri"/>
              </a:rPr>
              <a:t>weight</a:t>
            </a:r>
            <a:r>
              <a:rPr sz="1700" spc="165" dirty="0">
                <a:latin typeface="Calibri"/>
                <a:cs typeface="Calibri"/>
              </a:rPr>
              <a:t> </a:t>
            </a:r>
            <a:r>
              <a:rPr sz="1700" spc="10" dirty="0">
                <a:latin typeface="Calibri"/>
                <a:cs typeface="Calibri"/>
              </a:rPr>
              <a:t>assigned</a:t>
            </a:r>
            <a:r>
              <a:rPr sz="1700" spc="170" dirty="0">
                <a:latin typeface="Calibri"/>
                <a:cs typeface="Calibri"/>
              </a:rPr>
              <a:t> </a:t>
            </a:r>
            <a:r>
              <a:rPr sz="1700" spc="10" dirty="0">
                <a:latin typeface="Calibri"/>
                <a:cs typeface="Calibri"/>
              </a:rPr>
              <a:t>to</a:t>
            </a:r>
            <a:r>
              <a:rPr sz="1700" spc="170" dirty="0">
                <a:latin typeface="Calibri"/>
                <a:cs typeface="Calibri"/>
              </a:rPr>
              <a:t> </a:t>
            </a:r>
            <a:r>
              <a:rPr sz="1700" spc="45" dirty="0">
                <a:latin typeface="Calibri"/>
                <a:cs typeface="Calibri"/>
              </a:rPr>
              <a:t>infinity;</a:t>
            </a:r>
            <a:endParaRPr sz="1700">
              <a:latin typeface="Calibri"/>
              <a:cs typeface="Calibri"/>
            </a:endParaRPr>
          </a:p>
          <a:p>
            <a:pPr marL="528320" lvl="1" indent="-230504">
              <a:lnSpc>
                <a:spcPct val="100000"/>
              </a:lnSpc>
              <a:spcBef>
                <a:spcPts val="900"/>
              </a:spcBef>
              <a:buFont typeface="Calibri"/>
              <a:buChar char="–"/>
              <a:tabLst>
                <a:tab pos="528955" algn="l"/>
              </a:tabLst>
            </a:pPr>
            <a:r>
              <a:rPr sz="1700" spc="-25" dirty="0">
                <a:latin typeface="Calibri"/>
                <a:cs typeface="Calibri"/>
              </a:rPr>
              <a:t>sequence</a:t>
            </a:r>
            <a:r>
              <a:rPr sz="1700" spc="180" dirty="0">
                <a:latin typeface="Calibri"/>
                <a:cs typeface="Calibri"/>
              </a:rPr>
              <a:t> </a:t>
            </a:r>
            <a:r>
              <a:rPr sz="1700" spc="10" dirty="0">
                <a:latin typeface="Calibri"/>
                <a:cs typeface="Calibri"/>
              </a:rPr>
              <a:t>number</a:t>
            </a:r>
            <a:r>
              <a:rPr sz="1700" spc="180" dirty="0">
                <a:latin typeface="Calibri"/>
                <a:cs typeface="Calibri"/>
              </a:rPr>
              <a:t> </a:t>
            </a:r>
            <a:r>
              <a:rPr sz="1700" spc="5" dirty="0">
                <a:latin typeface="Calibri"/>
                <a:cs typeface="Calibri"/>
              </a:rPr>
              <a:t>greater</a:t>
            </a:r>
            <a:r>
              <a:rPr sz="1700" spc="185" dirty="0">
                <a:latin typeface="Calibri"/>
                <a:cs typeface="Calibri"/>
              </a:rPr>
              <a:t> </a:t>
            </a:r>
            <a:r>
              <a:rPr sz="1700" spc="45" dirty="0">
                <a:latin typeface="Calibri"/>
                <a:cs typeface="Calibri"/>
              </a:rPr>
              <a:t>than</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5" dirty="0">
                <a:latin typeface="Calibri"/>
                <a:cs typeface="Calibri"/>
              </a:rPr>
              <a:t>stored</a:t>
            </a:r>
            <a:r>
              <a:rPr sz="1700" spc="180" dirty="0">
                <a:latin typeface="Calibri"/>
                <a:cs typeface="Calibri"/>
              </a:rPr>
              <a:t> </a:t>
            </a:r>
            <a:r>
              <a:rPr sz="1700" spc="-25" dirty="0">
                <a:latin typeface="Calibri"/>
                <a:cs typeface="Calibri"/>
              </a:rPr>
              <a:t>sequence</a:t>
            </a:r>
            <a:r>
              <a:rPr sz="1700" spc="185" dirty="0">
                <a:latin typeface="Calibri"/>
                <a:cs typeface="Calibri"/>
              </a:rPr>
              <a:t> </a:t>
            </a:r>
            <a:r>
              <a:rPr sz="1700" spc="10" dirty="0">
                <a:latin typeface="Calibri"/>
                <a:cs typeface="Calibri"/>
              </a:rPr>
              <a:t>number</a:t>
            </a:r>
            <a:r>
              <a:rPr sz="1700" spc="180" dirty="0">
                <a:latin typeface="Calibri"/>
                <a:cs typeface="Calibri"/>
              </a:rPr>
              <a:t> </a:t>
            </a:r>
            <a:r>
              <a:rPr sz="1700" dirty="0">
                <a:latin typeface="Calibri"/>
                <a:cs typeface="Calibri"/>
              </a:rPr>
              <a:t>for</a:t>
            </a:r>
            <a:r>
              <a:rPr sz="1700" spc="185" dirty="0">
                <a:latin typeface="Calibri"/>
                <a:cs typeface="Calibri"/>
              </a:rPr>
              <a:t> </a:t>
            </a:r>
            <a:r>
              <a:rPr sz="1700" spc="55" dirty="0">
                <a:latin typeface="Calibri"/>
                <a:cs typeface="Calibri"/>
              </a:rPr>
              <a:t>that</a:t>
            </a:r>
            <a:r>
              <a:rPr sz="1700" spc="180" dirty="0">
                <a:latin typeface="Calibri"/>
                <a:cs typeface="Calibri"/>
              </a:rPr>
              <a:t> </a:t>
            </a:r>
            <a:r>
              <a:rPr sz="1700" spc="30" dirty="0">
                <a:latin typeface="Calibri"/>
                <a:cs typeface="Calibri"/>
              </a:rPr>
              <a:t>destination.</a:t>
            </a:r>
            <a:endParaRPr sz="1700">
              <a:latin typeface="Calibri"/>
              <a:cs typeface="Calibri"/>
            </a:endParaRPr>
          </a:p>
          <a:p>
            <a:pPr marL="228600" indent="-216535">
              <a:lnSpc>
                <a:spcPct val="100000"/>
              </a:lnSpc>
              <a:spcBef>
                <a:spcPts val="1375"/>
              </a:spcBef>
              <a:buFont typeface="Cambria"/>
              <a:buChar char="•"/>
              <a:tabLst>
                <a:tab pos="229235" algn="l"/>
              </a:tabLst>
            </a:pPr>
            <a:r>
              <a:rPr sz="1700" spc="-15" dirty="0">
                <a:latin typeface="Calibri"/>
                <a:cs typeface="Calibri"/>
              </a:rPr>
              <a:t>each</a:t>
            </a:r>
            <a:r>
              <a:rPr sz="1700" spc="170" dirty="0">
                <a:latin typeface="Calibri"/>
                <a:cs typeface="Calibri"/>
              </a:rPr>
              <a:t> </a:t>
            </a:r>
            <a:r>
              <a:rPr sz="1700" spc="-5" dirty="0">
                <a:latin typeface="Calibri"/>
                <a:cs typeface="Calibri"/>
              </a:rPr>
              <a:t>node</a:t>
            </a:r>
            <a:r>
              <a:rPr sz="1700" spc="170" dirty="0">
                <a:latin typeface="Calibri"/>
                <a:cs typeface="Calibri"/>
              </a:rPr>
              <a:t> </a:t>
            </a:r>
            <a:r>
              <a:rPr sz="1700" spc="-5" dirty="0">
                <a:latin typeface="Calibri"/>
                <a:cs typeface="Calibri"/>
              </a:rPr>
              <a:t>re-sends</a:t>
            </a:r>
            <a:r>
              <a:rPr sz="1700" spc="170" dirty="0">
                <a:latin typeface="Calibri"/>
                <a:cs typeface="Calibri"/>
              </a:rPr>
              <a:t> </a:t>
            </a:r>
            <a:r>
              <a:rPr sz="1700" spc="45" dirty="0">
                <a:latin typeface="Calibri"/>
                <a:cs typeface="Calibri"/>
              </a:rPr>
              <a:t>this</a:t>
            </a:r>
            <a:r>
              <a:rPr sz="1700" spc="170" dirty="0">
                <a:latin typeface="Calibri"/>
                <a:cs typeface="Calibri"/>
              </a:rPr>
              <a:t> </a:t>
            </a:r>
            <a:r>
              <a:rPr sz="1700" spc="-15" dirty="0">
                <a:latin typeface="Calibri"/>
                <a:cs typeface="Calibri"/>
              </a:rPr>
              <a:t>message</a:t>
            </a:r>
            <a:r>
              <a:rPr sz="1700" spc="170" dirty="0">
                <a:latin typeface="Calibri"/>
                <a:cs typeface="Calibri"/>
              </a:rPr>
              <a:t> </a:t>
            </a:r>
            <a:r>
              <a:rPr sz="1700" spc="10" dirty="0">
                <a:latin typeface="Calibri"/>
                <a:cs typeface="Calibri"/>
              </a:rPr>
              <a:t>to</a:t>
            </a:r>
            <a:r>
              <a:rPr sz="1700" spc="170" dirty="0">
                <a:latin typeface="Calibri"/>
                <a:cs typeface="Calibri"/>
              </a:rPr>
              <a:t> </a:t>
            </a:r>
            <a:r>
              <a:rPr sz="1700" spc="50" dirty="0">
                <a:latin typeface="Calibri"/>
                <a:cs typeface="Calibri"/>
              </a:rPr>
              <a:t>its</a:t>
            </a:r>
            <a:r>
              <a:rPr sz="1700" spc="170" dirty="0">
                <a:latin typeface="Calibri"/>
                <a:cs typeface="Calibri"/>
              </a:rPr>
              <a:t> </a:t>
            </a:r>
            <a:r>
              <a:rPr sz="1700" spc="15" dirty="0">
                <a:latin typeface="Calibri"/>
                <a:cs typeface="Calibri"/>
              </a:rPr>
              <a:t>neighbors</a:t>
            </a:r>
            <a:r>
              <a:rPr sz="1700" spc="170" dirty="0">
                <a:latin typeface="Calibri"/>
                <a:cs typeface="Calibri"/>
              </a:rPr>
              <a:t> </a:t>
            </a:r>
            <a:r>
              <a:rPr sz="1700" spc="10" dirty="0">
                <a:latin typeface="Calibri"/>
                <a:cs typeface="Calibri"/>
              </a:rPr>
              <a:t>to</a:t>
            </a:r>
            <a:r>
              <a:rPr sz="1700" spc="170" dirty="0">
                <a:latin typeface="Calibri"/>
                <a:cs typeface="Calibri"/>
              </a:rPr>
              <a:t> </a:t>
            </a:r>
            <a:r>
              <a:rPr sz="1700" spc="20" dirty="0">
                <a:latin typeface="Calibri"/>
                <a:cs typeface="Calibri"/>
              </a:rPr>
              <a:t>propagate</a:t>
            </a:r>
            <a:r>
              <a:rPr sz="1700" spc="170" dirty="0">
                <a:latin typeface="Calibri"/>
                <a:cs typeface="Calibri"/>
              </a:rPr>
              <a:t> </a:t>
            </a:r>
            <a:r>
              <a:rPr sz="1700" spc="5" dirty="0">
                <a:latin typeface="Calibri"/>
                <a:cs typeface="Calibri"/>
              </a:rPr>
              <a:t>the</a:t>
            </a:r>
            <a:r>
              <a:rPr sz="1700" spc="170" dirty="0">
                <a:latin typeface="Calibri"/>
                <a:cs typeface="Calibri"/>
              </a:rPr>
              <a:t> </a:t>
            </a:r>
            <a:r>
              <a:rPr sz="1700" spc="10" dirty="0">
                <a:latin typeface="Calibri"/>
                <a:cs typeface="Calibri"/>
              </a:rPr>
              <a:t>broken</a:t>
            </a:r>
            <a:r>
              <a:rPr sz="1700" spc="170" dirty="0">
                <a:latin typeface="Calibri"/>
                <a:cs typeface="Calibri"/>
              </a:rPr>
              <a:t> </a:t>
            </a:r>
            <a:r>
              <a:rPr sz="1700" spc="75" dirty="0">
                <a:latin typeface="Calibri"/>
                <a:cs typeface="Calibri"/>
              </a:rPr>
              <a:t>link</a:t>
            </a:r>
            <a:r>
              <a:rPr sz="1700" spc="170" dirty="0">
                <a:latin typeface="Calibri"/>
                <a:cs typeface="Calibri"/>
              </a:rPr>
              <a:t> </a:t>
            </a:r>
            <a:r>
              <a:rPr sz="1700" spc="10" dirty="0">
                <a:latin typeface="Calibri"/>
                <a:cs typeface="Calibri"/>
              </a:rPr>
              <a:t>to</a:t>
            </a:r>
            <a:r>
              <a:rPr sz="1700" spc="170" dirty="0">
                <a:latin typeface="Calibri"/>
                <a:cs typeface="Calibri"/>
              </a:rPr>
              <a:t> </a:t>
            </a:r>
            <a:r>
              <a:rPr sz="1700" spc="5" dirty="0">
                <a:latin typeface="Calibri"/>
                <a:cs typeface="Calibri"/>
              </a:rPr>
              <a:t>the</a:t>
            </a:r>
            <a:r>
              <a:rPr sz="1700" spc="170" dirty="0">
                <a:latin typeface="Calibri"/>
                <a:cs typeface="Calibri"/>
              </a:rPr>
              <a:t> </a:t>
            </a:r>
            <a:r>
              <a:rPr sz="1700" spc="5" dirty="0">
                <a:latin typeface="Calibri"/>
                <a:cs typeface="Calibri"/>
              </a:rPr>
              <a:t>network;</a:t>
            </a:r>
            <a:endParaRPr sz="1700">
              <a:latin typeface="Calibri"/>
              <a:cs typeface="Calibri"/>
            </a:endParaRPr>
          </a:p>
          <a:p>
            <a:pPr marL="228600" indent="-216535">
              <a:lnSpc>
                <a:spcPct val="100000"/>
              </a:lnSpc>
              <a:spcBef>
                <a:spcPts val="1380"/>
              </a:spcBef>
              <a:buFont typeface="Cambria"/>
              <a:buChar char="•"/>
              <a:tabLst>
                <a:tab pos="229235" algn="l"/>
              </a:tabLst>
            </a:pPr>
            <a:r>
              <a:rPr sz="1700" spc="-20" dirty="0">
                <a:latin typeface="Calibri"/>
                <a:cs typeface="Calibri"/>
              </a:rPr>
              <a:t>even</a:t>
            </a:r>
            <a:r>
              <a:rPr sz="1700" spc="175" dirty="0">
                <a:latin typeface="Calibri"/>
                <a:cs typeface="Calibri"/>
              </a:rPr>
              <a:t> </a:t>
            </a:r>
            <a:r>
              <a:rPr sz="1700" spc="-25" dirty="0">
                <a:latin typeface="Calibri"/>
                <a:cs typeface="Calibri"/>
              </a:rPr>
              <a:t>sequence</a:t>
            </a:r>
            <a:r>
              <a:rPr sz="1700" spc="180" dirty="0">
                <a:latin typeface="Calibri"/>
                <a:cs typeface="Calibri"/>
              </a:rPr>
              <a:t> </a:t>
            </a:r>
            <a:r>
              <a:rPr sz="1700" spc="10" dirty="0">
                <a:latin typeface="Calibri"/>
                <a:cs typeface="Calibri"/>
              </a:rPr>
              <a:t>number</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generated</a:t>
            </a:r>
            <a:r>
              <a:rPr sz="1700" spc="180" dirty="0">
                <a:latin typeface="Calibri"/>
                <a:cs typeface="Calibri"/>
              </a:rPr>
              <a:t> </a:t>
            </a:r>
            <a:r>
              <a:rPr sz="1700" spc="55" dirty="0">
                <a:latin typeface="Calibri"/>
                <a:cs typeface="Calibri"/>
              </a:rPr>
              <a:t>by</a:t>
            </a:r>
            <a:r>
              <a:rPr sz="1700" spc="175" dirty="0">
                <a:latin typeface="Calibri"/>
                <a:cs typeface="Calibri"/>
              </a:rPr>
              <a:t> </a:t>
            </a:r>
            <a:r>
              <a:rPr sz="1700" spc="-5" dirty="0">
                <a:latin typeface="Calibri"/>
                <a:cs typeface="Calibri"/>
              </a:rPr>
              <a:t>end</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25" dirty="0">
                <a:latin typeface="Calibri"/>
                <a:cs typeface="Calibri"/>
              </a:rPr>
              <a:t>odd</a:t>
            </a:r>
            <a:r>
              <a:rPr sz="1700" spc="180" dirty="0">
                <a:latin typeface="Calibri"/>
                <a:cs typeface="Calibri"/>
              </a:rPr>
              <a:t> </a:t>
            </a:r>
            <a:r>
              <a:rPr sz="1700" spc="-5" dirty="0">
                <a:latin typeface="Calibri"/>
                <a:cs typeface="Calibri"/>
              </a:rPr>
              <a:t>–</a:t>
            </a:r>
            <a:r>
              <a:rPr sz="1700" spc="180" dirty="0">
                <a:latin typeface="Calibri"/>
                <a:cs typeface="Calibri"/>
              </a:rPr>
              <a:t> </a:t>
            </a:r>
            <a:r>
              <a:rPr sz="1700" spc="55" dirty="0">
                <a:latin typeface="Calibri"/>
                <a:cs typeface="Calibri"/>
              </a:rPr>
              <a:t>by</a:t>
            </a:r>
            <a:r>
              <a:rPr sz="1700" spc="175" dirty="0">
                <a:latin typeface="Calibri"/>
                <a:cs typeface="Calibri"/>
              </a:rPr>
              <a:t> </a:t>
            </a:r>
            <a:r>
              <a:rPr sz="1700" spc="55" dirty="0">
                <a:latin typeface="Calibri"/>
                <a:cs typeface="Calibri"/>
              </a:rPr>
              <a:t>all</a:t>
            </a:r>
            <a:r>
              <a:rPr sz="1700" spc="180" dirty="0">
                <a:latin typeface="Calibri"/>
                <a:cs typeface="Calibri"/>
              </a:rPr>
              <a:t> </a:t>
            </a:r>
            <a:r>
              <a:rPr sz="1700" dirty="0">
                <a:latin typeface="Calibri"/>
                <a:cs typeface="Calibri"/>
              </a:rPr>
              <a:t>other</a:t>
            </a:r>
            <a:r>
              <a:rPr sz="1700" spc="175" dirty="0">
                <a:latin typeface="Calibri"/>
                <a:cs typeface="Calibri"/>
              </a:rPr>
              <a:t> </a:t>
            </a:r>
            <a:r>
              <a:rPr sz="1700" dirty="0">
                <a:latin typeface="Calibri"/>
                <a:cs typeface="Calibri"/>
              </a:rPr>
              <a:t>nodes.</a:t>
            </a:r>
            <a:endParaRPr sz="1700">
              <a:latin typeface="Calibri"/>
              <a:cs typeface="Calibri"/>
            </a:endParaRPr>
          </a:p>
          <a:p>
            <a:pPr marL="102870">
              <a:lnSpc>
                <a:spcPct val="100000"/>
              </a:lnSpc>
              <a:spcBef>
                <a:spcPts val="1375"/>
              </a:spcBef>
            </a:pPr>
            <a:r>
              <a:rPr sz="1700" b="1" spc="135" dirty="0">
                <a:latin typeface="Calibri"/>
                <a:cs typeface="Calibri"/>
              </a:rPr>
              <a:t>Note:</a:t>
            </a:r>
            <a:r>
              <a:rPr sz="1700" b="1" spc="370" dirty="0">
                <a:latin typeface="Calibri"/>
                <a:cs typeface="Calibri"/>
              </a:rPr>
              <a:t> </a:t>
            </a:r>
            <a:r>
              <a:rPr sz="1700" spc="20" dirty="0">
                <a:latin typeface="Calibri"/>
                <a:cs typeface="Calibri"/>
              </a:rPr>
              <a:t>single</a:t>
            </a:r>
            <a:r>
              <a:rPr sz="1700" spc="180" dirty="0">
                <a:latin typeface="Calibri"/>
                <a:cs typeface="Calibri"/>
              </a:rPr>
              <a:t> </a:t>
            </a:r>
            <a:r>
              <a:rPr sz="1700" spc="75" dirty="0">
                <a:latin typeface="Calibri"/>
                <a:cs typeface="Calibri"/>
              </a:rPr>
              <a:t>link</a:t>
            </a:r>
            <a:r>
              <a:rPr sz="1700" spc="180" dirty="0">
                <a:latin typeface="Calibri"/>
                <a:cs typeface="Calibri"/>
              </a:rPr>
              <a:t> </a:t>
            </a:r>
            <a:r>
              <a:rPr sz="1700" spc="30" dirty="0">
                <a:latin typeface="Calibri"/>
                <a:cs typeface="Calibri"/>
              </a:rPr>
              <a:t>break</a:t>
            </a:r>
            <a:r>
              <a:rPr sz="1700" spc="185" dirty="0">
                <a:latin typeface="Calibri"/>
                <a:cs typeface="Calibri"/>
              </a:rPr>
              <a:t> </a:t>
            </a:r>
            <a:r>
              <a:rPr sz="1700" spc="10" dirty="0">
                <a:latin typeface="Calibri"/>
                <a:cs typeface="Calibri"/>
              </a:rPr>
              <a:t>leads</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30" dirty="0">
                <a:latin typeface="Calibri"/>
                <a:cs typeface="Calibri"/>
              </a:rPr>
              <a:t>propagation</a:t>
            </a:r>
            <a:r>
              <a:rPr sz="1700" spc="180" dirty="0">
                <a:latin typeface="Calibri"/>
                <a:cs typeface="Calibri"/>
              </a:rPr>
              <a:t> </a:t>
            </a:r>
            <a:r>
              <a:rPr sz="1700" spc="-35" dirty="0">
                <a:latin typeface="Calibri"/>
                <a:cs typeface="Calibri"/>
              </a:rPr>
              <a:t>of</a:t>
            </a:r>
            <a:r>
              <a:rPr sz="1700" spc="185" dirty="0">
                <a:latin typeface="Calibri"/>
                <a:cs typeface="Calibri"/>
              </a:rPr>
              <a:t> </a:t>
            </a:r>
            <a:r>
              <a:rPr sz="1700" spc="280" dirty="0">
                <a:latin typeface="Calibri"/>
                <a:cs typeface="Calibri"/>
              </a:rPr>
              <a:t>RT</a:t>
            </a:r>
            <a:r>
              <a:rPr sz="1700" spc="180" dirty="0">
                <a:latin typeface="Calibri"/>
                <a:cs typeface="Calibri"/>
              </a:rPr>
              <a:t> </a:t>
            </a:r>
            <a:r>
              <a:rPr sz="1700" spc="25" dirty="0">
                <a:latin typeface="Calibri"/>
                <a:cs typeface="Calibri"/>
              </a:rPr>
              <a:t>updates</a:t>
            </a:r>
            <a:r>
              <a:rPr sz="1700" spc="180" dirty="0">
                <a:latin typeface="Calibri"/>
                <a:cs typeface="Calibri"/>
              </a:rPr>
              <a:t> </a:t>
            </a:r>
            <a:r>
              <a:rPr sz="1700" spc="30" dirty="0">
                <a:latin typeface="Calibri"/>
                <a:cs typeface="Calibri"/>
              </a:rPr>
              <a:t>through</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0" dirty="0">
                <a:latin typeface="Calibri"/>
                <a:cs typeface="Calibri"/>
              </a:rPr>
              <a:t>whole</a:t>
            </a:r>
            <a:r>
              <a:rPr sz="1700" spc="185" dirty="0">
                <a:latin typeface="Calibri"/>
                <a:cs typeface="Calibri"/>
              </a:rPr>
              <a:t> </a:t>
            </a:r>
            <a:r>
              <a:rPr sz="1700" spc="-5" dirty="0">
                <a:latin typeface="Calibri"/>
                <a:cs typeface="Calibri"/>
              </a:rPr>
              <a:t>network!</a:t>
            </a:r>
            <a:endParaRPr sz="1700">
              <a:latin typeface="Calibri"/>
              <a:cs typeface="Calibri"/>
            </a:endParaRPr>
          </a:p>
        </p:txBody>
      </p:sp>
      <p:sp>
        <p:nvSpPr>
          <p:cNvPr id="22" name="object 22"/>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821941" y="1230220"/>
            <a:ext cx="280035" cy="280035"/>
          </a:xfrm>
          <a:custGeom>
            <a:avLst/>
            <a:gdLst/>
            <a:ahLst/>
            <a:cxnLst/>
            <a:rect l="l" t="t" r="r" b="b"/>
            <a:pathLst>
              <a:path w="280034" h="280034">
                <a:moveTo>
                  <a:pt x="0" y="139910"/>
                </a:moveTo>
                <a:lnTo>
                  <a:pt x="13056" y="78347"/>
                </a:lnTo>
                <a:lnTo>
                  <a:pt x="52197" y="29853"/>
                </a:lnTo>
                <a:lnTo>
                  <a:pt x="108105" y="3713"/>
                </a:lnTo>
                <a:lnTo>
                  <a:pt x="139783" y="0"/>
                </a:lnTo>
                <a:lnTo>
                  <a:pt x="171463" y="3713"/>
                </a:lnTo>
                <a:lnTo>
                  <a:pt x="227370" y="29853"/>
                </a:lnTo>
                <a:lnTo>
                  <a:pt x="264641" y="78347"/>
                </a:lnTo>
                <a:lnTo>
                  <a:pt x="279553" y="139910"/>
                </a:lnTo>
                <a:lnTo>
                  <a:pt x="275828" y="169763"/>
                </a:lnTo>
                <a:lnTo>
                  <a:pt x="249743" y="225756"/>
                </a:lnTo>
                <a:lnTo>
                  <a:pt x="199417" y="264930"/>
                </a:lnTo>
                <a:lnTo>
                  <a:pt x="139783" y="279856"/>
                </a:lnTo>
                <a:lnTo>
                  <a:pt x="108105" y="276107"/>
                </a:lnTo>
                <a:lnTo>
                  <a:pt x="52197" y="248146"/>
                </a:lnTo>
                <a:lnTo>
                  <a:pt x="13056" y="199617"/>
                </a:lnTo>
                <a:lnTo>
                  <a:pt x="0" y="139910"/>
                </a:lnTo>
                <a:close/>
              </a:path>
            </a:pathLst>
          </a:custGeom>
          <a:ln w="3723">
            <a:solidFill>
              <a:srgbClr val="231F20"/>
            </a:solidFill>
          </a:ln>
        </p:spPr>
        <p:txBody>
          <a:bodyPr wrap="square" lIns="0" tIns="0" rIns="0" bIns="0" rtlCol="0"/>
          <a:lstStyle/>
          <a:p>
            <a:endParaRPr/>
          </a:p>
        </p:txBody>
      </p:sp>
      <p:sp>
        <p:nvSpPr>
          <p:cNvPr id="6" name="object 6"/>
          <p:cNvSpPr txBox="1"/>
          <p:nvPr/>
        </p:nvSpPr>
        <p:spPr>
          <a:xfrm>
            <a:off x="896843" y="1226837"/>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1</a:t>
            </a:r>
            <a:endParaRPr sz="1450">
              <a:latin typeface="Arial MT"/>
              <a:cs typeface="Arial MT"/>
            </a:endParaRPr>
          </a:p>
        </p:txBody>
      </p:sp>
      <p:sp>
        <p:nvSpPr>
          <p:cNvPr id="7" name="object 7"/>
          <p:cNvSpPr/>
          <p:nvPr/>
        </p:nvSpPr>
        <p:spPr>
          <a:xfrm>
            <a:off x="2707984" y="1090274"/>
            <a:ext cx="280035" cy="280035"/>
          </a:xfrm>
          <a:custGeom>
            <a:avLst/>
            <a:gdLst/>
            <a:ahLst/>
            <a:cxnLst/>
            <a:rect l="l" t="t" r="r" b="b"/>
            <a:pathLst>
              <a:path w="280035" h="280034">
                <a:moveTo>
                  <a:pt x="0" y="139946"/>
                </a:moveTo>
                <a:lnTo>
                  <a:pt x="14898" y="78382"/>
                </a:lnTo>
                <a:lnTo>
                  <a:pt x="54039" y="29853"/>
                </a:lnTo>
                <a:lnTo>
                  <a:pt x="109946" y="3749"/>
                </a:lnTo>
                <a:lnTo>
                  <a:pt x="139771" y="0"/>
                </a:lnTo>
                <a:lnTo>
                  <a:pt x="171449" y="3749"/>
                </a:lnTo>
                <a:lnTo>
                  <a:pt x="227356" y="29853"/>
                </a:lnTo>
                <a:lnTo>
                  <a:pt x="266497" y="78382"/>
                </a:lnTo>
                <a:lnTo>
                  <a:pt x="279538" y="139946"/>
                </a:lnTo>
                <a:lnTo>
                  <a:pt x="277685" y="169799"/>
                </a:lnTo>
                <a:lnTo>
                  <a:pt x="249732" y="225756"/>
                </a:lnTo>
                <a:lnTo>
                  <a:pt x="201270" y="264930"/>
                </a:lnTo>
                <a:lnTo>
                  <a:pt x="139771" y="279856"/>
                </a:lnTo>
                <a:lnTo>
                  <a:pt x="109946" y="276142"/>
                </a:lnTo>
                <a:lnTo>
                  <a:pt x="54039" y="248146"/>
                </a:lnTo>
                <a:lnTo>
                  <a:pt x="14898" y="199652"/>
                </a:lnTo>
                <a:lnTo>
                  <a:pt x="0" y="139946"/>
                </a:lnTo>
                <a:close/>
              </a:path>
            </a:pathLst>
          </a:custGeom>
          <a:ln w="3723">
            <a:solidFill>
              <a:srgbClr val="231F20"/>
            </a:solidFill>
          </a:ln>
        </p:spPr>
        <p:txBody>
          <a:bodyPr wrap="square" lIns="0" tIns="0" rIns="0" bIns="0" rtlCol="0"/>
          <a:lstStyle/>
          <a:p>
            <a:endParaRPr/>
          </a:p>
        </p:txBody>
      </p:sp>
      <p:sp>
        <p:nvSpPr>
          <p:cNvPr id="8" name="object 8"/>
          <p:cNvSpPr txBox="1"/>
          <p:nvPr/>
        </p:nvSpPr>
        <p:spPr>
          <a:xfrm>
            <a:off x="2782879" y="1086902"/>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3</a:t>
            </a:r>
            <a:endParaRPr sz="1450">
              <a:latin typeface="Arial MT"/>
              <a:cs typeface="Arial MT"/>
            </a:endParaRPr>
          </a:p>
        </p:txBody>
      </p:sp>
      <p:sp>
        <p:nvSpPr>
          <p:cNvPr id="9" name="object 9"/>
          <p:cNvSpPr/>
          <p:nvPr/>
        </p:nvSpPr>
        <p:spPr>
          <a:xfrm>
            <a:off x="1310229" y="2138817"/>
            <a:ext cx="280035" cy="280035"/>
          </a:xfrm>
          <a:custGeom>
            <a:avLst/>
            <a:gdLst/>
            <a:ahLst/>
            <a:cxnLst/>
            <a:rect l="l" t="t" r="r" b="b"/>
            <a:pathLst>
              <a:path w="280034" h="280035">
                <a:moveTo>
                  <a:pt x="0" y="139946"/>
                </a:moveTo>
                <a:lnTo>
                  <a:pt x="14912" y="80239"/>
                </a:lnTo>
                <a:lnTo>
                  <a:pt x="54053" y="31710"/>
                </a:lnTo>
                <a:lnTo>
                  <a:pt x="109960" y="3713"/>
                </a:lnTo>
                <a:lnTo>
                  <a:pt x="139785" y="0"/>
                </a:lnTo>
                <a:lnTo>
                  <a:pt x="171463" y="3713"/>
                </a:lnTo>
                <a:lnTo>
                  <a:pt x="227370" y="31710"/>
                </a:lnTo>
                <a:lnTo>
                  <a:pt x="266511" y="80239"/>
                </a:lnTo>
                <a:lnTo>
                  <a:pt x="279553" y="139946"/>
                </a:lnTo>
                <a:lnTo>
                  <a:pt x="277685" y="171656"/>
                </a:lnTo>
                <a:lnTo>
                  <a:pt x="249732" y="227613"/>
                </a:lnTo>
                <a:lnTo>
                  <a:pt x="201270" y="266786"/>
                </a:lnTo>
                <a:lnTo>
                  <a:pt x="139785" y="279856"/>
                </a:lnTo>
                <a:lnTo>
                  <a:pt x="109960" y="276142"/>
                </a:lnTo>
                <a:lnTo>
                  <a:pt x="54053" y="250003"/>
                </a:lnTo>
                <a:lnTo>
                  <a:pt x="14912" y="201509"/>
                </a:lnTo>
                <a:lnTo>
                  <a:pt x="0" y="139946"/>
                </a:lnTo>
                <a:close/>
              </a:path>
            </a:pathLst>
          </a:custGeom>
          <a:ln w="3723">
            <a:solidFill>
              <a:srgbClr val="231F20"/>
            </a:solidFill>
          </a:ln>
        </p:spPr>
        <p:txBody>
          <a:bodyPr wrap="square" lIns="0" tIns="0" rIns="0" bIns="0" rtlCol="0"/>
          <a:lstStyle/>
          <a:p>
            <a:endParaRPr/>
          </a:p>
        </p:txBody>
      </p:sp>
      <p:sp>
        <p:nvSpPr>
          <p:cNvPr id="10" name="object 10"/>
          <p:cNvSpPr txBox="1"/>
          <p:nvPr/>
        </p:nvSpPr>
        <p:spPr>
          <a:xfrm>
            <a:off x="1385117" y="2135449"/>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2</a:t>
            </a:r>
            <a:endParaRPr sz="1450">
              <a:latin typeface="Arial MT"/>
              <a:cs typeface="Arial MT"/>
            </a:endParaRPr>
          </a:p>
        </p:txBody>
      </p:sp>
      <p:sp>
        <p:nvSpPr>
          <p:cNvPr id="11" name="object 11"/>
          <p:cNvSpPr/>
          <p:nvPr/>
        </p:nvSpPr>
        <p:spPr>
          <a:xfrm>
            <a:off x="2288645" y="1929880"/>
            <a:ext cx="280035" cy="280035"/>
          </a:xfrm>
          <a:custGeom>
            <a:avLst/>
            <a:gdLst/>
            <a:ahLst/>
            <a:cxnLst/>
            <a:rect l="l" t="t" r="r" b="b"/>
            <a:pathLst>
              <a:path w="280035" h="280035">
                <a:moveTo>
                  <a:pt x="0" y="139910"/>
                </a:moveTo>
                <a:lnTo>
                  <a:pt x="14912" y="78347"/>
                </a:lnTo>
                <a:lnTo>
                  <a:pt x="54053" y="29853"/>
                </a:lnTo>
                <a:lnTo>
                  <a:pt x="109960" y="3713"/>
                </a:lnTo>
                <a:lnTo>
                  <a:pt x="139785" y="0"/>
                </a:lnTo>
                <a:lnTo>
                  <a:pt x="171463" y="3713"/>
                </a:lnTo>
                <a:lnTo>
                  <a:pt x="227370" y="29853"/>
                </a:lnTo>
                <a:lnTo>
                  <a:pt x="266511" y="78347"/>
                </a:lnTo>
                <a:lnTo>
                  <a:pt x="279556" y="139910"/>
                </a:lnTo>
                <a:lnTo>
                  <a:pt x="277699" y="169763"/>
                </a:lnTo>
                <a:lnTo>
                  <a:pt x="249746" y="227577"/>
                </a:lnTo>
                <a:lnTo>
                  <a:pt x="201288" y="264894"/>
                </a:lnTo>
                <a:lnTo>
                  <a:pt x="139785" y="279820"/>
                </a:lnTo>
                <a:lnTo>
                  <a:pt x="109960" y="276107"/>
                </a:lnTo>
                <a:lnTo>
                  <a:pt x="54053" y="248110"/>
                </a:lnTo>
                <a:lnTo>
                  <a:pt x="14912" y="199617"/>
                </a:lnTo>
                <a:lnTo>
                  <a:pt x="0" y="139910"/>
                </a:lnTo>
                <a:close/>
              </a:path>
            </a:pathLst>
          </a:custGeom>
          <a:ln w="3723">
            <a:solidFill>
              <a:srgbClr val="231F20"/>
            </a:solidFill>
          </a:ln>
        </p:spPr>
        <p:txBody>
          <a:bodyPr wrap="square" lIns="0" tIns="0" rIns="0" bIns="0" rtlCol="0"/>
          <a:lstStyle/>
          <a:p>
            <a:endParaRPr/>
          </a:p>
        </p:txBody>
      </p:sp>
      <p:sp>
        <p:nvSpPr>
          <p:cNvPr id="12" name="object 12"/>
          <p:cNvSpPr txBox="1"/>
          <p:nvPr/>
        </p:nvSpPr>
        <p:spPr>
          <a:xfrm>
            <a:off x="2363541" y="1926479"/>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4</a:t>
            </a:r>
            <a:endParaRPr sz="1450">
              <a:latin typeface="Arial MT"/>
              <a:cs typeface="Arial MT"/>
            </a:endParaRPr>
          </a:p>
        </p:txBody>
      </p:sp>
      <p:sp>
        <p:nvSpPr>
          <p:cNvPr id="13" name="object 13"/>
          <p:cNvSpPr/>
          <p:nvPr/>
        </p:nvSpPr>
        <p:spPr>
          <a:xfrm>
            <a:off x="3967810" y="1510077"/>
            <a:ext cx="280035" cy="280035"/>
          </a:xfrm>
          <a:custGeom>
            <a:avLst/>
            <a:gdLst/>
            <a:ahLst/>
            <a:cxnLst/>
            <a:rect l="l" t="t" r="r" b="b"/>
            <a:pathLst>
              <a:path w="280035" h="280035">
                <a:moveTo>
                  <a:pt x="0" y="139910"/>
                </a:moveTo>
                <a:lnTo>
                  <a:pt x="13055" y="78347"/>
                </a:lnTo>
                <a:lnTo>
                  <a:pt x="52196" y="29853"/>
                </a:lnTo>
                <a:lnTo>
                  <a:pt x="108103" y="3713"/>
                </a:lnTo>
                <a:lnTo>
                  <a:pt x="139781" y="0"/>
                </a:lnTo>
                <a:lnTo>
                  <a:pt x="169592" y="3713"/>
                </a:lnTo>
                <a:lnTo>
                  <a:pt x="225499" y="29853"/>
                </a:lnTo>
                <a:lnTo>
                  <a:pt x="264658" y="78347"/>
                </a:lnTo>
                <a:lnTo>
                  <a:pt x="279549" y="139910"/>
                </a:lnTo>
                <a:lnTo>
                  <a:pt x="275835" y="169763"/>
                </a:lnTo>
                <a:lnTo>
                  <a:pt x="247875" y="227613"/>
                </a:lnTo>
                <a:lnTo>
                  <a:pt x="199417" y="264930"/>
                </a:lnTo>
                <a:lnTo>
                  <a:pt x="139781" y="279856"/>
                </a:lnTo>
                <a:lnTo>
                  <a:pt x="108103" y="276142"/>
                </a:lnTo>
                <a:lnTo>
                  <a:pt x="52196" y="248146"/>
                </a:lnTo>
                <a:lnTo>
                  <a:pt x="13055" y="199617"/>
                </a:lnTo>
                <a:lnTo>
                  <a:pt x="0" y="139910"/>
                </a:lnTo>
                <a:close/>
              </a:path>
            </a:pathLst>
          </a:custGeom>
          <a:ln w="3723">
            <a:solidFill>
              <a:srgbClr val="231F20"/>
            </a:solidFill>
          </a:ln>
        </p:spPr>
        <p:txBody>
          <a:bodyPr wrap="square" lIns="0" tIns="0" rIns="0" bIns="0" rtlCol="0"/>
          <a:lstStyle/>
          <a:p>
            <a:endParaRPr/>
          </a:p>
        </p:txBody>
      </p:sp>
      <p:sp>
        <p:nvSpPr>
          <p:cNvPr id="14" name="object 14"/>
          <p:cNvSpPr txBox="1"/>
          <p:nvPr/>
        </p:nvSpPr>
        <p:spPr>
          <a:xfrm>
            <a:off x="4040846" y="1506690"/>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6</a:t>
            </a:r>
            <a:endParaRPr sz="1450">
              <a:latin typeface="Arial MT"/>
              <a:cs typeface="Arial MT"/>
            </a:endParaRPr>
          </a:p>
        </p:txBody>
      </p:sp>
      <p:sp>
        <p:nvSpPr>
          <p:cNvPr id="15" name="object 15"/>
          <p:cNvSpPr/>
          <p:nvPr/>
        </p:nvSpPr>
        <p:spPr>
          <a:xfrm>
            <a:off x="3198128" y="2069790"/>
            <a:ext cx="280035" cy="280035"/>
          </a:xfrm>
          <a:custGeom>
            <a:avLst/>
            <a:gdLst/>
            <a:ahLst/>
            <a:cxnLst/>
            <a:rect l="l" t="t" r="r" b="b"/>
            <a:pathLst>
              <a:path w="280035" h="280035">
                <a:moveTo>
                  <a:pt x="0" y="139910"/>
                </a:moveTo>
                <a:lnTo>
                  <a:pt x="13041" y="78347"/>
                </a:lnTo>
                <a:lnTo>
                  <a:pt x="52182" y="29853"/>
                </a:lnTo>
                <a:lnTo>
                  <a:pt x="108089" y="3749"/>
                </a:lnTo>
                <a:lnTo>
                  <a:pt x="139771" y="0"/>
                </a:lnTo>
                <a:lnTo>
                  <a:pt x="171449" y="3749"/>
                </a:lnTo>
                <a:lnTo>
                  <a:pt x="227356" y="29853"/>
                </a:lnTo>
                <a:lnTo>
                  <a:pt x="266497" y="78347"/>
                </a:lnTo>
                <a:lnTo>
                  <a:pt x="279538" y="139910"/>
                </a:lnTo>
                <a:lnTo>
                  <a:pt x="275814" y="169763"/>
                </a:lnTo>
                <a:lnTo>
                  <a:pt x="249728" y="227613"/>
                </a:lnTo>
                <a:lnTo>
                  <a:pt x="201270" y="264930"/>
                </a:lnTo>
                <a:lnTo>
                  <a:pt x="139771" y="279856"/>
                </a:lnTo>
                <a:lnTo>
                  <a:pt x="108089" y="276107"/>
                </a:lnTo>
                <a:lnTo>
                  <a:pt x="52182" y="248146"/>
                </a:lnTo>
                <a:lnTo>
                  <a:pt x="13041" y="199652"/>
                </a:lnTo>
                <a:lnTo>
                  <a:pt x="0" y="139910"/>
                </a:lnTo>
                <a:close/>
              </a:path>
            </a:pathLst>
          </a:custGeom>
          <a:ln w="3723">
            <a:solidFill>
              <a:srgbClr val="231F20"/>
            </a:solidFill>
          </a:ln>
        </p:spPr>
        <p:txBody>
          <a:bodyPr wrap="square" lIns="0" tIns="0" rIns="0" bIns="0" rtlCol="0"/>
          <a:lstStyle/>
          <a:p>
            <a:endParaRPr/>
          </a:p>
        </p:txBody>
      </p:sp>
      <p:sp>
        <p:nvSpPr>
          <p:cNvPr id="16" name="object 16"/>
          <p:cNvSpPr txBox="1"/>
          <p:nvPr/>
        </p:nvSpPr>
        <p:spPr>
          <a:xfrm>
            <a:off x="3273023" y="2066414"/>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5</a:t>
            </a:r>
            <a:endParaRPr sz="1450">
              <a:latin typeface="Arial MT"/>
              <a:cs typeface="Arial MT"/>
            </a:endParaRPr>
          </a:p>
        </p:txBody>
      </p:sp>
      <p:sp>
        <p:nvSpPr>
          <p:cNvPr id="17" name="object 17"/>
          <p:cNvSpPr/>
          <p:nvPr/>
        </p:nvSpPr>
        <p:spPr>
          <a:xfrm>
            <a:off x="1028822" y="1230220"/>
            <a:ext cx="2993390" cy="1049020"/>
          </a:xfrm>
          <a:custGeom>
            <a:avLst/>
            <a:gdLst/>
            <a:ahLst/>
            <a:cxnLst/>
            <a:rect l="l" t="t" r="r" b="b"/>
            <a:pathLst>
              <a:path w="2993390" h="1049020">
                <a:moveTo>
                  <a:pt x="72672" y="139910"/>
                </a:moveTo>
                <a:lnTo>
                  <a:pt x="80136" y="139910"/>
                </a:lnTo>
              </a:path>
              <a:path w="2993390" h="1049020">
                <a:moveTo>
                  <a:pt x="87585" y="138053"/>
                </a:moveTo>
                <a:lnTo>
                  <a:pt x="95034" y="138053"/>
                </a:lnTo>
              </a:path>
              <a:path w="2993390" h="1049020">
                <a:moveTo>
                  <a:pt x="102497" y="138053"/>
                </a:moveTo>
                <a:lnTo>
                  <a:pt x="109946" y="136196"/>
                </a:lnTo>
              </a:path>
              <a:path w="2993390" h="1049020">
                <a:moveTo>
                  <a:pt x="117406" y="136196"/>
                </a:moveTo>
                <a:lnTo>
                  <a:pt x="124855" y="136196"/>
                </a:lnTo>
              </a:path>
              <a:path w="2993390" h="1049020">
                <a:moveTo>
                  <a:pt x="132318" y="134339"/>
                </a:moveTo>
                <a:lnTo>
                  <a:pt x="139767" y="134339"/>
                </a:lnTo>
              </a:path>
              <a:path w="2993390" h="1049020">
                <a:moveTo>
                  <a:pt x="147230" y="134339"/>
                </a:moveTo>
                <a:lnTo>
                  <a:pt x="154680" y="132447"/>
                </a:lnTo>
              </a:path>
              <a:path w="2993390" h="1049020">
                <a:moveTo>
                  <a:pt x="162129" y="132447"/>
                </a:moveTo>
                <a:lnTo>
                  <a:pt x="169592" y="130590"/>
                </a:lnTo>
              </a:path>
              <a:path w="2993390" h="1049020">
                <a:moveTo>
                  <a:pt x="177041" y="130590"/>
                </a:moveTo>
                <a:lnTo>
                  <a:pt x="184501" y="130590"/>
                </a:lnTo>
              </a:path>
              <a:path w="2993390" h="1049020">
                <a:moveTo>
                  <a:pt x="191950" y="128733"/>
                </a:moveTo>
                <a:lnTo>
                  <a:pt x="199399" y="128733"/>
                </a:lnTo>
              </a:path>
              <a:path w="2993390" h="1049020">
                <a:moveTo>
                  <a:pt x="206862" y="128733"/>
                </a:moveTo>
                <a:lnTo>
                  <a:pt x="214311" y="126876"/>
                </a:lnTo>
              </a:path>
              <a:path w="2993390" h="1049020">
                <a:moveTo>
                  <a:pt x="221774" y="126876"/>
                </a:moveTo>
                <a:lnTo>
                  <a:pt x="229223" y="126876"/>
                </a:lnTo>
              </a:path>
              <a:path w="2993390" h="1049020">
                <a:moveTo>
                  <a:pt x="236672" y="124983"/>
                </a:moveTo>
                <a:lnTo>
                  <a:pt x="244136" y="124983"/>
                </a:lnTo>
              </a:path>
              <a:path w="2993390" h="1049020">
                <a:moveTo>
                  <a:pt x="251585" y="124983"/>
                </a:moveTo>
                <a:lnTo>
                  <a:pt x="259045" y="123126"/>
                </a:lnTo>
              </a:path>
              <a:path w="2993390" h="1049020">
                <a:moveTo>
                  <a:pt x="266494" y="123126"/>
                </a:moveTo>
                <a:lnTo>
                  <a:pt x="273957" y="123126"/>
                </a:lnTo>
              </a:path>
              <a:path w="2993390" h="1049020">
                <a:moveTo>
                  <a:pt x="281406" y="121270"/>
                </a:moveTo>
                <a:lnTo>
                  <a:pt x="288869" y="121270"/>
                </a:lnTo>
              </a:path>
              <a:path w="2993390" h="1049020">
                <a:moveTo>
                  <a:pt x="296318" y="121270"/>
                </a:moveTo>
                <a:lnTo>
                  <a:pt x="303767" y="119413"/>
                </a:lnTo>
              </a:path>
              <a:path w="2993390" h="1049020">
                <a:moveTo>
                  <a:pt x="311231" y="119413"/>
                </a:moveTo>
                <a:lnTo>
                  <a:pt x="318680" y="119413"/>
                </a:lnTo>
              </a:path>
              <a:path w="2993390" h="1049020">
                <a:moveTo>
                  <a:pt x="326129" y="117520"/>
                </a:moveTo>
                <a:lnTo>
                  <a:pt x="333589" y="117520"/>
                </a:lnTo>
              </a:path>
              <a:path w="2993390" h="1049020">
                <a:moveTo>
                  <a:pt x="341038" y="115663"/>
                </a:moveTo>
                <a:lnTo>
                  <a:pt x="348501" y="115663"/>
                </a:lnTo>
              </a:path>
              <a:path w="2993390" h="1049020">
                <a:moveTo>
                  <a:pt x="355950" y="115663"/>
                </a:moveTo>
                <a:lnTo>
                  <a:pt x="363413" y="113806"/>
                </a:lnTo>
              </a:path>
              <a:path w="2993390" h="1049020">
                <a:moveTo>
                  <a:pt x="370862" y="113806"/>
                </a:moveTo>
                <a:lnTo>
                  <a:pt x="378326" y="113806"/>
                </a:lnTo>
              </a:path>
              <a:path w="2993390" h="1049020">
                <a:moveTo>
                  <a:pt x="385775" y="111949"/>
                </a:moveTo>
                <a:lnTo>
                  <a:pt x="393224" y="111949"/>
                </a:lnTo>
              </a:path>
              <a:path w="2993390" h="1049020">
                <a:moveTo>
                  <a:pt x="400687" y="111949"/>
                </a:moveTo>
                <a:lnTo>
                  <a:pt x="408132" y="110057"/>
                </a:lnTo>
              </a:path>
              <a:path w="2993390" h="1049020">
                <a:moveTo>
                  <a:pt x="415596" y="110057"/>
                </a:moveTo>
                <a:lnTo>
                  <a:pt x="423045" y="110057"/>
                </a:lnTo>
              </a:path>
              <a:path w="2993390" h="1049020">
                <a:moveTo>
                  <a:pt x="430494" y="108200"/>
                </a:moveTo>
                <a:lnTo>
                  <a:pt x="437957" y="108200"/>
                </a:lnTo>
              </a:path>
              <a:path w="2993390" h="1049020">
                <a:moveTo>
                  <a:pt x="445406" y="108200"/>
                </a:moveTo>
                <a:lnTo>
                  <a:pt x="452870" y="106343"/>
                </a:lnTo>
              </a:path>
              <a:path w="2993390" h="1049020">
                <a:moveTo>
                  <a:pt x="460319" y="106343"/>
                </a:moveTo>
                <a:lnTo>
                  <a:pt x="467768" y="106343"/>
                </a:lnTo>
              </a:path>
              <a:path w="2993390" h="1049020">
                <a:moveTo>
                  <a:pt x="475231" y="104486"/>
                </a:moveTo>
                <a:lnTo>
                  <a:pt x="482676" y="104486"/>
                </a:lnTo>
              </a:path>
              <a:path w="2993390" h="1049020">
                <a:moveTo>
                  <a:pt x="490140" y="104486"/>
                </a:moveTo>
                <a:lnTo>
                  <a:pt x="497589" y="102593"/>
                </a:lnTo>
              </a:path>
              <a:path w="2993390" h="1049020">
                <a:moveTo>
                  <a:pt x="505052" y="102593"/>
                </a:moveTo>
                <a:lnTo>
                  <a:pt x="512501" y="100736"/>
                </a:lnTo>
              </a:path>
              <a:path w="2993390" h="1049020">
                <a:moveTo>
                  <a:pt x="519964" y="100736"/>
                </a:moveTo>
                <a:lnTo>
                  <a:pt x="527413" y="100736"/>
                </a:lnTo>
              </a:path>
              <a:path w="2993390" h="1049020">
                <a:moveTo>
                  <a:pt x="534863" y="98880"/>
                </a:moveTo>
                <a:lnTo>
                  <a:pt x="542326" y="98880"/>
                </a:lnTo>
              </a:path>
              <a:path w="2993390" h="1049020">
                <a:moveTo>
                  <a:pt x="549775" y="98880"/>
                </a:moveTo>
                <a:lnTo>
                  <a:pt x="557220" y="97023"/>
                </a:lnTo>
              </a:path>
              <a:path w="2993390" h="1049020">
                <a:moveTo>
                  <a:pt x="564684" y="97023"/>
                </a:moveTo>
                <a:lnTo>
                  <a:pt x="572133" y="97023"/>
                </a:lnTo>
              </a:path>
              <a:path w="2993390" h="1049020">
                <a:moveTo>
                  <a:pt x="579596" y="95130"/>
                </a:moveTo>
                <a:lnTo>
                  <a:pt x="587045" y="95130"/>
                </a:lnTo>
              </a:path>
              <a:path w="2993390" h="1049020">
                <a:moveTo>
                  <a:pt x="594508" y="95130"/>
                </a:moveTo>
                <a:lnTo>
                  <a:pt x="601957" y="93273"/>
                </a:lnTo>
              </a:path>
              <a:path w="2993390" h="1049020">
                <a:moveTo>
                  <a:pt x="609406" y="93273"/>
                </a:moveTo>
                <a:lnTo>
                  <a:pt x="616870" y="93273"/>
                </a:lnTo>
              </a:path>
              <a:path w="2993390" h="1049020">
                <a:moveTo>
                  <a:pt x="624319" y="91416"/>
                </a:moveTo>
                <a:lnTo>
                  <a:pt x="631779" y="91416"/>
                </a:lnTo>
              </a:path>
              <a:path w="2993390" h="1049020">
                <a:moveTo>
                  <a:pt x="639228" y="91416"/>
                </a:moveTo>
                <a:lnTo>
                  <a:pt x="646691" y="89559"/>
                </a:lnTo>
              </a:path>
              <a:path w="2993390" h="1049020">
                <a:moveTo>
                  <a:pt x="654140" y="89559"/>
                </a:moveTo>
                <a:lnTo>
                  <a:pt x="661589" y="89559"/>
                </a:lnTo>
              </a:path>
              <a:path w="2993390" h="1049020">
                <a:moveTo>
                  <a:pt x="669052" y="87667"/>
                </a:moveTo>
                <a:lnTo>
                  <a:pt x="676501" y="87667"/>
                </a:lnTo>
              </a:path>
              <a:path w="2993390" h="1049020">
                <a:moveTo>
                  <a:pt x="683965" y="85810"/>
                </a:moveTo>
                <a:lnTo>
                  <a:pt x="691414" y="85810"/>
                </a:lnTo>
              </a:path>
              <a:path w="2993390" h="1049020">
                <a:moveTo>
                  <a:pt x="698863" y="85810"/>
                </a:moveTo>
                <a:lnTo>
                  <a:pt x="706322" y="83953"/>
                </a:lnTo>
              </a:path>
              <a:path w="2993390" h="1049020">
                <a:moveTo>
                  <a:pt x="713772" y="83953"/>
                </a:moveTo>
                <a:lnTo>
                  <a:pt x="721235" y="83953"/>
                </a:lnTo>
              </a:path>
              <a:path w="2993390" h="1049020">
                <a:moveTo>
                  <a:pt x="728684" y="82096"/>
                </a:moveTo>
                <a:lnTo>
                  <a:pt x="736147" y="82096"/>
                </a:lnTo>
              </a:path>
              <a:path w="2993390" h="1049020">
                <a:moveTo>
                  <a:pt x="743596" y="82096"/>
                </a:moveTo>
                <a:lnTo>
                  <a:pt x="751060" y="80203"/>
                </a:lnTo>
              </a:path>
              <a:path w="2993390" h="1049020">
                <a:moveTo>
                  <a:pt x="758509" y="80203"/>
                </a:moveTo>
                <a:lnTo>
                  <a:pt x="765958" y="80203"/>
                </a:lnTo>
              </a:path>
              <a:path w="2993390" h="1049020">
                <a:moveTo>
                  <a:pt x="773417" y="78347"/>
                </a:moveTo>
                <a:lnTo>
                  <a:pt x="780866" y="78347"/>
                </a:lnTo>
              </a:path>
              <a:path w="2993390" h="1049020">
                <a:moveTo>
                  <a:pt x="788330" y="78347"/>
                </a:moveTo>
                <a:lnTo>
                  <a:pt x="795779" y="76490"/>
                </a:lnTo>
              </a:path>
              <a:path w="2993390" h="1049020">
                <a:moveTo>
                  <a:pt x="803228" y="76490"/>
                </a:moveTo>
                <a:lnTo>
                  <a:pt x="810691" y="76490"/>
                </a:lnTo>
              </a:path>
              <a:path w="2993390" h="1049020">
                <a:moveTo>
                  <a:pt x="818140" y="74633"/>
                </a:moveTo>
                <a:lnTo>
                  <a:pt x="825589" y="74633"/>
                </a:lnTo>
              </a:path>
              <a:path w="2993390" h="1049020">
                <a:moveTo>
                  <a:pt x="833053" y="74633"/>
                </a:moveTo>
                <a:lnTo>
                  <a:pt x="840502" y="72776"/>
                </a:lnTo>
              </a:path>
              <a:path w="2993390" h="1049020">
                <a:moveTo>
                  <a:pt x="847961" y="72776"/>
                </a:moveTo>
                <a:lnTo>
                  <a:pt x="855410" y="70883"/>
                </a:lnTo>
              </a:path>
              <a:path w="2993390" h="1049020">
                <a:moveTo>
                  <a:pt x="862874" y="70883"/>
                </a:moveTo>
                <a:lnTo>
                  <a:pt x="870323" y="70883"/>
                </a:lnTo>
              </a:path>
              <a:path w="2993390" h="1049020">
                <a:moveTo>
                  <a:pt x="877786" y="69026"/>
                </a:moveTo>
                <a:lnTo>
                  <a:pt x="885235" y="69026"/>
                </a:lnTo>
              </a:path>
              <a:path w="2993390" h="1049020">
                <a:moveTo>
                  <a:pt x="892684" y="69026"/>
                </a:moveTo>
                <a:lnTo>
                  <a:pt x="900147" y="67169"/>
                </a:lnTo>
              </a:path>
              <a:path w="2993390" h="1049020">
                <a:moveTo>
                  <a:pt x="907596" y="67169"/>
                </a:moveTo>
                <a:lnTo>
                  <a:pt x="915060" y="67169"/>
                </a:lnTo>
              </a:path>
              <a:path w="2993390" h="1049020">
                <a:moveTo>
                  <a:pt x="922505" y="65312"/>
                </a:moveTo>
                <a:lnTo>
                  <a:pt x="929954" y="65312"/>
                </a:lnTo>
              </a:path>
              <a:path w="2993390" h="1049020">
                <a:moveTo>
                  <a:pt x="937418" y="65312"/>
                </a:moveTo>
                <a:lnTo>
                  <a:pt x="944867" y="63420"/>
                </a:lnTo>
              </a:path>
              <a:path w="2993390" h="1049020">
                <a:moveTo>
                  <a:pt x="952330" y="63420"/>
                </a:moveTo>
                <a:lnTo>
                  <a:pt x="959779" y="63420"/>
                </a:lnTo>
              </a:path>
              <a:path w="2993390" h="1049020">
                <a:moveTo>
                  <a:pt x="967242" y="61563"/>
                </a:moveTo>
                <a:lnTo>
                  <a:pt x="974691" y="61563"/>
                </a:lnTo>
              </a:path>
              <a:path w="2993390" h="1049020">
                <a:moveTo>
                  <a:pt x="982140" y="61563"/>
                </a:moveTo>
                <a:lnTo>
                  <a:pt x="989604" y="59706"/>
                </a:lnTo>
              </a:path>
              <a:path w="2993390" h="1049020">
                <a:moveTo>
                  <a:pt x="997049" y="59706"/>
                </a:moveTo>
                <a:lnTo>
                  <a:pt x="1004513" y="57849"/>
                </a:lnTo>
              </a:path>
              <a:path w="2993390" h="1049020">
                <a:moveTo>
                  <a:pt x="1011962" y="57849"/>
                </a:moveTo>
                <a:lnTo>
                  <a:pt x="1019425" y="57849"/>
                </a:lnTo>
              </a:path>
              <a:path w="2993390" h="1049020">
                <a:moveTo>
                  <a:pt x="1026874" y="55957"/>
                </a:moveTo>
                <a:lnTo>
                  <a:pt x="1034323" y="55957"/>
                </a:lnTo>
              </a:path>
              <a:path w="2993390" h="1049020">
                <a:moveTo>
                  <a:pt x="1041786" y="55957"/>
                </a:moveTo>
                <a:lnTo>
                  <a:pt x="1049235" y="54100"/>
                </a:lnTo>
              </a:path>
              <a:path w="2993390" h="1049020">
                <a:moveTo>
                  <a:pt x="1056699" y="54100"/>
                </a:moveTo>
                <a:lnTo>
                  <a:pt x="1064148" y="54100"/>
                </a:lnTo>
              </a:path>
              <a:path w="2993390" h="1049020">
                <a:moveTo>
                  <a:pt x="1071593" y="52243"/>
                </a:moveTo>
                <a:lnTo>
                  <a:pt x="1079056" y="52243"/>
                </a:lnTo>
              </a:path>
              <a:path w="2993390" h="1049020">
                <a:moveTo>
                  <a:pt x="1086505" y="52243"/>
                </a:moveTo>
                <a:lnTo>
                  <a:pt x="1093969" y="50386"/>
                </a:lnTo>
              </a:path>
              <a:path w="2993390" h="1049020">
                <a:moveTo>
                  <a:pt x="1101418" y="50386"/>
                </a:moveTo>
                <a:lnTo>
                  <a:pt x="1108881" y="50386"/>
                </a:lnTo>
              </a:path>
              <a:path w="2993390" h="1049020">
                <a:moveTo>
                  <a:pt x="1116330" y="48493"/>
                </a:moveTo>
                <a:lnTo>
                  <a:pt x="1123794" y="48493"/>
                </a:lnTo>
              </a:path>
              <a:path w="2993390" h="1049020">
                <a:moveTo>
                  <a:pt x="1131243" y="48493"/>
                </a:moveTo>
                <a:lnTo>
                  <a:pt x="1138692" y="46636"/>
                </a:lnTo>
              </a:path>
              <a:path w="2993390" h="1049020">
                <a:moveTo>
                  <a:pt x="1146151" y="46636"/>
                </a:moveTo>
                <a:lnTo>
                  <a:pt x="1153600" y="46636"/>
                </a:lnTo>
              </a:path>
              <a:path w="2993390" h="1049020">
                <a:moveTo>
                  <a:pt x="1161049" y="44779"/>
                </a:moveTo>
                <a:lnTo>
                  <a:pt x="1168513" y="44779"/>
                </a:lnTo>
              </a:path>
              <a:path w="2993390" h="1049020">
                <a:moveTo>
                  <a:pt x="1175962" y="42923"/>
                </a:moveTo>
                <a:lnTo>
                  <a:pt x="1183425" y="42923"/>
                </a:lnTo>
              </a:path>
              <a:path w="2993390" h="1049020">
                <a:moveTo>
                  <a:pt x="1190874" y="42923"/>
                </a:moveTo>
                <a:lnTo>
                  <a:pt x="1198323" y="41030"/>
                </a:lnTo>
              </a:path>
              <a:path w="2993390" h="1049020">
                <a:moveTo>
                  <a:pt x="1205787" y="41030"/>
                </a:moveTo>
                <a:lnTo>
                  <a:pt x="1213236" y="41030"/>
                </a:lnTo>
              </a:path>
              <a:path w="2993390" h="1049020">
                <a:moveTo>
                  <a:pt x="1220695" y="39173"/>
                </a:moveTo>
                <a:lnTo>
                  <a:pt x="1228144" y="39173"/>
                </a:lnTo>
              </a:path>
              <a:path w="2993390" h="1049020">
                <a:moveTo>
                  <a:pt x="1235608" y="39173"/>
                </a:moveTo>
                <a:lnTo>
                  <a:pt x="1243057" y="37316"/>
                </a:lnTo>
              </a:path>
              <a:path w="2993390" h="1049020">
                <a:moveTo>
                  <a:pt x="1250520" y="37316"/>
                </a:moveTo>
                <a:lnTo>
                  <a:pt x="1257969" y="37316"/>
                </a:lnTo>
              </a:path>
              <a:path w="2993390" h="1049020">
                <a:moveTo>
                  <a:pt x="1265418" y="35459"/>
                </a:moveTo>
                <a:lnTo>
                  <a:pt x="1272881" y="35459"/>
                </a:lnTo>
              </a:path>
              <a:path w="2993390" h="1049020">
                <a:moveTo>
                  <a:pt x="1280330" y="35459"/>
                </a:moveTo>
                <a:lnTo>
                  <a:pt x="1287790" y="33567"/>
                </a:lnTo>
              </a:path>
              <a:path w="2993390" h="1049020">
                <a:moveTo>
                  <a:pt x="1295239" y="33567"/>
                </a:moveTo>
                <a:lnTo>
                  <a:pt x="1302688" y="33567"/>
                </a:lnTo>
              </a:path>
              <a:path w="2993390" h="1049020">
                <a:moveTo>
                  <a:pt x="1310152" y="31710"/>
                </a:moveTo>
                <a:lnTo>
                  <a:pt x="1317601" y="31710"/>
                </a:lnTo>
              </a:path>
              <a:path w="2993390" h="1049020">
                <a:moveTo>
                  <a:pt x="1325064" y="31710"/>
                </a:moveTo>
                <a:lnTo>
                  <a:pt x="1332513" y="29853"/>
                </a:lnTo>
              </a:path>
              <a:path w="2993390" h="1049020">
                <a:moveTo>
                  <a:pt x="1339976" y="29853"/>
                </a:moveTo>
                <a:lnTo>
                  <a:pt x="1347425" y="27996"/>
                </a:lnTo>
              </a:path>
              <a:path w="2993390" h="1049020">
                <a:moveTo>
                  <a:pt x="1354885" y="27996"/>
                </a:moveTo>
                <a:lnTo>
                  <a:pt x="1362334" y="27996"/>
                </a:lnTo>
              </a:path>
              <a:path w="2993390" h="1049020">
                <a:moveTo>
                  <a:pt x="1369783" y="26103"/>
                </a:moveTo>
                <a:lnTo>
                  <a:pt x="1377246" y="26103"/>
                </a:lnTo>
              </a:path>
              <a:path w="2993390" h="1049020">
                <a:moveTo>
                  <a:pt x="1384696" y="26103"/>
                </a:moveTo>
                <a:lnTo>
                  <a:pt x="1392145" y="24246"/>
                </a:lnTo>
              </a:path>
              <a:path w="2993390" h="1049020">
                <a:moveTo>
                  <a:pt x="1399608" y="24246"/>
                </a:moveTo>
                <a:lnTo>
                  <a:pt x="1407057" y="24246"/>
                </a:lnTo>
              </a:path>
              <a:path w="2993390" h="1049020">
                <a:moveTo>
                  <a:pt x="1414520" y="22389"/>
                </a:moveTo>
                <a:lnTo>
                  <a:pt x="1421969" y="22389"/>
                </a:lnTo>
              </a:path>
              <a:path w="2993390" h="1049020">
                <a:moveTo>
                  <a:pt x="1429418" y="22389"/>
                </a:moveTo>
                <a:lnTo>
                  <a:pt x="1436878" y="20533"/>
                </a:lnTo>
              </a:path>
              <a:path w="2993390" h="1049020">
                <a:moveTo>
                  <a:pt x="1444327" y="20533"/>
                </a:moveTo>
                <a:lnTo>
                  <a:pt x="1451790" y="20533"/>
                </a:lnTo>
              </a:path>
              <a:path w="2993390" h="1049020">
                <a:moveTo>
                  <a:pt x="1459239" y="18640"/>
                </a:moveTo>
                <a:lnTo>
                  <a:pt x="1466703" y="18640"/>
                </a:lnTo>
              </a:path>
              <a:path w="2993390" h="1049020">
                <a:moveTo>
                  <a:pt x="1474152" y="18640"/>
                </a:moveTo>
                <a:lnTo>
                  <a:pt x="1481615" y="16783"/>
                </a:lnTo>
              </a:path>
              <a:path w="2993390" h="1049020">
                <a:moveTo>
                  <a:pt x="1489064" y="16783"/>
                </a:moveTo>
                <a:lnTo>
                  <a:pt x="1496513" y="16783"/>
                </a:lnTo>
              </a:path>
              <a:path w="2993390" h="1049020">
                <a:moveTo>
                  <a:pt x="1503973" y="14926"/>
                </a:moveTo>
                <a:lnTo>
                  <a:pt x="1511422" y="14926"/>
                </a:lnTo>
              </a:path>
              <a:path w="2993390" h="1049020">
                <a:moveTo>
                  <a:pt x="1518885" y="13069"/>
                </a:moveTo>
                <a:lnTo>
                  <a:pt x="1526334" y="13069"/>
                </a:lnTo>
              </a:path>
              <a:path w="2993390" h="1049020">
                <a:moveTo>
                  <a:pt x="1533783" y="13069"/>
                </a:moveTo>
                <a:lnTo>
                  <a:pt x="1541247" y="11177"/>
                </a:lnTo>
              </a:path>
              <a:path w="2993390" h="1049020">
                <a:moveTo>
                  <a:pt x="1548696" y="11177"/>
                </a:moveTo>
                <a:lnTo>
                  <a:pt x="1556159" y="11177"/>
                </a:lnTo>
              </a:path>
              <a:path w="2993390" h="1049020">
                <a:moveTo>
                  <a:pt x="1563608" y="9320"/>
                </a:moveTo>
                <a:lnTo>
                  <a:pt x="1571057" y="9320"/>
                </a:lnTo>
              </a:path>
              <a:path w="2993390" h="1049020">
                <a:moveTo>
                  <a:pt x="1578517" y="9320"/>
                </a:moveTo>
                <a:lnTo>
                  <a:pt x="1585966" y="7463"/>
                </a:lnTo>
              </a:path>
              <a:path w="2993390" h="1049020">
                <a:moveTo>
                  <a:pt x="1593429" y="7463"/>
                </a:moveTo>
                <a:lnTo>
                  <a:pt x="1600878" y="7463"/>
                </a:lnTo>
              </a:path>
              <a:path w="2993390" h="1049020">
                <a:moveTo>
                  <a:pt x="1608342" y="5606"/>
                </a:moveTo>
                <a:lnTo>
                  <a:pt x="1615791" y="5606"/>
                </a:lnTo>
              </a:path>
              <a:path w="2993390" h="1049020">
                <a:moveTo>
                  <a:pt x="1623254" y="5606"/>
                </a:moveTo>
                <a:lnTo>
                  <a:pt x="1630703" y="3713"/>
                </a:lnTo>
              </a:path>
              <a:path w="2993390" h="1049020">
                <a:moveTo>
                  <a:pt x="1638152" y="3713"/>
                </a:moveTo>
                <a:lnTo>
                  <a:pt x="1645615" y="3713"/>
                </a:lnTo>
              </a:path>
              <a:path w="2993390" h="1049020">
                <a:moveTo>
                  <a:pt x="1653061" y="1856"/>
                </a:moveTo>
                <a:lnTo>
                  <a:pt x="1660510" y="1856"/>
                </a:lnTo>
              </a:path>
              <a:path w="2993390" h="1049020">
                <a:moveTo>
                  <a:pt x="1667973" y="1856"/>
                </a:moveTo>
                <a:lnTo>
                  <a:pt x="1675422" y="0"/>
                </a:lnTo>
              </a:path>
              <a:path w="2993390" h="1049020">
                <a:moveTo>
                  <a:pt x="1483468" y="725763"/>
                </a:moveTo>
                <a:lnTo>
                  <a:pt x="1487193" y="718300"/>
                </a:lnTo>
              </a:path>
              <a:path w="2993390" h="1049020">
                <a:moveTo>
                  <a:pt x="1489064" y="710836"/>
                </a:moveTo>
                <a:lnTo>
                  <a:pt x="1492789" y="705230"/>
                </a:lnTo>
              </a:path>
              <a:path w="2993390" h="1049020">
                <a:moveTo>
                  <a:pt x="1494656" y="697766"/>
                </a:moveTo>
                <a:lnTo>
                  <a:pt x="1498381" y="692160"/>
                </a:lnTo>
              </a:path>
              <a:path w="2993390" h="1049020">
                <a:moveTo>
                  <a:pt x="1502105" y="684732"/>
                </a:moveTo>
                <a:lnTo>
                  <a:pt x="1503973" y="677269"/>
                </a:lnTo>
              </a:path>
              <a:path w="2993390" h="1049020">
                <a:moveTo>
                  <a:pt x="1507697" y="671663"/>
                </a:moveTo>
                <a:lnTo>
                  <a:pt x="1509569" y="664199"/>
                </a:lnTo>
              </a:path>
              <a:path w="2993390" h="1049020">
                <a:moveTo>
                  <a:pt x="1513293" y="658593"/>
                </a:moveTo>
                <a:lnTo>
                  <a:pt x="1517018" y="651130"/>
                </a:lnTo>
              </a:path>
              <a:path w="2993390" h="1049020">
                <a:moveTo>
                  <a:pt x="1518885" y="643666"/>
                </a:moveTo>
                <a:lnTo>
                  <a:pt x="1522610" y="636203"/>
                </a:lnTo>
              </a:path>
              <a:path w="2993390" h="1049020">
                <a:moveTo>
                  <a:pt x="1526334" y="628740"/>
                </a:moveTo>
                <a:lnTo>
                  <a:pt x="1530059" y="621276"/>
                </a:lnTo>
              </a:path>
              <a:path w="2993390" h="1049020">
                <a:moveTo>
                  <a:pt x="1531930" y="613813"/>
                </a:moveTo>
                <a:lnTo>
                  <a:pt x="1535655" y="608207"/>
                </a:lnTo>
              </a:path>
              <a:path w="2993390" h="1049020">
                <a:moveTo>
                  <a:pt x="1537522" y="600743"/>
                </a:moveTo>
                <a:lnTo>
                  <a:pt x="1541247" y="595137"/>
                </a:lnTo>
              </a:path>
              <a:path w="2993390" h="1049020">
                <a:moveTo>
                  <a:pt x="1544971" y="587674"/>
                </a:moveTo>
                <a:lnTo>
                  <a:pt x="1546839" y="580246"/>
                </a:lnTo>
              </a:path>
              <a:path w="2993390" h="1049020">
                <a:moveTo>
                  <a:pt x="1550563" y="572747"/>
                </a:moveTo>
                <a:lnTo>
                  <a:pt x="1554288" y="565319"/>
                </a:lnTo>
              </a:path>
              <a:path w="2993390" h="1049020">
                <a:moveTo>
                  <a:pt x="1558012" y="557820"/>
                </a:moveTo>
                <a:lnTo>
                  <a:pt x="1559884" y="550393"/>
                </a:lnTo>
              </a:path>
              <a:path w="2993390" h="1049020">
                <a:moveTo>
                  <a:pt x="1563608" y="544786"/>
                </a:moveTo>
                <a:lnTo>
                  <a:pt x="1565476" y="537323"/>
                </a:lnTo>
              </a:path>
              <a:path w="2993390" h="1049020">
                <a:moveTo>
                  <a:pt x="1569200" y="531716"/>
                </a:moveTo>
                <a:lnTo>
                  <a:pt x="1572925" y="524253"/>
                </a:lnTo>
              </a:path>
              <a:path w="2993390" h="1049020">
                <a:moveTo>
                  <a:pt x="1574796" y="516790"/>
                </a:moveTo>
                <a:lnTo>
                  <a:pt x="1578517" y="511219"/>
                </a:lnTo>
              </a:path>
              <a:path w="2993390" h="1049020">
                <a:moveTo>
                  <a:pt x="1580388" y="503756"/>
                </a:moveTo>
                <a:lnTo>
                  <a:pt x="1584113" y="498149"/>
                </a:lnTo>
              </a:path>
              <a:path w="2993390" h="1049020">
                <a:moveTo>
                  <a:pt x="1585966" y="490686"/>
                </a:moveTo>
                <a:lnTo>
                  <a:pt x="1589705" y="485080"/>
                </a:lnTo>
              </a:path>
              <a:path w="2993390" h="1049020">
                <a:moveTo>
                  <a:pt x="1593429" y="477616"/>
                </a:moveTo>
                <a:lnTo>
                  <a:pt x="1595286" y="470153"/>
                </a:lnTo>
              </a:path>
              <a:path w="2993390" h="1049020">
                <a:moveTo>
                  <a:pt x="1599025" y="464547"/>
                </a:moveTo>
                <a:lnTo>
                  <a:pt x="1600878" y="457083"/>
                </a:lnTo>
              </a:path>
              <a:path w="2993390" h="1049020">
                <a:moveTo>
                  <a:pt x="1604603" y="451513"/>
                </a:moveTo>
                <a:lnTo>
                  <a:pt x="1608342" y="444049"/>
                </a:lnTo>
              </a:path>
              <a:path w="2993390" h="1049020">
                <a:moveTo>
                  <a:pt x="1610199" y="436550"/>
                </a:moveTo>
                <a:lnTo>
                  <a:pt x="1613923" y="429123"/>
                </a:lnTo>
              </a:path>
              <a:path w="2993390" h="1049020">
                <a:moveTo>
                  <a:pt x="1617658" y="421659"/>
                </a:moveTo>
                <a:lnTo>
                  <a:pt x="1621383" y="414160"/>
                </a:lnTo>
              </a:path>
              <a:path w="2993390" h="1049020">
                <a:moveTo>
                  <a:pt x="1623254" y="406733"/>
                </a:moveTo>
                <a:lnTo>
                  <a:pt x="1626978" y="401126"/>
                </a:lnTo>
              </a:path>
              <a:path w="2993390" h="1049020">
                <a:moveTo>
                  <a:pt x="1628832" y="393663"/>
                </a:moveTo>
                <a:lnTo>
                  <a:pt x="1632556" y="388056"/>
                </a:lnTo>
              </a:path>
              <a:path w="2993390" h="1049020">
                <a:moveTo>
                  <a:pt x="1636295" y="380593"/>
                </a:moveTo>
                <a:lnTo>
                  <a:pt x="1638152" y="373130"/>
                </a:lnTo>
              </a:path>
              <a:path w="2993390" h="1049020">
                <a:moveTo>
                  <a:pt x="1641891" y="365667"/>
                </a:moveTo>
                <a:lnTo>
                  <a:pt x="1645615" y="358203"/>
                </a:lnTo>
              </a:path>
              <a:path w="2993390" h="1049020">
                <a:moveTo>
                  <a:pt x="1649340" y="350740"/>
                </a:moveTo>
                <a:lnTo>
                  <a:pt x="1651208" y="343277"/>
                </a:lnTo>
              </a:path>
              <a:path w="2993390" h="1049020">
                <a:moveTo>
                  <a:pt x="1654932" y="337706"/>
                </a:moveTo>
                <a:lnTo>
                  <a:pt x="1656785" y="330243"/>
                </a:lnTo>
              </a:path>
              <a:path w="2993390" h="1049020">
                <a:moveTo>
                  <a:pt x="1660510" y="324636"/>
                </a:moveTo>
                <a:lnTo>
                  <a:pt x="1664249" y="317173"/>
                </a:lnTo>
              </a:path>
              <a:path w="2993390" h="1049020">
                <a:moveTo>
                  <a:pt x="1666106" y="309709"/>
                </a:moveTo>
                <a:lnTo>
                  <a:pt x="1669844" y="302246"/>
                </a:lnTo>
              </a:path>
              <a:path w="2993390" h="1049020">
                <a:moveTo>
                  <a:pt x="1673569" y="294783"/>
                </a:moveTo>
                <a:lnTo>
                  <a:pt x="1677293" y="287320"/>
                </a:lnTo>
              </a:path>
              <a:path w="2993390" h="1049020">
                <a:moveTo>
                  <a:pt x="1679161" y="279856"/>
                </a:moveTo>
                <a:lnTo>
                  <a:pt x="1682886" y="274250"/>
                </a:lnTo>
              </a:path>
              <a:path w="2993390" h="1049020">
                <a:moveTo>
                  <a:pt x="1684753" y="266786"/>
                </a:moveTo>
                <a:lnTo>
                  <a:pt x="1688478" y="261180"/>
                </a:lnTo>
              </a:path>
              <a:path w="2993390" h="1049020">
                <a:moveTo>
                  <a:pt x="1692202" y="253717"/>
                </a:moveTo>
                <a:lnTo>
                  <a:pt x="1694059" y="246253"/>
                </a:lnTo>
              </a:path>
              <a:path w="2993390" h="1049020">
                <a:moveTo>
                  <a:pt x="1697798" y="238826"/>
                </a:moveTo>
                <a:lnTo>
                  <a:pt x="1701522" y="231362"/>
                </a:lnTo>
              </a:path>
              <a:path w="2993390" h="1049020">
                <a:moveTo>
                  <a:pt x="1705247" y="223899"/>
                </a:moveTo>
                <a:lnTo>
                  <a:pt x="1707115" y="216436"/>
                </a:lnTo>
              </a:path>
              <a:path w="2993390" h="1049020">
                <a:moveTo>
                  <a:pt x="1710839" y="210829"/>
                </a:moveTo>
                <a:lnTo>
                  <a:pt x="1712710" y="203366"/>
                </a:lnTo>
              </a:path>
              <a:path w="2993390" h="1049020">
                <a:moveTo>
                  <a:pt x="1716435" y="197760"/>
                </a:moveTo>
                <a:lnTo>
                  <a:pt x="1720159" y="190296"/>
                </a:lnTo>
              </a:path>
              <a:path w="2993390" h="1049020">
                <a:moveTo>
                  <a:pt x="1722027" y="182833"/>
                </a:moveTo>
                <a:lnTo>
                  <a:pt x="1725751" y="177227"/>
                </a:lnTo>
              </a:path>
              <a:path w="2993390" h="1049020">
                <a:moveTo>
                  <a:pt x="1727605" y="169763"/>
                </a:moveTo>
                <a:lnTo>
                  <a:pt x="1731329" y="164193"/>
                </a:lnTo>
              </a:path>
              <a:path w="2993390" h="1049020">
                <a:moveTo>
                  <a:pt x="1733200" y="156729"/>
                </a:moveTo>
                <a:lnTo>
                  <a:pt x="1736925" y="151123"/>
                </a:lnTo>
              </a:path>
              <a:path w="2993390" h="1049020">
                <a:moveTo>
                  <a:pt x="1740664" y="143660"/>
                </a:moveTo>
                <a:lnTo>
                  <a:pt x="1742517" y="136196"/>
                </a:lnTo>
              </a:path>
              <a:path w="2993390" h="1049020">
                <a:moveTo>
                  <a:pt x="1746242" y="130590"/>
                </a:moveTo>
                <a:lnTo>
                  <a:pt x="1748113" y="123126"/>
                </a:lnTo>
              </a:path>
              <a:path w="2993390" h="1049020">
                <a:moveTo>
                  <a:pt x="560959" y="1048543"/>
                </a:moveTo>
                <a:lnTo>
                  <a:pt x="568408" y="1046650"/>
                </a:lnTo>
              </a:path>
              <a:path w="2993390" h="1049020">
                <a:moveTo>
                  <a:pt x="575871" y="1044793"/>
                </a:moveTo>
                <a:lnTo>
                  <a:pt x="583321" y="1044793"/>
                </a:lnTo>
              </a:path>
              <a:path w="2993390" h="1049020">
                <a:moveTo>
                  <a:pt x="590770" y="1042936"/>
                </a:moveTo>
                <a:lnTo>
                  <a:pt x="598233" y="1041079"/>
                </a:lnTo>
              </a:path>
              <a:path w="2993390" h="1049020">
                <a:moveTo>
                  <a:pt x="605682" y="1039222"/>
                </a:moveTo>
                <a:lnTo>
                  <a:pt x="613145" y="1037330"/>
                </a:lnTo>
              </a:path>
              <a:path w="2993390" h="1049020">
                <a:moveTo>
                  <a:pt x="620594" y="1037330"/>
                </a:moveTo>
                <a:lnTo>
                  <a:pt x="628043" y="1035473"/>
                </a:lnTo>
              </a:path>
              <a:path w="2993390" h="1049020">
                <a:moveTo>
                  <a:pt x="635503" y="1033616"/>
                </a:moveTo>
                <a:lnTo>
                  <a:pt x="642952" y="1031723"/>
                </a:lnTo>
              </a:path>
              <a:path w="2993390" h="1049020">
                <a:moveTo>
                  <a:pt x="650415" y="1031723"/>
                </a:moveTo>
                <a:lnTo>
                  <a:pt x="657864" y="1029866"/>
                </a:lnTo>
              </a:path>
              <a:path w="2993390" h="1049020">
                <a:moveTo>
                  <a:pt x="665328" y="1028009"/>
                </a:moveTo>
                <a:lnTo>
                  <a:pt x="672777" y="1026153"/>
                </a:lnTo>
              </a:path>
              <a:path w="2993390" h="1049020">
                <a:moveTo>
                  <a:pt x="680226" y="1024260"/>
                </a:moveTo>
                <a:lnTo>
                  <a:pt x="687689" y="1024260"/>
                </a:lnTo>
              </a:path>
              <a:path w="2993390" h="1049020">
                <a:moveTo>
                  <a:pt x="695138" y="1022403"/>
                </a:moveTo>
                <a:lnTo>
                  <a:pt x="702598" y="1020546"/>
                </a:lnTo>
              </a:path>
              <a:path w="2993390" h="1049020">
                <a:moveTo>
                  <a:pt x="710047" y="1018689"/>
                </a:moveTo>
                <a:lnTo>
                  <a:pt x="717510" y="1016797"/>
                </a:lnTo>
              </a:path>
              <a:path w="2993390" h="1049020">
                <a:moveTo>
                  <a:pt x="724959" y="1016797"/>
                </a:moveTo>
                <a:lnTo>
                  <a:pt x="732408" y="1014940"/>
                </a:lnTo>
              </a:path>
              <a:path w="2993390" h="1049020">
                <a:moveTo>
                  <a:pt x="739872" y="1013083"/>
                </a:moveTo>
                <a:lnTo>
                  <a:pt x="747321" y="1011226"/>
                </a:lnTo>
              </a:path>
              <a:path w="2993390" h="1049020">
                <a:moveTo>
                  <a:pt x="754784" y="1009333"/>
                </a:moveTo>
                <a:lnTo>
                  <a:pt x="762233" y="1009333"/>
                </a:lnTo>
              </a:path>
              <a:path w="2993390" h="1049020">
                <a:moveTo>
                  <a:pt x="769682" y="1007476"/>
                </a:moveTo>
                <a:lnTo>
                  <a:pt x="777142" y="1005620"/>
                </a:lnTo>
              </a:path>
              <a:path w="2993390" h="1049020">
                <a:moveTo>
                  <a:pt x="784591" y="1003763"/>
                </a:moveTo>
                <a:lnTo>
                  <a:pt x="792054" y="1003763"/>
                </a:lnTo>
              </a:path>
              <a:path w="2993390" h="1049020">
                <a:moveTo>
                  <a:pt x="799503" y="1001870"/>
                </a:moveTo>
                <a:lnTo>
                  <a:pt x="806967" y="1000013"/>
                </a:lnTo>
              </a:path>
              <a:path w="2993390" h="1049020">
                <a:moveTo>
                  <a:pt x="814416" y="998156"/>
                </a:moveTo>
                <a:lnTo>
                  <a:pt x="821879" y="996299"/>
                </a:lnTo>
              </a:path>
              <a:path w="2993390" h="1049020">
                <a:moveTo>
                  <a:pt x="829328" y="996299"/>
                </a:moveTo>
                <a:lnTo>
                  <a:pt x="836777" y="994407"/>
                </a:lnTo>
              </a:path>
              <a:path w="2993390" h="1049020">
                <a:moveTo>
                  <a:pt x="844237" y="992550"/>
                </a:moveTo>
                <a:lnTo>
                  <a:pt x="851686" y="990693"/>
                </a:lnTo>
              </a:path>
              <a:path w="2993390" h="1049020">
                <a:moveTo>
                  <a:pt x="859135" y="988836"/>
                </a:moveTo>
                <a:lnTo>
                  <a:pt x="866598" y="988836"/>
                </a:lnTo>
              </a:path>
              <a:path w="2993390" h="1049020">
                <a:moveTo>
                  <a:pt x="874047" y="986943"/>
                </a:moveTo>
                <a:lnTo>
                  <a:pt x="881511" y="985086"/>
                </a:lnTo>
              </a:path>
              <a:path w="2993390" h="1049020">
                <a:moveTo>
                  <a:pt x="888960" y="983230"/>
                </a:moveTo>
                <a:lnTo>
                  <a:pt x="896409" y="981373"/>
                </a:lnTo>
              </a:path>
              <a:path w="2993390" h="1049020">
                <a:moveTo>
                  <a:pt x="903872" y="981373"/>
                </a:moveTo>
                <a:lnTo>
                  <a:pt x="911321" y="979480"/>
                </a:lnTo>
              </a:path>
              <a:path w="2993390" h="1049020">
                <a:moveTo>
                  <a:pt x="918781" y="977623"/>
                </a:moveTo>
                <a:lnTo>
                  <a:pt x="926230" y="975766"/>
                </a:lnTo>
              </a:path>
              <a:path w="2993390" h="1049020">
                <a:moveTo>
                  <a:pt x="933693" y="975766"/>
                </a:moveTo>
                <a:lnTo>
                  <a:pt x="941142" y="973909"/>
                </a:lnTo>
              </a:path>
              <a:path w="2993390" h="1049020">
                <a:moveTo>
                  <a:pt x="948605" y="972017"/>
                </a:moveTo>
                <a:lnTo>
                  <a:pt x="956054" y="970160"/>
                </a:lnTo>
              </a:path>
              <a:path w="2993390" h="1049020">
                <a:moveTo>
                  <a:pt x="963504" y="968303"/>
                </a:moveTo>
                <a:lnTo>
                  <a:pt x="970967" y="968303"/>
                </a:lnTo>
              </a:path>
              <a:path w="2993390" h="1049020">
                <a:moveTo>
                  <a:pt x="978416" y="966446"/>
                </a:moveTo>
                <a:lnTo>
                  <a:pt x="985879" y="964553"/>
                </a:lnTo>
              </a:path>
              <a:path w="2993390" h="1049020">
                <a:moveTo>
                  <a:pt x="993325" y="962696"/>
                </a:moveTo>
                <a:lnTo>
                  <a:pt x="1000774" y="960840"/>
                </a:lnTo>
              </a:path>
              <a:path w="2993390" h="1049020">
                <a:moveTo>
                  <a:pt x="1008237" y="960840"/>
                </a:moveTo>
                <a:lnTo>
                  <a:pt x="1015686" y="958983"/>
                </a:lnTo>
              </a:path>
              <a:path w="2993390" h="1049020">
                <a:moveTo>
                  <a:pt x="1023149" y="957090"/>
                </a:moveTo>
                <a:lnTo>
                  <a:pt x="1030598" y="955233"/>
                </a:lnTo>
              </a:path>
              <a:path w="2993390" h="1049020">
                <a:moveTo>
                  <a:pt x="1038062" y="953376"/>
                </a:moveTo>
                <a:lnTo>
                  <a:pt x="1045511" y="953376"/>
                </a:lnTo>
              </a:path>
              <a:path w="2993390" h="1049020">
                <a:moveTo>
                  <a:pt x="1052974" y="951519"/>
                </a:moveTo>
                <a:lnTo>
                  <a:pt x="1060423" y="949627"/>
                </a:lnTo>
              </a:path>
              <a:path w="2993390" h="1049020">
                <a:moveTo>
                  <a:pt x="1067869" y="947770"/>
                </a:moveTo>
                <a:lnTo>
                  <a:pt x="1075332" y="947770"/>
                </a:lnTo>
              </a:path>
              <a:path w="2993390" h="1049020">
                <a:moveTo>
                  <a:pt x="1082781" y="945913"/>
                </a:moveTo>
                <a:lnTo>
                  <a:pt x="1090244" y="944056"/>
                </a:lnTo>
              </a:path>
              <a:path w="2993390" h="1049020">
                <a:moveTo>
                  <a:pt x="1097693" y="942163"/>
                </a:moveTo>
                <a:lnTo>
                  <a:pt x="1105142" y="940307"/>
                </a:lnTo>
              </a:path>
              <a:path w="2993390" h="1049020">
                <a:moveTo>
                  <a:pt x="1112606" y="940307"/>
                </a:moveTo>
                <a:lnTo>
                  <a:pt x="1120055" y="938450"/>
                </a:lnTo>
              </a:path>
              <a:path w="2993390" h="1049020">
                <a:moveTo>
                  <a:pt x="1127504" y="936593"/>
                </a:moveTo>
                <a:lnTo>
                  <a:pt x="1134967" y="934700"/>
                </a:lnTo>
              </a:path>
              <a:path w="2993390" h="1049020">
                <a:moveTo>
                  <a:pt x="1142413" y="932843"/>
                </a:moveTo>
                <a:lnTo>
                  <a:pt x="1149876" y="932843"/>
                </a:lnTo>
              </a:path>
              <a:path w="2993390" h="1049020">
                <a:moveTo>
                  <a:pt x="1157325" y="930986"/>
                </a:moveTo>
                <a:lnTo>
                  <a:pt x="1164788" y="929129"/>
                </a:lnTo>
              </a:path>
              <a:path w="2993390" h="1049020">
                <a:moveTo>
                  <a:pt x="1172237" y="927237"/>
                </a:moveTo>
                <a:lnTo>
                  <a:pt x="1179701" y="925380"/>
                </a:lnTo>
              </a:path>
              <a:path w="2993390" h="1049020">
                <a:moveTo>
                  <a:pt x="1187150" y="925380"/>
                </a:moveTo>
                <a:lnTo>
                  <a:pt x="1194599" y="923523"/>
                </a:lnTo>
              </a:path>
              <a:path w="2993390" h="1049020">
                <a:moveTo>
                  <a:pt x="1202062" y="921666"/>
                </a:moveTo>
                <a:lnTo>
                  <a:pt x="1209511" y="919773"/>
                </a:lnTo>
              </a:path>
              <a:path w="2993390" h="1049020">
                <a:moveTo>
                  <a:pt x="1216971" y="919773"/>
                </a:moveTo>
                <a:lnTo>
                  <a:pt x="1224420" y="917917"/>
                </a:lnTo>
              </a:path>
              <a:path w="2993390" h="1049020">
                <a:moveTo>
                  <a:pt x="1231869" y="916060"/>
                </a:moveTo>
                <a:lnTo>
                  <a:pt x="1239332" y="914203"/>
                </a:lnTo>
              </a:path>
              <a:path w="2993390" h="1049020">
                <a:moveTo>
                  <a:pt x="1246781" y="912310"/>
                </a:moveTo>
                <a:lnTo>
                  <a:pt x="1254245" y="912310"/>
                </a:lnTo>
              </a:path>
              <a:path w="2993390" h="1049020">
                <a:moveTo>
                  <a:pt x="1261694" y="910453"/>
                </a:moveTo>
                <a:lnTo>
                  <a:pt x="1269143" y="908596"/>
                </a:lnTo>
              </a:path>
              <a:path w="2993390" h="1049020">
                <a:moveTo>
                  <a:pt x="1276606" y="906739"/>
                </a:moveTo>
                <a:lnTo>
                  <a:pt x="1278474" y="906739"/>
                </a:lnTo>
              </a:path>
              <a:path w="2993390" h="1049020">
                <a:moveTo>
                  <a:pt x="0" y="261180"/>
                </a:moveTo>
                <a:lnTo>
                  <a:pt x="3720" y="268643"/>
                </a:lnTo>
              </a:path>
              <a:path w="2993390" h="1049020">
                <a:moveTo>
                  <a:pt x="7445" y="276107"/>
                </a:moveTo>
                <a:lnTo>
                  <a:pt x="11169" y="283570"/>
                </a:lnTo>
              </a:path>
              <a:path w="2993390" h="1049020">
                <a:moveTo>
                  <a:pt x="14908" y="291033"/>
                </a:moveTo>
                <a:lnTo>
                  <a:pt x="18633" y="298497"/>
                </a:lnTo>
              </a:path>
              <a:path w="2993390" h="1049020">
                <a:moveTo>
                  <a:pt x="22357" y="305960"/>
                </a:moveTo>
                <a:lnTo>
                  <a:pt x="26082" y="313423"/>
                </a:lnTo>
              </a:path>
              <a:path w="2993390" h="1049020">
                <a:moveTo>
                  <a:pt x="29806" y="320887"/>
                </a:moveTo>
                <a:lnTo>
                  <a:pt x="33545" y="328350"/>
                </a:lnTo>
              </a:path>
              <a:path w="2993390" h="1049020">
                <a:moveTo>
                  <a:pt x="37270" y="335813"/>
                </a:moveTo>
                <a:lnTo>
                  <a:pt x="39127" y="343277"/>
                </a:lnTo>
              </a:path>
              <a:path w="2993390" h="1049020">
                <a:moveTo>
                  <a:pt x="42862" y="348883"/>
                </a:moveTo>
                <a:lnTo>
                  <a:pt x="46586" y="356346"/>
                </a:lnTo>
              </a:path>
              <a:path w="2993390" h="1049020">
                <a:moveTo>
                  <a:pt x="50311" y="363810"/>
                </a:moveTo>
                <a:lnTo>
                  <a:pt x="54035" y="371273"/>
                </a:lnTo>
              </a:path>
              <a:path w="2993390" h="1049020">
                <a:moveTo>
                  <a:pt x="57760" y="378736"/>
                </a:moveTo>
                <a:lnTo>
                  <a:pt x="61499" y="386200"/>
                </a:lnTo>
              </a:path>
              <a:path w="2993390" h="1049020">
                <a:moveTo>
                  <a:pt x="65223" y="393663"/>
                </a:moveTo>
                <a:lnTo>
                  <a:pt x="68948" y="401126"/>
                </a:lnTo>
              </a:path>
              <a:path w="2993390" h="1049020">
                <a:moveTo>
                  <a:pt x="72672" y="408590"/>
                </a:moveTo>
                <a:lnTo>
                  <a:pt x="76411" y="416053"/>
                </a:lnTo>
              </a:path>
              <a:path w="2993390" h="1049020">
                <a:moveTo>
                  <a:pt x="80136" y="423516"/>
                </a:moveTo>
                <a:lnTo>
                  <a:pt x="83860" y="430980"/>
                </a:lnTo>
              </a:path>
              <a:path w="2993390" h="1049020">
                <a:moveTo>
                  <a:pt x="87585" y="438443"/>
                </a:moveTo>
                <a:lnTo>
                  <a:pt x="91309" y="445906"/>
                </a:lnTo>
              </a:path>
              <a:path w="2993390" h="1049020">
                <a:moveTo>
                  <a:pt x="95034" y="453369"/>
                </a:moveTo>
                <a:lnTo>
                  <a:pt x="96901" y="460833"/>
                </a:lnTo>
              </a:path>
              <a:path w="2993390" h="1049020">
                <a:moveTo>
                  <a:pt x="100626" y="466439"/>
                </a:moveTo>
                <a:lnTo>
                  <a:pt x="104365" y="473867"/>
                </a:lnTo>
              </a:path>
              <a:path w="2993390" h="1049020">
                <a:moveTo>
                  <a:pt x="108089" y="481366"/>
                </a:moveTo>
                <a:lnTo>
                  <a:pt x="111814" y="488829"/>
                </a:lnTo>
              </a:path>
              <a:path w="2993390" h="1049020">
                <a:moveTo>
                  <a:pt x="115538" y="496292"/>
                </a:moveTo>
                <a:lnTo>
                  <a:pt x="119277" y="503756"/>
                </a:lnTo>
              </a:path>
              <a:path w="2993390" h="1049020">
                <a:moveTo>
                  <a:pt x="123001" y="511219"/>
                </a:moveTo>
                <a:lnTo>
                  <a:pt x="126726" y="518682"/>
                </a:lnTo>
              </a:path>
              <a:path w="2993390" h="1049020">
                <a:moveTo>
                  <a:pt x="130450" y="526146"/>
                </a:moveTo>
                <a:lnTo>
                  <a:pt x="134175" y="533609"/>
                </a:lnTo>
              </a:path>
              <a:path w="2993390" h="1049020">
                <a:moveTo>
                  <a:pt x="137900" y="541072"/>
                </a:moveTo>
                <a:lnTo>
                  <a:pt x="141638" y="548536"/>
                </a:lnTo>
              </a:path>
              <a:path w="2993390" h="1049020">
                <a:moveTo>
                  <a:pt x="145363" y="555999"/>
                </a:moveTo>
                <a:lnTo>
                  <a:pt x="149087" y="563462"/>
                </a:lnTo>
              </a:path>
              <a:path w="2993390" h="1049020">
                <a:moveTo>
                  <a:pt x="150955" y="570926"/>
                </a:moveTo>
                <a:lnTo>
                  <a:pt x="154680" y="576496"/>
                </a:lnTo>
              </a:path>
              <a:path w="2993390" h="1049020">
                <a:moveTo>
                  <a:pt x="158404" y="583960"/>
                </a:moveTo>
                <a:lnTo>
                  <a:pt x="162129" y="591423"/>
                </a:lnTo>
              </a:path>
              <a:path w="2993390" h="1049020">
                <a:moveTo>
                  <a:pt x="165853" y="598886"/>
                </a:moveTo>
                <a:lnTo>
                  <a:pt x="169592" y="606350"/>
                </a:lnTo>
              </a:path>
              <a:path w="2993390" h="1049020">
                <a:moveTo>
                  <a:pt x="173316" y="613813"/>
                </a:moveTo>
                <a:lnTo>
                  <a:pt x="177041" y="621276"/>
                </a:lnTo>
              </a:path>
              <a:path w="2993390" h="1049020">
                <a:moveTo>
                  <a:pt x="180765" y="628740"/>
                </a:moveTo>
                <a:lnTo>
                  <a:pt x="184501" y="636203"/>
                </a:lnTo>
              </a:path>
              <a:path w="2993390" h="1049020">
                <a:moveTo>
                  <a:pt x="188225" y="643666"/>
                </a:moveTo>
                <a:lnTo>
                  <a:pt x="191950" y="651130"/>
                </a:lnTo>
              </a:path>
              <a:path w="2993390" h="1049020">
                <a:moveTo>
                  <a:pt x="195674" y="658593"/>
                </a:moveTo>
                <a:lnTo>
                  <a:pt x="199399" y="666056"/>
                </a:lnTo>
              </a:path>
              <a:path w="2993390" h="1049020">
                <a:moveTo>
                  <a:pt x="203138" y="673520"/>
                </a:moveTo>
                <a:lnTo>
                  <a:pt x="206862" y="680983"/>
                </a:lnTo>
              </a:path>
              <a:path w="2993390" h="1049020">
                <a:moveTo>
                  <a:pt x="208719" y="688446"/>
                </a:moveTo>
                <a:lnTo>
                  <a:pt x="212458" y="694053"/>
                </a:lnTo>
              </a:path>
              <a:path w="2993390" h="1049020">
                <a:moveTo>
                  <a:pt x="216182" y="701516"/>
                </a:moveTo>
                <a:lnTo>
                  <a:pt x="219907" y="708979"/>
                </a:lnTo>
              </a:path>
              <a:path w="2993390" h="1049020">
                <a:moveTo>
                  <a:pt x="223631" y="716443"/>
                </a:moveTo>
                <a:lnTo>
                  <a:pt x="227352" y="723870"/>
                </a:lnTo>
              </a:path>
              <a:path w="2993390" h="1049020">
                <a:moveTo>
                  <a:pt x="231091" y="731334"/>
                </a:moveTo>
                <a:lnTo>
                  <a:pt x="234816" y="738797"/>
                </a:lnTo>
              </a:path>
              <a:path w="2993390" h="1049020">
                <a:moveTo>
                  <a:pt x="238540" y="746260"/>
                </a:moveTo>
                <a:lnTo>
                  <a:pt x="242265" y="753724"/>
                </a:lnTo>
              </a:path>
              <a:path w="2993390" h="1049020">
                <a:moveTo>
                  <a:pt x="246003" y="761223"/>
                </a:moveTo>
                <a:lnTo>
                  <a:pt x="249728" y="768650"/>
                </a:lnTo>
              </a:path>
              <a:path w="2993390" h="1049020">
                <a:moveTo>
                  <a:pt x="253452" y="776113"/>
                </a:moveTo>
                <a:lnTo>
                  <a:pt x="257177" y="783612"/>
                </a:lnTo>
              </a:path>
              <a:path w="2993390" h="1049020">
                <a:moveTo>
                  <a:pt x="260901" y="791040"/>
                </a:moveTo>
                <a:lnTo>
                  <a:pt x="262769" y="798503"/>
                </a:lnTo>
              </a:path>
              <a:path w="2993390" h="1049020">
                <a:moveTo>
                  <a:pt x="266494" y="804110"/>
                </a:moveTo>
                <a:lnTo>
                  <a:pt x="270218" y="811573"/>
                </a:lnTo>
              </a:path>
              <a:path w="2993390" h="1049020">
                <a:moveTo>
                  <a:pt x="273957" y="819036"/>
                </a:moveTo>
                <a:lnTo>
                  <a:pt x="277681" y="826500"/>
                </a:lnTo>
              </a:path>
              <a:path w="2993390" h="1049020">
                <a:moveTo>
                  <a:pt x="281406" y="833963"/>
                </a:moveTo>
                <a:lnTo>
                  <a:pt x="285131" y="841426"/>
                </a:lnTo>
              </a:path>
              <a:path w="2993390" h="1049020">
                <a:moveTo>
                  <a:pt x="288869" y="848890"/>
                </a:moveTo>
                <a:lnTo>
                  <a:pt x="292594" y="856353"/>
                </a:lnTo>
              </a:path>
              <a:path w="2993390" h="1049020">
                <a:moveTo>
                  <a:pt x="296318" y="863816"/>
                </a:moveTo>
                <a:lnTo>
                  <a:pt x="300043" y="871280"/>
                </a:lnTo>
              </a:path>
              <a:path w="2993390" h="1049020">
                <a:moveTo>
                  <a:pt x="303767" y="878743"/>
                </a:moveTo>
                <a:lnTo>
                  <a:pt x="307492" y="886206"/>
                </a:lnTo>
              </a:path>
              <a:path w="2993390" h="1049020">
                <a:moveTo>
                  <a:pt x="311231" y="893670"/>
                </a:moveTo>
                <a:lnTo>
                  <a:pt x="314955" y="901133"/>
                </a:lnTo>
              </a:path>
              <a:path w="2993390" h="1049020">
                <a:moveTo>
                  <a:pt x="318680" y="908596"/>
                </a:moveTo>
                <a:lnTo>
                  <a:pt x="320547" y="916060"/>
                </a:lnTo>
              </a:path>
              <a:path w="2993390" h="1049020">
                <a:moveTo>
                  <a:pt x="324272" y="921666"/>
                </a:moveTo>
                <a:lnTo>
                  <a:pt x="327996" y="929129"/>
                </a:lnTo>
              </a:path>
              <a:path w="2993390" h="1049020">
                <a:moveTo>
                  <a:pt x="331721" y="936593"/>
                </a:moveTo>
                <a:lnTo>
                  <a:pt x="333589" y="940307"/>
                </a:lnTo>
              </a:path>
              <a:path w="2993390" h="1049020">
                <a:moveTo>
                  <a:pt x="1522610" y="906739"/>
                </a:moveTo>
                <a:lnTo>
                  <a:pt x="1530059" y="906739"/>
                </a:lnTo>
              </a:path>
              <a:path w="2993390" h="1049020">
                <a:moveTo>
                  <a:pt x="1537522" y="908596"/>
                </a:moveTo>
                <a:lnTo>
                  <a:pt x="1544971" y="908596"/>
                </a:lnTo>
              </a:path>
              <a:path w="2993390" h="1049020">
                <a:moveTo>
                  <a:pt x="1552435" y="910453"/>
                </a:moveTo>
                <a:lnTo>
                  <a:pt x="1559884" y="910453"/>
                </a:lnTo>
              </a:path>
              <a:path w="2993390" h="1049020">
                <a:moveTo>
                  <a:pt x="1567333" y="912310"/>
                </a:moveTo>
                <a:lnTo>
                  <a:pt x="1574796" y="912310"/>
                </a:lnTo>
              </a:path>
              <a:path w="2993390" h="1049020">
                <a:moveTo>
                  <a:pt x="1582241" y="914203"/>
                </a:moveTo>
                <a:lnTo>
                  <a:pt x="1589705" y="914203"/>
                </a:lnTo>
              </a:path>
              <a:path w="2993390" h="1049020">
                <a:moveTo>
                  <a:pt x="1597154" y="914203"/>
                </a:moveTo>
                <a:lnTo>
                  <a:pt x="1604603" y="916060"/>
                </a:lnTo>
              </a:path>
              <a:path w="2993390" h="1049020">
                <a:moveTo>
                  <a:pt x="1612066" y="916060"/>
                </a:moveTo>
                <a:lnTo>
                  <a:pt x="1619515" y="917917"/>
                </a:lnTo>
              </a:path>
              <a:path w="2993390" h="1049020">
                <a:moveTo>
                  <a:pt x="1626978" y="917917"/>
                </a:moveTo>
                <a:lnTo>
                  <a:pt x="1634428" y="919773"/>
                </a:lnTo>
              </a:path>
              <a:path w="2993390" h="1049020">
                <a:moveTo>
                  <a:pt x="1641891" y="919773"/>
                </a:moveTo>
                <a:lnTo>
                  <a:pt x="1649340" y="921666"/>
                </a:lnTo>
              </a:path>
              <a:path w="2993390" h="1049020">
                <a:moveTo>
                  <a:pt x="1656785" y="921666"/>
                </a:moveTo>
                <a:lnTo>
                  <a:pt x="1664249" y="923523"/>
                </a:lnTo>
              </a:path>
              <a:path w="2993390" h="1049020">
                <a:moveTo>
                  <a:pt x="1671698" y="923523"/>
                </a:moveTo>
                <a:lnTo>
                  <a:pt x="1679161" y="923523"/>
                </a:lnTo>
              </a:path>
              <a:path w="2993390" h="1049020">
                <a:moveTo>
                  <a:pt x="1686610" y="925380"/>
                </a:moveTo>
                <a:lnTo>
                  <a:pt x="1694059" y="925380"/>
                </a:lnTo>
              </a:path>
              <a:path w="2993390" h="1049020">
                <a:moveTo>
                  <a:pt x="1701522" y="927237"/>
                </a:moveTo>
                <a:lnTo>
                  <a:pt x="1708971" y="927237"/>
                </a:lnTo>
              </a:path>
              <a:path w="2993390" h="1049020">
                <a:moveTo>
                  <a:pt x="1716435" y="929129"/>
                </a:moveTo>
                <a:lnTo>
                  <a:pt x="1723884" y="929129"/>
                </a:lnTo>
              </a:path>
              <a:path w="2993390" h="1049020">
                <a:moveTo>
                  <a:pt x="1731329" y="930986"/>
                </a:moveTo>
                <a:lnTo>
                  <a:pt x="1738793" y="930986"/>
                </a:lnTo>
              </a:path>
              <a:path w="2993390" h="1049020">
                <a:moveTo>
                  <a:pt x="1746242" y="930986"/>
                </a:moveTo>
                <a:lnTo>
                  <a:pt x="1753705" y="932843"/>
                </a:lnTo>
              </a:path>
              <a:path w="2993390" h="1049020">
                <a:moveTo>
                  <a:pt x="1761154" y="932843"/>
                </a:moveTo>
                <a:lnTo>
                  <a:pt x="1768617" y="934700"/>
                </a:lnTo>
              </a:path>
              <a:path w="2993390" h="1049020">
                <a:moveTo>
                  <a:pt x="1776066" y="934700"/>
                </a:moveTo>
                <a:lnTo>
                  <a:pt x="1783530" y="936593"/>
                </a:lnTo>
              </a:path>
              <a:path w="2993390" h="1049020">
                <a:moveTo>
                  <a:pt x="1790979" y="936593"/>
                </a:moveTo>
                <a:lnTo>
                  <a:pt x="1798428" y="938450"/>
                </a:lnTo>
              </a:path>
              <a:path w="2993390" h="1049020">
                <a:moveTo>
                  <a:pt x="1805888" y="938450"/>
                </a:moveTo>
                <a:lnTo>
                  <a:pt x="1813337" y="940307"/>
                </a:lnTo>
              </a:path>
              <a:path w="2993390" h="1049020">
                <a:moveTo>
                  <a:pt x="1820800" y="940307"/>
                </a:moveTo>
                <a:lnTo>
                  <a:pt x="1828249" y="940307"/>
                </a:lnTo>
              </a:path>
              <a:path w="2993390" h="1049020">
                <a:moveTo>
                  <a:pt x="1835698" y="942163"/>
                </a:moveTo>
                <a:lnTo>
                  <a:pt x="1843161" y="942163"/>
                </a:lnTo>
              </a:path>
              <a:path w="2993390" h="1049020">
                <a:moveTo>
                  <a:pt x="1850610" y="944056"/>
                </a:moveTo>
                <a:lnTo>
                  <a:pt x="1858074" y="944056"/>
                </a:lnTo>
              </a:path>
              <a:path w="2993390" h="1049020">
                <a:moveTo>
                  <a:pt x="1865523" y="945913"/>
                </a:moveTo>
                <a:lnTo>
                  <a:pt x="1872972" y="945913"/>
                </a:lnTo>
              </a:path>
              <a:path w="2993390" h="1049020">
                <a:moveTo>
                  <a:pt x="1880431" y="947770"/>
                </a:moveTo>
                <a:lnTo>
                  <a:pt x="1887880" y="947770"/>
                </a:lnTo>
              </a:path>
              <a:path w="2993390" h="1049020">
                <a:moveTo>
                  <a:pt x="1895344" y="947770"/>
                </a:moveTo>
                <a:lnTo>
                  <a:pt x="1902793" y="949627"/>
                </a:lnTo>
              </a:path>
              <a:path w="2993390" h="1049020">
                <a:moveTo>
                  <a:pt x="1910256" y="949627"/>
                </a:moveTo>
                <a:lnTo>
                  <a:pt x="1917705" y="951519"/>
                </a:lnTo>
              </a:path>
              <a:path w="2993390" h="1049020">
                <a:moveTo>
                  <a:pt x="1925169" y="951519"/>
                </a:moveTo>
                <a:lnTo>
                  <a:pt x="1932618" y="953376"/>
                </a:lnTo>
              </a:path>
              <a:path w="2993390" h="1049020">
                <a:moveTo>
                  <a:pt x="1940067" y="953376"/>
                </a:moveTo>
                <a:lnTo>
                  <a:pt x="1947526" y="955233"/>
                </a:lnTo>
              </a:path>
              <a:path w="2993390" h="1049020">
                <a:moveTo>
                  <a:pt x="1954975" y="955233"/>
                </a:moveTo>
                <a:lnTo>
                  <a:pt x="1962424" y="957090"/>
                </a:lnTo>
              </a:path>
              <a:path w="2993390" h="1049020">
                <a:moveTo>
                  <a:pt x="1969888" y="957090"/>
                </a:moveTo>
                <a:lnTo>
                  <a:pt x="1977337" y="957090"/>
                </a:lnTo>
              </a:path>
              <a:path w="2993390" h="1049020">
                <a:moveTo>
                  <a:pt x="1984800" y="958983"/>
                </a:moveTo>
                <a:lnTo>
                  <a:pt x="1992249" y="958983"/>
                </a:lnTo>
              </a:path>
              <a:path w="2993390" h="1049020">
                <a:moveTo>
                  <a:pt x="1999712" y="960840"/>
                </a:moveTo>
                <a:lnTo>
                  <a:pt x="2007161" y="960840"/>
                </a:lnTo>
              </a:path>
              <a:path w="2993390" h="1049020">
                <a:moveTo>
                  <a:pt x="2014621" y="962696"/>
                </a:moveTo>
                <a:lnTo>
                  <a:pt x="2022070" y="962696"/>
                </a:lnTo>
              </a:path>
              <a:path w="2993390" h="1049020">
                <a:moveTo>
                  <a:pt x="2029519" y="964553"/>
                </a:moveTo>
                <a:lnTo>
                  <a:pt x="2036983" y="964553"/>
                </a:lnTo>
              </a:path>
              <a:path w="2993390" h="1049020">
                <a:moveTo>
                  <a:pt x="2044432" y="964553"/>
                </a:moveTo>
                <a:lnTo>
                  <a:pt x="2051895" y="966446"/>
                </a:lnTo>
              </a:path>
              <a:path w="2993390" h="1049020">
                <a:moveTo>
                  <a:pt x="2059344" y="966446"/>
                </a:moveTo>
                <a:lnTo>
                  <a:pt x="2066793" y="968303"/>
                </a:lnTo>
              </a:path>
              <a:path w="2993390" h="1049020">
                <a:moveTo>
                  <a:pt x="2074256" y="968303"/>
                </a:moveTo>
                <a:lnTo>
                  <a:pt x="2081705" y="970160"/>
                </a:lnTo>
              </a:path>
              <a:path w="2993390" h="1049020">
                <a:moveTo>
                  <a:pt x="2089165" y="970160"/>
                </a:moveTo>
                <a:lnTo>
                  <a:pt x="2096614" y="972017"/>
                </a:lnTo>
              </a:path>
              <a:path w="2993390" h="1049020">
                <a:moveTo>
                  <a:pt x="2104063" y="972017"/>
                </a:moveTo>
                <a:lnTo>
                  <a:pt x="2111527" y="973909"/>
                </a:lnTo>
              </a:path>
              <a:path w="2993390" h="1049020">
                <a:moveTo>
                  <a:pt x="2118976" y="973909"/>
                </a:moveTo>
                <a:lnTo>
                  <a:pt x="2126439" y="973909"/>
                </a:lnTo>
              </a:path>
              <a:path w="2993390" h="1049020">
                <a:moveTo>
                  <a:pt x="2133888" y="975766"/>
                </a:moveTo>
                <a:lnTo>
                  <a:pt x="2141351" y="975766"/>
                </a:lnTo>
              </a:path>
              <a:path w="2993390" h="1049020">
                <a:moveTo>
                  <a:pt x="2148800" y="977623"/>
                </a:moveTo>
                <a:lnTo>
                  <a:pt x="2156264" y="977623"/>
                </a:lnTo>
              </a:path>
              <a:path w="2993390" h="1049020">
                <a:moveTo>
                  <a:pt x="2163709" y="979480"/>
                </a:moveTo>
                <a:lnTo>
                  <a:pt x="2169305" y="979480"/>
                </a:lnTo>
              </a:path>
              <a:path w="2993390" h="1049020">
                <a:moveTo>
                  <a:pt x="2993041" y="529860"/>
                </a:moveTo>
                <a:lnTo>
                  <a:pt x="2987445" y="535466"/>
                </a:lnTo>
              </a:path>
              <a:path w="2993390" h="1049020">
                <a:moveTo>
                  <a:pt x="2981853" y="539180"/>
                </a:moveTo>
                <a:lnTo>
                  <a:pt x="2976272" y="544786"/>
                </a:lnTo>
              </a:path>
              <a:path w="2993390" h="1049020">
                <a:moveTo>
                  <a:pt x="2970680" y="548536"/>
                </a:moveTo>
                <a:lnTo>
                  <a:pt x="2965088" y="552250"/>
                </a:lnTo>
              </a:path>
              <a:path w="2993390" h="1049020">
                <a:moveTo>
                  <a:pt x="2959492" y="557820"/>
                </a:moveTo>
                <a:lnTo>
                  <a:pt x="2953900" y="561570"/>
                </a:lnTo>
              </a:path>
              <a:path w="2993390" h="1049020">
                <a:moveTo>
                  <a:pt x="2948318" y="567176"/>
                </a:moveTo>
                <a:lnTo>
                  <a:pt x="2942726" y="570926"/>
                </a:lnTo>
              </a:path>
              <a:path w="2993390" h="1049020">
                <a:moveTo>
                  <a:pt x="2937131" y="576496"/>
                </a:moveTo>
                <a:lnTo>
                  <a:pt x="2931538" y="580246"/>
                </a:lnTo>
              </a:path>
              <a:path w="2993390" h="1049020">
                <a:moveTo>
                  <a:pt x="2925946" y="585817"/>
                </a:moveTo>
                <a:lnTo>
                  <a:pt x="2920365" y="589566"/>
                </a:lnTo>
              </a:path>
              <a:path w="2993390" h="1049020">
                <a:moveTo>
                  <a:pt x="2914773" y="595137"/>
                </a:moveTo>
                <a:lnTo>
                  <a:pt x="2909177" y="598886"/>
                </a:lnTo>
              </a:path>
              <a:path w="2993390" h="1049020">
                <a:moveTo>
                  <a:pt x="2903585" y="604493"/>
                </a:moveTo>
                <a:lnTo>
                  <a:pt x="2897989" y="608207"/>
                </a:lnTo>
              </a:path>
              <a:path w="2993390" h="1049020">
                <a:moveTo>
                  <a:pt x="2892397" y="613813"/>
                </a:moveTo>
                <a:lnTo>
                  <a:pt x="2886819" y="617527"/>
                </a:lnTo>
              </a:path>
              <a:path w="2993390" h="1049020">
                <a:moveTo>
                  <a:pt x="2881224" y="623133"/>
                </a:moveTo>
                <a:lnTo>
                  <a:pt x="2875631" y="626883"/>
                </a:lnTo>
              </a:path>
              <a:path w="2993390" h="1049020">
                <a:moveTo>
                  <a:pt x="2870036" y="632453"/>
                </a:moveTo>
                <a:lnTo>
                  <a:pt x="2864444" y="636203"/>
                </a:lnTo>
              </a:path>
              <a:path w="2993390" h="1049020">
                <a:moveTo>
                  <a:pt x="2858862" y="641809"/>
                </a:moveTo>
                <a:lnTo>
                  <a:pt x="2853270" y="645523"/>
                </a:lnTo>
              </a:path>
              <a:path w="2993390" h="1049020">
                <a:moveTo>
                  <a:pt x="2847678" y="649273"/>
                </a:moveTo>
                <a:lnTo>
                  <a:pt x="2842082" y="654843"/>
                </a:lnTo>
              </a:path>
              <a:path w="2993390" h="1049020">
                <a:moveTo>
                  <a:pt x="2836490" y="658593"/>
                </a:moveTo>
                <a:lnTo>
                  <a:pt x="2830894" y="664199"/>
                </a:lnTo>
              </a:path>
              <a:path w="2993390" h="1049020">
                <a:moveTo>
                  <a:pt x="2825316" y="667913"/>
                </a:moveTo>
                <a:lnTo>
                  <a:pt x="2819724" y="673520"/>
                </a:lnTo>
              </a:path>
              <a:path w="2993390" h="1049020">
                <a:moveTo>
                  <a:pt x="2814129" y="677269"/>
                </a:moveTo>
                <a:lnTo>
                  <a:pt x="2808536" y="682840"/>
                </a:lnTo>
              </a:path>
              <a:path w="2993390" h="1049020">
                <a:moveTo>
                  <a:pt x="2802941" y="686589"/>
                </a:moveTo>
                <a:lnTo>
                  <a:pt x="2797349" y="692160"/>
                </a:lnTo>
              </a:path>
              <a:path w="2993390" h="1049020">
                <a:moveTo>
                  <a:pt x="2791767" y="695910"/>
                </a:moveTo>
                <a:lnTo>
                  <a:pt x="2786175" y="701516"/>
                </a:lnTo>
              </a:path>
              <a:path w="2993390" h="1049020">
                <a:moveTo>
                  <a:pt x="2780583" y="705230"/>
                </a:moveTo>
                <a:lnTo>
                  <a:pt x="2774987" y="710836"/>
                </a:lnTo>
              </a:path>
              <a:path w="2993390" h="1049020">
                <a:moveTo>
                  <a:pt x="2769395" y="714550"/>
                </a:moveTo>
                <a:lnTo>
                  <a:pt x="2763799" y="720156"/>
                </a:lnTo>
              </a:path>
              <a:path w="2993390" h="1049020">
                <a:moveTo>
                  <a:pt x="2758222" y="723870"/>
                </a:moveTo>
                <a:lnTo>
                  <a:pt x="2752626" y="729512"/>
                </a:lnTo>
              </a:path>
              <a:path w="2993390" h="1049020">
                <a:moveTo>
                  <a:pt x="2747034" y="733226"/>
                </a:moveTo>
                <a:lnTo>
                  <a:pt x="2741442" y="738797"/>
                </a:lnTo>
              </a:path>
              <a:path w="2993390" h="1049020">
                <a:moveTo>
                  <a:pt x="2735846" y="742546"/>
                </a:moveTo>
                <a:lnTo>
                  <a:pt x="2730268" y="746260"/>
                </a:lnTo>
              </a:path>
              <a:path w="2993390" h="1049020">
                <a:moveTo>
                  <a:pt x="2724672" y="751867"/>
                </a:moveTo>
                <a:lnTo>
                  <a:pt x="2719080" y="755616"/>
                </a:lnTo>
              </a:path>
              <a:path w="2993390" h="1049020">
                <a:moveTo>
                  <a:pt x="2713488" y="761223"/>
                </a:moveTo>
                <a:lnTo>
                  <a:pt x="2707892" y="764936"/>
                </a:lnTo>
              </a:path>
              <a:path w="2993390" h="1049020">
                <a:moveTo>
                  <a:pt x="2702314" y="770543"/>
                </a:moveTo>
                <a:lnTo>
                  <a:pt x="2696719" y="774257"/>
                </a:lnTo>
              </a:path>
              <a:path w="2993390" h="1049020">
                <a:moveTo>
                  <a:pt x="2691127" y="779863"/>
                </a:moveTo>
                <a:lnTo>
                  <a:pt x="2685531" y="783612"/>
                </a:lnTo>
              </a:path>
              <a:path w="2993390" h="1049020">
                <a:moveTo>
                  <a:pt x="2679939" y="789183"/>
                </a:moveTo>
                <a:lnTo>
                  <a:pt x="2674357" y="792933"/>
                </a:lnTo>
              </a:path>
              <a:path w="2993390" h="1049020">
                <a:moveTo>
                  <a:pt x="2668765" y="798503"/>
                </a:moveTo>
                <a:lnTo>
                  <a:pt x="2663173" y="802253"/>
                </a:lnTo>
              </a:path>
              <a:path w="2993390" h="1049020">
                <a:moveTo>
                  <a:pt x="2657577" y="807859"/>
                </a:moveTo>
                <a:lnTo>
                  <a:pt x="2651985" y="811573"/>
                </a:lnTo>
              </a:path>
              <a:path w="2993390" h="1049020">
                <a:moveTo>
                  <a:pt x="2646404" y="817180"/>
                </a:moveTo>
                <a:lnTo>
                  <a:pt x="2640812" y="820929"/>
                </a:lnTo>
              </a:path>
              <a:path w="2993390" h="1049020">
                <a:moveTo>
                  <a:pt x="2635220" y="826500"/>
                </a:moveTo>
                <a:lnTo>
                  <a:pt x="2629624" y="830249"/>
                </a:lnTo>
              </a:path>
              <a:path w="2993390" h="1049020">
                <a:moveTo>
                  <a:pt x="2624032" y="835820"/>
                </a:moveTo>
                <a:lnTo>
                  <a:pt x="2618450" y="839570"/>
                </a:lnTo>
              </a:path>
              <a:path w="2993390" h="1049020">
                <a:moveTo>
                  <a:pt x="2612858" y="843319"/>
                </a:moveTo>
                <a:lnTo>
                  <a:pt x="2607262" y="848890"/>
                </a:lnTo>
              </a:path>
              <a:path w="2993390" h="1049020">
                <a:moveTo>
                  <a:pt x="2601670" y="852639"/>
                </a:moveTo>
                <a:lnTo>
                  <a:pt x="2596078" y="858246"/>
                </a:lnTo>
              </a:path>
              <a:path w="2993390" h="1049020">
                <a:moveTo>
                  <a:pt x="2590483" y="861960"/>
                </a:moveTo>
                <a:lnTo>
                  <a:pt x="2584905" y="867566"/>
                </a:lnTo>
              </a:path>
              <a:path w="2993390" h="1049020">
                <a:moveTo>
                  <a:pt x="2579309" y="871280"/>
                </a:moveTo>
                <a:lnTo>
                  <a:pt x="2573717" y="876886"/>
                </a:lnTo>
              </a:path>
              <a:path w="2993390" h="1049020">
                <a:moveTo>
                  <a:pt x="2568121" y="880636"/>
                </a:moveTo>
                <a:lnTo>
                  <a:pt x="2562529" y="886206"/>
                </a:lnTo>
              </a:path>
              <a:path w="2993390" h="1049020">
                <a:moveTo>
                  <a:pt x="2556951" y="889920"/>
                </a:moveTo>
                <a:lnTo>
                  <a:pt x="2551355" y="895562"/>
                </a:lnTo>
              </a:path>
              <a:path w="2993390" h="1049020">
                <a:moveTo>
                  <a:pt x="2545763" y="899276"/>
                </a:moveTo>
                <a:lnTo>
                  <a:pt x="2540168" y="904847"/>
                </a:lnTo>
              </a:path>
              <a:path w="2993390" h="1049020">
                <a:moveTo>
                  <a:pt x="2534575" y="908596"/>
                </a:moveTo>
                <a:lnTo>
                  <a:pt x="2528983" y="914203"/>
                </a:lnTo>
              </a:path>
              <a:path w="2993390" h="1049020">
                <a:moveTo>
                  <a:pt x="2523402" y="917917"/>
                </a:moveTo>
                <a:lnTo>
                  <a:pt x="2517810" y="923523"/>
                </a:lnTo>
              </a:path>
              <a:path w="2993390" h="1049020">
                <a:moveTo>
                  <a:pt x="2512214" y="927237"/>
                </a:moveTo>
                <a:lnTo>
                  <a:pt x="2506622" y="932843"/>
                </a:lnTo>
              </a:path>
              <a:path w="2993390" h="1049020">
                <a:moveTo>
                  <a:pt x="2501026" y="936593"/>
                </a:moveTo>
                <a:lnTo>
                  <a:pt x="2495434" y="940307"/>
                </a:lnTo>
              </a:path>
              <a:path w="2993390" h="1049020">
                <a:moveTo>
                  <a:pt x="2489856" y="945913"/>
                </a:moveTo>
                <a:lnTo>
                  <a:pt x="2484261" y="949627"/>
                </a:lnTo>
              </a:path>
              <a:path w="2993390" h="1049020">
                <a:moveTo>
                  <a:pt x="2478668" y="955233"/>
                </a:moveTo>
                <a:lnTo>
                  <a:pt x="2473073" y="958983"/>
                </a:lnTo>
              </a:path>
              <a:path w="2993390" h="1049020">
                <a:moveTo>
                  <a:pt x="2467481" y="964553"/>
                </a:moveTo>
                <a:lnTo>
                  <a:pt x="2461885" y="968303"/>
                </a:lnTo>
              </a:path>
              <a:path w="2993390" h="1049020">
                <a:moveTo>
                  <a:pt x="2456307" y="973909"/>
                </a:moveTo>
                <a:lnTo>
                  <a:pt x="2450715" y="977623"/>
                </a:lnTo>
              </a:path>
              <a:path w="2993390" h="1049020">
                <a:moveTo>
                  <a:pt x="1958700" y="0"/>
                </a:moveTo>
                <a:lnTo>
                  <a:pt x="1966163" y="1856"/>
                </a:lnTo>
              </a:path>
              <a:path w="2993390" h="1049020">
                <a:moveTo>
                  <a:pt x="1973612" y="5606"/>
                </a:moveTo>
                <a:lnTo>
                  <a:pt x="1981076" y="7463"/>
                </a:lnTo>
              </a:path>
              <a:path w="2993390" h="1049020">
                <a:moveTo>
                  <a:pt x="1988525" y="11177"/>
                </a:moveTo>
                <a:lnTo>
                  <a:pt x="1995974" y="13069"/>
                </a:lnTo>
              </a:path>
              <a:path w="2993390" h="1049020">
                <a:moveTo>
                  <a:pt x="2003437" y="14926"/>
                </a:moveTo>
                <a:lnTo>
                  <a:pt x="2010886" y="18640"/>
                </a:lnTo>
              </a:path>
              <a:path w="2993390" h="1049020">
                <a:moveTo>
                  <a:pt x="2018346" y="20533"/>
                </a:moveTo>
                <a:lnTo>
                  <a:pt x="2025795" y="24246"/>
                </a:lnTo>
              </a:path>
              <a:path w="2993390" h="1049020">
                <a:moveTo>
                  <a:pt x="2033244" y="26103"/>
                </a:moveTo>
                <a:lnTo>
                  <a:pt x="2040707" y="27996"/>
                </a:lnTo>
              </a:path>
              <a:path w="2993390" h="1049020">
                <a:moveTo>
                  <a:pt x="2048156" y="31710"/>
                </a:moveTo>
                <a:lnTo>
                  <a:pt x="2055620" y="33567"/>
                </a:lnTo>
              </a:path>
              <a:path w="2993390" h="1049020">
                <a:moveTo>
                  <a:pt x="2063069" y="37316"/>
                </a:moveTo>
                <a:lnTo>
                  <a:pt x="2070532" y="39173"/>
                </a:lnTo>
              </a:path>
              <a:path w="2993390" h="1049020">
                <a:moveTo>
                  <a:pt x="2077981" y="42923"/>
                </a:moveTo>
                <a:lnTo>
                  <a:pt x="2085444" y="44779"/>
                </a:lnTo>
              </a:path>
              <a:path w="2993390" h="1049020">
                <a:moveTo>
                  <a:pt x="2092890" y="46636"/>
                </a:moveTo>
                <a:lnTo>
                  <a:pt x="2100339" y="50386"/>
                </a:lnTo>
              </a:path>
              <a:path w="2993390" h="1049020">
                <a:moveTo>
                  <a:pt x="2107802" y="52243"/>
                </a:moveTo>
                <a:lnTo>
                  <a:pt x="2115251" y="55957"/>
                </a:lnTo>
              </a:path>
              <a:path w="2993390" h="1049020">
                <a:moveTo>
                  <a:pt x="2122714" y="57849"/>
                </a:moveTo>
                <a:lnTo>
                  <a:pt x="2130163" y="59706"/>
                </a:lnTo>
              </a:path>
              <a:path w="2993390" h="1049020">
                <a:moveTo>
                  <a:pt x="2137612" y="63420"/>
                </a:moveTo>
                <a:lnTo>
                  <a:pt x="2145076" y="65312"/>
                </a:lnTo>
              </a:path>
              <a:path w="2993390" h="1049020">
                <a:moveTo>
                  <a:pt x="2152525" y="69026"/>
                </a:moveTo>
                <a:lnTo>
                  <a:pt x="2159974" y="70883"/>
                </a:lnTo>
              </a:path>
              <a:path w="2993390" h="1049020">
                <a:moveTo>
                  <a:pt x="2167434" y="72776"/>
                </a:moveTo>
                <a:lnTo>
                  <a:pt x="2174883" y="76490"/>
                </a:lnTo>
              </a:path>
              <a:path w="2993390" h="1049020">
                <a:moveTo>
                  <a:pt x="2182346" y="78347"/>
                </a:moveTo>
                <a:lnTo>
                  <a:pt x="2189795" y="82096"/>
                </a:lnTo>
              </a:path>
              <a:path w="2993390" h="1049020">
                <a:moveTo>
                  <a:pt x="2197258" y="83953"/>
                </a:moveTo>
                <a:lnTo>
                  <a:pt x="2204707" y="87667"/>
                </a:lnTo>
              </a:path>
              <a:path w="2993390" h="1049020">
                <a:moveTo>
                  <a:pt x="2212171" y="89559"/>
                </a:moveTo>
                <a:lnTo>
                  <a:pt x="2219620" y="91416"/>
                </a:lnTo>
              </a:path>
              <a:path w="2993390" h="1049020">
                <a:moveTo>
                  <a:pt x="2227069" y="95130"/>
                </a:moveTo>
                <a:lnTo>
                  <a:pt x="2234532" y="97023"/>
                </a:lnTo>
              </a:path>
              <a:path w="2993390" h="1049020">
                <a:moveTo>
                  <a:pt x="2241978" y="100736"/>
                </a:moveTo>
                <a:lnTo>
                  <a:pt x="2249441" y="102593"/>
                </a:lnTo>
              </a:path>
              <a:path w="2993390" h="1049020">
                <a:moveTo>
                  <a:pt x="2256890" y="104486"/>
                </a:moveTo>
                <a:lnTo>
                  <a:pt x="2264339" y="108200"/>
                </a:lnTo>
              </a:path>
              <a:path w="2993390" h="1049020">
                <a:moveTo>
                  <a:pt x="2271802" y="110057"/>
                </a:moveTo>
                <a:lnTo>
                  <a:pt x="2279251" y="113806"/>
                </a:lnTo>
              </a:path>
              <a:path w="2993390" h="1049020">
                <a:moveTo>
                  <a:pt x="2286715" y="115663"/>
                </a:moveTo>
                <a:lnTo>
                  <a:pt x="2294164" y="117520"/>
                </a:lnTo>
              </a:path>
              <a:path w="2993390" h="1049020">
                <a:moveTo>
                  <a:pt x="2301627" y="121270"/>
                </a:moveTo>
                <a:lnTo>
                  <a:pt x="2309076" y="123126"/>
                </a:lnTo>
              </a:path>
              <a:path w="2993390" h="1049020">
                <a:moveTo>
                  <a:pt x="2316536" y="126876"/>
                </a:moveTo>
                <a:lnTo>
                  <a:pt x="2323985" y="128733"/>
                </a:lnTo>
              </a:path>
              <a:path w="2993390" h="1049020">
                <a:moveTo>
                  <a:pt x="2331434" y="132447"/>
                </a:moveTo>
                <a:lnTo>
                  <a:pt x="2338897" y="134339"/>
                </a:lnTo>
              </a:path>
              <a:path w="2993390" h="1049020">
                <a:moveTo>
                  <a:pt x="2346346" y="136196"/>
                </a:moveTo>
                <a:lnTo>
                  <a:pt x="2353810" y="139910"/>
                </a:lnTo>
              </a:path>
              <a:path w="2993390" h="1049020">
                <a:moveTo>
                  <a:pt x="2361259" y="141803"/>
                </a:moveTo>
                <a:lnTo>
                  <a:pt x="2368708" y="145516"/>
                </a:lnTo>
              </a:path>
              <a:path w="2993390" h="1049020">
                <a:moveTo>
                  <a:pt x="2376171" y="147373"/>
                </a:moveTo>
                <a:lnTo>
                  <a:pt x="2383620" y="149266"/>
                </a:lnTo>
              </a:path>
              <a:path w="2993390" h="1049020">
                <a:moveTo>
                  <a:pt x="2391080" y="152980"/>
                </a:moveTo>
                <a:lnTo>
                  <a:pt x="2398529" y="154837"/>
                </a:lnTo>
              </a:path>
              <a:path w="2993390" h="1049020">
                <a:moveTo>
                  <a:pt x="2405978" y="158586"/>
                </a:moveTo>
                <a:lnTo>
                  <a:pt x="2413441" y="160443"/>
                </a:lnTo>
              </a:path>
              <a:path w="2993390" h="1049020">
                <a:moveTo>
                  <a:pt x="2420890" y="164193"/>
                </a:moveTo>
                <a:lnTo>
                  <a:pt x="2428353" y="166049"/>
                </a:lnTo>
              </a:path>
              <a:path w="2993390" h="1049020">
                <a:moveTo>
                  <a:pt x="2435803" y="167906"/>
                </a:moveTo>
                <a:lnTo>
                  <a:pt x="2443266" y="171656"/>
                </a:lnTo>
              </a:path>
              <a:path w="2993390" h="1049020">
                <a:moveTo>
                  <a:pt x="2450715" y="173513"/>
                </a:moveTo>
                <a:lnTo>
                  <a:pt x="2458175" y="177227"/>
                </a:lnTo>
              </a:path>
              <a:path w="2993390" h="1049020">
                <a:moveTo>
                  <a:pt x="2465624" y="179119"/>
                </a:moveTo>
                <a:lnTo>
                  <a:pt x="2473073" y="180976"/>
                </a:lnTo>
              </a:path>
              <a:path w="2993390" h="1049020">
                <a:moveTo>
                  <a:pt x="2480536" y="184690"/>
                </a:moveTo>
                <a:lnTo>
                  <a:pt x="2487985" y="186583"/>
                </a:lnTo>
              </a:path>
              <a:path w="2993390" h="1049020">
                <a:moveTo>
                  <a:pt x="2495434" y="190296"/>
                </a:moveTo>
                <a:lnTo>
                  <a:pt x="2502897" y="192153"/>
                </a:lnTo>
              </a:path>
              <a:path w="2993390" h="1049020">
                <a:moveTo>
                  <a:pt x="2510346" y="194046"/>
                </a:moveTo>
                <a:lnTo>
                  <a:pt x="2517810" y="197760"/>
                </a:lnTo>
              </a:path>
              <a:path w="2993390" h="1049020">
                <a:moveTo>
                  <a:pt x="2525259" y="199617"/>
                </a:moveTo>
                <a:lnTo>
                  <a:pt x="2532708" y="203366"/>
                </a:lnTo>
              </a:path>
              <a:path w="2993390" h="1049020">
                <a:moveTo>
                  <a:pt x="2540168" y="205223"/>
                </a:moveTo>
                <a:lnTo>
                  <a:pt x="2547617" y="208972"/>
                </a:lnTo>
              </a:path>
              <a:path w="2993390" h="1049020">
                <a:moveTo>
                  <a:pt x="2555080" y="210829"/>
                </a:moveTo>
                <a:lnTo>
                  <a:pt x="2562529" y="212686"/>
                </a:lnTo>
              </a:path>
              <a:path w="2993390" h="1049020">
                <a:moveTo>
                  <a:pt x="2569992" y="216436"/>
                </a:moveTo>
                <a:lnTo>
                  <a:pt x="2577441" y="218293"/>
                </a:lnTo>
              </a:path>
              <a:path w="2993390" h="1049020">
                <a:moveTo>
                  <a:pt x="2584905" y="222007"/>
                </a:moveTo>
                <a:lnTo>
                  <a:pt x="2592354" y="223899"/>
                </a:lnTo>
              </a:path>
              <a:path w="2993390" h="1049020">
                <a:moveTo>
                  <a:pt x="2599803" y="225756"/>
                </a:moveTo>
                <a:lnTo>
                  <a:pt x="2607262" y="229470"/>
                </a:lnTo>
              </a:path>
              <a:path w="2993390" h="1049020">
                <a:moveTo>
                  <a:pt x="2614712" y="231362"/>
                </a:moveTo>
                <a:lnTo>
                  <a:pt x="2622175" y="235076"/>
                </a:lnTo>
              </a:path>
              <a:path w="2993390" h="1049020">
                <a:moveTo>
                  <a:pt x="2629624" y="236933"/>
                </a:moveTo>
                <a:lnTo>
                  <a:pt x="2637073" y="238826"/>
                </a:lnTo>
              </a:path>
              <a:path w="2993390" h="1049020">
                <a:moveTo>
                  <a:pt x="2644536" y="242540"/>
                </a:moveTo>
                <a:lnTo>
                  <a:pt x="2651985" y="244396"/>
                </a:lnTo>
              </a:path>
              <a:path w="2993390" h="1049020">
                <a:moveTo>
                  <a:pt x="2659449" y="248146"/>
                </a:moveTo>
                <a:lnTo>
                  <a:pt x="2666898" y="250003"/>
                </a:lnTo>
              </a:path>
              <a:path w="2993390" h="1049020">
                <a:moveTo>
                  <a:pt x="2674357" y="253717"/>
                </a:moveTo>
                <a:lnTo>
                  <a:pt x="2681806" y="255574"/>
                </a:lnTo>
              </a:path>
              <a:path w="2993390" h="1049020">
                <a:moveTo>
                  <a:pt x="2689270" y="257466"/>
                </a:moveTo>
                <a:lnTo>
                  <a:pt x="2696719" y="261180"/>
                </a:lnTo>
              </a:path>
              <a:path w="2993390" h="1049020">
                <a:moveTo>
                  <a:pt x="2704168" y="263073"/>
                </a:moveTo>
                <a:lnTo>
                  <a:pt x="2711631" y="266786"/>
                </a:lnTo>
              </a:path>
              <a:path w="2993390" h="1049020">
                <a:moveTo>
                  <a:pt x="2719080" y="268643"/>
                </a:moveTo>
                <a:lnTo>
                  <a:pt x="2726529" y="270536"/>
                </a:lnTo>
              </a:path>
              <a:path w="2993390" h="1049020">
                <a:moveTo>
                  <a:pt x="2733993" y="274250"/>
                </a:moveTo>
                <a:lnTo>
                  <a:pt x="2741442" y="276107"/>
                </a:lnTo>
              </a:path>
              <a:path w="2993390" h="1049020">
                <a:moveTo>
                  <a:pt x="2748901" y="279856"/>
                </a:moveTo>
                <a:lnTo>
                  <a:pt x="2756350" y="281713"/>
                </a:lnTo>
              </a:path>
              <a:path w="2993390" h="1049020">
                <a:moveTo>
                  <a:pt x="2763799" y="285463"/>
                </a:moveTo>
                <a:lnTo>
                  <a:pt x="2771263" y="287320"/>
                </a:lnTo>
              </a:path>
              <a:path w="2993390" h="1049020">
                <a:moveTo>
                  <a:pt x="2778712" y="289176"/>
                </a:moveTo>
                <a:lnTo>
                  <a:pt x="2786175" y="292926"/>
                </a:lnTo>
              </a:path>
              <a:path w="2993390" h="1049020">
                <a:moveTo>
                  <a:pt x="2793624" y="294783"/>
                </a:moveTo>
                <a:lnTo>
                  <a:pt x="2801087" y="298497"/>
                </a:lnTo>
              </a:path>
              <a:path w="2993390" h="1049020">
                <a:moveTo>
                  <a:pt x="2808536" y="300389"/>
                </a:moveTo>
                <a:lnTo>
                  <a:pt x="2816000" y="302246"/>
                </a:lnTo>
              </a:path>
              <a:path w="2993390" h="1049020">
                <a:moveTo>
                  <a:pt x="2823445" y="305960"/>
                </a:moveTo>
                <a:lnTo>
                  <a:pt x="2830894" y="307853"/>
                </a:lnTo>
              </a:path>
              <a:path w="2993390" h="1049020">
                <a:moveTo>
                  <a:pt x="2838358" y="311566"/>
                </a:moveTo>
                <a:lnTo>
                  <a:pt x="2845807" y="313423"/>
                </a:lnTo>
              </a:path>
              <a:path w="2993390" h="1049020">
                <a:moveTo>
                  <a:pt x="2853270" y="315316"/>
                </a:moveTo>
                <a:lnTo>
                  <a:pt x="2860719" y="319030"/>
                </a:lnTo>
              </a:path>
              <a:path w="2993390" h="1049020">
                <a:moveTo>
                  <a:pt x="2868168" y="320887"/>
                </a:moveTo>
                <a:lnTo>
                  <a:pt x="2875631" y="324636"/>
                </a:lnTo>
              </a:path>
              <a:path w="2993390" h="1049020">
                <a:moveTo>
                  <a:pt x="2883080" y="326493"/>
                </a:moveTo>
                <a:lnTo>
                  <a:pt x="2890544" y="330243"/>
                </a:lnTo>
              </a:path>
              <a:path w="2993390" h="1049020">
                <a:moveTo>
                  <a:pt x="2897989" y="332099"/>
                </a:moveTo>
                <a:lnTo>
                  <a:pt x="2905453" y="333956"/>
                </a:lnTo>
              </a:path>
              <a:path w="2993390" h="1049020">
                <a:moveTo>
                  <a:pt x="2912902" y="337706"/>
                </a:moveTo>
                <a:lnTo>
                  <a:pt x="2920365" y="339563"/>
                </a:lnTo>
              </a:path>
              <a:path w="2993390" h="1049020">
                <a:moveTo>
                  <a:pt x="2927814" y="343277"/>
                </a:moveTo>
                <a:lnTo>
                  <a:pt x="2935263" y="345169"/>
                </a:lnTo>
              </a:path>
              <a:path w="2993390" h="1049020">
                <a:moveTo>
                  <a:pt x="2942726" y="347026"/>
                </a:moveTo>
                <a:lnTo>
                  <a:pt x="2950175" y="350740"/>
                </a:lnTo>
              </a:path>
              <a:path w="2993390" h="1049020">
                <a:moveTo>
                  <a:pt x="2245702" y="854496"/>
                </a:moveTo>
                <a:lnTo>
                  <a:pt x="2241978" y="847033"/>
                </a:lnTo>
              </a:path>
              <a:path w="2993390" h="1049020">
                <a:moveTo>
                  <a:pt x="2238253" y="839570"/>
                </a:moveTo>
                <a:lnTo>
                  <a:pt x="2234532" y="832106"/>
                </a:lnTo>
              </a:path>
              <a:path w="2993390" h="1049020">
                <a:moveTo>
                  <a:pt x="2230808" y="824643"/>
                </a:moveTo>
                <a:lnTo>
                  <a:pt x="2227069" y="817180"/>
                </a:lnTo>
              </a:path>
              <a:path w="2993390" h="1049020">
                <a:moveTo>
                  <a:pt x="2223344" y="809716"/>
                </a:moveTo>
                <a:lnTo>
                  <a:pt x="2219620" y="802253"/>
                </a:lnTo>
              </a:path>
              <a:path w="2993390" h="1049020">
                <a:moveTo>
                  <a:pt x="2215895" y="794790"/>
                </a:moveTo>
                <a:lnTo>
                  <a:pt x="2212171" y="787326"/>
                </a:lnTo>
              </a:path>
              <a:path w="2993390" h="1049020">
                <a:moveTo>
                  <a:pt x="2208432" y="779863"/>
                </a:moveTo>
                <a:lnTo>
                  <a:pt x="2204707" y="772400"/>
                </a:lnTo>
              </a:path>
              <a:path w="2993390" h="1049020">
                <a:moveTo>
                  <a:pt x="2200983" y="764936"/>
                </a:moveTo>
                <a:lnTo>
                  <a:pt x="2197258" y="757473"/>
                </a:lnTo>
              </a:path>
              <a:path w="2993390" h="1049020">
                <a:moveTo>
                  <a:pt x="2193520" y="750010"/>
                </a:moveTo>
                <a:lnTo>
                  <a:pt x="2189795" y="742546"/>
                </a:lnTo>
              </a:path>
              <a:path w="2993390" h="1049020">
                <a:moveTo>
                  <a:pt x="2186071" y="735083"/>
                </a:moveTo>
                <a:lnTo>
                  <a:pt x="2182346" y="727620"/>
                </a:lnTo>
              </a:path>
              <a:path w="2993390" h="1049020">
                <a:moveTo>
                  <a:pt x="2180478" y="720156"/>
                </a:moveTo>
                <a:lnTo>
                  <a:pt x="2176754" y="714550"/>
                </a:lnTo>
              </a:path>
              <a:path w="2993390" h="1049020">
                <a:moveTo>
                  <a:pt x="2173029" y="707122"/>
                </a:moveTo>
                <a:lnTo>
                  <a:pt x="2169305" y="699659"/>
                </a:lnTo>
              </a:path>
              <a:path w="2993390" h="1049020">
                <a:moveTo>
                  <a:pt x="2165566" y="692160"/>
                </a:moveTo>
                <a:lnTo>
                  <a:pt x="2161841" y="684732"/>
                </a:lnTo>
              </a:path>
              <a:path w="2993390" h="1049020">
                <a:moveTo>
                  <a:pt x="2158117" y="677269"/>
                </a:moveTo>
                <a:lnTo>
                  <a:pt x="2154392" y="669806"/>
                </a:lnTo>
              </a:path>
              <a:path w="2993390" h="1049020">
                <a:moveTo>
                  <a:pt x="2150668" y="662342"/>
                </a:moveTo>
                <a:lnTo>
                  <a:pt x="2146929" y="654843"/>
                </a:lnTo>
              </a:path>
              <a:path w="2993390" h="1049020">
                <a:moveTo>
                  <a:pt x="2143205" y="647416"/>
                </a:moveTo>
                <a:lnTo>
                  <a:pt x="2139480" y="639952"/>
                </a:lnTo>
              </a:path>
              <a:path w="2993390" h="1049020">
                <a:moveTo>
                  <a:pt x="2135756" y="632453"/>
                </a:moveTo>
                <a:lnTo>
                  <a:pt x="2132017" y="625026"/>
                </a:lnTo>
              </a:path>
              <a:path w="2993390" h="1049020">
                <a:moveTo>
                  <a:pt x="2128296" y="617527"/>
                </a:moveTo>
                <a:lnTo>
                  <a:pt x="2124571" y="610064"/>
                </a:lnTo>
              </a:path>
              <a:path w="2993390" h="1049020">
                <a:moveTo>
                  <a:pt x="2120847" y="602636"/>
                </a:moveTo>
                <a:lnTo>
                  <a:pt x="2117122" y="595137"/>
                </a:lnTo>
              </a:path>
              <a:path w="2993390" h="1049020">
                <a:moveTo>
                  <a:pt x="2113398" y="587674"/>
                </a:moveTo>
                <a:lnTo>
                  <a:pt x="2109659" y="580246"/>
                </a:lnTo>
              </a:path>
              <a:path w="2993390" h="1049020">
                <a:moveTo>
                  <a:pt x="2105934" y="572747"/>
                </a:moveTo>
                <a:lnTo>
                  <a:pt x="2102210" y="565319"/>
                </a:lnTo>
              </a:path>
              <a:path w="2993390" h="1049020">
                <a:moveTo>
                  <a:pt x="2098485" y="557820"/>
                </a:moveTo>
                <a:lnTo>
                  <a:pt x="2094747" y="550393"/>
                </a:lnTo>
              </a:path>
              <a:path w="2993390" h="1049020">
                <a:moveTo>
                  <a:pt x="2091022" y="542929"/>
                </a:moveTo>
                <a:lnTo>
                  <a:pt x="2089165" y="535466"/>
                </a:lnTo>
              </a:path>
              <a:path w="2993390" h="1049020">
                <a:moveTo>
                  <a:pt x="2085444" y="529860"/>
                </a:moveTo>
                <a:lnTo>
                  <a:pt x="2081705" y="522396"/>
                </a:lnTo>
              </a:path>
              <a:path w="2993390" h="1049020">
                <a:moveTo>
                  <a:pt x="2077981" y="514933"/>
                </a:moveTo>
                <a:lnTo>
                  <a:pt x="2074256" y="507470"/>
                </a:lnTo>
              </a:path>
              <a:path w="2993390" h="1049020">
                <a:moveTo>
                  <a:pt x="2070532" y="500006"/>
                </a:moveTo>
                <a:lnTo>
                  <a:pt x="2066793" y="492543"/>
                </a:lnTo>
              </a:path>
              <a:path w="2993390" h="1049020">
                <a:moveTo>
                  <a:pt x="2063069" y="485080"/>
                </a:moveTo>
                <a:lnTo>
                  <a:pt x="2059344" y="477616"/>
                </a:lnTo>
              </a:path>
              <a:path w="2993390" h="1049020">
                <a:moveTo>
                  <a:pt x="2055620" y="470153"/>
                </a:moveTo>
                <a:lnTo>
                  <a:pt x="2051895" y="462690"/>
                </a:lnTo>
              </a:path>
              <a:path w="2993390" h="1049020">
                <a:moveTo>
                  <a:pt x="2048156" y="455226"/>
                </a:moveTo>
                <a:lnTo>
                  <a:pt x="2044432" y="447763"/>
                </a:lnTo>
              </a:path>
              <a:path w="2993390" h="1049020">
                <a:moveTo>
                  <a:pt x="2040707" y="440300"/>
                </a:moveTo>
                <a:lnTo>
                  <a:pt x="2036983" y="432836"/>
                </a:lnTo>
              </a:path>
              <a:path w="2993390" h="1049020">
                <a:moveTo>
                  <a:pt x="2033244" y="425373"/>
                </a:moveTo>
                <a:lnTo>
                  <a:pt x="2029519" y="417910"/>
                </a:lnTo>
              </a:path>
              <a:path w="2993390" h="1049020">
                <a:moveTo>
                  <a:pt x="2025795" y="410446"/>
                </a:moveTo>
                <a:lnTo>
                  <a:pt x="2022070" y="402983"/>
                </a:lnTo>
              </a:path>
              <a:path w="2993390" h="1049020">
                <a:moveTo>
                  <a:pt x="2018346" y="395520"/>
                </a:moveTo>
                <a:lnTo>
                  <a:pt x="2014621" y="388056"/>
                </a:lnTo>
              </a:path>
              <a:path w="2993390" h="1049020">
                <a:moveTo>
                  <a:pt x="2010886" y="380593"/>
                </a:moveTo>
                <a:lnTo>
                  <a:pt x="2007161" y="373130"/>
                </a:lnTo>
              </a:path>
              <a:path w="2993390" h="1049020">
                <a:moveTo>
                  <a:pt x="2003437" y="365667"/>
                </a:moveTo>
                <a:lnTo>
                  <a:pt x="1999712" y="358203"/>
                </a:lnTo>
              </a:path>
              <a:path w="2993390" h="1049020">
                <a:moveTo>
                  <a:pt x="1997841" y="350740"/>
                </a:moveTo>
                <a:lnTo>
                  <a:pt x="1994117" y="345169"/>
                </a:lnTo>
              </a:path>
              <a:path w="2993390" h="1049020">
                <a:moveTo>
                  <a:pt x="1990392" y="337706"/>
                </a:moveTo>
                <a:lnTo>
                  <a:pt x="1986653" y="330243"/>
                </a:lnTo>
              </a:path>
              <a:path w="2993390" h="1049020">
                <a:moveTo>
                  <a:pt x="1982929" y="322779"/>
                </a:moveTo>
                <a:lnTo>
                  <a:pt x="1979208" y="315316"/>
                </a:lnTo>
              </a:path>
              <a:path w="2993390" h="1049020">
                <a:moveTo>
                  <a:pt x="1975483" y="307853"/>
                </a:moveTo>
                <a:lnTo>
                  <a:pt x="1971759" y="300389"/>
                </a:lnTo>
              </a:path>
              <a:path w="2993390" h="1049020">
                <a:moveTo>
                  <a:pt x="1968020" y="292926"/>
                </a:moveTo>
                <a:lnTo>
                  <a:pt x="1964296" y="285463"/>
                </a:lnTo>
              </a:path>
              <a:path w="2993390" h="1049020">
                <a:moveTo>
                  <a:pt x="1960571" y="277964"/>
                </a:moveTo>
                <a:lnTo>
                  <a:pt x="1956847" y="270536"/>
                </a:lnTo>
              </a:path>
              <a:path w="2993390" h="1049020">
                <a:moveTo>
                  <a:pt x="1953122" y="263073"/>
                </a:moveTo>
                <a:lnTo>
                  <a:pt x="1949383" y="255574"/>
                </a:lnTo>
              </a:path>
              <a:path w="2993390" h="1049020">
                <a:moveTo>
                  <a:pt x="1945659" y="248146"/>
                </a:moveTo>
                <a:lnTo>
                  <a:pt x="1941934" y="240683"/>
                </a:lnTo>
              </a:path>
              <a:path w="2993390" h="1049020">
                <a:moveTo>
                  <a:pt x="1938210" y="233219"/>
                </a:moveTo>
                <a:lnTo>
                  <a:pt x="1934471" y="225756"/>
                </a:lnTo>
              </a:path>
              <a:path w="2993390" h="1049020">
                <a:moveTo>
                  <a:pt x="1930746" y="218293"/>
                </a:moveTo>
                <a:lnTo>
                  <a:pt x="1927022" y="210829"/>
                </a:lnTo>
              </a:path>
              <a:path w="2993390" h="1049020">
                <a:moveTo>
                  <a:pt x="1923297" y="203366"/>
                </a:moveTo>
                <a:lnTo>
                  <a:pt x="1919573" y="195903"/>
                </a:lnTo>
              </a:path>
              <a:path w="2993390" h="1049020">
                <a:moveTo>
                  <a:pt x="1915834" y="188439"/>
                </a:moveTo>
                <a:lnTo>
                  <a:pt x="1912109" y="180976"/>
                </a:lnTo>
              </a:path>
              <a:path w="2993390" h="1049020">
                <a:moveTo>
                  <a:pt x="1910256" y="173513"/>
                </a:moveTo>
                <a:lnTo>
                  <a:pt x="1906517" y="167906"/>
                </a:lnTo>
              </a:path>
              <a:path w="2993390" h="1049020">
                <a:moveTo>
                  <a:pt x="1902793" y="160443"/>
                </a:moveTo>
                <a:lnTo>
                  <a:pt x="1899068" y="152980"/>
                </a:lnTo>
              </a:path>
              <a:path w="2993390" h="1049020">
                <a:moveTo>
                  <a:pt x="1895344" y="145516"/>
                </a:moveTo>
                <a:lnTo>
                  <a:pt x="1891619" y="138053"/>
                </a:lnTo>
              </a:path>
              <a:path w="2993390" h="1049020">
                <a:moveTo>
                  <a:pt x="1887880" y="130590"/>
                </a:moveTo>
                <a:lnTo>
                  <a:pt x="1884156" y="123126"/>
                </a:lnTo>
              </a:path>
              <a:path w="2993390" h="1049020">
                <a:moveTo>
                  <a:pt x="1887880" y="130590"/>
                </a:moveTo>
                <a:lnTo>
                  <a:pt x="1884156" y="123126"/>
                </a:lnTo>
              </a:path>
            </a:pathLst>
          </a:custGeom>
          <a:ln w="3723">
            <a:solidFill>
              <a:srgbClr val="231F20"/>
            </a:solidFill>
          </a:ln>
        </p:spPr>
        <p:txBody>
          <a:bodyPr wrap="square" lIns="0" tIns="0" rIns="0" bIns="0" rtlCol="0"/>
          <a:lstStyle/>
          <a:p>
            <a:endParaRPr/>
          </a:p>
        </p:txBody>
      </p:sp>
      <p:graphicFrame>
        <p:nvGraphicFramePr>
          <p:cNvPr id="18" name="object 18"/>
          <p:cNvGraphicFramePr>
            <a:graphicFrameLocks noGrp="1"/>
          </p:cNvGraphicFramePr>
          <p:nvPr/>
        </p:nvGraphicFramePr>
        <p:xfrm>
          <a:off x="8263550" y="1088412"/>
          <a:ext cx="1676400" cy="1119424"/>
        </p:xfrm>
        <a:graphic>
          <a:graphicData uri="http://schemas.openxmlformats.org/drawingml/2006/table">
            <a:tbl>
              <a:tblPr firstRow="1" bandRow="1">
                <a:tableStyleId>{2D5ABB26-0587-4C30-8999-92F81FD0307C}</a:tableStyleId>
              </a:tblPr>
              <a:tblGrid>
                <a:gridCol w="558800">
                  <a:extLst>
                    <a:ext uri="{9D8B030D-6E8A-4147-A177-3AD203B41FA5}">
                      <a16:colId xmlns:a16="http://schemas.microsoft.com/office/drawing/2014/main" xmlns="" val="20000"/>
                    </a:ext>
                  </a:extLst>
                </a:gridCol>
                <a:gridCol w="558800">
                  <a:extLst>
                    <a:ext uri="{9D8B030D-6E8A-4147-A177-3AD203B41FA5}">
                      <a16:colId xmlns:a16="http://schemas.microsoft.com/office/drawing/2014/main" xmlns="" val="20001"/>
                    </a:ext>
                  </a:extLst>
                </a:gridCol>
                <a:gridCol w="558800">
                  <a:extLst>
                    <a:ext uri="{9D8B030D-6E8A-4147-A177-3AD203B41FA5}">
                      <a16:colId xmlns:a16="http://schemas.microsoft.com/office/drawing/2014/main" xmlns="" val="20002"/>
                    </a:ext>
                  </a:extLst>
                </a:gridCol>
              </a:tblGrid>
              <a:tr h="279856">
                <a:tc>
                  <a:txBody>
                    <a:bodyPr/>
                    <a:lstStyle/>
                    <a:p>
                      <a:pPr algn="ctr">
                        <a:lnSpc>
                          <a:spcPct val="100000"/>
                        </a:lnSpc>
                        <a:spcBef>
                          <a:spcPts val="90"/>
                        </a:spcBef>
                      </a:pPr>
                      <a:r>
                        <a:rPr sz="1450" spc="5" dirty="0">
                          <a:solidFill>
                            <a:srgbClr val="231F20"/>
                          </a:solidFill>
                          <a:latin typeface="Arial MT"/>
                          <a:cs typeface="Arial MT"/>
                        </a:rPr>
                        <a:t>Dest</a:t>
                      </a:r>
                      <a:endParaRPr sz="1450">
                        <a:latin typeface="Arial MT"/>
                        <a:cs typeface="Arial MT"/>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90"/>
                        </a:spcBef>
                      </a:pPr>
                      <a:r>
                        <a:rPr sz="1450" dirty="0">
                          <a:solidFill>
                            <a:srgbClr val="231F20"/>
                          </a:solidFill>
                          <a:latin typeface="Arial MT"/>
                          <a:cs typeface="Arial MT"/>
                        </a:rPr>
                        <a:t>Next</a:t>
                      </a:r>
                      <a:endParaRPr sz="1450">
                        <a:latin typeface="Arial MT"/>
                        <a:cs typeface="Arial MT"/>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90"/>
                        </a:spcBef>
                      </a:pPr>
                      <a:r>
                        <a:rPr sz="1450" dirty="0">
                          <a:solidFill>
                            <a:srgbClr val="231F20"/>
                          </a:solidFill>
                          <a:latin typeface="Arial MT"/>
                          <a:cs typeface="Arial MT"/>
                        </a:rPr>
                        <a:t>Dist</a:t>
                      </a:r>
                      <a:endParaRPr sz="1450">
                        <a:latin typeface="Arial MT"/>
                        <a:cs typeface="Arial MT"/>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0"/>
                  </a:ext>
                </a:extLst>
              </a:tr>
              <a:tr h="279856">
                <a:tc>
                  <a:txBody>
                    <a:bodyPr/>
                    <a:lstStyle/>
                    <a:p>
                      <a:pPr algn="ctr">
                        <a:lnSpc>
                          <a:spcPct val="100000"/>
                        </a:lnSpc>
                        <a:spcBef>
                          <a:spcPts val="90"/>
                        </a:spcBef>
                      </a:pPr>
                      <a:r>
                        <a:rPr sz="1450" b="1" dirty="0">
                          <a:solidFill>
                            <a:srgbClr val="231F20"/>
                          </a:solidFill>
                          <a:latin typeface="Arial"/>
                          <a:cs typeface="Arial"/>
                        </a:rPr>
                        <a:t>6</a:t>
                      </a:r>
                      <a:endParaRPr sz="1450">
                        <a:latin typeface="Arial"/>
                        <a:cs typeface="Arial"/>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90"/>
                        </a:spcBef>
                      </a:pPr>
                      <a:r>
                        <a:rPr sz="1450" b="1" dirty="0">
                          <a:solidFill>
                            <a:srgbClr val="231F20"/>
                          </a:solidFill>
                          <a:latin typeface="Arial"/>
                          <a:cs typeface="Arial"/>
                        </a:rPr>
                        <a:t>3</a:t>
                      </a:r>
                      <a:endParaRPr sz="1450">
                        <a:latin typeface="Arial"/>
                        <a:cs typeface="Arial"/>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90"/>
                        </a:spcBef>
                      </a:pPr>
                      <a:r>
                        <a:rPr sz="1450" b="1" dirty="0">
                          <a:solidFill>
                            <a:srgbClr val="231F20"/>
                          </a:solidFill>
                          <a:latin typeface="Arial"/>
                          <a:cs typeface="Arial"/>
                        </a:rPr>
                        <a:t>3</a:t>
                      </a:r>
                      <a:endParaRPr sz="1450">
                        <a:latin typeface="Arial"/>
                        <a:cs typeface="Arial"/>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1"/>
                  </a:ext>
                </a:extLst>
              </a:tr>
              <a:tr h="279892">
                <a:tc>
                  <a:txBody>
                    <a:bodyPr/>
                    <a:lstStyle/>
                    <a:p>
                      <a:pPr algn="ctr">
                        <a:lnSpc>
                          <a:spcPct val="100000"/>
                        </a:lnSpc>
                        <a:spcBef>
                          <a:spcPts val="90"/>
                        </a:spcBef>
                      </a:pPr>
                      <a:r>
                        <a:rPr sz="1450" dirty="0">
                          <a:solidFill>
                            <a:srgbClr val="231F20"/>
                          </a:solidFill>
                          <a:latin typeface="Arial MT"/>
                          <a:cs typeface="Arial MT"/>
                        </a:rPr>
                        <a:t>5</a:t>
                      </a:r>
                      <a:endParaRPr sz="1450">
                        <a:latin typeface="Arial MT"/>
                        <a:cs typeface="Arial MT"/>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90"/>
                        </a:spcBef>
                      </a:pPr>
                      <a:r>
                        <a:rPr sz="1450" dirty="0">
                          <a:solidFill>
                            <a:srgbClr val="231F20"/>
                          </a:solidFill>
                          <a:latin typeface="Arial MT"/>
                          <a:cs typeface="Arial MT"/>
                        </a:rPr>
                        <a:t>3</a:t>
                      </a:r>
                      <a:endParaRPr sz="1450">
                        <a:latin typeface="Arial MT"/>
                        <a:cs typeface="Arial MT"/>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90"/>
                        </a:spcBef>
                      </a:pPr>
                      <a:r>
                        <a:rPr sz="1450" dirty="0">
                          <a:solidFill>
                            <a:srgbClr val="231F20"/>
                          </a:solidFill>
                          <a:latin typeface="Arial MT"/>
                          <a:cs typeface="Arial MT"/>
                        </a:rPr>
                        <a:t>2</a:t>
                      </a:r>
                      <a:endParaRPr sz="1450">
                        <a:latin typeface="Arial MT"/>
                        <a:cs typeface="Arial MT"/>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2"/>
                  </a:ext>
                </a:extLst>
              </a:tr>
              <a:tr h="279820">
                <a:tc>
                  <a:txBody>
                    <a:bodyPr/>
                    <a:lstStyle/>
                    <a:p>
                      <a:pPr algn="ctr">
                        <a:lnSpc>
                          <a:spcPct val="100000"/>
                        </a:lnSpc>
                        <a:spcBef>
                          <a:spcPts val="90"/>
                        </a:spcBef>
                      </a:pPr>
                      <a:r>
                        <a:rPr sz="1450" dirty="0">
                          <a:solidFill>
                            <a:srgbClr val="231F20"/>
                          </a:solidFill>
                          <a:latin typeface="Arial MT"/>
                          <a:cs typeface="Arial MT"/>
                        </a:rPr>
                        <a:t>4</a:t>
                      </a:r>
                      <a:endParaRPr sz="1450">
                        <a:latin typeface="Arial MT"/>
                        <a:cs typeface="Arial MT"/>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tcPr>
                </a:tc>
                <a:tc>
                  <a:txBody>
                    <a:bodyPr/>
                    <a:lstStyle/>
                    <a:p>
                      <a:pPr algn="ctr">
                        <a:lnSpc>
                          <a:spcPct val="100000"/>
                        </a:lnSpc>
                        <a:spcBef>
                          <a:spcPts val="90"/>
                        </a:spcBef>
                      </a:pPr>
                      <a:r>
                        <a:rPr sz="1450" dirty="0">
                          <a:solidFill>
                            <a:srgbClr val="231F20"/>
                          </a:solidFill>
                          <a:latin typeface="Arial MT"/>
                          <a:cs typeface="Arial MT"/>
                        </a:rPr>
                        <a:t>2</a:t>
                      </a:r>
                      <a:endParaRPr sz="1450">
                        <a:latin typeface="Arial MT"/>
                        <a:cs typeface="Arial MT"/>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tcPr>
                </a:tc>
                <a:tc>
                  <a:txBody>
                    <a:bodyPr/>
                    <a:lstStyle/>
                    <a:p>
                      <a:pPr algn="ctr">
                        <a:lnSpc>
                          <a:spcPct val="100000"/>
                        </a:lnSpc>
                        <a:spcBef>
                          <a:spcPts val="90"/>
                        </a:spcBef>
                      </a:pPr>
                      <a:r>
                        <a:rPr sz="1450" dirty="0">
                          <a:solidFill>
                            <a:srgbClr val="231F20"/>
                          </a:solidFill>
                          <a:latin typeface="Arial MT"/>
                          <a:cs typeface="Arial MT"/>
                        </a:rPr>
                        <a:t>2</a:t>
                      </a:r>
                      <a:endParaRPr sz="1450">
                        <a:latin typeface="Arial MT"/>
                        <a:cs typeface="Arial MT"/>
                      </a:endParaRPr>
                    </a:p>
                  </a:txBody>
                  <a:tcPr marL="0" marR="0" marT="11430" marB="0">
                    <a:lnL w="6350">
                      <a:solidFill>
                        <a:srgbClr val="231F20"/>
                      </a:solidFill>
                      <a:prstDash val="solid"/>
                    </a:lnL>
                    <a:lnR w="6350">
                      <a:solidFill>
                        <a:srgbClr val="231F20"/>
                      </a:solidFill>
                      <a:prstDash val="solid"/>
                    </a:lnR>
                    <a:lnT w="6350">
                      <a:solidFill>
                        <a:srgbClr val="231F20"/>
                      </a:solidFill>
                      <a:prstDash val="solid"/>
                    </a:lnT>
                  </a:tcPr>
                </a:tc>
                <a:extLst>
                  <a:ext uri="{0D108BD9-81ED-4DB2-BD59-A6C34878D82A}">
                    <a16:rowId xmlns:a16="http://schemas.microsoft.com/office/drawing/2014/main" xmlns="" val="10003"/>
                  </a:ext>
                </a:extLst>
              </a:tr>
            </a:tbl>
          </a:graphicData>
        </a:graphic>
      </p:graphicFrame>
      <p:sp>
        <p:nvSpPr>
          <p:cNvPr id="19" name="object 19"/>
          <p:cNvSpPr/>
          <p:nvPr/>
        </p:nvSpPr>
        <p:spPr>
          <a:xfrm>
            <a:off x="4491507" y="1230220"/>
            <a:ext cx="280035" cy="280035"/>
          </a:xfrm>
          <a:custGeom>
            <a:avLst/>
            <a:gdLst/>
            <a:ahLst/>
            <a:cxnLst/>
            <a:rect l="l" t="t" r="r" b="b"/>
            <a:pathLst>
              <a:path w="280035" h="280034">
                <a:moveTo>
                  <a:pt x="0" y="139910"/>
                </a:moveTo>
                <a:lnTo>
                  <a:pt x="13034" y="78347"/>
                </a:lnTo>
                <a:lnTo>
                  <a:pt x="52171" y="29853"/>
                </a:lnTo>
                <a:lnTo>
                  <a:pt x="108093" y="3713"/>
                </a:lnTo>
                <a:lnTo>
                  <a:pt x="139767" y="0"/>
                </a:lnTo>
                <a:lnTo>
                  <a:pt x="171442" y="3713"/>
                </a:lnTo>
                <a:lnTo>
                  <a:pt x="227363" y="29853"/>
                </a:lnTo>
                <a:lnTo>
                  <a:pt x="264644" y="78347"/>
                </a:lnTo>
                <a:lnTo>
                  <a:pt x="279535" y="139910"/>
                </a:lnTo>
                <a:lnTo>
                  <a:pt x="275821" y="169763"/>
                </a:lnTo>
                <a:lnTo>
                  <a:pt x="247860" y="225756"/>
                </a:lnTo>
                <a:lnTo>
                  <a:pt x="199402" y="264930"/>
                </a:lnTo>
                <a:lnTo>
                  <a:pt x="139767" y="279856"/>
                </a:lnTo>
                <a:lnTo>
                  <a:pt x="108093" y="276107"/>
                </a:lnTo>
                <a:lnTo>
                  <a:pt x="52171" y="248146"/>
                </a:lnTo>
                <a:lnTo>
                  <a:pt x="13034" y="199617"/>
                </a:lnTo>
                <a:lnTo>
                  <a:pt x="0" y="139910"/>
                </a:lnTo>
                <a:close/>
              </a:path>
            </a:pathLst>
          </a:custGeom>
          <a:ln w="3723">
            <a:solidFill>
              <a:srgbClr val="231F20"/>
            </a:solidFill>
          </a:ln>
        </p:spPr>
        <p:txBody>
          <a:bodyPr wrap="square" lIns="0" tIns="0" rIns="0" bIns="0" rtlCol="0"/>
          <a:lstStyle/>
          <a:p>
            <a:endParaRPr/>
          </a:p>
        </p:txBody>
      </p:sp>
      <p:sp>
        <p:nvSpPr>
          <p:cNvPr id="20" name="object 20"/>
          <p:cNvSpPr txBox="1"/>
          <p:nvPr/>
        </p:nvSpPr>
        <p:spPr>
          <a:xfrm>
            <a:off x="4566401" y="1226837"/>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1</a:t>
            </a:r>
            <a:endParaRPr sz="1450">
              <a:latin typeface="Arial MT"/>
              <a:cs typeface="Arial MT"/>
            </a:endParaRPr>
          </a:p>
        </p:txBody>
      </p:sp>
      <p:sp>
        <p:nvSpPr>
          <p:cNvPr id="21" name="object 21"/>
          <p:cNvSpPr/>
          <p:nvPr/>
        </p:nvSpPr>
        <p:spPr>
          <a:xfrm>
            <a:off x="6377513" y="1090274"/>
            <a:ext cx="280035" cy="280035"/>
          </a:xfrm>
          <a:custGeom>
            <a:avLst/>
            <a:gdLst/>
            <a:ahLst/>
            <a:cxnLst/>
            <a:rect l="l" t="t" r="r" b="b"/>
            <a:pathLst>
              <a:path w="280034" h="280034">
                <a:moveTo>
                  <a:pt x="0" y="139946"/>
                </a:moveTo>
                <a:lnTo>
                  <a:pt x="14926" y="78382"/>
                </a:lnTo>
                <a:lnTo>
                  <a:pt x="54064" y="29853"/>
                </a:lnTo>
                <a:lnTo>
                  <a:pt x="109985" y="3749"/>
                </a:lnTo>
                <a:lnTo>
                  <a:pt x="139803" y="0"/>
                </a:lnTo>
                <a:lnTo>
                  <a:pt x="171477" y="3749"/>
                </a:lnTo>
                <a:lnTo>
                  <a:pt x="227399" y="29853"/>
                </a:lnTo>
                <a:lnTo>
                  <a:pt x="266536" y="78382"/>
                </a:lnTo>
                <a:lnTo>
                  <a:pt x="279571" y="139946"/>
                </a:lnTo>
                <a:lnTo>
                  <a:pt x="277714" y="169799"/>
                </a:lnTo>
                <a:lnTo>
                  <a:pt x="249753" y="225756"/>
                </a:lnTo>
                <a:lnTo>
                  <a:pt x="201295" y="264930"/>
                </a:lnTo>
                <a:lnTo>
                  <a:pt x="139803" y="279856"/>
                </a:lnTo>
                <a:lnTo>
                  <a:pt x="109985" y="276142"/>
                </a:lnTo>
                <a:lnTo>
                  <a:pt x="54064" y="248146"/>
                </a:lnTo>
                <a:lnTo>
                  <a:pt x="14926" y="199652"/>
                </a:lnTo>
                <a:lnTo>
                  <a:pt x="0" y="139946"/>
                </a:lnTo>
                <a:close/>
              </a:path>
            </a:pathLst>
          </a:custGeom>
          <a:ln w="3723">
            <a:solidFill>
              <a:srgbClr val="231F20"/>
            </a:solidFill>
          </a:ln>
        </p:spPr>
        <p:txBody>
          <a:bodyPr wrap="square" lIns="0" tIns="0" rIns="0" bIns="0" rtlCol="0"/>
          <a:lstStyle/>
          <a:p>
            <a:endParaRPr/>
          </a:p>
        </p:txBody>
      </p:sp>
      <p:sp>
        <p:nvSpPr>
          <p:cNvPr id="22" name="object 22"/>
          <p:cNvSpPr txBox="1"/>
          <p:nvPr/>
        </p:nvSpPr>
        <p:spPr>
          <a:xfrm>
            <a:off x="6452442" y="1086902"/>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3</a:t>
            </a:r>
            <a:endParaRPr sz="1450">
              <a:latin typeface="Arial MT"/>
              <a:cs typeface="Arial MT"/>
            </a:endParaRPr>
          </a:p>
        </p:txBody>
      </p:sp>
      <p:sp>
        <p:nvSpPr>
          <p:cNvPr id="23" name="object 23"/>
          <p:cNvSpPr/>
          <p:nvPr/>
        </p:nvSpPr>
        <p:spPr>
          <a:xfrm>
            <a:off x="4979801" y="2138817"/>
            <a:ext cx="280035" cy="280035"/>
          </a:xfrm>
          <a:custGeom>
            <a:avLst/>
            <a:gdLst/>
            <a:ahLst/>
            <a:cxnLst/>
            <a:rect l="l" t="t" r="r" b="b"/>
            <a:pathLst>
              <a:path w="280035" h="280035">
                <a:moveTo>
                  <a:pt x="0" y="139946"/>
                </a:moveTo>
                <a:lnTo>
                  <a:pt x="14890" y="80239"/>
                </a:lnTo>
                <a:lnTo>
                  <a:pt x="54028" y="31710"/>
                </a:lnTo>
                <a:lnTo>
                  <a:pt x="109950" y="3713"/>
                </a:lnTo>
                <a:lnTo>
                  <a:pt x="139767" y="0"/>
                </a:lnTo>
                <a:lnTo>
                  <a:pt x="171442" y="3713"/>
                </a:lnTo>
                <a:lnTo>
                  <a:pt x="227363" y="31710"/>
                </a:lnTo>
                <a:lnTo>
                  <a:pt x="266501" y="80239"/>
                </a:lnTo>
                <a:lnTo>
                  <a:pt x="279535" y="139946"/>
                </a:lnTo>
                <a:lnTo>
                  <a:pt x="275821" y="171656"/>
                </a:lnTo>
                <a:lnTo>
                  <a:pt x="249717" y="227613"/>
                </a:lnTo>
                <a:lnTo>
                  <a:pt x="201259" y="266786"/>
                </a:lnTo>
                <a:lnTo>
                  <a:pt x="139767" y="279856"/>
                </a:lnTo>
                <a:lnTo>
                  <a:pt x="109950" y="276142"/>
                </a:lnTo>
                <a:lnTo>
                  <a:pt x="54028" y="250003"/>
                </a:lnTo>
                <a:lnTo>
                  <a:pt x="14890" y="201509"/>
                </a:lnTo>
                <a:lnTo>
                  <a:pt x="0" y="139946"/>
                </a:lnTo>
                <a:close/>
              </a:path>
            </a:pathLst>
          </a:custGeom>
          <a:ln w="3723">
            <a:solidFill>
              <a:srgbClr val="231F20"/>
            </a:solidFill>
          </a:ln>
        </p:spPr>
        <p:txBody>
          <a:bodyPr wrap="square" lIns="0" tIns="0" rIns="0" bIns="0" rtlCol="0"/>
          <a:lstStyle/>
          <a:p>
            <a:endParaRPr/>
          </a:p>
        </p:txBody>
      </p:sp>
      <p:sp>
        <p:nvSpPr>
          <p:cNvPr id="24" name="object 24"/>
          <p:cNvSpPr txBox="1"/>
          <p:nvPr/>
        </p:nvSpPr>
        <p:spPr>
          <a:xfrm>
            <a:off x="5054681" y="2135449"/>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2</a:t>
            </a:r>
            <a:endParaRPr sz="1450">
              <a:latin typeface="Arial MT"/>
              <a:cs typeface="Arial MT"/>
            </a:endParaRPr>
          </a:p>
        </p:txBody>
      </p:sp>
      <p:sp>
        <p:nvSpPr>
          <p:cNvPr id="25" name="object 25"/>
          <p:cNvSpPr/>
          <p:nvPr/>
        </p:nvSpPr>
        <p:spPr>
          <a:xfrm>
            <a:off x="5958210" y="1929880"/>
            <a:ext cx="280035" cy="280035"/>
          </a:xfrm>
          <a:custGeom>
            <a:avLst/>
            <a:gdLst/>
            <a:ahLst/>
            <a:cxnLst/>
            <a:rect l="l" t="t" r="r" b="b"/>
            <a:pathLst>
              <a:path w="280035" h="280035">
                <a:moveTo>
                  <a:pt x="0" y="139910"/>
                </a:moveTo>
                <a:lnTo>
                  <a:pt x="14890" y="78347"/>
                </a:lnTo>
                <a:lnTo>
                  <a:pt x="54064" y="29853"/>
                </a:lnTo>
                <a:lnTo>
                  <a:pt x="109950" y="3713"/>
                </a:lnTo>
                <a:lnTo>
                  <a:pt x="139767" y="0"/>
                </a:lnTo>
                <a:lnTo>
                  <a:pt x="171442" y="3713"/>
                </a:lnTo>
                <a:lnTo>
                  <a:pt x="227363" y="29853"/>
                </a:lnTo>
                <a:lnTo>
                  <a:pt x="266501" y="78347"/>
                </a:lnTo>
                <a:lnTo>
                  <a:pt x="279535" y="139910"/>
                </a:lnTo>
                <a:lnTo>
                  <a:pt x="277678" y="169763"/>
                </a:lnTo>
                <a:lnTo>
                  <a:pt x="249717" y="227577"/>
                </a:lnTo>
                <a:lnTo>
                  <a:pt x="201295" y="264894"/>
                </a:lnTo>
                <a:lnTo>
                  <a:pt x="139767" y="279820"/>
                </a:lnTo>
                <a:lnTo>
                  <a:pt x="109950" y="276107"/>
                </a:lnTo>
                <a:lnTo>
                  <a:pt x="54064" y="248110"/>
                </a:lnTo>
                <a:lnTo>
                  <a:pt x="14890" y="199617"/>
                </a:lnTo>
                <a:lnTo>
                  <a:pt x="0" y="139910"/>
                </a:lnTo>
                <a:close/>
              </a:path>
            </a:pathLst>
          </a:custGeom>
          <a:ln w="3723">
            <a:solidFill>
              <a:srgbClr val="231F20"/>
            </a:solidFill>
          </a:ln>
        </p:spPr>
        <p:txBody>
          <a:bodyPr wrap="square" lIns="0" tIns="0" rIns="0" bIns="0" rtlCol="0"/>
          <a:lstStyle/>
          <a:p>
            <a:endParaRPr/>
          </a:p>
        </p:txBody>
      </p:sp>
      <p:sp>
        <p:nvSpPr>
          <p:cNvPr id="26" name="object 26"/>
          <p:cNvSpPr txBox="1"/>
          <p:nvPr/>
        </p:nvSpPr>
        <p:spPr>
          <a:xfrm>
            <a:off x="6033105" y="1926479"/>
            <a:ext cx="129539" cy="249554"/>
          </a:xfrm>
          <a:prstGeom prst="rect">
            <a:avLst/>
          </a:prstGeom>
        </p:spPr>
        <p:txBody>
          <a:bodyPr vert="horz" wrap="square" lIns="0" tIns="15240" rIns="0" bIns="0" rtlCol="0">
            <a:spAutoFit/>
          </a:bodyPr>
          <a:lstStyle/>
          <a:p>
            <a:pPr marL="12700">
              <a:lnSpc>
                <a:spcPct val="100000"/>
              </a:lnSpc>
              <a:spcBef>
                <a:spcPts val="120"/>
              </a:spcBef>
            </a:pPr>
            <a:r>
              <a:rPr sz="1450" spc="10" dirty="0">
                <a:solidFill>
                  <a:srgbClr val="231F20"/>
                </a:solidFill>
                <a:latin typeface="Arial MT"/>
                <a:cs typeface="Arial MT"/>
              </a:rPr>
              <a:t>4</a:t>
            </a:r>
            <a:endParaRPr sz="1450">
              <a:latin typeface="Arial MT"/>
              <a:cs typeface="Arial MT"/>
            </a:endParaRPr>
          </a:p>
        </p:txBody>
      </p:sp>
      <p:sp>
        <p:nvSpPr>
          <p:cNvPr id="27" name="object 27"/>
          <p:cNvSpPr/>
          <p:nvPr/>
        </p:nvSpPr>
        <p:spPr>
          <a:xfrm>
            <a:off x="7846109" y="2069790"/>
            <a:ext cx="280035" cy="280035"/>
          </a:xfrm>
          <a:custGeom>
            <a:avLst/>
            <a:gdLst/>
            <a:ahLst/>
            <a:cxnLst/>
            <a:rect l="l" t="t" r="r" b="b"/>
            <a:pathLst>
              <a:path w="280034" h="280035">
                <a:moveTo>
                  <a:pt x="0" y="139910"/>
                </a:moveTo>
                <a:lnTo>
                  <a:pt x="13034" y="78347"/>
                </a:lnTo>
                <a:lnTo>
                  <a:pt x="52171" y="29853"/>
                </a:lnTo>
                <a:lnTo>
                  <a:pt x="108093" y="3749"/>
                </a:lnTo>
                <a:lnTo>
                  <a:pt x="139767" y="0"/>
                </a:lnTo>
                <a:lnTo>
                  <a:pt x="171442" y="3749"/>
                </a:lnTo>
                <a:lnTo>
                  <a:pt x="227363" y="29853"/>
                </a:lnTo>
                <a:lnTo>
                  <a:pt x="266501" y="78347"/>
                </a:lnTo>
                <a:lnTo>
                  <a:pt x="279535" y="139910"/>
                </a:lnTo>
                <a:lnTo>
                  <a:pt x="275821" y="169763"/>
                </a:lnTo>
                <a:lnTo>
                  <a:pt x="249717" y="227613"/>
                </a:lnTo>
                <a:lnTo>
                  <a:pt x="201259" y="264930"/>
                </a:lnTo>
                <a:lnTo>
                  <a:pt x="139767" y="279856"/>
                </a:lnTo>
                <a:lnTo>
                  <a:pt x="108093" y="276107"/>
                </a:lnTo>
                <a:lnTo>
                  <a:pt x="52171" y="248146"/>
                </a:lnTo>
                <a:lnTo>
                  <a:pt x="13034" y="199652"/>
                </a:lnTo>
                <a:lnTo>
                  <a:pt x="0" y="139910"/>
                </a:lnTo>
                <a:close/>
              </a:path>
            </a:pathLst>
          </a:custGeom>
          <a:ln w="3723">
            <a:solidFill>
              <a:srgbClr val="231F20"/>
            </a:solidFill>
          </a:ln>
        </p:spPr>
        <p:txBody>
          <a:bodyPr wrap="square" lIns="0" tIns="0" rIns="0" bIns="0" rtlCol="0"/>
          <a:lstStyle/>
          <a:p>
            <a:endParaRPr/>
          </a:p>
        </p:txBody>
      </p:sp>
      <p:sp>
        <p:nvSpPr>
          <p:cNvPr id="28" name="object 28"/>
          <p:cNvSpPr/>
          <p:nvPr/>
        </p:nvSpPr>
        <p:spPr>
          <a:xfrm>
            <a:off x="4771042" y="1370131"/>
            <a:ext cx="2376805" cy="979805"/>
          </a:xfrm>
          <a:custGeom>
            <a:avLst/>
            <a:gdLst/>
            <a:ahLst/>
            <a:cxnLst/>
            <a:rect l="l" t="t" r="r" b="b"/>
            <a:pathLst>
              <a:path w="2376804" h="979805">
                <a:moveTo>
                  <a:pt x="0" y="0"/>
                </a:moveTo>
                <a:lnTo>
                  <a:pt x="7463" y="0"/>
                </a:lnTo>
              </a:path>
              <a:path w="2376804" h="979805">
                <a:moveTo>
                  <a:pt x="2096621" y="839570"/>
                </a:moveTo>
                <a:lnTo>
                  <a:pt x="2109691" y="778006"/>
                </a:lnTo>
                <a:lnTo>
                  <a:pt x="2148829" y="729512"/>
                </a:lnTo>
                <a:lnTo>
                  <a:pt x="2204750" y="703409"/>
                </a:lnTo>
                <a:lnTo>
                  <a:pt x="2236425" y="699659"/>
                </a:lnTo>
                <a:lnTo>
                  <a:pt x="2268099" y="703409"/>
                </a:lnTo>
                <a:lnTo>
                  <a:pt x="2323985" y="729512"/>
                </a:lnTo>
                <a:lnTo>
                  <a:pt x="2363158" y="778006"/>
                </a:lnTo>
                <a:lnTo>
                  <a:pt x="2376192" y="839570"/>
                </a:lnTo>
                <a:lnTo>
                  <a:pt x="2372443" y="869423"/>
                </a:lnTo>
                <a:lnTo>
                  <a:pt x="2346375" y="927273"/>
                </a:lnTo>
                <a:lnTo>
                  <a:pt x="2297917" y="964589"/>
                </a:lnTo>
                <a:lnTo>
                  <a:pt x="2236425" y="979516"/>
                </a:lnTo>
                <a:lnTo>
                  <a:pt x="2204750" y="975766"/>
                </a:lnTo>
                <a:lnTo>
                  <a:pt x="2148829" y="947806"/>
                </a:lnTo>
                <a:lnTo>
                  <a:pt x="2109691" y="899312"/>
                </a:lnTo>
                <a:lnTo>
                  <a:pt x="2096621" y="839570"/>
                </a:lnTo>
                <a:close/>
              </a:path>
            </a:pathLst>
          </a:custGeom>
          <a:ln w="3723">
            <a:solidFill>
              <a:srgbClr val="231F20"/>
            </a:solidFill>
          </a:ln>
        </p:spPr>
        <p:txBody>
          <a:bodyPr wrap="square" lIns="0" tIns="0" rIns="0" bIns="0" rtlCol="0"/>
          <a:lstStyle/>
          <a:p>
            <a:endParaRPr/>
          </a:p>
        </p:txBody>
      </p:sp>
      <p:sp>
        <p:nvSpPr>
          <p:cNvPr id="29" name="object 29"/>
          <p:cNvSpPr txBox="1"/>
          <p:nvPr/>
        </p:nvSpPr>
        <p:spPr>
          <a:xfrm>
            <a:off x="6942572" y="2066414"/>
            <a:ext cx="1108075" cy="249554"/>
          </a:xfrm>
          <a:prstGeom prst="rect">
            <a:avLst/>
          </a:prstGeom>
        </p:spPr>
        <p:txBody>
          <a:bodyPr vert="horz" wrap="square" lIns="0" tIns="15240" rIns="0" bIns="0" rtlCol="0">
            <a:spAutoFit/>
          </a:bodyPr>
          <a:lstStyle/>
          <a:p>
            <a:pPr marL="12700">
              <a:lnSpc>
                <a:spcPct val="100000"/>
              </a:lnSpc>
              <a:spcBef>
                <a:spcPts val="120"/>
              </a:spcBef>
              <a:tabLst>
                <a:tab pos="946150" algn="l"/>
              </a:tabLst>
            </a:pPr>
            <a:r>
              <a:rPr sz="1450" spc="10" dirty="0">
                <a:solidFill>
                  <a:srgbClr val="231F20"/>
                </a:solidFill>
                <a:latin typeface="Arial MT"/>
                <a:cs typeface="Arial MT"/>
              </a:rPr>
              <a:t>5 </a:t>
            </a:r>
            <a:r>
              <a:rPr sz="1450" spc="-70" dirty="0">
                <a:solidFill>
                  <a:srgbClr val="231F20"/>
                </a:solidFill>
                <a:latin typeface="Arial MT"/>
                <a:cs typeface="Arial MT"/>
              </a:rPr>
              <a:t> </a:t>
            </a:r>
            <a:r>
              <a:rPr sz="1450" u="dash" dirty="0">
                <a:solidFill>
                  <a:srgbClr val="231F20"/>
                </a:solidFill>
                <a:uFill>
                  <a:solidFill>
                    <a:srgbClr val="231F20"/>
                  </a:solidFill>
                </a:uFill>
                <a:latin typeface="Times New Roman"/>
                <a:cs typeface="Times New Roman"/>
              </a:rPr>
              <a:t> 	</a:t>
            </a:r>
            <a:r>
              <a:rPr sz="1450" spc="-10" dirty="0">
                <a:solidFill>
                  <a:srgbClr val="231F20"/>
                </a:solidFill>
                <a:latin typeface="Times New Roman"/>
                <a:cs typeface="Times New Roman"/>
              </a:rPr>
              <a:t> </a:t>
            </a:r>
            <a:r>
              <a:rPr sz="1450" spc="10" dirty="0">
                <a:solidFill>
                  <a:srgbClr val="231F20"/>
                </a:solidFill>
                <a:latin typeface="Arial MT"/>
                <a:cs typeface="Arial MT"/>
              </a:rPr>
              <a:t>6</a:t>
            </a:r>
            <a:endParaRPr sz="1450">
              <a:latin typeface="Arial MT"/>
              <a:cs typeface="Arial MT"/>
            </a:endParaRPr>
          </a:p>
        </p:txBody>
      </p:sp>
      <p:grpSp>
        <p:nvGrpSpPr>
          <p:cNvPr id="30" name="object 30"/>
          <p:cNvGrpSpPr/>
          <p:nvPr/>
        </p:nvGrpSpPr>
        <p:grpSpPr>
          <a:xfrm>
            <a:off x="4696511" y="1228359"/>
            <a:ext cx="2249805" cy="1052830"/>
            <a:chOff x="4696511" y="1228359"/>
            <a:chExt cx="2249805" cy="1052830"/>
          </a:xfrm>
        </p:grpSpPr>
        <p:sp>
          <p:nvSpPr>
            <p:cNvPr id="31" name="object 31"/>
            <p:cNvSpPr/>
            <p:nvPr/>
          </p:nvSpPr>
          <p:spPr>
            <a:xfrm>
              <a:off x="4785969" y="1230220"/>
              <a:ext cx="1661160" cy="1049020"/>
            </a:xfrm>
            <a:custGeom>
              <a:avLst/>
              <a:gdLst/>
              <a:ahLst/>
              <a:cxnLst/>
              <a:rect l="l" t="t" r="r" b="b"/>
              <a:pathLst>
                <a:path w="1661160" h="1049020">
                  <a:moveTo>
                    <a:pt x="0" y="138053"/>
                  </a:moveTo>
                  <a:lnTo>
                    <a:pt x="7463" y="138053"/>
                  </a:lnTo>
                </a:path>
                <a:path w="1661160" h="1049020">
                  <a:moveTo>
                    <a:pt x="14926" y="138053"/>
                  </a:moveTo>
                  <a:lnTo>
                    <a:pt x="22354" y="136196"/>
                  </a:lnTo>
                </a:path>
                <a:path w="1661160" h="1049020">
                  <a:moveTo>
                    <a:pt x="29817" y="136196"/>
                  </a:moveTo>
                  <a:lnTo>
                    <a:pt x="37280" y="136196"/>
                  </a:lnTo>
                </a:path>
                <a:path w="1661160" h="1049020">
                  <a:moveTo>
                    <a:pt x="44708" y="134339"/>
                  </a:moveTo>
                  <a:lnTo>
                    <a:pt x="52171" y="134339"/>
                  </a:lnTo>
                </a:path>
                <a:path w="1661160" h="1049020">
                  <a:moveTo>
                    <a:pt x="59635" y="134339"/>
                  </a:moveTo>
                  <a:lnTo>
                    <a:pt x="67098" y="132447"/>
                  </a:lnTo>
                </a:path>
                <a:path w="1661160" h="1049020">
                  <a:moveTo>
                    <a:pt x="74526" y="132447"/>
                  </a:moveTo>
                  <a:lnTo>
                    <a:pt x="81989" y="130590"/>
                  </a:lnTo>
                </a:path>
                <a:path w="1661160" h="1049020">
                  <a:moveTo>
                    <a:pt x="89452" y="130590"/>
                  </a:moveTo>
                  <a:lnTo>
                    <a:pt x="96916" y="130590"/>
                  </a:lnTo>
                </a:path>
                <a:path w="1661160" h="1049020">
                  <a:moveTo>
                    <a:pt x="104379" y="128733"/>
                  </a:moveTo>
                  <a:lnTo>
                    <a:pt x="111806" y="128733"/>
                  </a:lnTo>
                </a:path>
                <a:path w="1661160" h="1049020">
                  <a:moveTo>
                    <a:pt x="119270" y="128733"/>
                  </a:moveTo>
                  <a:lnTo>
                    <a:pt x="126733" y="126876"/>
                  </a:lnTo>
                </a:path>
                <a:path w="1661160" h="1049020">
                  <a:moveTo>
                    <a:pt x="134196" y="126876"/>
                  </a:moveTo>
                  <a:lnTo>
                    <a:pt x="141624" y="126876"/>
                  </a:lnTo>
                </a:path>
                <a:path w="1661160" h="1049020">
                  <a:moveTo>
                    <a:pt x="149087" y="124983"/>
                  </a:moveTo>
                  <a:lnTo>
                    <a:pt x="156551" y="124983"/>
                  </a:lnTo>
                </a:path>
                <a:path w="1661160" h="1049020">
                  <a:moveTo>
                    <a:pt x="164014" y="124983"/>
                  </a:moveTo>
                  <a:lnTo>
                    <a:pt x="171442" y="123126"/>
                  </a:lnTo>
                </a:path>
                <a:path w="1661160" h="1049020">
                  <a:moveTo>
                    <a:pt x="178905" y="123126"/>
                  </a:moveTo>
                  <a:lnTo>
                    <a:pt x="186368" y="123126"/>
                  </a:lnTo>
                </a:path>
                <a:path w="1661160" h="1049020">
                  <a:moveTo>
                    <a:pt x="193832" y="121270"/>
                  </a:moveTo>
                  <a:lnTo>
                    <a:pt x="201259" y="121270"/>
                  </a:lnTo>
                </a:path>
                <a:path w="1661160" h="1049020">
                  <a:moveTo>
                    <a:pt x="208723" y="121270"/>
                  </a:moveTo>
                  <a:lnTo>
                    <a:pt x="216186" y="119413"/>
                  </a:lnTo>
                </a:path>
                <a:path w="1661160" h="1049020">
                  <a:moveTo>
                    <a:pt x="223649" y="119413"/>
                  </a:moveTo>
                  <a:lnTo>
                    <a:pt x="231077" y="119413"/>
                  </a:lnTo>
                </a:path>
                <a:path w="1661160" h="1049020">
                  <a:moveTo>
                    <a:pt x="238540" y="117520"/>
                  </a:moveTo>
                  <a:lnTo>
                    <a:pt x="246003" y="117520"/>
                  </a:lnTo>
                </a:path>
                <a:path w="1661160" h="1049020">
                  <a:moveTo>
                    <a:pt x="253467" y="115663"/>
                  </a:moveTo>
                  <a:lnTo>
                    <a:pt x="260930" y="115663"/>
                  </a:lnTo>
                </a:path>
                <a:path w="1661160" h="1049020">
                  <a:moveTo>
                    <a:pt x="268358" y="115663"/>
                  </a:moveTo>
                  <a:lnTo>
                    <a:pt x="275821" y="113806"/>
                  </a:lnTo>
                </a:path>
                <a:path w="1661160" h="1049020">
                  <a:moveTo>
                    <a:pt x="283284" y="113806"/>
                  </a:moveTo>
                  <a:lnTo>
                    <a:pt x="290712" y="113806"/>
                  </a:lnTo>
                </a:path>
                <a:path w="1661160" h="1049020">
                  <a:moveTo>
                    <a:pt x="298175" y="111949"/>
                  </a:moveTo>
                  <a:lnTo>
                    <a:pt x="305639" y="111949"/>
                  </a:lnTo>
                </a:path>
                <a:path w="1661160" h="1049020">
                  <a:moveTo>
                    <a:pt x="313102" y="111949"/>
                  </a:moveTo>
                  <a:lnTo>
                    <a:pt x="320529" y="110057"/>
                  </a:lnTo>
                </a:path>
                <a:path w="1661160" h="1049020">
                  <a:moveTo>
                    <a:pt x="327993" y="110057"/>
                  </a:moveTo>
                  <a:lnTo>
                    <a:pt x="335456" y="110057"/>
                  </a:lnTo>
                </a:path>
                <a:path w="1661160" h="1049020">
                  <a:moveTo>
                    <a:pt x="342919" y="108200"/>
                  </a:moveTo>
                  <a:lnTo>
                    <a:pt x="350383" y="108200"/>
                  </a:lnTo>
                </a:path>
                <a:path w="1661160" h="1049020">
                  <a:moveTo>
                    <a:pt x="357810" y="108200"/>
                  </a:moveTo>
                  <a:lnTo>
                    <a:pt x="365274" y="106343"/>
                  </a:lnTo>
                </a:path>
                <a:path w="1661160" h="1049020">
                  <a:moveTo>
                    <a:pt x="372737" y="106343"/>
                  </a:moveTo>
                  <a:lnTo>
                    <a:pt x="380165" y="106343"/>
                  </a:lnTo>
                </a:path>
                <a:path w="1661160" h="1049020">
                  <a:moveTo>
                    <a:pt x="387628" y="104486"/>
                  </a:moveTo>
                  <a:lnTo>
                    <a:pt x="395091" y="104486"/>
                  </a:lnTo>
                </a:path>
                <a:path w="1661160" h="1049020">
                  <a:moveTo>
                    <a:pt x="402555" y="104486"/>
                  </a:moveTo>
                  <a:lnTo>
                    <a:pt x="410018" y="102593"/>
                  </a:lnTo>
                </a:path>
                <a:path w="1661160" h="1049020">
                  <a:moveTo>
                    <a:pt x="417446" y="102593"/>
                  </a:moveTo>
                  <a:lnTo>
                    <a:pt x="424909" y="100736"/>
                  </a:lnTo>
                </a:path>
                <a:path w="1661160" h="1049020">
                  <a:moveTo>
                    <a:pt x="432372" y="100736"/>
                  </a:moveTo>
                  <a:lnTo>
                    <a:pt x="439836" y="100736"/>
                  </a:lnTo>
                </a:path>
                <a:path w="1661160" h="1049020">
                  <a:moveTo>
                    <a:pt x="447263" y="98880"/>
                  </a:moveTo>
                  <a:lnTo>
                    <a:pt x="454726" y="98880"/>
                  </a:lnTo>
                </a:path>
                <a:path w="1661160" h="1049020">
                  <a:moveTo>
                    <a:pt x="462190" y="98880"/>
                  </a:moveTo>
                  <a:lnTo>
                    <a:pt x="469653" y="97023"/>
                  </a:lnTo>
                </a:path>
                <a:path w="1661160" h="1049020">
                  <a:moveTo>
                    <a:pt x="477081" y="97023"/>
                  </a:moveTo>
                  <a:lnTo>
                    <a:pt x="484544" y="97023"/>
                  </a:lnTo>
                </a:path>
                <a:path w="1661160" h="1049020">
                  <a:moveTo>
                    <a:pt x="492007" y="95130"/>
                  </a:moveTo>
                  <a:lnTo>
                    <a:pt x="499471" y="95130"/>
                  </a:lnTo>
                </a:path>
                <a:path w="1661160" h="1049020">
                  <a:moveTo>
                    <a:pt x="506898" y="95130"/>
                  </a:moveTo>
                  <a:lnTo>
                    <a:pt x="514362" y="93273"/>
                  </a:lnTo>
                </a:path>
                <a:path w="1661160" h="1049020">
                  <a:moveTo>
                    <a:pt x="521825" y="93273"/>
                  </a:moveTo>
                  <a:lnTo>
                    <a:pt x="529288" y="93273"/>
                  </a:lnTo>
                </a:path>
                <a:path w="1661160" h="1049020">
                  <a:moveTo>
                    <a:pt x="536716" y="91416"/>
                  </a:moveTo>
                  <a:lnTo>
                    <a:pt x="544179" y="91416"/>
                  </a:lnTo>
                </a:path>
                <a:path w="1661160" h="1049020">
                  <a:moveTo>
                    <a:pt x="551642" y="91416"/>
                  </a:moveTo>
                  <a:lnTo>
                    <a:pt x="559106" y="89559"/>
                  </a:lnTo>
                </a:path>
                <a:path w="1661160" h="1049020">
                  <a:moveTo>
                    <a:pt x="566569" y="89559"/>
                  </a:moveTo>
                  <a:lnTo>
                    <a:pt x="573997" y="89559"/>
                  </a:lnTo>
                </a:path>
                <a:path w="1661160" h="1049020">
                  <a:moveTo>
                    <a:pt x="581460" y="87667"/>
                  </a:moveTo>
                  <a:lnTo>
                    <a:pt x="588923" y="87667"/>
                  </a:lnTo>
                </a:path>
                <a:path w="1661160" h="1049020">
                  <a:moveTo>
                    <a:pt x="596387" y="85810"/>
                  </a:moveTo>
                  <a:lnTo>
                    <a:pt x="603814" y="85810"/>
                  </a:lnTo>
                </a:path>
                <a:path w="1661160" h="1049020">
                  <a:moveTo>
                    <a:pt x="611278" y="85810"/>
                  </a:moveTo>
                  <a:lnTo>
                    <a:pt x="618741" y="83953"/>
                  </a:lnTo>
                </a:path>
                <a:path w="1661160" h="1049020">
                  <a:moveTo>
                    <a:pt x="626169" y="83953"/>
                  </a:moveTo>
                  <a:lnTo>
                    <a:pt x="633632" y="83953"/>
                  </a:lnTo>
                </a:path>
                <a:path w="1661160" h="1049020">
                  <a:moveTo>
                    <a:pt x="641095" y="82096"/>
                  </a:moveTo>
                  <a:lnTo>
                    <a:pt x="648559" y="82096"/>
                  </a:lnTo>
                </a:path>
                <a:path w="1661160" h="1049020">
                  <a:moveTo>
                    <a:pt x="656022" y="82096"/>
                  </a:moveTo>
                  <a:lnTo>
                    <a:pt x="663449" y="80203"/>
                  </a:lnTo>
                </a:path>
                <a:path w="1661160" h="1049020">
                  <a:moveTo>
                    <a:pt x="670913" y="80203"/>
                  </a:moveTo>
                  <a:lnTo>
                    <a:pt x="678376" y="80203"/>
                  </a:lnTo>
                </a:path>
                <a:path w="1661160" h="1049020">
                  <a:moveTo>
                    <a:pt x="685804" y="78347"/>
                  </a:moveTo>
                  <a:lnTo>
                    <a:pt x="693267" y="78347"/>
                  </a:lnTo>
                </a:path>
                <a:path w="1661160" h="1049020">
                  <a:moveTo>
                    <a:pt x="700730" y="78347"/>
                  </a:moveTo>
                  <a:lnTo>
                    <a:pt x="708194" y="76490"/>
                  </a:lnTo>
                </a:path>
                <a:path w="1661160" h="1049020">
                  <a:moveTo>
                    <a:pt x="715657" y="76490"/>
                  </a:moveTo>
                  <a:lnTo>
                    <a:pt x="723120" y="76490"/>
                  </a:lnTo>
                </a:path>
                <a:path w="1661160" h="1049020">
                  <a:moveTo>
                    <a:pt x="730548" y="74633"/>
                  </a:moveTo>
                  <a:lnTo>
                    <a:pt x="738011" y="74633"/>
                  </a:lnTo>
                </a:path>
                <a:path w="1661160" h="1049020">
                  <a:moveTo>
                    <a:pt x="745475" y="74633"/>
                  </a:moveTo>
                  <a:lnTo>
                    <a:pt x="752902" y="72776"/>
                  </a:lnTo>
                </a:path>
                <a:path w="1661160" h="1049020">
                  <a:moveTo>
                    <a:pt x="760366" y="72776"/>
                  </a:moveTo>
                  <a:lnTo>
                    <a:pt x="767829" y="70883"/>
                  </a:lnTo>
                </a:path>
                <a:path w="1661160" h="1049020">
                  <a:moveTo>
                    <a:pt x="775256" y="70883"/>
                  </a:moveTo>
                  <a:lnTo>
                    <a:pt x="782720" y="70883"/>
                  </a:lnTo>
                </a:path>
                <a:path w="1661160" h="1049020">
                  <a:moveTo>
                    <a:pt x="790183" y="69026"/>
                  </a:moveTo>
                  <a:lnTo>
                    <a:pt x="797646" y="69026"/>
                  </a:lnTo>
                </a:path>
                <a:path w="1661160" h="1049020">
                  <a:moveTo>
                    <a:pt x="805110" y="69026"/>
                  </a:moveTo>
                  <a:lnTo>
                    <a:pt x="812573" y="67169"/>
                  </a:lnTo>
                </a:path>
                <a:path w="1661160" h="1049020">
                  <a:moveTo>
                    <a:pt x="820001" y="67169"/>
                  </a:moveTo>
                  <a:lnTo>
                    <a:pt x="827464" y="67169"/>
                  </a:lnTo>
                </a:path>
                <a:path w="1661160" h="1049020">
                  <a:moveTo>
                    <a:pt x="834927" y="65312"/>
                  </a:moveTo>
                  <a:lnTo>
                    <a:pt x="842355" y="65312"/>
                  </a:lnTo>
                </a:path>
                <a:path w="1661160" h="1049020">
                  <a:moveTo>
                    <a:pt x="849818" y="65312"/>
                  </a:moveTo>
                  <a:lnTo>
                    <a:pt x="857282" y="63420"/>
                  </a:lnTo>
                </a:path>
                <a:path w="1661160" h="1049020">
                  <a:moveTo>
                    <a:pt x="864745" y="63420"/>
                  </a:moveTo>
                  <a:lnTo>
                    <a:pt x="872208" y="63420"/>
                  </a:lnTo>
                </a:path>
                <a:path w="1661160" h="1049020">
                  <a:moveTo>
                    <a:pt x="879636" y="61563"/>
                  </a:moveTo>
                  <a:lnTo>
                    <a:pt x="887099" y="61563"/>
                  </a:lnTo>
                </a:path>
                <a:path w="1661160" h="1049020">
                  <a:moveTo>
                    <a:pt x="894562" y="61563"/>
                  </a:moveTo>
                  <a:lnTo>
                    <a:pt x="902026" y="59706"/>
                  </a:lnTo>
                </a:path>
                <a:path w="1661160" h="1049020">
                  <a:moveTo>
                    <a:pt x="909453" y="59706"/>
                  </a:moveTo>
                  <a:lnTo>
                    <a:pt x="916917" y="57849"/>
                  </a:lnTo>
                </a:path>
                <a:path w="1661160" h="1049020">
                  <a:moveTo>
                    <a:pt x="924380" y="57849"/>
                  </a:moveTo>
                  <a:lnTo>
                    <a:pt x="931808" y="57849"/>
                  </a:lnTo>
                </a:path>
                <a:path w="1661160" h="1049020">
                  <a:moveTo>
                    <a:pt x="939271" y="55957"/>
                  </a:moveTo>
                  <a:lnTo>
                    <a:pt x="946734" y="55957"/>
                  </a:lnTo>
                </a:path>
                <a:path w="1661160" h="1049020">
                  <a:moveTo>
                    <a:pt x="954198" y="55957"/>
                  </a:moveTo>
                  <a:lnTo>
                    <a:pt x="961661" y="54100"/>
                  </a:lnTo>
                </a:path>
                <a:path w="1661160" h="1049020">
                  <a:moveTo>
                    <a:pt x="969124" y="54100"/>
                  </a:moveTo>
                  <a:lnTo>
                    <a:pt x="976552" y="54100"/>
                  </a:lnTo>
                </a:path>
                <a:path w="1661160" h="1049020">
                  <a:moveTo>
                    <a:pt x="984015" y="52243"/>
                  </a:moveTo>
                  <a:lnTo>
                    <a:pt x="991478" y="52243"/>
                  </a:lnTo>
                </a:path>
                <a:path w="1661160" h="1049020">
                  <a:moveTo>
                    <a:pt x="998906" y="52243"/>
                  </a:moveTo>
                  <a:lnTo>
                    <a:pt x="1006369" y="50386"/>
                  </a:lnTo>
                </a:path>
                <a:path w="1661160" h="1049020">
                  <a:moveTo>
                    <a:pt x="1013833" y="50386"/>
                  </a:moveTo>
                  <a:lnTo>
                    <a:pt x="1021296" y="50386"/>
                  </a:lnTo>
                </a:path>
                <a:path w="1661160" h="1049020">
                  <a:moveTo>
                    <a:pt x="1028759" y="48493"/>
                  </a:moveTo>
                  <a:lnTo>
                    <a:pt x="1036187" y="48493"/>
                  </a:lnTo>
                </a:path>
                <a:path w="1661160" h="1049020">
                  <a:moveTo>
                    <a:pt x="1043650" y="48493"/>
                  </a:moveTo>
                  <a:lnTo>
                    <a:pt x="1051114" y="46636"/>
                  </a:lnTo>
                </a:path>
                <a:path w="1661160" h="1049020">
                  <a:moveTo>
                    <a:pt x="1058577" y="46636"/>
                  </a:moveTo>
                  <a:lnTo>
                    <a:pt x="1066005" y="46636"/>
                  </a:lnTo>
                </a:path>
                <a:path w="1661160" h="1049020">
                  <a:moveTo>
                    <a:pt x="1073468" y="44779"/>
                  </a:moveTo>
                  <a:lnTo>
                    <a:pt x="1080931" y="44779"/>
                  </a:lnTo>
                </a:path>
                <a:path w="1661160" h="1049020">
                  <a:moveTo>
                    <a:pt x="1088359" y="42923"/>
                  </a:moveTo>
                  <a:lnTo>
                    <a:pt x="1095822" y="42923"/>
                  </a:lnTo>
                </a:path>
                <a:path w="1661160" h="1049020">
                  <a:moveTo>
                    <a:pt x="1103285" y="42923"/>
                  </a:moveTo>
                  <a:lnTo>
                    <a:pt x="1110749" y="41030"/>
                  </a:lnTo>
                </a:path>
                <a:path w="1661160" h="1049020">
                  <a:moveTo>
                    <a:pt x="1118212" y="41030"/>
                  </a:moveTo>
                  <a:lnTo>
                    <a:pt x="1125640" y="41030"/>
                  </a:lnTo>
                </a:path>
                <a:path w="1661160" h="1049020">
                  <a:moveTo>
                    <a:pt x="1133103" y="39173"/>
                  </a:moveTo>
                  <a:lnTo>
                    <a:pt x="1140566" y="39173"/>
                  </a:lnTo>
                </a:path>
                <a:path w="1661160" h="1049020">
                  <a:moveTo>
                    <a:pt x="1147994" y="39173"/>
                  </a:moveTo>
                  <a:lnTo>
                    <a:pt x="1155457" y="37316"/>
                  </a:lnTo>
                </a:path>
                <a:path w="1661160" h="1049020">
                  <a:moveTo>
                    <a:pt x="1162921" y="37316"/>
                  </a:moveTo>
                  <a:lnTo>
                    <a:pt x="1170384" y="37316"/>
                  </a:lnTo>
                </a:path>
                <a:path w="1661160" h="1049020">
                  <a:moveTo>
                    <a:pt x="1177847" y="35459"/>
                  </a:moveTo>
                  <a:lnTo>
                    <a:pt x="1185311" y="35459"/>
                  </a:lnTo>
                </a:path>
                <a:path w="1661160" h="1049020">
                  <a:moveTo>
                    <a:pt x="1192738" y="35459"/>
                  </a:moveTo>
                  <a:lnTo>
                    <a:pt x="1200202" y="33567"/>
                  </a:lnTo>
                </a:path>
                <a:path w="1661160" h="1049020">
                  <a:moveTo>
                    <a:pt x="1207665" y="33567"/>
                  </a:moveTo>
                  <a:lnTo>
                    <a:pt x="1215092" y="33567"/>
                  </a:lnTo>
                </a:path>
                <a:path w="1661160" h="1049020">
                  <a:moveTo>
                    <a:pt x="1222556" y="31710"/>
                  </a:moveTo>
                  <a:lnTo>
                    <a:pt x="1230019" y="31710"/>
                  </a:lnTo>
                </a:path>
                <a:path w="1661160" h="1049020">
                  <a:moveTo>
                    <a:pt x="1237482" y="31710"/>
                  </a:moveTo>
                  <a:lnTo>
                    <a:pt x="1244910" y="29853"/>
                  </a:lnTo>
                </a:path>
                <a:path w="1661160" h="1049020">
                  <a:moveTo>
                    <a:pt x="1252373" y="29853"/>
                  </a:moveTo>
                  <a:lnTo>
                    <a:pt x="1259837" y="27996"/>
                  </a:lnTo>
                </a:path>
                <a:path w="1661160" h="1049020">
                  <a:moveTo>
                    <a:pt x="1267300" y="27996"/>
                  </a:moveTo>
                  <a:lnTo>
                    <a:pt x="1274728" y="27996"/>
                  </a:lnTo>
                </a:path>
                <a:path w="1661160" h="1049020">
                  <a:moveTo>
                    <a:pt x="1282191" y="26103"/>
                  </a:moveTo>
                  <a:lnTo>
                    <a:pt x="1289654" y="26103"/>
                  </a:lnTo>
                </a:path>
                <a:path w="1661160" h="1049020">
                  <a:moveTo>
                    <a:pt x="1297118" y="26103"/>
                  </a:moveTo>
                  <a:lnTo>
                    <a:pt x="1304545" y="24246"/>
                  </a:lnTo>
                </a:path>
                <a:path w="1661160" h="1049020">
                  <a:moveTo>
                    <a:pt x="1312008" y="24246"/>
                  </a:moveTo>
                  <a:lnTo>
                    <a:pt x="1319472" y="24246"/>
                  </a:lnTo>
                </a:path>
                <a:path w="1661160" h="1049020">
                  <a:moveTo>
                    <a:pt x="1326935" y="22389"/>
                  </a:moveTo>
                  <a:lnTo>
                    <a:pt x="1334398" y="22389"/>
                  </a:lnTo>
                </a:path>
                <a:path w="1661160" h="1049020">
                  <a:moveTo>
                    <a:pt x="1341826" y="22389"/>
                  </a:moveTo>
                  <a:lnTo>
                    <a:pt x="1349289" y="20533"/>
                  </a:lnTo>
                </a:path>
                <a:path w="1661160" h="1049020">
                  <a:moveTo>
                    <a:pt x="1356753" y="20533"/>
                  </a:moveTo>
                  <a:lnTo>
                    <a:pt x="1364216" y="20533"/>
                  </a:lnTo>
                </a:path>
                <a:path w="1661160" h="1049020">
                  <a:moveTo>
                    <a:pt x="1371644" y="18640"/>
                  </a:moveTo>
                  <a:lnTo>
                    <a:pt x="1379107" y="18640"/>
                  </a:lnTo>
                </a:path>
                <a:path w="1661160" h="1049020">
                  <a:moveTo>
                    <a:pt x="1386570" y="18640"/>
                  </a:moveTo>
                  <a:lnTo>
                    <a:pt x="1393998" y="16783"/>
                  </a:lnTo>
                </a:path>
                <a:path w="1661160" h="1049020">
                  <a:moveTo>
                    <a:pt x="1401461" y="16783"/>
                  </a:moveTo>
                  <a:lnTo>
                    <a:pt x="1408925" y="16783"/>
                  </a:lnTo>
                </a:path>
                <a:path w="1661160" h="1049020">
                  <a:moveTo>
                    <a:pt x="1416388" y="14926"/>
                  </a:moveTo>
                  <a:lnTo>
                    <a:pt x="1423851" y="14926"/>
                  </a:lnTo>
                </a:path>
                <a:path w="1661160" h="1049020">
                  <a:moveTo>
                    <a:pt x="1431279" y="13069"/>
                  </a:moveTo>
                  <a:lnTo>
                    <a:pt x="1438742" y="13069"/>
                  </a:lnTo>
                </a:path>
                <a:path w="1661160" h="1049020">
                  <a:moveTo>
                    <a:pt x="1446205" y="13069"/>
                  </a:moveTo>
                  <a:lnTo>
                    <a:pt x="1453669" y="11177"/>
                  </a:lnTo>
                </a:path>
                <a:path w="1661160" h="1049020">
                  <a:moveTo>
                    <a:pt x="1461096" y="11177"/>
                  </a:moveTo>
                  <a:lnTo>
                    <a:pt x="1468560" y="11177"/>
                  </a:lnTo>
                </a:path>
                <a:path w="1661160" h="1049020">
                  <a:moveTo>
                    <a:pt x="1476023" y="9320"/>
                  </a:moveTo>
                  <a:lnTo>
                    <a:pt x="1483486" y="9320"/>
                  </a:lnTo>
                </a:path>
                <a:path w="1661160" h="1049020">
                  <a:moveTo>
                    <a:pt x="1490914" y="9320"/>
                  </a:moveTo>
                  <a:lnTo>
                    <a:pt x="1498377" y="7463"/>
                  </a:lnTo>
                </a:path>
                <a:path w="1661160" h="1049020">
                  <a:moveTo>
                    <a:pt x="1505841" y="7463"/>
                  </a:moveTo>
                  <a:lnTo>
                    <a:pt x="1513304" y="7463"/>
                  </a:lnTo>
                </a:path>
                <a:path w="1661160" h="1049020">
                  <a:moveTo>
                    <a:pt x="1520732" y="5606"/>
                  </a:moveTo>
                  <a:lnTo>
                    <a:pt x="1528195" y="5606"/>
                  </a:lnTo>
                </a:path>
                <a:path w="1661160" h="1049020">
                  <a:moveTo>
                    <a:pt x="1535658" y="5606"/>
                  </a:moveTo>
                  <a:lnTo>
                    <a:pt x="1543121" y="3713"/>
                  </a:lnTo>
                </a:path>
                <a:path w="1661160" h="1049020">
                  <a:moveTo>
                    <a:pt x="1550549" y="3713"/>
                  </a:moveTo>
                  <a:lnTo>
                    <a:pt x="1558012" y="3713"/>
                  </a:lnTo>
                </a:path>
                <a:path w="1661160" h="1049020">
                  <a:moveTo>
                    <a:pt x="1565476" y="1856"/>
                  </a:moveTo>
                  <a:lnTo>
                    <a:pt x="1572939" y="1856"/>
                  </a:lnTo>
                </a:path>
                <a:path w="1661160" h="1049020">
                  <a:moveTo>
                    <a:pt x="1580402" y="1856"/>
                  </a:moveTo>
                  <a:lnTo>
                    <a:pt x="1587830" y="0"/>
                  </a:lnTo>
                </a:path>
                <a:path w="1661160" h="1049020">
                  <a:moveTo>
                    <a:pt x="1395891" y="725763"/>
                  </a:moveTo>
                  <a:lnTo>
                    <a:pt x="1399604" y="718300"/>
                  </a:lnTo>
                </a:path>
                <a:path w="1661160" h="1049020">
                  <a:moveTo>
                    <a:pt x="1401461" y="710836"/>
                  </a:moveTo>
                  <a:lnTo>
                    <a:pt x="1405211" y="705230"/>
                  </a:lnTo>
                </a:path>
                <a:path w="1661160" h="1049020">
                  <a:moveTo>
                    <a:pt x="1407068" y="697766"/>
                  </a:moveTo>
                  <a:lnTo>
                    <a:pt x="1410781" y="692160"/>
                  </a:lnTo>
                </a:path>
                <a:path w="1661160" h="1049020">
                  <a:moveTo>
                    <a:pt x="1414531" y="684732"/>
                  </a:moveTo>
                  <a:lnTo>
                    <a:pt x="1416388" y="677269"/>
                  </a:lnTo>
                </a:path>
                <a:path w="1661160" h="1049020">
                  <a:moveTo>
                    <a:pt x="1420102" y="671663"/>
                  </a:moveTo>
                  <a:lnTo>
                    <a:pt x="1421959" y="664199"/>
                  </a:lnTo>
                </a:path>
                <a:path w="1661160" h="1049020">
                  <a:moveTo>
                    <a:pt x="1425708" y="658593"/>
                  </a:moveTo>
                  <a:lnTo>
                    <a:pt x="1429422" y="651130"/>
                  </a:lnTo>
                </a:path>
                <a:path w="1661160" h="1049020">
                  <a:moveTo>
                    <a:pt x="1431279" y="643666"/>
                  </a:moveTo>
                  <a:lnTo>
                    <a:pt x="1435028" y="636203"/>
                  </a:lnTo>
                </a:path>
                <a:path w="1661160" h="1049020">
                  <a:moveTo>
                    <a:pt x="1438742" y="628740"/>
                  </a:moveTo>
                  <a:lnTo>
                    <a:pt x="1442456" y="621276"/>
                  </a:lnTo>
                </a:path>
                <a:path w="1661160" h="1049020">
                  <a:moveTo>
                    <a:pt x="1444349" y="613813"/>
                  </a:moveTo>
                  <a:lnTo>
                    <a:pt x="1448062" y="608207"/>
                  </a:lnTo>
                </a:path>
                <a:path w="1661160" h="1049020">
                  <a:moveTo>
                    <a:pt x="1449919" y="600743"/>
                  </a:moveTo>
                  <a:lnTo>
                    <a:pt x="1453669" y="595137"/>
                  </a:lnTo>
                </a:path>
                <a:path w="1661160" h="1049020">
                  <a:moveTo>
                    <a:pt x="1457383" y="587674"/>
                  </a:moveTo>
                  <a:lnTo>
                    <a:pt x="1459239" y="580246"/>
                  </a:lnTo>
                </a:path>
                <a:path w="1661160" h="1049020">
                  <a:moveTo>
                    <a:pt x="1462989" y="572747"/>
                  </a:moveTo>
                  <a:lnTo>
                    <a:pt x="1466703" y="565319"/>
                  </a:lnTo>
                </a:path>
                <a:path w="1661160" h="1049020">
                  <a:moveTo>
                    <a:pt x="1470417" y="557820"/>
                  </a:moveTo>
                  <a:lnTo>
                    <a:pt x="1472309" y="550393"/>
                  </a:lnTo>
                </a:path>
                <a:path w="1661160" h="1049020">
                  <a:moveTo>
                    <a:pt x="1476023" y="544786"/>
                  </a:moveTo>
                  <a:lnTo>
                    <a:pt x="1477880" y="537323"/>
                  </a:lnTo>
                </a:path>
                <a:path w="1661160" h="1049020">
                  <a:moveTo>
                    <a:pt x="1481629" y="531716"/>
                  </a:moveTo>
                  <a:lnTo>
                    <a:pt x="1485343" y="524253"/>
                  </a:lnTo>
                </a:path>
                <a:path w="1661160" h="1049020">
                  <a:moveTo>
                    <a:pt x="1487200" y="516790"/>
                  </a:moveTo>
                  <a:lnTo>
                    <a:pt x="1490914" y="511219"/>
                  </a:lnTo>
                </a:path>
                <a:path w="1661160" h="1049020">
                  <a:moveTo>
                    <a:pt x="1492771" y="503756"/>
                  </a:moveTo>
                  <a:lnTo>
                    <a:pt x="1496520" y="498149"/>
                  </a:lnTo>
                </a:path>
                <a:path w="1661160" h="1049020">
                  <a:moveTo>
                    <a:pt x="1498377" y="490686"/>
                  </a:moveTo>
                  <a:lnTo>
                    <a:pt x="1502127" y="485080"/>
                  </a:lnTo>
                </a:path>
                <a:path w="1661160" h="1049020">
                  <a:moveTo>
                    <a:pt x="1505841" y="477616"/>
                  </a:moveTo>
                  <a:lnTo>
                    <a:pt x="1507697" y="470153"/>
                  </a:lnTo>
                </a:path>
                <a:path w="1661160" h="1049020">
                  <a:moveTo>
                    <a:pt x="1511411" y="464547"/>
                  </a:moveTo>
                  <a:lnTo>
                    <a:pt x="1513304" y="457083"/>
                  </a:lnTo>
                </a:path>
                <a:path w="1661160" h="1049020">
                  <a:moveTo>
                    <a:pt x="1517018" y="451513"/>
                  </a:moveTo>
                  <a:lnTo>
                    <a:pt x="1520732" y="444049"/>
                  </a:lnTo>
                </a:path>
                <a:path w="1661160" h="1049020">
                  <a:moveTo>
                    <a:pt x="1522624" y="436550"/>
                  </a:moveTo>
                  <a:lnTo>
                    <a:pt x="1526338" y="429123"/>
                  </a:lnTo>
                </a:path>
                <a:path w="1661160" h="1049020">
                  <a:moveTo>
                    <a:pt x="1530087" y="421659"/>
                  </a:moveTo>
                  <a:lnTo>
                    <a:pt x="1533801" y="414160"/>
                  </a:lnTo>
                </a:path>
                <a:path w="1661160" h="1049020">
                  <a:moveTo>
                    <a:pt x="1535658" y="406733"/>
                  </a:moveTo>
                  <a:lnTo>
                    <a:pt x="1539372" y="401126"/>
                  </a:lnTo>
                </a:path>
                <a:path w="1661160" h="1049020">
                  <a:moveTo>
                    <a:pt x="1541229" y="393663"/>
                  </a:moveTo>
                  <a:lnTo>
                    <a:pt x="1544978" y="388056"/>
                  </a:lnTo>
                </a:path>
                <a:path w="1661160" h="1049020">
                  <a:moveTo>
                    <a:pt x="1548692" y="380593"/>
                  </a:moveTo>
                  <a:lnTo>
                    <a:pt x="1550549" y="373130"/>
                  </a:lnTo>
                </a:path>
                <a:path w="1661160" h="1049020">
                  <a:moveTo>
                    <a:pt x="1554299" y="365667"/>
                  </a:moveTo>
                  <a:lnTo>
                    <a:pt x="1558012" y="358203"/>
                  </a:lnTo>
                </a:path>
                <a:path w="1661160" h="1049020">
                  <a:moveTo>
                    <a:pt x="1561762" y="350740"/>
                  </a:moveTo>
                  <a:lnTo>
                    <a:pt x="1563619" y="343277"/>
                  </a:lnTo>
                </a:path>
                <a:path w="1661160" h="1049020">
                  <a:moveTo>
                    <a:pt x="1567333" y="337706"/>
                  </a:moveTo>
                  <a:lnTo>
                    <a:pt x="1569190" y="330243"/>
                  </a:lnTo>
                </a:path>
                <a:path w="1661160" h="1049020">
                  <a:moveTo>
                    <a:pt x="1572939" y="324636"/>
                  </a:moveTo>
                  <a:lnTo>
                    <a:pt x="1576653" y="317173"/>
                  </a:lnTo>
                </a:path>
                <a:path w="1661160" h="1049020">
                  <a:moveTo>
                    <a:pt x="1578510" y="309709"/>
                  </a:moveTo>
                  <a:lnTo>
                    <a:pt x="1582259" y="302246"/>
                  </a:lnTo>
                </a:path>
                <a:path w="1661160" h="1049020">
                  <a:moveTo>
                    <a:pt x="1585973" y="294783"/>
                  </a:moveTo>
                  <a:lnTo>
                    <a:pt x="1589723" y="287320"/>
                  </a:lnTo>
                </a:path>
                <a:path w="1661160" h="1049020">
                  <a:moveTo>
                    <a:pt x="1591544" y="279856"/>
                  </a:moveTo>
                  <a:lnTo>
                    <a:pt x="1595293" y="274250"/>
                  </a:lnTo>
                </a:path>
                <a:path w="1661160" h="1049020">
                  <a:moveTo>
                    <a:pt x="1597150" y="266786"/>
                  </a:moveTo>
                  <a:lnTo>
                    <a:pt x="1600900" y="261180"/>
                  </a:lnTo>
                </a:path>
                <a:path w="1661160" h="1049020">
                  <a:moveTo>
                    <a:pt x="1604614" y="253717"/>
                  </a:moveTo>
                  <a:lnTo>
                    <a:pt x="1606470" y="246253"/>
                  </a:lnTo>
                </a:path>
                <a:path w="1661160" h="1049020">
                  <a:moveTo>
                    <a:pt x="1610184" y="238826"/>
                  </a:moveTo>
                  <a:lnTo>
                    <a:pt x="1613934" y="231362"/>
                  </a:lnTo>
                </a:path>
                <a:path w="1661160" h="1049020">
                  <a:moveTo>
                    <a:pt x="1617648" y="223899"/>
                  </a:moveTo>
                  <a:lnTo>
                    <a:pt x="1619504" y="216436"/>
                  </a:lnTo>
                </a:path>
                <a:path w="1661160" h="1049020">
                  <a:moveTo>
                    <a:pt x="1623254" y="210829"/>
                  </a:moveTo>
                  <a:lnTo>
                    <a:pt x="1625111" y="203366"/>
                  </a:lnTo>
                </a:path>
                <a:path w="1661160" h="1049020">
                  <a:moveTo>
                    <a:pt x="1628860" y="197760"/>
                  </a:moveTo>
                  <a:lnTo>
                    <a:pt x="1632574" y="190296"/>
                  </a:lnTo>
                </a:path>
                <a:path w="1661160" h="1049020">
                  <a:moveTo>
                    <a:pt x="1634431" y="182833"/>
                  </a:moveTo>
                  <a:lnTo>
                    <a:pt x="1638181" y="177227"/>
                  </a:lnTo>
                </a:path>
                <a:path w="1661160" h="1049020">
                  <a:moveTo>
                    <a:pt x="1640002" y="169763"/>
                  </a:moveTo>
                  <a:lnTo>
                    <a:pt x="1643751" y="164193"/>
                  </a:lnTo>
                </a:path>
                <a:path w="1661160" h="1049020">
                  <a:moveTo>
                    <a:pt x="1645608" y="156729"/>
                  </a:moveTo>
                  <a:lnTo>
                    <a:pt x="1649322" y="151123"/>
                  </a:lnTo>
                </a:path>
                <a:path w="1661160" h="1049020">
                  <a:moveTo>
                    <a:pt x="1653072" y="143660"/>
                  </a:moveTo>
                  <a:lnTo>
                    <a:pt x="1654928" y="136196"/>
                  </a:lnTo>
                </a:path>
                <a:path w="1661160" h="1049020">
                  <a:moveTo>
                    <a:pt x="1658642" y="130590"/>
                  </a:moveTo>
                  <a:lnTo>
                    <a:pt x="1660535" y="123126"/>
                  </a:lnTo>
                </a:path>
                <a:path w="1661160" h="1049020">
                  <a:moveTo>
                    <a:pt x="473367" y="1048543"/>
                  </a:moveTo>
                  <a:lnTo>
                    <a:pt x="480830" y="1046650"/>
                  </a:lnTo>
                </a:path>
                <a:path w="1661160" h="1049020">
                  <a:moveTo>
                    <a:pt x="488258" y="1044793"/>
                  </a:moveTo>
                  <a:lnTo>
                    <a:pt x="495721" y="1044793"/>
                  </a:lnTo>
                </a:path>
                <a:path w="1661160" h="1049020">
                  <a:moveTo>
                    <a:pt x="503184" y="1042936"/>
                  </a:moveTo>
                  <a:lnTo>
                    <a:pt x="510648" y="1041079"/>
                  </a:lnTo>
                </a:path>
                <a:path w="1661160" h="1049020">
                  <a:moveTo>
                    <a:pt x="518111" y="1039222"/>
                  </a:moveTo>
                  <a:lnTo>
                    <a:pt x="525574" y="1037330"/>
                  </a:lnTo>
                </a:path>
                <a:path w="1661160" h="1049020">
                  <a:moveTo>
                    <a:pt x="533002" y="1037330"/>
                  </a:moveTo>
                  <a:lnTo>
                    <a:pt x="540465" y="1035473"/>
                  </a:lnTo>
                </a:path>
                <a:path w="1661160" h="1049020">
                  <a:moveTo>
                    <a:pt x="547929" y="1033616"/>
                  </a:moveTo>
                  <a:lnTo>
                    <a:pt x="555356" y="1031723"/>
                  </a:lnTo>
                </a:path>
                <a:path w="1661160" h="1049020">
                  <a:moveTo>
                    <a:pt x="562820" y="1031723"/>
                  </a:moveTo>
                  <a:lnTo>
                    <a:pt x="570283" y="1029866"/>
                  </a:lnTo>
                </a:path>
                <a:path w="1661160" h="1049020">
                  <a:moveTo>
                    <a:pt x="577711" y="1028009"/>
                  </a:moveTo>
                  <a:lnTo>
                    <a:pt x="585174" y="1026153"/>
                  </a:lnTo>
                </a:path>
                <a:path w="1661160" h="1049020">
                  <a:moveTo>
                    <a:pt x="592637" y="1024260"/>
                  </a:moveTo>
                  <a:lnTo>
                    <a:pt x="600101" y="1024260"/>
                  </a:lnTo>
                </a:path>
                <a:path w="1661160" h="1049020">
                  <a:moveTo>
                    <a:pt x="607564" y="1022403"/>
                  </a:moveTo>
                  <a:lnTo>
                    <a:pt x="614991" y="1020546"/>
                  </a:lnTo>
                </a:path>
                <a:path w="1661160" h="1049020">
                  <a:moveTo>
                    <a:pt x="622455" y="1018689"/>
                  </a:moveTo>
                  <a:lnTo>
                    <a:pt x="629918" y="1016797"/>
                  </a:lnTo>
                </a:path>
                <a:path w="1661160" h="1049020">
                  <a:moveTo>
                    <a:pt x="637381" y="1016797"/>
                  </a:moveTo>
                  <a:lnTo>
                    <a:pt x="644809" y="1014940"/>
                  </a:lnTo>
                </a:path>
                <a:path w="1661160" h="1049020">
                  <a:moveTo>
                    <a:pt x="652272" y="1013083"/>
                  </a:moveTo>
                  <a:lnTo>
                    <a:pt x="659736" y="1011226"/>
                  </a:lnTo>
                </a:path>
                <a:path w="1661160" h="1049020">
                  <a:moveTo>
                    <a:pt x="667199" y="1009333"/>
                  </a:moveTo>
                  <a:lnTo>
                    <a:pt x="674662" y="1009333"/>
                  </a:lnTo>
                </a:path>
                <a:path w="1661160" h="1049020">
                  <a:moveTo>
                    <a:pt x="682090" y="1007476"/>
                  </a:moveTo>
                  <a:lnTo>
                    <a:pt x="689553" y="1005620"/>
                  </a:lnTo>
                </a:path>
                <a:path w="1661160" h="1049020">
                  <a:moveTo>
                    <a:pt x="697017" y="1003763"/>
                  </a:moveTo>
                  <a:lnTo>
                    <a:pt x="704480" y="1003763"/>
                  </a:lnTo>
                </a:path>
                <a:path w="1661160" h="1049020">
                  <a:moveTo>
                    <a:pt x="711907" y="1001870"/>
                  </a:moveTo>
                  <a:lnTo>
                    <a:pt x="719371" y="1000013"/>
                  </a:lnTo>
                </a:path>
                <a:path w="1661160" h="1049020">
                  <a:moveTo>
                    <a:pt x="726834" y="998156"/>
                  </a:moveTo>
                  <a:lnTo>
                    <a:pt x="734262" y="996299"/>
                  </a:lnTo>
                </a:path>
                <a:path w="1661160" h="1049020">
                  <a:moveTo>
                    <a:pt x="741725" y="996299"/>
                  </a:moveTo>
                  <a:lnTo>
                    <a:pt x="749188" y="994407"/>
                  </a:lnTo>
                </a:path>
                <a:path w="1661160" h="1049020">
                  <a:moveTo>
                    <a:pt x="756652" y="992550"/>
                  </a:moveTo>
                  <a:lnTo>
                    <a:pt x="764115" y="990693"/>
                  </a:lnTo>
                </a:path>
                <a:path w="1661160" h="1049020">
                  <a:moveTo>
                    <a:pt x="771543" y="988836"/>
                  </a:moveTo>
                  <a:lnTo>
                    <a:pt x="779006" y="988836"/>
                  </a:lnTo>
                </a:path>
                <a:path w="1661160" h="1049020">
                  <a:moveTo>
                    <a:pt x="786469" y="986943"/>
                  </a:moveTo>
                  <a:lnTo>
                    <a:pt x="793933" y="985086"/>
                  </a:lnTo>
                </a:path>
                <a:path w="1661160" h="1049020">
                  <a:moveTo>
                    <a:pt x="801360" y="983230"/>
                  </a:moveTo>
                  <a:lnTo>
                    <a:pt x="808824" y="981373"/>
                  </a:lnTo>
                </a:path>
                <a:path w="1661160" h="1049020">
                  <a:moveTo>
                    <a:pt x="816287" y="981373"/>
                  </a:moveTo>
                  <a:lnTo>
                    <a:pt x="823750" y="979480"/>
                  </a:lnTo>
                </a:path>
                <a:path w="1661160" h="1049020">
                  <a:moveTo>
                    <a:pt x="831178" y="977623"/>
                  </a:moveTo>
                  <a:lnTo>
                    <a:pt x="838641" y="975766"/>
                  </a:lnTo>
                </a:path>
                <a:path w="1661160" h="1049020">
                  <a:moveTo>
                    <a:pt x="846104" y="975766"/>
                  </a:moveTo>
                  <a:lnTo>
                    <a:pt x="853568" y="973909"/>
                  </a:lnTo>
                </a:path>
                <a:path w="1661160" h="1049020">
                  <a:moveTo>
                    <a:pt x="860995" y="972017"/>
                  </a:moveTo>
                  <a:lnTo>
                    <a:pt x="868459" y="970160"/>
                  </a:lnTo>
                </a:path>
                <a:path w="1661160" h="1049020">
                  <a:moveTo>
                    <a:pt x="875922" y="968303"/>
                  </a:moveTo>
                  <a:lnTo>
                    <a:pt x="883385" y="968303"/>
                  </a:lnTo>
                </a:path>
                <a:path w="1661160" h="1049020">
                  <a:moveTo>
                    <a:pt x="890813" y="966446"/>
                  </a:moveTo>
                  <a:lnTo>
                    <a:pt x="898276" y="964553"/>
                  </a:lnTo>
                </a:path>
                <a:path w="1661160" h="1049020">
                  <a:moveTo>
                    <a:pt x="905740" y="962696"/>
                  </a:moveTo>
                  <a:lnTo>
                    <a:pt x="913203" y="960840"/>
                  </a:lnTo>
                </a:path>
                <a:path w="1661160" h="1049020">
                  <a:moveTo>
                    <a:pt x="920666" y="960840"/>
                  </a:moveTo>
                  <a:lnTo>
                    <a:pt x="928094" y="958983"/>
                  </a:lnTo>
                </a:path>
                <a:path w="1661160" h="1049020">
                  <a:moveTo>
                    <a:pt x="935557" y="957090"/>
                  </a:moveTo>
                  <a:lnTo>
                    <a:pt x="943020" y="955233"/>
                  </a:lnTo>
                </a:path>
                <a:path w="1661160" h="1049020">
                  <a:moveTo>
                    <a:pt x="950448" y="953376"/>
                  </a:moveTo>
                  <a:lnTo>
                    <a:pt x="957911" y="953376"/>
                  </a:lnTo>
                </a:path>
                <a:path w="1661160" h="1049020">
                  <a:moveTo>
                    <a:pt x="965375" y="951519"/>
                  </a:moveTo>
                  <a:lnTo>
                    <a:pt x="972838" y="949627"/>
                  </a:lnTo>
                </a:path>
                <a:path w="1661160" h="1049020">
                  <a:moveTo>
                    <a:pt x="980266" y="947770"/>
                  </a:moveTo>
                  <a:lnTo>
                    <a:pt x="987729" y="947770"/>
                  </a:lnTo>
                </a:path>
                <a:path w="1661160" h="1049020">
                  <a:moveTo>
                    <a:pt x="995192" y="945913"/>
                  </a:moveTo>
                  <a:lnTo>
                    <a:pt x="1002656" y="944056"/>
                  </a:lnTo>
                </a:path>
                <a:path w="1661160" h="1049020">
                  <a:moveTo>
                    <a:pt x="1010119" y="942163"/>
                  </a:moveTo>
                  <a:lnTo>
                    <a:pt x="1017547" y="940307"/>
                  </a:lnTo>
                </a:path>
                <a:path w="1661160" h="1049020">
                  <a:moveTo>
                    <a:pt x="1025010" y="940307"/>
                  </a:moveTo>
                  <a:lnTo>
                    <a:pt x="1032473" y="938450"/>
                  </a:lnTo>
                </a:path>
                <a:path w="1661160" h="1049020">
                  <a:moveTo>
                    <a:pt x="1039901" y="936593"/>
                  </a:moveTo>
                  <a:lnTo>
                    <a:pt x="1047364" y="934700"/>
                  </a:lnTo>
                </a:path>
                <a:path w="1661160" h="1049020">
                  <a:moveTo>
                    <a:pt x="1054827" y="932843"/>
                  </a:moveTo>
                  <a:lnTo>
                    <a:pt x="1062291" y="932843"/>
                  </a:lnTo>
                </a:path>
                <a:path w="1661160" h="1049020">
                  <a:moveTo>
                    <a:pt x="1069754" y="930986"/>
                  </a:moveTo>
                  <a:lnTo>
                    <a:pt x="1077182" y="929129"/>
                  </a:lnTo>
                </a:path>
                <a:path w="1661160" h="1049020">
                  <a:moveTo>
                    <a:pt x="1084645" y="927237"/>
                  </a:moveTo>
                  <a:lnTo>
                    <a:pt x="1092108" y="925380"/>
                  </a:lnTo>
                </a:path>
                <a:path w="1661160" h="1049020">
                  <a:moveTo>
                    <a:pt x="1099572" y="925380"/>
                  </a:moveTo>
                  <a:lnTo>
                    <a:pt x="1106999" y="923523"/>
                  </a:lnTo>
                </a:path>
                <a:path w="1661160" h="1049020">
                  <a:moveTo>
                    <a:pt x="1114463" y="921666"/>
                  </a:moveTo>
                  <a:lnTo>
                    <a:pt x="1121926" y="919773"/>
                  </a:lnTo>
                </a:path>
                <a:path w="1661160" h="1049020">
                  <a:moveTo>
                    <a:pt x="1129389" y="919773"/>
                  </a:moveTo>
                  <a:lnTo>
                    <a:pt x="1136817" y="917917"/>
                  </a:lnTo>
                </a:path>
                <a:path w="1661160" h="1049020">
                  <a:moveTo>
                    <a:pt x="1144280" y="916060"/>
                  </a:moveTo>
                  <a:lnTo>
                    <a:pt x="1151743" y="914203"/>
                  </a:lnTo>
                </a:path>
                <a:path w="1661160" h="1049020">
                  <a:moveTo>
                    <a:pt x="1159207" y="912310"/>
                  </a:moveTo>
                  <a:lnTo>
                    <a:pt x="1166670" y="912310"/>
                  </a:lnTo>
                </a:path>
                <a:path w="1661160" h="1049020">
                  <a:moveTo>
                    <a:pt x="1174098" y="910453"/>
                  </a:moveTo>
                  <a:lnTo>
                    <a:pt x="1181561" y="908596"/>
                  </a:lnTo>
                </a:path>
              </a:pathLst>
            </a:custGeom>
            <a:ln w="3723">
              <a:solidFill>
                <a:srgbClr val="231F20"/>
              </a:solidFill>
            </a:ln>
          </p:spPr>
          <p:txBody>
            <a:bodyPr wrap="square" lIns="0" tIns="0" rIns="0" bIns="0" rtlCol="0"/>
            <a:lstStyle/>
            <a:p>
              <a:endParaRPr/>
            </a:p>
          </p:txBody>
        </p:sp>
        <p:sp>
          <p:nvSpPr>
            <p:cNvPr id="32" name="object 32"/>
            <p:cNvSpPr/>
            <p:nvPr/>
          </p:nvSpPr>
          <p:spPr>
            <a:xfrm>
              <a:off x="5974994" y="2136960"/>
              <a:ext cx="1905" cy="0"/>
            </a:xfrm>
            <a:custGeom>
              <a:avLst/>
              <a:gdLst/>
              <a:ahLst/>
              <a:cxnLst/>
              <a:rect l="l" t="t" r="r" b="b"/>
              <a:pathLst>
                <a:path w="1904">
                  <a:moveTo>
                    <a:pt x="928" y="-1861"/>
                  </a:moveTo>
                  <a:lnTo>
                    <a:pt x="928" y="1861"/>
                  </a:lnTo>
                </a:path>
              </a:pathLst>
            </a:custGeom>
            <a:ln w="3175">
              <a:solidFill>
                <a:srgbClr val="231F20"/>
              </a:solidFill>
            </a:ln>
          </p:spPr>
          <p:txBody>
            <a:bodyPr wrap="square" lIns="0" tIns="0" rIns="0" bIns="0" rtlCol="0"/>
            <a:lstStyle/>
            <a:p>
              <a:endParaRPr/>
            </a:p>
          </p:txBody>
        </p:sp>
        <p:sp>
          <p:nvSpPr>
            <p:cNvPr id="33" name="object 33"/>
            <p:cNvSpPr/>
            <p:nvPr/>
          </p:nvSpPr>
          <p:spPr>
            <a:xfrm>
              <a:off x="4698373" y="1353347"/>
              <a:ext cx="2245995" cy="856615"/>
            </a:xfrm>
            <a:custGeom>
              <a:avLst/>
              <a:gdLst/>
              <a:ahLst/>
              <a:cxnLst/>
              <a:rect l="l" t="t" r="r" b="b"/>
              <a:pathLst>
                <a:path w="2245995" h="856614">
                  <a:moveTo>
                    <a:pt x="0" y="138053"/>
                  </a:moveTo>
                  <a:lnTo>
                    <a:pt x="3713" y="145516"/>
                  </a:lnTo>
                </a:path>
                <a:path w="2245995" h="856614">
                  <a:moveTo>
                    <a:pt x="7463" y="152980"/>
                  </a:moveTo>
                  <a:lnTo>
                    <a:pt x="11177" y="160443"/>
                  </a:lnTo>
                </a:path>
                <a:path w="2245995" h="856614">
                  <a:moveTo>
                    <a:pt x="14890" y="167906"/>
                  </a:moveTo>
                  <a:lnTo>
                    <a:pt x="18640" y="175370"/>
                  </a:lnTo>
                </a:path>
                <a:path w="2245995" h="856614">
                  <a:moveTo>
                    <a:pt x="22354" y="182833"/>
                  </a:moveTo>
                  <a:lnTo>
                    <a:pt x="26103" y="190296"/>
                  </a:lnTo>
                </a:path>
                <a:path w="2245995" h="856614">
                  <a:moveTo>
                    <a:pt x="29817" y="197760"/>
                  </a:moveTo>
                  <a:lnTo>
                    <a:pt x="33531" y="205223"/>
                  </a:lnTo>
                </a:path>
                <a:path w="2245995" h="856614">
                  <a:moveTo>
                    <a:pt x="37280" y="212686"/>
                  </a:moveTo>
                  <a:lnTo>
                    <a:pt x="39137" y="220150"/>
                  </a:lnTo>
                </a:path>
                <a:path w="2245995" h="856614">
                  <a:moveTo>
                    <a:pt x="42851" y="225756"/>
                  </a:moveTo>
                  <a:lnTo>
                    <a:pt x="46601" y="233219"/>
                  </a:lnTo>
                </a:path>
                <a:path w="2245995" h="856614">
                  <a:moveTo>
                    <a:pt x="50314" y="240683"/>
                  </a:moveTo>
                  <a:lnTo>
                    <a:pt x="54028" y="248146"/>
                  </a:lnTo>
                </a:path>
                <a:path w="2245995" h="856614">
                  <a:moveTo>
                    <a:pt x="57778" y="255609"/>
                  </a:moveTo>
                  <a:lnTo>
                    <a:pt x="61492" y="263073"/>
                  </a:lnTo>
                </a:path>
                <a:path w="2245995" h="856614">
                  <a:moveTo>
                    <a:pt x="65241" y="270536"/>
                  </a:moveTo>
                  <a:lnTo>
                    <a:pt x="68955" y="277999"/>
                  </a:lnTo>
                </a:path>
                <a:path w="2245995" h="856614">
                  <a:moveTo>
                    <a:pt x="72669" y="285463"/>
                  </a:moveTo>
                  <a:lnTo>
                    <a:pt x="76418" y="292926"/>
                  </a:lnTo>
                </a:path>
                <a:path w="2245995" h="856614">
                  <a:moveTo>
                    <a:pt x="80132" y="300389"/>
                  </a:moveTo>
                  <a:lnTo>
                    <a:pt x="83882" y="307853"/>
                  </a:lnTo>
                </a:path>
                <a:path w="2245995" h="856614">
                  <a:moveTo>
                    <a:pt x="87595" y="315316"/>
                  </a:moveTo>
                  <a:lnTo>
                    <a:pt x="91309" y="322779"/>
                  </a:lnTo>
                </a:path>
                <a:path w="2245995" h="856614">
                  <a:moveTo>
                    <a:pt x="95059" y="330243"/>
                  </a:moveTo>
                  <a:lnTo>
                    <a:pt x="96916" y="337706"/>
                  </a:lnTo>
                </a:path>
                <a:path w="2245995" h="856614">
                  <a:moveTo>
                    <a:pt x="100629" y="343312"/>
                  </a:moveTo>
                  <a:lnTo>
                    <a:pt x="104343" y="350740"/>
                  </a:lnTo>
                </a:path>
                <a:path w="2245995" h="856614">
                  <a:moveTo>
                    <a:pt x="108093" y="358239"/>
                  </a:moveTo>
                  <a:lnTo>
                    <a:pt x="111806" y="365702"/>
                  </a:lnTo>
                </a:path>
                <a:path w="2245995" h="856614">
                  <a:moveTo>
                    <a:pt x="115556" y="373166"/>
                  </a:moveTo>
                  <a:lnTo>
                    <a:pt x="119270" y="380629"/>
                  </a:lnTo>
                </a:path>
                <a:path w="2245995" h="856614">
                  <a:moveTo>
                    <a:pt x="123019" y="388092"/>
                  </a:moveTo>
                  <a:lnTo>
                    <a:pt x="126733" y="395556"/>
                  </a:lnTo>
                </a:path>
                <a:path w="2245995" h="856614">
                  <a:moveTo>
                    <a:pt x="130447" y="403019"/>
                  </a:moveTo>
                  <a:lnTo>
                    <a:pt x="134196" y="410482"/>
                  </a:lnTo>
                </a:path>
                <a:path w="2245995" h="856614">
                  <a:moveTo>
                    <a:pt x="137910" y="417945"/>
                  </a:moveTo>
                  <a:lnTo>
                    <a:pt x="141624" y="425409"/>
                  </a:lnTo>
                </a:path>
                <a:path w="2245995" h="856614">
                  <a:moveTo>
                    <a:pt x="145374" y="432872"/>
                  </a:moveTo>
                  <a:lnTo>
                    <a:pt x="149087" y="440335"/>
                  </a:lnTo>
                </a:path>
                <a:path w="2245995" h="856614">
                  <a:moveTo>
                    <a:pt x="150980" y="447799"/>
                  </a:moveTo>
                  <a:lnTo>
                    <a:pt x="154694" y="453369"/>
                  </a:lnTo>
                </a:path>
                <a:path w="2245995" h="856614">
                  <a:moveTo>
                    <a:pt x="158408" y="460833"/>
                  </a:moveTo>
                  <a:lnTo>
                    <a:pt x="162121" y="468296"/>
                  </a:lnTo>
                </a:path>
                <a:path w="2245995" h="856614">
                  <a:moveTo>
                    <a:pt x="165871" y="475759"/>
                  </a:moveTo>
                  <a:lnTo>
                    <a:pt x="169585" y="483223"/>
                  </a:lnTo>
                </a:path>
                <a:path w="2245995" h="856614">
                  <a:moveTo>
                    <a:pt x="173334" y="490686"/>
                  </a:moveTo>
                  <a:lnTo>
                    <a:pt x="177048" y="498149"/>
                  </a:lnTo>
                </a:path>
                <a:path w="2245995" h="856614">
                  <a:moveTo>
                    <a:pt x="180762" y="505613"/>
                  </a:moveTo>
                  <a:lnTo>
                    <a:pt x="184511" y="513076"/>
                  </a:lnTo>
                </a:path>
                <a:path w="2245995" h="856614">
                  <a:moveTo>
                    <a:pt x="188225" y="520539"/>
                  </a:moveTo>
                  <a:lnTo>
                    <a:pt x="191975" y="528003"/>
                  </a:lnTo>
                </a:path>
                <a:path w="2245995" h="856614">
                  <a:moveTo>
                    <a:pt x="195688" y="535466"/>
                  </a:moveTo>
                  <a:lnTo>
                    <a:pt x="199402" y="542929"/>
                  </a:lnTo>
                </a:path>
                <a:path w="2245995" h="856614">
                  <a:moveTo>
                    <a:pt x="203116" y="550393"/>
                  </a:moveTo>
                  <a:lnTo>
                    <a:pt x="206866" y="557856"/>
                  </a:lnTo>
                </a:path>
                <a:path w="2245995" h="856614">
                  <a:moveTo>
                    <a:pt x="208723" y="565319"/>
                  </a:moveTo>
                  <a:lnTo>
                    <a:pt x="212472" y="570926"/>
                  </a:lnTo>
                </a:path>
                <a:path w="2245995" h="856614">
                  <a:moveTo>
                    <a:pt x="216186" y="578389"/>
                  </a:moveTo>
                  <a:lnTo>
                    <a:pt x="219900" y="585852"/>
                  </a:lnTo>
                </a:path>
                <a:path w="2245995" h="856614">
                  <a:moveTo>
                    <a:pt x="223649" y="593316"/>
                  </a:moveTo>
                  <a:lnTo>
                    <a:pt x="227363" y="600743"/>
                  </a:lnTo>
                </a:path>
                <a:path w="2245995" h="856614">
                  <a:moveTo>
                    <a:pt x="231077" y="608207"/>
                  </a:moveTo>
                  <a:lnTo>
                    <a:pt x="234826" y="615670"/>
                  </a:lnTo>
                </a:path>
                <a:path w="2245995" h="856614">
                  <a:moveTo>
                    <a:pt x="238540" y="623133"/>
                  </a:moveTo>
                  <a:lnTo>
                    <a:pt x="242290" y="630597"/>
                  </a:lnTo>
                </a:path>
                <a:path w="2245995" h="856614">
                  <a:moveTo>
                    <a:pt x="246003" y="638096"/>
                  </a:moveTo>
                  <a:lnTo>
                    <a:pt x="249753" y="645523"/>
                  </a:lnTo>
                </a:path>
                <a:path w="2245995" h="856614">
                  <a:moveTo>
                    <a:pt x="253467" y="652987"/>
                  </a:moveTo>
                  <a:lnTo>
                    <a:pt x="257181" y="660486"/>
                  </a:lnTo>
                </a:path>
                <a:path w="2245995" h="856614">
                  <a:moveTo>
                    <a:pt x="260894" y="667913"/>
                  </a:moveTo>
                  <a:lnTo>
                    <a:pt x="262787" y="675376"/>
                  </a:lnTo>
                </a:path>
                <a:path w="2245995" h="856614">
                  <a:moveTo>
                    <a:pt x="266501" y="680983"/>
                  </a:moveTo>
                  <a:lnTo>
                    <a:pt x="270215" y="688446"/>
                  </a:lnTo>
                </a:path>
                <a:path w="2245995" h="856614">
                  <a:moveTo>
                    <a:pt x="273964" y="695910"/>
                  </a:moveTo>
                  <a:lnTo>
                    <a:pt x="277678" y="703373"/>
                  </a:lnTo>
                </a:path>
                <a:path w="2245995" h="856614">
                  <a:moveTo>
                    <a:pt x="281427" y="710836"/>
                  </a:moveTo>
                  <a:lnTo>
                    <a:pt x="285141" y="718300"/>
                  </a:lnTo>
                </a:path>
                <a:path w="2245995" h="856614">
                  <a:moveTo>
                    <a:pt x="288855" y="725763"/>
                  </a:moveTo>
                  <a:lnTo>
                    <a:pt x="292605" y="733226"/>
                  </a:lnTo>
                </a:path>
                <a:path w="2245995" h="856614">
                  <a:moveTo>
                    <a:pt x="296318" y="740689"/>
                  </a:moveTo>
                  <a:lnTo>
                    <a:pt x="300068" y="748153"/>
                  </a:lnTo>
                </a:path>
                <a:path w="2245995" h="856614">
                  <a:moveTo>
                    <a:pt x="303782" y="755616"/>
                  </a:moveTo>
                  <a:lnTo>
                    <a:pt x="307495" y="763079"/>
                  </a:lnTo>
                </a:path>
                <a:path w="2245995" h="856614">
                  <a:moveTo>
                    <a:pt x="311245" y="770543"/>
                  </a:moveTo>
                  <a:lnTo>
                    <a:pt x="314959" y="778006"/>
                  </a:lnTo>
                </a:path>
                <a:path w="2245995" h="856614">
                  <a:moveTo>
                    <a:pt x="318673" y="785469"/>
                  </a:moveTo>
                  <a:lnTo>
                    <a:pt x="320565" y="792933"/>
                  </a:lnTo>
                </a:path>
                <a:path w="2245995" h="856614">
                  <a:moveTo>
                    <a:pt x="324279" y="798539"/>
                  </a:moveTo>
                  <a:lnTo>
                    <a:pt x="327993" y="806002"/>
                  </a:lnTo>
                </a:path>
                <a:path w="2245995" h="856614">
                  <a:moveTo>
                    <a:pt x="331742" y="813466"/>
                  </a:moveTo>
                  <a:lnTo>
                    <a:pt x="333599" y="817180"/>
                  </a:lnTo>
                </a:path>
                <a:path w="2245995" h="856614">
                  <a:moveTo>
                    <a:pt x="1522624" y="783612"/>
                  </a:moveTo>
                  <a:lnTo>
                    <a:pt x="1530052" y="783612"/>
                  </a:lnTo>
                </a:path>
                <a:path w="2245995" h="856614">
                  <a:moveTo>
                    <a:pt x="1537515" y="785469"/>
                  </a:moveTo>
                  <a:lnTo>
                    <a:pt x="1544978" y="785469"/>
                  </a:lnTo>
                </a:path>
                <a:path w="2245995" h="856614">
                  <a:moveTo>
                    <a:pt x="1552442" y="787326"/>
                  </a:moveTo>
                  <a:lnTo>
                    <a:pt x="1559905" y="787326"/>
                  </a:lnTo>
                </a:path>
                <a:path w="2245995" h="856614">
                  <a:moveTo>
                    <a:pt x="1567333" y="789183"/>
                  </a:moveTo>
                  <a:lnTo>
                    <a:pt x="1574796" y="789183"/>
                  </a:lnTo>
                </a:path>
                <a:path w="2245995" h="856614">
                  <a:moveTo>
                    <a:pt x="1582259" y="791076"/>
                  </a:moveTo>
                  <a:lnTo>
                    <a:pt x="1589723" y="791076"/>
                  </a:lnTo>
                </a:path>
                <a:path w="2245995" h="856614">
                  <a:moveTo>
                    <a:pt x="1597150" y="791076"/>
                  </a:moveTo>
                  <a:lnTo>
                    <a:pt x="1604614" y="792933"/>
                  </a:lnTo>
                </a:path>
                <a:path w="2245995" h="856614">
                  <a:moveTo>
                    <a:pt x="1612077" y="792933"/>
                  </a:moveTo>
                  <a:lnTo>
                    <a:pt x="1619540" y="794790"/>
                  </a:lnTo>
                </a:path>
                <a:path w="2245995" h="856614">
                  <a:moveTo>
                    <a:pt x="1626968" y="794790"/>
                  </a:moveTo>
                  <a:lnTo>
                    <a:pt x="1634431" y="796647"/>
                  </a:lnTo>
                </a:path>
                <a:path w="2245995" h="856614">
                  <a:moveTo>
                    <a:pt x="1641894" y="796647"/>
                  </a:moveTo>
                  <a:lnTo>
                    <a:pt x="1649358" y="798539"/>
                  </a:lnTo>
                </a:path>
                <a:path w="2245995" h="856614">
                  <a:moveTo>
                    <a:pt x="1656785" y="798539"/>
                  </a:moveTo>
                  <a:lnTo>
                    <a:pt x="1664249" y="800396"/>
                  </a:lnTo>
                </a:path>
                <a:path w="2245995" h="856614">
                  <a:moveTo>
                    <a:pt x="1671712" y="800396"/>
                  </a:moveTo>
                  <a:lnTo>
                    <a:pt x="1679140" y="800396"/>
                  </a:lnTo>
                </a:path>
                <a:path w="2245995" h="856614">
                  <a:moveTo>
                    <a:pt x="1686603" y="802253"/>
                  </a:moveTo>
                  <a:lnTo>
                    <a:pt x="1694066" y="802253"/>
                  </a:lnTo>
                </a:path>
                <a:path w="2245995" h="856614">
                  <a:moveTo>
                    <a:pt x="1701530" y="804110"/>
                  </a:moveTo>
                  <a:lnTo>
                    <a:pt x="1708993" y="804110"/>
                  </a:lnTo>
                </a:path>
                <a:path w="2245995" h="856614">
                  <a:moveTo>
                    <a:pt x="1716456" y="806002"/>
                  </a:moveTo>
                  <a:lnTo>
                    <a:pt x="1723884" y="806002"/>
                  </a:lnTo>
                </a:path>
                <a:path w="2245995" h="856614">
                  <a:moveTo>
                    <a:pt x="1731347" y="807859"/>
                  </a:moveTo>
                  <a:lnTo>
                    <a:pt x="1738810" y="807859"/>
                  </a:lnTo>
                </a:path>
                <a:path w="2245995" h="856614">
                  <a:moveTo>
                    <a:pt x="1746238" y="807859"/>
                  </a:moveTo>
                  <a:lnTo>
                    <a:pt x="1753701" y="809716"/>
                  </a:lnTo>
                </a:path>
                <a:path w="2245995" h="856614">
                  <a:moveTo>
                    <a:pt x="1761165" y="809716"/>
                  </a:moveTo>
                  <a:lnTo>
                    <a:pt x="1768628" y="811573"/>
                  </a:lnTo>
                </a:path>
                <a:path w="2245995" h="856614">
                  <a:moveTo>
                    <a:pt x="1776091" y="811573"/>
                  </a:moveTo>
                  <a:lnTo>
                    <a:pt x="1783519" y="813466"/>
                  </a:lnTo>
                </a:path>
                <a:path w="2245995" h="856614">
                  <a:moveTo>
                    <a:pt x="1790982" y="813466"/>
                  </a:moveTo>
                  <a:lnTo>
                    <a:pt x="1798446" y="815323"/>
                  </a:lnTo>
                </a:path>
                <a:path w="2245995" h="856614">
                  <a:moveTo>
                    <a:pt x="1805909" y="815323"/>
                  </a:moveTo>
                  <a:lnTo>
                    <a:pt x="1813337" y="817180"/>
                  </a:lnTo>
                </a:path>
                <a:path w="2245995" h="856614">
                  <a:moveTo>
                    <a:pt x="1820800" y="817180"/>
                  </a:moveTo>
                  <a:lnTo>
                    <a:pt x="1828263" y="817180"/>
                  </a:lnTo>
                </a:path>
                <a:path w="2245995" h="856614">
                  <a:moveTo>
                    <a:pt x="1835691" y="819036"/>
                  </a:moveTo>
                  <a:lnTo>
                    <a:pt x="1843154" y="819036"/>
                  </a:lnTo>
                </a:path>
                <a:path w="2245995" h="856614">
                  <a:moveTo>
                    <a:pt x="1850617" y="820929"/>
                  </a:moveTo>
                  <a:lnTo>
                    <a:pt x="1858081" y="820929"/>
                  </a:lnTo>
                </a:path>
                <a:path w="2245995" h="856614">
                  <a:moveTo>
                    <a:pt x="1865544" y="822786"/>
                  </a:moveTo>
                  <a:lnTo>
                    <a:pt x="1872972" y="822786"/>
                  </a:lnTo>
                </a:path>
                <a:path w="2245995" h="856614">
                  <a:moveTo>
                    <a:pt x="1880435" y="824643"/>
                  </a:moveTo>
                  <a:lnTo>
                    <a:pt x="1887898" y="824643"/>
                  </a:lnTo>
                </a:path>
                <a:path w="2245995" h="856614">
                  <a:moveTo>
                    <a:pt x="1895326" y="824643"/>
                  </a:moveTo>
                  <a:lnTo>
                    <a:pt x="1902789" y="826500"/>
                  </a:lnTo>
                </a:path>
                <a:path w="2245995" h="856614">
                  <a:moveTo>
                    <a:pt x="1910253" y="826500"/>
                  </a:moveTo>
                  <a:lnTo>
                    <a:pt x="1917716" y="828392"/>
                  </a:lnTo>
                </a:path>
                <a:path w="2245995" h="856614">
                  <a:moveTo>
                    <a:pt x="1925179" y="828392"/>
                  </a:moveTo>
                  <a:lnTo>
                    <a:pt x="1932643" y="830249"/>
                  </a:lnTo>
                </a:path>
                <a:path w="2245995" h="856614">
                  <a:moveTo>
                    <a:pt x="1940070" y="830249"/>
                  </a:moveTo>
                  <a:lnTo>
                    <a:pt x="1947533" y="832106"/>
                  </a:lnTo>
                </a:path>
                <a:path w="2245995" h="856614">
                  <a:moveTo>
                    <a:pt x="1954997" y="832106"/>
                  </a:moveTo>
                  <a:lnTo>
                    <a:pt x="1962424" y="833963"/>
                  </a:lnTo>
                </a:path>
                <a:path w="2245995" h="856614">
                  <a:moveTo>
                    <a:pt x="1969888" y="833963"/>
                  </a:moveTo>
                  <a:lnTo>
                    <a:pt x="1977351" y="833963"/>
                  </a:lnTo>
                </a:path>
                <a:path w="2245995" h="856614">
                  <a:moveTo>
                    <a:pt x="1984814" y="835856"/>
                  </a:moveTo>
                  <a:lnTo>
                    <a:pt x="1992242" y="835856"/>
                  </a:lnTo>
                </a:path>
                <a:path w="2245995" h="856614">
                  <a:moveTo>
                    <a:pt x="1999705" y="837713"/>
                  </a:moveTo>
                  <a:lnTo>
                    <a:pt x="2007169" y="837713"/>
                  </a:lnTo>
                </a:path>
                <a:path w="2245995" h="856614">
                  <a:moveTo>
                    <a:pt x="2014632" y="839570"/>
                  </a:moveTo>
                  <a:lnTo>
                    <a:pt x="2022095" y="839570"/>
                  </a:lnTo>
                </a:path>
                <a:path w="2245995" h="856614">
                  <a:moveTo>
                    <a:pt x="2029523" y="841426"/>
                  </a:moveTo>
                  <a:lnTo>
                    <a:pt x="2036986" y="841426"/>
                  </a:lnTo>
                </a:path>
                <a:path w="2245995" h="856614">
                  <a:moveTo>
                    <a:pt x="2044450" y="841426"/>
                  </a:moveTo>
                  <a:lnTo>
                    <a:pt x="2051877" y="843319"/>
                  </a:lnTo>
                </a:path>
                <a:path w="2245995" h="856614">
                  <a:moveTo>
                    <a:pt x="2059340" y="843319"/>
                  </a:moveTo>
                  <a:lnTo>
                    <a:pt x="2066804" y="845176"/>
                  </a:lnTo>
                </a:path>
                <a:path w="2245995" h="856614">
                  <a:moveTo>
                    <a:pt x="2074267" y="845176"/>
                  </a:moveTo>
                  <a:lnTo>
                    <a:pt x="2081730" y="847033"/>
                  </a:lnTo>
                </a:path>
                <a:path w="2245995" h="856614">
                  <a:moveTo>
                    <a:pt x="2089158" y="847033"/>
                  </a:moveTo>
                  <a:lnTo>
                    <a:pt x="2096621" y="848890"/>
                  </a:lnTo>
                </a:path>
                <a:path w="2245995" h="856614">
                  <a:moveTo>
                    <a:pt x="2104085" y="848890"/>
                  </a:moveTo>
                  <a:lnTo>
                    <a:pt x="2111548" y="850782"/>
                  </a:lnTo>
                </a:path>
                <a:path w="2245995" h="856614">
                  <a:moveTo>
                    <a:pt x="2118976" y="850782"/>
                  </a:moveTo>
                  <a:lnTo>
                    <a:pt x="2126439" y="850782"/>
                  </a:lnTo>
                </a:path>
                <a:path w="2245995" h="856614">
                  <a:moveTo>
                    <a:pt x="2133902" y="852639"/>
                  </a:moveTo>
                  <a:lnTo>
                    <a:pt x="2141330" y="852639"/>
                  </a:lnTo>
                </a:path>
                <a:path w="2245995" h="856614">
                  <a:moveTo>
                    <a:pt x="2148793" y="854496"/>
                  </a:moveTo>
                  <a:lnTo>
                    <a:pt x="2156257" y="854496"/>
                  </a:lnTo>
                </a:path>
                <a:path w="2245995" h="856614">
                  <a:moveTo>
                    <a:pt x="2163720" y="856353"/>
                  </a:moveTo>
                  <a:lnTo>
                    <a:pt x="2169291" y="856353"/>
                  </a:lnTo>
                </a:path>
                <a:path w="2245995" h="856614">
                  <a:moveTo>
                    <a:pt x="2245709" y="731369"/>
                  </a:moveTo>
                  <a:lnTo>
                    <a:pt x="2241995" y="723906"/>
                  </a:lnTo>
                </a:path>
                <a:path w="2245995" h="856614">
                  <a:moveTo>
                    <a:pt x="2238246" y="716443"/>
                  </a:moveTo>
                  <a:lnTo>
                    <a:pt x="2234532" y="708979"/>
                  </a:lnTo>
                </a:path>
                <a:path w="2245995" h="856614">
                  <a:moveTo>
                    <a:pt x="2230818" y="701516"/>
                  </a:moveTo>
                  <a:lnTo>
                    <a:pt x="2227069" y="694053"/>
                  </a:lnTo>
                </a:path>
                <a:path w="2245995" h="856614">
                  <a:moveTo>
                    <a:pt x="2223355" y="686589"/>
                  </a:moveTo>
                  <a:lnTo>
                    <a:pt x="2219641" y="679126"/>
                  </a:lnTo>
                </a:path>
                <a:path w="2245995" h="856614">
                  <a:moveTo>
                    <a:pt x="2215892" y="671663"/>
                  </a:moveTo>
                  <a:lnTo>
                    <a:pt x="2212178" y="664199"/>
                  </a:lnTo>
                </a:path>
                <a:path w="2245995" h="856614">
                  <a:moveTo>
                    <a:pt x="2208428" y="656736"/>
                  </a:moveTo>
                  <a:lnTo>
                    <a:pt x="2204715" y="649273"/>
                  </a:lnTo>
                </a:path>
                <a:path w="2245995" h="856614">
                  <a:moveTo>
                    <a:pt x="2201001" y="641809"/>
                  </a:moveTo>
                  <a:lnTo>
                    <a:pt x="2197251" y="634346"/>
                  </a:lnTo>
                </a:path>
                <a:path w="2245995" h="856614">
                  <a:moveTo>
                    <a:pt x="2193537" y="626883"/>
                  </a:moveTo>
                  <a:lnTo>
                    <a:pt x="2189788" y="619419"/>
                  </a:lnTo>
                </a:path>
                <a:path w="2245995" h="856614">
                  <a:moveTo>
                    <a:pt x="2186074" y="611956"/>
                  </a:moveTo>
                  <a:lnTo>
                    <a:pt x="2182360" y="604493"/>
                  </a:lnTo>
                </a:path>
                <a:path w="2245995" h="856614">
                  <a:moveTo>
                    <a:pt x="2180503" y="597029"/>
                  </a:moveTo>
                  <a:lnTo>
                    <a:pt x="2176754" y="591423"/>
                  </a:lnTo>
                </a:path>
                <a:path w="2245995" h="856614">
                  <a:moveTo>
                    <a:pt x="2173040" y="583995"/>
                  </a:moveTo>
                  <a:lnTo>
                    <a:pt x="2169291" y="576532"/>
                  </a:lnTo>
                </a:path>
                <a:path w="2245995" h="856614">
                  <a:moveTo>
                    <a:pt x="2165577" y="569033"/>
                  </a:moveTo>
                  <a:lnTo>
                    <a:pt x="2161863" y="561605"/>
                  </a:lnTo>
                </a:path>
                <a:path w="2245995" h="856614">
                  <a:moveTo>
                    <a:pt x="2158113" y="554142"/>
                  </a:moveTo>
                  <a:lnTo>
                    <a:pt x="2154400" y="546679"/>
                  </a:lnTo>
                </a:path>
                <a:path w="2245995" h="856614">
                  <a:moveTo>
                    <a:pt x="2150650" y="539216"/>
                  </a:moveTo>
                  <a:lnTo>
                    <a:pt x="2146936" y="531716"/>
                  </a:lnTo>
                </a:path>
                <a:path w="2245995" h="856614">
                  <a:moveTo>
                    <a:pt x="2143222" y="524289"/>
                  </a:moveTo>
                  <a:lnTo>
                    <a:pt x="2139473" y="516826"/>
                  </a:lnTo>
                </a:path>
                <a:path w="2245995" h="856614">
                  <a:moveTo>
                    <a:pt x="2135759" y="509327"/>
                  </a:moveTo>
                  <a:lnTo>
                    <a:pt x="2132010" y="501899"/>
                  </a:lnTo>
                </a:path>
                <a:path w="2245995" h="856614">
                  <a:moveTo>
                    <a:pt x="2128296" y="494400"/>
                  </a:moveTo>
                  <a:lnTo>
                    <a:pt x="2124582" y="486937"/>
                  </a:lnTo>
                </a:path>
                <a:path w="2245995" h="856614">
                  <a:moveTo>
                    <a:pt x="2120868" y="479509"/>
                  </a:moveTo>
                  <a:lnTo>
                    <a:pt x="2117119" y="472010"/>
                  </a:lnTo>
                </a:path>
                <a:path w="2245995" h="856614">
                  <a:moveTo>
                    <a:pt x="2113405" y="464547"/>
                  </a:moveTo>
                  <a:lnTo>
                    <a:pt x="2109655" y="457119"/>
                  </a:lnTo>
                </a:path>
                <a:path w="2245995" h="856614">
                  <a:moveTo>
                    <a:pt x="2105942" y="449620"/>
                  </a:moveTo>
                  <a:lnTo>
                    <a:pt x="2102228" y="442192"/>
                  </a:lnTo>
                </a:path>
                <a:path w="2245995" h="856614">
                  <a:moveTo>
                    <a:pt x="2098478" y="434693"/>
                  </a:moveTo>
                  <a:lnTo>
                    <a:pt x="2094764" y="427266"/>
                  </a:lnTo>
                </a:path>
                <a:path w="2245995" h="856614">
                  <a:moveTo>
                    <a:pt x="2091015" y="419802"/>
                  </a:moveTo>
                  <a:lnTo>
                    <a:pt x="2089158" y="412339"/>
                  </a:lnTo>
                </a:path>
                <a:path w="2245995" h="856614">
                  <a:moveTo>
                    <a:pt x="2085444" y="406733"/>
                  </a:moveTo>
                  <a:lnTo>
                    <a:pt x="2081730" y="399269"/>
                  </a:lnTo>
                </a:path>
                <a:path w="2245995" h="856614">
                  <a:moveTo>
                    <a:pt x="2077981" y="391806"/>
                  </a:moveTo>
                  <a:lnTo>
                    <a:pt x="2074267" y="384343"/>
                  </a:lnTo>
                </a:path>
                <a:path w="2245995" h="856614">
                  <a:moveTo>
                    <a:pt x="2070518" y="376879"/>
                  </a:moveTo>
                  <a:lnTo>
                    <a:pt x="2066804" y="369416"/>
                  </a:lnTo>
                </a:path>
                <a:path w="2245995" h="856614">
                  <a:moveTo>
                    <a:pt x="2063090" y="361953"/>
                  </a:moveTo>
                  <a:lnTo>
                    <a:pt x="2059340" y="354489"/>
                  </a:lnTo>
                </a:path>
                <a:path w="2245995" h="856614">
                  <a:moveTo>
                    <a:pt x="2055627" y="347026"/>
                  </a:moveTo>
                  <a:lnTo>
                    <a:pt x="2051877" y="339563"/>
                  </a:lnTo>
                </a:path>
                <a:path w="2245995" h="856614">
                  <a:moveTo>
                    <a:pt x="2048163" y="332099"/>
                  </a:moveTo>
                  <a:lnTo>
                    <a:pt x="2044450" y="324636"/>
                  </a:lnTo>
                </a:path>
                <a:path w="2245995" h="856614">
                  <a:moveTo>
                    <a:pt x="2040700" y="317173"/>
                  </a:moveTo>
                  <a:lnTo>
                    <a:pt x="2036986" y="309709"/>
                  </a:lnTo>
                </a:path>
                <a:path w="2245995" h="856614">
                  <a:moveTo>
                    <a:pt x="2033237" y="302246"/>
                  </a:moveTo>
                  <a:lnTo>
                    <a:pt x="2029523" y="294783"/>
                  </a:lnTo>
                </a:path>
                <a:path w="2245995" h="856614">
                  <a:moveTo>
                    <a:pt x="2025809" y="287320"/>
                  </a:moveTo>
                  <a:lnTo>
                    <a:pt x="2022095" y="279856"/>
                  </a:lnTo>
                </a:path>
                <a:path w="2245995" h="856614">
                  <a:moveTo>
                    <a:pt x="2018346" y="272393"/>
                  </a:moveTo>
                  <a:lnTo>
                    <a:pt x="2014632" y="264930"/>
                  </a:lnTo>
                </a:path>
                <a:path w="2245995" h="856614">
                  <a:moveTo>
                    <a:pt x="2010882" y="257466"/>
                  </a:moveTo>
                  <a:lnTo>
                    <a:pt x="2007169" y="250003"/>
                  </a:lnTo>
                </a:path>
                <a:path w="2245995" h="856614">
                  <a:moveTo>
                    <a:pt x="2003455" y="242540"/>
                  </a:moveTo>
                  <a:lnTo>
                    <a:pt x="1999705" y="235076"/>
                  </a:lnTo>
                </a:path>
                <a:path w="2245995" h="856614">
                  <a:moveTo>
                    <a:pt x="1997848" y="227613"/>
                  </a:moveTo>
                  <a:lnTo>
                    <a:pt x="1994099" y="222042"/>
                  </a:lnTo>
                </a:path>
                <a:path w="2245995" h="856614">
                  <a:moveTo>
                    <a:pt x="1990385" y="214579"/>
                  </a:moveTo>
                  <a:lnTo>
                    <a:pt x="1986671" y="207116"/>
                  </a:lnTo>
                </a:path>
                <a:path w="2245995" h="856614">
                  <a:moveTo>
                    <a:pt x="1982922" y="199652"/>
                  </a:moveTo>
                  <a:lnTo>
                    <a:pt x="1979208" y="192189"/>
                  </a:lnTo>
                </a:path>
                <a:path w="2245995" h="856614">
                  <a:moveTo>
                    <a:pt x="1975494" y="184726"/>
                  </a:moveTo>
                  <a:lnTo>
                    <a:pt x="1971745" y="177262"/>
                  </a:lnTo>
                </a:path>
                <a:path w="2245995" h="856614">
                  <a:moveTo>
                    <a:pt x="1968031" y="169799"/>
                  </a:moveTo>
                  <a:lnTo>
                    <a:pt x="1964317" y="162336"/>
                  </a:lnTo>
                </a:path>
                <a:path w="2245995" h="856614">
                  <a:moveTo>
                    <a:pt x="1960568" y="154837"/>
                  </a:moveTo>
                  <a:lnTo>
                    <a:pt x="1956854" y="147409"/>
                  </a:lnTo>
                </a:path>
                <a:path w="2245995" h="856614">
                  <a:moveTo>
                    <a:pt x="1953104" y="139946"/>
                  </a:moveTo>
                  <a:lnTo>
                    <a:pt x="1949390" y="132447"/>
                  </a:lnTo>
                </a:path>
                <a:path w="2245995" h="856614">
                  <a:moveTo>
                    <a:pt x="1945677" y="125019"/>
                  </a:moveTo>
                  <a:lnTo>
                    <a:pt x="1941927" y="117556"/>
                  </a:lnTo>
                </a:path>
                <a:path w="2245995" h="856614">
                  <a:moveTo>
                    <a:pt x="1938213" y="110092"/>
                  </a:moveTo>
                  <a:lnTo>
                    <a:pt x="1934464" y="102629"/>
                  </a:lnTo>
                </a:path>
                <a:path w="2245995" h="856614">
                  <a:moveTo>
                    <a:pt x="1930750" y="95166"/>
                  </a:moveTo>
                  <a:lnTo>
                    <a:pt x="1927036" y="87702"/>
                  </a:lnTo>
                </a:path>
                <a:path w="2245995" h="856614">
                  <a:moveTo>
                    <a:pt x="1923322" y="80239"/>
                  </a:moveTo>
                  <a:lnTo>
                    <a:pt x="1919573" y="72776"/>
                  </a:lnTo>
                </a:path>
                <a:path w="2245995" h="856614">
                  <a:moveTo>
                    <a:pt x="1915859" y="65312"/>
                  </a:moveTo>
                  <a:lnTo>
                    <a:pt x="1912109" y="57849"/>
                  </a:lnTo>
                </a:path>
                <a:path w="2245995" h="856614">
                  <a:moveTo>
                    <a:pt x="1910253" y="50386"/>
                  </a:moveTo>
                  <a:lnTo>
                    <a:pt x="1906539" y="44779"/>
                  </a:lnTo>
                </a:path>
                <a:path w="2245995" h="856614">
                  <a:moveTo>
                    <a:pt x="1902789" y="37316"/>
                  </a:moveTo>
                  <a:lnTo>
                    <a:pt x="1899075" y="29853"/>
                  </a:lnTo>
                </a:path>
                <a:path w="2245995" h="856614">
                  <a:moveTo>
                    <a:pt x="1895326" y="22389"/>
                  </a:moveTo>
                  <a:lnTo>
                    <a:pt x="1891612" y="14926"/>
                  </a:lnTo>
                </a:path>
                <a:path w="2245995" h="856614">
                  <a:moveTo>
                    <a:pt x="1887898" y="7463"/>
                  </a:moveTo>
                  <a:lnTo>
                    <a:pt x="1884149" y="0"/>
                  </a:lnTo>
                </a:path>
                <a:path w="2245995" h="856614">
                  <a:moveTo>
                    <a:pt x="1887898" y="7463"/>
                  </a:moveTo>
                  <a:lnTo>
                    <a:pt x="1884149" y="0"/>
                  </a:lnTo>
                </a:path>
              </a:pathLst>
            </a:custGeom>
            <a:ln w="3723">
              <a:solidFill>
                <a:srgbClr val="231F20"/>
              </a:solidFill>
            </a:ln>
          </p:spPr>
          <p:txBody>
            <a:bodyPr wrap="square" lIns="0" tIns="0" rIns="0" bIns="0" rtlCol="0"/>
            <a:lstStyle/>
            <a:p>
              <a:endParaRPr/>
            </a:p>
          </p:txBody>
        </p:sp>
      </p:grpSp>
      <p:sp>
        <p:nvSpPr>
          <p:cNvPr id="34" name="object 34"/>
          <p:cNvSpPr txBox="1"/>
          <p:nvPr/>
        </p:nvSpPr>
        <p:spPr>
          <a:xfrm>
            <a:off x="930237" y="2727502"/>
            <a:ext cx="8843645" cy="3328035"/>
          </a:xfrm>
          <a:prstGeom prst="rect">
            <a:avLst/>
          </a:prstGeom>
        </p:spPr>
        <p:txBody>
          <a:bodyPr vert="horz" wrap="square" lIns="0" tIns="15240" rIns="0" bIns="0" rtlCol="0">
            <a:spAutoFit/>
          </a:bodyPr>
          <a:lstStyle/>
          <a:p>
            <a:pPr marR="3810" algn="ctr">
              <a:lnSpc>
                <a:spcPct val="100000"/>
              </a:lnSpc>
              <a:spcBef>
                <a:spcPts val="120"/>
              </a:spcBef>
            </a:pPr>
            <a:r>
              <a:rPr sz="1700" spc="55">
                <a:latin typeface="Calibri"/>
                <a:cs typeface="Calibri"/>
              </a:rPr>
              <a:t>Route</a:t>
            </a:r>
            <a:r>
              <a:rPr sz="1700" spc="165">
                <a:latin typeface="Calibri"/>
                <a:cs typeface="Calibri"/>
              </a:rPr>
              <a:t> </a:t>
            </a:r>
            <a:r>
              <a:rPr sz="1700" spc="30" dirty="0">
                <a:latin typeface="Calibri"/>
                <a:cs typeface="Calibri"/>
              </a:rPr>
              <a:t>update</a:t>
            </a:r>
            <a:r>
              <a:rPr sz="1700" spc="170" dirty="0">
                <a:latin typeface="Calibri"/>
                <a:cs typeface="Calibri"/>
              </a:rPr>
              <a:t> </a:t>
            </a:r>
            <a:r>
              <a:rPr sz="1700" spc="60" dirty="0">
                <a:latin typeface="Calibri"/>
                <a:cs typeface="Calibri"/>
              </a:rPr>
              <a:t>in</a:t>
            </a:r>
            <a:r>
              <a:rPr sz="1700" spc="170" dirty="0">
                <a:latin typeface="Calibri"/>
                <a:cs typeface="Calibri"/>
              </a:rPr>
              <a:t> </a:t>
            </a:r>
            <a:r>
              <a:rPr sz="1700" spc="180" dirty="0">
                <a:latin typeface="Calibri"/>
                <a:cs typeface="Calibri"/>
              </a:rPr>
              <a:t>DSDV.</a:t>
            </a:r>
            <a:endParaRPr sz="1700">
              <a:latin typeface="Calibri"/>
              <a:cs typeface="Calibri"/>
            </a:endParaRPr>
          </a:p>
          <a:p>
            <a:pPr>
              <a:lnSpc>
                <a:spcPct val="100000"/>
              </a:lnSpc>
              <a:spcBef>
                <a:spcPts val="30"/>
              </a:spcBef>
            </a:pPr>
            <a:endParaRPr sz="1900">
              <a:latin typeface="Calibri"/>
              <a:cs typeface="Calibri"/>
            </a:endParaRPr>
          </a:p>
          <a:p>
            <a:pPr marL="102870">
              <a:lnSpc>
                <a:spcPct val="100000"/>
              </a:lnSpc>
            </a:pPr>
            <a:r>
              <a:rPr sz="1700" b="1" spc="175" dirty="0">
                <a:latin typeface="Calibri"/>
                <a:cs typeface="Calibri"/>
              </a:rPr>
              <a:t>Route</a:t>
            </a:r>
            <a:r>
              <a:rPr sz="1700" b="1" spc="260" dirty="0">
                <a:latin typeface="Calibri"/>
                <a:cs typeface="Calibri"/>
              </a:rPr>
              <a:t> </a:t>
            </a:r>
            <a:r>
              <a:rPr sz="1700" b="1" spc="114" dirty="0">
                <a:latin typeface="Calibri"/>
                <a:cs typeface="Calibri"/>
              </a:rPr>
              <a:t>maintenance</a:t>
            </a:r>
            <a:r>
              <a:rPr sz="1700" b="1" spc="260" dirty="0">
                <a:latin typeface="Calibri"/>
                <a:cs typeface="Calibri"/>
              </a:rPr>
              <a:t> </a:t>
            </a:r>
            <a:r>
              <a:rPr sz="1700" b="1" spc="135" dirty="0">
                <a:latin typeface="Calibri"/>
                <a:cs typeface="Calibri"/>
              </a:rPr>
              <a:t>in</a:t>
            </a:r>
            <a:r>
              <a:rPr sz="1700" b="1" spc="265" dirty="0">
                <a:latin typeface="Calibri"/>
                <a:cs typeface="Calibri"/>
              </a:rPr>
              <a:t> </a:t>
            </a:r>
            <a:r>
              <a:rPr sz="1700" b="1" spc="370" dirty="0">
                <a:latin typeface="Calibri"/>
                <a:cs typeface="Calibri"/>
              </a:rPr>
              <a:t>DSDV</a:t>
            </a:r>
            <a:r>
              <a:rPr sz="1700" b="1" spc="260" dirty="0">
                <a:latin typeface="Calibri"/>
                <a:cs typeface="Calibri"/>
              </a:rPr>
              <a:t> </a:t>
            </a:r>
            <a:r>
              <a:rPr sz="1700" b="1" spc="100" dirty="0">
                <a:latin typeface="Calibri"/>
                <a:cs typeface="Calibri"/>
              </a:rPr>
              <a:t>is</a:t>
            </a:r>
            <a:r>
              <a:rPr sz="1700" b="1" spc="265" dirty="0">
                <a:latin typeface="Calibri"/>
                <a:cs typeface="Calibri"/>
              </a:rPr>
              <a:t> </a:t>
            </a:r>
            <a:r>
              <a:rPr sz="1700" b="1" spc="125" dirty="0">
                <a:latin typeface="Calibri"/>
                <a:cs typeface="Calibri"/>
              </a:rPr>
              <a:t>performed</a:t>
            </a:r>
            <a:r>
              <a:rPr sz="1700" b="1" spc="265" dirty="0">
                <a:latin typeface="Calibri"/>
                <a:cs typeface="Calibri"/>
              </a:rPr>
              <a:t> </a:t>
            </a:r>
            <a:r>
              <a:rPr sz="1700" b="1" spc="90" dirty="0">
                <a:latin typeface="Calibri"/>
                <a:cs typeface="Calibri"/>
              </a:rPr>
              <a:t>as</a:t>
            </a:r>
            <a:r>
              <a:rPr sz="1700" b="1" spc="260"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380"/>
              </a:spcBef>
              <a:buFont typeface="Cambria"/>
              <a:buChar char="•"/>
              <a:tabLst>
                <a:tab pos="229235" algn="l"/>
              </a:tabLst>
            </a:pPr>
            <a:r>
              <a:rPr sz="1700" spc="-5" dirty="0">
                <a:latin typeface="Calibri"/>
                <a:cs typeface="Calibri"/>
              </a:rPr>
              <a:t>when</a:t>
            </a:r>
            <a:r>
              <a:rPr sz="1700" spc="170" dirty="0">
                <a:latin typeface="Calibri"/>
                <a:cs typeface="Calibri"/>
              </a:rPr>
              <a:t> </a:t>
            </a:r>
            <a:r>
              <a:rPr sz="1700" spc="25" dirty="0">
                <a:latin typeface="Calibri"/>
                <a:cs typeface="Calibri"/>
              </a:rPr>
              <a:t>a</a:t>
            </a:r>
            <a:r>
              <a:rPr sz="1700" spc="175" dirty="0">
                <a:latin typeface="Calibri"/>
                <a:cs typeface="Calibri"/>
              </a:rPr>
              <a:t> </a:t>
            </a:r>
            <a:r>
              <a:rPr sz="1700" spc="15" dirty="0">
                <a:latin typeface="Calibri"/>
                <a:cs typeface="Calibri"/>
              </a:rPr>
              <a:t>neighbor</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5" dirty="0">
                <a:latin typeface="Calibri"/>
                <a:cs typeface="Calibri"/>
              </a:rPr>
              <a:t>perceives</a:t>
            </a:r>
            <a:r>
              <a:rPr sz="1700" spc="170" dirty="0">
                <a:latin typeface="Calibri"/>
                <a:cs typeface="Calibri"/>
              </a:rPr>
              <a:t> </a:t>
            </a:r>
            <a:r>
              <a:rPr sz="1700" spc="25" dirty="0">
                <a:latin typeface="Calibri"/>
                <a:cs typeface="Calibri"/>
              </a:rPr>
              <a:t>a</a:t>
            </a:r>
            <a:r>
              <a:rPr sz="1700" spc="175" dirty="0">
                <a:latin typeface="Calibri"/>
                <a:cs typeface="Calibri"/>
              </a:rPr>
              <a:t> </a:t>
            </a:r>
            <a:r>
              <a:rPr sz="1700" spc="75" dirty="0">
                <a:latin typeface="Calibri"/>
                <a:cs typeface="Calibri"/>
              </a:rPr>
              <a:t>link</a:t>
            </a:r>
            <a:r>
              <a:rPr sz="1700" spc="175" dirty="0">
                <a:latin typeface="Calibri"/>
                <a:cs typeface="Calibri"/>
              </a:rPr>
              <a:t> </a:t>
            </a:r>
            <a:r>
              <a:rPr sz="1700" spc="30" dirty="0">
                <a:latin typeface="Calibri"/>
                <a:cs typeface="Calibri"/>
              </a:rPr>
              <a:t>break</a:t>
            </a:r>
            <a:r>
              <a:rPr sz="1700" spc="175" dirty="0">
                <a:latin typeface="Calibri"/>
                <a:cs typeface="Calibri"/>
              </a:rPr>
              <a:t> </a:t>
            </a:r>
            <a:r>
              <a:rPr sz="1700" spc="20" dirty="0">
                <a:latin typeface="Calibri"/>
                <a:cs typeface="Calibri"/>
              </a:rPr>
              <a:t>(node</a:t>
            </a:r>
            <a:r>
              <a:rPr sz="1700" spc="170" dirty="0">
                <a:latin typeface="Calibri"/>
                <a:cs typeface="Calibri"/>
              </a:rPr>
              <a:t> </a:t>
            </a:r>
            <a:r>
              <a:rPr sz="1700" spc="40" dirty="0">
                <a:latin typeface="Calibri"/>
                <a:cs typeface="Calibri"/>
              </a:rPr>
              <a:t>3):</a:t>
            </a:r>
            <a:endParaRPr sz="1700">
              <a:latin typeface="Calibri"/>
              <a:cs typeface="Calibri"/>
            </a:endParaRPr>
          </a:p>
          <a:p>
            <a:pPr marL="528320" lvl="1" indent="-230504">
              <a:lnSpc>
                <a:spcPct val="100000"/>
              </a:lnSpc>
              <a:spcBef>
                <a:spcPts val="894"/>
              </a:spcBef>
              <a:buFont typeface="Calibri"/>
              <a:buChar char="–"/>
              <a:tabLst>
                <a:tab pos="528955" algn="l"/>
              </a:tabLst>
            </a:pPr>
            <a:r>
              <a:rPr sz="1700" spc="80" dirty="0">
                <a:latin typeface="Calibri"/>
                <a:cs typeface="Calibri"/>
              </a:rPr>
              <a:t>it</a:t>
            </a:r>
            <a:r>
              <a:rPr sz="1700" spc="175" dirty="0">
                <a:latin typeface="Calibri"/>
                <a:cs typeface="Calibri"/>
              </a:rPr>
              <a:t> </a:t>
            </a:r>
            <a:r>
              <a:rPr sz="1700" spc="-5" dirty="0">
                <a:latin typeface="Calibri"/>
                <a:cs typeface="Calibri"/>
              </a:rPr>
              <a:t>sets</a:t>
            </a:r>
            <a:r>
              <a:rPr sz="1700" spc="175" dirty="0">
                <a:latin typeface="Calibri"/>
                <a:cs typeface="Calibri"/>
              </a:rPr>
              <a:t> </a:t>
            </a:r>
            <a:r>
              <a:rPr sz="1700" spc="55" dirty="0">
                <a:latin typeface="Calibri"/>
                <a:cs typeface="Calibri"/>
              </a:rPr>
              <a:t>all</a:t>
            </a:r>
            <a:r>
              <a:rPr sz="1700" spc="175" dirty="0">
                <a:latin typeface="Calibri"/>
                <a:cs typeface="Calibri"/>
              </a:rPr>
              <a:t> </a:t>
            </a:r>
            <a:r>
              <a:rPr sz="1700" dirty="0">
                <a:latin typeface="Calibri"/>
                <a:cs typeface="Calibri"/>
              </a:rPr>
              <a:t>routes</a:t>
            </a:r>
            <a:r>
              <a:rPr sz="1700" spc="180" dirty="0">
                <a:latin typeface="Calibri"/>
                <a:cs typeface="Calibri"/>
              </a:rPr>
              <a:t> </a:t>
            </a:r>
            <a:r>
              <a:rPr sz="1700" spc="30" dirty="0">
                <a:latin typeface="Calibri"/>
                <a:cs typeface="Calibri"/>
              </a:rPr>
              <a:t>through</a:t>
            </a:r>
            <a:r>
              <a:rPr sz="1700" spc="175" dirty="0">
                <a:latin typeface="Calibri"/>
                <a:cs typeface="Calibri"/>
              </a:rPr>
              <a:t> </a:t>
            </a:r>
            <a:r>
              <a:rPr sz="1700" spc="10" dirty="0">
                <a:latin typeface="Calibri"/>
                <a:cs typeface="Calibri"/>
              </a:rPr>
              <a:t>broken</a:t>
            </a:r>
            <a:r>
              <a:rPr sz="1700" spc="175" dirty="0">
                <a:latin typeface="Calibri"/>
                <a:cs typeface="Calibri"/>
              </a:rPr>
              <a:t> </a:t>
            </a:r>
            <a:r>
              <a:rPr sz="1700" spc="75" dirty="0">
                <a:latin typeface="Calibri"/>
                <a:cs typeface="Calibri"/>
              </a:rPr>
              <a:t>link</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140" dirty="0">
                <a:latin typeface="Cambria"/>
                <a:cs typeface="Cambria"/>
              </a:rPr>
              <a:t>∞</a:t>
            </a:r>
            <a:r>
              <a:rPr sz="1700" spc="140" dirty="0">
                <a:latin typeface="Calibri"/>
                <a:cs typeface="Calibri"/>
              </a:rPr>
              <a:t>;</a:t>
            </a:r>
            <a:endParaRPr sz="1700">
              <a:latin typeface="Calibri"/>
              <a:cs typeface="Calibri"/>
            </a:endParaRPr>
          </a:p>
          <a:p>
            <a:pPr marL="528320" lvl="1" indent="-230504">
              <a:lnSpc>
                <a:spcPct val="100000"/>
              </a:lnSpc>
              <a:spcBef>
                <a:spcPts val="900"/>
              </a:spcBef>
              <a:buFont typeface="Calibri"/>
              <a:buChar char="–"/>
              <a:tabLst>
                <a:tab pos="528955" algn="l"/>
              </a:tabLst>
            </a:pPr>
            <a:r>
              <a:rPr sz="1700" spc="25" dirty="0">
                <a:latin typeface="Calibri"/>
                <a:cs typeface="Calibri"/>
              </a:rPr>
              <a:t>broadcasts</a:t>
            </a:r>
            <a:r>
              <a:rPr sz="1700" spc="170" dirty="0">
                <a:latin typeface="Calibri"/>
                <a:cs typeface="Calibri"/>
              </a:rPr>
              <a:t> </a:t>
            </a:r>
            <a:r>
              <a:rPr sz="1700" spc="50" dirty="0">
                <a:latin typeface="Calibri"/>
                <a:cs typeface="Calibri"/>
              </a:rPr>
              <a:t>its</a:t>
            </a:r>
            <a:r>
              <a:rPr sz="1700" spc="175" dirty="0">
                <a:latin typeface="Calibri"/>
                <a:cs typeface="Calibri"/>
              </a:rPr>
              <a:t> </a:t>
            </a:r>
            <a:r>
              <a:rPr sz="1700" spc="35" dirty="0">
                <a:latin typeface="Calibri"/>
                <a:cs typeface="Calibri"/>
              </a:rPr>
              <a:t>routing</a:t>
            </a:r>
            <a:r>
              <a:rPr sz="1700" spc="170" dirty="0">
                <a:latin typeface="Calibri"/>
                <a:cs typeface="Calibri"/>
              </a:rPr>
              <a:t> </a:t>
            </a:r>
            <a:r>
              <a:rPr sz="1700" spc="20" dirty="0">
                <a:latin typeface="Calibri"/>
                <a:cs typeface="Calibri"/>
              </a:rPr>
              <a:t>table.</a:t>
            </a:r>
            <a:endParaRPr sz="1700">
              <a:latin typeface="Calibri"/>
              <a:cs typeface="Calibri"/>
            </a:endParaRPr>
          </a:p>
          <a:p>
            <a:pPr marL="228600" indent="-216535">
              <a:lnSpc>
                <a:spcPct val="100000"/>
              </a:lnSpc>
              <a:spcBef>
                <a:spcPts val="1375"/>
              </a:spcBef>
              <a:buFont typeface="Cambria"/>
              <a:buChar char="•"/>
              <a:tabLst>
                <a:tab pos="229235" algn="l"/>
              </a:tabLst>
            </a:pPr>
            <a:r>
              <a:rPr sz="1700" spc="-5" dirty="0">
                <a:latin typeface="Calibri"/>
                <a:cs typeface="Calibri"/>
              </a:rPr>
              <a:t>node</a:t>
            </a:r>
            <a:r>
              <a:rPr sz="1700" spc="175" dirty="0">
                <a:latin typeface="Calibri"/>
                <a:cs typeface="Calibri"/>
              </a:rPr>
              <a:t> </a:t>
            </a:r>
            <a:r>
              <a:rPr sz="1700" spc="-20" dirty="0">
                <a:latin typeface="Calibri"/>
                <a:cs typeface="Calibri"/>
              </a:rPr>
              <a:t>5</a:t>
            </a:r>
            <a:r>
              <a:rPr sz="1700" spc="175" dirty="0">
                <a:latin typeface="Calibri"/>
                <a:cs typeface="Calibri"/>
              </a:rPr>
              <a:t> </a:t>
            </a:r>
            <a:r>
              <a:rPr sz="1700" spc="-10" dirty="0">
                <a:latin typeface="Calibri"/>
                <a:cs typeface="Calibri"/>
              </a:rPr>
              <a:t>receives</a:t>
            </a:r>
            <a:r>
              <a:rPr sz="1700" spc="180" dirty="0">
                <a:latin typeface="Calibri"/>
                <a:cs typeface="Calibri"/>
              </a:rPr>
              <a:t> </a:t>
            </a:r>
            <a:r>
              <a:rPr sz="1700" spc="30" dirty="0">
                <a:latin typeface="Calibri"/>
                <a:cs typeface="Calibri"/>
              </a:rPr>
              <a:t>update</a:t>
            </a:r>
            <a:r>
              <a:rPr sz="1700" spc="175" dirty="0">
                <a:latin typeface="Calibri"/>
                <a:cs typeface="Calibri"/>
              </a:rPr>
              <a:t> </a:t>
            </a:r>
            <a:r>
              <a:rPr sz="1700" spc="-5" dirty="0">
                <a:latin typeface="Calibri"/>
                <a:cs typeface="Calibri"/>
              </a:rPr>
              <a:t>message,</a:t>
            </a:r>
            <a:r>
              <a:rPr sz="1700" spc="175" dirty="0">
                <a:latin typeface="Calibri"/>
                <a:cs typeface="Calibri"/>
              </a:rPr>
              <a:t> </a:t>
            </a:r>
            <a:r>
              <a:rPr sz="1700" spc="80" dirty="0">
                <a:latin typeface="Calibri"/>
                <a:cs typeface="Calibri"/>
              </a:rPr>
              <a:t>it</a:t>
            </a:r>
            <a:r>
              <a:rPr sz="1700" spc="180" dirty="0">
                <a:latin typeface="Calibri"/>
                <a:cs typeface="Calibri"/>
              </a:rPr>
              <a:t> </a:t>
            </a:r>
            <a:r>
              <a:rPr sz="1700" spc="20" dirty="0">
                <a:latin typeface="Calibri"/>
                <a:cs typeface="Calibri"/>
              </a:rPr>
              <a:t>informs</a:t>
            </a:r>
            <a:r>
              <a:rPr sz="1700" spc="175" dirty="0">
                <a:latin typeface="Calibri"/>
                <a:cs typeface="Calibri"/>
              </a:rPr>
              <a:t> </a:t>
            </a:r>
            <a:r>
              <a:rPr sz="1700" spc="15" dirty="0">
                <a:latin typeface="Calibri"/>
                <a:cs typeface="Calibri"/>
              </a:rPr>
              <a:t>neighbors</a:t>
            </a:r>
            <a:r>
              <a:rPr sz="1700" spc="180" dirty="0">
                <a:latin typeface="Calibri"/>
                <a:cs typeface="Calibri"/>
              </a:rPr>
              <a:t> </a:t>
            </a:r>
            <a:r>
              <a:rPr sz="1700" spc="35" dirty="0">
                <a:latin typeface="Calibri"/>
                <a:cs typeface="Calibri"/>
              </a:rPr>
              <a:t>about</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15" dirty="0">
                <a:latin typeface="Calibri"/>
                <a:cs typeface="Calibri"/>
              </a:rPr>
              <a:t>shortest</a:t>
            </a:r>
            <a:r>
              <a:rPr sz="1700" spc="180" dirty="0">
                <a:latin typeface="Calibri"/>
                <a:cs typeface="Calibri"/>
              </a:rPr>
              <a:t> </a:t>
            </a:r>
            <a:r>
              <a:rPr sz="1700" spc="25" dirty="0">
                <a:latin typeface="Calibri"/>
                <a:cs typeface="Calibri"/>
              </a:rPr>
              <a:t>distance</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5" dirty="0">
                <a:latin typeface="Calibri"/>
                <a:cs typeface="Calibri"/>
              </a:rPr>
              <a:t>node</a:t>
            </a:r>
            <a:r>
              <a:rPr sz="1700" spc="175" dirty="0">
                <a:latin typeface="Calibri"/>
                <a:cs typeface="Calibri"/>
              </a:rPr>
              <a:t> </a:t>
            </a:r>
            <a:r>
              <a:rPr sz="1700" spc="-10" dirty="0">
                <a:latin typeface="Calibri"/>
                <a:cs typeface="Calibri"/>
              </a:rPr>
              <a:t>6;</a:t>
            </a:r>
            <a:endParaRPr sz="1700">
              <a:latin typeface="Calibri"/>
              <a:cs typeface="Calibri"/>
            </a:endParaRPr>
          </a:p>
          <a:p>
            <a:pPr marL="228600" indent="-216535">
              <a:lnSpc>
                <a:spcPct val="100000"/>
              </a:lnSpc>
              <a:spcBef>
                <a:spcPts val="1380"/>
              </a:spcBef>
              <a:buFont typeface="Cambria"/>
              <a:buChar char="•"/>
              <a:tabLst>
                <a:tab pos="229235" algn="l"/>
              </a:tabLst>
            </a:pPr>
            <a:r>
              <a:rPr sz="1700" spc="45" dirty="0">
                <a:latin typeface="Calibri"/>
                <a:cs typeface="Calibri"/>
              </a:rPr>
              <a:t>this</a:t>
            </a:r>
            <a:r>
              <a:rPr sz="1700" spc="180" dirty="0">
                <a:latin typeface="Calibri"/>
                <a:cs typeface="Calibri"/>
              </a:rPr>
              <a:t> </a:t>
            </a:r>
            <a:r>
              <a:rPr sz="1700" spc="30" dirty="0">
                <a:latin typeface="Calibri"/>
                <a:cs typeface="Calibri"/>
              </a:rPr>
              <a:t>information</a:t>
            </a:r>
            <a:r>
              <a:rPr sz="1700" spc="180" dirty="0">
                <a:latin typeface="Calibri"/>
                <a:cs typeface="Calibri"/>
              </a:rPr>
              <a:t> </a:t>
            </a:r>
            <a:r>
              <a:rPr sz="1700" spc="35" dirty="0">
                <a:latin typeface="Calibri"/>
                <a:cs typeface="Calibri"/>
              </a:rPr>
              <a:t>is</a:t>
            </a:r>
            <a:r>
              <a:rPr sz="1700" spc="185" dirty="0">
                <a:latin typeface="Calibri"/>
                <a:cs typeface="Calibri"/>
              </a:rPr>
              <a:t> </a:t>
            </a:r>
            <a:r>
              <a:rPr sz="1700" spc="20" dirty="0">
                <a:latin typeface="Calibri"/>
                <a:cs typeface="Calibri"/>
              </a:rPr>
              <a:t>propagated</a:t>
            </a:r>
            <a:r>
              <a:rPr sz="1700" spc="180" dirty="0">
                <a:latin typeface="Calibri"/>
                <a:cs typeface="Calibri"/>
              </a:rPr>
              <a:t> </a:t>
            </a:r>
            <a:r>
              <a:rPr sz="1700" spc="30" dirty="0">
                <a:latin typeface="Calibri"/>
                <a:cs typeface="Calibri"/>
              </a:rPr>
              <a:t>through</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5" dirty="0">
                <a:latin typeface="Calibri"/>
                <a:cs typeface="Calibri"/>
              </a:rPr>
              <a:t>network</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55" dirty="0">
                <a:latin typeface="Calibri"/>
                <a:cs typeface="Calibri"/>
              </a:rPr>
              <a:t>all</a:t>
            </a:r>
            <a:r>
              <a:rPr sz="1700" spc="185" dirty="0">
                <a:latin typeface="Calibri"/>
                <a:cs typeface="Calibri"/>
              </a:rPr>
              <a:t> </a:t>
            </a:r>
            <a:r>
              <a:rPr sz="1700" spc="-5" dirty="0">
                <a:latin typeface="Calibri"/>
                <a:cs typeface="Calibri"/>
              </a:rPr>
              <a:t>node</a:t>
            </a:r>
            <a:r>
              <a:rPr sz="1700" spc="180" dirty="0">
                <a:latin typeface="Calibri"/>
                <a:cs typeface="Calibri"/>
              </a:rPr>
              <a:t> </a:t>
            </a:r>
            <a:r>
              <a:rPr sz="1700" spc="25" dirty="0">
                <a:latin typeface="Calibri"/>
                <a:cs typeface="Calibri"/>
              </a:rPr>
              <a:t>updates</a:t>
            </a:r>
            <a:r>
              <a:rPr sz="1700" spc="180" dirty="0">
                <a:latin typeface="Calibri"/>
                <a:cs typeface="Calibri"/>
              </a:rPr>
              <a:t> </a:t>
            </a:r>
            <a:r>
              <a:rPr sz="1700" spc="30" dirty="0">
                <a:latin typeface="Calibri"/>
                <a:cs typeface="Calibri"/>
              </a:rPr>
              <a:t>their</a:t>
            </a:r>
            <a:r>
              <a:rPr sz="1700" spc="185" dirty="0">
                <a:latin typeface="Calibri"/>
                <a:cs typeface="Calibri"/>
              </a:rPr>
              <a:t> </a:t>
            </a:r>
            <a:r>
              <a:rPr sz="1700" spc="140" dirty="0">
                <a:latin typeface="Calibri"/>
                <a:cs typeface="Calibri"/>
              </a:rPr>
              <a:t>RTs;</a:t>
            </a:r>
            <a:endParaRPr sz="1700">
              <a:latin typeface="Calibri"/>
              <a:cs typeface="Calibri"/>
            </a:endParaRPr>
          </a:p>
          <a:p>
            <a:pPr marL="228600" indent="-216535">
              <a:lnSpc>
                <a:spcPct val="100000"/>
              </a:lnSpc>
              <a:spcBef>
                <a:spcPts val="1375"/>
              </a:spcBef>
              <a:buFont typeface="Cambria"/>
              <a:buChar char="•"/>
              <a:tabLst>
                <a:tab pos="229235" algn="l"/>
              </a:tabLst>
            </a:pPr>
            <a:r>
              <a:rPr sz="1700" spc="-5" dirty="0">
                <a:latin typeface="Calibri"/>
                <a:cs typeface="Calibri"/>
              </a:rPr>
              <a:t>node</a:t>
            </a:r>
            <a:r>
              <a:rPr sz="1700" spc="175" dirty="0">
                <a:latin typeface="Calibri"/>
                <a:cs typeface="Calibri"/>
              </a:rPr>
              <a:t> </a:t>
            </a:r>
            <a:r>
              <a:rPr sz="1700" spc="-20" dirty="0">
                <a:latin typeface="Calibri"/>
                <a:cs typeface="Calibri"/>
              </a:rPr>
              <a:t>1</a:t>
            </a:r>
            <a:r>
              <a:rPr sz="1700" spc="175" dirty="0">
                <a:latin typeface="Calibri"/>
                <a:cs typeface="Calibri"/>
              </a:rPr>
              <a:t> </a:t>
            </a:r>
            <a:r>
              <a:rPr sz="1700" spc="50" dirty="0">
                <a:latin typeface="Calibri"/>
                <a:cs typeface="Calibri"/>
              </a:rPr>
              <a:t>may</a:t>
            </a:r>
            <a:r>
              <a:rPr sz="1700" spc="175" dirty="0">
                <a:latin typeface="Calibri"/>
                <a:cs typeface="Calibri"/>
              </a:rPr>
              <a:t> </a:t>
            </a:r>
            <a:r>
              <a:rPr sz="1700" spc="-20" dirty="0">
                <a:latin typeface="Calibri"/>
                <a:cs typeface="Calibri"/>
              </a:rPr>
              <a:t>now</a:t>
            </a:r>
            <a:r>
              <a:rPr sz="1700" spc="175" dirty="0">
                <a:latin typeface="Calibri"/>
                <a:cs typeface="Calibri"/>
              </a:rPr>
              <a:t> </a:t>
            </a:r>
            <a:r>
              <a:rPr sz="1700" spc="-5" dirty="0">
                <a:latin typeface="Calibri"/>
                <a:cs typeface="Calibri"/>
              </a:rPr>
              <a:t>sends</a:t>
            </a:r>
            <a:r>
              <a:rPr sz="1700" spc="175" dirty="0">
                <a:latin typeface="Calibri"/>
                <a:cs typeface="Calibri"/>
              </a:rPr>
              <a:t> </a:t>
            </a:r>
            <a:r>
              <a:rPr sz="1700" spc="30" dirty="0">
                <a:latin typeface="Calibri"/>
                <a:cs typeface="Calibri"/>
              </a:rPr>
              <a:t>their</a:t>
            </a:r>
            <a:r>
              <a:rPr sz="1700" spc="180" dirty="0">
                <a:latin typeface="Calibri"/>
                <a:cs typeface="Calibri"/>
              </a:rPr>
              <a:t> </a:t>
            </a:r>
            <a:r>
              <a:rPr sz="1700" spc="15" dirty="0">
                <a:latin typeface="Calibri"/>
                <a:cs typeface="Calibri"/>
              </a:rPr>
              <a:t>packets</a:t>
            </a:r>
            <a:r>
              <a:rPr sz="1700" spc="175" dirty="0">
                <a:latin typeface="Calibri"/>
                <a:cs typeface="Calibri"/>
              </a:rPr>
              <a:t> </a:t>
            </a:r>
            <a:r>
              <a:rPr sz="1700" spc="30" dirty="0">
                <a:latin typeface="Calibri"/>
                <a:cs typeface="Calibri"/>
              </a:rPr>
              <a:t>through</a:t>
            </a:r>
            <a:r>
              <a:rPr sz="1700" spc="175" dirty="0">
                <a:latin typeface="Calibri"/>
                <a:cs typeface="Calibri"/>
              </a:rPr>
              <a:t> </a:t>
            </a:r>
            <a:r>
              <a:rPr sz="1700" dirty="0">
                <a:latin typeface="Calibri"/>
                <a:cs typeface="Calibri"/>
              </a:rPr>
              <a:t>route</a:t>
            </a:r>
            <a:r>
              <a:rPr sz="1700" spc="175" dirty="0">
                <a:latin typeface="Calibri"/>
                <a:cs typeface="Calibri"/>
              </a:rPr>
              <a:t> </a:t>
            </a:r>
            <a:r>
              <a:rPr sz="1700" spc="-20" dirty="0">
                <a:latin typeface="Calibri"/>
                <a:cs typeface="Calibri"/>
              </a:rPr>
              <a:t>1</a:t>
            </a:r>
            <a:r>
              <a:rPr sz="1700" dirty="0">
                <a:latin typeface="Calibri"/>
                <a:cs typeface="Calibri"/>
              </a:rPr>
              <a:t> </a:t>
            </a:r>
            <a:r>
              <a:rPr sz="1700" spc="395" dirty="0">
                <a:latin typeface="Cambria"/>
                <a:cs typeface="Cambria"/>
              </a:rPr>
              <a:t>−</a:t>
            </a:r>
            <a:r>
              <a:rPr sz="1700" spc="10" dirty="0">
                <a:latin typeface="Cambria"/>
                <a:cs typeface="Cambria"/>
              </a:rPr>
              <a:t> </a:t>
            </a:r>
            <a:r>
              <a:rPr sz="1700" spc="-20" dirty="0">
                <a:latin typeface="Calibri"/>
                <a:cs typeface="Calibri"/>
              </a:rPr>
              <a:t>3</a:t>
            </a:r>
            <a:r>
              <a:rPr sz="1700" spc="-5" dirty="0">
                <a:latin typeface="Calibri"/>
                <a:cs typeface="Calibri"/>
              </a:rPr>
              <a:t> </a:t>
            </a:r>
            <a:r>
              <a:rPr sz="1700" spc="395" dirty="0">
                <a:latin typeface="Cambria"/>
                <a:cs typeface="Cambria"/>
              </a:rPr>
              <a:t>−</a:t>
            </a:r>
            <a:r>
              <a:rPr sz="1700" spc="5" dirty="0">
                <a:latin typeface="Cambria"/>
                <a:cs typeface="Cambria"/>
              </a:rPr>
              <a:t> </a:t>
            </a:r>
            <a:r>
              <a:rPr sz="1700" spc="-20" dirty="0">
                <a:latin typeface="Calibri"/>
                <a:cs typeface="Calibri"/>
              </a:rPr>
              <a:t>5</a:t>
            </a:r>
            <a:r>
              <a:rPr sz="1700" spc="-5" dirty="0">
                <a:latin typeface="Calibri"/>
                <a:cs typeface="Calibri"/>
              </a:rPr>
              <a:t> </a:t>
            </a:r>
            <a:r>
              <a:rPr sz="1700" spc="395" dirty="0">
                <a:latin typeface="Cambria"/>
                <a:cs typeface="Cambria"/>
              </a:rPr>
              <a:t>−</a:t>
            </a:r>
            <a:r>
              <a:rPr sz="1700" spc="5" dirty="0">
                <a:latin typeface="Cambria"/>
                <a:cs typeface="Cambria"/>
              </a:rPr>
              <a:t> </a:t>
            </a:r>
            <a:r>
              <a:rPr sz="1700" spc="-20" dirty="0">
                <a:latin typeface="Calibri"/>
                <a:cs typeface="Calibri"/>
              </a:rPr>
              <a:t>6</a:t>
            </a:r>
            <a:r>
              <a:rPr sz="1700" spc="175" dirty="0">
                <a:latin typeface="Calibri"/>
                <a:cs typeface="Calibri"/>
              </a:rPr>
              <a:t> </a:t>
            </a:r>
            <a:r>
              <a:rPr sz="1700" spc="25" dirty="0">
                <a:latin typeface="Calibri"/>
                <a:cs typeface="Calibri"/>
              </a:rPr>
              <a:t>instead</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20" dirty="0">
                <a:latin typeface="Calibri"/>
                <a:cs typeface="Calibri"/>
              </a:rPr>
              <a:t>1</a:t>
            </a:r>
            <a:r>
              <a:rPr sz="1700" spc="-5" dirty="0">
                <a:latin typeface="Calibri"/>
                <a:cs typeface="Calibri"/>
              </a:rPr>
              <a:t> </a:t>
            </a:r>
            <a:r>
              <a:rPr sz="1700" spc="395" dirty="0">
                <a:latin typeface="Cambria"/>
                <a:cs typeface="Cambria"/>
              </a:rPr>
              <a:t>−</a:t>
            </a:r>
            <a:r>
              <a:rPr sz="1700" spc="5" dirty="0">
                <a:latin typeface="Cambria"/>
                <a:cs typeface="Cambria"/>
              </a:rPr>
              <a:t> </a:t>
            </a:r>
            <a:r>
              <a:rPr sz="1700" spc="-20" dirty="0">
                <a:latin typeface="Calibri"/>
                <a:cs typeface="Calibri"/>
              </a:rPr>
              <a:t>3</a:t>
            </a:r>
            <a:r>
              <a:rPr sz="1700" spc="-5" dirty="0">
                <a:latin typeface="Calibri"/>
                <a:cs typeface="Calibri"/>
              </a:rPr>
              <a:t> </a:t>
            </a:r>
            <a:r>
              <a:rPr sz="1700" spc="395" dirty="0">
                <a:latin typeface="Cambria"/>
                <a:cs typeface="Cambria"/>
              </a:rPr>
              <a:t>−</a:t>
            </a:r>
            <a:r>
              <a:rPr sz="1700" spc="5" dirty="0">
                <a:latin typeface="Cambria"/>
                <a:cs typeface="Cambria"/>
              </a:rPr>
              <a:t> </a:t>
            </a:r>
            <a:r>
              <a:rPr sz="1700" spc="5" dirty="0">
                <a:latin typeface="Calibri"/>
                <a:cs typeface="Calibri"/>
              </a:rPr>
              <a:t>6.</a:t>
            </a:r>
            <a:endParaRPr sz="1700">
              <a:latin typeface="Calibri"/>
              <a:cs typeface="Calibri"/>
            </a:endParaRPr>
          </a:p>
        </p:txBody>
      </p:sp>
      <p:sp>
        <p:nvSpPr>
          <p:cNvPr id="35" name="object 3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847003" y="802843"/>
            <a:ext cx="8585835" cy="5523865"/>
          </a:xfrm>
          <a:prstGeom prst="rect">
            <a:avLst/>
          </a:prstGeom>
        </p:spPr>
        <p:txBody>
          <a:bodyPr vert="horz" wrap="square" lIns="0" tIns="168275" rIns="0" bIns="0" rtlCol="0">
            <a:spAutoFit/>
          </a:bodyPr>
          <a:lstStyle/>
          <a:p>
            <a:pPr marL="525780" marR="4283075" lvl="1" indent="-526415">
              <a:lnSpc>
                <a:spcPct val="100000"/>
              </a:lnSpc>
              <a:spcBef>
                <a:spcPts val="1325"/>
              </a:spcBef>
              <a:buAutoNum type="arabicPeriod" startAt="2"/>
              <a:tabLst>
                <a:tab pos="526415" algn="l"/>
              </a:tabLst>
            </a:pPr>
            <a:r>
              <a:rPr sz="2050" spc="30" dirty="0">
                <a:solidFill>
                  <a:srgbClr val="000099"/>
                </a:solidFill>
                <a:latin typeface="Calibri"/>
                <a:cs typeface="Calibri"/>
              </a:rPr>
              <a:t>Wireless</a:t>
            </a:r>
            <a:r>
              <a:rPr sz="2050" spc="200" dirty="0">
                <a:solidFill>
                  <a:srgbClr val="000099"/>
                </a:solidFill>
                <a:latin typeface="Calibri"/>
                <a:cs typeface="Calibri"/>
              </a:rPr>
              <a:t> </a:t>
            </a:r>
            <a:r>
              <a:rPr sz="2050" spc="40" dirty="0">
                <a:solidFill>
                  <a:srgbClr val="000099"/>
                </a:solidFill>
                <a:latin typeface="Calibri"/>
                <a:cs typeface="Calibri"/>
              </a:rPr>
              <a:t>routing</a:t>
            </a:r>
            <a:r>
              <a:rPr sz="2050" spc="200" dirty="0">
                <a:solidFill>
                  <a:srgbClr val="000099"/>
                </a:solidFill>
                <a:latin typeface="Calibri"/>
                <a:cs typeface="Calibri"/>
              </a:rPr>
              <a:t> </a:t>
            </a:r>
            <a:r>
              <a:rPr sz="2050" spc="20" dirty="0">
                <a:solidFill>
                  <a:srgbClr val="000099"/>
                </a:solidFill>
                <a:latin typeface="Calibri"/>
                <a:cs typeface="Calibri"/>
              </a:rPr>
              <a:t>protocol</a:t>
            </a:r>
            <a:r>
              <a:rPr sz="2050" spc="200" dirty="0">
                <a:solidFill>
                  <a:srgbClr val="000099"/>
                </a:solidFill>
                <a:latin typeface="Calibri"/>
                <a:cs typeface="Calibri"/>
              </a:rPr>
              <a:t> </a:t>
            </a:r>
            <a:r>
              <a:rPr sz="2050" spc="250" dirty="0">
                <a:solidFill>
                  <a:srgbClr val="000099"/>
                </a:solidFill>
                <a:latin typeface="Calibri"/>
                <a:cs typeface="Calibri"/>
              </a:rPr>
              <a:t>(WRP)</a:t>
            </a:r>
            <a:endParaRPr sz="2050">
              <a:latin typeface="Calibri"/>
              <a:cs typeface="Calibri"/>
            </a:endParaRPr>
          </a:p>
          <a:p>
            <a:pPr marR="4290695" algn="ctr">
              <a:lnSpc>
                <a:spcPct val="100000"/>
              </a:lnSpc>
              <a:spcBef>
                <a:spcPts val="1030"/>
              </a:spcBef>
            </a:pPr>
            <a:r>
              <a:rPr sz="1700" b="1" spc="200" dirty="0">
                <a:latin typeface="Calibri"/>
                <a:cs typeface="Calibri"/>
              </a:rPr>
              <a:t>Each</a:t>
            </a:r>
            <a:r>
              <a:rPr sz="1700" b="1" spc="250" dirty="0">
                <a:latin typeface="Calibri"/>
                <a:cs typeface="Calibri"/>
              </a:rPr>
              <a:t> </a:t>
            </a:r>
            <a:r>
              <a:rPr sz="1700" b="1" spc="110" dirty="0">
                <a:latin typeface="Calibri"/>
                <a:cs typeface="Calibri"/>
              </a:rPr>
              <a:t>node</a:t>
            </a:r>
            <a:r>
              <a:rPr sz="1700" b="1" spc="254" dirty="0">
                <a:latin typeface="Calibri"/>
                <a:cs typeface="Calibri"/>
              </a:rPr>
              <a:t> </a:t>
            </a:r>
            <a:r>
              <a:rPr sz="1700" b="1" spc="125" dirty="0">
                <a:latin typeface="Calibri"/>
                <a:cs typeface="Calibri"/>
              </a:rPr>
              <a:t>maintains</a:t>
            </a:r>
            <a:r>
              <a:rPr sz="1700" b="1" spc="245" dirty="0">
                <a:latin typeface="Calibri"/>
                <a:cs typeface="Calibri"/>
              </a:rPr>
              <a:t> </a:t>
            </a:r>
            <a:r>
              <a:rPr sz="1700" b="1" spc="114" dirty="0">
                <a:latin typeface="Calibri"/>
                <a:cs typeface="Calibri"/>
              </a:rPr>
              <a:t>the</a:t>
            </a:r>
            <a:r>
              <a:rPr sz="1700" b="1" spc="254" dirty="0">
                <a:latin typeface="Calibri"/>
                <a:cs typeface="Calibri"/>
              </a:rPr>
              <a:t> </a:t>
            </a:r>
            <a:r>
              <a:rPr sz="1700" b="1" spc="95" dirty="0">
                <a:latin typeface="Calibri"/>
                <a:cs typeface="Calibri"/>
              </a:rPr>
              <a:t>following:</a:t>
            </a:r>
            <a:endParaRPr sz="1700">
              <a:latin typeface="Calibri"/>
              <a:cs typeface="Calibri"/>
            </a:endParaRPr>
          </a:p>
          <a:p>
            <a:pPr marL="311785" lvl="2" indent="-216535">
              <a:lnSpc>
                <a:spcPct val="100000"/>
              </a:lnSpc>
              <a:spcBef>
                <a:spcPts val="1310"/>
              </a:spcBef>
              <a:buFont typeface="Cambria"/>
              <a:buChar char="•"/>
              <a:tabLst>
                <a:tab pos="312420" algn="l"/>
              </a:tabLst>
            </a:pPr>
            <a:r>
              <a:rPr sz="1700" spc="45" dirty="0">
                <a:latin typeface="Calibri"/>
                <a:cs typeface="Calibri"/>
              </a:rPr>
              <a:t>Distance</a:t>
            </a:r>
            <a:r>
              <a:rPr sz="1700" spc="180" dirty="0">
                <a:latin typeface="Calibri"/>
                <a:cs typeface="Calibri"/>
              </a:rPr>
              <a:t> </a:t>
            </a:r>
            <a:r>
              <a:rPr sz="1700" spc="20" dirty="0">
                <a:latin typeface="Calibri"/>
                <a:cs typeface="Calibri"/>
              </a:rPr>
              <a:t>table</a:t>
            </a:r>
            <a:r>
              <a:rPr sz="1700" spc="180" dirty="0">
                <a:latin typeface="Calibri"/>
                <a:cs typeface="Calibri"/>
              </a:rPr>
              <a:t> </a:t>
            </a:r>
            <a:r>
              <a:rPr sz="1700" spc="220" dirty="0">
                <a:latin typeface="Calibri"/>
                <a:cs typeface="Calibri"/>
              </a:rPr>
              <a:t>(DT)</a:t>
            </a:r>
            <a:r>
              <a:rPr sz="1700" spc="185" dirty="0">
                <a:latin typeface="Calibri"/>
                <a:cs typeface="Calibri"/>
              </a:rPr>
              <a:t> </a:t>
            </a:r>
            <a:r>
              <a:rPr sz="1700" spc="30" dirty="0">
                <a:latin typeface="Calibri"/>
                <a:cs typeface="Calibri"/>
              </a:rPr>
              <a:t>containing</a:t>
            </a:r>
            <a:r>
              <a:rPr sz="1700" spc="180" dirty="0">
                <a:latin typeface="Calibri"/>
                <a:cs typeface="Calibri"/>
              </a:rPr>
              <a:t> </a:t>
            </a:r>
            <a:r>
              <a:rPr sz="1700" spc="5" dirty="0">
                <a:latin typeface="Calibri"/>
                <a:cs typeface="Calibri"/>
              </a:rPr>
              <a:t>network</a:t>
            </a:r>
            <a:r>
              <a:rPr sz="1700" spc="185" dirty="0">
                <a:latin typeface="Calibri"/>
                <a:cs typeface="Calibri"/>
              </a:rPr>
              <a:t> </a:t>
            </a:r>
            <a:r>
              <a:rPr sz="1700" spc="20" dirty="0">
                <a:latin typeface="Calibri"/>
                <a:cs typeface="Calibri"/>
              </a:rPr>
              <a:t>view</a:t>
            </a:r>
            <a:r>
              <a:rPr sz="1700" spc="180" dirty="0">
                <a:latin typeface="Calibri"/>
                <a:cs typeface="Calibri"/>
              </a:rPr>
              <a:t> </a:t>
            </a:r>
            <a:r>
              <a:rPr sz="1700" spc="-35" dirty="0">
                <a:latin typeface="Calibri"/>
                <a:cs typeface="Calibri"/>
              </a:rPr>
              <a:t>of</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15" dirty="0">
                <a:latin typeface="Calibri"/>
                <a:cs typeface="Calibri"/>
              </a:rPr>
              <a:t>neighbors</a:t>
            </a:r>
            <a:r>
              <a:rPr sz="1700" spc="185"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node:</a:t>
            </a:r>
            <a:endParaRPr sz="1700">
              <a:latin typeface="Calibri"/>
              <a:cs typeface="Calibri"/>
            </a:endParaRPr>
          </a:p>
          <a:p>
            <a:pPr marL="611505" lvl="3" indent="-230504">
              <a:lnSpc>
                <a:spcPct val="100000"/>
              </a:lnSpc>
              <a:spcBef>
                <a:spcPts val="850"/>
              </a:spcBef>
              <a:buFont typeface="Calibri"/>
              <a:buChar char="–"/>
              <a:tabLst>
                <a:tab pos="612140" algn="l"/>
              </a:tabLst>
            </a:pPr>
            <a:r>
              <a:rPr sz="1700" spc="25" dirty="0">
                <a:latin typeface="Calibri"/>
                <a:cs typeface="Calibri"/>
              </a:rPr>
              <a:t>distance</a:t>
            </a:r>
            <a:r>
              <a:rPr sz="1700" spc="175" dirty="0">
                <a:latin typeface="Calibri"/>
                <a:cs typeface="Calibri"/>
              </a:rPr>
              <a:t> </a:t>
            </a:r>
            <a:r>
              <a:rPr sz="1700" spc="35" dirty="0">
                <a:latin typeface="Calibri"/>
                <a:cs typeface="Calibri"/>
              </a:rPr>
              <a:t>and</a:t>
            </a:r>
            <a:r>
              <a:rPr sz="1700" spc="175" dirty="0">
                <a:latin typeface="Calibri"/>
                <a:cs typeface="Calibri"/>
              </a:rPr>
              <a:t> </a:t>
            </a:r>
            <a:r>
              <a:rPr sz="1700" spc="-10" dirty="0">
                <a:latin typeface="Calibri"/>
                <a:cs typeface="Calibri"/>
              </a:rPr>
              <a:t>predecessor</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dirty="0">
                <a:latin typeface="Calibri"/>
                <a:cs typeface="Calibri"/>
              </a:rPr>
              <a:t>for</a:t>
            </a:r>
            <a:r>
              <a:rPr sz="1700" spc="180" dirty="0">
                <a:latin typeface="Calibri"/>
                <a:cs typeface="Calibri"/>
              </a:rPr>
              <a:t> </a:t>
            </a:r>
            <a:r>
              <a:rPr sz="1700" spc="55" dirty="0">
                <a:latin typeface="Calibri"/>
                <a:cs typeface="Calibri"/>
              </a:rPr>
              <a:t>all</a:t>
            </a:r>
            <a:r>
              <a:rPr sz="1700" spc="175" dirty="0">
                <a:latin typeface="Calibri"/>
                <a:cs typeface="Calibri"/>
              </a:rPr>
              <a:t> </a:t>
            </a:r>
            <a:r>
              <a:rPr sz="1700" spc="25" dirty="0">
                <a:latin typeface="Calibri"/>
                <a:cs typeface="Calibri"/>
              </a:rPr>
              <a:t>destinations</a:t>
            </a:r>
            <a:r>
              <a:rPr sz="1700" spc="175" dirty="0">
                <a:latin typeface="Calibri"/>
                <a:cs typeface="Calibri"/>
              </a:rPr>
              <a:t> </a:t>
            </a:r>
            <a:r>
              <a:rPr sz="1700" spc="10" dirty="0">
                <a:latin typeface="Calibri"/>
                <a:cs typeface="Calibri"/>
              </a:rPr>
              <a:t>as</a:t>
            </a:r>
            <a:r>
              <a:rPr sz="1700" spc="175" dirty="0">
                <a:latin typeface="Calibri"/>
                <a:cs typeface="Calibri"/>
              </a:rPr>
              <a:t> </a:t>
            </a:r>
            <a:r>
              <a:rPr sz="1700" spc="-40" dirty="0">
                <a:latin typeface="Calibri"/>
                <a:cs typeface="Calibri"/>
              </a:rPr>
              <a:t>seen</a:t>
            </a:r>
            <a:r>
              <a:rPr sz="1700" spc="175" dirty="0">
                <a:latin typeface="Calibri"/>
                <a:cs typeface="Calibri"/>
              </a:rPr>
              <a:t> </a:t>
            </a:r>
            <a:r>
              <a:rPr sz="1700" spc="55" dirty="0">
                <a:latin typeface="Calibri"/>
                <a:cs typeface="Calibri"/>
              </a:rPr>
              <a:t>by</a:t>
            </a:r>
            <a:r>
              <a:rPr sz="1700" spc="180" dirty="0">
                <a:latin typeface="Calibri"/>
                <a:cs typeface="Calibri"/>
              </a:rPr>
              <a:t> </a:t>
            </a:r>
            <a:r>
              <a:rPr sz="1700" spc="-15" dirty="0">
                <a:latin typeface="Calibri"/>
                <a:cs typeface="Calibri"/>
              </a:rPr>
              <a:t>each</a:t>
            </a:r>
            <a:r>
              <a:rPr sz="1700" spc="175" dirty="0">
                <a:latin typeface="Calibri"/>
                <a:cs typeface="Calibri"/>
              </a:rPr>
              <a:t> </a:t>
            </a:r>
            <a:r>
              <a:rPr sz="1700" spc="20" dirty="0">
                <a:latin typeface="Calibri"/>
                <a:cs typeface="Calibri"/>
              </a:rPr>
              <a:t>neighbor.</a:t>
            </a:r>
            <a:endParaRPr sz="1700">
              <a:latin typeface="Calibri"/>
              <a:cs typeface="Calibri"/>
            </a:endParaRPr>
          </a:p>
          <a:p>
            <a:pPr marL="311785" lvl="2" indent="-216535">
              <a:lnSpc>
                <a:spcPct val="100000"/>
              </a:lnSpc>
              <a:spcBef>
                <a:spcPts val="1310"/>
              </a:spcBef>
              <a:buFont typeface="Cambria"/>
              <a:buChar char="•"/>
              <a:tabLst>
                <a:tab pos="312420" algn="l"/>
              </a:tabLst>
            </a:pPr>
            <a:r>
              <a:rPr sz="1700" spc="75" dirty="0">
                <a:latin typeface="Calibri"/>
                <a:cs typeface="Calibri"/>
              </a:rPr>
              <a:t>Routing</a:t>
            </a:r>
            <a:r>
              <a:rPr sz="1700" spc="185" dirty="0">
                <a:latin typeface="Calibri"/>
                <a:cs typeface="Calibri"/>
              </a:rPr>
              <a:t> </a:t>
            </a:r>
            <a:r>
              <a:rPr sz="1700" spc="20" dirty="0">
                <a:latin typeface="Calibri"/>
                <a:cs typeface="Calibri"/>
              </a:rPr>
              <a:t>table</a:t>
            </a:r>
            <a:r>
              <a:rPr sz="1700" spc="185" dirty="0">
                <a:latin typeface="Calibri"/>
                <a:cs typeface="Calibri"/>
              </a:rPr>
              <a:t> </a:t>
            </a:r>
            <a:r>
              <a:rPr sz="1700" spc="210" dirty="0">
                <a:latin typeface="Calibri"/>
                <a:cs typeface="Calibri"/>
              </a:rPr>
              <a:t>(RT)</a:t>
            </a:r>
            <a:r>
              <a:rPr sz="1700" spc="185" dirty="0">
                <a:latin typeface="Calibri"/>
                <a:cs typeface="Calibri"/>
              </a:rPr>
              <a:t> </a:t>
            </a:r>
            <a:r>
              <a:rPr sz="1700" spc="30" dirty="0">
                <a:latin typeface="Calibri"/>
                <a:cs typeface="Calibri"/>
              </a:rPr>
              <a:t>containing</a:t>
            </a:r>
            <a:r>
              <a:rPr sz="1700" spc="180" dirty="0">
                <a:latin typeface="Calibri"/>
                <a:cs typeface="Calibri"/>
              </a:rPr>
              <a:t> </a:t>
            </a:r>
            <a:r>
              <a:rPr sz="1700" spc="20" dirty="0">
                <a:latin typeface="Calibri"/>
                <a:cs typeface="Calibri"/>
              </a:rPr>
              <a:t>view</a:t>
            </a:r>
            <a:r>
              <a:rPr sz="1700" spc="185" dirty="0">
                <a:latin typeface="Calibri"/>
                <a:cs typeface="Calibri"/>
              </a:rPr>
              <a:t> </a:t>
            </a:r>
            <a:r>
              <a:rPr sz="1700" spc="-35" dirty="0">
                <a:latin typeface="Calibri"/>
                <a:cs typeface="Calibri"/>
              </a:rPr>
              <a:t>of</a:t>
            </a:r>
            <a:r>
              <a:rPr sz="1700" spc="185" dirty="0">
                <a:latin typeface="Calibri"/>
                <a:cs typeface="Calibri"/>
              </a:rPr>
              <a:t> </a:t>
            </a:r>
            <a:r>
              <a:rPr sz="1700" spc="5" dirty="0">
                <a:latin typeface="Calibri"/>
                <a:cs typeface="Calibri"/>
              </a:rPr>
              <a:t>the</a:t>
            </a:r>
            <a:r>
              <a:rPr sz="1700" spc="185" dirty="0">
                <a:latin typeface="Calibri"/>
                <a:cs typeface="Calibri"/>
              </a:rPr>
              <a:t> </a:t>
            </a:r>
            <a:r>
              <a:rPr sz="1700" spc="5" dirty="0">
                <a:latin typeface="Calibri"/>
                <a:cs typeface="Calibri"/>
              </a:rPr>
              <a:t>network</a:t>
            </a:r>
            <a:r>
              <a:rPr sz="1700" spc="180" dirty="0">
                <a:latin typeface="Calibri"/>
                <a:cs typeface="Calibri"/>
              </a:rPr>
              <a:t> </a:t>
            </a:r>
            <a:r>
              <a:rPr sz="1700" dirty="0">
                <a:latin typeface="Calibri"/>
                <a:cs typeface="Calibri"/>
              </a:rPr>
              <a:t>for</a:t>
            </a:r>
            <a:r>
              <a:rPr sz="1700" spc="185" dirty="0">
                <a:latin typeface="Calibri"/>
                <a:cs typeface="Calibri"/>
              </a:rPr>
              <a:t> </a:t>
            </a:r>
            <a:r>
              <a:rPr sz="1700" spc="55" dirty="0">
                <a:latin typeface="Calibri"/>
                <a:cs typeface="Calibri"/>
              </a:rPr>
              <a:t>all</a:t>
            </a:r>
            <a:r>
              <a:rPr sz="1700" spc="190" dirty="0">
                <a:latin typeface="Calibri"/>
                <a:cs typeface="Calibri"/>
              </a:rPr>
              <a:t> </a:t>
            </a:r>
            <a:r>
              <a:rPr sz="1700" spc="15" dirty="0">
                <a:latin typeface="Calibri"/>
                <a:cs typeface="Calibri"/>
              </a:rPr>
              <a:t>known</a:t>
            </a:r>
            <a:r>
              <a:rPr sz="1700" spc="185" dirty="0">
                <a:latin typeface="Calibri"/>
                <a:cs typeface="Calibri"/>
              </a:rPr>
              <a:t> </a:t>
            </a:r>
            <a:r>
              <a:rPr sz="1700" spc="25" dirty="0">
                <a:latin typeface="Calibri"/>
                <a:cs typeface="Calibri"/>
              </a:rPr>
              <a:t>destinations</a:t>
            </a:r>
            <a:r>
              <a:rPr sz="1700" spc="185" dirty="0">
                <a:latin typeface="Calibri"/>
                <a:cs typeface="Calibri"/>
              </a:rPr>
              <a:t> </a:t>
            </a:r>
            <a:r>
              <a:rPr sz="1700" spc="45" dirty="0">
                <a:latin typeface="Calibri"/>
                <a:cs typeface="Calibri"/>
              </a:rPr>
              <a:t>including:</a:t>
            </a:r>
            <a:endParaRPr sz="1700">
              <a:latin typeface="Calibri"/>
              <a:cs typeface="Calibri"/>
            </a:endParaRPr>
          </a:p>
          <a:p>
            <a:pPr marL="611505" lvl="3" indent="-230504">
              <a:lnSpc>
                <a:spcPct val="100000"/>
              </a:lnSpc>
              <a:spcBef>
                <a:spcPts val="850"/>
              </a:spcBef>
              <a:buFont typeface="Calibri"/>
              <a:buChar char="–"/>
              <a:tabLst>
                <a:tab pos="612140" algn="l"/>
              </a:tabLst>
            </a:pPr>
            <a:r>
              <a:rPr sz="1700" spc="5" dirty="0">
                <a:latin typeface="Calibri"/>
                <a:cs typeface="Calibri"/>
              </a:rPr>
              <a:t>the</a:t>
            </a:r>
            <a:r>
              <a:rPr sz="1700" spc="165" dirty="0">
                <a:latin typeface="Calibri"/>
                <a:cs typeface="Calibri"/>
              </a:rPr>
              <a:t> </a:t>
            </a:r>
            <a:r>
              <a:rPr sz="1700" spc="15" dirty="0">
                <a:latin typeface="Calibri"/>
                <a:cs typeface="Calibri"/>
              </a:rPr>
              <a:t>shortest</a:t>
            </a:r>
            <a:r>
              <a:rPr sz="1700" spc="165" dirty="0">
                <a:latin typeface="Calibri"/>
                <a:cs typeface="Calibri"/>
              </a:rPr>
              <a:t> </a:t>
            </a:r>
            <a:r>
              <a:rPr sz="1700" spc="25" dirty="0">
                <a:latin typeface="Calibri"/>
                <a:cs typeface="Calibri"/>
              </a:rPr>
              <a:t>distance</a:t>
            </a:r>
            <a:r>
              <a:rPr sz="1700" spc="170" dirty="0">
                <a:latin typeface="Calibri"/>
                <a:cs typeface="Calibri"/>
              </a:rPr>
              <a:t> </a:t>
            </a:r>
            <a:r>
              <a:rPr sz="1700" spc="10" dirty="0">
                <a:latin typeface="Calibri"/>
                <a:cs typeface="Calibri"/>
              </a:rPr>
              <a:t>to</a:t>
            </a:r>
            <a:r>
              <a:rPr sz="1700" spc="165" dirty="0">
                <a:latin typeface="Calibri"/>
                <a:cs typeface="Calibri"/>
              </a:rPr>
              <a:t> </a:t>
            </a:r>
            <a:r>
              <a:rPr sz="1700" spc="25" dirty="0">
                <a:latin typeface="Calibri"/>
                <a:cs typeface="Calibri"/>
              </a:rPr>
              <a:t>destinations;</a:t>
            </a:r>
            <a:endParaRPr sz="1700">
              <a:latin typeface="Calibri"/>
              <a:cs typeface="Calibri"/>
            </a:endParaRPr>
          </a:p>
          <a:p>
            <a:pPr marL="611505" lvl="3" indent="-230504">
              <a:lnSpc>
                <a:spcPct val="100000"/>
              </a:lnSpc>
              <a:spcBef>
                <a:spcPts val="855"/>
              </a:spcBef>
              <a:buFont typeface="Calibri"/>
              <a:buChar char="–"/>
              <a:tabLst>
                <a:tab pos="612140" algn="l"/>
              </a:tabLst>
            </a:pPr>
            <a:r>
              <a:rPr sz="1700" spc="5" dirty="0">
                <a:latin typeface="Calibri"/>
                <a:cs typeface="Calibri"/>
              </a:rPr>
              <a:t>the</a:t>
            </a:r>
            <a:r>
              <a:rPr sz="1700" spc="150" dirty="0">
                <a:latin typeface="Calibri"/>
                <a:cs typeface="Calibri"/>
              </a:rPr>
              <a:t> </a:t>
            </a:r>
            <a:r>
              <a:rPr sz="1700" spc="-10" dirty="0">
                <a:latin typeface="Calibri"/>
                <a:cs typeface="Calibri"/>
              </a:rPr>
              <a:t>predecessor</a:t>
            </a:r>
            <a:r>
              <a:rPr sz="1700" spc="155" dirty="0">
                <a:latin typeface="Calibri"/>
                <a:cs typeface="Calibri"/>
              </a:rPr>
              <a:t> </a:t>
            </a:r>
            <a:r>
              <a:rPr sz="1700" spc="-5" dirty="0">
                <a:latin typeface="Calibri"/>
                <a:cs typeface="Calibri"/>
              </a:rPr>
              <a:t>node;</a:t>
            </a:r>
            <a:endParaRPr sz="1700">
              <a:latin typeface="Calibri"/>
              <a:cs typeface="Calibri"/>
            </a:endParaRPr>
          </a:p>
          <a:p>
            <a:pPr marL="611505" lvl="3" indent="-230504">
              <a:lnSpc>
                <a:spcPct val="100000"/>
              </a:lnSpc>
              <a:spcBef>
                <a:spcPts val="850"/>
              </a:spcBef>
              <a:buFont typeface="Calibri"/>
              <a:buChar char="–"/>
              <a:tabLst>
                <a:tab pos="612140" algn="l"/>
              </a:tabLst>
            </a:pPr>
            <a:r>
              <a:rPr sz="1700" spc="5" dirty="0">
                <a:latin typeface="Calibri"/>
                <a:cs typeface="Calibri"/>
              </a:rPr>
              <a:t>the</a:t>
            </a:r>
            <a:r>
              <a:rPr sz="1700" spc="155" dirty="0">
                <a:latin typeface="Calibri"/>
                <a:cs typeface="Calibri"/>
              </a:rPr>
              <a:t> </a:t>
            </a:r>
            <a:r>
              <a:rPr sz="1700" dirty="0">
                <a:latin typeface="Calibri"/>
                <a:cs typeface="Calibri"/>
              </a:rPr>
              <a:t>successor</a:t>
            </a:r>
            <a:r>
              <a:rPr sz="1700" spc="155" dirty="0">
                <a:latin typeface="Calibri"/>
                <a:cs typeface="Calibri"/>
              </a:rPr>
              <a:t> </a:t>
            </a:r>
            <a:r>
              <a:rPr sz="1700" spc="-5" dirty="0">
                <a:latin typeface="Calibri"/>
                <a:cs typeface="Calibri"/>
              </a:rPr>
              <a:t>node;</a:t>
            </a:r>
            <a:endParaRPr sz="1700">
              <a:latin typeface="Calibri"/>
              <a:cs typeface="Calibri"/>
            </a:endParaRPr>
          </a:p>
          <a:p>
            <a:pPr marL="611505" lvl="3" indent="-230504">
              <a:lnSpc>
                <a:spcPct val="100000"/>
              </a:lnSpc>
              <a:spcBef>
                <a:spcPts val="855"/>
              </a:spcBef>
              <a:buFont typeface="Calibri"/>
              <a:buChar char="–"/>
              <a:tabLst>
                <a:tab pos="612140" algn="l"/>
              </a:tabLst>
            </a:pPr>
            <a:r>
              <a:rPr sz="1700" spc="25" dirty="0">
                <a:latin typeface="Calibri"/>
                <a:cs typeface="Calibri"/>
              </a:rPr>
              <a:t>flag</a:t>
            </a:r>
            <a:r>
              <a:rPr sz="1700" spc="175" dirty="0">
                <a:latin typeface="Calibri"/>
                <a:cs typeface="Calibri"/>
              </a:rPr>
              <a:t> </a:t>
            </a:r>
            <a:r>
              <a:rPr sz="1700" spc="55" dirty="0">
                <a:latin typeface="Calibri"/>
                <a:cs typeface="Calibri"/>
              </a:rPr>
              <a:t>indicating</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40" dirty="0">
                <a:latin typeface="Calibri"/>
                <a:cs typeface="Calibri"/>
              </a:rPr>
              <a:t>status</a:t>
            </a:r>
            <a:r>
              <a:rPr sz="1700" spc="175" dirty="0">
                <a:latin typeface="Calibri"/>
                <a:cs typeface="Calibri"/>
              </a:rPr>
              <a:t> </a:t>
            </a:r>
            <a:r>
              <a:rPr sz="1700" spc="-35" dirty="0">
                <a:latin typeface="Calibri"/>
                <a:cs typeface="Calibri"/>
              </a:rPr>
              <a:t>of</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50" dirty="0">
                <a:latin typeface="Calibri"/>
                <a:cs typeface="Calibri"/>
              </a:rPr>
              <a:t>path</a:t>
            </a:r>
            <a:r>
              <a:rPr sz="1700" spc="175" dirty="0">
                <a:latin typeface="Calibri"/>
                <a:cs typeface="Calibri"/>
              </a:rPr>
              <a:t> </a:t>
            </a:r>
            <a:r>
              <a:rPr sz="1700" spc="25" dirty="0">
                <a:latin typeface="Calibri"/>
                <a:cs typeface="Calibri"/>
              </a:rPr>
              <a:t>(correct,</a:t>
            </a:r>
            <a:r>
              <a:rPr sz="1700" spc="175" dirty="0">
                <a:latin typeface="Calibri"/>
                <a:cs typeface="Calibri"/>
              </a:rPr>
              <a:t> </a:t>
            </a:r>
            <a:r>
              <a:rPr sz="1700" spc="15" dirty="0">
                <a:latin typeface="Calibri"/>
                <a:cs typeface="Calibri"/>
              </a:rPr>
              <a:t>loop,</a:t>
            </a:r>
            <a:r>
              <a:rPr sz="1700" spc="175" dirty="0">
                <a:latin typeface="Calibri"/>
                <a:cs typeface="Calibri"/>
              </a:rPr>
              <a:t> </a:t>
            </a:r>
            <a:r>
              <a:rPr sz="1700" spc="60" dirty="0">
                <a:latin typeface="Calibri"/>
                <a:cs typeface="Calibri"/>
              </a:rPr>
              <a:t>null).</a:t>
            </a:r>
            <a:endParaRPr sz="1700">
              <a:latin typeface="Calibri"/>
              <a:cs typeface="Calibri"/>
            </a:endParaRPr>
          </a:p>
          <a:p>
            <a:pPr marL="311785" lvl="2" indent="-216535">
              <a:lnSpc>
                <a:spcPct val="100000"/>
              </a:lnSpc>
              <a:spcBef>
                <a:spcPts val="1305"/>
              </a:spcBef>
              <a:buFont typeface="Cambria"/>
              <a:buChar char="•"/>
              <a:tabLst>
                <a:tab pos="312420" algn="l"/>
              </a:tabLst>
            </a:pPr>
            <a:r>
              <a:rPr sz="1700" spc="140" dirty="0">
                <a:latin typeface="Calibri"/>
                <a:cs typeface="Calibri"/>
              </a:rPr>
              <a:t>Link</a:t>
            </a:r>
            <a:r>
              <a:rPr sz="1700" spc="185" dirty="0">
                <a:latin typeface="Calibri"/>
                <a:cs typeface="Calibri"/>
              </a:rPr>
              <a:t> </a:t>
            </a:r>
            <a:r>
              <a:rPr sz="1700" spc="15" dirty="0">
                <a:latin typeface="Calibri"/>
                <a:cs typeface="Calibri"/>
              </a:rPr>
              <a:t>cost</a:t>
            </a:r>
            <a:r>
              <a:rPr sz="1700" spc="185" dirty="0">
                <a:latin typeface="Calibri"/>
                <a:cs typeface="Calibri"/>
              </a:rPr>
              <a:t> </a:t>
            </a:r>
            <a:r>
              <a:rPr sz="1700" spc="20" dirty="0">
                <a:latin typeface="Calibri"/>
                <a:cs typeface="Calibri"/>
              </a:rPr>
              <a:t>table</a:t>
            </a:r>
            <a:r>
              <a:rPr sz="1700" spc="190" dirty="0">
                <a:latin typeface="Calibri"/>
                <a:cs typeface="Calibri"/>
              </a:rPr>
              <a:t> </a:t>
            </a:r>
            <a:r>
              <a:rPr sz="1700" spc="254" dirty="0">
                <a:latin typeface="Calibri"/>
                <a:cs typeface="Calibri"/>
              </a:rPr>
              <a:t>(LCT)</a:t>
            </a:r>
            <a:r>
              <a:rPr sz="1700" spc="185" dirty="0">
                <a:latin typeface="Calibri"/>
                <a:cs typeface="Calibri"/>
              </a:rPr>
              <a:t> </a:t>
            </a:r>
            <a:r>
              <a:rPr sz="1700" spc="30" dirty="0">
                <a:latin typeface="Calibri"/>
                <a:cs typeface="Calibri"/>
              </a:rPr>
              <a:t>containing</a:t>
            </a:r>
            <a:r>
              <a:rPr sz="1700" spc="180" dirty="0">
                <a:latin typeface="Calibri"/>
                <a:cs typeface="Calibri"/>
              </a:rPr>
              <a:t> </a:t>
            </a:r>
            <a:r>
              <a:rPr sz="1700" spc="15" dirty="0">
                <a:latin typeface="Calibri"/>
                <a:cs typeface="Calibri"/>
              </a:rPr>
              <a:t>cost-related</a:t>
            </a:r>
            <a:r>
              <a:rPr sz="1700" spc="190" dirty="0">
                <a:latin typeface="Calibri"/>
                <a:cs typeface="Calibri"/>
              </a:rPr>
              <a:t> </a:t>
            </a:r>
            <a:r>
              <a:rPr sz="1700" spc="30" dirty="0">
                <a:latin typeface="Calibri"/>
                <a:cs typeface="Calibri"/>
              </a:rPr>
              <a:t>information</a:t>
            </a:r>
            <a:r>
              <a:rPr sz="1700" spc="185" dirty="0">
                <a:latin typeface="Calibri"/>
                <a:cs typeface="Calibri"/>
              </a:rPr>
              <a:t> </a:t>
            </a:r>
            <a:r>
              <a:rPr sz="1700" spc="45" dirty="0">
                <a:latin typeface="Calibri"/>
                <a:cs typeface="Calibri"/>
              </a:rPr>
              <a:t>including:</a:t>
            </a:r>
            <a:endParaRPr sz="1700">
              <a:latin typeface="Calibri"/>
              <a:cs typeface="Calibri"/>
            </a:endParaRPr>
          </a:p>
          <a:p>
            <a:pPr marL="611505" lvl="3" indent="-230504">
              <a:lnSpc>
                <a:spcPct val="100000"/>
              </a:lnSpc>
              <a:spcBef>
                <a:spcPts val="855"/>
              </a:spcBef>
              <a:buFont typeface="Calibri"/>
              <a:buChar char="–"/>
              <a:tabLst>
                <a:tab pos="612140" algn="l"/>
              </a:tabLst>
            </a:pPr>
            <a:r>
              <a:rPr sz="1700" spc="15" dirty="0">
                <a:latin typeface="Calibri"/>
                <a:cs typeface="Calibri"/>
              </a:rPr>
              <a:t>number</a:t>
            </a:r>
            <a:r>
              <a:rPr sz="1700" spc="175" dirty="0">
                <a:latin typeface="Calibri"/>
                <a:cs typeface="Calibri"/>
              </a:rPr>
              <a:t> </a:t>
            </a:r>
            <a:r>
              <a:rPr sz="1700" spc="-35" dirty="0">
                <a:latin typeface="Calibri"/>
                <a:cs typeface="Calibri"/>
              </a:rPr>
              <a:t>of</a:t>
            </a:r>
            <a:r>
              <a:rPr sz="1700" spc="175" dirty="0">
                <a:latin typeface="Calibri"/>
                <a:cs typeface="Calibri"/>
              </a:rPr>
              <a:t> </a:t>
            </a:r>
            <a:r>
              <a:rPr sz="1700" spc="5" dirty="0">
                <a:latin typeface="Calibri"/>
                <a:cs typeface="Calibri"/>
              </a:rPr>
              <a:t>hops</a:t>
            </a:r>
            <a:r>
              <a:rPr sz="1700" spc="175" dirty="0">
                <a:latin typeface="Calibri"/>
                <a:cs typeface="Calibri"/>
              </a:rPr>
              <a:t> </a:t>
            </a:r>
            <a:r>
              <a:rPr sz="1700" spc="10" dirty="0">
                <a:latin typeface="Calibri"/>
                <a:cs typeface="Calibri"/>
              </a:rPr>
              <a:t>to</a:t>
            </a:r>
            <a:r>
              <a:rPr sz="1700" spc="175" dirty="0">
                <a:latin typeface="Calibri"/>
                <a:cs typeface="Calibri"/>
              </a:rPr>
              <a:t> </a:t>
            </a:r>
            <a:r>
              <a:rPr sz="1700" dirty="0">
                <a:latin typeface="Calibri"/>
                <a:cs typeface="Calibri"/>
              </a:rPr>
              <a:t>reach</a:t>
            </a:r>
            <a:r>
              <a:rPr sz="1700" spc="180" dirty="0">
                <a:latin typeface="Calibri"/>
                <a:cs typeface="Calibri"/>
              </a:rPr>
              <a:t> </a:t>
            </a:r>
            <a:r>
              <a:rPr sz="1700" spc="30" dirty="0">
                <a:latin typeface="Calibri"/>
                <a:cs typeface="Calibri"/>
              </a:rPr>
              <a:t>destination</a:t>
            </a:r>
            <a:r>
              <a:rPr sz="1700" spc="175" dirty="0">
                <a:latin typeface="Calibri"/>
                <a:cs typeface="Calibri"/>
              </a:rPr>
              <a:t> </a:t>
            </a:r>
            <a:r>
              <a:rPr sz="1700" spc="35" dirty="0">
                <a:latin typeface="Calibri"/>
                <a:cs typeface="Calibri"/>
              </a:rPr>
              <a:t>(cost</a:t>
            </a:r>
            <a:r>
              <a:rPr sz="1700" spc="175" dirty="0">
                <a:latin typeface="Calibri"/>
                <a:cs typeface="Calibri"/>
              </a:rPr>
              <a:t> </a:t>
            </a:r>
            <a:r>
              <a:rPr sz="1700" spc="-35" dirty="0">
                <a:latin typeface="Calibri"/>
                <a:cs typeface="Calibri"/>
              </a:rPr>
              <a:t>of</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10" dirty="0">
                <a:latin typeface="Calibri"/>
                <a:cs typeface="Calibri"/>
              </a:rPr>
              <a:t>broken</a:t>
            </a:r>
            <a:r>
              <a:rPr sz="1700" spc="180" dirty="0">
                <a:latin typeface="Calibri"/>
                <a:cs typeface="Calibri"/>
              </a:rPr>
              <a:t> </a:t>
            </a:r>
            <a:r>
              <a:rPr sz="1700" spc="75" dirty="0">
                <a:latin typeface="Calibri"/>
                <a:cs typeface="Calibri"/>
              </a:rPr>
              <a:t>link</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135" dirty="0">
                <a:latin typeface="Cambria"/>
                <a:cs typeface="Cambria"/>
              </a:rPr>
              <a:t>∞</a:t>
            </a:r>
            <a:r>
              <a:rPr sz="1700" spc="135" dirty="0">
                <a:latin typeface="Calibri"/>
                <a:cs typeface="Calibri"/>
              </a:rPr>
              <a:t>);</a:t>
            </a:r>
            <a:endParaRPr sz="1700">
              <a:latin typeface="Calibri"/>
              <a:cs typeface="Calibri"/>
            </a:endParaRPr>
          </a:p>
          <a:p>
            <a:pPr marL="611505" lvl="3" indent="-230504">
              <a:lnSpc>
                <a:spcPct val="100000"/>
              </a:lnSpc>
              <a:spcBef>
                <a:spcPts val="850"/>
              </a:spcBef>
              <a:buFont typeface="Calibri"/>
              <a:buChar char="–"/>
              <a:tabLst>
                <a:tab pos="612140" algn="l"/>
              </a:tabLst>
            </a:pPr>
            <a:r>
              <a:rPr sz="1700" spc="15" dirty="0">
                <a:latin typeface="Calibri"/>
                <a:cs typeface="Calibri"/>
              </a:rPr>
              <a:t>number</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30" dirty="0">
                <a:latin typeface="Calibri"/>
                <a:cs typeface="Calibri"/>
              </a:rPr>
              <a:t>update</a:t>
            </a:r>
            <a:r>
              <a:rPr sz="1700" spc="180" dirty="0">
                <a:latin typeface="Calibri"/>
                <a:cs typeface="Calibri"/>
              </a:rPr>
              <a:t> </a:t>
            </a:r>
            <a:r>
              <a:rPr sz="1700" spc="20" dirty="0">
                <a:latin typeface="Calibri"/>
                <a:cs typeface="Calibri"/>
              </a:rPr>
              <a:t>periods</a:t>
            </a:r>
            <a:r>
              <a:rPr sz="1700" spc="180" dirty="0">
                <a:latin typeface="Calibri"/>
                <a:cs typeface="Calibri"/>
              </a:rPr>
              <a:t> </a:t>
            </a:r>
            <a:r>
              <a:rPr sz="1700" dirty="0">
                <a:latin typeface="Calibri"/>
                <a:cs typeface="Calibri"/>
              </a:rPr>
              <a:t>passed</a:t>
            </a:r>
            <a:r>
              <a:rPr sz="1700" spc="180" dirty="0">
                <a:latin typeface="Calibri"/>
                <a:cs typeface="Calibri"/>
              </a:rPr>
              <a:t> </a:t>
            </a:r>
            <a:r>
              <a:rPr sz="1700" spc="10" dirty="0">
                <a:latin typeface="Calibri"/>
                <a:cs typeface="Calibri"/>
              </a:rPr>
              <a:t>from</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45" dirty="0">
                <a:latin typeface="Calibri"/>
                <a:cs typeface="Calibri"/>
              </a:rPr>
              <a:t>last</a:t>
            </a:r>
            <a:r>
              <a:rPr sz="1700" spc="175" dirty="0">
                <a:latin typeface="Calibri"/>
                <a:cs typeface="Calibri"/>
              </a:rPr>
              <a:t> </a:t>
            </a:r>
            <a:r>
              <a:rPr sz="1700" spc="10" dirty="0">
                <a:latin typeface="Calibri"/>
                <a:cs typeface="Calibri"/>
              </a:rPr>
              <a:t>successful</a:t>
            </a:r>
            <a:r>
              <a:rPr sz="1700" spc="180" dirty="0">
                <a:latin typeface="Calibri"/>
                <a:cs typeface="Calibri"/>
              </a:rPr>
              <a:t> </a:t>
            </a:r>
            <a:r>
              <a:rPr sz="1700" spc="30" dirty="0">
                <a:latin typeface="Calibri"/>
                <a:cs typeface="Calibri"/>
              </a:rPr>
              <a:t>update</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70" dirty="0">
                <a:latin typeface="Calibri"/>
                <a:cs typeface="Calibri"/>
              </a:rPr>
              <a:t>link.</a:t>
            </a:r>
            <a:endParaRPr sz="1700">
              <a:latin typeface="Calibri"/>
              <a:cs typeface="Calibri"/>
            </a:endParaRPr>
          </a:p>
          <a:p>
            <a:pPr marL="311785" lvl="2" indent="-216535">
              <a:lnSpc>
                <a:spcPct val="100000"/>
              </a:lnSpc>
              <a:spcBef>
                <a:spcPts val="1310"/>
              </a:spcBef>
              <a:buFont typeface="Cambria"/>
              <a:buChar char="•"/>
              <a:tabLst>
                <a:tab pos="312420" algn="l"/>
              </a:tabLst>
            </a:pPr>
            <a:r>
              <a:rPr sz="1700" spc="-5" dirty="0">
                <a:latin typeface="Calibri"/>
                <a:cs typeface="Calibri"/>
              </a:rPr>
              <a:t>Message</a:t>
            </a:r>
            <a:r>
              <a:rPr sz="1700" spc="175" dirty="0">
                <a:latin typeface="Calibri"/>
                <a:cs typeface="Calibri"/>
              </a:rPr>
              <a:t> </a:t>
            </a:r>
            <a:r>
              <a:rPr sz="1700" spc="20" dirty="0">
                <a:latin typeface="Calibri"/>
                <a:cs typeface="Calibri"/>
              </a:rPr>
              <a:t>retransmission</a:t>
            </a:r>
            <a:r>
              <a:rPr sz="1700" spc="180" dirty="0">
                <a:latin typeface="Calibri"/>
                <a:cs typeface="Calibri"/>
              </a:rPr>
              <a:t> </a:t>
            </a:r>
            <a:r>
              <a:rPr sz="1700" spc="60" dirty="0">
                <a:latin typeface="Calibri"/>
                <a:cs typeface="Calibri"/>
              </a:rPr>
              <a:t>list</a:t>
            </a:r>
            <a:r>
              <a:rPr sz="1700" spc="180" dirty="0">
                <a:latin typeface="Calibri"/>
                <a:cs typeface="Calibri"/>
              </a:rPr>
              <a:t> </a:t>
            </a:r>
            <a:r>
              <a:rPr sz="1700" spc="200" dirty="0">
                <a:latin typeface="Calibri"/>
                <a:cs typeface="Calibri"/>
              </a:rPr>
              <a:t>(MRL)</a:t>
            </a:r>
            <a:r>
              <a:rPr sz="1700" spc="180" dirty="0">
                <a:latin typeface="Calibri"/>
                <a:cs typeface="Calibri"/>
              </a:rPr>
              <a:t> </a:t>
            </a:r>
            <a:r>
              <a:rPr sz="1700" spc="30" dirty="0">
                <a:latin typeface="Calibri"/>
                <a:cs typeface="Calibri"/>
              </a:rPr>
              <a:t>containing</a:t>
            </a:r>
            <a:r>
              <a:rPr sz="1700" spc="175" dirty="0">
                <a:latin typeface="Calibri"/>
                <a:cs typeface="Calibri"/>
              </a:rPr>
              <a:t> </a:t>
            </a:r>
            <a:r>
              <a:rPr sz="1700" spc="5" dirty="0">
                <a:latin typeface="Calibri"/>
                <a:cs typeface="Calibri"/>
              </a:rPr>
              <a:t>counter</a:t>
            </a:r>
            <a:r>
              <a:rPr sz="1700" spc="175" dirty="0">
                <a:latin typeface="Calibri"/>
                <a:cs typeface="Calibri"/>
              </a:rPr>
              <a:t> </a:t>
            </a:r>
            <a:r>
              <a:rPr sz="1700" dirty="0">
                <a:latin typeface="Calibri"/>
                <a:cs typeface="Calibri"/>
              </a:rPr>
              <a:t>for</a:t>
            </a:r>
            <a:r>
              <a:rPr sz="1700" spc="180" dirty="0">
                <a:latin typeface="Calibri"/>
                <a:cs typeface="Calibri"/>
              </a:rPr>
              <a:t> </a:t>
            </a:r>
            <a:r>
              <a:rPr sz="1700" spc="-10" dirty="0">
                <a:latin typeface="Calibri"/>
                <a:cs typeface="Calibri"/>
              </a:rPr>
              <a:t>each</a:t>
            </a:r>
            <a:r>
              <a:rPr sz="1700" spc="175" dirty="0">
                <a:latin typeface="Calibri"/>
                <a:cs typeface="Calibri"/>
              </a:rPr>
              <a:t> </a:t>
            </a:r>
            <a:r>
              <a:rPr sz="1700" spc="25" dirty="0">
                <a:latin typeface="Calibri"/>
                <a:cs typeface="Calibri"/>
              </a:rPr>
              <a:t>entry:</a:t>
            </a:r>
            <a:endParaRPr sz="1700">
              <a:latin typeface="Calibri"/>
              <a:cs typeface="Calibri"/>
            </a:endParaRPr>
          </a:p>
          <a:p>
            <a:pPr marL="611505" lvl="3" indent="-230504">
              <a:lnSpc>
                <a:spcPct val="100000"/>
              </a:lnSpc>
              <a:spcBef>
                <a:spcPts val="850"/>
              </a:spcBef>
              <a:buFont typeface="Calibri"/>
              <a:buChar char="–"/>
              <a:tabLst>
                <a:tab pos="612140" algn="l"/>
              </a:tabLst>
            </a:pPr>
            <a:r>
              <a:rPr sz="1700" spc="5" dirty="0">
                <a:latin typeface="Calibri"/>
                <a:cs typeface="Calibri"/>
              </a:rPr>
              <a:t>the</a:t>
            </a:r>
            <a:r>
              <a:rPr sz="1700" spc="175" dirty="0">
                <a:latin typeface="Calibri"/>
                <a:cs typeface="Calibri"/>
              </a:rPr>
              <a:t> </a:t>
            </a:r>
            <a:r>
              <a:rPr sz="1700" spc="5" dirty="0">
                <a:latin typeface="Calibri"/>
                <a:cs typeface="Calibri"/>
              </a:rPr>
              <a:t>counter</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10" dirty="0">
                <a:latin typeface="Calibri"/>
                <a:cs typeface="Calibri"/>
              </a:rPr>
              <a:t>decremented</a:t>
            </a:r>
            <a:r>
              <a:rPr sz="1700" spc="175" dirty="0">
                <a:latin typeface="Calibri"/>
                <a:cs typeface="Calibri"/>
              </a:rPr>
              <a:t> </a:t>
            </a:r>
            <a:r>
              <a:rPr sz="1700" spc="10" dirty="0">
                <a:latin typeface="Calibri"/>
                <a:cs typeface="Calibri"/>
              </a:rPr>
              <a:t>after</a:t>
            </a:r>
            <a:r>
              <a:rPr sz="1700" spc="180" dirty="0">
                <a:latin typeface="Calibri"/>
                <a:cs typeface="Calibri"/>
              </a:rPr>
              <a:t> </a:t>
            </a:r>
            <a:r>
              <a:rPr sz="1700" spc="10" dirty="0">
                <a:latin typeface="Calibri"/>
                <a:cs typeface="Calibri"/>
              </a:rPr>
              <a:t>every</a:t>
            </a:r>
            <a:r>
              <a:rPr sz="1700" spc="180" dirty="0">
                <a:latin typeface="Calibri"/>
                <a:cs typeface="Calibri"/>
              </a:rPr>
              <a:t> </a:t>
            </a:r>
            <a:r>
              <a:rPr sz="1700" spc="20" dirty="0">
                <a:latin typeface="Calibri"/>
                <a:cs typeface="Calibri"/>
              </a:rPr>
              <a:t>retransmission</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30" dirty="0">
                <a:latin typeface="Calibri"/>
                <a:cs typeface="Calibri"/>
              </a:rPr>
              <a:t>update</a:t>
            </a:r>
            <a:r>
              <a:rPr sz="1700" spc="180" dirty="0">
                <a:latin typeface="Calibri"/>
                <a:cs typeface="Calibri"/>
              </a:rPr>
              <a:t> </a:t>
            </a:r>
            <a:r>
              <a:rPr sz="1700" spc="-5" dirty="0">
                <a:latin typeface="Calibri"/>
                <a:cs typeface="Calibri"/>
              </a:rPr>
              <a:t>message.</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2586438" y="1528013"/>
            <a:ext cx="296545" cy="296545"/>
          </a:xfrm>
          <a:custGeom>
            <a:avLst/>
            <a:gdLst/>
            <a:ahLst/>
            <a:cxnLst/>
            <a:rect l="l" t="t" r="r" b="b"/>
            <a:pathLst>
              <a:path w="296544" h="296544">
                <a:moveTo>
                  <a:pt x="0" y="148216"/>
                </a:moveTo>
                <a:lnTo>
                  <a:pt x="15789" y="83031"/>
                </a:lnTo>
                <a:lnTo>
                  <a:pt x="55271" y="31647"/>
                </a:lnTo>
                <a:lnTo>
                  <a:pt x="116429" y="3970"/>
                </a:lnTo>
                <a:lnTo>
                  <a:pt x="148008" y="0"/>
                </a:lnTo>
                <a:lnTo>
                  <a:pt x="181549" y="3970"/>
                </a:lnTo>
                <a:lnTo>
                  <a:pt x="240745" y="31647"/>
                </a:lnTo>
                <a:lnTo>
                  <a:pt x="282189" y="83031"/>
                </a:lnTo>
                <a:lnTo>
                  <a:pt x="296001" y="148216"/>
                </a:lnTo>
                <a:lnTo>
                  <a:pt x="292057" y="181829"/>
                </a:lnTo>
                <a:lnTo>
                  <a:pt x="264422" y="241116"/>
                </a:lnTo>
                <a:lnTo>
                  <a:pt x="213128" y="282631"/>
                </a:lnTo>
                <a:lnTo>
                  <a:pt x="148008" y="296432"/>
                </a:lnTo>
                <a:lnTo>
                  <a:pt x="116429" y="292500"/>
                </a:lnTo>
                <a:lnTo>
                  <a:pt x="55271" y="264823"/>
                </a:lnTo>
                <a:lnTo>
                  <a:pt x="15789" y="213439"/>
                </a:lnTo>
                <a:lnTo>
                  <a:pt x="0" y="148216"/>
                </a:lnTo>
                <a:close/>
              </a:path>
            </a:pathLst>
          </a:custGeom>
          <a:ln w="3942">
            <a:solidFill>
              <a:srgbClr val="231F20"/>
            </a:solidFill>
          </a:ln>
        </p:spPr>
        <p:txBody>
          <a:bodyPr wrap="square" lIns="0" tIns="0" rIns="0" bIns="0" rtlCol="0"/>
          <a:lstStyle/>
          <a:p>
            <a:endParaRPr/>
          </a:p>
        </p:txBody>
      </p:sp>
      <p:sp>
        <p:nvSpPr>
          <p:cNvPr id="6" name="object 6"/>
          <p:cNvSpPr txBox="1"/>
          <p:nvPr/>
        </p:nvSpPr>
        <p:spPr>
          <a:xfrm>
            <a:off x="2666494" y="1525200"/>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1</a:t>
            </a:r>
            <a:endParaRPr sz="1550">
              <a:latin typeface="Arial MT"/>
              <a:cs typeface="Arial MT"/>
            </a:endParaRPr>
          </a:p>
        </p:txBody>
      </p:sp>
      <p:sp>
        <p:nvSpPr>
          <p:cNvPr id="7" name="object 7"/>
          <p:cNvSpPr/>
          <p:nvPr/>
        </p:nvSpPr>
        <p:spPr>
          <a:xfrm>
            <a:off x="2438449" y="1379796"/>
            <a:ext cx="1776095" cy="1409700"/>
          </a:xfrm>
          <a:custGeom>
            <a:avLst/>
            <a:gdLst/>
            <a:ahLst/>
            <a:cxnLst/>
            <a:rect l="l" t="t" r="r" b="b"/>
            <a:pathLst>
              <a:path w="1776095" h="1409700">
                <a:moveTo>
                  <a:pt x="1479962" y="148216"/>
                </a:moveTo>
                <a:lnTo>
                  <a:pt x="1495751" y="82993"/>
                </a:lnTo>
                <a:lnTo>
                  <a:pt x="1537180" y="31609"/>
                </a:lnTo>
                <a:lnTo>
                  <a:pt x="1596376" y="3970"/>
                </a:lnTo>
                <a:lnTo>
                  <a:pt x="1627951" y="0"/>
                </a:lnTo>
                <a:lnTo>
                  <a:pt x="1661493" y="3970"/>
                </a:lnTo>
                <a:lnTo>
                  <a:pt x="1720704" y="31609"/>
                </a:lnTo>
                <a:lnTo>
                  <a:pt x="1762144" y="82993"/>
                </a:lnTo>
                <a:lnTo>
                  <a:pt x="1775945" y="148216"/>
                </a:lnTo>
                <a:lnTo>
                  <a:pt x="1772012" y="181829"/>
                </a:lnTo>
                <a:lnTo>
                  <a:pt x="1744373" y="241116"/>
                </a:lnTo>
                <a:lnTo>
                  <a:pt x="1693064" y="282594"/>
                </a:lnTo>
                <a:lnTo>
                  <a:pt x="1627951" y="296432"/>
                </a:lnTo>
                <a:lnTo>
                  <a:pt x="1596376" y="292500"/>
                </a:lnTo>
                <a:lnTo>
                  <a:pt x="1537180" y="264823"/>
                </a:lnTo>
                <a:lnTo>
                  <a:pt x="1495751" y="213439"/>
                </a:lnTo>
                <a:lnTo>
                  <a:pt x="1479962" y="148216"/>
                </a:lnTo>
                <a:close/>
              </a:path>
              <a:path w="1776095" h="1409700">
                <a:moveTo>
                  <a:pt x="0" y="1260859"/>
                </a:moveTo>
                <a:lnTo>
                  <a:pt x="15789" y="1195636"/>
                </a:lnTo>
                <a:lnTo>
                  <a:pt x="55252" y="1144252"/>
                </a:lnTo>
                <a:lnTo>
                  <a:pt x="116429" y="1114609"/>
                </a:lnTo>
                <a:lnTo>
                  <a:pt x="147989" y="1112643"/>
                </a:lnTo>
                <a:lnTo>
                  <a:pt x="181546" y="1114609"/>
                </a:lnTo>
                <a:lnTo>
                  <a:pt x="240745" y="1144252"/>
                </a:lnTo>
                <a:lnTo>
                  <a:pt x="282174" y="1195636"/>
                </a:lnTo>
                <a:lnTo>
                  <a:pt x="295997" y="1260859"/>
                </a:lnTo>
                <a:lnTo>
                  <a:pt x="292054" y="1292468"/>
                </a:lnTo>
                <a:lnTo>
                  <a:pt x="264418" y="1351755"/>
                </a:lnTo>
                <a:lnTo>
                  <a:pt x="213110" y="1393270"/>
                </a:lnTo>
                <a:lnTo>
                  <a:pt x="147989" y="1409075"/>
                </a:lnTo>
                <a:lnTo>
                  <a:pt x="116429" y="1405143"/>
                </a:lnTo>
                <a:lnTo>
                  <a:pt x="55252" y="1375462"/>
                </a:lnTo>
                <a:lnTo>
                  <a:pt x="15789" y="1324115"/>
                </a:lnTo>
                <a:lnTo>
                  <a:pt x="0" y="1260859"/>
                </a:lnTo>
                <a:close/>
              </a:path>
            </a:pathLst>
          </a:custGeom>
          <a:ln w="3942">
            <a:solidFill>
              <a:srgbClr val="231F20"/>
            </a:solidFill>
          </a:ln>
        </p:spPr>
        <p:txBody>
          <a:bodyPr wrap="square" lIns="0" tIns="0" rIns="0" bIns="0" rtlCol="0"/>
          <a:lstStyle/>
          <a:p>
            <a:endParaRPr/>
          </a:p>
        </p:txBody>
      </p:sp>
      <p:sp>
        <p:nvSpPr>
          <p:cNvPr id="8" name="object 8"/>
          <p:cNvSpPr txBox="1"/>
          <p:nvPr/>
        </p:nvSpPr>
        <p:spPr>
          <a:xfrm>
            <a:off x="2518509" y="2489614"/>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2</a:t>
            </a:r>
            <a:endParaRPr sz="1550">
              <a:latin typeface="Arial MT"/>
              <a:cs typeface="Arial MT"/>
            </a:endParaRPr>
          </a:p>
        </p:txBody>
      </p:sp>
      <p:sp>
        <p:nvSpPr>
          <p:cNvPr id="9" name="object 9"/>
          <p:cNvSpPr/>
          <p:nvPr/>
        </p:nvSpPr>
        <p:spPr>
          <a:xfrm>
            <a:off x="3474420" y="1753324"/>
            <a:ext cx="1943735" cy="812800"/>
          </a:xfrm>
          <a:custGeom>
            <a:avLst/>
            <a:gdLst/>
            <a:ahLst/>
            <a:cxnLst/>
            <a:rect l="l" t="t" r="r" b="b"/>
            <a:pathLst>
              <a:path w="1943735" h="812800">
                <a:moveTo>
                  <a:pt x="0" y="664024"/>
                </a:moveTo>
                <a:lnTo>
                  <a:pt x="15789" y="598801"/>
                </a:lnTo>
                <a:lnTo>
                  <a:pt x="57218" y="547417"/>
                </a:lnTo>
                <a:lnTo>
                  <a:pt x="116429" y="519740"/>
                </a:lnTo>
                <a:lnTo>
                  <a:pt x="147993" y="515807"/>
                </a:lnTo>
                <a:lnTo>
                  <a:pt x="181549" y="519740"/>
                </a:lnTo>
                <a:lnTo>
                  <a:pt x="240745" y="547417"/>
                </a:lnTo>
                <a:lnTo>
                  <a:pt x="282174" y="598801"/>
                </a:lnTo>
                <a:lnTo>
                  <a:pt x="295997" y="664024"/>
                </a:lnTo>
                <a:lnTo>
                  <a:pt x="292039" y="697599"/>
                </a:lnTo>
                <a:lnTo>
                  <a:pt x="264422" y="756886"/>
                </a:lnTo>
                <a:lnTo>
                  <a:pt x="213110" y="798401"/>
                </a:lnTo>
                <a:lnTo>
                  <a:pt x="147993" y="812240"/>
                </a:lnTo>
                <a:lnTo>
                  <a:pt x="116429" y="808270"/>
                </a:lnTo>
                <a:lnTo>
                  <a:pt x="57218" y="780593"/>
                </a:lnTo>
                <a:lnTo>
                  <a:pt x="15789" y="729209"/>
                </a:lnTo>
                <a:lnTo>
                  <a:pt x="0" y="664024"/>
                </a:lnTo>
                <a:close/>
              </a:path>
              <a:path w="1943735" h="812800">
                <a:moveTo>
                  <a:pt x="1645718" y="148216"/>
                </a:moveTo>
                <a:lnTo>
                  <a:pt x="1661485" y="84959"/>
                </a:lnTo>
                <a:lnTo>
                  <a:pt x="1702925" y="31609"/>
                </a:lnTo>
                <a:lnTo>
                  <a:pt x="1762136" y="3932"/>
                </a:lnTo>
                <a:lnTo>
                  <a:pt x="1793708" y="0"/>
                </a:lnTo>
                <a:lnTo>
                  <a:pt x="1827246" y="3932"/>
                </a:lnTo>
                <a:lnTo>
                  <a:pt x="1886456" y="31609"/>
                </a:lnTo>
                <a:lnTo>
                  <a:pt x="1927896" y="84959"/>
                </a:lnTo>
                <a:lnTo>
                  <a:pt x="1943663" y="148216"/>
                </a:lnTo>
                <a:lnTo>
                  <a:pt x="1939731" y="181791"/>
                </a:lnTo>
                <a:lnTo>
                  <a:pt x="1910126" y="241116"/>
                </a:lnTo>
                <a:lnTo>
                  <a:pt x="1858817" y="282594"/>
                </a:lnTo>
                <a:lnTo>
                  <a:pt x="1793708" y="296432"/>
                </a:lnTo>
                <a:lnTo>
                  <a:pt x="1762136" y="292500"/>
                </a:lnTo>
                <a:lnTo>
                  <a:pt x="1702925" y="264823"/>
                </a:lnTo>
                <a:lnTo>
                  <a:pt x="1661485" y="213439"/>
                </a:lnTo>
                <a:lnTo>
                  <a:pt x="1645718" y="148216"/>
                </a:lnTo>
                <a:close/>
              </a:path>
            </a:pathLst>
          </a:custGeom>
          <a:ln w="3942">
            <a:solidFill>
              <a:srgbClr val="231F20"/>
            </a:solidFill>
          </a:ln>
        </p:spPr>
        <p:txBody>
          <a:bodyPr wrap="square" lIns="0" tIns="0" rIns="0" bIns="0" rtlCol="0"/>
          <a:lstStyle/>
          <a:p>
            <a:endParaRPr/>
          </a:p>
        </p:txBody>
      </p:sp>
      <p:sp>
        <p:nvSpPr>
          <p:cNvPr id="10" name="object 10"/>
          <p:cNvSpPr txBox="1"/>
          <p:nvPr/>
        </p:nvSpPr>
        <p:spPr>
          <a:xfrm>
            <a:off x="5200184" y="1750495"/>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6</a:t>
            </a:r>
            <a:endParaRPr sz="1550">
              <a:latin typeface="Arial MT"/>
              <a:cs typeface="Arial MT"/>
            </a:endParaRPr>
          </a:p>
        </p:txBody>
      </p:sp>
      <p:sp>
        <p:nvSpPr>
          <p:cNvPr id="11" name="object 11"/>
          <p:cNvSpPr/>
          <p:nvPr/>
        </p:nvSpPr>
        <p:spPr>
          <a:xfrm>
            <a:off x="4437361" y="2417348"/>
            <a:ext cx="296545" cy="296545"/>
          </a:xfrm>
          <a:custGeom>
            <a:avLst/>
            <a:gdLst/>
            <a:ahLst/>
            <a:cxnLst/>
            <a:rect l="l" t="t" r="r" b="b"/>
            <a:pathLst>
              <a:path w="296545" h="296544">
                <a:moveTo>
                  <a:pt x="0" y="148216"/>
                </a:moveTo>
                <a:lnTo>
                  <a:pt x="13838" y="82993"/>
                </a:lnTo>
                <a:lnTo>
                  <a:pt x="55278" y="31609"/>
                </a:lnTo>
                <a:lnTo>
                  <a:pt x="114451" y="3932"/>
                </a:lnTo>
                <a:lnTo>
                  <a:pt x="148027" y="0"/>
                </a:lnTo>
                <a:lnTo>
                  <a:pt x="181564" y="3932"/>
                </a:lnTo>
                <a:lnTo>
                  <a:pt x="240738" y="31609"/>
                </a:lnTo>
                <a:lnTo>
                  <a:pt x="280211" y="82993"/>
                </a:lnTo>
                <a:lnTo>
                  <a:pt x="296016" y="148216"/>
                </a:lnTo>
                <a:lnTo>
                  <a:pt x="292046" y="181791"/>
                </a:lnTo>
                <a:lnTo>
                  <a:pt x="262478" y="241078"/>
                </a:lnTo>
                <a:lnTo>
                  <a:pt x="211170" y="282594"/>
                </a:lnTo>
                <a:lnTo>
                  <a:pt x="148027" y="296432"/>
                </a:lnTo>
                <a:lnTo>
                  <a:pt x="114451" y="292462"/>
                </a:lnTo>
                <a:lnTo>
                  <a:pt x="55278" y="264823"/>
                </a:lnTo>
                <a:lnTo>
                  <a:pt x="13838" y="213439"/>
                </a:lnTo>
                <a:lnTo>
                  <a:pt x="0" y="148216"/>
                </a:lnTo>
                <a:close/>
              </a:path>
            </a:pathLst>
          </a:custGeom>
          <a:ln w="3942">
            <a:solidFill>
              <a:srgbClr val="231F20"/>
            </a:solidFill>
          </a:ln>
        </p:spPr>
        <p:txBody>
          <a:bodyPr wrap="square" lIns="0" tIns="0" rIns="0" bIns="0" rtlCol="0"/>
          <a:lstStyle/>
          <a:p>
            <a:endParaRPr/>
          </a:p>
        </p:txBody>
      </p:sp>
      <p:sp>
        <p:nvSpPr>
          <p:cNvPr id="12" name="object 12"/>
          <p:cNvSpPr txBox="1"/>
          <p:nvPr/>
        </p:nvSpPr>
        <p:spPr>
          <a:xfrm>
            <a:off x="4517421" y="2414511"/>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5</a:t>
            </a:r>
            <a:endParaRPr sz="1550">
              <a:latin typeface="Arial MT"/>
              <a:cs typeface="Arial MT"/>
            </a:endParaRPr>
          </a:p>
        </p:txBody>
      </p:sp>
      <p:grpSp>
        <p:nvGrpSpPr>
          <p:cNvPr id="13" name="object 13"/>
          <p:cNvGrpSpPr/>
          <p:nvPr/>
        </p:nvGrpSpPr>
        <p:grpSpPr>
          <a:xfrm>
            <a:off x="2584215" y="1525790"/>
            <a:ext cx="2686685" cy="1821180"/>
            <a:chOff x="2584215" y="1525790"/>
            <a:chExt cx="2686685" cy="1821180"/>
          </a:xfrm>
        </p:grpSpPr>
        <p:sp>
          <p:nvSpPr>
            <p:cNvPr id="14" name="object 14"/>
            <p:cNvSpPr/>
            <p:nvPr/>
          </p:nvSpPr>
          <p:spPr>
            <a:xfrm>
              <a:off x="2588419" y="1528013"/>
              <a:ext cx="1405255" cy="1113155"/>
            </a:xfrm>
            <a:custGeom>
              <a:avLst/>
              <a:gdLst/>
              <a:ahLst/>
              <a:cxnLst/>
              <a:rect l="l" t="t" r="r" b="b"/>
              <a:pathLst>
                <a:path w="1405254" h="1113155">
                  <a:moveTo>
                    <a:pt x="294020" y="148216"/>
                  </a:moveTo>
                  <a:lnTo>
                    <a:pt x="301907" y="146250"/>
                  </a:lnTo>
                </a:path>
                <a:path w="1405254" h="1113155">
                  <a:moveTo>
                    <a:pt x="309806" y="146250"/>
                  </a:moveTo>
                  <a:lnTo>
                    <a:pt x="317693" y="144284"/>
                  </a:lnTo>
                </a:path>
                <a:path w="1405254" h="1113155">
                  <a:moveTo>
                    <a:pt x="325595" y="144284"/>
                  </a:moveTo>
                  <a:lnTo>
                    <a:pt x="333482" y="142317"/>
                  </a:lnTo>
                </a:path>
                <a:path w="1405254" h="1113155">
                  <a:moveTo>
                    <a:pt x="341385" y="142317"/>
                  </a:moveTo>
                  <a:lnTo>
                    <a:pt x="349272" y="140313"/>
                  </a:lnTo>
                </a:path>
                <a:path w="1405254" h="1113155">
                  <a:moveTo>
                    <a:pt x="357159" y="138347"/>
                  </a:moveTo>
                  <a:lnTo>
                    <a:pt x="365062" y="138347"/>
                  </a:lnTo>
                </a:path>
                <a:path w="1405254" h="1113155">
                  <a:moveTo>
                    <a:pt x="372949" y="136381"/>
                  </a:moveTo>
                  <a:lnTo>
                    <a:pt x="380847" y="136381"/>
                  </a:lnTo>
                </a:path>
                <a:path w="1405254" h="1113155">
                  <a:moveTo>
                    <a:pt x="388735" y="134377"/>
                  </a:moveTo>
                  <a:lnTo>
                    <a:pt x="396622" y="134377"/>
                  </a:lnTo>
                </a:path>
                <a:path w="1405254" h="1113155">
                  <a:moveTo>
                    <a:pt x="404524" y="132411"/>
                  </a:moveTo>
                  <a:lnTo>
                    <a:pt x="412411" y="130445"/>
                  </a:lnTo>
                </a:path>
                <a:path w="1405254" h="1113155">
                  <a:moveTo>
                    <a:pt x="420314" y="130445"/>
                  </a:moveTo>
                  <a:lnTo>
                    <a:pt x="428201" y="128479"/>
                  </a:lnTo>
                </a:path>
                <a:path w="1405254" h="1113155">
                  <a:moveTo>
                    <a:pt x="436088" y="128479"/>
                  </a:moveTo>
                  <a:lnTo>
                    <a:pt x="443990" y="126475"/>
                  </a:lnTo>
                </a:path>
                <a:path w="1405254" h="1113155">
                  <a:moveTo>
                    <a:pt x="451878" y="126475"/>
                  </a:moveTo>
                  <a:lnTo>
                    <a:pt x="459776" y="124509"/>
                  </a:lnTo>
                </a:path>
                <a:path w="1405254" h="1113155">
                  <a:moveTo>
                    <a:pt x="467663" y="122543"/>
                  </a:moveTo>
                  <a:lnTo>
                    <a:pt x="475566" y="122543"/>
                  </a:lnTo>
                </a:path>
                <a:path w="1405254" h="1113155">
                  <a:moveTo>
                    <a:pt x="483453" y="120576"/>
                  </a:moveTo>
                  <a:lnTo>
                    <a:pt x="491340" y="120576"/>
                  </a:lnTo>
                </a:path>
                <a:path w="1405254" h="1113155">
                  <a:moveTo>
                    <a:pt x="499243" y="118573"/>
                  </a:moveTo>
                  <a:lnTo>
                    <a:pt x="507130" y="118573"/>
                  </a:lnTo>
                </a:path>
                <a:path w="1405254" h="1113155">
                  <a:moveTo>
                    <a:pt x="515032" y="116606"/>
                  </a:moveTo>
                  <a:lnTo>
                    <a:pt x="522919" y="114640"/>
                  </a:lnTo>
                </a:path>
                <a:path w="1405254" h="1113155">
                  <a:moveTo>
                    <a:pt x="530807" y="114640"/>
                  </a:moveTo>
                  <a:lnTo>
                    <a:pt x="538705" y="112636"/>
                  </a:lnTo>
                </a:path>
                <a:path w="1405254" h="1113155">
                  <a:moveTo>
                    <a:pt x="546592" y="112636"/>
                  </a:moveTo>
                  <a:lnTo>
                    <a:pt x="554495" y="110670"/>
                  </a:lnTo>
                </a:path>
                <a:path w="1405254" h="1113155">
                  <a:moveTo>
                    <a:pt x="562382" y="110670"/>
                  </a:moveTo>
                  <a:lnTo>
                    <a:pt x="570284" y="108704"/>
                  </a:lnTo>
                </a:path>
                <a:path w="1405254" h="1113155">
                  <a:moveTo>
                    <a:pt x="578172" y="106738"/>
                  </a:moveTo>
                  <a:lnTo>
                    <a:pt x="586059" y="106738"/>
                  </a:lnTo>
                </a:path>
                <a:path w="1405254" h="1113155">
                  <a:moveTo>
                    <a:pt x="593961" y="104734"/>
                  </a:moveTo>
                  <a:lnTo>
                    <a:pt x="601848" y="104734"/>
                  </a:lnTo>
                </a:path>
                <a:path w="1405254" h="1113155">
                  <a:moveTo>
                    <a:pt x="609747" y="102768"/>
                  </a:moveTo>
                  <a:lnTo>
                    <a:pt x="617634" y="102768"/>
                  </a:lnTo>
                </a:path>
                <a:path w="1405254" h="1113155">
                  <a:moveTo>
                    <a:pt x="625521" y="100802"/>
                  </a:moveTo>
                  <a:lnTo>
                    <a:pt x="633424" y="98836"/>
                  </a:lnTo>
                </a:path>
                <a:path w="1405254" h="1113155">
                  <a:moveTo>
                    <a:pt x="641311" y="98836"/>
                  </a:moveTo>
                  <a:lnTo>
                    <a:pt x="649213" y="96832"/>
                  </a:lnTo>
                </a:path>
                <a:path w="1405254" h="1113155">
                  <a:moveTo>
                    <a:pt x="657101" y="96832"/>
                  </a:moveTo>
                  <a:lnTo>
                    <a:pt x="664988" y="94865"/>
                  </a:lnTo>
                </a:path>
                <a:path w="1405254" h="1113155">
                  <a:moveTo>
                    <a:pt x="672890" y="94865"/>
                  </a:moveTo>
                  <a:lnTo>
                    <a:pt x="680777" y="92899"/>
                  </a:lnTo>
                </a:path>
                <a:path w="1405254" h="1113155">
                  <a:moveTo>
                    <a:pt x="688676" y="90933"/>
                  </a:moveTo>
                  <a:lnTo>
                    <a:pt x="696563" y="90933"/>
                  </a:lnTo>
                </a:path>
                <a:path w="1405254" h="1113155">
                  <a:moveTo>
                    <a:pt x="704465" y="88929"/>
                  </a:moveTo>
                  <a:lnTo>
                    <a:pt x="712353" y="88929"/>
                  </a:lnTo>
                </a:path>
                <a:path w="1405254" h="1113155">
                  <a:moveTo>
                    <a:pt x="720240" y="86963"/>
                  </a:moveTo>
                  <a:lnTo>
                    <a:pt x="728142" y="86963"/>
                  </a:lnTo>
                </a:path>
                <a:path w="1405254" h="1113155">
                  <a:moveTo>
                    <a:pt x="736030" y="84997"/>
                  </a:moveTo>
                  <a:lnTo>
                    <a:pt x="743917" y="83031"/>
                  </a:lnTo>
                </a:path>
                <a:path w="1405254" h="1113155">
                  <a:moveTo>
                    <a:pt x="751819" y="83031"/>
                  </a:moveTo>
                  <a:lnTo>
                    <a:pt x="759706" y="81027"/>
                  </a:lnTo>
                </a:path>
                <a:path w="1405254" h="1113155">
                  <a:moveTo>
                    <a:pt x="767605" y="81027"/>
                  </a:moveTo>
                  <a:lnTo>
                    <a:pt x="775492" y="79061"/>
                  </a:lnTo>
                </a:path>
                <a:path w="1405254" h="1113155">
                  <a:moveTo>
                    <a:pt x="783394" y="79061"/>
                  </a:moveTo>
                  <a:lnTo>
                    <a:pt x="791282" y="77095"/>
                  </a:lnTo>
                </a:path>
                <a:path w="1405254" h="1113155">
                  <a:moveTo>
                    <a:pt x="799184" y="75091"/>
                  </a:moveTo>
                  <a:lnTo>
                    <a:pt x="807071" y="75091"/>
                  </a:lnTo>
                </a:path>
                <a:path w="1405254" h="1113155">
                  <a:moveTo>
                    <a:pt x="814958" y="73125"/>
                  </a:moveTo>
                  <a:lnTo>
                    <a:pt x="822861" y="73125"/>
                  </a:lnTo>
                </a:path>
                <a:path w="1405254" h="1113155">
                  <a:moveTo>
                    <a:pt x="830748" y="71158"/>
                  </a:moveTo>
                  <a:lnTo>
                    <a:pt x="838650" y="71158"/>
                  </a:lnTo>
                </a:path>
                <a:path w="1405254" h="1113155">
                  <a:moveTo>
                    <a:pt x="846534" y="69192"/>
                  </a:moveTo>
                  <a:lnTo>
                    <a:pt x="854421" y="67188"/>
                  </a:lnTo>
                </a:path>
                <a:path w="1405254" h="1113155">
                  <a:moveTo>
                    <a:pt x="862323" y="67188"/>
                  </a:moveTo>
                  <a:lnTo>
                    <a:pt x="870211" y="65222"/>
                  </a:lnTo>
                </a:path>
                <a:path w="1405254" h="1113155">
                  <a:moveTo>
                    <a:pt x="878113" y="65222"/>
                  </a:moveTo>
                  <a:lnTo>
                    <a:pt x="886000" y="63256"/>
                  </a:lnTo>
                </a:path>
                <a:path w="1405254" h="1113155">
                  <a:moveTo>
                    <a:pt x="893887" y="63256"/>
                  </a:moveTo>
                  <a:lnTo>
                    <a:pt x="901790" y="61290"/>
                  </a:lnTo>
                </a:path>
                <a:path w="1405254" h="1113155">
                  <a:moveTo>
                    <a:pt x="909677" y="59286"/>
                  </a:moveTo>
                  <a:lnTo>
                    <a:pt x="917579" y="59286"/>
                  </a:lnTo>
                </a:path>
                <a:path w="1405254" h="1113155">
                  <a:moveTo>
                    <a:pt x="925463" y="57320"/>
                  </a:moveTo>
                  <a:lnTo>
                    <a:pt x="933365" y="57320"/>
                  </a:lnTo>
                </a:path>
                <a:path w="1405254" h="1113155">
                  <a:moveTo>
                    <a:pt x="941252" y="55354"/>
                  </a:moveTo>
                  <a:lnTo>
                    <a:pt x="949140" y="55354"/>
                  </a:lnTo>
                </a:path>
                <a:path w="1405254" h="1113155">
                  <a:moveTo>
                    <a:pt x="957042" y="53350"/>
                  </a:moveTo>
                  <a:lnTo>
                    <a:pt x="964929" y="51384"/>
                  </a:lnTo>
                </a:path>
                <a:path w="1405254" h="1113155">
                  <a:moveTo>
                    <a:pt x="972816" y="51384"/>
                  </a:moveTo>
                  <a:lnTo>
                    <a:pt x="980719" y="49418"/>
                  </a:lnTo>
                </a:path>
                <a:path w="1405254" h="1113155">
                  <a:moveTo>
                    <a:pt x="988606" y="49418"/>
                  </a:moveTo>
                  <a:lnTo>
                    <a:pt x="996508" y="47451"/>
                  </a:lnTo>
                </a:path>
                <a:path w="1405254" h="1113155">
                  <a:moveTo>
                    <a:pt x="1004392" y="47451"/>
                  </a:moveTo>
                  <a:lnTo>
                    <a:pt x="1012294" y="45447"/>
                  </a:lnTo>
                </a:path>
                <a:path w="1405254" h="1113155">
                  <a:moveTo>
                    <a:pt x="1020181" y="43481"/>
                  </a:moveTo>
                  <a:lnTo>
                    <a:pt x="1028084" y="43481"/>
                  </a:lnTo>
                </a:path>
                <a:path w="1405254" h="1113155">
                  <a:moveTo>
                    <a:pt x="1035971" y="41515"/>
                  </a:moveTo>
                  <a:lnTo>
                    <a:pt x="1043858" y="41515"/>
                  </a:lnTo>
                </a:path>
                <a:path w="1405254" h="1113155">
                  <a:moveTo>
                    <a:pt x="1051760" y="39549"/>
                  </a:moveTo>
                  <a:lnTo>
                    <a:pt x="1059648" y="39549"/>
                  </a:lnTo>
                </a:path>
                <a:path w="1405254" h="1113155">
                  <a:moveTo>
                    <a:pt x="1067550" y="37545"/>
                  </a:moveTo>
                  <a:lnTo>
                    <a:pt x="1075437" y="35579"/>
                  </a:lnTo>
                </a:path>
                <a:path w="1405254" h="1113155">
                  <a:moveTo>
                    <a:pt x="1083321" y="35579"/>
                  </a:moveTo>
                  <a:lnTo>
                    <a:pt x="1091223" y="33613"/>
                  </a:lnTo>
                </a:path>
                <a:path w="1405254" h="1113155">
                  <a:moveTo>
                    <a:pt x="1099110" y="33613"/>
                  </a:moveTo>
                  <a:lnTo>
                    <a:pt x="1106998" y="31647"/>
                  </a:lnTo>
                </a:path>
                <a:path w="1405254" h="1113155">
                  <a:moveTo>
                    <a:pt x="1114900" y="31647"/>
                  </a:moveTo>
                  <a:lnTo>
                    <a:pt x="1122787" y="29643"/>
                  </a:lnTo>
                </a:path>
                <a:path w="1405254" h="1113155">
                  <a:moveTo>
                    <a:pt x="1130689" y="27677"/>
                  </a:moveTo>
                  <a:lnTo>
                    <a:pt x="1138577" y="27677"/>
                  </a:lnTo>
                </a:path>
                <a:path w="1405254" h="1113155">
                  <a:moveTo>
                    <a:pt x="1146479" y="25710"/>
                  </a:moveTo>
                  <a:lnTo>
                    <a:pt x="1154366" y="25710"/>
                  </a:lnTo>
                </a:path>
                <a:path w="1405254" h="1113155">
                  <a:moveTo>
                    <a:pt x="1162265" y="23707"/>
                  </a:moveTo>
                  <a:lnTo>
                    <a:pt x="1170152" y="23707"/>
                  </a:lnTo>
                </a:path>
                <a:path w="1405254" h="1113155">
                  <a:moveTo>
                    <a:pt x="1178039" y="21740"/>
                  </a:moveTo>
                  <a:lnTo>
                    <a:pt x="1185942" y="19774"/>
                  </a:lnTo>
                </a:path>
                <a:path w="1405254" h="1113155">
                  <a:moveTo>
                    <a:pt x="1193829" y="19774"/>
                  </a:moveTo>
                  <a:lnTo>
                    <a:pt x="1201716" y="17808"/>
                  </a:lnTo>
                </a:path>
                <a:path w="1405254" h="1113155">
                  <a:moveTo>
                    <a:pt x="1209618" y="17808"/>
                  </a:moveTo>
                  <a:lnTo>
                    <a:pt x="1217506" y="15804"/>
                  </a:lnTo>
                </a:path>
                <a:path w="1405254" h="1113155">
                  <a:moveTo>
                    <a:pt x="1225408" y="15804"/>
                  </a:moveTo>
                  <a:lnTo>
                    <a:pt x="1233295" y="13838"/>
                  </a:lnTo>
                </a:path>
                <a:path w="1405254" h="1113155">
                  <a:moveTo>
                    <a:pt x="1241194" y="11872"/>
                  </a:moveTo>
                  <a:lnTo>
                    <a:pt x="1249081" y="11872"/>
                  </a:lnTo>
                </a:path>
                <a:path w="1405254" h="1113155">
                  <a:moveTo>
                    <a:pt x="1256983" y="9906"/>
                  </a:moveTo>
                  <a:lnTo>
                    <a:pt x="1264871" y="9906"/>
                  </a:lnTo>
                </a:path>
                <a:path w="1405254" h="1113155">
                  <a:moveTo>
                    <a:pt x="1272758" y="7902"/>
                  </a:moveTo>
                  <a:lnTo>
                    <a:pt x="1280660" y="7902"/>
                  </a:lnTo>
                </a:path>
                <a:path w="1405254" h="1113155">
                  <a:moveTo>
                    <a:pt x="1288547" y="5936"/>
                  </a:moveTo>
                  <a:lnTo>
                    <a:pt x="1296435" y="3970"/>
                  </a:lnTo>
                </a:path>
                <a:path w="1405254" h="1113155">
                  <a:moveTo>
                    <a:pt x="1304337" y="3970"/>
                  </a:moveTo>
                  <a:lnTo>
                    <a:pt x="1312224" y="1966"/>
                  </a:lnTo>
                </a:path>
                <a:path w="1405254" h="1113155">
                  <a:moveTo>
                    <a:pt x="1320123" y="1966"/>
                  </a:moveTo>
                  <a:lnTo>
                    <a:pt x="1328010" y="0"/>
                  </a:lnTo>
                </a:path>
                <a:path w="1405254" h="1113155">
                  <a:moveTo>
                    <a:pt x="1122787" y="770762"/>
                  </a:moveTo>
                  <a:lnTo>
                    <a:pt x="1126746" y="762822"/>
                  </a:lnTo>
                </a:path>
                <a:path w="1405254" h="1113155">
                  <a:moveTo>
                    <a:pt x="1128708" y="754920"/>
                  </a:moveTo>
                  <a:lnTo>
                    <a:pt x="1132667" y="749021"/>
                  </a:lnTo>
                </a:path>
                <a:path w="1405254" h="1113155">
                  <a:moveTo>
                    <a:pt x="1134633" y="741119"/>
                  </a:moveTo>
                  <a:lnTo>
                    <a:pt x="1138577" y="735183"/>
                  </a:lnTo>
                </a:path>
                <a:path w="1405254" h="1113155">
                  <a:moveTo>
                    <a:pt x="1142520" y="727280"/>
                  </a:moveTo>
                  <a:lnTo>
                    <a:pt x="1144498" y="719378"/>
                  </a:lnTo>
                </a:path>
                <a:path w="1405254" h="1113155">
                  <a:moveTo>
                    <a:pt x="1148441" y="713442"/>
                  </a:moveTo>
                  <a:lnTo>
                    <a:pt x="1150423" y="705539"/>
                  </a:lnTo>
                </a:path>
                <a:path w="1405254" h="1113155">
                  <a:moveTo>
                    <a:pt x="1154366" y="699603"/>
                  </a:moveTo>
                  <a:lnTo>
                    <a:pt x="1156344" y="691701"/>
                  </a:lnTo>
                </a:path>
                <a:path w="1405254" h="1113155">
                  <a:moveTo>
                    <a:pt x="1160287" y="685765"/>
                  </a:moveTo>
                  <a:lnTo>
                    <a:pt x="1164231" y="677862"/>
                  </a:lnTo>
                </a:path>
                <a:path w="1405254" h="1113155">
                  <a:moveTo>
                    <a:pt x="1166208" y="669960"/>
                  </a:moveTo>
                  <a:lnTo>
                    <a:pt x="1170152" y="664024"/>
                  </a:lnTo>
                </a:path>
                <a:path w="1405254" h="1113155">
                  <a:moveTo>
                    <a:pt x="1172118" y="656121"/>
                  </a:moveTo>
                  <a:lnTo>
                    <a:pt x="1176077" y="650185"/>
                  </a:lnTo>
                </a:path>
                <a:path w="1405254" h="1113155">
                  <a:moveTo>
                    <a:pt x="1178039" y="642283"/>
                  </a:moveTo>
                  <a:lnTo>
                    <a:pt x="1181998" y="636346"/>
                  </a:lnTo>
                </a:path>
                <a:path w="1405254" h="1113155">
                  <a:moveTo>
                    <a:pt x="1185942" y="628444"/>
                  </a:moveTo>
                  <a:lnTo>
                    <a:pt x="1187908" y="620542"/>
                  </a:lnTo>
                </a:path>
                <a:path w="1405254" h="1113155">
                  <a:moveTo>
                    <a:pt x="1191866" y="614606"/>
                  </a:moveTo>
                  <a:lnTo>
                    <a:pt x="1193829" y="606703"/>
                  </a:lnTo>
                </a:path>
                <a:path w="1405254" h="1113155">
                  <a:moveTo>
                    <a:pt x="1197772" y="600767"/>
                  </a:moveTo>
                  <a:lnTo>
                    <a:pt x="1199750" y="592865"/>
                  </a:lnTo>
                </a:path>
                <a:path w="1405254" h="1113155">
                  <a:moveTo>
                    <a:pt x="1203694" y="586966"/>
                  </a:moveTo>
                  <a:lnTo>
                    <a:pt x="1207637" y="579064"/>
                  </a:lnTo>
                </a:path>
                <a:path w="1405254" h="1113155">
                  <a:moveTo>
                    <a:pt x="1209618" y="571124"/>
                  </a:moveTo>
                  <a:lnTo>
                    <a:pt x="1213562" y="565225"/>
                  </a:lnTo>
                </a:path>
                <a:path w="1405254" h="1113155">
                  <a:moveTo>
                    <a:pt x="1215539" y="557323"/>
                  </a:moveTo>
                  <a:lnTo>
                    <a:pt x="1219483" y="551387"/>
                  </a:lnTo>
                </a:path>
                <a:path w="1405254" h="1113155">
                  <a:moveTo>
                    <a:pt x="1221464" y="543484"/>
                  </a:moveTo>
                  <a:lnTo>
                    <a:pt x="1225408" y="537548"/>
                  </a:lnTo>
                </a:path>
                <a:path w="1405254" h="1113155">
                  <a:moveTo>
                    <a:pt x="1229352" y="529646"/>
                  </a:moveTo>
                  <a:lnTo>
                    <a:pt x="1231314" y="521744"/>
                  </a:lnTo>
                </a:path>
                <a:path w="1405254" h="1113155">
                  <a:moveTo>
                    <a:pt x="1235273" y="515807"/>
                  </a:moveTo>
                  <a:lnTo>
                    <a:pt x="1237239" y="507905"/>
                  </a:lnTo>
                </a:path>
                <a:path w="1405254" h="1113155">
                  <a:moveTo>
                    <a:pt x="1241194" y="501969"/>
                  </a:moveTo>
                  <a:lnTo>
                    <a:pt x="1243160" y="494066"/>
                  </a:lnTo>
                </a:path>
                <a:path w="1405254" h="1113155">
                  <a:moveTo>
                    <a:pt x="1247103" y="488130"/>
                  </a:moveTo>
                  <a:lnTo>
                    <a:pt x="1251062" y="480228"/>
                  </a:lnTo>
                </a:path>
                <a:path w="1405254" h="1113155">
                  <a:moveTo>
                    <a:pt x="1253025" y="472326"/>
                  </a:moveTo>
                  <a:lnTo>
                    <a:pt x="1256983" y="466427"/>
                  </a:lnTo>
                </a:path>
                <a:path w="1405254" h="1113155">
                  <a:moveTo>
                    <a:pt x="1258949" y="458487"/>
                  </a:moveTo>
                  <a:lnTo>
                    <a:pt x="1262893" y="452589"/>
                  </a:lnTo>
                </a:path>
                <a:path w="1405254" h="1113155">
                  <a:moveTo>
                    <a:pt x="1264871" y="444686"/>
                  </a:moveTo>
                  <a:lnTo>
                    <a:pt x="1268814" y="438750"/>
                  </a:lnTo>
                </a:path>
                <a:path w="1405254" h="1113155">
                  <a:moveTo>
                    <a:pt x="1272758" y="430848"/>
                  </a:moveTo>
                  <a:lnTo>
                    <a:pt x="1274735" y="422945"/>
                  </a:lnTo>
                </a:path>
                <a:path w="1405254" h="1113155">
                  <a:moveTo>
                    <a:pt x="1278679" y="417009"/>
                  </a:moveTo>
                  <a:lnTo>
                    <a:pt x="1280660" y="409107"/>
                  </a:lnTo>
                </a:path>
                <a:path w="1405254" h="1113155">
                  <a:moveTo>
                    <a:pt x="1284604" y="403171"/>
                  </a:moveTo>
                  <a:lnTo>
                    <a:pt x="1286581" y="395268"/>
                  </a:lnTo>
                </a:path>
                <a:path w="1405254" h="1113155">
                  <a:moveTo>
                    <a:pt x="1290525" y="389332"/>
                  </a:moveTo>
                  <a:lnTo>
                    <a:pt x="1294468" y="381430"/>
                  </a:lnTo>
                </a:path>
                <a:path w="1405254" h="1113155">
                  <a:moveTo>
                    <a:pt x="1296435" y="373527"/>
                  </a:moveTo>
                  <a:lnTo>
                    <a:pt x="1300393" y="367591"/>
                  </a:lnTo>
                </a:path>
                <a:path w="1405254" h="1113155">
                  <a:moveTo>
                    <a:pt x="1302356" y="359689"/>
                  </a:moveTo>
                  <a:lnTo>
                    <a:pt x="1306299" y="353752"/>
                  </a:lnTo>
                </a:path>
                <a:path w="1405254" h="1113155">
                  <a:moveTo>
                    <a:pt x="1308281" y="345850"/>
                  </a:moveTo>
                  <a:lnTo>
                    <a:pt x="1312224" y="339914"/>
                  </a:lnTo>
                </a:path>
                <a:path w="1405254" h="1113155">
                  <a:moveTo>
                    <a:pt x="1316179" y="332012"/>
                  </a:moveTo>
                  <a:lnTo>
                    <a:pt x="1318145" y="324109"/>
                  </a:lnTo>
                </a:path>
                <a:path w="1405254" h="1113155">
                  <a:moveTo>
                    <a:pt x="1322089" y="318173"/>
                  </a:moveTo>
                  <a:lnTo>
                    <a:pt x="1324066" y="310271"/>
                  </a:lnTo>
                </a:path>
                <a:path w="1405254" h="1113155">
                  <a:moveTo>
                    <a:pt x="1328010" y="304372"/>
                  </a:moveTo>
                  <a:lnTo>
                    <a:pt x="1329991" y="296432"/>
                  </a:lnTo>
                </a:path>
                <a:path w="1405254" h="1113155">
                  <a:moveTo>
                    <a:pt x="1333935" y="290534"/>
                  </a:moveTo>
                  <a:lnTo>
                    <a:pt x="1337878" y="282631"/>
                  </a:lnTo>
                </a:path>
                <a:path w="1405254" h="1113155">
                  <a:moveTo>
                    <a:pt x="1339856" y="274729"/>
                  </a:moveTo>
                  <a:lnTo>
                    <a:pt x="1343800" y="268793"/>
                  </a:lnTo>
                </a:path>
                <a:path w="1405254" h="1113155">
                  <a:moveTo>
                    <a:pt x="1345781" y="260890"/>
                  </a:moveTo>
                  <a:lnTo>
                    <a:pt x="1349724" y="254954"/>
                  </a:lnTo>
                </a:path>
                <a:path w="1405254" h="1113155">
                  <a:moveTo>
                    <a:pt x="1351687" y="247052"/>
                  </a:moveTo>
                  <a:lnTo>
                    <a:pt x="1355645" y="241116"/>
                  </a:lnTo>
                </a:path>
                <a:path w="1405254" h="1113155">
                  <a:moveTo>
                    <a:pt x="1359589" y="233213"/>
                  </a:moveTo>
                  <a:lnTo>
                    <a:pt x="1361551" y="225311"/>
                  </a:lnTo>
                </a:path>
                <a:path w="1405254" h="1113155">
                  <a:moveTo>
                    <a:pt x="1365510" y="219375"/>
                  </a:moveTo>
                  <a:lnTo>
                    <a:pt x="1367476" y="211472"/>
                  </a:lnTo>
                </a:path>
                <a:path w="1405254" h="1113155">
                  <a:moveTo>
                    <a:pt x="1371420" y="205536"/>
                  </a:moveTo>
                  <a:lnTo>
                    <a:pt x="1373397" y="197634"/>
                  </a:lnTo>
                </a:path>
                <a:path w="1405254" h="1113155">
                  <a:moveTo>
                    <a:pt x="1377341" y="191698"/>
                  </a:moveTo>
                  <a:lnTo>
                    <a:pt x="1381285" y="183795"/>
                  </a:lnTo>
                </a:path>
                <a:path w="1405254" h="1113155">
                  <a:moveTo>
                    <a:pt x="1383266" y="175893"/>
                  </a:moveTo>
                  <a:lnTo>
                    <a:pt x="1387209" y="169957"/>
                  </a:lnTo>
                </a:path>
                <a:path w="1405254" h="1113155">
                  <a:moveTo>
                    <a:pt x="1389187" y="162054"/>
                  </a:moveTo>
                  <a:lnTo>
                    <a:pt x="1393131" y="156118"/>
                  </a:lnTo>
                </a:path>
                <a:path w="1405254" h="1113155">
                  <a:moveTo>
                    <a:pt x="1395108" y="148216"/>
                  </a:moveTo>
                  <a:lnTo>
                    <a:pt x="1399052" y="142317"/>
                  </a:lnTo>
                </a:path>
                <a:path w="1405254" h="1113155">
                  <a:moveTo>
                    <a:pt x="1402995" y="134377"/>
                  </a:moveTo>
                  <a:lnTo>
                    <a:pt x="1404977" y="128479"/>
                  </a:lnTo>
                </a:path>
                <a:path w="1405254" h="1113155">
                  <a:moveTo>
                    <a:pt x="146027" y="1112643"/>
                  </a:moveTo>
                  <a:lnTo>
                    <a:pt x="153914" y="1110676"/>
                  </a:lnTo>
                </a:path>
                <a:path w="1405254" h="1113155">
                  <a:moveTo>
                    <a:pt x="161816" y="1108673"/>
                  </a:moveTo>
                  <a:lnTo>
                    <a:pt x="169703" y="1108673"/>
                  </a:lnTo>
                </a:path>
                <a:path w="1405254" h="1113155">
                  <a:moveTo>
                    <a:pt x="177591" y="1106706"/>
                  </a:moveTo>
                  <a:lnTo>
                    <a:pt x="185489" y="1104740"/>
                  </a:lnTo>
                </a:path>
                <a:path w="1405254" h="1113155">
                  <a:moveTo>
                    <a:pt x="193376" y="1102774"/>
                  </a:moveTo>
                  <a:lnTo>
                    <a:pt x="201279" y="1100770"/>
                  </a:lnTo>
                </a:path>
                <a:path w="1405254" h="1113155">
                  <a:moveTo>
                    <a:pt x="209166" y="1100770"/>
                  </a:moveTo>
                  <a:lnTo>
                    <a:pt x="217068" y="1098804"/>
                  </a:lnTo>
                </a:path>
                <a:path w="1405254" h="1113155">
                  <a:moveTo>
                    <a:pt x="224956" y="1096838"/>
                  </a:moveTo>
                  <a:lnTo>
                    <a:pt x="232843" y="1094834"/>
                  </a:lnTo>
                </a:path>
                <a:path w="1405254" h="1113155">
                  <a:moveTo>
                    <a:pt x="240745" y="1092868"/>
                  </a:moveTo>
                  <a:lnTo>
                    <a:pt x="248632" y="1092868"/>
                  </a:lnTo>
                </a:path>
                <a:path w="1405254" h="1113155">
                  <a:moveTo>
                    <a:pt x="256520" y="1090902"/>
                  </a:moveTo>
                  <a:lnTo>
                    <a:pt x="264418" y="1088936"/>
                  </a:lnTo>
                </a:path>
                <a:path w="1405254" h="1113155">
                  <a:moveTo>
                    <a:pt x="272305" y="1086932"/>
                  </a:moveTo>
                  <a:lnTo>
                    <a:pt x="280208" y="1084965"/>
                  </a:lnTo>
                </a:path>
                <a:path w="1405254" h="1113155">
                  <a:moveTo>
                    <a:pt x="288095" y="1084965"/>
                  </a:moveTo>
                  <a:lnTo>
                    <a:pt x="295997" y="1082999"/>
                  </a:lnTo>
                </a:path>
                <a:path w="1405254" h="1113155">
                  <a:moveTo>
                    <a:pt x="303884" y="1081033"/>
                  </a:moveTo>
                  <a:lnTo>
                    <a:pt x="311787" y="1079029"/>
                  </a:lnTo>
                </a:path>
                <a:path w="1405254" h="1113155">
                  <a:moveTo>
                    <a:pt x="319674" y="1077063"/>
                  </a:moveTo>
                  <a:lnTo>
                    <a:pt x="327561" y="1077063"/>
                  </a:lnTo>
                </a:path>
                <a:path w="1405254" h="1113155">
                  <a:moveTo>
                    <a:pt x="335464" y="1075097"/>
                  </a:moveTo>
                  <a:lnTo>
                    <a:pt x="343347" y="1073131"/>
                  </a:lnTo>
                </a:path>
                <a:path w="1405254" h="1113155">
                  <a:moveTo>
                    <a:pt x="351249" y="1071127"/>
                  </a:moveTo>
                  <a:lnTo>
                    <a:pt x="359137" y="1069161"/>
                  </a:lnTo>
                </a:path>
                <a:path w="1405254" h="1113155">
                  <a:moveTo>
                    <a:pt x="367024" y="1069161"/>
                  </a:moveTo>
                  <a:lnTo>
                    <a:pt x="374926" y="1067195"/>
                  </a:lnTo>
                </a:path>
                <a:path w="1405254" h="1113155">
                  <a:moveTo>
                    <a:pt x="382813" y="1065228"/>
                  </a:moveTo>
                  <a:lnTo>
                    <a:pt x="390716" y="1063225"/>
                  </a:lnTo>
                </a:path>
                <a:path w="1405254" h="1113155">
                  <a:moveTo>
                    <a:pt x="398603" y="1061258"/>
                  </a:moveTo>
                  <a:lnTo>
                    <a:pt x="406490" y="1061258"/>
                  </a:lnTo>
                </a:path>
                <a:path w="1405254" h="1113155">
                  <a:moveTo>
                    <a:pt x="414393" y="1059292"/>
                  </a:moveTo>
                  <a:lnTo>
                    <a:pt x="422276" y="1057288"/>
                  </a:lnTo>
                </a:path>
                <a:path w="1405254" h="1113155">
                  <a:moveTo>
                    <a:pt x="430178" y="1055322"/>
                  </a:moveTo>
                  <a:lnTo>
                    <a:pt x="438066" y="1053356"/>
                  </a:lnTo>
                </a:path>
                <a:path w="1405254" h="1113155">
                  <a:moveTo>
                    <a:pt x="445968" y="1053356"/>
                  </a:moveTo>
                  <a:lnTo>
                    <a:pt x="453855" y="1051390"/>
                  </a:lnTo>
                </a:path>
                <a:path w="1405254" h="1113155">
                  <a:moveTo>
                    <a:pt x="461742" y="1049386"/>
                  </a:moveTo>
                  <a:lnTo>
                    <a:pt x="469645" y="1047420"/>
                  </a:lnTo>
                </a:path>
                <a:path w="1405254" h="1113155">
                  <a:moveTo>
                    <a:pt x="477532" y="1045454"/>
                  </a:moveTo>
                  <a:lnTo>
                    <a:pt x="485419" y="1045454"/>
                  </a:lnTo>
                </a:path>
                <a:path w="1405254" h="1113155">
                  <a:moveTo>
                    <a:pt x="493322" y="1043488"/>
                  </a:moveTo>
                  <a:lnTo>
                    <a:pt x="501205" y="1041484"/>
                  </a:lnTo>
                </a:path>
                <a:path w="1405254" h="1113155">
                  <a:moveTo>
                    <a:pt x="509107" y="1039518"/>
                  </a:moveTo>
                  <a:lnTo>
                    <a:pt x="516995" y="1037551"/>
                  </a:lnTo>
                </a:path>
                <a:path w="1405254" h="1113155">
                  <a:moveTo>
                    <a:pt x="524897" y="1037551"/>
                  </a:moveTo>
                  <a:lnTo>
                    <a:pt x="532784" y="1035547"/>
                  </a:lnTo>
                </a:path>
                <a:path w="1405254" h="1113155">
                  <a:moveTo>
                    <a:pt x="540686" y="1033581"/>
                  </a:moveTo>
                  <a:lnTo>
                    <a:pt x="548574" y="1031615"/>
                  </a:lnTo>
                </a:path>
                <a:path w="1405254" h="1113155">
                  <a:moveTo>
                    <a:pt x="556461" y="1029649"/>
                  </a:moveTo>
                  <a:lnTo>
                    <a:pt x="564363" y="1027645"/>
                  </a:lnTo>
                </a:path>
                <a:path w="1405254" h="1113155">
                  <a:moveTo>
                    <a:pt x="572251" y="1027645"/>
                  </a:moveTo>
                  <a:lnTo>
                    <a:pt x="580149" y="1025679"/>
                  </a:lnTo>
                </a:path>
                <a:path w="1405254" h="1113155">
                  <a:moveTo>
                    <a:pt x="588036" y="1023713"/>
                  </a:moveTo>
                  <a:lnTo>
                    <a:pt x="595924" y="1021747"/>
                  </a:lnTo>
                </a:path>
                <a:path w="1405254" h="1113155">
                  <a:moveTo>
                    <a:pt x="603826" y="1019743"/>
                  </a:moveTo>
                  <a:lnTo>
                    <a:pt x="611713" y="1019743"/>
                  </a:lnTo>
                </a:path>
                <a:path w="1405254" h="1113155">
                  <a:moveTo>
                    <a:pt x="619600" y="1017777"/>
                  </a:moveTo>
                  <a:lnTo>
                    <a:pt x="627503" y="1015810"/>
                  </a:lnTo>
                </a:path>
                <a:path w="1405254" h="1113155">
                  <a:moveTo>
                    <a:pt x="635390" y="1013844"/>
                  </a:moveTo>
                  <a:lnTo>
                    <a:pt x="643292" y="1011840"/>
                  </a:lnTo>
                </a:path>
                <a:path w="1405254" h="1113155">
                  <a:moveTo>
                    <a:pt x="651179" y="1011840"/>
                  </a:moveTo>
                  <a:lnTo>
                    <a:pt x="659078" y="1009874"/>
                  </a:lnTo>
                </a:path>
                <a:path w="1405254" h="1113155">
                  <a:moveTo>
                    <a:pt x="666965" y="1007908"/>
                  </a:moveTo>
                  <a:lnTo>
                    <a:pt x="674868" y="1005904"/>
                  </a:lnTo>
                </a:path>
                <a:path w="1405254" h="1113155">
                  <a:moveTo>
                    <a:pt x="682755" y="1003938"/>
                  </a:moveTo>
                  <a:lnTo>
                    <a:pt x="690642" y="1003938"/>
                  </a:lnTo>
                </a:path>
                <a:path w="1405254" h="1113155">
                  <a:moveTo>
                    <a:pt x="698544" y="1001972"/>
                  </a:moveTo>
                  <a:lnTo>
                    <a:pt x="706432" y="1000006"/>
                  </a:lnTo>
                </a:path>
                <a:path w="1405254" h="1113155">
                  <a:moveTo>
                    <a:pt x="714319" y="998002"/>
                  </a:moveTo>
                  <a:lnTo>
                    <a:pt x="722221" y="996036"/>
                  </a:lnTo>
                </a:path>
                <a:path w="1405254" h="1113155">
                  <a:moveTo>
                    <a:pt x="730108" y="996036"/>
                  </a:moveTo>
                  <a:lnTo>
                    <a:pt x="738007" y="994070"/>
                  </a:lnTo>
                </a:path>
                <a:path w="1405254" h="1113155">
                  <a:moveTo>
                    <a:pt x="745894" y="992103"/>
                  </a:moveTo>
                  <a:lnTo>
                    <a:pt x="753797" y="990099"/>
                  </a:lnTo>
                </a:path>
                <a:path w="1405254" h="1113155">
                  <a:moveTo>
                    <a:pt x="761684" y="988133"/>
                  </a:moveTo>
                  <a:lnTo>
                    <a:pt x="769586" y="988133"/>
                  </a:lnTo>
                </a:path>
                <a:path w="1405254" h="1113155">
                  <a:moveTo>
                    <a:pt x="777473" y="986167"/>
                  </a:moveTo>
                  <a:lnTo>
                    <a:pt x="785361" y="984163"/>
                  </a:lnTo>
                </a:path>
                <a:path w="1405254" h="1113155">
                  <a:moveTo>
                    <a:pt x="793263" y="982197"/>
                  </a:moveTo>
                  <a:lnTo>
                    <a:pt x="801150" y="980231"/>
                  </a:lnTo>
                </a:path>
                <a:path w="1405254" h="1113155">
                  <a:moveTo>
                    <a:pt x="809037" y="980231"/>
                  </a:moveTo>
                  <a:lnTo>
                    <a:pt x="816936" y="978265"/>
                  </a:lnTo>
                </a:path>
                <a:path w="1405254" h="1113155">
                  <a:moveTo>
                    <a:pt x="824823" y="976261"/>
                  </a:moveTo>
                  <a:lnTo>
                    <a:pt x="832726" y="974295"/>
                  </a:lnTo>
                </a:path>
                <a:path w="1405254" h="1113155">
                  <a:moveTo>
                    <a:pt x="840613" y="972329"/>
                  </a:moveTo>
                  <a:lnTo>
                    <a:pt x="848500" y="972329"/>
                  </a:lnTo>
                </a:path>
                <a:path w="1405254" h="1113155">
                  <a:moveTo>
                    <a:pt x="856402" y="970363"/>
                  </a:moveTo>
                  <a:lnTo>
                    <a:pt x="864290" y="968359"/>
                  </a:lnTo>
                </a:path>
                <a:path w="1405254" h="1113155">
                  <a:moveTo>
                    <a:pt x="872192" y="966392"/>
                  </a:moveTo>
                  <a:lnTo>
                    <a:pt x="880079" y="964426"/>
                  </a:lnTo>
                </a:path>
                <a:path w="1405254" h="1113155">
                  <a:moveTo>
                    <a:pt x="887978" y="964426"/>
                  </a:moveTo>
                  <a:lnTo>
                    <a:pt x="895865" y="962460"/>
                  </a:lnTo>
                </a:path>
                <a:path w="1405254" h="1113155">
                  <a:moveTo>
                    <a:pt x="146027" y="296432"/>
                  </a:moveTo>
                  <a:lnTo>
                    <a:pt x="144049" y="304372"/>
                  </a:lnTo>
                </a:path>
                <a:path w="1405254" h="1113155">
                  <a:moveTo>
                    <a:pt x="142083" y="312275"/>
                  </a:moveTo>
                  <a:lnTo>
                    <a:pt x="140105" y="320177"/>
                  </a:lnTo>
                </a:path>
                <a:path w="1405254" h="1113155">
                  <a:moveTo>
                    <a:pt x="138124" y="328079"/>
                  </a:moveTo>
                  <a:lnTo>
                    <a:pt x="138124" y="335982"/>
                  </a:lnTo>
                </a:path>
                <a:path w="1405254" h="1113155">
                  <a:moveTo>
                    <a:pt x="136162" y="343884"/>
                  </a:moveTo>
                  <a:lnTo>
                    <a:pt x="134181" y="351786"/>
                  </a:lnTo>
                </a:path>
                <a:path w="1405254" h="1113155">
                  <a:moveTo>
                    <a:pt x="132203" y="359689"/>
                  </a:moveTo>
                  <a:lnTo>
                    <a:pt x="130237" y="367591"/>
                  </a:lnTo>
                </a:path>
                <a:path w="1405254" h="1113155">
                  <a:moveTo>
                    <a:pt x="128260" y="375493"/>
                  </a:moveTo>
                  <a:lnTo>
                    <a:pt x="126293" y="383396"/>
                  </a:lnTo>
                </a:path>
                <a:path w="1405254" h="1113155">
                  <a:moveTo>
                    <a:pt x="124316" y="391298"/>
                  </a:moveTo>
                  <a:lnTo>
                    <a:pt x="122350" y="399200"/>
                  </a:lnTo>
                </a:path>
                <a:path w="1405254" h="1113155">
                  <a:moveTo>
                    <a:pt x="122350" y="407103"/>
                  </a:moveTo>
                  <a:lnTo>
                    <a:pt x="120372" y="415043"/>
                  </a:lnTo>
                </a:path>
                <a:path w="1405254" h="1113155">
                  <a:moveTo>
                    <a:pt x="118391" y="422945"/>
                  </a:moveTo>
                  <a:lnTo>
                    <a:pt x="116429" y="430848"/>
                  </a:lnTo>
                </a:path>
                <a:path w="1405254" h="1113155">
                  <a:moveTo>
                    <a:pt x="114447" y="438750"/>
                  </a:moveTo>
                  <a:lnTo>
                    <a:pt x="112485" y="446652"/>
                  </a:lnTo>
                </a:path>
                <a:path w="1405254" h="1113155">
                  <a:moveTo>
                    <a:pt x="110504" y="454555"/>
                  </a:moveTo>
                  <a:lnTo>
                    <a:pt x="108526" y="462457"/>
                  </a:lnTo>
                </a:path>
                <a:path w="1405254" h="1113155">
                  <a:moveTo>
                    <a:pt x="106560" y="470359"/>
                  </a:moveTo>
                  <a:lnTo>
                    <a:pt x="106560" y="478262"/>
                  </a:lnTo>
                </a:path>
                <a:path w="1405254" h="1113155">
                  <a:moveTo>
                    <a:pt x="104583" y="486164"/>
                  </a:moveTo>
                  <a:lnTo>
                    <a:pt x="102605" y="494066"/>
                  </a:lnTo>
                </a:path>
                <a:path w="1405254" h="1113155">
                  <a:moveTo>
                    <a:pt x="100639" y="501969"/>
                  </a:moveTo>
                  <a:lnTo>
                    <a:pt x="98662" y="509871"/>
                  </a:lnTo>
                </a:path>
                <a:path w="1405254" h="1113155">
                  <a:moveTo>
                    <a:pt x="96696" y="517811"/>
                  </a:moveTo>
                  <a:lnTo>
                    <a:pt x="94718" y="525714"/>
                  </a:lnTo>
                </a:path>
                <a:path w="1405254" h="1113155">
                  <a:moveTo>
                    <a:pt x="92752" y="533616"/>
                  </a:moveTo>
                  <a:lnTo>
                    <a:pt x="90774" y="541481"/>
                  </a:lnTo>
                </a:path>
                <a:path w="1405254" h="1113155">
                  <a:moveTo>
                    <a:pt x="90774" y="549383"/>
                  </a:moveTo>
                  <a:lnTo>
                    <a:pt x="88793" y="557323"/>
                  </a:lnTo>
                </a:path>
                <a:path w="1405254" h="1113155">
                  <a:moveTo>
                    <a:pt x="86831" y="565225"/>
                  </a:moveTo>
                  <a:lnTo>
                    <a:pt x="84850" y="573128"/>
                  </a:lnTo>
                </a:path>
                <a:path w="1405254" h="1113155">
                  <a:moveTo>
                    <a:pt x="82887" y="581030"/>
                  </a:moveTo>
                  <a:lnTo>
                    <a:pt x="80906" y="588932"/>
                  </a:lnTo>
                </a:path>
                <a:path w="1405254" h="1113155">
                  <a:moveTo>
                    <a:pt x="78928" y="596835"/>
                  </a:moveTo>
                  <a:lnTo>
                    <a:pt x="76962" y="604737"/>
                  </a:lnTo>
                </a:path>
                <a:path w="1405254" h="1113155">
                  <a:moveTo>
                    <a:pt x="76962" y="612639"/>
                  </a:moveTo>
                  <a:lnTo>
                    <a:pt x="74985" y="620542"/>
                  </a:lnTo>
                </a:path>
                <a:path w="1405254" h="1113155">
                  <a:moveTo>
                    <a:pt x="73004" y="628444"/>
                  </a:moveTo>
                  <a:lnTo>
                    <a:pt x="71041" y="636346"/>
                  </a:lnTo>
                </a:path>
                <a:path w="1405254" h="1113155">
                  <a:moveTo>
                    <a:pt x="69060" y="644249"/>
                  </a:moveTo>
                  <a:lnTo>
                    <a:pt x="67098" y="652151"/>
                  </a:lnTo>
                </a:path>
                <a:path w="1405254" h="1113155">
                  <a:moveTo>
                    <a:pt x="65120" y="660054"/>
                  </a:moveTo>
                  <a:lnTo>
                    <a:pt x="63139" y="667994"/>
                  </a:lnTo>
                </a:path>
                <a:path w="1405254" h="1113155">
                  <a:moveTo>
                    <a:pt x="61177" y="675896"/>
                  </a:moveTo>
                  <a:lnTo>
                    <a:pt x="61177" y="683798"/>
                  </a:lnTo>
                </a:path>
                <a:path w="1405254" h="1113155">
                  <a:moveTo>
                    <a:pt x="59195" y="691701"/>
                  </a:moveTo>
                  <a:lnTo>
                    <a:pt x="57233" y="699603"/>
                  </a:lnTo>
                </a:path>
                <a:path w="1405254" h="1113155">
                  <a:moveTo>
                    <a:pt x="55252" y="707505"/>
                  </a:moveTo>
                  <a:lnTo>
                    <a:pt x="53289" y="715408"/>
                  </a:lnTo>
                </a:path>
                <a:path w="1405254" h="1113155">
                  <a:moveTo>
                    <a:pt x="51308" y="723310"/>
                  </a:moveTo>
                  <a:lnTo>
                    <a:pt x="49331" y="731212"/>
                  </a:lnTo>
                </a:path>
                <a:path w="1405254" h="1113155">
                  <a:moveTo>
                    <a:pt x="47364" y="739115"/>
                  </a:moveTo>
                  <a:lnTo>
                    <a:pt x="45387" y="747017"/>
                  </a:lnTo>
                </a:path>
                <a:path w="1405254" h="1113155">
                  <a:moveTo>
                    <a:pt x="45387" y="754920"/>
                  </a:moveTo>
                  <a:lnTo>
                    <a:pt x="43406" y="762822"/>
                  </a:lnTo>
                </a:path>
                <a:path w="1405254" h="1113155">
                  <a:moveTo>
                    <a:pt x="41443" y="770762"/>
                  </a:moveTo>
                  <a:lnTo>
                    <a:pt x="39462" y="778664"/>
                  </a:lnTo>
                </a:path>
                <a:path w="1405254" h="1113155">
                  <a:moveTo>
                    <a:pt x="37500" y="786567"/>
                  </a:moveTo>
                  <a:lnTo>
                    <a:pt x="35518" y="794469"/>
                  </a:lnTo>
                </a:path>
                <a:path w="1405254" h="1113155">
                  <a:moveTo>
                    <a:pt x="33541" y="802371"/>
                  </a:moveTo>
                  <a:lnTo>
                    <a:pt x="31575" y="810274"/>
                  </a:lnTo>
                </a:path>
                <a:path w="1405254" h="1113155">
                  <a:moveTo>
                    <a:pt x="29597" y="818176"/>
                  </a:moveTo>
                  <a:lnTo>
                    <a:pt x="29597" y="826078"/>
                  </a:lnTo>
                </a:path>
                <a:path w="1405254" h="1113155">
                  <a:moveTo>
                    <a:pt x="27631" y="833981"/>
                  </a:moveTo>
                  <a:lnTo>
                    <a:pt x="25654" y="841883"/>
                  </a:lnTo>
                </a:path>
                <a:path w="1405254" h="1113155">
                  <a:moveTo>
                    <a:pt x="23688" y="849786"/>
                  </a:moveTo>
                  <a:lnTo>
                    <a:pt x="21710" y="857688"/>
                  </a:lnTo>
                </a:path>
                <a:path w="1405254" h="1113155">
                  <a:moveTo>
                    <a:pt x="19733" y="865590"/>
                  </a:moveTo>
                  <a:lnTo>
                    <a:pt x="17767" y="873530"/>
                  </a:lnTo>
                </a:path>
                <a:path w="1405254" h="1113155">
                  <a:moveTo>
                    <a:pt x="15789" y="881433"/>
                  </a:moveTo>
                  <a:lnTo>
                    <a:pt x="13808" y="889335"/>
                  </a:lnTo>
                </a:path>
                <a:path w="1405254" h="1113155">
                  <a:moveTo>
                    <a:pt x="13808" y="897237"/>
                  </a:moveTo>
                  <a:lnTo>
                    <a:pt x="11845" y="905140"/>
                  </a:lnTo>
                </a:path>
                <a:path w="1405254" h="1113155">
                  <a:moveTo>
                    <a:pt x="9864" y="913042"/>
                  </a:moveTo>
                  <a:lnTo>
                    <a:pt x="7902" y="920944"/>
                  </a:lnTo>
                </a:path>
                <a:path w="1405254" h="1113155">
                  <a:moveTo>
                    <a:pt x="5921" y="928847"/>
                  </a:moveTo>
                  <a:lnTo>
                    <a:pt x="3943" y="936749"/>
                  </a:lnTo>
                </a:path>
                <a:path w="1405254" h="1113155">
                  <a:moveTo>
                    <a:pt x="1977" y="944652"/>
                  </a:moveTo>
                  <a:lnTo>
                    <a:pt x="0" y="952554"/>
                  </a:lnTo>
                </a:path>
              </a:pathLst>
            </a:custGeom>
            <a:ln w="3942">
              <a:solidFill>
                <a:srgbClr val="231F20"/>
              </a:solidFill>
            </a:ln>
          </p:spPr>
          <p:txBody>
            <a:bodyPr wrap="square" lIns="0" tIns="0" rIns="0" bIns="0" rtlCol="0"/>
            <a:lstStyle/>
            <a:p>
              <a:endParaRPr/>
            </a:p>
          </p:txBody>
        </p:sp>
        <p:sp>
          <p:nvSpPr>
            <p:cNvPr id="15" name="object 15"/>
            <p:cNvSpPr/>
            <p:nvPr/>
          </p:nvSpPr>
          <p:spPr>
            <a:xfrm>
              <a:off x="2586438" y="2488469"/>
              <a:ext cx="0" cy="4445"/>
            </a:xfrm>
            <a:custGeom>
              <a:avLst/>
              <a:gdLst/>
              <a:ahLst/>
              <a:cxnLst/>
              <a:rect l="l" t="t" r="r" b="b"/>
              <a:pathLst>
                <a:path h="4444">
                  <a:moveTo>
                    <a:pt x="-1971" y="1985"/>
                  </a:moveTo>
                  <a:lnTo>
                    <a:pt x="1971" y="1985"/>
                  </a:lnTo>
                </a:path>
              </a:pathLst>
            </a:custGeom>
            <a:ln w="3970">
              <a:solidFill>
                <a:srgbClr val="231F20"/>
              </a:solidFill>
            </a:ln>
          </p:spPr>
          <p:txBody>
            <a:bodyPr wrap="square" lIns="0" tIns="0" rIns="0" bIns="0" rtlCol="0"/>
            <a:lstStyle/>
            <a:p>
              <a:endParaRPr/>
            </a:p>
          </p:txBody>
        </p:sp>
        <p:sp>
          <p:nvSpPr>
            <p:cNvPr id="16" name="object 16"/>
            <p:cNvSpPr/>
            <p:nvPr/>
          </p:nvSpPr>
          <p:spPr>
            <a:xfrm>
              <a:off x="3474420" y="1528013"/>
              <a:ext cx="1793875" cy="1816735"/>
            </a:xfrm>
            <a:custGeom>
              <a:avLst/>
              <a:gdLst/>
              <a:ahLst/>
              <a:cxnLst/>
              <a:rect l="l" t="t" r="r" b="b"/>
              <a:pathLst>
                <a:path w="1793875" h="1816735">
                  <a:moveTo>
                    <a:pt x="278230" y="960456"/>
                  </a:moveTo>
                  <a:lnTo>
                    <a:pt x="286117" y="960456"/>
                  </a:lnTo>
                </a:path>
                <a:path w="1793875" h="1816735">
                  <a:moveTo>
                    <a:pt x="294020" y="962460"/>
                  </a:moveTo>
                  <a:lnTo>
                    <a:pt x="301907" y="962460"/>
                  </a:lnTo>
                </a:path>
                <a:path w="1793875" h="1816735">
                  <a:moveTo>
                    <a:pt x="309806" y="964426"/>
                  </a:moveTo>
                  <a:lnTo>
                    <a:pt x="317693" y="964426"/>
                  </a:lnTo>
                </a:path>
                <a:path w="1793875" h="1816735">
                  <a:moveTo>
                    <a:pt x="325595" y="966392"/>
                  </a:moveTo>
                  <a:lnTo>
                    <a:pt x="333482" y="966392"/>
                  </a:lnTo>
                </a:path>
                <a:path w="1793875" h="1816735">
                  <a:moveTo>
                    <a:pt x="341385" y="968359"/>
                  </a:moveTo>
                  <a:lnTo>
                    <a:pt x="349272" y="968359"/>
                  </a:lnTo>
                </a:path>
                <a:path w="1793875" h="1816735">
                  <a:moveTo>
                    <a:pt x="357159" y="968359"/>
                  </a:moveTo>
                  <a:lnTo>
                    <a:pt x="365062" y="970363"/>
                  </a:lnTo>
                </a:path>
                <a:path w="1793875" h="1816735">
                  <a:moveTo>
                    <a:pt x="372949" y="970363"/>
                  </a:moveTo>
                  <a:lnTo>
                    <a:pt x="380836" y="972329"/>
                  </a:lnTo>
                </a:path>
                <a:path w="1793875" h="1816735">
                  <a:moveTo>
                    <a:pt x="388735" y="972329"/>
                  </a:moveTo>
                  <a:lnTo>
                    <a:pt x="396622" y="974295"/>
                  </a:lnTo>
                </a:path>
                <a:path w="1793875" h="1816735">
                  <a:moveTo>
                    <a:pt x="404524" y="974295"/>
                  </a:moveTo>
                  <a:lnTo>
                    <a:pt x="412411" y="976261"/>
                  </a:lnTo>
                </a:path>
                <a:path w="1793875" h="1816735">
                  <a:moveTo>
                    <a:pt x="420299" y="976261"/>
                  </a:moveTo>
                  <a:lnTo>
                    <a:pt x="428201" y="978265"/>
                  </a:lnTo>
                </a:path>
                <a:path w="1793875" h="1816735">
                  <a:moveTo>
                    <a:pt x="436088" y="978265"/>
                  </a:moveTo>
                  <a:lnTo>
                    <a:pt x="443990" y="978265"/>
                  </a:lnTo>
                </a:path>
                <a:path w="1793875" h="1816735">
                  <a:moveTo>
                    <a:pt x="451878" y="980231"/>
                  </a:moveTo>
                  <a:lnTo>
                    <a:pt x="459780" y="980231"/>
                  </a:lnTo>
                </a:path>
                <a:path w="1793875" h="1816735">
                  <a:moveTo>
                    <a:pt x="467663" y="982197"/>
                  </a:moveTo>
                  <a:lnTo>
                    <a:pt x="475551" y="982197"/>
                  </a:lnTo>
                </a:path>
                <a:path w="1793875" h="1816735">
                  <a:moveTo>
                    <a:pt x="483453" y="984163"/>
                  </a:moveTo>
                  <a:lnTo>
                    <a:pt x="491340" y="984163"/>
                  </a:lnTo>
                </a:path>
                <a:path w="1793875" h="1816735">
                  <a:moveTo>
                    <a:pt x="499243" y="986167"/>
                  </a:moveTo>
                  <a:lnTo>
                    <a:pt x="507130" y="986167"/>
                  </a:lnTo>
                </a:path>
                <a:path w="1793875" h="1816735">
                  <a:moveTo>
                    <a:pt x="515017" y="986167"/>
                  </a:moveTo>
                  <a:lnTo>
                    <a:pt x="522919" y="988133"/>
                  </a:lnTo>
                </a:path>
                <a:path w="1793875" h="1816735">
                  <a:moveTo>
                    <a:pt x="530807" y="988133"/>
                  </a:moveTo>
                  <a:lnTo>
                    <a:pt x="538709" y="990099"/>
                  </a:lnTo>
                </a:path>
                <a:path w="1793875" h="1816735">
                  <a:moveTo>
                    <a:pt x="546592" y="990099"/>
                  </a:moveTo>
                  <a:lnTo>
                    <a:pt x="554495" y="992103"/>
                  </a:lnTo>
                </a:path>
                <a:path w="1793875" h="1816735">
                  <a:moveTo>
                    <a:pt x="562382" y="992103"/>
                  </a:moveTo>
                  <a:lnTo>
                    <a:pt x="570284" y="994070"/>
                  </a:lnTo>
                </a:path>
                <a:path w="1793875" h="1816735">
                  <a:moveTo>
                    <a:pt x="578172" y="994070"/>
                  </a:moveTo>
                  <a:lnTo>
                    <a:pt x="586059" y="996036"/>
                  </a:lnTo>
                </a:path>
                <a:path w="1793875" h="1816735">
                  <a:moveTo>
                    <a:pt x="593961" y="996036"/>
                  </a:moveTo>
                  <a:lnTo>
                    <a:pt x="601848" y="996036"/>
                  </a:lnTo>
                </a:path>
                <a:path w="1793875" h="1816735">
                  <a:moveTo>
                    <a:pt x="609736" y="998002"/>
                  </a:moveTo>
                  <a:lnTo>
                    <a:pt x="617619" y="998002"/>
                  </a:lnTo>
                </a:path>
                <a:path w="1793875" h="1816735">
                  <a:moveTo>
                    <a:pt x="625521" y="1000006"/>
                  </a:moveTo>
                  <a:lnTo>
                    <a:pt x="633424" y="1000006"/>
                  </a:lnTo>
                </a:path>
                <a:path w="1793875" h="1816735">
                  <a:moveTo>
                    <a:pt x="641326" y="1001972"/>
                  </a:moveTo>
                  <a:lnTo>
                    <a:pt x="649191" y="1001972"/>
                  </a:lnTo>
                </a:path>
                <a:path w="1793875" h="1816735">
                  <a:moveTo>
                    <a:pt x="657093" y="1003938"/>
                  </a:moveTo>
                  <a:lnTo>
                    <a:pt x="664995" y="1003938"/>
                  </a:lnTo>
                </a:path>
                <a:path w="1793875" h="1816735">
                  <a:moveTo>
                    <a:pt x="672898" y="1003938"/>
                  </a:moveTo>
                  <a:lnTo>
                    <a:pt x="680762" y="1005904"/>
                  </a:lnTo>
                </a:path>
                <a:path w="1793875" h="1816735">
                  <a:moveTo>
                    <a:pt x="688665" y="1005904"/>
                  </a:moveTo>
                  <a:lnTo>
                    <a:pt x="696567" y="1007908"/>
                  </a:lnTo>
                </a:path>
                <a:path w="1793875" h="1816735">
                  <a:moveTo>
                    <a:pt x="704469" y="1007908"/>
                  </a:moveTo>
                  <a:lnTo>
                    <a:pt x="712372" y="1009874"/>
                  </a:lnTo>
                </a:path>
                <a:path w="1793875" h="1816735">
                  <a:moveTo>
                    <a:pt x="720236" y="1009874"/>
                  </a:moveTo>
                  <a:lnTo>
                    <a:pt x="728139" y="1011840"/>
                  </a:lnTo>
                </a:path>
                <a:path w="1793875" h="1816735">
                  <a:moveTo>
                    <a:pt x="736041" y="1011840"/>
                  </a:moveTo>
                  <a:lnTo>
                    <a:pt x="743905" y="1013844"/>
                  </a:lnTo>
                </a:path>
                <a:path w="1793875" h="1816735">
                  <a:moveTo>
                    <a:pt x="751808" y="1013844"/>
                  </a:moveTo>
                  <a:lnTo>
                    <a:pt x="759710" y="1013844"/>
                  </a:lnTo>
                </a:path>
                <a:path w="1793875" h="1816735">
                  <a:moveTo>
                    <a:pt x="767612" y="1015810"/>
                  </a:moveTo>
                  <a:lnTo>
                    <a:pt x="775477" y="1015810"/>
                  </a:lnTo>
                </a:path>
                <a:path w="1793875" h="1816735">
                  <a:moveTo>
                    <a:pt x="783379" y="1017777"/>
                  </a:moveTo>
                  <a:lnTo>
                    <a:pt x="791282" y="1017777"/>
                  </a:lnTo>
                </a:path>
                <a:path w="1793875" h="1816735">
                  <a:moveTo>
                    <a:pt x="799184" y="1019743"/>
                  </a:moveTo>
                  <a:lnTo>
                    <a:pt x="807086" y="1019743"/>
                  </a:lnTo>
                </a:path>
                <a:path w="1793875" h="1816735">
                  <a:moveTo>
                    <a:pt x="814951" y="1021747"/>
                  </a:moveTo>
                  <a:lnTo>
                    <a:pt x="822853" y="1021747"/>
                  </a:lnTo>
                </a:path>
                <a:path w="1793875" h="1816735">
                  <a:moveTo>
                    <a:pt x="830756" y="1021747"/>
                  </a:moveTo>
                  <a:lnTo>
                    <a:pt x="838620" y="1023713"/>
                  </a:lnTo>
                </a:path>
                <a:path w="1793875" h="1816735">
                  <a:moveTo>
                    <a:pt x="846522" y="1023713"/>
                  </a:moveTo>
                  <a:lnTo>
                    <a:pt x="854425" y="1025679"/>
                  </a:lnTo>
                </a:path>
                <a:path w="1793875" h="1816735">
                  <a:moveTo>
                    <a:pt x="862327" y="1025679"/>
                  </a:moveTo>
                  <a:lnTo>
                    <a:pt x="870230" y="1027645"/>
                  </a:lnTo>
                </a:path>
                <a:path w="1793875" h="1816735">
                  <a:moveTo>
                    <a:pt x="878094" y="1027645"/>
                  </a:moveTo>
                  <a:lnTo>
                    <a:pt x="885996" y="1029649"/>
                  </a:lnTo>
                </a:path>
                <a:path w="1793875" h="1816735">
                  <a:moveTo>
                    <a:pt x="893899" y="1029649"/>
                  </a:moveTo>
                  <a:lnTo>
                    <a:pt x="901801" y="1031615"/>
                  </a:lnTo>
                </a:path>
                <a:path w="1793875" h="1816735">
                  <a:moveTo>
                    <a:pt x="909666" y="1031615"/>
                  </a:moveTo>
                  <a:lnTo>
                    <a:pt x="917568" y="1031615"/>
                  </a:lnTo>
                </a:path>
                <a:path w="1793875" h="1816735">
                  <a:moveTo>
                    <a:pt x="925470" y="1033581"/>
                  </a:moveTo>
                  <a:lnTo>
                    <a:pt x="933335" y="1033581"/>
                  </a:lnTo>
                </a:path>
                <a:path w="1793875" h="1816735">
                  <a:moveTo>
                    <a:pt x="941237" y="1035547"/>
                  </a:moveTo>
                  <a:lnTo>
                    <a:pt x="949140" y="1035547"/>
                  </a:lnTo>
                </a:path>
                <a:path w="1793875" h="1816735">
                  <a:moveTo>
                    <a:pt x="957042" y="1037551"/>
                  </a:moveTo>
                  <a:lnTo>
                    <a:pt x="962940" y="1037551"/>
                  </a:lnTo>
                </a:path>
                <a:path w="1793875" h="1816735">
                  <a:moveTo>
                    <a:pt x="1793708" y="521744"/>
                  </a:moveTo>
                  <a:lnTo>
                    <a:pt x="1787809" y="527680"/>
                  </a:lnTo>
                </a:path>
                <a:path w="1793875" h="1816735">
                  <a:moveTo>
                    <a:pt x="1781873" y="533616"/>
                  </a:moveTo>
                  <a:lnTo>
                    <a:pt x="1775937" y="539514"/>
                  </a:lnTo>
                </a:path>
                <a:path w="1793875" h="1816735">
                  <a:moveTo>
                    <a:pt x="1770039" y="545451"/>
                  </a:moveTo>
                  <a:lnTo>
                    <a:pt x="1764102" y="551387"/>
                  </a:lnTo>
                </a:path>
                <a:path w="1793875" h="1816735">
                  <a:moveTo>
                    <a:pt x="1758204" y="555357"/>
                  </a:moveTo>
                  <a:lnTo>
                    <a:pt x="1752268" y="561255"/>
                  </a:lnTo>
                </a:path>
                <a:path w="1793875" h="1816735">
                  <a:moveTo>
                    <a:pt x="1746332" y="567191"/>
                  </a:moveTo>
                  <a:lnTo>
                    <a:pt x="1740433" y="573128"/>
                  </a:lnTo>
                </a:path>
                <a:path w="1793875" h="1816735">
                  <a:moveTo>
                    <a:pt x="1734497" y="579064"/>
                  </a:moveTo>
                  <a:lnTo>
                    <a:pt x="1728598" y="584962"/>
                  </a:lnTo>
                </a:path>
                <a:path w="1793875" h="1816735">
                  <a:moveTo>
                    <a:pt x="1722662" y="590899"/>
                  </a:moveTo>
                  <a:lnTo>
                    <a:pt x="1716764" y="596835"/>
                  </a:lnTo>
                </a:path>
                <a:path w="1793875" h="1816735">
                  <a:moveTo>
                    <a:pt x="1710828" y="602771"/>
                  </a:moveTo>
                  <a:lnTo>
                    <a:pt x="1704891" y="606703"/>
                  </a:lnTo>
                </a:path>
                <a:path w="1793875" h="1816735">
                  <a:moveTo>
                    <a:pt x="1698993" y="612639"/>
                  </a:moveTo>
                  <a:lnTo>
                    <a:pt x="1693057" y="618576"/>
                  </a:lnTo>
                </a:path>
                <a:path w="1793875" h="1816735">
                  <a:moveTo>
                    <a:pt x="1687158" y="624512"/>
                  </a:moveTo>
                  <a:lnTo>
                    <a:pt x="1681222" y="630448"/>
                  </a:lnTo>
                </a:path>
                <a:path w="1793875" h="1816735">
                  <a:moveTo>
                    <a:pt x="1675324" y="636346"/>
                  </a:moveTo>
                  <a:lnTo>
                    <a:pt x="1669388" y="642283"/>
                  </a:lnTo>
                </a:path>
                <a:path w="1793875" h="1816735">
                  <a:moveTo>
                    <a:pt x="1663489" y="648219"/>
                  </a:moveTo>
                  <a:lnTo>
                    <a:pt x="1657553" y="654155"/>
                  </a:lnTo>
                </a:path>
                <a:path w="1793875" h="1816735">
                  <a:moveTo>
                    <a:pt x="1651617" y="658087"/>
                  </a:moveTo>
                  <a:lnTo>
                    <a:pt x="1645718" y="664024"/>
                  </a:lnTo>
                </a:path>
                <a:path w="1793875" h="1816735">
                  <a:moveTo>
                    <a:pt x="1639782" y="669960"/>
                  </a:moveTo>
                  <a:lnTo>
                    <a:pt x="1633884" y="675896"/>
                  </a:lnTo>
                </a:path>
                <a:path w="1793875" h="1816735">
                  <a:moveTo>
                    <a:pt x="1627948" y="681794"/>
                  </a:moveTo>
                  <a:lnTo>
                    <a:pt x="1622049" y="687731"/>
                  </a:lnTo>
                </a:path>
                <a:path w="1793875" h="1816735">
                  <a:moveTo>
                    <a:pt x="1616113" y="693667"/>
                  </a:moveTo>
                  <a:lnTo>
                    <a:pt x="1610177" y="699603"/>
                  </a:lnTo>
                </a:path>
                <a:path w="1793875" h="1816735">
                  <a:moveTo>
                    <a:pt x="1604278" y="705539"/>
                  </a:moveTo>
                  <a:lnTo>
                    <a:pt x="1598342" y="709472"/>
                  </a:lnTo>
                </a:path>
                <a:path w="1793875" h="1816735">
                  <a:moveTo>
                    <a:pt x="1592444" y="715408"/>
                  </a:moveTo>
                  <a:lnTo>
                    <a:pt x="1586507" y="721344"/>
                  </a:lnTo>
                </a:path>
                <a:path w="1793875" h="1816735">
                  <a:moveTo>
                    <a:pt x="1580571" y="727280"/>
                  </a:moveTo>
                  <a:lnTo>
                    <a:pt x="1574673" y="733179"/>
                  </a:lnTo>
                </a:path>
                <a:path w="1793875" h="1816735">
                  <a:moveTo>
                    <a:pt x="1568774" y="739115"/>
                  </a:moveTo>
                  <a:lnTo>
                    <a:pt x="1562838" y="745051"/>
                  </a:lnTo>
                </a:path>
                <a:path w="1793875" h="1816735">
                  <a:moveTo>
                    <a:pt x="1556902" y="750987"/>
                  </a:moveTo>
                  <a:lnTo>
                    <a:pt x="1551004" y="756923"/>
                  </a:lnTo>
                </a:path>
                <a:path w="1793875" h="1816735">
                  <a:moveTo>
                    <a:pt x="1545067" y="760856"/>
                  </a:moveTo>
                  <a:lnTo>
                    <a:pt x="1539169" y="766792"/>
                  </a:lnTo>
                </a:path>
                <a:path w="1793875" h="1816735">
                  <a:moveTo>
                    <a:pt x="1533233" y="772728"/>
                  </a:moveTo>
                  <a:lnTo>
                    <a:pt x="1527297" y="778664"/>
                  </a:lnTo>
                </a:path>
                <a:path w="1793875" h="1816735">
                  <a:moveTo>
                    <a:pt x="1521398" y="784563"/>
                  </a:moveTo>
                  <a:lnTo>
                    <a:pt x="1515462" y="790499"/>
                  </a:lnTo>
                </a:path>
                <a:path w="1793875" h="1816735">
                  <a:moveTo>
                    <a:pt x="1509564" y="796435"/>
                  </a:moveTo>
                  <a:lnTo>
                    <a:pt x="1503627" y="802371"/>
                  </a:lnTo>
                </a:path>
                <a:path w="1793875" h="1816735">
                  <a:moveTo>
                    <a:pt x="1497729" y="808308"/>
                  </a:moveTo>
                  <a:lnTo>
                    <a:pt x="1491793" y="812240"/>
                  </a:lnTo>
                </a:path>
                <a:path w="1793875" h="1816735">
                  <a:moveTo>
                    <a:pt x="1485857" y="818176"/>
                  </a:moveTo>
                  <a:lnTo>
                    <a:pt x="1479958" y="824112"/>
                  </a:lnTo>
                </a:path>
                <a:path w="1793875" h="1816735">
                  <a:moveTo>
                    <a:pt x="1474022" y="830049"/>
                  </a:moveTo>
                  <a:lnTo>
                    <a:pt x="1468123" y="835947"/>
                  </a:lnTo>
                </a:path>
                <a:path w="1793875" h="1816735">
                  <a:moveTo>
                    <a:pt x="1462187" y="841883"/>
                  </a:moveTo>
                  <a:lnTo>
                    <a:pt x="1456289" y="847819"/>
                  </a:lnTo>
                </a:path>
                <a:path w="1793875" h="1816735">
                  <a:moveTo>
                    <a:pt x="1450353" y="853756"/>
                  </a:moveTo>
                  <a:lnTo>
                    <a:pt x="1444454" y="859692"/>
                  </a:lnTo>
                </a:path>
                <a:path w="1793875" h="1816735">
                  <a:moveTo>
                    <a:pt x="1438518" y="863624"/>
                  </a:moveTo>
                  <a:lnTo>
                    <a:pt x="1432582" y="869560"/>
                  </a:lnTo>
                </a:path>
                <a:path w="1793875" h="1816735">
                  <a:moveTo>
                    <a:pt x="1426683" y="875497"/>
                  </a:moveTo>
                  <a:lnTo>
                    <a:pt x="1420747" y="881433"/>
                  </a:lnTo>
                </a:path>
                <a:path w="1793875" h="1816735">
                  <a:moveTo>
                    <a:pt x="1414849" y="887331"/>
                  </a:moveTo>
                  <a:lnTo>
                    <a:pt x="1408913" y="893267"/>
                  </a:lnTo>
                </a:path>
                <a:path w="1793875" h="1816735">
                  <a:moveTo>
                    <a:pt x="1403014" y="899204"/>
                  </a:moveTo>
                  <a:lnTo>
                    <a:pt x="1397078" y="905140"/>
                  </a:lnTo>
                </a:path>
                <a:path w="1793875" h="1816735">
                  <a:moveTo>
                    <a:pt x="1391142" y="911076"/>
                  </a:moveTo>
                  <a:lnTo>
                    <a:pt x="1385243" y="916974"/>
                  </a:lnTo>
                </a:path>
                <a:path w="1793875" h="1816735">
                  <a:moveTo>
                    <a:pt x="1379307" y="920944"/>
                  </a:moveTo>
                  <a:lnTo>
                    <a:pt x="1373409" y="926881"/>
                  </a:lnTo>
                </a:path>
                <a:path w="1793875" h="1816735">
                  <a:moveTo>
                    <a:pt x="1367473" y="932817"/>
                  </a:moveTo>
                  <a:lnTo>
                    <a:pt x="1361536" y="938715"/>
                  </a:lnTo>
                </a:path>
                <a:path w="1793875" h="1816735">
                  <a:moveTo>
                    <a:pt x="1355638" y="944652"/>
                  </a:moveTo>
                  <a:lnTo>
                    <a:pt x="1349740" y="950588"/>
                  </a:lnTo>
                </a:path>
                <a:path w="1793875" h="1816735">
                  <a:moveTo>
                    <a:pt x="1343803" y="956524"/>
                  </a:moveTo>
                  <a:lnTo>
                    <a:pt x="1337867" y="962460"/>
                  </a:lnTo>
                </a:path>
                <a:path w="1793875" h="1816735">
                  <a:moveTo>
                    <a:pt x="1331969" y="968359"/>
                  </a:moveTo>
                  <a:lnTo>
                    <a:pt x="1326032" y="972329"/>
                  </a:lnTo>
                </a:path>
                <a:path w="1793875" h="1816735">
                  <a:moveTo>
                    <a:pt x="1320096" y="978265"/>
                  </a:moveTo>
                  <a:lnTo>
                    <a:pt x="1314198" y="984163"/>
                  </a:lnTo>
                </a:path>
                <a:path w="1793875" h="1816735">
                  <a:moveTo>
                    <a:pt x="1308262" y="990099"/>
                  </a:moveTo>
                  <a:lnTo>
                    <a:pt x="1302363" y="996036"/>
                  </a:lnTo>
                </a:path>
                <a:path w="1793875" h="1816735">
                  <a:moveTo>
                    <a:pt x="1296427" y="1001972"/>
                  </a:moveTo>
                  <a:lnTo>
                    <a:pt x="1290529" y="1007908"/>
                  </a:lnTo>
                </a:path>
                <a:path w="1793875" h="1816735">
                  <a:moveTo>
                    <a:pt x="1284592" y="1013844"/>
                  </a:moveTo>
                  <a:lnTo>
                    <a:pt x="1278694" y="1019743"/>
                  </a:lnTo>
                </a:path>
                <a:path w="1793875" h="1816735">
                  <a:moveTo>
                    <a:pt x="1272758" y="1023713"/>
                  </a:moveTo>
                  <a:lnTo>
                    <a:pt x="1266822" y="1029649"/>
                  </a:lnTo>
                </a:path>
                <a:path w="1793875" h="1816735">
                  <a:moveTo>
                    <a:pt x="1260923" y="1035547"/>
                  </a:moveTo>
                  <a:lnTo>
                    <a:pt x="1258957" y="1037551"/>
                  </a:lnTo>
                </a:path>
                <a:path w="1793875" h="1816735">
                  <a:moveTo>
                    <a:pt x="739973" y="0"/>
                  </a:moveTo>
                  <a:lnTo>
                    <a:pt x="747875" y="1966"/>
                  </a:lnTo>
                </a:path>
                <a:path w="1793875" h="1816735">
                  <a:moveTo>
                    <a:pt x="755778" y="3970"/>
                  </a:moveTo>
                  <a:lnTo>
                    <a:pt x="763680" y="7902"/>
                  </a:lnTo>
                </a:path>
                <a:path w="1793875" h="1816735">
                  <a:moveTo>
                    <a:pt x="771545" y="9906"/>
                  </a:moveTo>
                  <a:lnTo>
                    <a:pt x="779447" y="11872"/>
                  </a:lnTo>
                </a:path>
                <a:path w="1793875" h="1816735">
                  <a:moveTo>
                    <a:pt x="787349" y="13838"/>
                  </a:moveTo>
                  <a:lnTo>
                    <a:pt x="795214" y="15804"/>
                  </a:lnTo>
                </a:path>
                <a:path w="1793875" h="1816735">
                  <a:moveTo>
                    <a:pt x="803116" y="19774"/>
                  </a:moveTo>
                  <a:lnTo>
                    <a:pt x="811019" y="21740"/>
                  </a:lnTo>
                </a:path>
                <a:path w="1793875" h="1816735">
                  <a:moveTo>
                    <a:pt x="818921" y="23707"/>
                  </a:moveTo>
                  <a:lnTo>
                    <a:pt x="826786" y="25710"/>
                  </a:lnTo>
                </a:path>
                <a:path w="1793875" h="1816735">
                  <a:moveTo>
                    <a:pt x="834688" y="27677"/>
                  </a:moveTo>
                  <a:lnTo>
                    <a:pt x="842590" y="31647"/>
                  </a:lnTo>
                </a:path>
                <a:path w="1793875" h="1816735">
                  <a:moveTo>
                    <a:pt x="850493" y="33613"/>
                  </a:moveTo>
                  <a:lnTo>
                    <a:pt x="858395" y="35579"/>
                  </a:lnTo>
                </a:path>
                <a:path w="1793875" h="1816735">
                  <a:moveTo>
                    <a:pt x="866259" y="37545"/>
                  </a:moveTo>
                  <a:lnTo>
                    <a:pt x="874162" y="39549"/>
                  </a:lnTo>
                </a:path>
                <a:path w="1793875" h="1816735">
                  <a:moveTo>
                    <a:pt x="882064" y="43481"/>
                  </a:moveTo>
                  <a:lnTo>
                    <a:pt x="889929" y="45447"/>
                  </a:lnTo>
                </a:path>
                <a:path w="1793875" h="1816735">
                  <a:moveTo>
                    <a:pt x="897831" y="47451"/>
                  </a:moveTo>
                  <a:lnTo>
                    <a:pt x="905733" y="49418"/>
                  </a:lnTo>
                </a:path>
                <a:path w="1793875" h="1816735">
                  <a:moveTo>
                    <a:pt x="913636" y="51384"/>
                  </a:moveTo>
                  <a:lnTo>
                    <a:pt x="921538" y="55354"/>
                  </a:lnTo>
                </a:path>
                <a:path w="1793875" h="1816735">
                  <a:moveTo>
                    <a:pt x="929403" y="57320"/>
                  </a:moveTo>
                  <a:lnTo>
                    <a:pt x="937305" y="59286"/>
                  </a:lnTo>
                </a:path>
                <a:path w="1793875" h="1816735">
                  <a:moveTo>
                    <a:pt x="945207" y="61290"/>
                  </a:moveTo>
                  <a:lnTo>
                    <a:pt x="953072" y="63256"/>
                  </a:lnTo>
                </a:path>
                <a:path w="1793875" h="1816735">
                  <a:moveTo>
                    <a:pt x="960974" y="67188"/>
                  </a:moveTo>
                  <a:lnTo>
                    <a:pt x="968877" y="69192"/>
                  </a:lnTo>
                </a:path>
                <a:path w="1793875" h="1816735">
                  <a:moveTo>
                    <a:pt x="976779" y="71158"/>
                  </a:moveTo>
                  <a:lnTo>
                    <a:pt x="984643" y="73125"/>
                  </a:lnTo>
                </a:path>
                <a:path w="1793875" h="1816735">
                  <a:moveTo>
                    <a:pt x="992546" y="75091"/>
                  </a:moveTo>
                  <a:lnTo>
                    <a:pt x="1000448" y="79061"/>
                  </a:lnTo>
                </a:path>
                <a:path w="1793875" h="1816735">
                  <a:moveTo>
                    <a:pt x="1008350" y="81027"/>
                  </a:moveTo>
                  <a:lnTo>
                    <a:pt x="1016253" y="83031"/>
                  </a:lnTo>
                </a:path>
                <a:path w="1793875" h="1816735">
                  <a:moveTo>
                    <a:pt x="1024117" y="84997"/>
                  </a:moveTo>
                  <a:lnTo>
                    <a:pt x="1032020" y="86963"/>
                  </a:lnTo>
                </a:path>
                <a:path w="1793875" h="1816735">
                  <a:moveTo>
                    <a:pt x="1039922" y="90933"/>
                  </a:moveTo>
                  <a:lnTo>
                    <a:pt x="1047787" y="92899"/>
                  </a:lnTo>
                </a:path>
                <a:path w="1793875" h="1816735">
                  <a:moveTo>
                    <a:pt x="1055689" y="94865"/>
                  </a:moveTo>
                  <a:lnTo>
                    <a:pt x="1063591" y="96832"/>
                  </a:lnTo>
                </a:path>
                <a:path w="1793875" h="1816735">
                  <a:moveTo>
                    <a:pt x="1071494" y="98836"/>
                  </a:moveTo>
                  <a:lnTo>
                    <a:pt x="1079396" y="102768"/>
                  </a:lnTo>
                </a:path>
                <a:path w="1793875" h="1816735">
                  <a:moveTo>
                    <a:pt x="1087298" y="104734"/>
                  </a:moveTo>
                  <a:lnTo>
                    <a:pt x="1095163" y="106738"/>
                  </a:lnTo>
                </a:path>
                <a:path w="1793875" h="1816735">
                  <a:moveTo>
                    <a:pt x="1103065" y="108704"/>
                  </a:moveTo>
                  <a:lnTo>
                    <a:pt x="1110968" y="112636"/>
                  </a:lnTo>
                </a:path>
                <a:path w="1793875" h="1816735">
                  <a:moveTo>
                    <a:pt x="1118832" y="114640"/>
                  </a:moveTo>
                  <a:lnTo>
                    <a:pt x="1126734" y="116606"/>
                  </a:lnTo>
                </a:path>
                <a:path w="1793875" h="1816735">
                  <a:moveTo>
                    <a:pt x="1134637" y="118573"/>
                  </a:moveTo>
                  <a:lnTo>
                    <a:pt x="1142501" y="120576"/>
                  </a:lnTo>
                </a:path>
                <a:path w="1793875" h="1816735">
                  <a:moveTo>
                    <a:pt x="1150404" y="124509"/>
                  </a:moveTo>
                  <a:lnTo>
                    <a:pt x="1158306" y="126475"/>
                  </a:lnTo>
                </a:path>
                <a:path w="1793875" h="1816735">
                  <a:moveTo>
                    <a:pt x="1166208" y="128479"/>
                  </a:moveTo>
                  <a:lnTo>
                    <a:pt x="1174111" y="130445"/>
                  </a:lnTo>
                </a:path>
                <a:path w="1793875" h="1816735">
                  <a:moveTo>
                    <a:pt x="1181975" y="132411"/>
                  </a:moveTo>
                  <a:lnTo>
                    <a:pt x="1189878" y="136381"/>
                  </a:lnTo>
                </a:path>
                <a:path w="1793875" h="1816735">
                  <a:moveTo>
                    <a:pt x="1197780" y="138347"/>
                  </a:moveTo>
                  <a:lnTo>
                    <a:pt x="1205682" y="140313"/>
                  </a:lnTo>
                </a:path>
                <a:path w="1793875" h="1816735">
                  <a:moveTo>
                    <a:pt x="1213547" y="142317"/>
                  </a:moveTo>
                  <a:lnTo>
                    <a:pt x="1221449" y="144284"/>
                  </a:lnTo>
                </a:path>
                <a:path w="1793875" h="1816735">
                  <a:moveTo>
                    <a:pt x="1229352" y="148216"/>
                  </a:moveTo>
                  <a:lnTo>
                    <a:pt x="1237254" y="150220"/>
                  </a:lnTo>
                </a:path>
                <a:path w="1793875" h="1816735">
                  <a:moveTo>
                    <a:pt x="1245156" y="152186"/>
                  </a:moveTo>
                  <a:lnTo>
                    <a:pt x="1253021" y="154152"/>
                  </a:lnTo>
                </a:path>
                <a:path w="1793875" h="1816735">
                  <a:moveTo>
                    <a:pt x="1260923" y="156118"/>
                  </a:moveTo>
                  <a:lnTo>
                    <a:pt x="1268826" y="160088"/>
                  </a:lnTo>
                </a:path>
                <a:path w="1793875" h="1816735">
                  <a:moveTo>
                    <a:pt x="1276690" y="162054"/>
                  </a:moveTo>
                  <a:lnTo>
                    <a:pt x="1284592" y="164020"/>
                  </a:lnTo>
                </a:path>
                <a:path w="1793875" h="1816735">
                  <a:moveTo>
                    <a:pt x="1292495" y="166024"/>
                  </a:moveTo>
                  <a:lnTo>
                    <a:pt x="1300397" y="167991"/>
                  </a:lnTo>
                </a:path>
                <a:path w="1793875" h="1816735">
                  <a:moveTo>
                    <a:pt x="1308262" y="171961"/>
                  </a:moveTo>
                  <a:lnTo>
                    <a:pt x="1316164" y="173927"/>
                  </a:lnTo>
                </a:path>
                <a:path w="1793875" h="1816735">
                  <a:moveTo>
                    <a:pt x="1324066" y="175893"/>
                  </a:moveTo>
                  <a:lnTo>
                    <a:pt x="1331969" y="177859"/>
                  </a:lnTo>
                </a:path>
                <a:path w="1793875" h="1816735">
                  <a:moveTo>
                    <a:pt x="1339871" y="179863"/>
                  </a:moveTo>
                  <a:lnTo>
                    <a:pt x="1347736" y="183795"/>
                  </a:lnTo>
                </a:path>
                <a:path w="1793875" h="1816735">
                  <a:moveTo>
                    <a:pt x="1355638" y="185761"/>
                  </a:moveTo>
                  <a:lnTo>
                    <a:pt x="1363540" y="187765"/>
                  </a:lnTo>
                </a:path>
                <a:path w="1793875" h="1816735">
                  <a:moveTo>
                    <a:pt x="1371405" y="189731"/>
                  </a:moveTo>
                  <a:lnTo>
                    <a:pt x="1379307" y="191698"/>
                  </a:lnTo>
                </a:path>
                <a:path w="1793875" h="1816735">
                  <a:moveTo>
                    <a:pt x="1387209" y="195668"/>
                  </a:moveTo>
                  <a:lnTo>
                    <a:pt x="1395112" y="197634"/>
                  </a:lnTo>
                </a:path>
                <a:path w="1793875" h="1816735">
                  <a:moveTo>
                    <a:pt x="1403014" y="199600"/>
                  </a:moveTo>
                  <a:lnTo>
                    <a:pt x="1410879" y="201604"/>
                  </a:lnTo>
                </a:path>
                <a:path w="1793875" h="1816735">
                  <a:moveTo>
                    <a:pt x="1418781" y="203570"/>
                  </a:moveTo>
                  <a:lnTo>
                    <a:pt x="1426683" y="207502"/>
                  </a:lnTo>
                </a:path>
                <a:path w="1793875" h="1816735">
                  <a:moveTo>
                    <a:pt x="1434586" y="209506"/>
                  </a:moveTo>
                  <a:lnTo>
                    <a:pt x="1442450" y="211472"/>
                  </a:lnTo>
                </a:path>
                <a:path w="1793875" h="1816735">
                  <a:moveTo>
                    <a:pt x="1450353" y="213439"/>
                  </a:moveTo>
                  <a:lnTo>
                    <a:pt x="1458255" y="217409"/>
                  </a:lnTo>
                </a:path>
                <a:path w="1793875" h="1816735">
                  <a:moveTo>
                    <a:pt x="1466120" y="219375"/>
                  </a:moveTo>
                  <a:lnTo>
                    <a:pt x="1474022" y="221341"/>
                  </a:lnTo>
                </a:path>
                <a:path w="1793875" h="1816735">
                  <a:moveTo>
                    <a:pt x="1481924" y="223345"/>
                  </a:moveTo>
                  <a:lnTo>
                    <a:pt x="1489827" y="225311"/>
                  </a:lnTo>
                </a:path>
                <a:path w="1793875" h="1816735">
                  <a:moveTo>
                    <a:pt x="1497729" y="229243"/>
                  </a:moveTo>
                  <a:lnTo>
                    <a:pt x="1505593" y="231247"/>
                  </a:lnTo>
                </a:path>
                <a:path w="1793875" h="1816735">
                  <a:moveTo>
                    <a:pt x="1513496" y="233213"/>
                  </a:moveTo>
                  <a:lnTo>
                    <a:pt x="1521398" y="235179"/>
                  </a:lnTo>
                </a:path>
                <a:path w="1793875" h="1816735">
                  <a:moveTo>
                    <a:pt x="1529301" y="237146"/>
                  </a:moveTo>
                  <a:lnTo>
                    <a:pt x="1537165" y="241116"/>
                  </a:lnTo>
                </a:path>
                <a:path w="1793875" h="1816735">
                  <a:moveTo>
                    <a:pt x="1545067" y="243082"/>
                  </a:moveTo>
                  <a:lnTo>
                    <a:pt x="1552970" y="245048"/>
                  </a:lnTo>
                </a:path>
                <a:path w="1793875" h="1816735">
                  <a:moveTo>
                    <a:pt x="1560872" y="247052"/>
                  </a:moveTo>
                  <a:lnTo>
                    <a:pt x="1568774" y="249018"/>
                  </a:lnTo>
                </a:path>
                <a:path w="1793875" h="1816735">
                  <a:moveTo>
                    <a:pt x="1576639" y="252988"/>
                  </a:moveTo>
                  <a:lnTo>
                    <a:pt x="1584541" y="254954"/>
                  </a:lnTo>
                </a:path>
                <a:path w="1793875" h="1816735">
                  <a:moveTo>
                    <a:pt x="1592444" y="256920"/>
                  </a:moveTo>
                  <a:lnTo>
                    <a:pt x="1600308" y="258886"/>
                  </a:lnTo>
                </a:path>
                <a:path w="1793875" h="1816735">
                  <a:moveTo>
                    <a:pt x="1608211" y="260890"/>
                  </a:moveTo>
                  <a:lnTo>
                    <a:pt x="1616113" y="264823"/>
                  </a:lnTo>
                </a:path>
                <a:path w="1793875" h="1816735">
                  <a:moveTo>
                    <a:pt x="1623977" y="266789"/>
                  </a:moveTo>
                  <a:lnTo>
                    <a:pt x="1631880" y="268793"/>
                  </a:lnTo>
                </a:path>
                <a:path w="1793875" h="1816735">
                  <a:moveTo>
                    <a:pt x="1639782" y="270759"/>
                  </a:moveTo>
                  <a:lnTo>
                    <a:pt x="1647685" y="272725"/>
                  </a:lnTo>
                </a:path>
                <a:path w="1793875" h="1816735">
                  <a:moveTo>
                    <a:pt x="1655587" y="276695"/>
                  </a:moveTo>
                  <a:lnTo>
                    <a:pt x="1663489" y="278661"/>
                  </a:lnTo>
                </a:path>
                <a:path w="1793875" h="1816735">
                  <a:moveTo>
                    <a:pt x="1671354" y="280627"/>
                  </a:moveTo>
                  <a:lnTo>
                    <a:pt x="1677290" y="282631"/>
                  </a:lnTo>
                </a:path>
                <a:path w="1793875" h="1816735">
                  <a:moveTo>
                    <a:pt x="1043854" y="905140"/>
                  </a:moveTo>
                  <a:lnTo>
                    <a:pt x="1039922" y="897237"/>
                  </a:lnTo>
                </a:path>
                <a:path w="1793875" h="1816735">
                  <a:moveTo>
                    <a:pt x="1035990" y="889335"/>
                  </a:moveTo>
                  <a:lnTo>
                    <a:pt x="1032020" y="881433"/>
                  </a:lnTo>
                </a:path>
                <a:path w="1793875" h="1816735">
                  <a:moveTo>
                    <a:pt x="1028087" y="873530"/>
                  </a:moveTo>
                  <a:lnTo>
                    <a:pt x="1024117" y="865590"/>
                  </a:lnTo>
                </a:path>
                <a:path w="1793875" h="1816735">
                  <a:moveTo>
                    <a:pt x="1020185" y="857688"/>
                  </a:moveTo>
                  <a:lnTo>
                    <a:pt x="1016253" y="849786"/>
                  </a:lnTo>
                </a:path>
                <a:path w="1793875" h="1816735">
                  <a:moveTo>
                    <a:pt x="1012283" y="841883"/>
                  </a:moveTo>
                  <a:lnTo>
                    <a:pt x="1008350" y="833981"/>
                  </a:lnTo>
                </a:path>
                <a:path w="1793875" h="1816735">
                  <a:moveTo>
                    <a:pt x="1004380" y="826078"/>
                  </a:moveTo>
                  <a:lnTo>
                    <a:pt x="1000448" y="818176"/>
                  </a:lnTo>
                </a:path>
                <a:path w="1793875" h="1816735">
                  <a:moveTo>
                    <a:pt x="996516" y="810274"/>
                  </a:moveTo>
                  <a:lnTo>
                    <a:pt x="992546" y="802371"/>
                  </a:lnTo>
                </a:path>
                <a:path w="1793875" h="1816735">
                  <a:moveTo>
                    <a:pt x="988614" y="794469"/>
                  </a:moveTo>
                  <a:lnTo>
                    <a:pt x="984643" y="786567"/>
                  </a:lnTo>
                </a:path>
                <a:path w="1793875" h="1816735">
                  <a:moveTo>
                    <a:pt x="980711" y="778664"/>
                  </a:moveTo>
                  <a:lnTo>
                    <a:pt x="976779" y="770762"/>
                  </a:lnTo>
                </a:path>
                <a:path w="1793875" h="1816735">
                  <a:moveTo>
                    <a:pt x="972809" y="762822"/>
                  </a:moveTo>
                  <a:lnTo>
                    <a:pt x="968877" y="754920"/>
                  </a:lnTo>
                </a:path>
                <a:path w="1793875" h="1816735">
                  <a:moveTo>
                    <a:pt x="964944" y="747017"/>
                  </a:moveTo>
                  <a:lnTo>
                    <a:pt x="960974" y="739115"/>
                  </a:lnTo>
                </a:path>
                <a:path w="1793875" h="1816735">
                  <a:moveTo>
                    <a:pt x="957042" y="731212"/>
                  </a:moveTo>
                  <a:lnTo>
                    <a:pt x="953072" y="723310"/>
                  </a:lnTo>
                </a:path>
                <a:path w="1793875" h="1816735">
                  <a:moveTo>
                    <a:pt x="951106" y="715408"/>
                  </a:moveTo>
                  <a:lnTo>
                    <a:pt x="947173" y="709472"/>
                  </a:lnTo>
                </a:path>
                <a:path w="1793875" h="1816735">
                  <a:moveTo>
                    <a:pt x="943203" y="701569"/>
                  </a:moveTo>
                  <a:lnTo>
                    <a:pt x="939271" y="693667"/>
                  </a:lnTo>
                </a:path>
                <a:path w="1793875" h="1816735">
                  <a:moveTo>
                    <a:pt x="935339" y="685765"/>
                  </a:moveTo>
                  <a:lnTo>
                    <a:pt x="931407" y="677862"/>
                  </a:lnTo>
                </a:path>
                <a:path w="1793875" h="1816735">
                  <a:moveTo>
                    <a:pt x="927436" y="669960"/>
                  </a:moveTo>
                  <a:lnTo>
                    <a:pt x="923504" y="662057"/>
                  </a:lnTo>
                </a:path>
                <a:path w="1793875" h="1816735">
                  <a:moveTo>
                    <a:pt x="919534" y="654155"/>
                  </a:moveTo>
                  <a:lnTo>
                    <a:pt x="915602" y="646253"/>
                  </a:lnTo>
                </a:path>
                <a:path w="1793875" h="1816735">
                  <a:moveTo>
                    <a:pt x="911670" y="638350"/>
                  </a:moveTo>
                  <a:lnTo>
                    <a:pt x="907700" y="630448"/>
                  </a:lnTo>
                </a:path>
                <a:path w="1793875" h="1816735">
                  <a:moveTo>
                    <a:pt x="903767" y="622508"/>
                  </a:moveTo>
                  <a:lnTo>
                    <a:pt x="899797" y="614606"/>
                  </a:lnTo>
                </a:path>
                <a:path w="1793875" h="1816735">
                  <a:moveTo>
                    <a:pt x="895865" y="606703"/>
                  </a:moveTo>
                  <a:lnTo>
                    <a:pt x="891933" y="598801"/>
                  </a:lnTo>
                </a:path>
                <a:path w="1793875" h="1816735">
                  <a:moveTo>
                    <a:pt x="887963" y="590899"/>
                  </a:moveTo>
                  <a:lnTo>
                    <a:pt x="884030" y="582996"/>
                  </a:lnTo>
                </a:path>
                <a:path w="1793875" h="1816735">
                  <a:moveTo>
                    <a:pt x="880060" y="575094"/>
                  </a:moveTo>
                  <a:lnTo>
                    <a:pt x="876128" y="567191"/>
                  </a:lnTo>
                </a:path>
                <a:path w="1793875" h="1816735">
                  <a:moveTo>
                    <a:pt x="872196" y="559289"/>
                  </a:moveTo>
                  <a:lnTo>
                    <a:pt x="868226" y="551387"/>
                  </a:lnTo>
                </a:path>
                <a:path w="1793875" h="1816735">
                  <a:moveTo>
                    <a:pt x="864293" y="543484"/>
                  </a:moveTo>
                  <a:lnTo>
                    <a:pt x="860361" y="535582"/>
                  </a:lnTo>
                </a:path>
                <a:path w="1793875" h="1816735">
                  <a:moveTo>
                    <a:pt x="856391" y="527680"/>
                  </a:moveTo>
                  <a:lnTo>
                    <a:pt x="852459" y="519740"/>
                  </a:lnTo>
                </a:path>
                <a:path w="1793875" h="1816735">
                  <a:moveTo>
                    <a:pt x="848489" y="511875"/>
                  </a:moveTo>
                  <a:lnTo>
                    <a:pt x="844556" y="503973"/>
                  </a:lnTo>
                </a:path>
                <a:path w="1793875" h="1816735">
                  <a:moveTo>
                    <a:pt x="840624" y="496070"/>
                  </a:moveTo>
                  <a:lnTo>
                    <a:pt x="836654" y="488130"/>
                  </a:lnTo>
                </a:path>
                <a:path w="1793875" h="1816735">
                  <a:moveTo>
                    <a:pt x="832722" y="480228"/>
                  </a:moveTo>
                  <a:lnTo>
                    <a:pt x="828789" y="472326"/>
                  </a:lnTo>
                </a:path>
                <a:path w="1793875" h="1816735">
                  <a:moveTo>
                    <a:pt x="824819" y="464423"/>
                  </a:moveTo>
                  <a:lnTo>
                    <a:pt x="822853" y="456521"/>
                  </a:lnTo>
                </a:path>
                <a:path w="1793875" h="1816735">
                  <a:moveTo>
                    <a:pt x="818921" y="450585"/>
                  </a:moveTo>
                  <a:lnTo>
                    <a:pt x="814951" y="442682"/>
                  </a:lnTo>
                </a:path>
                <a:path w="1793875" h="1816735">
                  <a:moveTo>
                    <a:pt x="811019" y="434780"/>
                  </a:moveTo>
                  <a:lnTo>
                    <a:pt x="807086" y="426878"/>
                  </a:lnTo>
                </a:path>
                <a:path w="1793875" h="1816735">
                  <a:moveTo>
                    <a:pt x="803116" y="418975"/>
                  </a:moveTo>
                  <a:lnTo>
                    <a:pt x="799184" y="411073"/>
                  </a:lnTo>
                </a:path>
                <a:path w="1793875" h="1816735">
                  <a:moveTo>
                    <a:pt x="795214" y="403171"/>
                  </a:moveTo>
                  <a:lnTo>
                    <a:pt x="791282" y="395268"/>
                  </a:lnTo>
                </a:path>
                <a:path w="1793875" h="1816735">
                  <a:moveTo>
                    <a:pt x="787349" y="387366"/>
                  </a:moveTo>
                  <a:lnTo>
                    <a:pt x="783379" y="379463"/>
                  </a:lnTo>
                </a:path>
                <a:path w="1793875" h="1816735">
                  <a:moveTo>
                    <a:pt x="779447" y="371561"/>
                  </a:moveTo>
                  <a:lnTo>
                    <a:pt x="775477" y="363659"/>
                  </a:lnTo>
                </a:path>
                <a:path w="1793875" h="1816735">
                  <a:moveTo>
                    <a:pt x="771545" y="355719"/>
                  </a:moveTo>
                  <a:lnTo>
                    <a:pt x="767612" y="347816"/>
                  </a:lnTo>
                </a:path>
                <a:path w="1793875" h="1816735">
                  <a:moveTo>
                    <a:pt x="763680" y="339914"/>
                  </a:moveTo>
                  <a:lnTo>
                    <a:pt x="759710" y="332012"/>
                  </a:lnTo>
                </a:path>
                <a:path w="1793875" h="1816735">
                  <a:moveTo>
                    <a:pt x="755778" y="324109"/>
                  </a:moveTo>
                  <a:lnTo>
                    <a:pt x="751808" y="316207"/>
                  </a:lnTo>
                </a:path>
                <a:path w="1793875" h="1816735">
                  <a:moveTo>
                    <a:pt x="747875" y="308305"/>
                  </a:moveTo>
                  <a:lnTo>
                    <a:pt x="743905" y="300402"/>
                  </a:lnTo>
                </a:path>
                <a:path w="1793875" h="1816735">
                  <a:moveTo>
                    <a:pt x="739973" y="292500"/>
                  </a:moveTo>
                  <a:lnTo>
                    <a:pt x="736041" y="284597"/>
                  </a:lnTo>
                </a:path>
                <a:path w="1793875" h="1816735">
                  <a:moveTo>
                    <a:pt x="732071" y="276695"/>
                  </a:moveTo>
                  <a:lnTo>
                    <a:pt x="728139" y="268793"/>
                  </a:lnTo>
                </a:path>
                <a:path w="1793875" h="1816735">
                  <a:moveTo>
                    <a:pt x="724168" y="260890"/>
                  </a:moveTo>
                  <a:lnTo>
                    <a:pt x="720236" y="252988"/>
                  </a:lnTo>
                </a:path>
                <a:path w="1793875" h="1816735">
                  <a:moveTo>
                    <a:pt x="716304" y="245048"/>
                  </a:moveTo>
                  <a:lnTo>
                    <a:pt x="712372" y="237146"/>
                  </a:lnTo>
                </a:path>
                <a:path w="1793875" h="1816735">
                  <a:moveTo>
                    <a:pt x="708402" y="229243"/>
                  </a:moveTo>
                  <a:lnTo>
                    <a:pt x="704469" y="221341"/>
                  </a:lnTo>
                </a:path>
                <a:path w="1793875" h="1816735">
                  <a:moveTo>
                    <a:pt x="700499" y="213439"/>
                  </a:moveTo>
                  <a:lnTo>
                    <a:pt x="696567" y="205536"/>
                  </a:lnTo>
                </a:path>
                <a:path w="1793875" h="1816735">
                  <a:moveTo>
                    <a:pt x="694601" y="197634"/>
                  </a:moveTo>
                  <a:lnTo>
                    <a:pt x="690631" y="191698"/>
                  </a:lnTo>
                </a:path>
                <a:path w="1793875" h="1816735">
                  <a:moveTo>
                    <a:pt x="686698" y="183795"/>
                  </a:moveTo>
                  <a:lnTo>
                    <a:pt x="682766" y="175893"/>
                  </a:lnTo>
                </a:path>
                <a:path w="1793875" h="1816735">
                  <a:moveTo>
                    <a:pt x="678796" y="167991"/>
                  </a:moveTo>
                  <a:lnTo>
                    <a:pt x="674864" y="160088"/>
                  </a:lnTo>
                </a:path>
                <a:path w="1793875" h="1816735">
                  <a:moveTo>
                    <a:pt x="670894" y="152186"/>
                  </a:moveTo>
                  <a:lnTo>
                    <a:pt x="666961" y="144284"/>
                  </a:lnTo>
                </a:path>
                <a:path w="1793875" h="1816735">
                  <a:moveTo>
                    <a:pt x="663029" y="136381"/>
                  </a:moveTo>
                  <a:lnTo>
                    <a:pt x="661063" y="132411"/>
                  </a:lnTo>
                </a:path>
                <a:path w="1793875" h="1816735">
                  <a:moveTo>
                    <a:pt x="0" y="1667962"/>
                  </a:moveTo>
                  <a:lnTo>
                    <a:pt x="15789" y="1602739"/>
                  </a:lnTo>
                  <a:lnTo>
                    <a:pt x="57218" y="1551355"/>
                  </a:lnTo>
                  <a:lnTo>
                    <a:pt x="116429" y="1523678"/>
                  </a:lnTo>
                  <a:lnTo>
                    <a:pt x="147993" y="1519746"/>
                  </a:lnTo>
                  <a:lnTo>
                    <a:pt x="181549" y="1523678"/>
                  </a:lnTo>
                  <a:lnTo>
                    <a:pt x="240745" y="1551355"/>
                  </a:lnTo>
                  <a:lnTo>
                    <a:pt x="282174" y="1602739"/>
                  </a:lnTo>
                  <a:lnTo>
                    <a:pt x="295997" y="1667962"/>
                  </a:lnTo>
                  <a:lnTo>
                    <a:pt x="292039" y="1699572"/>
                  </a:lnTo>
                  <a:lnTo>
                    <a:pt x="264422" y="1760862"/>
                  </a:lnTo>
                  <a:lnTo>
                    <a:pt x="213110" y="1800374"/>
                  </a:lnTo>
                  <a:lnTo>
                    <a:pt x="147993" y="1816178"/>
                  </a:lnTo>
                  <a:lnTo>
                    <a:pt x="116429" y="1812246"/>
                  </a:lnTo>
                  <a:lnTo>
                    <a:pt x="57218" y="1782603"/>
                  </a:lnTo>
                  <a:lnTo>
                    <a:pt x="15789" y="1731219"/>
                  </a:lnTo>
                  <a:lnTo>
                    <a:pt x="0" y="1667962"/>
                  </a:lnTo>
                  <a:close/>
                </a:path>
              </a:pathLst>
            </a:custGeom>
            <a:ln w="3942">
              <a:solidFill>
                <a:srgbClr val="231F20"/>
              </a:solidFill>
            </a:ln>
          </p:spPr>
          <p:txBody>
            <a:bodyPr wrap="square" lIns="0" tIns="0" rIns="0" bIns="0" rtlCol="0"/>
            <a:lstStyle/>
            <a:p>
              <a:endParaRPr/>
            </a:p>
          </p:txBody>
        </p:sp>
      </p:grpSp>
      <p:graphicFrame>
        <p:nvGraphicFramePr>
          <p:cNvPr id="17" name="object 17"/>
          <p:cNvGraphicFramePr>
            <a:graphicFrameLocks noGrp="1"/>
          </p:cNvGraphicFramePr>
          <p:nvPr/>
        </p:nvGraphicFramePr>
        <p:xfrm>
          <a:off x="6304087" y="1081392"/>
          <a:ext cx="2367279" cy="2371494"/>
        </p:xfrm>
        <a:graphic>
          <a:graphicData uri="http://schemas.openxmlformats.org/drawingml/2006/table">
            <a:tbl>
              <a:tblPr firstRow="1" bandRow="1">
                <a:tableStyleId>{2D5ABB26-0587-4C30-8999-92F81FD0307C}</a:tableStyleId>
              </a:tblPr>
              <a:tblGrid>
                <a:gridCol w="591820">
                  <a:extLst>
                    <a:ext uri="{9D8B030D-6E8A-4147-A177-3AD203B41FA5}">
                      <a16:colId xmlns:a16="http://schemas.microsoft.com/office/drawing/2014/main" xmlns="" val="20000"/>
                    </a:ext>
                  </a:extLst>
                </a:gridCol>
                <a:gridCol w="591820">
                  <a:extLst>
                    <a:ext uri="{9D8B030D-6E8A-4147-A177-3AD203B41FA5}">
                      <a16:colId xmlns:a16="http://schemas.microsoft.com/office/drawing/2014/main" xmlns="" val="20001"/>
                    </a:ext>
                  </a:extLst>
                </a:gridCol>
                <a:gridCol w="591820">
                  <a:extLst>
                    <a:ext uri="{9D8B030D-6E8A-4147-A177-3AD203B41FA5}">
                      <a16:colId xmlns:a16="http://schemas.microsoft.com/office/drawing/2014/main" xmlns="" val="20002"/>
                    </a:ext>
                  </a:extLst>
                </a:gridCol>
                <a:gridCol w="591819">
                  <a:extLst>
                    <a:ext uri="{9D8B030D-6E8A-4147-A177-3AD203B41FA5}">
                      <a16:colId xmlns:a16="http://schemas.microsoft.com/office/drawing/2014/main" xmlns="" val="20003"/>
                    </a:ext>
                  </a:extLst>
                </a:gridCol>
              </a:tblGrid>
              <a:tr h="296432">
                <a:tc>
                  <a:txBody>
                    <a:bodyPr/>
                    <a:lstStyle/>
                    <a:p>
                      <a:pPr algn="ctr">
                        <a:lnSpc>
                          <a:spcPct val="100000"/>
                        </a:lnSpc>
                        <a:spcBef>
                          <a:spcPts val="80"/>
                        </a:spcBef>
                      </a:pPr>
                      <a:r>
                        <a:rPr sz="1550" dirty="0">
                          <a:solidFill>
                            <a:srgbClr val="231F20"/>
                          </a:solidFill>
                          <a:latin typeface="Arial MT"/>
                          <a:cs typeface="Arial MT"/>
                        </a:rPr>
                        <a:t>Dest</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spc="-5" dirty="0">
                          <a:solidFill>
                            <a:srgbClr val="231F20"/>
                          </a:solidFill>
                          <a:latin typeface="Arial MT"/>
                          <a:cs typeface="Arial MT"/>
                        </a:rPr>
                        <a:t>Next</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Pred</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Cost</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0"/>
                  </a:ext>
                </a:extLst>
              </a:tr>
              <a:tr h="296432">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0</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1"/>
                  </a:ext>
                </a:extLst>
              </a:tr>
              <a:tr h="296470">
                <a:tc>
                  <a:txBody>
                    <a:bodyPr/>
                    <a:lstStyle/>
                    <a:p>
                      <a:pPr algn="ctr">
                        <a:lnSpc>
                          <a:spcPct val="100000"/>
                        </a:lnSpc>
                        <a:spcBef>
                          <a:spcPts val="80"/>
                        </a:spcBef>
                      </a:pPr>
                      <a:r>
                        <a:rPr sz="1550" dirty="0">
                          <a:solidFill>
                            <a:srgbClr val="231F20"/>
                          </a:solidFill>
                          <a:latin typeface="Arial MT"/>
                          <a:cs typeface="Arial MT"/>
                        </a:rPr>
                        <a:t>6</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8</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2"/>
                  </a:ext>
                </a:extLst>
              </a:tr>
              <a:tr h="296432">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3"/>
                  </a:ext>
                </a:extLst>
              </a:tr>
              <a:tr h="296432">
                <a:tc>
                  <a:txBody>
                    <a:bodyPr/>
                    <a:lstStyle/>
                    <a:p>
                      <a:pPr algn="ctr">
                        <a:lnSpc>
                          <a:spcPct val="100000"/>
                        </a:lnSpc>
                        <a:spcBef>
                          <a:spcPts val="80"/>
                        </a:spcBef>
                      </a:pPr>
                      <a:r>
                        <a:rPr sz="1550" dirty="0">
                          <a:solidFill>
                            <a:srgbClr val="231F20"/>
                          </a:solidFill>
                          <a:latin typeface="Arial MT"/>
                          <a:cs typeface="Arial MT"/>
                        </a:rPr>
                        <a:t>4</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4</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2</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4"/>
                  </a:ext>
                </a:extLst>
              </a:tr>
              <a:tr h="296432">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4</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5"/>
                  </a:ext>
                </a:extLst>
              </a:tr>
              <a:tr h="296432">
                <a:tc>
                  <a:txBody>
                    <a:bodyPr/>
                    <a:lstStyle/>
                    <a:p>
                      <a:pPr algn="ctr">
                        <a:lnSpc>
                          <a:spcPct val="100000"/>
                        </a:lnSpc>
                        <a:spcBef>
                          <a:spcPts val="80"/>
                        </a:spcBef>
                      </a:pPr>
                      <a:r>
                        <a:rPr sz="1550" dirty="0">
                          <a:solidFill>
                            <a:srgbClr val="231F20"/>
                          </a:solidFill>
                          <a:latin typeface="Arial MT"/>
                          <a:cs typeface="Arial MT"/>
                        </a:rPr>
                        <a:t>2</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2</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6"/>
                  </a:ext>
                </a:extLst>
              </a:tr>
              <a:tr h="296432">
                <a:tc>
                  <a:txBody>
                    <a:bodyPr/>
                    <a:lstStyle/>
                    <a:p>
                      <a:pPr algn="ctr">
                        <a:lnSpc>
                          <a:spcPct val="100000"/>
                        </a:lnSpc>
                        <a:spcBef>
                          <a:spcPts val="80"/>
                        </a:spcBef>
                      </a:pPr>
                      <a:r>
                        <a:rPr sz="1550" dirty="0">
                          <a:solidFill>
                            <a:srgbClr val="231F20"/>
                          </a:solidFill>
                          <a:latin typeface="Arial MT"/>
                          <a:cs typeface="Arial MT"/>
                        </a:rPr>
                        <a:t>1</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6</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7"/>
                  </a:ext>
                </a:extLst>
              </a:tr>
            </a:tbl>
          </a:graphicData>
        </a:graphic>
      </p:graphicFrame>
      <p:sp>
        <p:nvSpPr>
          <p:cNvPr id="18" name="object 18"/>
          <p:cNvSpPr txBox="1"/>
          <p:nvPr/>
        </p:nvSpPr>
        <p:spPr>
          <a:xfrm>
            <a:off x="3554455" y="3044933"/>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7</a:t>
            </a:r>
            <a:endParaRPr sz="1550">
              <a:latin typeface="Arial MT"/>
              <a:cs typeface="Arial MT"/>
            </a:endParaRPr>
          </a:p>
        </p:txBody>
      </p:sp>
      <p:grpSp>
        <p:nvGrpSpPr>
          <p:cNvPr id="19" name="object 19"/>
          <p:cNvGrpSpPr/>
          <p:nvPr/>
        </p:nvGrpSpPr>
        <p:grpSpPr>
          <a:xfrm>
            <a:off x="2590392" y="2565564"/>
            <a:ext cx="1991360" cy="632460"/>
            <a:chOff x="2590392" y="2565564"/>
            <a:chExt cx="1991360" cy="632460"/>
          </a:xfrm>
        </p:grpSpPr>
        <p:sp>
          <p:nvSpPr>
            <p:cNvPr id="20" name="object 20"/>
            <p:cNvSpPr/>
            <p:nvPr/>
          </p:nvSpPr>
          <p:spPr>
            <a:xfrm>
              <a:off x="2592363" y="2792842"/>
              <a:ext cx="882650" cy="403225"/>
            </a:xfrm>
            <a:custGeom>
              <a:avLst/>
              <a:gdLst/>
              <a:ahLst/>
              <a:cxnLst/>
              <a:rect l="l" t="t" r="r" b="b"/>
              <a:pathLst>
                <a:path w="882650" h="403225">
                  <a:moveTo>
                    <a:pt x="882057" y="403133"/>
                  </a:moveTo>
                  <a:lnTo>
                    <a:pt x="874169" y="399163"/>
                  </a:lnTo>
                </a:path>
                <a:path w="882650" h="403225">
                  <a:moveTo>
                    <a:pt x="866267" y="395230"/>
                  </a:moveTo>
                  <a:lnTo>
                    <a:pt x="858380" y="393264"/>
                  </a:lnTo>
                </a:path>
                <a:path w="882650" h="403225">
                  <a:moveTo>
                    <a:pt x="852459" y="389294"/>
                  </a:moveTo>
                  <a:lnTo>
                    <a:pt x="844556" y="385362"/>
                  </a:lnTo>
                </a:path>
                <a:path w="882650" h="403225">
                  <a:moveTo>
                    <a:pt x="836669" y="383358"/>
                  </a:moveTo>
                  <a:lnTo>
                    <a:pt x="830748" y="379426"/>
                  </a:lnTo>
                </a:path>
                <a:path w="882650" h="403225">
                  <a:moveTo>
                    <a:pt x="822861" y="375456"/>
                  </a:moveTo>
                  <a:lnTo>
                    <a:pt x="814958" y="373489"/>
                  </a:lnTo>
                </a:path>
                <a:path w="882650" h="403225">
                  <a:moveTo>
                    <a:pt x="809049" y="369519"/>
                  </a:moveTo>
                  <a:lnTo>
                    <a:pt x="801150" y="365587"/>
                  </a:lnTo>
                </a:path>
                <a:path w="882650" h="403225">
                  <a:moveTo>
                    <a:pt x="793263" y="363621"/>
                  </a:moveTo>
                  <a:lnTo>
                    <a:pt x="787338" y="359651"/>
                  </a:lnTo>
                </a:path>
                <a:path w="882650" h="403225">
                  <a:moveTo>
                    <a:pt x="779451" y="355719"/>
                  </a:moveTo>
                  <a:lnTo>
                    <a:pt x="771548" y="351749"/>
                  </a:lnTo>
                </a:path>
                <a:path w="882650" h="403225">
                  <a:moveTo>
                    <a:pt x="763661" y="349782"/>
                  </a:moveTo>
                  <a:lnTo>
                    <a:pt x="757740" y="345812"/>
                  </a:lnTo>
                </a:path>
                <a:path w="882650" h="403225">
                  <a:moveTo>
                    <a:pt x="749853" y="341880"/>
                  </a:moveTo>
                  <a:lnTo>
                    <a:pt x="741951" y="339876"/>
                  </a:lnTo>
                </a:path>
                <a:path w="882650" h="403225">
                  <a:moveTo>
                    <a:pt x="736045" y="335944"/>
                  </a:moveTo>
                  <a:lnTo>
                    <a:pt x="728142" y="331974"/>
                  </a:lnTo>
                </a:path>
                <a:path w="882650" h="403225">
                  <a:moveTo>
                    <a:pt x="720255" y="330008"/>
                  </a:moveTo>
                  <a:lnTo>
                    <a:pt x="714334" y="326038"/>
                  </a:lnTo>
                </a:path>
                <a:path w="882650" h="403225">
                  <a:moveTo>
                    <a:pt x="706432" y="322105"/>
                  </a:moveTo>
                  <a:lnTo>
                    <a:pt x="698544" y="320139"/>
                  </a:lnTo>
                </a:path>
                <a:path w="882650" h="403225">
                  <a:moveTo>
                    <a:pt x="692620" y="316169"/>
                  </a:moveTo>
                  <a:lnTo>
                    <a:pt x="684732" y="312237"/>
                  </a:lnTo>
                </a:path>
                <a:path w="882650" h="403225">
                  <a:moveTo>
                    <a:pt x="676834" y="310233"/>
                  </a:moveTo>
                  <a:lnTo>
                    <a:pt x="670924" y="306301"/>
                  </a:lnTo>
                </a:path>
                <a:path w="882650" h="403225">
                  <a:moveTo>
                    <a:pt x="663022" y="302330"/>
                  </a:moveTo>
                  <a:lnTo>
                    <a:pt x="655134" y="298398"/>
                  </a:lnTo>
                </a:path>
                <a:path w="882650" h="403225">
                  <a:moveTo>
                    <a:pt x="647236" y="296432"/>
                  </a:moveTo>
                  <a:lnTo>
                    <a:pt x="641326" y="292462"/>
                  </a:lnTo>
                </a:path>
                <a:path w="882650" h="403225">
                  <a:moveTo>
                    <a:pt x="633424" y="288492"/>
                  </a:moveTo>
                  <a:lnTo>
                    <a:pt x="625537" y="286526"/>
                  </a:lnTo>
                </a:path>
                <a:path w="882650" h="403225">
                  <a:moveTo>
                    <a:pt x="619615" y="282594"/>
                  </a:moveTo>
                  <a:lnTo>
                    <a:pt x="611713" y="278623"/>
                  </a:lnTo>
                </a:path>
                <a:path w="882650" h="403225">
                  <a:moveTo>
                    <a:pt x="603826" y="276657"/>
                  </a:moveTo>
                  <a:lnTo>
                    <a:pt x="597905" y="272687"/>
                  </a:lnTo>
                </a:path>
                <a:path w="882650" h="403225">
                  <a:moveTo>
                    <a:pt x="590018" y="268755"/>
                  </a:moveTo>
                  <a:lnTo>
                    <a:pt x="582115" y="266751"/>
                  </a:lnTo>
                </a:path>
                <a:path w="882650" h="403225">
                  <a:moveTo>
                    <a:pt x="576205" y="262819"/>
                  </a:moveTo>
                  <a:lnTo>
                    <a:pt x="568307" y="258849"/>
                  </a:lnTo>
                </a:path>
                <a:path w="882650" h="403225">
                  <a:moveTo>
                    <a:pt x="560420" y="256883"/>
                  </a:moveTo>
                  <a:lnTo>
                    <a:pt x="554495" y="252950"/>
                  </a:lnTo>
                </a:path>
                <a:path w="882650" h="403225">
                  <a:moveTo>
                    <a:pt x="546592" y="248980"/>
                  </a:moveTo>
                  <a:lnTo>
                    <a:pt x="538705" y="245048"/>
                  </a:lnTo>
                </a:path>
                <a:path w="882650" h="403225">
                  <a:moveTo>
                    <a:pt x="530818" y="243044"/>
                  </a:moveTo>
                  <a:lnTo>
                    <a:pt x="524897" y="239112"/>
                  </a:lnTo>
                </a:path>
                <a:path w="882650" h="403225">
                  <a:moveTo>
                    <a:pt x="516995" y="235142"/>
                  </a:moveTo>
                  <a:lnTo>
                    <a:pt x="509107" y="233175"/>
                  </a:lnTo>
                </a:path>
                <a:path w="882650" h="403225">
                  <a:moveTo>
                    <a:pt x="503186" y="229205"/>
                  </a:moveTo>
                  <a:lnTo>
                    <a:pt x="495299" y="225273"/>
                  </a:lnTo>
                </a:path>
                <a:path w="882650" h="403225">
                  <a:moveTo>
                    <a:pt x="487397" y="223307"/>
                  </a:moveTo>
                  <a:lnTo>
                    <a:pt x="481476" y="219337"/>
                  </a:lnTo>
                </a:path>
                <a:path w="882650" h="403225">
                  <a:moveTo>
                    <a:pt x="473588" y="215405"/>
                  </a:moveTo>
                  <a:lnTo>
                    <a:pt x="465701" y="213401"/>
                  </a:lnTo>
                </a:path>
                <a:path w="882650" h="403225">
                  <a:moveTo>
                    <a:pt x="459776" y="209468"/>
                  </a:moveTo>
                  <a:lnTo>
                    <a:pt x="451878" y="205498"/>
                  </a:lnTo>
                </a:path>
                <a:path w="882650" h="403225">
                  <a:moveTo>
                    <a:pt x="443990" y="203532"/>
                  </a:moveTo>
                  <a:lnTo>
                    <a:pt x="438066" y="199562"/>
                  </a:lnTo>
                </a:path>
                <a:path w="882650" h="403225">
                  <a:moveTo>
                    <a:pt x="430178" y="195630"/>
                  </a:moveTo>
                  <a:lnTo>
                    <a:pt x="422276" y="191660"/>
                  </a:lnTo>
                </a:path>
                <a:path w="882650" h="403225">
                  <a:moveTo>
                    <a:pt x="414389" y="189694"/>
                  </a:moveTo>
                  <a:lnTo>
                    <a:pt x="408468" y="185724"/>
                  </a:lnTo>
                </a:path>
                <a:path w="882650" h="403225">
                  <a:moveTo>
                    <a:pt x="400581" y="181791"/>
                  </a:moveTo>
                  <a:lnTo>
                    <a:pt x="392678" y="179825"/>
                  </a:lnTo>
                </a:path>
                <a:path w="882650" h="403225">
                  <a:moveTo>
                    <a:pt x="386772" y="175855"/>
                  </a:moveTo>
                  <a:lnTo>
                    <a:pt x="378870" y="171923"/>
                  </a:lnTo>
                </a:path>
                <a:path w="882650" h="403225">
                  <a:moveTo>
                    <a:pt x="370983" y="169919"/>
                  </a:moveTo>
                  <a:lnTo>
                    <a:pt x="365062" y="165987"/>
                  </a:lnTo>
                </a:path>
                <a:path w="882650" h="403225">
                  <a:moveTo>
                    <a:pt x="357159" y="162054"/>
                  </a:moveTo>
                  <a:lnTo>
                    <a:pt x="349272" y="160050"/>
                  </a:lnTo>
                </a:path>
                <a:path w="882650" h="403225">
                  <a:moveTo>
                    <a:pt x="343347" y="156118"/>
                  </a:moveTo>
                  <a:lnTo>
                    <a:pt x="335460" y="152148"/>
                  </a:lnTo>
                </a:path>
                <a:path w="882650" h="403225">
                  <a:moveTo>
                    <a:pt x="327561" y="148178"/>
                  </a:moveTo>
                  <a:lnTo>
                    <a:pt x="319674" y="146212"/>
                  </a:lnTo>
                </a:path>
                <a:path w="882650" h="403225">
                  <a:moveTo>
                    <a:pt x="313749" y="142280"/>
                  </a:moveTo>
                  <a:lnTo>
                    <a:pt x="305862" y="138310"/>
                  </a:lnTo>
                </a:path>
                <a:path w="882650" h="403225">
                  <a:moveTo>
                    <a:pt x="297963" y="136343"/>
                  </a:moveTo>
                  <a:lnTo>
                    <a:pt x="292054" y="132411"/>
                  </a:lnTo>
                </a:path>
                <a:path w="882650" h="403225">
                  <a:moveTo>
                    <a:pt x="284151" y="128441"/>
                  </a:moveTo>
                  <a:lnTo>
                    <a:pt x="276264" y="126437"/>
                  </a:lnTo>
                </a:path>
                <a:path w="882650" h="403225">
                  <a:moveTo>
                    <a:pt x="270343" y="122505"/>
                  </a:moveTo>
                  <a:lnTo>
                    <a:pt x="262456" y="118573"/>
                  </a:lnTo>
                </a:path>
                <a:path w="882650" h="403225">
                  <a:moveTo>
                    <a:pt x="254553" y="116569"/>
                  </a:moveTo>
                  <a:lnTo>
                    <a:pt x="248647" y="112636"/>
                  </a:lnTo>
                </a:path>
                <a:path w="882650" h="403225">
                  <a:moveTo>
                    <a:pt x="240745" y="108666"/>
                  </a:moveTo>
                  <a:lnTo>
                    <a:pt x="232858" y="106700"/>
                  </a:lnTo>
                </a:path>
                <a:path w="882650" h="403225">
                  <a:moveTo>
                    <a:pt x="226933" y="102768"/>
                  </a:moveTo>
                  <a:lnTo>
                    <a:pt x="219034" y="98798"/>
                  </a:lnTo>
                </a:path>
                <a:path w="882650" h="403225">
                  <a:moveTo>
                    <a:pt x="211147" y="94828"/>
                  </a:moveTo>
                  <a:lnTo>
                    <a:pt x="203260" y="92862"/>
                  </a:lnTo>
                </a:path>
                <a:path w="882650" h="403225">
                  <a:moveTo>
                    <a:pt x="197335" y="88929"/>
                  </a:moveTo>
                  <a:lnTo>
                    <a:pt x="189433" y="84959"/>
                  </a:lnTo>
                </a:path>
                <a:path w="882650" h="403225">
                  <a:moveTo>
                    <a:pt x="181546" y="82993"/>
                  </a:moveTo>
                  <a:lnTo>
                    <a:pt x="175624" y="79023"/>
                  </a:lnTo>
                </a:path>
                <a:path w="882650" h="403225">
                  <a:moveTo>
                    <a:pt x="167737" y="75091"/>
                  </a:moveTo>
                  <a:lnTo>
                    <a:pt x="159835" y="73087"/>
                  </a:lnTo>
                </a:path>
                <a:path w="882650" h="403225">
                  <a:moveTo>
                    <a:pt x="153929" y="69155"/>
                  </a:moveTo>
                  <a:lnTo>
                    <a:pt x="146027" y="65184"/>
                  </a:lnTo>
                </a:path>
                <a:path w="882650" h="403225">
                  <a:moveTo>
                    <a:pt x="138139" y="63218"/>
                  </a:moveTo>
                  <a:lnTo>
                    <a:pt x="132218" y="59286"/>
                  </a:lnTo>
                </a:path>
                <a:path w="882650" h="403225">
                  <a:moveTo>
                    <a:pt x="124316" y="55316"/>
                  </a:moveTo>
                  <a:lnTo>
                    <a:pt x="116429" y="53350"/>
                  </a:lnTo>
                </a:path>
                <a:path w="882650" h="403225">
                  <a:moveTo>
                    <a:pt x="110504" y="49380"/>
                  </a:moveTo>
                  <a:lnTo>
                    <a:pt x="102617" y="45447"/>
                  </a:lnTo>
                </a:path>
                <a:path w="882650" h="403225">
                  <a:moveTo>
                    <a:pt x="94718" y="41477"/>
                  </a:moveTo>
                  <a:lnTo>
                    <a:pt x="86831" y="39511"/>
                  </a:lnTo>
                </a:path>
                <a:path w="882650" h="403225">
                  <a:moveTo>
                    <a:pt x="80906" y="35541"/>
                  </a:moveTo>
                  <a:lnTo>
                    <a:pt x="73019" y="31609"/>
                  </a:lnTo>
                </a:path>
                <a:path w="882650" h="403225">
                  <a:moveTo>
                    <a:pt x="65116" y="29643"/>
                  </a:moveTo>
                  <a:lnTo>
                    <a:pt x="59195" y="25673"/>
                  </a:lnTo>
                </a:path>
                <a:path w="882650" h="403225">
                  <a:moveTo>
                    <a:pt x="51308" y="21740"/>
                  </a:moveTo>
                  <a:lnTo>
                    <a:pt x="43421" y="19736"/>
                  </a:lnTo>
                </a:path>
                <a:path w="882650" h="403225">
                  <a:moveTo>
                    <a:pt x="37500" y="15804"/>
                  </a:moveTo>
                  <a:lnTo>
                    <a:pt x="29597" y="11834"/>
                  </a:lnTo>
                </a:path>
                <a:path w="882650" h="403225">
                  <a:moveTo>
                    <a:pt x="21710" y="9868"/>
                  </a:moveTo>
                  <a:lnTo>
                    <a:pt x="15789" y="5898"/>
                  </a:lnTo>
                </a:path>
                <a:path w="882650" h="403225">
                  <a:moveTo>
                    <a:pt x="7902" y="1966"/>
                  </a:moveTo>
                  <a:lnTo>
                    <a:pt x="0" y="0"/>
                  </a:lnTo>
                </a:path>
              </a:pathLst>
            </a:custGeom>
            <a:ln w="3942">
              <a:solidFill>
                <a:srgbClr val="231F20"/>
              </a:solidFill>
            </a:ln>
          </p:spPr>
          <p:txBody>
            <a:bodyPr wrap="square" lIns="0" tIns="0" rIns="0" bIns="0" rtlCol="0"/>
            <a:lstStyle/>
            <a:p>
              <a:endParaRPr/>
            </a:p>
          </p:txBody>
        </p:sp>
        <p:sp>
          <p:nvSpPr>
            <p:cNvPr id="21" name="object 21"/>
            <p:cNvSpPr/>
            <p:nvPr/>
          </p:nvSpPr>
          <p:spPr>
            <a:xfrm>
              <a:off x="3622413" y="2565564"/>
              <a:ext cx="0" cy="482600"/>
            </a:xfrm>
            <a:custGeom>
              <a:avLst/>
              <a:gdLst/>
              <a:ahLst/>
              <a:cxnLst/>
              <a:rect l="l" t="t" r="r" b="b"/>
              <a:pathLst>
                <a:path h="482600">
                  <a:moveTo>
                    <a:pt x="0" y="0"/>
                  </a:moveTo>
                  <a:lnTo>
                    <a:pt x="0" y="482194"/>
                  </a:lnTo>
                </a:path>
              </a:pathLst>
            </a:custGeom>
            <a:ln w="3942">
              <a:solidFill>
                <a:srgbClr val="231F20"/>
              </a:solidFill>
              <a:prstDash val="sysDot"/>
            </a:ln>
          </p:spPr>
          <p:txBody>
            <a:bodyPr wrap="square" lIns="0" tIns="0" rIns="0" bIns="0" rtlCol="0"/>
            <a:lstStyle/>
            <a:p>
              <a:endParaRPr/>
            </a:p>
          </p:txBody>
        </p:sp>
        <p:sp>
          <p:nvSpPr>
            <p:cNvPr id="22" name="object 22"/>
            <p:cNvSpPr/>
            <p:nvPr/>
          </p:nvSpPr>
          <p:spPr>
            <a:xfrm>
              <a:off x="3770418" y="2717713"/>
              <a:ext cx="809625" cy="478790"/>
            </a:xfrm>
            <a:custGeom>
              <a:avLst/>
              <a:gdLst/>
              <a:ahLst/>
              <a:cxnLst/>
              <a:rect l="l" t="t" r="r" b="b"/>
              <a:pathLst>
                <a:path w="809625" h="478789">
                  <a:moveTo>
                    <a:pt x="0" y="478262"/>
                  </a:moveTo>
                  <a:lnTo>
                    <a:pt x="5909" y="474292"/>
                  </a:lnTo>
                </a:path>
                <a:path w="809625" h="478789">
                  <a:moveTo>
                    <a:pt x="13808" y="470359"/>
                  </a:moveTo>
                  <a:lnTo>
                    <a:pt x="19718" y="466389"/>
                  </a:lnTo>
                </a:path>
                <a:path w="809625" h="478789">
                  <a:moveTo>
                    <a:pt x="25639" y="462457"/>
                  </a:moveTo>
                  <a:lnTo>
                    <a:pt x="33541" y="458487"/>
                  </a:lnTo>
                </a:path>
                <a:path w="809625" h="478789">
                  <a:moveTo>
                    <a:pt x="39466" y="454555"/>
                  </a:moveTo>
                  <a:lnTo>
                    <a:pt x="47353" y="450585"/>
                  </a:lnTo>
                </a:path>
                <a:path w="809625" h="478789">
                  <a:moveTo>
                    <a:pt x="53274" y="446652"/>
                  </a:moveTo>
                  <a:lnTo>
                    <a:pt x="59195" y="442682"/>
                  </a:lnTo>
                </a:path>
                <a:path w="809625" h="478789">
                  <a:moveTo>
                    <a:pt x="67082" y="438750"/>
                  </a:moveTo>
                  <a:lnTo>
                    <a:pt x="73007" y="434780"/>
                  </a:lnTo>
                </a:path>
                <a:path w="809625" h="478789">
                  <a:moveTo>
                    <a:pt x="80895" y="430848"/>
                  </a:moveTo>
                  <a:lnTo>
                    <a:pt x="86816" y="426878"/>
                  </a:lnTo>
                </a:path>
                <a:path w="809625" h="478789">
                  <a:moveTo>
                    <a:pt x="92737" y="422945"/>
                  </a:moveTo>
                  <a:lnTo>
                    <a:pt x="100624" y="418975"/>
                  </a:lnTo>
                </a:path>
                <a:path w="809625" h="478789">
                  <a:moveTo>
                    <a:pt x="106549" y="415005"/>
                  </a:moveTo>
                  <a:lnTo>
                    <a:pt x="112470" y="411073"/>
                  </a:lnTo>
                </a:path>
                <a:path w="809625" h="478789">
                  <a:moveTo>
                    <a:pt x="120357" y="407103"/>
                  </a:moveTo>
                  <a:lnTo>
                    <a:pt x="126282" y="403171"/>
                  </a:lnTo>
                </a:path>
                <a:path w="809625" h="478789">
                  <a:moveTo>
                    <a:pt x="134181" y="399200"/>
                  </a:moveTo>
                  <a:lnTo>
                    <a:pt x="140090" y="395268"/>
                  </a:lnTo>
                </a:path>
                <a:path w="809625" h="478789">
                  <a:moveTo>
                    <a:pt x="146011" y="391298"/>
                  </a:moveTo>
                  <a:lnTo>
                    <a:pt x="153899" y="387366"/>
                  </a:lnTo>
                </a:path>
                <a:path w="809625" h="478789">
                  <a:moveTo>
                    <a:pt x="159824" y="383396"/>
                  </a:moveTo>
                  <a:lnTo>
                    <a:pt x="167726" y="379463"/>
                  </a:lnTo>
                </a:path>
                <a:path w="809625" h="478789">
                  <a:moveTo>
                    <a:pt x="173647" y="375493"/>
                  </a:moveTo>
                  <a:lnTo>
                    <a:pt x="179553" y="371561"/>
                  </a:lnTo>
                </a:path>
                <a:path w="809625" h="478789">
                  <a:moveTo>
                    <a:pt x="187455" y="367591"/>
                  </a:moveTo>
                  <a:lnTo>
                    <a:pt x="193380" y="363621"/>
                  </a:lnTo>
                </a:path>
                <a:path w="809625" h="478789">
                  <a:moveTo>
                    <a:pt x="199286" y="359689"/>
                  </a:moveTo>
                  <a:lnTo>
                    <a:pt x="207188" y="355719"/>
                  </a:lnTo>
                </a:path>
                <a:path w="809625" h="478789">
                  <a:moveTo>
                    <a:pt x="213110" y="351786"/>
                  </a:moveTo>
                  <a:lnTo>
                    <a:pt x="220997" y="347816"/>
                  </a:lnTo>
                </a:path>
                <a:path w="809625" h="478789">
                  <a:moveTo>
                    <a:pt x="226922" y="343884"/>
                  </a:moveTo>
                  <a:lnTo>
                    <a:pt x="232843" y="339914"/>
                  </a:lnTo>
                </a:path>
                <a:path w="809625" h="478789">
                  <a:moveTo>
                    <a:pt x="240730" y="335982"/>
                  </a:moveTo>
                  <a:lnTo>
                    <a:pt x="246655" y="332012"/>
                  </a:lnTo>
                </a:path>
                <a:path w="809625" h="478789">
                  <a:moveTo>
                    <a:pt x="254538" y="328079"/>
                  </a:moveTo>
                  <a:lnTo>
                    <a:pt x="260463" y="324109"/>
                  </a:lnTo>
                </a:path>
                <a:path w="809625" h="478789">
                  <a:moveTo>
                    <a:pt x="266384" y="320177"/>
                  </a:moveTo>
                  <a:lnTo>
                    <a:pt x="274287" y="316207"/>
                  </a:lnTo>
                </a:path>
                <a:path w="809625" h="478789">
                  <a:moveTo>
                    <a:pt x="280196" y="312237"/>
                  </a:moveTo>
                  <a:lnTo>
                    <a:pt x="286117" y="308305"/>
                  </a:lnTo>
                </a:path>
                <a:path w="809625" h="478789">
                  <a:moveTo>
                    <a:pt x="294005" y="304334"/>
                  </a:moveTo>
                  <a:lnTo>
                    <a:pt x="299926" y="300402"/>
                  </a:lnTo>
                </a:path>
                <a:path w="809625" h="478789">
                  <a:moveTo>
                    <a:pt x="307828" y="296432"/>
                  </a:moveTo>
                  <a:lnTo>
                    <a:pt x="313738" y="292500"/>
                  </a:lnTo>
                </a:path>
                <a:path w="809625" h="478789">
                  <a:moveTo>
                    <a:pt x="319659" y="288530"/>
                  </a:moveTo>
                  <a:lnTo>
                    <a:pt x="327558" y="284597"/>
                  </a:lnTo>
                </a:path>
                <a:path w="809625" h="478789">
                  <a:moveTo>
                    <a:pt x="333494" y="280627"/>
                  </a:moveTo>
                  <a:lnTo>
                    <a:pt x="341358" y="276695"/>
                  </a:lnTo>
                </a:path>
                <a:path w="809625" h="478789">
                  <a:moveTo>
                    <a:pt x="347294" y="272725"/>
                  </a:moveTo>
                  <a:lnTo>
                    <a:pt x="353193" y="268793"/>
                  </a:lnTo>
                </a:path>
                <a:path w="809625" h="478789">
                  <a:moveTo>
                    <a:pt x="361095" y="264823"/>
                  </a:moveTo>
                  <a:lnTo>
                    <a:pt x="367031" y="260853"/>
                  </a:lnTo>
                </a:path>
                <a:path w="809625" h="478789">
                  <a:moveTo>
                    <a:pt x="372930" y="256920"/>
                  </a:moveTo>
                  <a:lnTo>
                    <a:pt x="380832" y="252950"/>
                  </a:lnTo>
                </a:path>
                <a:path w="809625" h="478789">
                  <a:moveTo>
                    <a:pt x="386768" y="249018"/>
                  </a:moveTo>
                  <a:lnTo>
                    <a:pt x="394633" y="245048"/>
                  </a:lnTo>
                </a:path>
                <a:path w="809625" h="478789">
                  <a:moveTo>
                    <a:pt x="400569" y="241116"/>
                  </a:moveTo>
                  <a:lnTo>
                    <a:pt x="406505" y="237183"/>
                  </a:lnTo>
                </a:path>
                <a:path w="809625" h="478789">
                  <a:moveTo>
                    <a:pt x="414370" y="233213"/>
                  </a:moveTo>
                  <a:lnTo>
                    <a:pt x="420306" y="229281"/>
                  </a:lnTo>
                </a:path>
                <a:path w="809625" h="478789">
                  <a:moveTo>
                    <a:pt x="428171" y="225311"/>
                  </a:moveTo>
                  <a:lnTo>
                    <a:pt x="434107" y="221341"/>
                  </a:lnTo>
                </a:path>
                <a:path w="809625" h="478789">
                  <a:moveTo>
                    <a:pt x="440043" y="217409"/>
                  </a:moveTo>
                  <a:lnTo>
                    <a:pt x="447908" y="213439"/>
                  </a:lnTo>
                </a:path>
                <a:path w="809625" h="478789">
                  <a:moveTo>
                    <a:pt x="453844" y="209468"/>
                  </a:moveTo>
                  <a:lnTo>
                    <a:pt x="459780" y="205536"/>
                  </a:lnTo>
                </a:path>
                <a:path w="809625" h="478789">
                  <a:moveTo>
                    <a:pt x="467682" y="201566"/>
                  </a:moveTo>
                  <a:lnTo>
                    <a:pt x="473581" y="197634"/>
                  </a:lnTo>
                </a:path>
                <a:path w="809625" h="478789">
                  <a:moveTo>
                    <a:pt x="481483" y="193702"/>
                  </a:moveTo>
                  <a:lnTo>
                    <a:pt x="487382" y="189731"/>
                  </a:lnTo>
                </a:path>
                <a:path w="809625" h="478789">
                  <a:moveTo>
                    <a:pt x="493318" y="185799"/>
                  </a:moveTo>
                  <a:lnTo>
                    <a:pt x="501220" y="181829"/>
                  </a:lnTo>
                </a:path>
                <a:path w="809625" h="478789">
                  <a:moveTo>
                    <a:pt x="507119" y="177897"/>
                  </a:moveTo>
                  <a:lnTo>
                    <a:pt x="515021" y="173927"/>
                  </a:lnTo>
                </a:path>
                <a:path w="809625" h="478789">
                  <a:moveTo>
                    <a:pt x="520957" y="169957"/>
                  </a:moveTo>
                  <a:lnTo>
                    <a:pt x="526855" y="166024"/>
                  </a:lnTo>
                </a:path>
                <a:path w="809625" h="478789">
                  <a:moveTo>
                    <a:pt x="534758" y="162054"/>
                  </a:moveTo>
                  <a:lnTo>
                    <a:pt x="540656" y="158122"/>
                  </a:lnTo>
                </a:path>
                <a:path w="809625" h="478789">
                  <a:moveTo>
                    <a:pt x="546592" y="154152"/>
                  </a:moveTo>
                  <a:lnTo>
                    <a:pt x="554495" y="150220"/>
                  </a:lnTo>
                </a:path>
                <a:path w="809625" h="478789">
                  <a:moveTo>
                    <a:pt x="560393" y="146250"/>
                  </a:moveTo>
                  <a:lnTo>
                    <a:pt x="568296" y="142317"/>
                  </a:lnTo>
                </a:path>
                <a:path w="809625" h="478789">
                  <a:moveTo>
                    <a:pt x="574232" y="138347"/>
                  </a:moveTo>
                  <a:lnTo>
                    <a:pt x="580130" y="134415"/>
                  </a:lnTo>
                </a:path>
                <a:path w="809625" h="478789">
                  <a:moveTo>
                    <a:pt x="588033" y="130445"/>
                  </a:moveTo>
                  <a:lnTo>
                    <a:pt x="593931" y="126513"/>
                  </a:lnTo>
                </a:path>
                <a:path w="809625" h="478789">
                  <a:moveTo>
                    <a:pt x="601833" y="122543"/>
                  </a:moveTo>
                  <a:lnTo>
                    <a:pt x="607769" y="118610"/>
                  </a:lnTo>
                </a:path>
                <a:path w="809625" h="478789">
                  <a:moveTo>
                    <a:pt x="613668" y="114640"/>
                  </a:moveTo>
                  <a:lnTo>
                    <a:pt x="621570" y="110670"/>
                  </a:lnTo>
                </a:path>
                <a:path w="809625" h="478789">
                  <a:moveTo>
                    <a:pt x="627506" y="106738"/>
                  </a:moveTo>
                  <a:lnTo>
                    <a:pt x="633405" y="102768"/>
                  </a:lnTo>
                </a:path>
                <a:path w="809625" h="478789">
                  <a:moveTo>
                    <a:pt x="641307" y="98836"/>
                  </a:moveTo>
                  <a:lnTo>
                    <a:pt x="647206" y="94865"/>
                  </a:lnTo>
                </a:path>
                <a:path w="809625" h="478789">
                  <a:moveTo>
                    <a:pt x="655108" y="90933"/>
                  </a:moveTo>
                  <a:lnTo>
                    <a:pt x="661044" y="86963"/>
                  </a:lnTo>
                </a:path>
                <a:path w="809625" h="478789">
                  <a:moveTo>
                    <a:pt x="666943" y="83031"/>
                  </a:moveTo>
                  <a:lnTo>
                    <a:pt x="674845" y="79061"/>
                  </a:lnTo>
                </a:path>
                <a:path w="809625" h="478789">
                  <a:moveTo>
                    <a:pt x="680781" y="75129"/>
                  </a:moveTo>
                  <a:lnTo>
                    <a:pt x="688646" y="71158"/>
                  </a:lnTo>
                </a:path>
                <a:path w="809625" h="478789">
                  <a:moveTo>
                    <a:pt x="694582" y="67226"/>
                  </a:moveTo>
                  <a:lnTo>
                    <a:pt x="700518" y="63256"/>
                  </a:lnTo>
                </a:path>
                <a:path w="809625" h="478789">
                  <a:moveTo>
                    <a:pt x="708383" y="59286"/>
                  </a:moveTo>
                  <a:lnTo>
                    <a:pt x="714319" y="55354"/>
                  </a:lnTo>
                </a:path>
                <a:path w="809625" h="478789">
                  <a:moveTo>
                    <a:pt x="722221" y="51384"/>
                  </a:moveTo>
                  <a:lnTo>
                    <a:pt x="728120" y="47451"/>
                  </a:lnTo>
                </a:path>
                <a:path w="809625" h="478789">
                  <a:moveTo>
                    <a:pt x="734056" y="43481"/>
                  </a:moveTo>
                  <a:lnTo>
                    <a:pt x="741920" y="39549"/>
                  </a:lnTo>
                </a:path>
                <a:path w="809625" h="478789">
                  <a:moveTo>
                    <a:pt x="747857" y="35579"/>
                  </a:moveTo>
                  <a:lnTo>
                    <a:pt x="753793" y="31647"/>
                  </a:lnTo>
                </a:path>
                <a:path w="809625" h="478789">
                  <a:moveTo>
                    <a:pt x="761695" y="27677"/>
                  </a:moveTo>
                  <a:lnTo>
                    <a:pt x="767594" y="23744"/>
                  </a:lnTo>
                </a:path>
                <a:path w="809625" h="478789">
                  <a:moveTo>
                    <a:pt x="775496" y="19774"/>
                  </a:moveTo>
                  <a:lnTo>
                    <a:pt x="781394" y="15842"/>
                  </a:lnTo>
                </a:path>
                <a:path w="809625" h="478789">
                  <a:moveTo>
                    <a:pt x="787331" y="11872"/>
                  </a:moveTo>
                  <a:lnTo>
                    <a:pt x="795233" y="7902"/>
                  </a:lnTo>
                </a:path>
                <a:path w="809625" h="478789">
                  <a:moveTo>
                    <a:pt x="801131" y="3970"/>
                  </a:moveTo>
                  <a:lnTo>
                    <a:pt x="809034" y="0"/>
                  </a:lnTo>
                </a:path>
              </a:pathLst>
            </a:custGeom>
            <a:ln w="3942">
              <a:solidFill>
                <a:srgbClr val="231F20"/>
              </a:solidFill>
            </a:ln>
          </p:spPr>
          <p:txBody>
            <a:bodyPr wrap="square" lIns="0" tIns="0" rIns="0" bIns="0" rtlCol="0"/>
            <a:lstStyle/>
            <a:p>
              <a:endParaRPr/>
            </a:p>
          </p:txBody>
        </p:sp>
      </p:grpSp>
      <p:sp>
        <p:nvSpPr>
          <p:cNvPr id="23" name="object 23"/>
          <p:cNvSpPr txBox="1"/>
          <p:nvPr/>
        </p:nvSpPr>
        <p:spPr>
          <a:xfrm>
            <a:off x="3854407" y="3155609"/>
            <a:ext cx="101536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D</a:t>
            </a:r>
            <a:r>
              <a:rPr sz="1550" dirty="0">
                <a:solidFill>
                  <a:srgbClr val="231F20"/>
                </a:solidFill>
                <a:latin typeface="Arial MT"/>
                <a:cs typeface="Arial MT"/>
              </a:rPr>
              <a:t>e</a:t>
            </a:r>
            <a:r>
              <a:rPr sz="1550" spc="-5" dirty="0">
                <a:solidFill>
                  <a:srgbClr val="231F20"/>
                </a:solidFill>
                <a:latin typeface="Arial MT"/>
                <a:cs typeface="Arial MT"/>
              </a:rPr>
              <a:t>s</a:t>
            </a:r>
            <a:r>
              <a:rPr sz="1550" dirty="0">
                <a:solidFill>
                  <a:srgbClr val="231F20"/>
                </a:solidFill>
                <a:latin typeface="Arial MT"/>
                <a:cs typeface="Arial MT"/>
              </a:rPr>
              <a:t>t</a:t>
            </a:r>
            <a:r>
              <a:rPr sz="1550" spc="-5" dirty="0">
                <a:solidFill>
                  <a:srgbClr val="231F20"/>
                </a:solidFill>
                <a:latin typeface="Arial MT"/>
                <a:cs typeface="Arial MT"/>
              </a:rPr>
              <a:t>i</a:t>
            </a:r>
            <a:r>
              <a:rPr sz="1550" dirty="0">
                <a:solidFill>
                  <a:srgbClr val="231F20"/>
                </a:solidFill>
                <a:latin typeface="Arial MT"/>
                <a:cs typeface="Arial MT"/>
              </a:rPr>
              <a:t>n</a:t>
            </a:r>
            <a:r>
              <a:rPr sz="1550" spc="5" dirty="0">
                <a:solidFill>
                  <a:srgbClr val="231F20"/>
                </a:solidFill>
                <a:latin typeface="Arial MT"/>
                <a:cs typeface="Arial MT"/>
              </a:rPr>
              <a:t>a</a:t>
            </a:r>
            <a:r>
              <a:rPr sz="1550" dirty="0">
                <a:solidFill>
                  <a:srgbClr val="231F20"/>
                </a:solidFill>
                <a:latin typeface="Arial MT"/>
                <a:cs typeface="Arial MT"/>
              </a:rPr>
              <a:t>t</a:t>
            </a:r>
            <a:r>
              <a:rPr sz="1550" spc="-5" dirty="0">
                <a:solidFill>
                  <a:srgbClr val="231F20"/>
                </a:solidFill>
                <a:latin typeface="Arial MT"/>
                <a:cs typeface="Arial MT"/>
              </a:rPr>
              <a:t>i</a:t>
            </a:r>
            <a:r>
              <a:rPr sz="1550" spc="5" dirty="0">
                <a:solidFill>
                  <a:srgbClr val="231F20"/>
                </a:solidFill>
                <a:latin typeface="Arial MT"/>
                <a:cs typeface="Arial MT"/>
              </a:rPr>
              <a:t>o</a:t>
            </a:r>
            <a:r>
              <a:rPr sz="1550" dirty="0">
                <a:solidFill>
                  <a:srgbClr val="231F20"/>
                </a:solidFill>
                <a:latin typeface="Arial MT"/>
                <a:cs typeface="Arial MT"/>
              </a:rPr>
              <a:t>n</a:t>
            </a:r>
            <a:endParaRPr sz="1550">
              <a:latin typeface="Arial MT"/>
              <a:cs typeface="Arial MT"/>
            </a:endParaRPr>
          </a:p>
        </p:txBody>
      </p:sp>
      <p:sp>
        <p:nvSpPr>
          <p:cNvPr id="24" name="object 24"/>
          <p:cNvSpPr txBox="1"/>
          <p:nvPr/>
        </p:nvSpPr>
        <p:spPr>
          <a:xfrm>
            <a:off x="2851990" y="1317715"/>
            <a:ext cx="1282065" cy="618490"/>
          </a:xfrm>
          <a:prstGeom prst="rect">
            <a:avLst/>
          </a:prstGeom>
        </p:spPr>
        <p:txBody>
          <a:bodyPr vert="horz" wrap="square" lIns="0" tIns="72390" rIns="0" bIns="0" rtlCol="0">
            <a:spAutoFit/>
          </a:bodyPr>
          <a:lstStyle/>
          <a:p>
            <a:pPr marL="419100">
              <a:lnSpc>
                <a:spcPct val="100000"/>
              </a:lnSpc>
              <a:spcBef>
                <a:spcPts val="570"/>
              </a:spcBef>
              <a:tabLst>
                <a:tab pos="1158875" algn="l"/>
              </a:tabLst>
            </a:pPr>
            <a:r>
              <a:rPr sz="1550" dirty="0">
                <a:solidFill>
                  <a:srgbClr val="231F20"/>
                </a:solidFill>
                <a:latin typeface="Arial MT"/>
                <a:cs typeface="Arial MT"/>
              </a:rPr>
              <a:t>2	3</a:t>
            </a:r>
            <a:endParaRPr sz="1550">
              <a:latin typeface="Arial MT"/>
              <a:cs typeface="Arial MT"/>
            </a:endParaRPr>
          </a:p>
          <a:p>
            <a:pPr marL="12700">
              <a:lnSpc>
                <a:spcPct val="100000"/>
              </a:lnSpc>
              <a:spcBef>
                <a:spcPts val="475"/>
              </a:spcBef>
            </a:pPr>
            <a:r>
              <a:rPr sz="1550" dirty="0">
                <a:solidFill>
                  <a:srgbClr val="231F20"/>
                </a:solidFill>
                <a:latin typeface="Arial MT"/>
                <a:cs typeface="Arial MT"/>
              </a:rPr>
              <a:t>Source</a:t>
            </a:r>
            <a:endParaRPr sz="1550">
              <a:latin typeface="Arial MT"/>
              <a:cs typeface="Arial MT"/>
            </a:endParaRPr>
          </a:p>
        </p:txBody>
      </p:sp>
      <p:sp>
        <p:nvSpPr>
          <p:cNvPr id="25" name="object 25"/>
          <p:cNvSpPr txBox="1"/>
          <p:nvPr/>
        </p:nvSpPr>
        <p:spPr>
          <a:xfrm>
            <a:off x="4738433" y="1450119"/>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4</a:t>
            </a:r>
            <a:endParaRPr sz="1550">
              <a:latin typeface="Arial MT"/>
              <a:cs typeface="Arial MT"/>
            </a:endParaRPr>
          </a:p>
        </p:txBody>
      </p:sp>
      <p:sp>
        <p:nvSpPr>
          <p:cNvPr id="26" name="object 26"/>
          <p:cNvSpPr txBox="1"/>
          <p:nvPr/>
        </p:nvSpPr>
        <p:spPr>
          <a:xfrm>
            <a:off x="4813418" y="2118092"/>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7</a:t>
            </a:r>
            <a:endParaRPr sz="1550">
              <a:latin typeface="Arial MT"/>
              <a:cs typeface="Arial MT"/>
            </a:endParaRPr>
          </a:p>
        </p:txBody>
      </p:sp>
      <p:sp>
        <p:nvSpPr>
          <p:cNvPr id="27" name="object 27"/>
          <p:cNvSpPr txBox="1"/>
          <p:nvPr/>
        </p:nvSpPr>
        <p:spPr>
          <a:xfrm>
            <a:off x="4146451" y="1969864"/>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1</a:t>
            </a:r>
            <a:endParaRPr sz="1550">
              <a:latin typeface="Arial MT"/>
              <a:cs typeface="Arial MT"/>
            </a:endParaRPr>
          </a:p>
        </p:txBody>
      </p:sp>
      <p:sp>
        <p:nvSpPr>
          <p:cNvPr id="28" name="object 28"/>
          <p:cNvSpPr txBox="1"/>
          <p:nvPr/>
        </p:nvSpPr>
        <p:spPr>
          <a:xfrm>
            <a:off x="3629454" y="1821650"/>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3</a:t>
            </a:r>
            <a:endParaRPr sz="1550">
              <a:latin typeface="Arial MT"/>
              <a:cs typeface="Arial MT"/>
            </a:endParaRPr>
          </a:p>
        </p:txBody>
      </p:sp>
      <p:sp>
        <p:nvSpPr>
          <p:cNvPr id="29" name="object 29"/>
          <p:cNvSpPr txBox="1"/>
          <p:nvPr/>
        </p:nvSpPr>
        <p:spPr>
          <a:xfrm>
            <a:off x="2481010" y="2042987"/>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4</a:t>
            </a:r>
            <a:endParaRPr sz="1550">
              <a:latin typeface="Arial MT"/>
              <a:cs typeface="Arial MT"/>
            </a:endParaRPr>
          </a:p>
        </p:txBody>
      </p:sp>
      <p:sp>
        <p:nvSpPr>
          <p:cNvPr id="30" name="object 30"/>
          <p:cNvSpPr txBox="1"/>
          <p:nvPr/>
        </p:nvSpPr>
        <p:spPr>
          <a:xfrm>
            <a:off x="3072993" y="2266305"/>
            <a:ext cx="1061085" cy="262890"/>
          </a:xfrm>
          <a:prstGeom prst="rect">
            <a:avLst/>
          </a:prstGeom>
        </p:spPr>
        <p:txBody>
          <a:bodyPr vert="horz" wrap="square" lIns="0" tIns="13335" rIns="0" bIns="0" rtlCol="0">
            <a:spAutoFit/>
          </a:bodyPr>
          <a:lstStyle/>
          <a:p>
            <a:pPr marL="12700">
              <a:lnSpc>
                <a:spcPct val="100000"/>
              </a:lnSpc>
              <a:spcBef>
                <a:spcPts val="105"/>
              </a:spcBef>
              <a:tabLst>
                <a:tab pos="494030" algn="l"/>
                <a:tab pos="937894" algn="l"/>
              </a:tabLst>
            </a:pPr>
            <a:r>
              <a:rPr sz="1550" dirty="0">
                <a:solidFill>
                  <a:srgbClr val="231F20"/>
                </a:solidFill>
                <a:latin typeface="Arial MT"/>
                <a:cs typeface="Arial MT"/>
              </a:rPr>
              <a:t>2	4	2</a:t>
            </a:r>
            <a:endParaRPr sz="1550">
              <a:latin typeface="Arial MT"/>
              <a:cs typeface="Arial MT"/>
            </a:endParaRPr>
          </a:p>
        </p:txBody>
      </p:sp>
      <p:sp>
        <p:nvSpPr>
          <p:cNvPr id="31" name="object 31"/>
          <p:cNvSpPr txBox="1"/>
          <p:nvPr/>
        </p:nvSpPr>
        <p:spPr>
          <a:xfrm>
            <a:off x="3037472" y="2710960"/>
            <a:ext cx="1096645" cy="262890"/>
          </a:xfrm>
          <a:prstGeom prst="rect">
            <a:avLst/>
          </a:prstGeom>
        </p:spPr>
        <p:txBody>
          <a:bodyPr vert="horz" wrap="square" lIns="0" tIns="13335" rIns="0" bIns="0" rtlCol="0">
            <a:spAutoFit/>
          </a:bodyPr>
          <a:lstStyle/>
          <a:p>
            <a:pPr marL="12700">
              <a:lnSpc>
                <a:spcPct val="100000"/>
              </a:lnSpc>
              <a:spcBef>
                <a:spcPts val="105"/>
              </a:spcBef>
              <a:tabLst>
                <a:tab pos="973455" algn="l"/>
              </a:tabLst>
            </a:pPr>
            <a:r>
              <a:rPr sz="1550" dirty="0">
                <a:solidFill>
                  <a:srgbClr val="231F20"/>
                </a:solidFill>
                <a:latin typeface="Arial MT"/>
                <a:cs typeface="Arial MT"/>
              </a:rPr>
              <a:t>3	3</a:t>
            </a:r>
            <a:endParaRPr sz="1550">
              <a:latin typeface="Arial MT"/>
              <a:cs typeface="Arial MT"/>
            </a:endParaRPr>
          </a:p>
        </p:txBody>
      </p:sp>
      <p:sp>
        <p:nvSpPr>
          <p:cNvPr id="32" name="object 32"/>
          <p:cNvSpPr txBox="1"/>
          <p:nvPr/>
        </p:nvSpPr>
        <p:spPr>
          <a:xfrm>
            <a:off x="3406477" y="2637836"/>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2</a:t>
            </a:r>
            <a:endParaRPr sz="1550">
              <a:latin typeface="Arial MT"/>
              <a:cs typeface="Arial MT"/>
            </a:endParaRPr>
          </a:p>
        </p:txBody>
      </p:sp>
      <p:sp>
        <p:nvSpPr>
          <p:cNvPr id="33" name="object 33"/>
          <p:cNvSpPr txBox="1"/>
          <p:nvPr/>
        </p:nvSpPr>
        <p:spPr>
          <a:xfrm>
            <a:off x="488916" y="1080547"/>
            <a:ext cx="5357850" cy="503343"/>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Routing</a:t>
            </a:r>
            <a:r>
              <a:rPr sz="1550" spc="-10" dirty="0">
                <a:solidFill>
                  <a:srgbClr val="231F20"/>
                </a:solidFill>
                <a:latin typeface="Arial MT"/>
                <a:cs typeface="Arial MT"/>
              </a:rPr>
              <a:t> </a:t>
            </a:r>
            <a:r>
              <a:rPr sz="1550" dirty="0">
                <a:solidFill>
                  <a:srgbClr val="231F20"/>
                </a:solidFill>
                <a:latin typeface="Arial MT"/>
                <a:cs typeface="Arial MT"/>
              </a:rPr>
              <a:t>entries at</a:t>
            </a:r>
            <a:r>
              <a:rPr sz="1550" spc="10" dirty="0">
                <a:solidFill>
                  <a:srgbClr val="231F20"/>
                </a:solidFill>
                <a:latin typeface="Arial MT"/>
                <a:cs typeface="Arial MT"/>
              </a:rPr>
              <a:t> </a:t>
            </a:r>
            <a:r>
              <a:rPr sz="1550" dirty="0">
                <a:solidFill>
                  <a:srgbClr val="231F20"/>
                </a:solidFill>
                <a:latin typeface="Arial MT"/>
                <a:cs typeface="Arial MT"/>
              </a:rPr>
              <a:t>each</a:t>
            </a:r>
            <a:r>
              <a:rPr sz="1550" spc="5" dirty="0">
                <a:solidFill>
                  <a:srgbClr val="231F20"/>
                </a:solidFill>
                <a:latin typeface="Arial MT"/>
                <a:cs typeface="Arial MT"/>
              </a:rPr>
              <a:t> node</a:t>
            </a:r>
            <a:r>
              <a:rPr sz="1550" spc="10" dirty="0">
                <a:solidFill>
                  <a:srgbClr val="231F20"/>
                </a:solidFill>
                <a:latin typeface="Arial MT"/>
                <a:cs typeface="Arial MT"/>
              </a:rPr>
              <a:t> </a:t>
            </a:r>
            <a:r>
              <a:rPr sz="1550" spc="5" dirty="0">
                <a:solidFill>
                  <a:srgbClr val="231F20"/>
                </a:solidFill>
                <a:latin typeface="Arial MT"/>
                <a:cs typeface="Arial MT"/>
              </a:rPr>
              <a:t>for</a:t>
            </a:r>
            <a:r>
              <a:rPr sz="1550" spc="-5" dirty="0">
                <a:solidFill>
                  <a:srgbClr val="231F20"/>
                </a:solidFill>
                <a:latin typeface="Arial MT"/>
                <a:cs typeface="Arial MT"/>
              </a:rPr>
              <a:t> </a:t>
            </a:r>
            <a:r>
              <a:rPr sz="1550" dirty="0">
                <a:solidFill>
                  <a:srgbClr val="231F20"/>
                </a:solidFill>
                <a:latin typeface="Arial MT"/>
                <a:cs typeface="Arial MT"/>
              </a:rPr>
              <a:t>destination</a:t>
            </a:r>
            <a:r>
              <a:rPr sz="1550" spc="445" dirty="0">
                <a:solidFill>
                  <a:srgbClr val="231F20"/>
                </a:solidFill>
                <a:latin typeface="Arial MT"/>
                <a:cs typeface="Arial MT"/>
              </a:rPr>
              <a:t> </a:t>
            </a:r>
            <a:r>
              <a:rPr sz="1550" spc="5">
                <a:solidFill>
                  <a:srgbClr val="231F20"/>
                </a:solidFill>
                <a:latin typeface="Arial MT"/>
                <a:cs typeface="Arial MT"/>
              </a:rPr>
              <a:t>7</a:t>
            </a:r>
            <a:r>
              <a:rPr sz="1550" spc="5" smtClean="0">
                <a:solidFill>
                  <a:srgbClr val="231F20"/>
                </a:solidFill>
                <a:latin typeface="Arial MT"/>
                <a:cs typeface="Arial MT"/>
              </a:rPr>
              <a:t>:</a:t>
            </a:r>
            <a:endParaRPr lang="en-IN" sz="1550" spc="5" dirty="0" smtClean="0">
              <a:solidFill>
                <a:srgbClr val="231F20"/>
              </a:solidFill>
              <a:latin typeface="Arial MT"/>
              <a:cs typeface="Arial MT"/>
            </a:endParaRPr>
          </a:p>
          <a:p>
            <a:pPr marL="12700">
              <a:lnSpc>
                <a:spcPct val="100000"/>
              </a:lnSpc>
              <a:spcBef>
                <a:spcPts val="105"/>
              </a:spcBef>
            </a:pPr>
            <a:endParaRPr sz="1550">
              <a:latin typeface="Arial MT"/>
              <a:cs typeface="Arial MT"/>
            </a:endParaRPr>
          </a:p>
        </p:txBody>
      </p:sp>
      <p:sp>
        <p:nvSpPr>
          <p:cNvPr id="34" name="object 34"/>
          <p:cNvSpPr txBox="1"/>
          <p:nvPr/>
        </p:nvSpPr>
        <p:spPr>
          <a:xfrm>
            <a:off x="930237" y="3766184"/>
            <a:ext cx="8999220" cy="2672080"/>
          </a:xfrm>
          <a:prstGeom prst="rect">
            <a:avLst/>
          </a:prstGeom>
        </p:spPr>
        <p:txBody>
          <a:bodyPr vert="horz" wrap="square" lIns="0" tIns="15240" rIns="0" bIns="0" rtlCol="0">
            <a:spAutoFit/>
          </a:bodyPr>
          <a:lstStyle/>
          <a:p>
            <a:pPr marR="160020" algn="ctr">
              <a:lnSpc>
                <a:spcPct val="100000"/>
              </a:lnSpc>
              <a:spcBef>
                <a:spcPts val="120"/>
              </a:spcBef>
            </a:pPr>
            <a:r>
              <a:rPr sz="1700" spc="355">
                <a:latin typeface="Calibri"/>
                <a:cs typeface="Calibri"/>
              </a:rPr>
              <a:t> </a:t>
            </a:r>
            <a:r>
              <a:rPr sz="1700" spc="75" dirty="0">
                <a:latin typeface="Calibri"/>
                <a:cs typeface="Calibri"/>
              </a:rPr>
              <a:t>Routing</a:t>
            </a:r>
            <a:r>
              <a:rPr sz="1700" spc="170" dirty="0">
                <a:latin typeface="Calibri"/>
                <a:cs typeface="Calibri"/>
              </a:rPr>
              <a:t> </a:t>
            </a:r>
            <a:r>
              <a:rPr sz="1700" spc="20" dirty="0">
                <a:latin typeface="Calibri"/>
                <a:cs typeface="Calibri"/>
              </a:rPr>
              <a:t>table</a:t>
            </a:r>
            <a:r>
              <a:rPr sz="1700" spc="170" dirty="0">
                <a:latin typeface="Calibri"/>
                <a:cs typeface="Calibri"/>
              </a:rPr>
              <a:t> </a:t>
            </a:r>
            <a:r>
              <a:rPr sz="1700" spc="60" dirty="0">
                <a:latin typeface="Calibri"/>
                <a:cs typeface="Calibri"/>
              </a:rPr>
              <a:t>in</a:t>
            </a:r>
            <a:r>
              <a:rPr sz="1700" spc="165" dirty="0">
                <a:latin typeface="Calibri"/>
                <a:cs typeface="Calibri"/>
              </a:rPr>
              <a:t> </a:t>
            </a:r>
            <a:r>
              <a:rPr sz="1700" spc="175" dirty="0">
                <a:latin typeface="Calibri"/>
                <a:cs typeface="Calibri"/>
              </a:rPr>
              <a:t>WRP.</a:t>
            </a:r>
            <a:endParaRPr sz="1700">
              <a:latin typeface="Calibri"/>
              <a:cs typeface="Calibri"/>
            </a:endParaRPr>
          </a:p>
          <a:p>
            <a:pPr>
              <a:lnSpc>
                <a:spcPct val="100000"/>
              </a:lnSpc>
              <a:spcBef>
                <a:spcPts val="15"/>
              </a:spcBef>
            </a:pPr>
            <a:endParaRPr sz="1500">
              <a:latin typeface="Calibri"/>
              <a:cs typeface="Calibri"/>
            </a:endParaRPr>
          </a:p>
          <a:p>
            <a:pPr marL="102870">
              <a:lnSpc>
                <a:spcPct val="100000"/>
              </a:lnSpc>
            </a:pPr>
            <a:r>
              <a:rPr sz="1700" b="1" spc="165" dirty="0">
                <a:latin typeface="Calibri"/>
                <a:cs typeface="Calibri"/>
              </a:rPr>
              <a:t>Break:</a:t>
            </a:r>
            <a:r>
              <a:rPr sz="1700" b="1" spc="440" dirty="0">
                <a:latin typeface="Calibri"/>
                <a:cs typeface="Calibri"/>
              </a:rPr>
              <a:t> </a:t>
            </a:r>
            <a:r>
              <a:rPr sz="1700" b="1" spc="110" dirty="0">
                <a:latin typeface="Calibri"/>
                <a:cs typeface="Calibri"/>
              </a:rPr>
              <a:t>detected</a:t>
            </a:r>
            <a:r>
              <a:rPr sz="1700" b="1" spc="195" dirty="0">
                <a:latin typeface="Calibri"/>
                <a:cs typeface="Calibri"/>
              </a:rPr>
              <a:t> </a:t>
            </a:r>
            <a:r>
              <a:rPr sz="1700" b="1" spc="160" dirty="0">
                <a:latin typeface="Calibri"/>
                <a:cs typeface="Calibri"/>
              </a:rPr>
              <a:t>by</a:t>
            </a:r>
            <a:r>
              <a:rPr sz="1700" b="1" spc="195" dirty="0">
                <a:latin typeface="Calibri"/>
                <a:cs typeface="Calibri"/>
              </a:rPr>
              <a:t> </a:t>
            </a:r>
            <a:r>
              <a:rPr sz="1700" b="1" spc="145" dirty="0">
                <a:latin typeface="Calibri"/>
                <a:cs typeface="Calibri"/>
              </a:rPr>
              <a:t>number</a:t>
            </a:r>
            <a:r>
              <a:rPr sz="1700" b="1" spc="195" dirty="0">
                <a:latin typeface="Calibri"/>
                <a:cs typeface="Calibri"/>
              </a:rPr>
              <a:t> </a:t>
            </a:r>
            <a:r>
              <a:rPr sz="1700" b="1" spc="50" dirty="0">
                <a:latin typeface="Calibri"/>
                <a:cs typeface="Calibri"/>
              </a:rPr>
              <a:t>of</a:t>
            </a:r>
            <a:r>
              <a:rPr sz="1700" b="1" spc="195" dirty="0">
                <a:latin typeface="Calibri"/>
                <a:cs typeface="Calibri"/>
              </a:rPr>
              <a:t> </a:t>
            </a:r>
            <a:r>
              <a:rPr sz="1700" b="1" spc="135" dirty="0">
                <a:latin typeface="Calibri"/>
                <a:cs typeface="Calibri"/>
              </a:rPr>
              <a:t>update</a:t>
            </a:r>
            <a:r>
              <a:rPr sz="1700" b="1" spc="195" dirty="0">
                <a:latin typeface="Calibri"/>
                <a:cs typeface="Calibri"/>
              </a:rPr>
              <a:t> </a:t>
            </a:r>
            <a:r>
              <a:rPr sz="1700" b="1" spc="125" dirty="0">
                <a:latin typeface="Calibri"/>
                <a:cs typeface="Calibri"/>
              </a:rPr>
              <a:t>periods</a:t>
            </a:r>
            <a:r>
              <a:rPr sz="1700" b="1" spc="190" dirty="0">
                <a:latin typeface="Calibri"/>
                <a:cs typeface="Calibri"/>
              </a:rPr>
              <a:t> </a:t>
            </a:r>
            <a:r>
              <a:rPr sz="1700" b="1" spc="114" dirty="0">
                <a:latin typeface="Calibri"/>
                <a:cs typeface="Calibri"/>
              </a:rPr>
              <a:t>missed</a:t>
            </a:r>
            <a:r>
              <a:rPr sz="1700" b="1" spc="200" dirty="0">
                <a:latin typeface="Calibri"/>
                <a:cs typeface="Calibri"/>
              </a:rPr>
              <a:t> </a:t>
            </a:r>
            <a:r>
              <a:rPr sz="1700" b="1" spc="105" dirty="0">
                <a:latin typeface="Calibri"/>
                <a:cs typeface="Calibri"/>
              </a:rPr>
              <a:t>since</a:t>
            </a:r>
            <a:r>
              <a:rPr sz="1700" b="1" spc="190" dirty="0">
                <a:latin typeface="Calibri"/>
                <a:cs typeface="Calibri"/>
              </a:rPr>
              <a:t> </a:t>
            </a:r>
            <a:r>
              <a:rPr sz="1700" b="1" spc="100" dirty="0">
                <a:latin typeface="Calibri"/>
                <a:cs typeface="Calibri"/>
              </a:rPr>
              <a:t>successful</a:t>
            </a:r>
            <a:r>
              <a:rPr sz="1700" b="1" spc="190" dirty="0">
                <a:latin typeface="Calibri"/>
                <a:cs typeface="Calibri"/>
              </a:rPr>
              <a:t> </a:t>
            </a:r>
            <a:r>
              <a:rPr sz="1700" b="1" spc="120" dirty="0">
                <a:latin typeface="Calibri"/>
                <a:cs typeface="Calibri"/>
              </a:rPr>
              <a:t>transmission:</a:t>
            </a:r>
            <a:endParaRPr sz="1700">
              <a:latin typeface="Calibri"/>
              <a:cs typeface="Calibri"/>
            </a:endParaRPr>
          </a:p>
          <a:p>
            <a:pPr marL="228600" indent="-216535">
              <a:lnSpc>
                <a:spcPct val="100000"/>
              </a:lnSpc>
              <a:spcBef>
                <a:spcPts val="1085"/>
              </a:spcBef>
              <a:buFont typeface="Cambria"/>
              <a:buChar char="•"/>
              <a:tabLst>
                <a:tab pos="229235" algn="l"/>
              </a:tabLst>
            </a:pPr>
            <a:r>
              <a:rPr sz="1700" spc="-15" dirty="0">
                <a:latin typeface="Calibri"/>
                <a:cs typeface="Calibri"/>
              </a:rPr>
              <a:t>each</a:t>
            </a:r>
            <a:r>
              <a:rPr sz="1700" spc="175" dirty="0">
                <a:latin typeface="Calibri"/>
                <a:cs typeface="Calibri"/>
              </a:rPr>
              <a:t> </a:t>
            </a:r>
            <a:r>
              <a:rPr sz="1700" spc="30" dirty="0">
                <a:latin typeface="Calibri"/>
                <a:cs typeface="Calibri"/>
              </a:rPr>
              <a:t>update</a:t>
            </a:r>
            <a:r>
              <a:rPr sz="1700" spc="175" dirty="0">
                <a:latin typeface="Calibri"/>
                <a:cs typeface="Calibri"/>
              </a:rPr>
              <a:t> </a:t>
            </a:r>
            <a:r>
              <a:rPr sz="1700" spc="-15" dirty="0">
                <a:latin typeface="Calibri"/>
                <a:cs typeface="Calibri"/>
              </a:rPr>
              <a:t>message</a:t>
            </a:r>
            <a:r>
              <a:rPr sz="1700" spc="175" dirty="0">
                <a:latin typeface="Calibri"/>
                <a:cs typeface="Calibri"/>
              </a:rPr>
              <a:t> </a:t>
            </a:r>
            <a:r>
              <a:rPr sz="1700" spc="20" dirty="0">
                <a:latin typeface="Calibri"/>
                <a:cs typeface="Calibri"/>
              </a:rPr>
              <a:t>contains</a:t>
            </a:r>
            <a:r>
              <a:rPr sz="1700" spc="175" dirty="0">
                <a:latin typeface="Calibri"/>
                <a:cs typeface="Calibri"/>
              </a:rPr>
              <a:t> </a:t>
            </a:r>
            <a:r>
              <a:rPr sz="1700" spc="25" dirty="0">
                <a:latin typeface="Calibri"/>
                <a:cs typeface="Calibri"/>
              </a:rPr>
              <a:t>a</a:t>
            </a:r>
            <a:r>
              <a:rPr sz="1700" spc="175" dirty="0">
                <a:latin typeface="Calibri"/>
                <a:cs typeface="Calibri"/>
              </a:rPr>
              <a:t> </a:t>
            </a:r>
            <a:r>
              <a:rPr sz="1700" spc="60" dirty="0">
                <a:latin typeface="Calibri"/>
                <a:cs typeface="Calibri"/>
              </a:rPr>
              <a:t>list</a:t>
            </a:r>
            <a:r>
              <a:rPr sz="1700" spc="175" dirty="0">
                <a:latin typeface="Calibri"/>
                <a:cs typeface="Calibri"/>
              </a:rPr>
              <a:t> </a:t>
            </a:r>
            <a:r>
              <a:rPr sz="1700" spc="-35" dirty="0">
                <a:latin typeface="Calibri"/>
                <a:cs typeface="Calibri"/>
              </a:rPr>
              <a:t>of</a:t>
            </a:r>
            <a:r>
              <a:rPr sz="1700" spc="175" dirty="0">
                <a:latin typeface="Calibri"/>
                <a:cs typeface="Calibri"/>
              </a:rPr>
              <a:t> </a:t>
            </a:r>
            <a:r>
              <a:rPr sz="1700" spc="25" dirty="0">
                <a:latin typeface="Calibri"/>
                <a:cs typeface="Calibri"/>
              </a:rPr>
              <a:t>updates;</a:t>
            </a:r>
            <a:endParaRPr sz="1700">
              <a:latin typeface="Calibri"/>
              <a:cs typeface="Calibri"/>
            </a:endParaRPr>
          </a:p>
          <a:p>
            <a:pPr marL="228600" indent="-216535">
              <a:lnSpc>
                <a:spcPct val="100000"/>
              </a:lnSpc>
              <a:spcBef>
                <a:spcPts val="1085"/>
              </a:spcBef>
              <a:buFont typeface="Cambria"/>
              <a:buChar char="•"/>
              <a:tabLst>
                <a:tab pos="229235" algn="l"/>
              </a:tabLst>
            </a:pPr>
            <a:r>
              <a:rPr sz="1700" spc="25" dirty="0">
                <a:latin typeface="Calibri"/>
                <a:cs typeface="Calibri"/>
              </a:rPr>
              <a:t>a</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50" dirty="0">
                <a:latin typeface="Calibri"/>
                <a:cs typeface="Calibri"/>
              </a:rPr>
              <a:t>marks</a:t>
            </a:r>
            <a:r>
              <a:rPr sz="1700" spc="180" dirty="0">
                <a:latin typeface="Calibri"/>
                <a:cs typeface="Calibri"/>
              </a:rPr>
              <a:t> </a:t>
            </a:r>
            <a:r>
              <a:rPr sz="1700" spc="-10" dirty="0">
                <a:latin typeface="Calibri"/>
                <a:cs typeface="Calibri"/>
              </a:rPr>
              <a:t>each</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60" dirty="0">
                <a:latin typeface="Calibri"/>
                <a:cs typeface="Calibri"/>
              </a:rPr>
              <a:t>in</a:t>
            </a:r>
            <a:r>
              <a:rPr sz="1700" spc="180" dirty="0">
                <a:latin typeface="Calibri"/>
                <a:cs typeface="Calibri"/>
              </a:rPr>
              <a:t> </a:t>
            </a:r>
            <a:r>
              <a:rPr sz="1700" spc="280" dirty="0">
                <a:latin typeface="Calibri"/>
                <a:cs typeface="Calibri"/>
              </a:rPr>
              <a:t>RT</a:t>
            </a:r>
            <a:r>
              <a:rPr sz="1700" spc="180" dirty="0">
                <a:latin typeface="Calibri"/>
                <a:cs typeface="Calibri"/>
              </a:rPr>
              <a:t> </a:t>
            </a:r>
            <a:r>
              <a:rPr sz="1700" spc="55" dirty="0">
                <a:latin typeface="Calibri"/>
                <a:cs typeface="Calibri"/>
              </a:rPr>
              <a:t>that</a:t>
            </a:r>
            <a:r>
              <a:rPr sz="1700" spc="180" dirty="0">
                <a:latin typeface="Calibri"/>
                <a:cs typeface="Calibri"/>
              </a:rPr>
              <a:t> </a:t>
            </a:r>
            <a:r>
              <a:rPr sz="1700" spc="20" dirty="0">
                <a:latin typeface="Calibri"/>
                <a:cs typeface="Calibri"/>
              </a:rPr>
              <a:t>has</a:t>
            </a:r>
            <a:r>
              <a:rPr sz="1700" spc="180" dirty="0">
                <a:latin typeface="Calibri"/>
                <a:cs typeface="Calibri"/>
              </a:rPr>
              <a:t> </a:t>
            </a:r>
            <a:r>
              <a:rPr sz="1700" spc="10" dirty="0">
                <a:latin typeface="Calibri"/>
                <a:cs typeface="Calibri"/>
              </a:rPr>
              <a:t>to</a:t>
            </a:r>
            <a:r>
              <a:rPr sz="1700" spc="180" dirty="0">
                <a:latin typeface="Calibri"/>
                <a:cs typeface="Calibri"/>
              </a:rPr>
              <a:t> </a:t>
            </a:r>
            <a:r>
              <a:rPr sz="1700" dirty="0">
                <a:latin typeface="Calibri"/>
                <a:cs typeface="Calibri"/>
              </a:rPr>
              <a:t>acknowledge</a:t>
            </a:r>
            <a:r>
              <a:rPr sz="1700" spc="180" dirty="0">
                <a:latin typeface="Calibri"/>
                <a:cs typeface="Calibri"/>
              </a:rPr>
              <a:t> </a:t>
            </a:r>
            <a:r>
              <a:rPr sz="1700" spc="30" dirty="0">
                <a:latin typeface="Calibri"/>
                <a:cs typeface="Calibri"/>
              </a:rPr>
              <a:t>update</a:t>
            </a:r>
            <a:r>
              <a:rPr sz="1700" spc="180" dirty="0">
                <a:latin typeface="Calibri"/>
                <a:cs typeface="Calibri"/>
              </a:rPr>
              <a:t> </a:t>
            </a:r>
            <a:r>
              <a:rPr sz="1700" spc="-15" dirty="0">
                <a:latin typeface="Calibri"/>
                <a:cs typeface="Calibri"/>
              </a:rPr>
              <a:t>message</a:t>
            </a:r>
            <a:r>
              <a:rPr sz="1700" spc="180" dirty="0">
                <a:latin typeface="Calibri"/>
                <a:cs typeface="Calibri"/>
              </a:rPr>
              <a:t> </a:t>
            </a:r>
            <a:r>
              <a:rPr sz="1700" spc="80" dirty="0">
                <a:latin typeface="Calibri"/>
                <a:cs typeface="Calibri"/>
              </a:rPr>
              <a:t>it</a:t>
            </a:r>
            <a:r>
              <a:rPr sz="1700" spc="180" dirty="0">
                <a:latin typeface="Calibri"/>
                <a:cs typeface="Calibri"/>
              </a:rPr>
              <a:t> </a:t>
            </a:r>
            <a:r>
              <a:rPr sz="1700" spc="30" dirty="0">
                <a:latin typeface="Calibri"/>
                <a:cs typeface="Calibri"/>
              </a:rPr>
              <a:t>transmitted;</a:t>
            </a:r>
            <a:endParaRPr sz="1700">
              <a:latin typeface="Calibri"/>
              <a:cs typeface="Calibri"/>
            </a:endParaRPr>
          </a:p>
          <a:p>
            <a:pPr marL="228600" indent="-216535">
              <a:lnSpc>
                <a:spcPct val="100000"/>
              </a:lnSpc>
              <a:spcBef>
                <a:spcPts val="1085"/>
              </a:spcBef>
              <a:buFont typeface="Cambria"/>
              <a:buChar char="•"/>
              <a:tabLst>
                <a:tab pos="229235" algn="l"/>
              </a:tabLst>
            </a:pPr>
            <a:r>
              <a:rPr sz="1700" spc="-25" dirty="0">
                <a:latin typeface="Calibri"/>
                <a:cs typeface="Calibri"/>
              </a:rPr>
              <a:t>once</a:t>
            </a:r>
            <a:r>
              <a:rPr sz="1700" spc="170" dirty="0">
                <a:latin typeface="Calibri"/>
                <a:cs typeface="Calibri"/>
              </a:rPr>
              <a:t> </a:t>
            </a:r>
            <a:r>
              <a:rPr sz="1700" spc="5" dirty="0">
                <a:latin typeface="Calibri"/>
                <a:cs typeface="Calibri"/>
              </a:rPr>
              <a:t>the</a:t>
            </a:r>
            <a:r>
              <a:rPr sz="1700" spc="170" dirty="0">
                <a:latin typeface="Calibri"/>
                <a:cs typeface="Calibri"/>
              </a:rPr>
              <a:t> </a:t>
            </a:r>
            <a:r>
              <a:rPr sz="1700" spc="5" dirty="0">
                <a:latin typeface="Calibri"/>
                <a:cs typeface="Calibri"/>
              </a:rPr>
              <a:t>counter</a:t>
            </a:r>
            <a:r>
              <a:rPr sz="1700" spc="165" dirty="0">
                <a:latin typeface="Calibri"/>
                <a:cs typeface="Calibri"/>
              </a:rPr>
              <a:t> </a:t>
            </a:r>
            <a:r>
              <a:rPr sz="1700" spc="-35" dirty="0">
                <a:latin typeface="Calibri"/>
                <a:cs typeface="Calibri"/>
              </a:rPr>
              <a:t>of</a:t>
            </a:r>
            <a:r>
              <a:rPr sz="1700" spc="175" dirty="0">
                <a:latin typeface="Calibri"/>
                <a:cs typeface="Calibri"/>
              </a:rPr>
              <a:t> </a:t>
            </a:r>
            <a:r>
              <a:rPr sz="1700" spc="245" dirty="0">
                <a:latin typeface="Calibri"/>
                <a:cs typeface="Calibri"/>
              </a:rPr>
              <a:t>MRL</a:t>
            </a:r>
            <a:r>
              <a:rPr sz="1700" spc="170" dirty="0">
                <a:latin typeface="Calibri"/>
                <a:cs typeface="Calibri"/>
              </a:rPr>
              <a:t> </a:t>
            </a:r>
            <a:r>
              <a:rPr sz="1700" spc="-15" dirty="0">
                <a:latin typeface="Calibri"/>
                <a:cs typeface="Calibri"/>
              </a:rPr>
              <a:t>reaches</a:t>
            </a:r>
            <a:r>
              <a:rPr sz="1700" spc="170" dirty="0">
                <a:latin typeface="Calibri"/>
                <a:cs typeface="Calibri"/>
              </a:rPr>
              <a:t> </a:t>
            </a:r>
            <a:r>
              <a:rPr sz="1700" dirty="0">
                <a:latin typeface="Calibri"/>
                <a:cs typeface="Calibri"/>
              </a:rPr>
              <a:t>zero:</a:t>
            </a:r>
            <a:endParaRPr sz="1700">
              <a:latin typeface="Calibri"/>
              <a:cs typeface="Calibri"/>
            </a:endParaRPr>
          </a:p>
          <a:p>
            <a:pPr marL="528320" lvl="1" indent="-230504">
              <a:lnSpc>
                <a:spcPct val="100000"/>
              </a:lnSpc>
              <a:spcBef>
                <a:spcPts val="715"/>
              </a:spcBef>
              <a:buFont typeface="Calibri"/>
              <a:buChar char="–"/>
              <a:tabLst>
                <a:tab pos="528955" algn="l"/>
              </a:tabLst>
            </a:pPr>
            <a:r>
              <a:rPr sz="1700" dirty="0">
                <a:latin typeface="Calibri"/>
                <a:cs typeface="Calibri"/>
              </a:rPr>
              <a:t>entries</a:t>
            </a:r>
            <a:r>
              <a:rPr sz="1700" spc="160" dirty="0">
                <a:latin typeface="Calibri"/>
                <a:cs typeface="Calibri"/>
              </a:rPr>
              <a:t> </a:t>
            </a:r>
            <a:r>
              <a:rPr sz="1700" spc="60" dirty="0">
                <a:latin typeface="Calibri"/>
                <a:cs typeface="Calibri"/>
              </a:rPr>
              <a:t>in</a:t>
            </a:r>
            <a:r>
              <a:rPr sz="1700" spc="165" dirty="0">
                <a:latin typeface="Calibri"/>
                <a:cs typeface="Calibri"/>
              </a:rPr>
              <a:t> </a:t>
            </a:r>
            <a:r>
              <a:rPr sz="1700" spc="30" dirty="0">
                <a:latin typeface="Calibri"/>
                <a:cs typeface="Calibri"/>
              </a:rPr>
              <a:t>update</a:t>
            </a:r>
            <a:r>
              <a:rPr sz="1700" spc="165" dirty="0">
                <a:latin typeface="Calibri"/>
                <a:cs typeface="Calibri"/>
              </a:rPr>
              <a:t> </a:t>
            </a:r>
            <a:r>
              <a:rPr sz="1700" spc="-15" dirty="0">
                <a:latin typeface="Calibri"/>
                <a:cs typeface="Calibri"/>
              </a:rPr>
              <a:t>message</a:t>
            </a:r>
            <a:r>
              <a:rPr sz="1700" spc="165" dirty="0">
                <a:latin typeface="Calibri"/>
                <a:cs typeface="Calibri"/>
              </a:rPr>
              <a:t> </a:t>
            </a:r>
            <a:r>
              <a:rPr sz="1700" dirty="0">
                <a:latin typeface="Calibri"/>
                <a:cs typeface="Calibri"/>
              </a:rPr>
              <a:t>for</a:t>
            </a:r>
            <a:r>
              <a:rPr sz="1700" spc="170" dirty="0">
                <a:latin typeface="Calibri"/>
                <a:cs typeface="Calibri"/>
              </a:rPr>
              <a:t> </a:t>
            </a:r>
            <a:r>
              <a:rPr sz="1700" spc="30" dirty="0">
                <a:latin typeface="Calibri"/>
                <a:cs typeface="Calibri"/>
              </a:rPr>
              <a:t>which</a:t>
            </a:r>
            <a:r>
              <a:rPr sz="1700" spc="165" dirty="0">
                <a:latin typeface="Calibri"/>
                <a:cs typeface="Calibri"/>
              </a:rPr>
              <a:t> </a:t>
            </a:r>
            <a:r>
              <a:rPr sz="1700" spc="-5" dirty="0">
                <a:latin typeface="Calibri"/>
                <a:cs typeface="Calibri"/>
              </a:rPr>
              <a:t>no</a:t>
            </a:r>
            <a:r>
              <a:rPr sz="1700" spc="165" dirty="0">
                <a:latin typeface="Calibri"/>
                <a:cs typeface="Calibri"/>
              </a:rPr>
              <a:t> </a:t>
            </a:r>
            <a:r>
              <a:rPr sz="1700" dirty="0">
                <a:latin typeface="Calibri"/>
                <a:cs typeface="Calibri"/>
              </a:rPr>
              <a:t>acknowledgement</a:t>
            </a:r>
            <a:r>
              <a:rPr sz="1700" spc="165" dirty="0">
                <a:latin typeface="Calibri"/>
                <a:cs typeface="Calibri"/>
              </a:rPr>
              <a:t> </a:t>
            </a:r>
            <a:r>
              <a:rPr sz="1700" spc="-5" dirty="0">
                <a:latin typeface="Calibri"/>
                <a:cs typeface="Calibri"/>
              </a:rPr>
              <a:t>received</a:t>
            </a:r>
            <a:r>
              <a:rPr sz="1700" spc="165" dirty="0">
                <a:latin typeface="Calibri"/>
                <a:cs typeface="Calibri"/>
              </a:rPr>
              <a:t> </a:t>
            </a:r>
            <a:r>
              <a:rPr sz="1700" spc="-5" dirty="0">
                <a:latin typeface="Calibri"/>
                <a:cs typeface="Calibri"/>
              </a:rPr>
              <a:t>are</a:t>
            </a:r>
            <a:r>
              <a:rPr sz="1700" spc="165" dirty="0">
                <a:latin typeface="Calibri"/>
                <a:cs typeface="Calibri"/>
              </a:rPr>
              <a:t> </a:t>
            </a:r>
            <a:r>
              <a:rPr sz="1700" spc="10" dirty="0">
                <a:latin typeface="Calibri"/>
                <a:cs typeface="Calibri"/>
              </a:rPr>
              <a:t>to</a:t>
            </a:r>
            <a:r>
              <a:rPr sz="1700" spc="165" dirty="0">
                <a:latin typeface="Calibri"/>
                <a:cs typeface="Calibri"/>
              </a:rPr>
              <a:t> </a:t>
            </a:r>
            <a:r>
              <a:rPr sz="1700" spc="-5" dirty="0">
                <a:latin typeface="Calibri"/>
                <a:cs typeface="Calibri"/>
              </a:rPr>
              <a:t>be</a:t>
            </a:r>
            <a:r>
              <a:rPr sz="1700" spc="170" dirty="0">
                <a:latin typeface="Calibri"/>
                <a:cs typeface="Calibri"/>
              </a:rPr>
              <a:t> </a:t>
            </a:r>
            <a:r>
              <a:rPr sz="1700" spc="25" dirty="0">
                <a:latin typeface="Calibri"/>
                <a:cs typeface="Calibri"/>
              </a:rPr>
              <a:t>retransmitted;</a:t>
            </a:r>
            <a:endParaRPr sz="1700">
              <a:latin typeface="Calibri"/>
              <a:cs typeface="Calibri"/>
            </a:endParaRPr>
          </a:p>
          <a:p>
            <a:pPr marL="528320" lvl="1" indent="-230504">
              <a:lnSpc>
                <a:spcPct val="100000"/>
              </a:lnSpc>
              <a:spcBef>
                <a:spcPts val="715"/>
              </a:spcBef>
              <a:buFont typeface="Calibri"/>
              <a:buChar char="–"/>
              <a:tabLst>
                <a:tab pos="528955" algn="l"/>
              </a:tabLst>
            </a:pPr>
            <a:r>
              <a:rPr sz="1700" spc="30" dirty="0">
                <a:latin typeface="Calibri"/>
                <a:cs typeface="Calibri"/>
              </a:rPr>
              <a:t>update</a:t>
            </a:r>
            <a:r>
              <a:rPr sz="1700" spc="170" dirty="0">
                <a:latin typeface="Calibri"/>
                <a:cs typeface="Calibri"/>
              </a:rPr>
              <a:t> </a:t>
            </a:r>
            <a:r>
              <a:rPr sz="1700" spc="-15" dirty="0">
                <a:latin typeface="Calibri"/>
                <a:cs typeface="Calibri"/>
              </a:rPr>
              <a:t>message</a:t>
            </a:r>
            <a:r>
              <a:rPr sz="1700" spc="170" dirty="0">
                <a:latin typeface="Calibri"/>
                <a:cs typeface="Calibri"/>
              </a:rPr>
              <a:t> </a:t>
            </a:r>
            <a:r>
              <a:rPr sz="1700" spc="35" dirty="0">
                <a:latin typeface="Calibri"/>
                <a:cs typeface="Calibri"/>
              </a:rPr>
              <a:t>is</a:t>
            </a:r>
            <a:r>
              <a:rPr sz="1700" spc="175" dirty="0">
                <a:latin typeface="Calibri"/>
                <a:cs typeface="Calibri"/>
              </a:rPr>
              <a:t> </a:t>
            </a:r>
            <a:r>
              <a:rPr sz="1700" spc="-5" dirty="0">
                <a:latin typeface="Calibri"/>
                <a:cs typeface="Calibri"/>
              </a:rPr>
              <a:t>deleted.</a:t>
            </a:r>
            <a:endParaRPr sz="1700">
              <a:latin typeface="Calibri"/>
              <a:cs typeface="Calibri"/>
            </a:endParaRPr>
          </a:p>
        </p:txBody>
      </p:sp>
      <p:sp>
        <p:nvSpPr>
          <p:cNvPr id="35" name="object 3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856333" y="251900"/>
            <a:ext cx="8788400" cy="403225"/>
          </a:xfrm>
          <a:prstGeom prst="rect">
            <a:avLst/>
          </a:prstGeom>
        </p:spPr>
        <p:txBody>
          <a:bodyPr vert="horz" wrap="square" lIns="0" tIns="15875" rIns="0" bIns="0" rtlCol="0">
            <a:spAutoFit/>
          </a:bodyPr>
          <a:lstStyle/>
          <a:p>
            <a:pPr marL="12700">
              <a:lnSpc>
                <a:spcPct val="100000"/>
              </a:lnSpc>
              <a:spcBef>
                <a:spcPts val="125"/>
              </a:spcBef>
              <a:tabLst>
                <a:tab pos="5434965" algn="l"/>
              </a:tabLst>
            </a:pPr>
            <a:r>
              <a:rPr sz="2450" spc="135" dirty="0"/>
              <a:t>Ad</a:t>
            </a:r>
            <a:r>
              <a:rPr sz="2450" spc="195" dirty="0"/>
              <a:t> </a:t>
            </a:r>
            <a:r>
              <a:rPr sz="2450" spc="-50" dirty="0"/>
              <a:t>hoc</a:t>
            </a:r>
            <a:r>
              <a:rPr sz="2450" spc="200" dirty="0"/>
              <a:t> </a:t>
            </a:r>
            <a:r>
              <a:rPr sz="2450" spc="-70" dirty="0"/>
              <a:t>networks	</a:t>
            </a:r>
            <a:r>
              <a:rPr sz="2450" spc="-10" dirty="0"/>
              <a:t>D.Moltchanov,</a:t>
            </a:r>
            <a:r>
              <a:rPr sz="2450" spc="150" dirty="0"/>
              <a:t> </a:t>
            </a:r>
            <a:r>
              <a:rPr sz="2450" spc="265" dirty="0"/>
              <a:t>TUT,</a:t>
            </a:r>
            <a:r>
              <a:rPr sz="2450" spc="155" dirty="0"/>
              <a:t> </a:t>
            </a:r>
            <a:r>
              <a:rPr sz="2450" spc="-110" dirty="0"/>
              <a:t>2009</a:t>
            </a:r>
            <a:endParaRPr sz="2450"/>
          </a:p>
        </p:txBody>
      </p:sp>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930237" y="820631"/>
            <a:ext cx="8998585" cy="2407285"/>
          </a:xfrm>
          <a:prstGeom prst="rect">
            <a:avLst/>
          </a:prstGeom>
        </p:spPr>
        <p:txBody>
          <a:bodyPr vert="horz" wrap="square" lIns="0" tIns="149860" rIns="0" bIns="0" rtlCol="0">
            <a:spAutoFit/>
          </a:bodyPr>
          <a:lstStyle/>
          <a:p>
            <a:pPr marL="102870">
              <a:lnSpc>
                <a:spcPct val="100000"/>
              </a:lnSpc>
              <a:spcBef>
                <a:spcPts val="1180"/>
              </a:spcBef>
            </a:pPr>
            <a:r>
              <a:rPr sz="1700" b="1" spc="200" dirty="0">
                <a:latin typeface="Calibri"/>
                <a:cs typeface="Calibri"/>
              </a:rPr>
              <a:t>When</a:t>
            </a:r>
            <a:r>
              <a:rPr sz="1700" b="1" spc="254" dirty="0">
                <a:latin typeface="Calibri"/>
                <a:cs typeface="Calibri"/>
              </a:rPr>
              <a:t> </a:t>
            </a:r>
            <a:r>
              <a:rPr sz="1700" b="1" spc="100" dirty="0">
                <a:latin typeface="Calibri"/>
                <a:cs typeface="Calibri"/>
              </a:rPr>
              <a:t>a</a:t>
            </a:r>
            <a:r>
              <a:rPr sz="1700" b="1" spc="254" dirty="0">
                <a:latin typeface="Calibri"/>
                <a:cs typeface="Calibri"/>
              </a:rPr>
              <a:t> </a:t>
            </a:r>
            <a:r>
              <a:rPr sz="1700" b="1" spc="110" dirty="0">
                <a:latin typeface="Calibri"/>
                <a:cs typeface="Calibri"/>
              </a:rPr>
              <a:t>node</a:t>
            </a:r>
            <a:r>
              <a:rPr sz="1700" b="1" spc="254" dirty="0">
                <a:latin typeface="Calibri"/>
                <a:cs typeface="Calibri"/>
              </a:rPr>
              <a:t> </a:t>
            </a:r>
            <a:r>
              <a:rPr sz="1700" b="1" spc="110" dirty="0">
                <a:latin typeface="Calibri"/>
                <a:cs typeface="Calibri"/>
              </a:rPr>
              <a:t>detects</a:t>
            </a:r>
            <a:r>
              <a:rPr sz="1700" b="1" spc="254" dirty="0">
                <a:latin typeface="Calibri"/>
                <a:cs typeface="Calibri"/>
              </a:rPr>
              <a:t> </a:t>
            </a:r>
            <a:r>
              <a:rPr sz="1700" b="1" spc="100" dirty="0">
                <a:latin typeface="Calibri"/>
                <a:cs typeface="Calibri"/>
              </a:rPr>
              <a:t>a</a:t>
            </a:r>
            <a:r>
              <a:rPr sz="1700" b="1" spc="254" dirty="0">
                <a:latin typeface="Calibri"/>
                <a:cs typeface="Calibri"/>
              </a:rPr>
              <a:t> </a:t>
            </a:r>
            <a:r>
              <a:rPr sz="1700" b="1" spc="145" dirty="0">
                <a:latin typeface="Calibri"/>
                <a:cs typeface="Calibri"/>
              </a:rPr>
              <a:t>link</a:t>
            </a:r>
            <a:r>
              <a:rPr sz="1700" b="1" spc="254" dirty="0">
                <a:latin typeface="Calibri"/>
                <a:cs typeface="Calibri"/>
              </a:rPr>
              <a:t> </a:t>
            </a:r>
            <a:r>
              <a:rPr sz="1700" b="1" spc="125" dirty="0">
                <a:latin typeface="Calibri"/>
                <a:cs typeface="Calibri"/>
              </a:rPr>
              <a:t>break:</a:t>
            </a:r>
            <a:endParaRPr sz="1700">
              <a:latin typeface="Calibri"/>
              <a:cs typeface="Calibri"/>
            </a:endParaRPr>
          </a:p>
          <a:p>
            <a:pPr marL="228600" indent="-216535">
              <a:lnSpc>
                <a:spcPct val="100000"/>
              </a:lnSpc>
              <a:spcBef>
                <a:spcPts val="1085"/>
              </a:spcBef>
              <a:buFont typeface="Cambria"/>
              <a:buChar char="•"/>
              <a:tabLst>
                <a:tab pos="229235" algn="l"/>
              </a:tabLst>
            </a:pPr>
            <a:r>
              <a:rPr sz="1700" spc="80" dirty="0">
                <a:latin typeface="Calibri"/>
                <a:cs typeface="Calibri"/>
              </a:rPr>
              <a:t>it</a:t>
            </a:r>
            <a:r>
              <a:rPr sz="1700" spc="175" dirty="0">
                <a:latin typeface="Calibri"/>
                <a:cs typeface="Calibri"/>
              </a:rPr>
              <a:t> </a:t>
            </a:r>
            <a:r>
              <a:rPr sz="1700" spc="-5" dirty="0">
                <a:latin typeface="Calibri"/>
                <a:cs typeface="Calibri"/>
              </a:rPr>
              <a:t>sends</a:t>
            </a:r>
            <a:r>
              <a:rPr sz="1700" spc="180" dirty="0">
                <a:latin typeface="Calibri"/>
                <a:cs typeface="Calibri"/>
              </a:rPr>
              <a:t> </a:t>
            </a:r>
            <a:r>
              <a:rPr sz="1700" spc="30" dirty="0">
                <a:latin typeface="Calibri"/>
                <a:cs typeface="Calibri"/>
              </a:rPr>
              <a:t>an</a:t>
            </a:r>
            <a:r>
              <a:rPr sz="1700" spc="180" dirty="0">
                <a:latin typeface="Calibri"/>
                <a:cs typeface="Calibri"/>
              </a:rPr>
              <a:t> </a:t>
            </a:r>
            <a:r>
              <a:rPr sz="1700" spc="30" dirty="0">
                <a:latin typeface="Calibri"/>
                <a:cs typeface="Calibri"/>
              </a:rPr>
              <a:t>update</a:t>
            </a:r>
            <a:r>
              <a:rPr sz="1700" spc="175" dirty="0">
                <a:latin typeface="Calibri"/>
                <a:cs typeface="Calibri"/>
              </a:rPr>
              <a:t> </a:t>
            </a:r>
            <a:r>
              <a:rPr sz="1700" spc="-15" dirty="0">
                <a:latin typeface="Calibri"/>
                <a:cs typeface="Calibri"/>
              </a:rPr>
              <a:t>message</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50" dirty="0">
                <a:latin typeface="Calibri"/>
                <a:cs typeface="Calibri"/>
              </a:rPr>
              <a:t>its</a:t>
            </a:r>
            <a:r>
              <a:rPr sz="1700" spc="180" dirty="0">
                <a:latin typeface="Calibri"/>
                <a:cs typeface="Calibri"/>
              </a:rPr>
              <a:t> </a:t>
            </a:r>
            <a:r>
              <a:rPr sz="1700" spc="15" dirty="0">
                <a:latin typeface="Calibri"/>
                <a:cs typeface="Calibri"/>
              </a:rPr>
              <a:t>neighbors</a:t>
            </a:r>
            <a:r>
              <a:rPr sz="1700" spc="175" dirty="0">
                <a:latin typeface="Calibri"/>
                <a:cs typeface="Calibri"/>
              </a:rPr>
              <a:t> </a:t>
            </a:r>
            <a:r>
              <a:rPr sz="1700" spc="50" dirty="0">
                <a:latin typeface="Calibri"/>
                <a:cs typeface="Calibri"/>
              </a:rPr>
              <a:t>with</a:t>
            </a:r>
            <a:r>
              <a:rPr sz="1700" spc="180" dirty="0">
                <a:latin typeface="Calibri"/>
                <a:cs typeface="Calibri"/>
              </a:rPr>
              <a:t> </a:t>
            </a:r>
            <a:r>
              <a:rPr sz="1700" spc="75" dirty="0">
                <a:latin typeface="Calibri"/>
                <a:cs typeface="Calibri"/>
              </a:rPr>
              <a:t>link</a:t>
            </a:r>
            <a:r>
              <a:rPr sz="1700" spc="180" dirty="0">
                <a:latin typeface="Calibri"/>
                <a:cs typeface="Calibri"/>
              </a:rPr>
              <a:t> </a:t>
            </a:r>
            <a:r>
              <a:rPr sz="1700" spc="15" dirty="0">
                <a:latin typeface="Calibri"/>
                <a:cs typeface="Calibri"/>
              </a:rPr>
              <a:t>cost</a:t>
            </a:r>
            <a:r>
              <a:rPr sz="1700" spc="180" dirty="0">
                <a:latin typeface="Calibri"/>
                <a:cs typeface="Calibri"/>
              </a:rPr>
              <a:t> </a:t>
            </a:r>
            <a:r>
              <a:rPr sz="1700" spc="-5" dirty="0">
                <a:latin typeface="Calibri"/>
                <a:cs typeface="Calibri"/>
              </a:rPr>
              <a:t>set</a:t>
            </a:r>
            <a:r>
              <a:rPr sz="1700" spc="175" dirty="0">
                <a:latin typeface="Calibri"/>
                <a:cs typeface="Calibri"/>
              </a:rPr>
              <a:t> </a:t>
            </a:r>
            <a:r>
              <a:rPr sz="1700" spc="10" dirty="0">
                <a:latin typeface="Calibri"/>
                <a:cs typeface="Calibri"/>
              </a:rPr>
              <a:t>to</a:t>
            </a:r>
            <a:r>
              <a:rPr sz="1700" spc="185" dirty="0">
                <a:latin typeface="Calibri"/>
                <a:cs typeface="Calibri"/>
              </a:rPr>
              <a:t> </a:t>
            </a:r>
            <a:r>
              <a:rPr sz="1700" spc="140" dirty="0">
                <a:latin typeface="Cambria"/>
                <a:cs typeface="Cambria"/>
              </a:rPr>
              <a:t>∞</a:t>
            </a:r>
            <a:r>
              <a:rPr sz="1700" spc="140" dirty="0">
                <a:latin typeface="Calibri"/>
                <a:cs typeface="Calibri"/>
              </a:rPr>
              <a:t>;</a:t>
            </a:r>
            <a:endParaRPr sz="1700">
              <a:latin typeface="Calibri"/>
              <a:cs typeface="Calibri"/>
            </a:endParaRPr>
          </a:p>
          <a:p>
            <a:pPr marL="228600" indent="-216535">
              <a:lnSpc>
                <a:spcPct val="100000"/>
              </a:lnSpc>
              <a:spcBef>
                <a:spcPts val="1085"/>
              </a:spcBef>
              <a:buFont typeface="Cambria"/>
              <a:buChar char="•"/>
              <a:tabLst>
                <a:tab pos="229235" algn="l"/>
              </a:tabLst>
            </a:pPr>
            <a:r>
              <a:rPr sz="1700" spc="55" dirty="0">
                <a:latin typeface="Calibri"/>
                <a:cs typeface="Calibri"/>
              </a:rPr>
              <a:t>all</a:t>
            </a:r>
            <a:r>
              <a:rPr sz="1700" spc="180" dirty="0">
                <a:latin typeface="Calibri"/>
                <a:cs typeface="Calibri"/>
              </a:rPr>
              <a:t> </a:t>
            </a:r>
            <a:r>
              <a:rPr sz="1700" spc="-15" dirty="0">
                <a:latin typeface="Calibri"/>
                <a:cs typeface="Calibri"/>
              </a:rPr>
              <a:t>affected</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30" dirty="0">
                <a:latin typeface="Calibri"/>
                <a:cs typeface="Calibri"/>
              </a:rPr>
              <a:t>update</a:t>
            </a:r>
            <a:r>
              <a:rPr sz="1700" spc="180" dirty="0">
                <a:latin typeface="Calibri"/>
                <a:cs typeface="Calibri"/>
              </a:rPr>
              <a:t> </a:t>
            </a:r>
            <a:r>
              <a:rPr sz="1700" spc="30" dirty="0">
                <a:latin typeface="Calibri"/>
                <a:cs typeface="Calibri"/>
              </a:rPr>
              <a:t>their</a:t>
            </a:r>
            <a:r>
              <a:rPr sz="1700" spc="180" dirty="0">
                <a:latin typeface="Calibri"/>
                <a:cs typeface="Calibri"/>
              </a:rPr>
              <a:t> </a:t>
            </a:r>
            <a:r>
              <a:rPr sz="1700" dirty="0">
                <a:latin typeface="Calibri"/>
                <a:cs typeface="Calibri"/>
              </a:rPr>
              <a:t>routes</a:t>
            </a:r>
            <a:r>
              <a:rPr sz="1700" spc="180" dirty="0">
                <a:latin typeface="Calibri"/>
                <a:cs typeface="Calibri"/>
              </a:rPr>
              <a:t> </a:t>
            </a:r>
            <a:r>
              <a:rPr sz="1700" spc="-5" dirty="0">
                <a:latin typeface="Calibri"/>
                <a:cs typeface="Calibri"/>
              </a:rPr>
              <a:t>when</a:t>
            </a:r>
            <a:r>
              <a:rPr sz="1700" spc="180" dirty="0">
                <a:latin typeface="Calibri"/>
                <a:cs typeface="Calibri"/>
              </a:rPr>
              <a:t> </a:t>
            </a:r>
            <a:r>
              <a:rPr sz="1700" spc="30" dirty="0">
                <a:latin typeface="Calibri"/>
                <a:cs typeface="Calibri"/>
              </a:rPr>
              <a:t>they</a:t>
            </a:r>
            <a:r>
              <a:rPr sz="1700" spc="180" dirty="0">
                <a:latin typeface="Calibri"/>
                <a:cs typeface="Calibri"/>
              </a:rPr>
              <a:t> </a:t>
            </a:r>
            <a:r>
              <a:rPr sz="1700" spc="-15" dirty="0">
                <a:latin typeface="Calibri"/>
                <a:cs typeface="Calibri"/>
              </a:rPr>
              <a:t>receive</a:t>
            </a:r>
            <a:r>
              <a:rPr sz="1700" spc="180" dirty="0">
                <a:latin typeface="Calibri"/>
                <a:cs typeface="Calibri"/>
              </a:rPr>
              <a:t> </a:t>
            </a:r>
            <a:r>
              <a:rPr sz="1700" spc="30" dirty="0">
                <a:latin typeface="Calibri"/>
                <a:cs typeface="Calibri"/>
              </a:rPr>
              <a:t>update</a:t>
            </a:r>
            <a:r>
              <a:rPr sz="1700" spc="185" dirty="0">
                <a:latin typeface="Calibri"/>
                <a:cs typeface="Calibri"/>
              </a:rPr>
              <a:t> </a:t>
            </a:r>
            <a:r>
              <a:rPr sz="1700" spc="-10" dirty="0">
                <a:latin typeface="Calibri"/>
                <a:cs typeface="Calibri"/>
              </a:rPr>
              <a:t>message;</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the</a:t>
            </a:r>
            <a:r>
              <a:rPr sz="1700" spc="180" dirty="0">
                <a:latin typeface="Calibri"/>
                <a:cs typeface="Calibri"/>
              </a:rPr>
              <a:t> </a:t>
            </a:r>
            <a:r>
              <a:rPr sz="1700" spc="-5" dirty="0">
                <a:latin typeface="Calibri"/>
                <a:cs typeface="Calibri"/>
              </a:rPr>
              <a:t>node</a:t>
            </a:r>
            <a:r>
              <a:rPr sz="1700" spc="185" dirty="0">
                <a:latin typeface="Calibri"/>
                <a:cs typeface="Calibri"/>
              </a:rPr>
              <a:t> </a:t>
            </a:r>
            <a:r>
              <a:rPr sz="1700" spc="55" dirty="0">
                <a:latin typeface="Calibri"/>
                <a:cs typeface="Calibri"/>
              </a:rPr>
              <a:t>that</a:t>
            </a:r>
            <a:r>
              <a:rPr sz="1700" spc="185" dirty="0">
                <a:latin typeface="Calibri"/>
                <a:cs typeface="Calibri"/>
              </a:rPr>
              <a:t> </a:t>
            </a:r>
            <a:r>
              <a:rPr sz="1700" spc="45" dirty="0">
                <a:latin typeface="Calibri"/>
                <a:cs typeface="Calibri"/>
              </a:rPr>
              <a:t>initiated</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30" dirty="0">
                <a:latin typeface="Calibri"/>
                <a:cs typeface="Calibri"/>
              </a:rPr>
              <a:t>update</a:t>
            </a:r>
            <a:r>
              <a:rPr sz="1700" spc="185" dirty="0">
                <a:latin typeface="Calibri"/>
                <a:cs typeface="Calibri"/>
              </a:rPr>
              <a:t> </a:t>
            </a:r>
            <a:r>
              <a:rPr sz="1700" spc="-15" dirty="0">
                <a:latin typeface="Calibri"/>
                <a:cs typeface="Calibri"/>
              </a:rPr>
              <a:t>message</a:t>
            </a:r>
            <a:r>
              <a:rPr sz="1700" spc="185" dirty="0">
                <a:latin typeface="Calibri"/>
                <a:cs typeface="Calibri"/>
              </a:rPr>
              <a:t> </a:t>
            </a:r>
            <a:r>
              <a:rPr sz="1700" spc="20" dirty="0">
                <a:latin typeface="Calibri"/>
                <a:cs typeface="Calibri"/>
              </a:rPr>
              <a:t>finds</a:t>
            </a:r>
            <a:r>
              <a:rPr sz="1700" spc="185" dirty="0">
                <a:latin typeface="Calibri"/>
                <a:cs typeface="Calibri"/>
              </a:rPr>
              <a:t> </a:t>
            </a:r>
            <a:r>
              <a:rPr sz="1700" spc="30" dirty="0">
                <a:latin typeface="Calibri"/>
                <a:cs typeface="Calibri"/>
              </a:rPr>
              <a:t>an</a:t>
            </a:r>
            <a:r>
              <a:rPr sz="1700" spc="180" dirty="0">
                <a:latin typeface="Calibri"/>
                <a:cs typeface="Calibri"/>
              </a:rPr>
              <a:t> </a:t>
            </a:r>
            <a:r>
              <a:rPr sz="1700" spc="25" dirty="0">
                <a:latin typeface="Calibri"/>
                <a:cs typeface="Calibri"/>
              </a:rPr>
              <a:t>alternative</a:t>
            </a:r>
            <a:r>
              <a:rPr sz="1700" spc="185" dirty="0">
                <a:latin typeface="Calibri"/>
                <a:cs typeface="Calibri"/>
              </a:rPr>
              <a:t> </a:t>
            </a:r>
            <a:r>
              <a:rPr sz="1700" dirty="0">
                <a:latin typeface="Calibri"/>
                <a:cs typeface="Calibri"/>
              </a:rPr>
              <a:t>route</a:t>
            </a:r>
            <a:r>
              <a:rPr sz="1700" spc="185" dirty="0">
                <a:latin typeface="Calibri"/>
                <a:cs typeface="Calibri"/>
              </a:rPr>
              <a:t> </a:t>
            </a:r>
            <a:r>
              <a:rPr sz="1700" spc="10" dirty="0">
                <a:latin typeface="Calibri"/>
                <a:cs typeface="Calibri"/>
              </a:rPr>
              <a:t>from</a:t>
            </a:r>
            <a:r>
              <a:rPr sz="1700" spc="185" dirty="0">
                <a:latin typeface="Calibri"/>
                <a:cs typeface="Calibri"/>
              </a:rPr>
              <a:t> </a:t>
            </a:r>
            <a:r>
              <a:rPr sz="1700" spc="50" dirty="0">
                <a:latin typeface="Calibri"/>
                <a:cs typeface="Calibri"/>
              </a:rPr>
              <a:t>its</a:t>
            </a:r>
            <a:r>
              <a:rPr sz="1700" spc="180" dirty="0">
                <a:latin typeface="Calibri"/>
                <a:cs typeface="Calibri"/>
              </a:rPr>
              <a:t> </a:t>
            </a:r>
            <a:r>
              <a:rPr sz="1700" spc="204" dirty="0">
                <a:latin typeface="Calibri"/>
                <a:cs typeface="Calibri"/>
              </a:rPr>
              <a:t>DT;</a:t>
            </a:r>
            <a:endParaRPr sz="1700">
              <a:latin typeface="Calibri"/>
              <a:cs typeface="Calibri"/>
            </a:endParaRPr>
          </a:p>
          <a:p>
            <a:pPr marL="228600" indent="-216535">
              <a:lnSpc>
                <a:spcPct val="100000"/>
              </a:lnSpc>
              <a:spcBef>
                <a:spcPts val="1090"/>
              </a:spcBef>
              <a:buFont typeface="Cambria"/>
              <a:buChar char="•"/>
              <a:tabLst>
                <a:tab pos="229235" algn="l"/>
              </a:tabLst>
            </a:pPr>
            <a:r>
              <a:rPr sz="1700" spc="80" dirty="0">
                <a:latin typeface="Calibri"/>
                <a:cs typeface="Calibri"/>
              </a:rPr>
              <a:t>it</a:t>
            </a:r>
            <a:r>
              <a:rPr sz="1700" spc="175" dirty="0">
                <a:latin typeface="Calibri"/>
                <a:cs typeface="Calibri"/>
              </a:rPr>
              <a:t> </a:t>
            </a:r>
            <a:r>
              <a:rPr sz="1700" spc="25" dirty="0">
                <a:latin typeface="Calibri"/>
                <a:cs typeface="Calibri"/>
              </a:rPr>
              <a:t>updates</a:t>
            </a:r>
            <a:r>
              <a:rPr sz="1700" spc="175" dirty="0">
                <a:latin typeface="Calibri"/>
                <a:cs typeface="Calibri"/>
              </a:rPr>
              <a:t> </a:t>
            </a:r>
            <a:r>
              <a:rPr sz="1700" spc="50" dirty="0">
                <a:latin typeface="Calibri"/>
                <a:cs typeface="Calibri"/>
              </a:rPr>
              <a:t>its</a:t>
            </a:r>
            <a:r>
              <a:rPr sz="1700" spc="175" dirty="0">
                <a:latin typeface="Calibri"/>
                <a:cs typeface="Calibri"/>
              </a:rPr>
              <a:t> </a:t>
            </a:r>
            <a:r>
              <a:rPr sz="1700" spc="280" dirty="0">
                <a:latin typeface="Calibri"/>
                <a:cs typeface="Calibri"/>
              </a:rPr>
              <a:t>RT</a:t>
            </a:r>
            <a:r>
              <a:rPr sz="1700" spc="180" dirty="0">
                <a:latin typeface="Calibri"/>
                <a:cs typeface="Calibri"/>
              </a:rPr>
              <a:t> </a:t>
            </a:r>
            <a:r>
              <a:rPr sz="1700" spc="35" dirty="0">
                <a:latin typeface="Calibri"/>
                <a:cs typeface="Calibri"/>
              </a:rPr>
              <a:t>and</a:t>
            </a:r>
            <a:r>
              <a:rPr sz="1700" spc="175" dirty="0">
                <a:latin typeface="Calibri"/>
                <a:cs typeface="Calibri"/>
              </a:rPr>
              <a:t> </a:t>
            </a:r>
            <a:r>
              <a:rPr sz="1700" spc="-5" dirty="0">
                <a:latin typeface="Calibri"/>
                <a:cs typeface="Calibri"/>
              </a:rPr>
              <a:t>sends</a:t>
            </a:r>
            <a:r>
              <a:rPr sz="1700" spc="175" dirty="0">
                <a:latin typeface="Calibri"/>
                <a:cs typeface="Calibri"/>
              </a:rPr>
              <a:t> </a:t>
            </a:r>
            <a:r>
              <a:rPr sz="1700" spc="30" dirty="0">
                <a:latin typeface="Calibri"/>
                <a:cs typeface="Calibri"/>
              </a:rPr>
              <a:t>update</a:t>
            </a:r>
            <a:r>
              <a:rPr sz="1700" spc="180" dirty="0">
                <a:latin typeface="Calibri"/>
                <a:cs typeface="Calibri"/>
              </a:rPr>
              <a:t> </a:t>
            </a:r>
            <a:r>
              <a:rPr sz="1700" spc="-15" dirty="0">
                <a:latin typeface="Calibri"/>
                <a:cs typeface="Calibri"/>
              </a:rPr>
              <a:t>message</a:t>
            </a:r>
            <a:r>
              <a:rPr sz="1700" spc="175" dirty="0">
                <a:latin typeface="Calibri"/>
                <a:cs typeface="Calibri"/>
              </a:rPr>
              <a:t> </a:t>
            </a:r>
            <a:r>
              <a:rPr sz="1700" spc="10" dirty="0">
                <a:latin typeface="Calibri"/>
                <a:cs typeface="Calibri"/>
              </a:rPr>
              <a:t>to</a:t>
            </a:r>
            <a:r>
              <a:rPr sz="1700" spc="175" dirty="0">
                <a:latin typeface="Calibri"/>
                <a:cs typeface="Calibri"/>
              </a:rPr>
              <a:t> </a:t>
            </a:r>
            <a:r>
              <a:rPr sz="1700" spc="50" dirty="0">
                <a:latin typeface="Calibri"/>
                <a:cs typeface="Calibri"/>
              </a:rPr>
              <a:t>its</a:t>
            </a:r>
            <a:r>
              <a:rPr sz="1700" spc="180" dirty="0">
                <a:latin typeface="Calibri"/>
                <a:cs typeface="Calibri"/>
              </a:rPr>
              <a:t> </a:t>
            </a:r>
            <a:r>
              <a:rPr sz="1700" spc="15" dirty="0">
                <a:latin typeface="Calibri"/>
                <a:cs typeface="Calibri"/>
              </a:rPr>
              <a:t>neighbors;</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nodes</a:t>
            </a:r>
            <a:r>
              <a:rPr sz="1700" spc="145" dirty="0">
                <a:latin typeface="Calibri"/>
                <a:cs typeface="Calibri"/>
              </a:rPr>
              <a:t> </a:t>
            </a:r>
            <a:r>
              <a:rPr sz="1700" spc="30" dirty="0">
                <a:latin typeface="Calibri"/>
                <a:cs typeface="Calibri"/>
              </a:rPr>
              <a:t>update</a:t>
            </a:r>
            <a:r>
              <a:rPr sz="1700" spc="150" dirty="0">
                <a:latin typeface="Calibri"/>
                <a:cs typeface="Calibri"/>
              </a:rPr>
              <a:t> </a:t>
            </a:r>
            <a:r>
              <a:rPr sz="1700" spc="50" dirty="0">
                <a:latin typeface="Calibri"/>
                <a:cs typeface="Calibri"/>
              </a:rPr>
              <a:t>its</a:t>
            </a:r>
            <a:r>
              <a:rPr sz="1700" spc="150" dirty="0">
                <a:latin typeface="Calibri"/>
                <a:cs typeface="Calibri"/>
              </a:rPr>
              <a:t> </a:t>
            </a:r>
            <a:r>
              <a:rPr sz="1700" spc="185" dirty="0">
                <a:latin typeface="Calibri"/>
                <a:cs typeface="Calibri"/>
              </a:rPr>
              <a:t>RTs</a:t>
            </a:r>
            <a:r>
              <a:rPr sz="1700" spc="145" dirty="0">
                <a:latin typeface="Calibri"/>
                <a:cs typeface="Calibri"/>
              </a:rPr>
              <a:t> </a:t>
            </a:r>
            <a:r>
              <a:rPr sz="1700" spc="35" dirty="0">
                <a:latin typeface="Calibri"/>
                <a:cs typeface="Calibri"/>
              </a:rPr>
              <a:t>if</a:t>
            </a:r>
            <a:r>
              <a:rPr sz="1700" spc="150" dirty="0">
                <a:latin typeface="Calibri"/>
                <a:cs typeface="Calibri"/>
              </a:rPr>
              <a:t> </a:t>
            </a:r>
            <a:r>
              <a:rPr sz="1700" spc="45" dirty="0">
                <a:latin typeface="Calibri"/>
                <a:cs typeface="Calibri"/>
              </a:rPr>
              <a:t>this</a:t>
            </a:r>
            <a:r>
              <a:rPr sz="1700" spc="150" dirty="0">
                <a:latin typeface="Calibri"/>
                <a:cs typeface="Calibri"/>
              </a:rPr>
              <a:t> </a:t>
            </a:r>
            <a:r>
              <a:rPr sz="1700" spc="-5" dirty="0">
                <a:latin typeface="Calibri"/>
                <a:cs typeface="Calibri"/>
              </a:rPr>
              <a:t>received</a:t>
            </a:r>
            <a:r>
              <a:rPr sz="1700" spc="150" dirty="0">
                <a:latin typeface="Calibri"/>
                <a:cs typeface="Calibri"/>
              </a:rPr>
              <a:t> </a:t>
            </a:r>
            <a:r>
              <a:rPr sz="1700" dirty="0">
                <a:latin typeface="Calibri"/>
                <a:cs typeface="Calibri"/>
              </a:rPr>
              <a:t>route</a:t>
            </a:r>
            <a:r>
              <a:rPr sz="1700" spc="145" dirty="0">
                <a:latin typeface="Calibri"/>
                <a:cs typeface="Calibri"/>
              </a:rPr>
              <a:t> </a:t>
            </a:r>
            <a:r>
              <a:rPr sz="1700" spc="35" dirty="0">
                <a:latin typeface="Calibri"/>
                <a:cs typeface="Calibri"/>
              </a:rPr>
              <a:t>is</a:t>
            </a:r>
            <a:r>
              <a:rPr sz="1700" spc="150" dirty="0">
                <a:latin typeface="Calibri"/>
                <a:cs typeface="Calibri"/>
              </a:rPr>
              <a:t> </a:t>
            </a:r>
            <a:r>
              <a:rPr sz="1700" spc="20" dirty="0">
                <a:latin typeface="Calibri"/>
                <a:cs typeface="Calibri"/>
              </a:rPr>
              <a:t>better</a:t>
            </a:r>
            <a:r>
              <a:rPr sz="1700" spc="150" dirty="0">
                <a:latin typeface="Calibri"/>
                <a:cs typeface="Calibri"/>
              </a:rPr>
              <a:t> </a:t>
            </a:r>
            <a:r>
              <a:rPr sz="1700" spc="45" dirty="0">
                <a:latin typeface="Calibri"/>
                <a:cs typeface="Calibri"/>
              </a:rPr>
              <a:t>than</a:t>
            </a:r>
            <a:r>
              <a:rPr sz="1700" spc="150" dirty="0">
                <a:latin typeface="Calibri"/>
                <a:cs typeface="Calibri"/>
              </a:rPr>
              <a:t> </a:t>
            </a:r>
            <a:r>
              <a:rPr sz="1700" spc="30" dirty="0">
                <a:latin typeface="Calibri"/>
                <a:cs typeface="Calibri"/>
              </a:rPr>
              <a:t>they</a:t>
            </a:r>
            <a:r>
              <a:rPr sz="1700" spc="150" dirty="0">
                <a:latin typeface="Calibri"/>
                <a:cs typeface="Calibri"/>
              </a:rPr>
              <a:t> </a:t>
            </a:r>
            <a:r>
              <a:rPr sz="1700" spc="5" dirty="0">
                <a:latin typeface="Calibri"/>
                <a:cs typeface="Calibri"/>
              </a:rPr>
              <a:t>have,</a:t>
            </a:r>
            <a:r>
              <a:rPr sz="1700" spc="150" dirty="0">
                <a:latin typeface="Calibri"/>
                <a:cs typeface="Calibri"/>
              </a:rPr>
              <a:t> </a:t>
            </a:r>
            <a:r>
              <a:rPr sz="1700" spc="-5" dirty="0">
                <a:latin typeface="Calibri"/>
                <a:cs typeface="Calibri"/>
              </a:rPr>
              <a:t>otherwise</a:t>
            </a:r>
            <a:r>
              <a:rPr sz="1700" spc="150" dirty="0">
                <a:latin typeface="Calibri"/>
                <a:cs typeface="Calibri"/>
              </a:rPr>
              <a:t> </a:t>
            </a:r>
            <a:r>
              <a:rPr sz="1700" spc="30" dirty="0">
                <a:latin typeface="Calibri"/>
                <a:cs typeface="Calibri"/>
              </a:rPr>
              <a:t>they</a:t>
            </a:r>
            <a:r>
              <a:rPr sz="1700" spc="150" dirty="0">
                <a:latin typeface="Calibri"/>
                <a:cs typeface="Calibri"/>
              </a:rPr>
              <a:t> </a:t>
            </a:r>
            <a:r>
              <a:rPr sz="1700" spc="40" dirty="0">
                <a:latin typeface="Calibri"/>
                <a:cs typeface="Calibri"/>
              </a:rPr>
              <a:t>discard</a:t>
            </a:r>
            <a:r>
              <a:rPr sz="1700" spc="145" dirty="0">
                <a:latin typeface="Calibri"/>
                <a:cs typeface="Calibri"/>
              </a:rPr>
              <a:t> </a:t>
            </a:r>
            <a:r>
              <a:rPr sz="1700" spc="65" dirty="0">
                <a:latin typeface="Calibri"/>
                <a:cs typeface="Calibri"/>
              </a:rPr>
              <a:t>it.</a:t>
            </a:r>
            <a:endParaRPr sz="1700">
              <a:latin typeface="Calibri"/>
              <a:cs typeface="Calibri"/>
            </a:endParaRPr>
          </a:p>
        </p:txBody>
      </p:sp>
      <p:sp>
        <p:nvSpPr>
          <p:cNvPr id="5" name="object 5"/>
          <p:cNvSpPr/>
          <p:nvPr/>
        </p:nvSpPr>
        <p:spPr>
          <a:xfrm>
            <a:off x="4046834" y="3825623"/>
            <a:ext cx="296545" cy="296545"/>
          </a:xfrm>
          <a:custGeom>
            <a:avLst/>
            <a:gdLst/>
            <a:ahLst/>
            <a:cxnLst/>
            <a:rect l="l" t="t" r="r" b="b"/>
            <a:pathLst>
              <a:path w="296545" h="296545">
                <a:moveTo>
                  <a:pt x="0" y="148216"/>
                </a:moveTo>
                <a:lnTo>
                  <a:pt x="13808" y="83031"/>
                </a:lnTo>
                <a:lnTo>
                  <a:pt x="55225" y="31647"/>
                </a:lnTo>
                <a:lnTo>
                  <a:pt x="114436" y="3970"/>
                </a:lnTo>
                <a:lnTo>
                  <a:pt x="147974" y="0"/>
                </a:lnTo>
                <a:lnTo>
                  <a:pt x="179545" y="3970"/>
                </a:lnTo>
                <a:lnTo>
                  <a:pt x="238718" y="31647"/>
                </a:lnTo>
                <a:lnTo>
                  <a:pt x="280159" y="83031"/>
                </a:lnTo>
                <a:lnTo>
                  <a:pt x="295963" y="148216"/>
                </a:lnTo>
                <a:lnTo>
                  <a:pt x="291993" y="181829"/>
                </a:lnTo>
                <a:lnTo>
                  <a:pt x="262426" y="241116"/>
                </a:lnTo>
                <a:lnTo>
                  <a:pt x="211117" y="282631"/>
                </a:lnTo>
                <a:lnTo>
                  <a:pt x="147974" y="296432"/>
                </a:lnTo>
                <a:lnTo>
                  <a:pt x="114436" y="292500"/>
                </a:lnTo>
                <a:lnTo>
                  <a:pt x="55225" y="264823"/>
                </a:lnTo>
                <a:lnTo>
                  <a:pt x="13808" y="213439"/>
                </a:lnTo>
                <a:lnTo>
                  <a:pt x="0" y="148216"/>
                </a:lnTo>
                <a:close/>
              </a:path>
            </a:pathLst>
          </a:custGeom>
          <a:ln w="3942">
            <a:solidFill>
              <a:srgbClr val="231F20"/>
            </a:solidFill>
          </a:ln>
        </p:spPr>
        <p:txBody>
          <a:bodyPr wrap="square" lIns="0" tIns="0" rIns="0" bIns="0" rtlCol="0"/>
          <a:lstStyle/>
          <a:p>
            <a:endParaRPr/>
          </a:p>
        </p:txBody>
      </p:sp>
      <p:sp>
        <p:nvSpPr>
          <p:cNvPr id="6" name="object 6"/>
          <p:cNvSpPr txBox="1"/>
          <p:nvPr/>
        </p:nvSpPr>
        <p:spPr>
          <a:xfrm>
            <a:off x="4126860" y="3822811"/>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1</a:t>
            </a:r>
            <a:endParaRPr sz="1550">
              <a:latin typeface="Arial MT"/>
              <a:cs typeface="Arial MT"/>
            </a:endParaRPr>
          </a:p>
        </p:txBody>
      </p:sp>
      <p:sp>
        <p:nvSpPr>
          <p:cNvPr id="7" name="object 7"/>
          <p:cNvSpPr/>
          <p:nvPr/>
        </p:nvSpPr>
        <p:spPr>
          <a:xfrm>
            <a:off x="5378611" y="3677407"/>
            <a:ext cx="296545" cy="296545"/>
          </a:xfrm>
          <a:custGeom>
            <a:avLst/>
            <a:gdLst/>
            <a:ahLst/>
            <a:cxnLst/>
            <a:rect l="l" t="t" r="r" b="b"/>
            <a:pathLst>
              <a:path w="296545" h="296545">
                <a:moveTo>
                  <a:pt x="0" y="148216"/>
                </a:moveTo>
                <a:lnTo>
                  <a:pt x="13838" y="82993"/>
                </a:lnTo>
                <a:lnTo>
                  <a:pt x="55240" y="31609"/>
                </a:lnTo>
                <a:lnTo>
                  <a:pt x="114451" y="3970"/>
                </a:lnTo>
                <a:lnTo>
                  <a:pt x="147989" y="0"/>
                </a:lnTo>
                <a:lnTo>
                  <a:pt x="179561" y="3970"/>
                </a:lnTo>
                <a:lnTo>
                  <a:pt x="240700" y="31609"/>
                </a:lnTo>
                <a:lnTo>
                  <a:pt x="280174" y="82993"/>
                </a:lnTo>
                <a:lnTo>
                  <a:pt x="295978" y="148216"/>
                </a:lnTo>
                <a:lnTo>
                  <a:pt x="292008" y="181829"/>
                </a:lnTo>
                <a:lnTo>
                  <a:pt x="262441" y="241116"/>
                </a:lnTo>
                <a:lnTo>
                  <a:pt x="211132" y="282594"/>
                </a:lnTo>
                <a:lnTo>
                  <a:pt x="147989" y="296432"/>
                </a:lnTo>
                <a:lnTo>
                  <a:pt x="114451" y="292500"/>
                </a:lnTo>
                <a:lnTo>
                  <a:pt x="55240" y="264823"/>
                </a:lnTo>
                <a:lnTo>
                  <a:pt x="13838" y="213439"/>
                </a:lnTo>
                <a:lnTo>
                  <a:pt x="0" y="148216"/>
                </a:lnTo>
                <a:close/>
              </a:path>
            </a:pathLst>
          </a:custGeom>
          <a:ln w="3942">
            <a:solidFill>
              <a:srgbClr val="231F20"/>
            </a:solidFill>
          </a:ln>
        </p:spPr>
        <p:txBody>
          <a:bodyPr wrap="square" lIns="0" tIns="0" rIns="0" bIns="0" rtlCol="0"/>
          <a:lstStyle/>
          <a:p>
            <a:endParaRPr/>
          </a:p>
        </p:txBody>
      </p:sp>
      <p:sp>
        <p:nvSpPr>
          <p:cNvPr id="8" name="object 8"/>
          <p:cNvSpPr txBox="1"/>
          <p:nvPr/>
        </p:nvSpPr>
        <p:spPr>
          <a:xfrm>
            <a:off x="5458662" y="3674595"/>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3</a:t>
            </a:r>
            <a:endParaRPr sz="1550">
              <a:latin typeface="Arial MT"/>
              <a:cs typeface="Arial MT"/>
            </a:endParaRPr>
          </a:p>
        </p:txBody>
      </p:sp>
      <p:sp>
        <p:nvSpPr>
          <p:cNvPr id="9" name="object 9"/>
          <p:cNvSpPr/>
          <p:nvPr/>
        </p:nvSpPr>
        <p:spPr>
          <a:xfrm>
            <a:off x="3898841" y="4790050"/>
            <a:ext cx="296545" cy="296545"/>
          </a:xfrm>
          <a:custGeom>
            <a:avLst/>
            <a:gdLst/>
            <a:ahLst/>
            <a:cxnLst/>
            <a:rect l="l" t="t" r="r" b="b"/>
            <a:pathLst>
              <a:path w="296545" h="296545">
                <a:moveTo>
                  <a:pt x="0" y="148216"/>
                </a:moveTo>
                <a:lnTo>
                  <a:pt x="13808" y="82993"/>
                </a:lnTo>
                <a:lnTo>
                  <a:pt x="55252" y="31609"/>
                </a:lnTo>
                <a:lnTo>
                  <a:pt x="114451" y="1966"/>
                </a:lnTo>
                <a:lnTo>
                  <a:pt x="147993" y="0"/>
                </a:lnTo>
                <a:lnTo>
                  <a:pt x="179553" y="1966"/>
                </a:lnTo>
                <a:lnTo>
                  <a:pt x="238760" y="31609"/>
                </a:lnTo>
                <a:lnTo>
                  <a:pt x="280162" y="82993"/>
                </a:lnTo>
                <a:lnTo>
                  <a:pt x="295967" y="148216"/>
                </a:lnTo>
                <a:lnTo>
                  <a:pt x="291997" y="179825"/>
                </a:lnTo>
                <a:lnTo>
                  <a:pt x="262429" y="239112"/>
                </a:lnTo>
                <a:lnTo>
                  <a:pt x="211121" y="280627"/>
                </a:lnTo>
                <a:lnTo>
                  <a:pt x="147993" y="296432"/>
                </a:lnTo>
                <a:lnTo>
                  <a:pt x="114451" y="292500"/>
                </a:lnTo>
                <a:lnTo>
                  <a:pt x="55252" y="262819"/>
                </a:lnTo>
                <a:lnTo>
                  <a:pt x="13808" y="211472"/>
                </a:lnTo>
                <a:lnTo>
                  <a:pt x="0" y="148216"/>
                </a:lnTo>
                <a:close/>
              </a:path>
            </a:pathLst>
          </a:custGeom>
          <a:ln w="3942">
            <a:solidFill>
              <a:srgbClr val="231F20"/>
            </a:solidFill>
          </a:ln>
        </p:spPr>
        <p:txBody>
          <a:bodyPr wrap="square" lIns="0" tIns="0" rIns="0" bIns="0" rtlCol="0"/>
          <a:lstStyle/>
          <a:p>
            <a:endParaRPr/>
          </a:p>
        </p:txBody>
      </p:sp>
      <p:sp>
        <p:nvSpPr>
          <p:cNvPr id="10" name="object 10"/>
          <p:cNvSpPr txBox="1"/>
          <p:nvPr/>
        </p:nvSpPr>
        <p:spPr>
          <a:xfrm>
            <a:off x="3978874" y="4787225"/>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2</a:t>
            </a:r>
            <a:endParaRPr sz="1550">
              <a:latin typeface="Arial MT"/>
              <a:cs typeface="Arial MT"/>
            </a:endParaRPr>
          </a:p>
        </p:txBody>
      </p:sp>
      <p:sp>
        <p:nvSpPr>
          <p:cNvPr id="11" name="object 11"/>
          <p:cNvSpPr/>
          <p:nvPr/>
        </p:nvSpPr>
        <p:spPr>
          <a:xfrm>
            <a:off x="4934680" y="4566743"/>
            <a:ext cx="296545" cy="296545"/>
          </a:xfrm>
          <a:custGeom>
            <a:avLst/>
            <a:gdLst/>
            <a:ahLst/>
            <a:cxnLst/>
            <a:rect l="l" t="t" r="r" b="b"/>
            <a:pathLst>
              <a:path w="296545" h="296545">
                <a:moveTo>
                  <a:pt x="0" y="148216"/>
                </a:moveTo>
                <a:lnTo>
                  <a:pt x="13838" y="82993"/>
                </a:lnTo>
                <a:lnTo>
                  <a:pt x="55240" y="31609"/>
                </a:lnTo>
                <a:lnTo>
                  <a:pt x="114451" y="3932"/>
                </a:lnTo>
                <a:lnTo>
                  <a:pt x="147989" y="0"/>
                </a:lnTo>
                <a:lnTo>
                  <a:pt x="179561" y="3932"/>
                </a:lnTo>
                <a:lnTo>
                  <a:pt x="240700" y="31609"/>
                </a:lnTo>
                <a:lnTo>
                  <a:pt x="280174" y="82993"/>
                </a:lnTo>
                <a:lnTo>
                  <a:pt x="295978" y="148216"/>
                </a:lnTo>
                <a:lnTo>
                  <a:pt x="292008" y="181791"/>
                </a:lnTo>
                <a:lnTo>
                  <a:pt x="262441" y="241078"/>
                </a:lnTo>
                <a:lnTo>
                  <a:pt x="211132" y="282594"/>
                </a:lnTo>
                <a:lnTo>
                  <a:pt x="147989" y="296432"/>
                </a:lnTo>
                <a:lnTo>
                  <a:pt x="114451" y="292462"/>
                </a:lnTo>
                <a:lnTo>
                  <a:pt x="55240" y="264785"/>
                </a:lnTo>
                <a:lnTo>
                  <a:pt x="13838" y="213401"/>
                </a:lnTo>
                <a:lnTo>
                  <a:pt x="0" y="148216"/>
                </a:lnTo>
                <a:close/>
              </a:path>
            </a:pathLst>
          </a:custGeom>
          <a:ln w="3942">
            <a:solidFill>
              <a:srgbClr val="231F20"/>
            </a:solidFill>
          </a:ln>
        </p:spPr>
        <p:txBody>
          <a:bodyPr wrap="square" lIns="0" tIns="0" rIns="0" bIns="0" rtlCol="0"/>
          <a:lstStyle/>
          <a:p>
            <a:endParaRPr/>
          </a:p>
        </p:txBody>
      </p:sp>
      <p:sp>
        <p:nvSpPr>
          <p:cNvPr id="12" name="object 12"/>
          <p:cNvSpPr txBox="1"/>
          <p:nvPr/>
        </p:nvSpPr>
        <p:spPr>
          <a:xfrm>
            <a:off x="5014722" y="4563906"/>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4</a:t>
            </a:r>
            <a:endParaRPr sz="1550">
              <a:latin typeface="Arial MT"/>
              <a:cs typeface="Arial MT"/>
            </a:endParaRPr>
          </a:p>
        </p:txBody>
      </p:sp>
      <p:sp>
        <p:nvSpPr>
          <p:cNvPr id="13" name="object 13"/>
          <p:cNvSpPr/>
          <p:nvPr/>
        </p:nvSpPr>
        <p:spPr>
          <a:xfrm>
            <a:off x="6580221" y="4050935"/>
            <a:ext cx="296545" cy="296545"/>
          </a:xfrm>
          <a:custGeom>
            <a:avLst/>
            <a:gdLst/>
            <a:ahLst/>
            <a:cxnLst/>
            <a:rect l="l" t="t" r="r" b="b"/>
            <a:pathLst>
              <a:path w="296545" h="296545">
                <a:moveTo>
                  <a:pt x="0" y="148216"/>
                </a:moveTo>
                <a:lnTo>
                  <a:pt x="13800" y="84959"/>
                </a:lnTo>
                <a:lnTo>
                  <a:pt x="55240" y="31609"/>
                </a:lnTo>
                <a:lnTo>
                  <a:pt x="114413" y="3932"/>
                </a:lnTo>
                <a:lnTo>
                  <a:pt x="147951" y="0"/>
                </a:lnTo>
                <a:lnTo>
                  <a:pt x="181489" y="3932"/>
                </a:lnTo>
                <a:lnTo>
                  <a:pt x="240700" y="31609"/>
                </a:lnTo>
                <a:lnTo>
                  <a:pt x="282140" y="84959"/>
                </a:lnTo>
                <a:lnTo>
                  <a:pt x="295941" y="148216"/>
                </a:lnTo>
                <a:lnTo>
                  <a:pt x="291970" y="181791"/>
                </a:lnTo>
                <a:lnTo>
                  <a:pt x="264369" y="241116"/>
                </a:lnTo>
                <a:lnTo>
                  <a:pt x="211094" y="282594"/>
                </a:lnTo>
                <a:lnTo>
                  <a:pt x="147951" y="296432"/>
                </a:lnTo>
                <a:lnTo>
                  <a:pt x="114413" y="292500"/>
                </a:lnTo>
                <a:lnTo>
                  <a:pt x="55240" y="264823"/>
                </a:lnTo>
                <a:lnTo>
                  <a:pt x="13800" y="213439"/>
                </a:lnTo>
                <a:lnTo>
                  <a:pt x="0" y="148216"/>
                </a:lnTo>
                <a:close/>
              </a:path>
            </a:pathLst>
          </a:custGeom>
          <a:ln w="3942">
            <a:solidFill>
              <a:srgbClr val="231F20"/>
            </a:solidFill>
          </a:ln>
        </p:spPr>
        <p:txBody>
          <a:bodyPr wrap="square" lIns="0" tIns="0" rIns="0" bIns="0" rtlCol="0"/>
          <a:lstStyle/>
          <a:p>
            <a:endParaRPr/>
          </a:p>
        </p:txBody>
      </p:sp>
      <p:sp>
        <p:nvSpPr>
          <p:cNvPr id="14" name="object 14"/>
          <p:cNvSpPr txBox="1"/>
          <p:nvPr/>
        </p:nvSpPr>
        <p:spPr>
          <a:xfrm>
            <a:off x="6660237" y="4048105"/>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6</a:t>
            </a:r>
            <a:endParaRPr sz="1550">
              <a:latin typeface="Arial MT"/>
              <a:cs typeface="Arial MT"/>
            </a:endParaRPr>
          </a:p>
        </p:txBody>
      </p:sp>
      <p:grpSp>
        <p:nvGrpSpPr>
          <p:cNvPr id="15" name="object 15"/>
          <p:cNvGrpSpPr/>
          <p:nvPr/>
        </p:nvGrpSpPr>
        <p:grpSpPr>
          <a:xfrm>
            <a:off x="4044612" y="3823401"/>
            <a:ext cx="2569845" cy="1821180"/>
            <a:chOff x="4044612" y="3823401"/>
            <a:chExt cx="2569845" cy="1821180"/>
          </a:xfrm>
        </p:grpSpPr>
        <p:sp>
          <p:nvSpPr>
            <p:cNvPr id="16" name="object 16"/>
            <p:cNvSpPr/>
            <p:nvPr/>
          </p:nvSpPr>
          <p:spPr>
            <a:xfrm>
              <a:off x="4048797" y="3825624"/>
              <a:ext cx="1405255" cy="1113155"/>
            </a:xfrm>
            <a:custGeom>
              <a:avLst/>
              <a:gdLst/>
              <a:ahLst/>
              <a:cxnLst/>
              <a:rect l="l" t="t" r="r" b="b"/>
              <a:pathLst>
                <a:path w="1405254" h="1113154">
                  <a:moveTo>
                    <a:pt x="294001" y="148216"/>
                  </a:moveTo>
                  <a:lnTo>
                    <a:pt x="301865" y="146250"/>
                  </a:lnTo>
                </a:path>
                <a:path w="1405254" h="1113154">
                  <a:moveTo>
                    <a:pt x="309768" y="146250"/>
                  </a:moveTo>
                  <a:lnTo>
                    <a:pt x="317670" y="144284"/>
                  </a:lnTo>
                </a:path>
                <a:path w="1405254" h="1113154">
                  <a:moveTo>
                    <a:pt x="325535" y="144284"/>
                  </a:moveTo>
                  <a:lnTo>
                    <a:pt x="333437" y="142317"/>
                  </a:lnTo>
                </a:path>
                <a:path w="1405254" h="1113154">
                  <a:moveTo>
                    <a:pt x="341339" y="142317"/>
                  </a:moveTo>
                  <a:lnTo>
                    <a:pt x="349242" y="140313"/>
                  </a:lnTo>
                </a:path>
                <a:path w="1405254" h="1113154">
                  <a:moveTo>
                    <a:pt x="357144" y="138347"/>
                  </a:moveTo>
                  <a:lnTo>
                    <a:pt x="365009" y="138347"/>
                  </a:lnTo>
                </a:path>
                <a:path w="1405254" h="1113154">
                  <a:moveTo>
                    <a:pt x="372911" y="136381"/>
                  </a:moveTo>
                  <a:lnTo>
                    <a:pt x="380775" y="136381"/>
                  </a:lnTo>
                </a:path>
                <a:path w="1405254" h="1113154">
                  <a:moveTo>
                    <a:pt x="388678" y="134377"/>
                  </a:moveTo>
                  <a:lnTo>
                    <a:pt x="396580" y="134377"/>
                  </a:lnTo>
                </a:path>
                <a:path w="1405254" h="1113154">
                  <a:moveTo>
                    <a:pt x="404483" y="132411"/>
                  </a:moveTo>
                  <a:lnTo>
                    <a:pt x="412385" y="130445"/>
                  </a:lnTo>
                </a:path>
                <a:path w="1405254" h="1113154">
                  <a:moveTo>
                    <a:pt x="420249" y="130445"/>
                  </a:moveTo>
                  <a:lnTo>
                    <a:pt x="428152" y="128479"/>
                  </a:lnTo>
                </a:path>
                <a:path w="1405254" h="1113154">
                  <a:moveTo>
                    <a:pt x="436054" y="128479"/>
                  </a:moveTo>
                  <a:lnTo>
                    <a:pt x="443919" y="126475"/>
                  </a:lnTo>
                </a:path>
                <a:path w="1405254" h="1113154">
                  <a:moveTo>
                    <a:pt x="451821" y="126475"/>
                  </a:moveTo>
                  <a:lnTo>
                    <a:pt x="459723" y="124509"/>
                  </a:lnTo>
                </a:path>
                <a:path w="1405254" h="1113154">
                  <a:moveTo>
                    <a:pt x="467626" y="122543"/>
                  </a:moveTo>
                  <a:lnTo>
                    <a:pt x="475490" y="122543"/>
                  </a:lnTo>
                </a:path>
                <a:path w="1405254" h="1113154">
                  <a:moveTo>
                    <a:pt x="483393" y="120576"/>
                  </a:moveTo>
                  <a:lnTo>
                    <a:pt x="491295" y="120576"/>
                  </a:lnTo>
                </a:path>
                <a:path w="1405254" h="1113154">
                  <a:moveTo>
                    <a:pt x="499197" y="118573"/>
                  </a:moveTo>
                  <a:lnTo>
                    <a:pt x="507062" y="118573"/>
                  </a:lnTo>
                </a:path>
                <a:path w="1405254" h="1113154">
                  <a:moveTo>
                    <a:pt x="514964" y="116606"/>
                  </a:moveTo>
                  <a:lnTo>
                    <a:pt x="522867" y="114640"/>
                  </a:lnTo>
                </a:path>
                <a:path w="1405254" h="1113154">
                  <a:moveTo>
                    <a:pt x="530731" y="114640"/>
                  </a:moveTo>
                  <a:lnTo>
                    <a:pt x="538633" y="112636"/>
                  </a:lnTo>
                </a:path>
                <a:path w="1405254" h="1113154">
                  <a:moveTo>
                    <a:pt x="546536" y="112636"/>
                  </a:moveTo>
                  <a:lnTo>
                    <a:pt x="554438" y="110670"/>
                  </a:lnTo>
                </a:path>
                <a:path w="1405254" h="1113154">
                  <a:moveTo>
                    <a:pt x="562303" y="110670"/>
                  </a:moveTo>
                  <a:lnTo>
                    <a:pt x="570205" y="108704"/>
                  </a:lnTo>
                </a:path>
                <a:path w="1405254" h="1113154">
                  <a:moveTo>
                    <a:pt x="578107" y="106738"/>
                  </a:moveTo>
                  <a:lnTo>
                    <a:pt x="586010" y="106738"/>
                  </a:lnTo>
                </a:path>
                <a:path w="1405254" h="1113154">
                  <a:moveTo>
                    <a:pt x="593874" y="104734"/>
                  </a:moveTo>
                  <a:lnTo>
                    <a:pt x="601777" y="104734"/>
                  </a:lnTo>
                </a:path>
                <a:path w="1405254" h="1113154">
                  <a:moveTo>
                    <a:pt x="609679" y="102768"/>
                  </a:moveTo>
                  <a:lnTo>
                    <a:pt x="617581" y="102768"/>
                  </a:lnTo>
                </a:path>
                <a:path w="1405254" h="1113154">
                  <a:moveTo>
                    <a:pt x="625446" y="100802"/>
                  </a:moveTo>
                  <a:lnTo>
                    <a:pt x="633348" y="98836"/>
                  </a:lnTo>
                </a:path>
                <a:path w="1405254" h="1113154">
                  <a:moveTo>
                    <a:pt x="641250" y="98836"/>
                  </a:moveTo>
                  <a:lnTo>
                    <a:pt x="649115" y="96832"/>
                  </a:lnTo>
                </a:path>
                <a:path w="1405254" h="1113154">
                  <a:moveTo>
                    <a:pt x="657017" y="96832"/>
                  </a:moveTo>
                  <a:lnTo>
                    <a:pt x="664920" y="94865"/>
                  </a:lnTo>
                </a:path>
                <a:path w="1405254" h="1113154">
                  <a:moveTo>
                    <a:pt x="672784" y="94865"/>
                  </a:moveTo>
                  <a:lnTo>
                    <a:pt x="680687" y="92899"/>
                  </a:lnTo>
                </a:path>
                <a:path w="1405254" h="1113154">
                  <a:moveTo>
                    <a:pt x="688589" y="90933"/>
                  </a:moveTo>
                  <a:lnTo>
                    <a:pt x="696491" y="90933"/>
                  </a:lnTo>
                </a:path>
                <a:path w="1405254" h="1113154">
                  <a:moveTo>
                    <a:pt x="704394" y="88929"/>
                  </a:moveTo>
                  <a:lnTo>
                    <a:pt x="712258" y="88929"/>
                  </a:lnTo>
                </a:path>
                <a:path w="1405254" h="1113154">
                  <a:moveTo>
                    <a:pt x="720161" y="86963"/>
                  </a:moveTo>
                  <a:lnTo>
                    <a:pt x="728063" y="86963"/>
                  </a:lnTo>
                </a:path>
                <a:path w="1405254" h="1113154">
                  <a:moveTo>
                    <a:pt x="735927" y="84997"/>
                  </a:moveTo>
                  <a:lnTo>
                    <a:pt x="743830" y="83031"/>
                  </a:lnTo>
                </a:path>
                <a:path w="1405254" h="1113154">
                  <a:moveTo>
                    <a:pt x="751732" y="83031"/>
                  </a:moveTo>
                  <a:lnTo>
                    <a:pt x="759634" y="81027"/>
                  </a:lnTo>
                </a:path>
                <a:path w="1405254" h="1113154">
                  <a:moveTo>
                    <a:pt x="767499" y="81027"/>
                  </a:moveTo>
                  <a:lnTo>
                    <a:pt x="775401" y="79061"/>
                  </a:lnTo>
                </a:path>
                <a:path w="1405254" h="1113154">
                  <a:moveTo>
                    <a:pt x="783304" y="79061"/>
                  </a:moveTo>
                  <a:lnTo>
                    <a:pt x="791206" y="77095"/>
                  </a:lnTo>
                </a:path>
                <a:path w="1405254" h="1113154">
                  <a:moveTo>
                    <a:pt x="799071" y="75091"/>
                  </a:moveTo>
                  <a:lnTo>
                    <a:pt x="806973" y="75091"/>
                  </a:lnTo>
                </a:path>
                <a:path w="1405254" h="1113154">
                  <a:moveTo>
                    <a:pt x="814875" y="73125"/>
                  </a:moveTo>
                  <a:lnTo>
                    <a:pt x="822740" y="73125"/>
                  </a:lnTo>
                </a:path>
                <a:path w="1405254" h="1113154">
                  <a:moveTo>
                    <a:pt x="830642" y="71158"/>
                  </a:moveTo>
                  <a:lnTo>
                    <a:pt x="838545" y="71158"/>
                  </a:lnTo>
                </a:path>
                <a:path w="1405254" h="1113154">
                  <a:moveTo>
                    <a:pt x="846447" y="69192"/>
                  </a:moveTo>
                  <a:lnTo>
                    <a:pt x="854349" y="67188"/>
                  </a:lnTo>
                </a:path>
                <a:path w="1405254" h="1113154">
                  <a:moveTo>
                    <a:pt x="862214" y="67188"/>
                  </a:moveTo>
                  <a:lnTo>
                    <a:pt x="870116" y="65222"/>
                  </a:lnTo>
                </a:path>
                <a:path w="1405254" h="1113154">
                  <a:moveTo>
                    <a:pt x="877981" y="65222"/>
                  </a:moveTo>
                  <a:lnTo>
                    <a:pt x="885883" y="63256"/>
                  </a:lnTo>
                </a:path>
                <a:path w="1405254" h="1113154">
                  <a:moveTo>
                    <a:pt x="893785" y="63256"/>
                  </a:moveTo>
                  <a:lnTo>
                    <a:pt x="901688" y="61290"/>
                  </a:lnTo>
                </a:path>
                <a:path w="1405254" h="1113154">
                  <a:moveTo>
                    <a:pt x="909590" y="59286"/>
                  </a:moveTo>
                  <a:lnTo>
                    <a:pt x="917455" y="59286"/>
                  </a:lnTo>
                </a:path>
                <a:path w="1405254" h="1113154">
                  <a:moveTo>
                    <a:pt x="925357" y="57320"/>
                  </a:moveTo>
                  <a:lnTo>
                    <a:pt x="933259" y="57320"/>
                  </a:lnTo>
                </a:path>
                <a:path w="1405254" h="1113154">
                  <a:moveTo>
                    <a:pt x="941124" y="55354"/>
                  </a:moveTo>
                  <a:lnTo>
                    <a:pt x="949026" y="55354"/>
                  </a:lnTo>
                </a:path>
                <a:path w="1405254" h="1113154">
                  <a:moveTo>
                    <a:pt x="956929" y="53350"/>
                  </a:moveTo>
                  <a:lnTo>
                    <a:pt x="964831" y="51384"/>
                  </a:lnTo>
                </a:path>
                <a:path w="1405254" h="1113154">
                  <a:moveTo>
                    <a:pt x="972695" y="51384"/>
                  </a:moveTo>
                  <a:lnTo>
                    <a:pt x="980598" y="49418"/>
                  </a:lnTo>
                </a:path>
                <a:path w="1405254" h="1113154">
                  <a:moveTo>
                    <a:pt x="988500" y="49418"/>
                  </a:moveTo>
                  <a:lnTo>
                    <a:pt x="996365" y="47451"/>
                  </a:lnTo>
                </a:path>
                <a:path w="1405254" h="1113154">
                  <a:moveTo>
                    <a:pt x="1004267" y="47451"/>
                  </a:moveTo>
                  <a:lnTo>
                    <a:pt x="1012169" y="45447"/>
                  </a:lnTo>
                </a:path>
                <a:path w="1405254" h="1113154">
                  <a:moveTo>
                    <a:pt x="1020072" y="43481"/>
                  </a:moveTo>
                  <a:lnTo>
                    <a:pt x="1027936" y="43481"/>
                  </a:lnTo>
                </a:path>
                <a:path w="1405254" h="1113154">
                  <a:moveTo>
                    <a:pt x="1035839" y="41515"/>
                  </a:moveTo>
                  <a:lnTo>
                    <a:pt x="1043741" y="41515"/>
                  </a:lnTo>
                </a:path>
                <a:path w="1405254" h="1113154">
                  <a:moveTo>
                    <a:pt x="1051643" y="39549"/>
                  </a:moveTo>
                  <a:lnTo>
                    <a:pt x="1059508" y="39549"/>
                  </a:lnTo>
                </a:path>
                <a:path w="1405254" h="1113154">
                  <a:moveTo>
                    <a:pt x="1067410" y="37545"/>
                  </a:moveTo>
                  <a:lnTo>
                    <a:pt x="1075312" y="35579"/>
                  </a:lnTo>
                </a:path>
                <a:path w="1405254" h="1113154">
                  <a:moveTo>
                    <a:pt x="1083215" y="35579"/>
                  </a:moveTo>
                  <a:lnTo>
                    <a:pt x="1091079" y="33613"/>
                  </a:lnTo>
                </a:path>
                <a:path w="1405254" h="1113154">
                  <a:moveTo>
                    <a:pt x="1098982" y="33613"/>
                  </a:moveTo>
                  <a:lnTo>
                    <a:pt x="1106884" y="31647"/>
                  </a:lnTo>
                </a:path>
                <a:path w="1405254" h="1113154">
                  <a:moveTo>
                    <a:pt x="1114786" y="31647"/>
                  </a:moveTo>
                  <a:lnTo>
                    <a:pt x="1122651" y="29643"/>
                  </a:lnTo>
                </a:path>
                <a:path w="1405254" h="1113154">
                  <a:moveTo>
                    <a:pt x="1130553" y="27677"/>
                  </a:moveTo>
                  <a:lnTo>
                    <a:pt x="1138456" y="27677"/>
                  </a:lnTo>
                </a:path>
                <a:path w="1405254" h="1113154">
                  <a:moveTo>
                    <a:pt x="1146320" y="25710"/>
                  </a:moveTo>
                  <a:lnTo>
                    <a:pt x="1154223" y="25710"/>
                  </a:lnTo>
                </a:path>
                <a:path w="1405254" h="1113154">
                  <a:moveTo>
                    <a:pt x="1162125" y="23707"/>
                  </a:moveTo>
                  <a:lnTo>
                    <a:pt x="1169989" y="23707"/>
                  </a:lnTo>
                </a:path>
                <a:path w="1405254" h="1113154">
                  <a:moveTo>
                    <a:pt x="1177892" y="21740"/>
                  </a:moveTo>
                  <a:lnTo>
                    <a:pt x="1185794" y="19774"/>
                  </a:lnTo>
                </a:path>
                <a:path w="1405254" h="1113154">
                  <a:moveTo>
                    <a:pt x="1193696" y="19774"/>
                  </a:moveTo>
                  <a:lnTo>
                    <a:pt x="1201599" y="17808"/>
                  </a:lnTo>
                </a:path>
                <a:path w="1405254" h="1113154">
                  <a:moveTo>
                    <a:pt x="1209463" y="17808"/>
                  </a:moveTo>
                  <a:lnTo>
                    <a:pt x="1217366" y="15804"/>
                  </a:lnTo>
                </a:path>
                <a:path w="1405254" h="1113154">
                  <a:moveTo>
                    <a:pt x="1225268" y="15804"/>
                  </a:moveTo>
                  <a:lnTo>
                    <a:pt x="1233133" y="13838"/>
                  </a:lnTo>
                </a:path>
                <a:path w="1405254" h="1113154">
                  <a:moveTo>
                    <a:pt x="1241035" y="11872"/>
                  </a:moveTo>
                  <a:lnTo>
                    <a:pt x="1248937" y="11872"/>
                  </a:lnTo>
                </a:path>
                <a:path w="1405254" h="1113154">
                  <a:moveTo>
                    <a:pt x="1256840" y="9906"/>
                  </a:moveTo>
                  <a:lnTo>
                    <a:pt x="1264704" y="9906"/>
                  </a:lnTo>
                </a:path>
                <a:path w="1405254" h="1113154">
                  <a:moveTo>
                    <a:pt x="1272607" y="7902"/>
                  </a:moveTo>
                  <a:lnTo>
                    <a:pt x="1280509" y="7902"/>
                  </a:lnTo>
                </a:path>
                <a:path w="1405254" h="1113154">
                  <a:moveTo>
                    <a:pt x="1288411" y="5936"/>
                  </a:moveTo>
                  <a:lnTo>
                    <a:pt x="1296276" y="3970"/>
                  </a:lnTo>
                </a:path>
                <a:path w="1405254" h="1113154">
                  <a:moveTo>
                    <a:pt x="1304178" y="3970"/>
                  </a:moveTo>
                  <a:lnTo>
                    <a:pt x="1312080" y="1966"/>
                  </a:lnTo>
                </a:path>
                <a:path w="1405254" h="1113154">
                  <a:moveTo>
                    <a:pt x="1319945" y="1966"/>
                  </a:moveTo>
                  <a:lnTo>
                    <a:pt x="1327847" y="0"/>
                  </a:lnTo>
                </a:path>
                <a:path w="1405254" h="1113154">
                  <a:moveTo>
                    <a:pt x="1120685" y="770762"/>
                  </a:moveTo>
                  <a:lnTo>
                    <a:pt x="1124617" y="762822"/>
                  </a:lnTo>
                </a:path>
                <a:path w="1405254" h="1113154">
                  <a:moveTo>
                    <a:pt x="1126583" y="754920"/>
                  </a:moveTo>
                  <a:lnTo>
                    <a:pt x="1130553" y="749021"/>
                  </a:lnTo>
                </a:path>
                <a:path w="1405254" h="1113154">
                  <a:moveTo>
                    <a:pt x="1134486" y="741119"/>
                  </a:moveTo>
                  <a:lnTo>
                    <a:pt x="1136452" y="733179"/>
                  </a:lnTo>
                </a:path>
                <a:path w="1405254" h="1113154">
                  <a:moveTo>
                    <a:pt x="1140422" y="725276"/>
                  </a:moveTo>
                  <a:lnTo>
                    <a:pt x="1144354" y="717374"/>
                  </a:lnTo>
                </a:path>
                <a:path w="1405254" h="1113154">
                  <a:moveTo>
                    <a:pt x="1148324" y="709472"/>
                  </a:moveTo>
                  <a:lnTo>
                    <a:pt x="1150290" y="701569"/>
                  </a:lnTo>
                </a:path>
                <a:path w="1405254" h="1113154">
                  <a:moveTo>
                    <a:pt x="1154223" y="695633"/>
                  </a:moveTo>
                  <a:lnTo>
                    <a:pt x="1156189" y="687731"/>
                  </a:lnTo>
                </a:path>
                <a:path w="1405254" h="1113154">
                  <a:moveTo>
                    <a:pt x="1160159" y="681794"/>
                  </a:moveTo>
                  <a:lnTo>
                    <a:pt x="1164091" y="673892"/>
                  </a:lnTo>
                </a:path>
                <a:path w="1405254" h="1113154">
                  <a:moveTo>
                    <a:pt x="1166057" y="665990"/>
                  </a:moveTo>
                  <a:lnTo>
                    <a:pt x="1169989" y="660054"/>
                  </a:lnTo>
                </a:path>
                <a:path w="1405254" h="1113154">
                  <a:moveTo>
                    <a:pt x="1171993" y="652151"/>
                  </a:moveTo>
                  <a:lnTo>
                    <a:pt x="1175926" y="646253"/>
                  </a:lnTo>
                </a:path>
                <a:path w="1405254" h="1113154">
                  <a:moveTo>
                    <a:pt x="1179858" y="638350"/>
                  </a:moveTo>
                  <a:lnTo>
                    <a:pt x="1181862" y="630448"/>
                  </a:lnTo>
                </a:path>
                <a:path w="1405254" h="1113154">
                  <a:moveTo>
                    <a:pt x="1185794" y="624512"/>
                  </a:moveTo>
                  <a:lnTo>
                    <a:pt x="1187760" y="616610"/>
                  </a:lnTo>
                </a:path>
                <a:path w="1405254" h="1113154">
                  <a:moveTo>
                    <a:pt x="1191730" y="610673"/>
                  </a:moveTo>
                  <a:lnTo>
                    <a:pt x="1195663" y="602771"/>
                  </a:lnTo>
                </a:path>
                <a:path w="1405254" h="1113154">
                  <a:moveTo>
                    <a:pt x="1197629" y="594869"/>
                  </a:moveTo>
                  <a:lnTo>
                    <a:pt x="1201599" y="588932"/>
                  </a:lnTo>
                </a:path>
                <a:path w="1405254" h="1113154">
                  <a:moveTo>
                    <a:pt x="1203565" y="581030"/>
                  </a:moveTo>
                  <a:lnTo>
                    <a:pt x="1207497" y="575094"/>
                  </a:lnTo>
                </a:path>
                <a:path w="1405254" h="1113154">
                  <a:moveTo>
                    <a:pt x="1211467" y="567191"/>
                  </a:moveTo>
                  <a:lnTo>
                    <a:pt x="1213433" y="559289"/>
                  </a:lnTo>
                </a:path>
                <a:path w="1405254" h="1113154">
                  <a:moveTo>
                    <a:pt x="1217366" y="551387"/>
                  </a:moveTo>
                  <a:lnTo>
                    <a:pt x="1221298" y="543484"/>
                  </a:lnTo>
                </a:path>
                <a:path w="1405254" h="1113154">
                  <a:moveTo>
                    <a:pt x="1225268" y="535582"/>
                  </a:moveTo>
                  <a:lnTo>
                    <a:pt x="1227234" y="527680"/>
                  </a:lnTo>
                </a:path>
                <a:path w="1405254" h="1113154">
                  <a:moveTo>
                    <a:pt x="1231166" y="521744"/>
                  </a:moveTo>
                  <a:lnTo>
                    <a:pt x="1233133" y="513841"/>
                  </a:lnTo>
                </a:path>
                <a:path w="1405254" h="1113154">
                  <a:moveTo>
                    <a:pt x="1237103" y="507905"/>
                  </a:moveTo>
                  <a:lnTo>
                    <a:pt x="1241035" y="500003"/>
                  </a:lnTo>
                </a:path>
                <a:path w="1405254" h="1113154">
                  <a:moveTo>
                    <a:pt x="1243001" y="492100"/>
                  </a:moveTo>
                  <a:lnTo>
                    <a:pt x="1246971" y="486164"/>
                  </a:lnTo>
                </a:path>
                <a:path w="1405254" h="1113154">
                  <a:moveTo>
                    <a:pt x="1248937" y="478262"/>
                  </a:moveTo>
                  <a:lnTo>
                    <a:pt x="1252870" y="472326"/>
                  </a:lnTo>
                </a:path>
                <a:path w="1405254" h="1113154">
                  <a:moveTo>
                    <a:pt x="1256840" y="464423"/>
                  </a:moveTo>
                  <a:lnTo>
                    <a:pt x="1258806" y="456521"/>
                  </a:lnTo>
                </a:path>
                <a:path w="1405254" h="1113154">
                  <a:moveTo>
                    <a:pt x="1262738" y="450585"/>
                  </a:moveTo>
                  <a:lnTo>
                    <a:pt x="1264704" y="442682"/>
                  </a:lnTo>
                </a:path>
                <a:path w="1405254" h="1113154">
                  <a:moveTo>
                    <a:pt x="1268674" y="436784"/>
                  </a:moveTo>
                  <a:lnTo>
                    <a:pt x="1272607" y="428844"/>
                  </a:lnTo>
                </a:path>
                <a:path w="1405254" h="1113154">
                  <a:moveTo>
                    <a:pt x="1274573" y="420941"/>
                  </a:moveTo>
                  <a:lnTo>
                    <a:pt x="1278543" y="415043"/>
                  </a:lnTo>
                </a:path>
                <a:path w="1405254" h="1113154">
                  <a:moveTo>
                    <a:pt x="1280509" y="407103"/>
                  </a:moveTo>
                  <a:lnTo>
                    <a:pt x="1284441" y="401204"/>
                  </a:lnTo>
                </a:path>
                <a:path w="1405254" h="1113154">
                  <a:moveTo>
                    <a:pt x="1286407" y="393302"/>
                  </a:moveTo>
                  <a:lnTo>
                    <a:pt x="1290377" y="387366"/>
                  </a:lnTo>
                </a:path>
                <a:path w="1405254" h="1113154">
                  <a:moveTo>
                    <a:pt x="1294310" y="379463"/>
                  </a:moveTo>
                  <a:lnTo>
                    <a:pt x="1296276" y="371561"/>
                  </a:lnTo>
                </a:path>
                <a:path w="1405254" h="1113154">
                  <a:moveTo>
                    <a:pt x="1300246" y="365625"/>
                  </a:moveTo>
                  <a:lnTo>
                    <a:pt x="1302212" y="357723"/>
                  </a:lnTo>
                </a:path>
                <a:path w="1405254" h="1113154">
                  <a:moveTo>
                    <a:pt x="1306144" y="351786"/>
                  </a:moveTo>
                  <a:lnTo>
                    <a:pt x="1310114" y="343884"/>
                  </a:lnTo>
                </a:path>
                <a:path w="1405254" h="1113154">
                  <a:moveTo>
                    <a:pt x="1312080" y="335982"/>
                  </a:moveTo>
                  <a:lnTo>
                    <a:pt x="1316013" y="330045"/>
                  </a:lnTo>
                </a:path>
                <a:path w="1405254" h="1113154">
                  <a:moveTo>
                    <a:pt x="1317979" y="322143"/>
                  </a:moveTo>
                  <a:lnTo>
                    <a:pt x="1321911" y="316207"/>
                  </a:lnTo>
                </a:path>
                <a:path w="1405254" h="1113154">
                  <a:moveTo>
                    <a:pt x="1325881" y="308305"/>
                  </a:moveTo>
                  <a:lnTo>
                    <a:pt x="1327847" y="300402"/>
                  </a:lnTo>
                </a:path>
                <a:path w="1405254" h="1113154">
                  <a:moveTo>
                    <a:pt x="1331817" y="294466"/>
                  </a:moveTo>
                  <a:lnTo>
                    <a:pt x="1333784" y="286564"/>
                  </a:lnTo>
                </a:path>
                <a:path w="1405254" h="1113154">
                  <a:moveTo>
                    <a:pt x="1337716" y="280627"/>
                  </a:moveTo>
                  <a:lnTo>
                    <a:pt x="1341648" y="272725"/>
                  </a:lnTo>
                </a:path>
                <a:path w="1405254" h="1113154">
                  <a:moveTo>
                    <a:pt x="1343652" y="264823"/>
                  </a:moveTo>
                  <a:lnTo>
                    <a:pt x="1347584" y="258886"/>
                  </a:lnTo>
                </a:path>
                <a:path w="1405254" h="1113154">
                  <a:moveTo>
                    <a:pt x="1349550" y="250984"/>
                  </a:moveTo>
                  <a:lnTo>
                    <a:pt x="1353521" y="245048"/>
                  </a:lnTo>
                </a:path>
                <a:path w="1405254" h="1113154">
                  <a:moveTo>
                    <a:pt x="1357453" y="237146"/>
                  </a:moveTo>
                  <a:lnTo>
                    <a:pt x="1359419" y="229243"/>
                  </a:lnTo>
                </a:path>
                <a:path w="1405254" h="1113154">
                  <a:moveTo>
                    <a:pt x="1363389" y="221341"/>
                  </a:moveTo>
                  <a:lnTo>
                    <a:pt x="1367321" y="213439"/>
                  </a:lnTo>
                </a:path>
                <a:path w="1405254" h="1113154">
                  <a:moveTo>
                    <a:pt x="1371254" y="205536"/>
                  </a:moveTo>
                  <a:lnTo>
                    <a:pt x="1373220" y="197634"/>
                  </a:lnTo>
                </a:path>
                <a:path w="1405254" h="1113154">
                  <a:moveTo>
                    <a:pt x="1377190" y="191698"/>
                  </a:moveTo>
                  <a:lnTo>
                    <a:pt x="1379156" y="183795"/>
                  </a:lnTo>
                </a:path>
                <a:path w="1405254" h="1113154">
                  <a:moveTo>
                    <a:pt x="1383088" y="177859"/>
                  </a:moveTo>
                  <a:lnTo>
                    <a:pt x="1387058" y="169957"/>
                  </a:lnTo>
                </a:path>
                <a:path w="1405254" h="1113154">
                  <a:moveTo>
                    <a:pt x="1389024" y="162054"/>
                  </a:moveTo>
                  <a:lnTo>
                    <a:pt x="1392957" y="156118"/>
                  </a:lnTo>
                </a:path>
                <a:path w="1405254" h="1113154">
                  <a:moveTo>
                    <a:pt x="1394923" y="148216"/>
                  </a:moveTo>
                  <a:lnTo>
                    <a:pt x="1398893" y="142317"/>
                  </a:lnTo>
                </a:path>
                <a:path w="1405254" h="1113154">
                  <a:moveTo>
                    <a:pt x="1402825" y="134377"/>
                  </a:moveTo>
                  <a:lnTo>
                    <a:pt x="1404791" y="128479"/>
                  </a:lnTo>
                </a:path>
                <a:path w="1405254" h="1113154">
                  <a:moveTo>
                    <a:pt x="146011" y="1112643"/>
                  </a:moveTo>
                  <a:lnTo>
                    <a:pt x="153914" y="1110676"/>
                  </a:lnTo>
                </a:path>
                <a:path w="1405254" h="1113154">
                  <a:moveTo>
                    <a:pt x="161778" y="1108673"/>
                  </a:moveTo>
                  <a:lnTo>
                    <a:pt x="169681" y="1108673"/>
                  </a:lnTo>
                </a:path>
                <a:path w="1405254" h="1113154">
                  <a:moveTo>
                    <a:pt x="177583" y="1106706"/>
                  </a:moveTo>
                  <a:lnTo>
                    <a:pt x="185448" y="1104740"/>
                  </a:lnTo>
                </a:path>
                <a:path w="1405254" h="1113154">
                  <a:moveTo>
                    <a:pt x="193350" y="1102774"/>
                  </a:moveTo>
                  <a:lnTo>
                    <a:pt x="201252" y="1100770"/>
                  </a:lnTo>
                </a:path>
                <a:path w="1405254" h="1113154">
                  <a:moveTo>
                    <a:pt x="209155" y="1100770"/>
                  </a:moveTo>
                  <a:lnTo>
                    <a:pt x="217057" y="1098804"/>
                  </a:lnTo>
                </a:path>
                <a:path w="1405254" h="1113154">
                  <a:moveTo>
                    <a:pt x="224922" y="1096838"/>
                  </a:moveTo>
                  <a:lnTo>
                    <a:pt x="232824" y="1094834"/>
                  </a:lnTo>
                </a:path>
                <a:path w="1405254" h="1113154">
                  <a:moveTo>
                    <a:pt x="240726" y="1092868"/>
                  </a:moveTo>
                  <a:lnTo>
                    <a:pt x="248591" y="1092868"/>
                  </a:lnTo>
                </a:path>
                <a:path w="1405254" h="1113154">
                  <a:moveTo>
                    <a:pt x="256493" y="1090902"/>
                  </a:moveTo>
                  <a:lnTo>
                    <a:pt x="264395" y="1088936"/>
                  </a:lnTo>
                </a:path>
                <a:path w="1405254" h="1113154">
                  <a:moveTo>
                    <a:pt x="272260" y="1086932"/>
                  </a:moveTo>
                  <a:lnTo>
                    <a:pt x="280162" y="1084965"/>
                  </a:lnTo>
                </a:path>
                <a:path w="1405254" h="1113154">
                  <a:moveTo>
                    <a:pt x="288065" y="1084965"/>
                  </a:moveTo>
                  <a:lnTo>
                    <a:pt x="295967" y="1082999"/>
                  </a:lnTo>
                </a:path>
                <a:path w="1405254" h="1113154">
                  <a:moveTo>
                    <a:pt x="303869" y="1081033"/>
                  </a:moveTo>
                  <a:lnTo>
                    <a:pt x="311734" y="1079029"/>
                  </a:lnTo>
                </a:path>
                <a:path w="1405254" h="1113154">
                  <a:moveTo>
                    <a:pt x="319636" y="1077063"/>
                  </a:moveTo>
                  <a:lnTo>
                    <a:pt x="327501" y="1077063"/>
                  </a:lnTo>
                </a:path>
                <a:path w="1405254" h="1113154">
                  <a:moveTo>
                    <a:pt x="335403" y="1075097"/>
                  </a:moveTo>
                  <a:lnTo>
                    <a:pt x="343305" y="1073131"/>
                  </a:lnTo>
                </a:path>
                <a:path w="1405254" h="1113154">
                  <a:moveTo>
                    <a:pt x="351208" y="1071127"/>
                  </a:moveTo>
                  <a:lnTo>
                    <a:pt x="359110" y="1069161"/>
                  </a:lnTo>
                </a:path>
                <a:path w="1405254" h="1113154">
                  <a:moveTo>
                    <a:pt x="366975" y="1069161"/>
                  </a:moveTo>
                  <a:lnTo>
                    <a:pt x="374877" y="1067195"/>
                  </a:lnTo>
                </a:path>
                <a:path w="1405254" h="1113154">
                  <a:moveTo>
                    <a:pt x="382779" y="1065228"/>
                  </a:moveTo>
                  <a:lnTo>
                    <a:pt x="390644" y="1063225"/>
                  </a:lnTo>
                </a:path>
                <a:path w="1405254" h="1113154">
                  <a:moveTo>
                    <a:pt x="398546" y="1061258"/>
                  </a:moveTo>
                  <a:lnTo>
                    <a:pt x="406449" y="1061258"/>
                  </a:lnTo>
                </a:path>
                <a:path w="1405254" h="1113154">
                  <a:moveTo>
                    <a:pt x="414351" y="1059292"/>
                  </a:moveTo>
                  <a:lnTo>
                    <a:pt x="422253" y="1057288"/>
                  </a:lnTo>
                </a:path>
                <a:path w="1405254" h="1113154">
                  <a:moveTo>
                    <a:pt x="430118" y="1055322"/>
                  </a:moveTo>
                  <a:lnTo>
                    <a:pt x="438020" y="1053356"/>
                  </a:lnTo>
                </a:path>
                <a:path w="1405254" h="1113154">
                  <a:moveTo>
                    <a:pt x="445923" y="1053356"/>
                  </a:moveTo>
                  <a:lnTo>
                    <a:pt x="453787" y="1051390"/>
                  </a:lnTo>
                </a:path>
                <a:path w="1405254" h="1113154">
                  <a:moveTo>
                    <a:pt x="461689" y="1049386"/>
                  </a:moveTo>
                  <a:lnTo>
                    <a:pt x="469592" y="1047420"/>
                  </a:lnTo>
                </a:path>
                <a:path w="1405254" h="1113154">
                  <a:moveTo>
                    <a:pt x="477456" y="1045454"/>
                  </a:moveTo>
                  <a:lnTo>
                    <a:pt x="485359" y="1045454"/>
                  </a:lnTo>
                </a:path>
                <a:path w="1405254" h="1113154">
                  <a:moveTo>
                    <a:pt x="493261" y="1043488"/>
                  </a:moveTo>
                  <a:lnTo>
                    <a:pt x="501163" y="1041484"/>
                  </a:lnTo>
                </a:path>
                <a:path w="1405254" h="1113154">
                  <a:moveTo>
                    <a:pt x="509066" y="1039518"/>
                  </a:moveTo>
                  <a:lnTo>
                    <a:pt x="516930" y="1037551"/>
                  </a:lnTo>
                </a:path>
                <a:path w="1405254" h="1113154">
                  <a:moveTo>
                    <a:pt x="524833" y="1037551"/>
                  </a:moveTo>
                  <a:lnTo>
                    <a:pt x="532735" y="1035547"/>
                  </a:lnTo>
                </a:path>
                <a:path w="1405254" h="1113154">
                  <a:moveTo>
                    <a:pt x="540600" y="1033581"/>
                  </a:moveTo>
                  <a:lnTo>
                    <a:pt x="548502" y="1031615"/>
                  </a:lnTo>
                </a:path>
                <a:path w="1405254" h="1113154">
                  <a:moveTo>
                    <a:pt x="556404" y="1029649"/>
                  </a:moveTo>
                  <a:lnTo>
                    <a:pt x="564307" y="1027645"/>
                  </a:lnTo>
                </a:path>
                <a:path w="1405254" h="1113154">
                  <a:moveTo>
                    <a:pt x="572171" y="1027645"/>
                  </a:moveTo>
                  <a:lnTo>
                    <a:pt x="580073" y="1025679"/>
                  </a:lnTo>
                </a:path>
                <a:path w="1405254" h="1113154">
                  <a:moveTo>
                    <a:pt x="587976" y="1023713"/>
                  </a:moveTo>
                  <a:lnTo>
                    <a:pt x="595840" y="1021747"/>
                  </a:lnTo>
                </a:path>
                <a:path w="1405254" h="1113154">
                  <a:moveTo>
                    <a:pt x="603743" y="1019743"/>
                  </a:moveTo>
                  <a:lnTo>
                    <a:pt x="611645" y="1019743"/>
                  </a:lnTo>
                </a:path>
                <a:path w="1405254" h="1113154">
                  <a:moveTo>
                    <a:pt x="619547" y="1017777"/>
                  </a:moveTo>
                  <a:lnTo>
                    <a:pt x="627412" y="1015810"/>
                  </a:lnTo>
                </a:path>
                <a:path w="1405254" h="1113154">
                  <a:moveTo>
                    <a:pt x="635314" y="1013844"/>
                  </a:moveTo>
                  <a:lnTo>
                    <a:pt x="643217" y="1011840"/>
                  </a:lnTo>
                </a:path>
                <a:path w="1405254" h="1113154">
                  <a:moveTo>
                    <a:pt x="651119" y="1011840"/>
                  </a:moveTo>
                  <a:lnTo>
                    <a:pt x="658984" y="1009874"/>
                  </a:lnTo>
                </a:path>
                <a:path w="1405254" h="1113154">
                  <a:moveTo>
                    <a:pt x="666886" y="1007908"/>
                  </a:moveTo>
                  <a:lnTo>
                    <a:pt x="674788" y="1005904"/>
                  </a:lnTo>
                </a:path>
                <a:path w="1405254" h="1113154">
                  <a:moveTo>
                    <a:pt x="682653" y="1003938"/>
                  </a:moveTo>
                  <a:lnTo>
                    <a:pt x="690555" y="1003938"/>
                  </a:lnTo>
                </a:path>
                <a:path w="1405254" h="1113154">
                  <a:moveTo>
                    <a:pt x="698457" y="1001972"/>
                  </a:moveTo>
                  <a:lnTo>
                    <a:pt x="706360" y="1000006"/>
                  </a:lnTo>
                </a:path>
                <a:path w="1405254" h="1113154">
                  <a:moveTo>
                    <a:pt x="714262" y="998002"/>
                  </a:moveTo>
                  <a:lnTo>
                    <a:pt x="722127" y="996036"/>
                  </a:lnTo>
                </a:path>
                <a:path w="1405254" h="1113154">
                  <a:moveTo>
                    <a:pt x="730029" y="996036"/>
                  </a:moveTo>
                  <a:lnTo>
                    <a:pt x="737931" y="994070"/>
                  </a:lnTo>
                </a:path>
                <a:path w="1405254" h="1113154">
                  <a:moveTo>
                    <a:pt x="745796" y="992103"/>
                  </a:moveTo>
                  <a:lnTo>
                    <a:pt x="753698" y="990099"/>
                  </a:lnTo>
                </a:path>
                <a:path w="1405254" h="1113154">
                  <a:moveTo>
                    <a:pt x="761601" y="988133"/>
                  </a:moveTo>
                  <a:lnTo>
                    <a:pt x="769465" y="988133"/>
                  </a:lnTo>
                </a:path>
                <a:path w="1405254" h="1113154">
                  <a:moveTo>
                    <a:pt x="777367" y="986167"/>
                  </a:moveTo>
                  <a:lnTo>
                    <a:pt x="785270" y="984163"/>
                  </a:lnTo>
                </a:path>
                <a:path w="1405254" h="1113154">
                  <a:moveTo>
                    <a:pt x="793172" y="982197"/>
                  </a:moveTo>
                  <a:lnTo>
                    <a:pt x="801075" y="980231"/>
                  </a:lnTo>
                </a:path>
                <a:path w="1405254" h="1113154">
                  <a:moveTo>
                    <a:pt x="808939" y="980231"/>
                  </a:moveTo>
                  <a:lnTo>
                    <a:pt x="816841" y="978265"/>
                  </a:lnTo>
                </a:path>
                <a:path w="1405254" h="1113154">
                  <a:moveTo>
                    <a:pt x="824706" y="976261"/>
                  </a:moveTo>
                  <a:lnTo>
                    <a:pt x="832608" y="974295"/>
                  </a:lnTo>
                </a:path>
                <a:path w="1405254" h="1113154">
                  <a:moveTo>
                    <a:pt x="840511" y="972329"/>
                  </a:moveTo>
                  <a:lnTo>
                    <a:pt x="848413" y="972329"/>
                  </a:lnTo>
                </a:path>
                <a:path w="1405254" h="1113154">
                  <a:moveTo>
                    <a:pt x="856315" y="970363"/>
                  </a:moveTo>
                  <a:lnTo>
                    <a:pt x="864180" y="968359"/>
                  </a:lnTo>
                </a:path>
                <a:path w="1405254" h="1113154">
                  <a:moveTo>
                    <a:pt x="872082" y="966392"/>
                  </a:moveTo>
                  <a:lnTo>
                    <a:pt x="879985" y="964426"/>
                  </a:lnTo>
                </a:path>
                <a:path w="1405254" h="1113154">
                  <a:moveTo>
                    <a:pt x="887849" y="964426"/>
                  </a:moveTo>
                  <a:lnTo>
                    <a:pt x="895751" y="962460"/>
                  </a:lnTo>
                </a:path>
                <a:path w="1405254" h="1113154">
                  <a:moveTo>
                    <a:pt x="146011" y="296432"/>
                  </a:moveTo>
                  <a:lnTo>
                    <a:pt x="144045" y="304372"/>
                  </a:lnTo>
                </a:path>
                <a:path w="1405254" h="1113154">
                  <a:moveTo>
                    <a:pt x="142041" y="312275"/>
                  </a:moveTo>
                  <a:lnTo>
                    <a:pt x="140075" y="320177"/>
                  </a:lnTo>
                </a:path>
                <a:path w="1405254" h="1113154">
                  <a:moveTo>
                    <a:pt x="138109" y="328079"/>
                  </a:moveTo>
                  <a:lnTo>
                    <a:pt x="138109" y="335982"/>
                  </a:lnTo>
                </a:path>
                <a:path w="1405254" h="1113154">
                  <a:moveTo>
                    <a:pt x="136143" y="343884"/>
                  </a:moveTo>
                  <a:lnTo>
                    <a:pt x="134177" y="351786"/>
                  </a:lnTo>
                </a:path>
                <a:path w="1405254" h="1113154">
                  <a:moveTo>
                    <a:pt x="132173" y="359689"/>
                  </a:moveTo>
                  <a:lnTo>
                    <a:pt x="130207" y="367591"/>
                  </a:lnTo>
                </a:path>
                <a:path w="1405254" h="1113154">
                  <a:moveTo>
                    <a:pt x="128241" y="375493"/>
                  </a:moveTo>
                  <a:lnTo>
                    <a:pt x="126274" y="383396"/>
                  </a:lnTo>
                </a:path>
                <a:path w="1405254" h="1113154">
                  <a:moveTo>
                    <a:pt x="124308" y="391298"/>
                  </a:moveTo>
                  <a:lnTo>
                    <a:pt x="122342" y="399200"/>
                  </a:lnTo>
                </a:path>
                <a:path w="1405254" h="1113154">
                  <a:moveTo>
                    <a:pt x="122342" y="407103"/>
                  </a:moveTo>
                  <a:lnTo>
                    <a:pt x="120376" y="415043"/>
                  </a:lnTo>
                </a:path>
                <a:path w="1405254" h="1113154">
                  <a:moveTo>
                    <a:pt x="118372" y="422945"/>
                  </a:moveTo>
                  <a:lnTo>
                    <a:pt x="116406" y="430848"/>
                  </a:lnTo>
                </a:path>
                <a:path w="1405254" h="1113154">
                  <a:moveTo>
                    <a:pt x="114440" y="438750"/>
                  </a:moveTo>
                  <a:lnTo>
                    <a:pt x="112474" y="446652"/>
                  </a:lnTo>
                </a:path>
                <a:path w="1405254" h="1113154">
                  <a:moveTo>
                    <a:pt x="110508" y="454555"/>
                  </a:moveTo>
                  <a:lnTo>
                    <a:pt x="108541" y="462457"/>
                  </a:lnTo>
                </a:path>
                <a:path w="1405254" h="1113154">
                  <a:moveTo>
                    <a:pt x="106538" y="470359"/>
                  </a:moveTo>
                  <a:lnTo>
                    <a:pt x="106538" y="478262"/>
                  </a:lnTo>
                </a:path>
                <a:path w="1405254" h="1113154">
                  <a:moveTo>
                    <a:pt x="104571" y="486164"/>
                  </a:moveTo>
                  <a:lnTo>
                    <a:pt x="102605" y="494066"/>
                  </a:lnTo>
                </a:path>
                <a:path w="1405254" h="1113154">
                  <a:moveTo>
                    <a:pt x="100639" y="501969"/>
                  </a:moveTo>
                  <a:lnTo>
                    <a:pt x="98635" y="509871"/>
                  </a:lnTo>
                </a:path>
                <a:path w="1405254" h="1113154">
                  <a:moveTo>
                    <a:pt x="96669" y="517811"/>
                  </a:moveTo>
                  <a:lnTo>
                    <a:pt x="94703" y="525714"/>
                  </a:lnTo>
                </a:path>
                <a:path w="1405254" h="1113154">
                  <a:moveTo>
                    <a:pt x="92737" y="533616"/>
                  </a:moveTo>
                  <a:lnTo>
                    <a:pt x="90771" y="541481"/>
                  </a:lnTo>
                </a:path>
                <a:path w="1405254" h="1113154">
                  <a:moveTo>
                    <a:pt x="90771" y="549383"/>
                  </a:moveTo>
                  <a:lnTo>
                    <a:pt x="88805" y="557323"/>
                  </a:lnTo>
                </a:path>
                <a:path w="1405254" h="1113154">
                  <a:moveTo>
                    <a:pt x="86801" y="565225"/>
                  </a:moveTo>
                  <a:lnTo>
                    <a:pt x="84834" y="573128"/>
                  </a:lnTo>
                </a:path>
                <a:path w="1405254" h="1113154">
                  <a:moveTo>
                    <a:pt x="82868" y="581030"/>
                  </a:moveTo>
                  <a:lnTo>
                    <a:pt x="80902" y="588932"/>
                  </a:lnTo>
                </a:path>
                <a:path w="1405254" h="1113154">
                  <a:moveTo>
                    <a:pt x="78898" y="596835"/>
                  </a:moveTo>
                  <a:lnTo>
                    <a:pt x="76932" y="604737"/>
                  </a:lnTo>
                </a:path>
                <a:path w="1405254" h="1113154">
                  <a:moveTo>
                    <a:pt x="76932" y="612639"/>
                  </a:moveTo>
                  <a:lnTo>
                    <a:pt x="75004" y="620542"/>
                  </a:lnTo>
                </a:path>
                <a:path w="1405254" h="1113154">
                  <a:moveTo>
                    <a:pt x="73000" y="628444"/>
                  </a:moveTo>
                  <a:lnTo>
                    <a:pt x="71034" y="636346"/>
                  </a:lnTo>
                </a:path>
                <a:path w="1405254" h="1113154">
                  <a:moveTo>
                    <a:pt x="69068" y="644249"/>
                  </a:moveTo>
                  <a:lnTo>
                    <a:pt x="67101" y="652151"/>
                  </a:lnTo>
                </a:path>
                <a:path w="1405254" h="1113154">
                  <a:moveTo>
                    <a:pt x="65097" y="660054"/>
                  </a:moveTo>
                  <a:lnTo>
                    <a:pt x="63131" y="667994"/>
                  </a:lnTo>
                </a:path>
                <a:path w="1405254" h="1113154">
                  <a:moveTo>
                    <a:pt x="61165" y="675896"/>
                  </a:moveTo>
                  <a:lnTo>
                    <a:pt x="61165" y="683798"/>
                  </a:lnTo>
                </a:path>
                <a:path w="1405254" h="1113154">
                  <a:moveTo>
                    <a:pt x="59199" y="691701"/>
                  </a:moveTo>
                  <a:lnTo>
                    <a:pt x="57233" y="699603"/>
                  </a:lnTo>
                </a:path>
                <a:path w="1405254" h="1113154">
                  <a:moveTo>
                    <a:pt x="55267" y="707505"/>
                  </a:moveTo>
                  <a:lnTo>
                    <a:pt x="53263" y="715408"/>
                  </a:lnTo>
                </a:path>
                <a:path w="1405254" h="1113154">
                  <a:moveTo>
                    <a:pt x="51297" y="723310"/>
                  </a:moveTo>
                  <a:lnTo>
                    <a:pt x="49331" y="731212"/>
                  </a:lnTo>
                </a:path>
                <a:path w="1405254" h="1113154">
                  <a:moveTo>
                    <a:pt x="47364" y="739115"/>
                  </a:moveTo>
                  <a:lnTo>
                    <a:pt x="45398" y="747017"/>
                  </a:lnTo>
                </a:path>
                <a:path w="1405254" h="1113154">
                  <a:moveTo>
                    <a:pt x="45398" y="754920"/>
                  </a:moveTo>
                  <a:lnTo>
                    <a:pt x="43394" y="762822"/>
                  </a:lnTo>
                </a:path>
                <a:path w="1405254" h="1113154">
                  <a:moveTo>
                    <a:pt x="41428" y="770762"/>
                  </a:moveTo>
                  <a:lnTo>
                    <a:pt x="39466" y="778664"/>
                  </a:lnTo>
                </a:path>
                <a:path w="1405254" h="1113154">
                  <a:moveTo>
                    <a:pt x="37485" y="786567"/>
                  </a:moveTo>
                  <a:lnTo>
                    <a:pt x="35522" y="794469"/>
                  </a:lnTo>
                </a:path>
                <a:path w="1405254" h="1113154">
                  <a:moveTo>
                    <a:pt x="33541" y="802371"/>
                  </a:moveTo>
                  <a:lnTo>
                    <a:pt x="31564" y="810274"/>
                  </a:lnTo>
                </a:path>
                <a:path w="1405254" h="1113154">
                  <a:moveTo>
                    <a:pt x="29597" y="818176"/>
                  </a:moveTo>
                  <a:lnTo>
                    <a:pt x="29597" y="826078"/>
                  </a:lnTo>
                </a:path>
                <a:path w="1405254" h="1113154">
                  <a:moveTo>
                    <a:pt x="27620" y="833981"/>
                  </a:moveTo>
                  <a:lnTo>
                    <a:pt x="25654" y="841883"/>
                  </a:lnTo>
                </a:path>
                <a:path w="1405254" h="1113154">
                  <a:moveTo>
                    <a:pt x="23676" y="849786"/>
                  </a:moveTo>
                  <a:lnTo>
                    <a:pt x="21710" y="857688"/>
                  </a:lnTo>
                </a:path>
                <a:path w="1405254" h="1113154">
                  <a:moveTo>
                    <a:pt x="19733" y="865590"/>
                  </a:moveTo>
                  <a:lnTo>
                    <a:pt x="17751" y="873530"/>
                  </a:lnTo>
                </a:path>
                <a:path w="1405254" h="1113154">
                  <a:moveTo>
                    <a:pt x="15789" y="881433"/>
                  </a:moveTo>
                  <a:lnTo>
                    <a:pt x="13808" y="889335"/>
                  </a:lnTo>
                </a:path>
                <a:path w="1405254" h="1113154">
                  <a:moveTo>
                    <a:pt x="13808" y="897237"/>
                  </a:moveTo>
                  <a:lnTo>
                    <a:pt x="11845" y="905140"/>
                  </a:lnTo>
                </a:path>
                <a:path w="1405254" h="1113154">
                  <a:moveTo>
                    <a:pt x="9868" y="913042"/>
                  </a:moveTo>
                  <a:lnTo>
                    <a:pt x="7887" y="920944"/>
                  </a:lnTo>
                </a:path>
                <a:path w="1405254" h="1113154">
                  <a:moveTo>
                    <a:pt x="5924" y="928847"/>
                  </a:moveTo>
                  <a:lnTo>
                    <a:pt x="3943" y="936749"/>
                  </a:lnTo>
                </a:path>
                <a:path w="1405254" h="1113154">
                  <a:moveTo>
                    <a:pt x="1981" y="944652"/>
                  </a:moveTo>
                  <a:lnTo>
                    <a:pt x="0" y="952554"/>
                  </a:lnTo>
                </a:path>
              </a:pathLst>
            </a:custGeom>
            <a:ln w="3942">
              <a:solidFill>
                <a:srgbClr val="231F20"/>
              </a:solidFill>
            </a:ln>
          </p:spPr>
          <p:txBody>
            <a:bodyPr wrap="square" lIns="0" tIns="0" rIns="0" bIns="0" rtlCol="0"/>
            <a:lstStyle/>
            <a:p>
              <a:endParaRPr/>
            </a:p>
          </p:txBody>
        </p:sp>
        <p:sp>
          <p:nvSpPr>
            <p:cNvPr id="17" name="object 17"/>
            <p:cNvSpPr/>
            <p:nvPr/>
          </p:nvSpPr>
          <p:spPr>
            <a:xfrm>
              <a:off x="4046834" y="4786080"/>
              <a:ext cx="0" cy="4445"/>
            </a:xfrm>
            <a:custGeom>
              <a:avLst/>
              <a:gdLst/>
              <a:ahLst/>
              <a:cxnLst/>
              <a:rect l="l" t="t" r="r" b="b"/>
              <a:pathLst>
                <a:path h="4445">
                  <a:moveTo>
                    <a:pt x="-1971" y="1985"/>
                  </a:moveTo>
                  <a:lnTo>
                    <a:pt x="1971" y="1985"/>
                  </a:lnTo>
                </a:path>
              </a:pathLst>
            </a:custGeom>
            <a:ln w="3970">
              <a:solidFill>
                <a:srgbClr val="231F20"/>
              </a:solidFill>
            </a:ln>
          </p:spPr>
          <p:txBody>
            <a:bodyPr wrap="square" lIns="0" tIns="0" rIns="0" bIns="0" rtlCol="0"/>
            <a:lstStyle/>
            <a:p>
              <a:endParaRPr/>
            </a:p>
          </p:txBody>
        </p:sp>
        <p:sp>
          <p:nvSpPr>
            <p:cNvPr id="18" name="object 18"/>
            <p:cNvSpPr/>
            <p:nvPr/>
          </p:nvSpPr>
          <p:spPr>
            <a:xfrm>
              <a:off x="5210922" y="4270310"/>
              <a:ext cx="925830" cy="516255"/>
            </a:xfrm>
            <a:custGeom>
              <a:avLst/>
              <a:gdLst/>
              <a:ahLst/>
              <a:cxnLst/>
              <a:rect l="l" t="t" r="r" b="b"/>
              <a:pathLst>
                <a:path w="925829" h="516254">
                  <a:moveTo>
                    <a:pt x="0" y="515770"/>
                  </a:moveTo>
                  <a:lnTo>
                    <a:pt x="7864" y="511837"/>
                  </a:lnTo>
                </a:path>
                <a:path w="925829" h="516254">
                  <a:moveTo>
                    <a:pt x="15766" y="509833"/>
                  </a:moveTo>
                  <a:lnTo>
                    <a:pt x="23669" y="505901"/>
                  </a:lnTo>
                </a:path>
                <a:path w="925829" h="516254">
                  <a:moveTo>
                    <a:pt x="31571" y="501931"/>
                  </a:moveTo>
                  <a:lnTo>
                    <a:pt x="39473" y="499965"/>
                  </a:lnTo>
                </a:path>
                <a:path w="925829" h="516254">
                  <a:moveTo>
                    <a:pt x="45372" y="496033"/>
                  </a:moveTo>
                  <a:lnTo>
                    <a:pt x="53274" y="494029"/>
                  </a:lnTo>
                </a:path>
                <a:path w="925829" h="516254">
                  <a:moveTo>
                    <a:pt x="59173" y="490096"/>
                  </a:moveTo>
                  <a:lnTo>
                    <a:pt x="67075" y="488130"/>
                  </a:lnTo>
                </a:path>
                <a:path w="925829" h="516254">
                  <a:moveTo>
                    <a:pt x="73011" y="484160"/>
                  </a:moveTo>
                  <a:lnTo>
                    <a:pt x="80876" y="482194"/>
                  </a:lnTo>
                </a:path>
                <a:path w="925829" h="516254">
                  <a:moveTo>
                    <a:pt x="88778" y="478224"/>
                  </a:moveTo>
                  <a:lnTo>
                    <a:pt x="96680" y="474292"/>
                  </a:lnTo>
                </a:path>
                <a:path w="925829" h="516254">
                  <a:moveTo>
                    <a:pt x="104545" y="472288"/>
                  </a:moveTo>
                  <a:lnTo>
                    <a:pt x="110481" y="468355"/>
                  </a:lnTo>
                </a:path>
                <a:path w="925829" h="516254">
                  <a:moveTo>
                    <a:pt x="118383" y="466389"/>
                  </a:moveTo>
                  <a:lnTo>
                    <a:pt x="124282" y="462419"/>
                  </a:lnTo>
                </a:path>
                <a:path w="925829" h="516254">
                  <a:moveTo>
                    <a:pt x="132184" y="460453"/>
                  </a:moveTo>
                  <a:lnTo>
                    <a:pt x="138120" y="456483"/>
                  </a:lnTo>
                </a:path>
                <a:path w="925829" h="516254">
                  <a:moveTo>
                    <a:pt x="145985" y="454517"/>
                  </a:moveTo>
                  <a:lnTo>
                    <a:pt x="151921" y="450547"/>
                  </a:lnTo>
                </a:path>
                <a:path w="925829" h="516254">
                  <a:moveTo>
                    <a:pt x="159786" y="448581"/>
                  </a:moveTo>
                  <a:lnTo>
                    <a:pt x="165722" y="444648"/>
                  </a:lnTo>
                </a:path>
                <a:path w="925829" h="516254">
                  <a:moveTo>
                    <a:pt x="173624" y="442644"/>
                  </a:moveTo>
                  <a:lnTo>
                    <a:pt x="179523" y="438712"/>
                  </a:lnTo>
                </a:path>
                <a:path w="925829" h="516254">
                  <a:moveTo>
                    <a:pt x="187425" y="436746"/>
                  </a:moveTo>
                  <a:lnTo>
                    <a:pt x="193361" y="432776"/>
                  </a:lnTo>
                </a:path>
                <a:path w="925829" h="516254">
                  <a:moveTo>
                    <a:pt x="201264" y="430810"/>
                  </a:moveTo>
                  <a:lnTo>
                    <a:pt x="209128" y="426840"/>
                  </a:lnTo>
                </a:path>
                <a:path w="925829" h="516254">
                  <a:moveTo>
                    <a:pt x="217031" y="422907"/>
                  </a:moveTo>
                  <a:lnTo>
                    <a:pt x="224933" y="420904"/>
                  </a:lnTo>
                </a:path>
                <a:path w="925829" h="516254">
                  <a:moveTo>
                    <a:pt x="230831" y="416971"/>
                  </a:moveTo>
                  <a:lnTo>
                    <a:pt x="238734" y="415005"/>
                  </a:lnTo>
                </a:path>
                <a:path w="925829" h="516254">
                  <a:moveTo>
                    <a:pt x="244670" y="411035"/>
                  </a:moveTo>
                  <a:lnTo>
                    <a:pt x="252534" y="409069"/>
                  </a:lnTo>
                </a:path>
                <a:path w="925829" h="516254">
                  <a:moveTo>
                    <a:pt x="258471" y="405099"/>
                  </a:moveTo>
                  <a:lnTo>
                    <a:pt x="266335" y="403133"/>
                  </a:lnTo>
                </a:path>
                <a:path w="925829" h="516254">
                  <a:moveTo>
                    <a:pt x="272271" y="399163"/>
                  </a:moveTo>
                  <a:lnTo>
                    <a:pt x="280174" y="397196"/>
                  </a:lnTo>
                </a:path>
                <a:path w="925829" h="516254">
                  <a:moveTo>
                    <a:pt x="286072" y="393264"/>
                  </a:moveTo>
                  <a:lnTo>
                    <a:pt x="293974" y="391260"/>
                  </a:lnTo>
                </a:path>
                <a:path w="925829" h="516254">
                  <a:moveTo>
                    <a:pt x="299911" y="387328"/>
                  </a:moveTo>
                  <a:lnTo>
                    <a:pt x="307775" y="385362"/>
                  </a:lnTo>
                </a:path>
                <a:path w="925829" h="516254">
                  <a:moveTo>
                    <a:pt x="313711" y="381392"/>
                  </a:moveTo>
                  <a:lnTo>
                    <a:pt x="321614" y="379426"/>
                  </a:lnTo>
                </a:path>
                <a:path w="925829" h="516254">
                  <a:moveTo>
                    <a:pt x="327512" y="375456"/>
                  </a:moveTo>
                  <a:lnTo>
                    <a:pt x="335414" y="373489"/>
                  </a:lnTo>
                </a:path>
                <a:path w="925829" h="516254">
                  <a:moveTo>
                    <a:pt x="343317" y="369519"/>
                  </a:moveTo>
                  <a:lnTo>
                    <a:pt x="351181" y="365587"/>
                  </a:lnTo>
                </a:path>
                <a:path w="925829" h="516254">
                  <a:moveTo>
                    <a:pt x="359084" y="363621"/>
                  </a:moveTo>
                  <a:lnTo>
                    <a:pt x="365020" y="359651"/>
                  </a:lnTo>
                </a:path>
                <a:path w="925829" h="516254">
                  <a:moveTo>
                    <a:pt x="372884" y="357685"/>
                  </a:moveTo>
                  <a:lnTo>
                    <a:pt x="378821" y="353715"/>
                  </a:lnTo>
                </a:path>
                <a:path w="925829" h="516254">
                  <a:moveTo>
                    <a:pt x="386723" y="351749"/>
                  </a:moveTo>
                  <a:lnTo>
                    <a:pt x="392621" y="347778"/>
                  </a:lnTo>
                </a:path>
                <a:path w="925829" h="516254">
                  <a:moveTo>
                    <a:pt x="400524" y="345812"/>
                  </a:moveTo>
                  <a:lnTo>
                    <a:pt x="406422" y="341880"/>
                  </a:lnTo>
                </a:path>
                <a:path w="925829" h="516254">
                  <a:moveTo>
                    <a:pt x="414325" y="339876"/>
                  </a:moveTo>
                  <a:lnTo>
                    <a:pt x="420261" y="335944"/>
                  </a:lnTo>
                </a:path>
                <a:path w="925829" h="516254">
                  <a:moveTo>
                    <a:pt x="428125" y="333978"/>
                  </a:moveTo>
                  <a:lnTo>
                    <a:pt x="434062" y="330008"/>
                  </a:lnTo>
                </a:path>
                <a:path w="925829" h="516254">
                  <a:moveTo>
                    <a:pt x="441964" y="328041"/>
                  </a:moveTo>
                  <a:lnTo>
                    <a:pt x="447862" y="324071"/>
                  </a:lnTo>
                </a:path>
                <a:path w="925829" h="516254">
                  <a:moveTo>
                    <a:pt x="455765" y="322105"/>
                  </a:moveTo>
                  <a:lnTo>
                    <a:pt x="461663" y="318135"/>
                  </a:lnTo>
                </a:path>
                <a:path w="925829" h="516254">
                  <a:moveTo>
                    <a:pt x="469565" y="316169"/>
                  </a:moveTo>
                  <a:lnTo>
                    <a:pt x="477468" y="312237"/>
                  </a:lnTo>
                </a:path>
                <a:path w="925829" h="516254">
                  <a:moveTo>
                    <a:pt x="485370" y="308267"/>
                  </a:moveTo>
                  <a:lnTo>
                    <a:pt x="493272" y="306301"/>
                  </a:lnTo>
                </a:path>
                <a:path w="925829" h="516254">
                  <a:moveTo>
                    <a:pt x="499171" y="302330"/>
                  </a:moveTo>
                  <a:lnTo>
                    <a:pt x="507073" y="300364"/>
                  </a:lnTo>
                </a:path>
                <a:path w="925829" h="516254">
                  <a:moveTo>
                    <a:pt x="512972" y="296432"/>
                  </a:moveTo>
                  <a:lnTo>
                    <a:pt x="520874" y="294428"/>
                  </a:lnTo>
                </a:path>
                <a:path w="925829" h="516254">
                  <a:moveTo>
                    <a:pt x="526810" y="290496"/>
                  </a:moveTo>
                  <a:lnTo>
                    <a:pt x="534675" y="288492"/>
                  </a:lnTo>
                </a:path>
                <a:path w="925829" h="516254">
                  <a:moveTo>
                    <a:pt x="540611" y="284560"/>
                  </a:moveTo>
                  <a:lnTo>
                    <a:pt x="548513" y="282594"/>
                  </a:lnTo>
                </a:path>
                <a:path w="925829" h="516254">
                  <a:moveTo>
                    <a:pt x="554412" y="278623"/>
                  </a:moveTo>
                  <a:lnTo>
                    <a:pt x="562314" y="276657"/>
                  </a:lnTo>
                </a:path>
                <a:path w="925829" h="516254">
                  <a:moveTo>
                    <a:pt x="568212" y="272687"/>
                  </a:moveTo>
                  <a:lnTo>
                    <a:pt x="576115" y="270721"/>
                  </a:lnTo>
                </a:path>
                <a:path w="925829" h="516254">
                  <a:moveTo>
                    <a:pt x="629389" y="148178"/>
                  </a:moveTo>
                  <a:lnTo>
                    <a:pt x="643190" y="82993"/>
                  </a:lnTo>
                  <a:lnTo>
                    <a:pt x="684630" y="31609"/>
                  </a:lnTo>
                  <a:lnTo>
                    <a:pt x="743841" y="3932"/>
                  </a:lnTo>
                  <a:lnTo>
                    <a:pt x="777379" y="0"/>
                  </a:lnTo>
                  <a:lnTo>
                    <a:pt x="810917" y="3932"/>
                  </a:lnTo>
                  <a:lnTo>
                    <a:pt x="870090" y="31609"/>
                  </a:lnTo>
                  <a:lnTo>
                    <a:pt x="911530" y="82993"/>
                  </a:lnTo>
                  <a:lnTo>
                    <a:pt x="925330" y="148178"/>
                  </a:lnTo>
                  <a:lnTo>
                    <a:pt x="921398" y="181791"/>
                  </a:lnTo>
                  <a:lnTo>
                    <a:pt x="893797" y="241078"/>
                  </a:lnTo>
                  <a:lnTo>
                    <a:pt x="840522" y="282594"/>
                  </a:lnTo>
                  <a:lnTo>
                    <a:pt x="777379" y="296432"/>
                  </a:lnTo>
                  <a:lnTo>
                    <a:pt x="743841" y="292462"/>
                  </a:lnTo>
                  <a:lnTo>
                    <a:pt x="684630" y="264785"/>
                  </a:lnTo>
                  <a:lnTo>
                    <a:pt x="643190" y="213401"/>
                  </a:lnTo>
                  <a:lnTo>
                    <a:pt x="629389" y="148178"/>
                  </a:lnTo>
                  <a:close/>
                </a:path>
                <a:path w="925829" h="516254">
                  <a:moveTo>
                    <a:pt x="582051" y="266751"/>
                  </a:moveTo>
                  <a:lnTo>
                    <a:pt x="589953" y="264785"/>
                  </a:lnTo>
                </a:path>
                <a:path w="925829" h="516254">
                  <a:moveTo>
                    <a:pt x="595852" y="260853"/>
                  </a:moveTo>
                  <a:lnTo>
                    <a:pt x="603754" y="258849"/>
                  </a:lnTo>
                </a:path>
                <a:path w="925829" h="516254">
                  <a:moveTo>
                    <a:pt x="611619" y="254916"/>
                  </a:moveTo>
                  <a:lnTo>
                    <a:pt x="619521" y="250946"/>
                  </a:lnTo>
                </a:path>
                <a:path w="925829" h="516254">
                  <a:moveTo>
                    <a:pt x="627423" y="248980"/>
                  </a:moveTo>
                  <a:lnTo>
                    <a:pt x="633322" y="245048"/>
                  </a:lnTo>
                </a:path>
                <a:path w="925829" h="516254">
                  <a:moveTo>
                    <a:pt x="641224" y="243044"/>
                  </a:moveTo>
                  <a:lnTo>
                    <a:pt x="647160" y="239112"/>
                  </a:lnTo>
                </a:path>
                <a:path w="925829" h="516254">
                  <a:moveTo>
                    <a:pt x="655025" y="237108"/>
                  </a:moveTo>
                  <a:lnTo>
                    <a:pt x="657029" y="235142"/>
                  </a:lnTo>
                </a:path>
              </a:pathLst>
            </a:custGeom>
            <a:ln w="3942">
              <a:solidFill>
                <a:srgbClr val="231F2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6134282" y="4197180"/>
              <a:ext cx="447910" cy="223279"/>
            </a:xfrm>
            <a:prstGeom prst="rect">
              <a:avLst/>
            </a:prstGeom>
          </p:spPr>
        </p:pic>
        <p:sp>
          <p:nvSpPr>
            <p:cNvPr id="20" name="object 20"/>
            <p:cNvSpPr/>
            <p:nvPr/>
          </p:nvSpPr>
          <p:spPr>
            <a:xfrm>
              <a:off x="4934680" y="3825624"/>
              <a:ext cx="1677670" cy="1816735"/>
            </a:xfrm>
            <a:custGeom>
              <a:avLst/>
              <a:gdLst/>
              <a:ahLst/>
              <a:cxnLst/>
              <a:rect l="l" t="t" r="r" b="b"/>
              <a:pathLst>
                <a:path w="1677670" h="1816735">
                  <a:moveTo>
                    <a:pt x="739909" y="0"/>
                  </a:moveTo>
                  <a:lnTo>
                    <a:pt x="747773" y="1966"/>
                  </a:lnTo>
                </a:path>
                <a:path w="1677670" h="1816735">
                  <a:moveTo>
                    <a:pt x="755676" y="3970"/>
                  </a:moveTo>
                  <a:lnTo>
                    <a:pt x="763578" y="7902"/>
                  </a:lnTo>
                </a:path>
                <a:path w="1677670" h="1816735">
                  <a:moveTo>
                    <a:pt x="771480" y="9906"/>
                  </a:moveTo>
                  <a:lnTo>
                    <a:pt x="779383" y="11872"/>
                  </a:lnTo>
                </a:path>
                <a:path w="1677670" h="1816735">
                  <a:moveTo>
                    <a:pt x="787247" y="13838"/>
                  </a:moveTo>
                  <a:lnTo>
                    <a:pt x="795150" y="15804"/>
                  </a:lnTo>
                </a:path>
                <a:path w="1677670" h="1816735">
                  <a:moveTo>
                    <a:pt x="803052" y="19774"/>
                  </a:moveTo>
                  <a:lnTo>
                    <a:pt x="810917" y="21740"/>
                  </a:lnTo>
                </a:path>
                <a:path w="1677670" h="1816735">
                  <a:moveTo>
                    <a:pt x="818819" y="23707"/>
                  </a:moveTo>
                  <a:lnTo>
                    <a:pt x="826721" y="25710"/>
                  </a:lnTo>
                </a:path>
                <a:path w="1677670" h="1816735">
                  <a:moveTo>
                    <a:pt x="834586" y="27677"/>
                  </a:moveTo>
                  <a:lnTo>
                    <a:pt x="842488" y="31647"/>
                  </a:lnTo>
                </a:path>
                <a:path w="1677670" h="1816735">
                  <a:moveTo>
                    <a:pt x="850390" y="33613"/>
                  </a:moveTo>
                  <a:lnTo>
                    <a:pt x="858293" y="35579"/>
                  </a:lnTo>
                </a:path>
                <a:path w="1677670" h="1816735">
                  <a:moveTo>
                    <a:pt x="866195" y="37545"/>
                  </a:moveTo>
                  <a:lnTo>
                    <a:pt x="874060" y="39549"/>
                  </a:lnTo>
                </a:path>
                <a:path w="1677670" h="1816735">
                  <a:moveTo>
                    <a:pt x="881962" y="43481"/>
                  </a:moveTo>
                  <a:lnTo>
                    <a:pt x="889827" y="45447"/>
                  </a:lnTo>
                </a:path>
                <a:path w="1677670" h="1816735">
                  <a:moveTo>
                    <a:pt x="897729" y="47451"/>
                  </a:moveTo>
                  <a:lnTo>
                    <a:pt x="905631" y="49418"/>
                  </a:lnTo>
                </a:path>
                <a:path w="1677670" h="1816735">
                  <a:moveTo>
                    <a:pt x="913534" y="51384"/>
                  </a:moveTo>
                  <a:lnTo>
                    <a:pt x="921436" y="55354"/>
                  </a:lnTo>
                </a:path>
                <a:path w="1677670" h="1816735">
                  <a:moveTo>
                    <a:pt x="929301" y="57320"/>
                  </a:moveTo>
                  <a:lnTo>
                    <a:pt x="937203" y="59286"/>
                  </a:lnTo>
                </a:path>
                <a:path w="1677670" h="1816735">
                  <a:moveTo>
                    <a:pt x="945105" y="61290"/>
                  </a:moveTo>
                  <a:lnTo>
                    <a:pt x="952970" y="63256"/>
                  </a:lnTo>
                </a:path>
                <a:path w="1677670" h="1816735">
                  <a:moveTo>
                    <a:pt x="960872" y="67188"/>
                  </a:moveTo>
                  <a:lnTo>
                    <a:pt x="968774" y="69192"/>
                  </a:lnTo>
                </a:path>
                <a:path w="1677670" h="1816735">
                  <a:moveTo>
                    <a:pt x="976677" y="71158"/>
                  </a:moveTo>
                  <a:lnTo>
                    <a:pt x="984541" y="73125"/>
                  </a:lnTo>
                </a:path>
                <a:path w="1677670" h="1816735">
                  <a:moveTo>
                    <a:pt x="992444" y="75091"/>
                  </a:moveTo>
                  <a:lnTo>
                    <a:pt x="1000346" y="79061"/>
                  </a:lnTo>
                </a:path>
                <a:path w="1677670" h="1816735">
                  <a:moveTo>
                    <a:pt x="1008248" y="81027"/>
                  </a:moveTo>
                  <a:lnTo>
                    <a:pt x="1016113" y="83031"/>
                  </a:lnTo>
                </a:path>
                <a:path w="1677670" h="1816735">
                  <a:moveTo>
                    <a:pt x="1024015" y="84997"/>
                  </a:moveTo>
                  <a:lnTo>
                    <a:pt x="1031918" y="86963"/>
                  </a:lnTo>
                </a:path>
                <a:path w="1677670" h="1816735">
                  <a:moveTo>
                    <a:pt x="1039782" y="90933"/>
                  </a:moveTo>
                  <a:lnTo>
                    <a:pt x="1047685" y="92899"/>
                  </a:lnTo>
                </a:path>
                <a:path w="1677670" h="1816735">
                  <a:moveTo>
                    <a:pt x="1055587" y="94865"/>
                  </a:moveTo>
                  <a:lnTo>
                    <a:pt x="1063489" y="96832"/>
                  </a:lnTo>
                </a:path>
                <a:path w="1677670" h="1816735">
                  <a:moveTo>
                    <a:pt x="1071392" y="98836"/>
                  </a:moveTo>
                  <a:lnTo>
                    <a:pt x="1079256" y="102768"/>
                  </a:lnTo>
                </a:path>
                <a:path w="1677670" h="1816735">
                  <a:moveTo>
                    <a:pt x="1087158" y="104734"/>
                  </a:moveTo>
                  <a:lnTo>
                    <a:pt x="1095061" y="106738"/>
                  </a:lnTo>
                </a:path>
                <a:path w="1677670" h="1816735">
                  <a:moveTo>
                    <a:pt x="1102925" y="108704"/>
                  </a:moveTo>
                  <a:lnTo>
                    <a:pt x="1110828" y="112636"/>
                  </a:lnTo>
                </a:path>
                <a:path w="1677670" h="1816735">
                  <a:moveTo>
                    <a:pt x="1118730" y="114640"/>
                  </a:moveTo>
                  <a:lnTo>
                    <a:pt x="1126595" y="116606"/>
                  </a:lnTo>
                </a:path>
                <a:path w="1677670" h="1816735">
                  <a:moveTo>
                    <a:pt x="1134497" y="118573"/>
                  </a:moveTo>
                  <a:lnTo>
                    <a:pt x="1142399" y="120576"/>
                  </a:lnTo>
                </a:path>
                <a:path w="1677670" h="1816735">
                  <a:moveTo>
                    <a:pt x="1150302" y="124509"/>
                  </a:moveTo>
                  <a:lnTo>
                    <a:pt x="1158166" y="126475"/>
                  </a:lnTo>
                </a:path>
                <a:path w="1677670" h="1816735">
                  <a:moveTo>
                    <a:pt x="1166069" y="128479"/>
                  </a:moveTo>
                  <a:lnTo>
                    <a:pt x="1173971" y="130445"/>
                  </a:lnTo>
                </a:path>
                <a:path w="1677670" h="1816735">
                  <a:moveTo>
                    <a:pt x="1181873" y="132411"/>
                  </a:moveTo>
                  <a:lnTo>
                    <a:pt x="1189738" y="136381"/>
                  </a:lnTo>
                </a:path>
                <a:path w="1677670" h="1816735">
                  <a:moveTo>
                    <a:pt x="1197640" y="138347"/>
                  </a:moveTo>
                  <a:lnTo>
                    <a:pt x="1205542" y="140313"/>
                  </a:lnTo>
                </a:path>
                <a:path w="1677670" h="1816735">
                  <a:moveTo>
                    <a:pt x="1213445" y="142317"/>
                  </a:moveTo>
                  <a:lnTo>
                    <a:pt x="1221309" y="144284"/>
                  </a:lnTo>
                </a:path>
                <a:path w="1677670" h="1816735">
                  <a:moveTo>
                    <a:pt x="1229212" y="148216"/>
                  </a:moveTo>
                  <a:lnTo>
                    <a:pt x="1237114" y="150220"/>
                  </a:lnTo>
                </a:path>
                <a:path w="1677670" h="1816735">
                  <a:moveTo>
                    <a:pt x="1244979" y="152186"/>
                  </a:moveTo>
                  <a:lnTo>
                    <a:pt x="1252881" y="154152"/>
                  </a:lnTo>
                </a:path>
                <a:path w="1677670" h="1816735">
                  <a:moveTo>
                    <a:pt x="1260783" y="156118"/>
                  </a:moveTo>
                  <a:lnTo>
                    <a:pt x="1268686" y="160088"/>
                  </a:lnTo>
                </a:path>
                <a:path w="1677670" h="1816735">
                  <a:moveTo>
                    <a:pt x="1276588" y="162054"/>
                  </a:moveTo>
                  <a:lnTo>
                    <a:pt x="1284452" y="164020"/>
                  </a:lnTo>
                </a:path>
                <a:path w="1677670" h="1816735">
                  <a:moveTo>
                    <a:pt x="1292355" y="166024"/>
                  </a:moveTo>
                  <a:lnTo>
                    <a:pt x="1300257" y="167991"/>
                  </a:lnTo>
                </a:path>
                <a:path w="1677670" h="1816735">
                  <a:moveTo>
                    <a:pt x="1308122" y="171961"/>
                  </a:moveTo>
                  <a:lnTo>
                    <a:pt x="1316024" y="173927"/>
                  </a:lnTo>
                </a:path>
                <a:path w="1677670" h="1816735">
                  <a:moveTo>
                    <a:pt x="1323926" y="175893"/>
                  </a:moveTo>
                  <a:lnTo>
                    <a:pt x="1331791" y="177859"/>
                  </a:lnTo>
                </a:path>
                <a:path w="1677670" h="1816735">
                  <a:moveTo>
                    <a:pt x="1339693" y="179863"/>
                  </a:moveTo>
                  <a:lnTo>
                    <a:pt x="1347596" y="183795"/>
                  </a:lnTo>
                </a:path>
                <a:path w="1677670" h="1816735">
                  <a:moveTo>
                    <a:pt x="1355498" y="185761"/>
                  </a:moveTo>
                  <a:lnTo>
                    <a:pt x="1363400" y="187765"/>
                  </a:lnTo>
                </a:path>
                <a:path w="1677670" h="1816735">
                  <a:moveTo>
                    <a:pt x="1371265" y="189731"/>
                  </a:moveTo>
                  <a:lnTo>
                    <a:pt x="1379167" y="191698"/>
                  </a:lnTo>
                </a:path>
                <a:path w="1677670" h="1816735">
                  <a:moveTo>
                    <a:pt x="1387032" y="195668"/>
                  </a:moveTo>
                  <a:lnTo>
                    <a:pt x="1394934" y="197634"/>
                  </a:lnTo>
                </a:path>
                <a:path w="1677670" h="1816735">
                  <a:moveTo>
                    <a:pt x="1402836" y="199600"/>
                  </a:moveTo>
                  <a:lnTo>
                    <a:pt x="1410739" y="201604"/>
                  </a:lnTo>
                </a:path>
                <a:path w="1677670" h="1816735">
                  <a:moveTo>
                    <a:pt x="1418641" y="203570"/>
                  </a:moveTo>
                  <a:lnTo>
                    <a:pt x="1426506" y="207502"/>
                  </a:lnTo>
                </a:path>
                <a:path w="1677670" h="1816735">
                  <a:moveTo>
                    <a:pt x="1434408" y="209506"/>
                  </a:moveTo>
                  <a:lnTo>
                    <a:pt x="1442310" y="211472"/>
                  </a:lnTo>
                </a:path>
                <a:path w="1677670" h="1816735">
                  <a:moveTo>
                    <a:pt x="1450175" y="213439"/>
                  </a:moveTo>
                  <a:lnTo>
                    <a:pt x="1458077" y="217409"/>
                  </a:lnTo>
                </a:path>
                <a:path w="1677670" h="1816735">
                  <a:moveTo>
                    <a:pt x="1465980" y="219375"/>
                  </a:moveTo>
                  <a:lnTo>
                    <a:pt x="1473882" y="221341"/>
                  </a:lnTo>
                </a:path>
                <a:path w="1677670" h="1816735">
                  <a:moveTo>
                    <a:pt x="1481747" y="223345"/>
                  </a:moveTo>
                  <a:lnTo>
                    <a:pt x="1489649" y="225311"/>
                  </a:lnTo>
                </a:path>
                <a:path w="1677670" h="1816735">
                  <a:moveTo>
                    <a:pt x="1497551" y="229243"/>
                  </a:moveTo>
                  <a:lnTo>
                    <a:pt x="1505454" y="231247"/>
                  </a:lnTo>
                </a:path>
                <a:path w="1677670" h="1816735">
                  <a:moveTo>
                    <a:pt x="1513318" y="233213"/>
                  </a:moveTo>
                  <a:lnTo>
                    <a:pt x="1521220" y="235179"/>
                  </a:lnTo>
                </a:path>
                <a:path w="1677670" h="1816735">
                  <a:moveTo>
                    <a:pt x="1529123" y="237146"/>
                  </a:moveTo>
                  <a:lnTo>
                    <a:pt x="1536987" y="241116"/>
                  </a:lnTo>
                </a:path>
                <a:path w="1677670" h="1816735">
                  <a:moveTo>
                    <a:pt x="1544890" y="243082"/>
                  </a:moveTo>
                  <a:lnTo>
                    <a:pt x="1552792" y="245048"/>
                  </a:lnTo>
                </a:path>
                <a:path w="1677670" h="1816735">
                  <a:moveTo>
                    <a:pt x="1560694" y="247052"/>
                  </a:moveTo>
                  <a:lnTo>
                    <a:pt x="1568597" y="249018"/>
                  </a:lnTo>
                </a:path>
                <a:path w="1677670" h="1816735">
                  <a:moveTo>
                    <a:pt x="1576461" y="252988"/>
                  </a:moveTo>
                  <a:lnTo>
                    <a:pt x="1584364" y="254954"/>
                  </a:lnTo>
                </a:path>
                <a:path w="1677670" h="1816735">
                  <a:moveTo>
                    <a:pt x="1592266" y="256920"/>
                  </a:moveTo>
                  <a:lnTo>
                    <a:pt x="1600131" y="258886"/>
                  </a:lnTo>
                </a:path>
                <a:path w="1677670" h="1816735">
                  <a:moveTo>
                    <a:pt x="1608033" y="260890"/>
                  </a:moveTo>
                  <a:lnTo>
                    <a:pt x="1615935" y="264823"/>
                  </a:lnTo>
                </a:path>
                <a:path w="1677670" h="1816735">
                  <a:moveTo>
                    <a:pt x="1623800" y="266789"/>
                  </a:moveTo>
                  <a:lnTo>
                    <a:pt x="1631702" y="268793"/>
                  </a:lnTo>
                </a:path>
                <a:path w="1677670" h="1816735">
                  <a:moveTo>
                    <a:pt x="1639604" y="270759"/>
                  </a:moveTo>
                  <a:lnTo>
                    <a:pt x="1647507" y="272725"/>
                  </a:lnTo>
                </a:path>
                <a:path w="1677670" h="1816735">
                  <a:moveTo>
                    <a:pt x="1655371" y="276695"/>
                  </a:moveTo>
                  <a:lnTo>
                    <a:pt x="1663274" y="278661"/>
                  </a:lnTo>
                </a:path>
                <a:path w="1677670" h="1816735">
                  <a:moveTo>
                    <a:pt x="1671176" y="280627"/>
                  </a:moveTo>
                  <a:lnTo>
                    <a:pt x="1677074" y="282631"/>
                  </a:lnTo>
                </a:path>
                <a:path w="1677670" h="1816735">
                  <a:moveTo>
                    <a:pt x="945105" y="492100"/>
                  </a:moveTo>
                  <a:lnTo>
                    <a:pt x="941135" y="486164"/>
                  </a:lnTo>
                </a:path>
                <a:path w="1677670" h="1816735">
                  <a:moveTo>
                    <a:pt x="935237" y="480228"/>
                  </a:moveTo>
                  <a:lnTo>
                    <a:pt x="931267" y="474329"/>
                  </a:lnTo>
                </a:path>
                <a:path w="1677670" h="1816735">
                  <a:moveTo>
                    <a:pt x="925368" y="468393"/>
                  </a:moveTo>
                  <a:lnTo>
                    <a:pt x="921436" y="462457"/>
                  </a:lnTo>
                </a:path>
                <a:path w="1677670" h="1816735">
                  <a:moveTo>
                    <a:pt x="917466" y="456521"/>
                  </a:moveTo>
                  <a:lnTo>
                    <a:pt x="911568" y="450585"/>
                  </a:lnTo>
                </a:path>
                <a:path w="1677670" h="1816735">
                  <a:moveTo>
                    <a:pt x="907597" y="444686"/>
                  </a:moveTo>
                  <a:lnTo>
                    <a:pt x="901699" y="438750"/>
                  </a:lnTo>
                </a:path>
                <a:path w="1677670" h="1816735">
                  <a:moveTo>
                    <a:pt x="897729" y="432814"/>
                  </a:moveTo>
                  <a:lnTo>
                    <a:pt x="893797" y="426878"/>
                  </a:lnTo>
                </a:path>
                <a:path w="1677670" h="1816735">
                  <a:moveTo>
                    <a:pt x="887860" y="420941"/>
                  </a:moveTo>
                  <a:lnTo>
                    <a:pt x="883928" y="415043"/>
                  </a:lnTo>
                </a:path>
                <a:path w="1677670" h="1816735">
                  <a:moveTo>
                    <a:pt x="877992" y="409107"/>
                  </a:moveTo>
                  <a:lnTo>
                    <a:pt x="874060" y="403171"/>
                  </a:lnTo>
                </a:path>
                <a:path w="1677670" h="1816735">
                  <a:moveTo>
                    <a:pt x="870127" y="397234"/>
                  </a:moveTo>
                  <a:lnTo>
                    <a:pt x="864191" y="391298"/>
                  </a:lnTo>
                </a:path>
                <a:path w="1677670" h="1816735">
                  <a:moveTo>
                    <a:pt x="860259" y="385400"/>
                  </a:moveTo>
                  <a:lnTo>
                    <a:pt x="854323" y="379463"/>
                  </a:lnTo>
                </a:path>
                <a:path w="1677670" h="1816735">
                  <a:moveTo>
                    <a:pt x="850390" y="373527"/>
                  </a:moveTo>
                  <a:lnTo>
                    <a:pt x="846458" y="367591"/>
                  </a:lnTo>
                </a:path>
                <a:path w="1677670" h="1816735">
                  <a:moveTo>
                    <a:pt x="840522" y="361655"/>
                  </a:moveTo>
                  <a:lnTo>
                    <a:pt x="836590" y="355719"/>
                  </a:lnTo>
                </a:path>
                <a:path w="1677670" h="1816735">
                  <a:moveTo>
                    <a:pt x="832620" y="349820"/>
                  </a:moveTo>
                  <a:lnTo>
                    <a:pt x="826721" y="343884"/>
                  </a:lnTo>
                </a:path>
                <a:path w="1677670" h="1816735">
                  <a:moveTo>
                    <a:pt x="822789" y="337948"/>
                  </a:moveTo>
                  <a:lnTo>
                    <a:pt x="816853" y="332012"/>
                  </a:lnTo>
                </a:path>
                <a:path w="1677670" h="1816735">
                  <a:moveTo>
                    <a:pt x="812921" y="326113"/>
                  </a:moveTo>
                  <a:lnTo>
                    <a:pt x="808950" y="320177"/>
                  </a:lnTo>
                </a:path>
                <a:path w="1677670" h="1816735">
                  <a:moveTo>
                    <a:pt x="803052" y="314241"/>
                  </a:moveTo>
                  <a:lnTo>
                    <a:pt x="799082" y="308305"/>
                  </a:lnTo>
                </a:path>
                <a:path w="1677670" h="1816735">
                  <a:moveTo>
                    <a:pt x="793184" y="302368"/>
                  </a:moveTo>
                  <a:lnTo>
                    <a:pt x="789213" y="296432"/>
                  </a:lnTo>
                </a:path>
                <a:path w="1677670" h="1816735">
                  <a:moveTo>
                    <a:pt x="785281" y="290534"/>
                  </a:moveTo>
                  <a:lnTo>
                    <a:pt x="779383" y="284597"/>
                  </a:lnTo>
                </a:path>
                <a:path w="1677670" h="1816735">
                  <a:moveTo>
                    <a:pt x="775413" y="278661"/>
                  </a:moveTo>
                  <a:lnTo>
                    <a:pt x="769514" y="272725"/>
                  </a:lnTo>
                </a:path>
                <a:path w="1677670" h="1816735">
                  <a:moveTo>
                    <a:pt x="765544" y="266789"/>
                  </a:moveTo>
                  <a:lnTo>
                    <a:pt x="761612" y="260890"/>
                  </a:lnTo>
                </a:path>
                <a:path w="1677670" h="1816735">
                  <a:moveTo>
                    <a:pt x="755676" y="254954"/>
                  </a:moveTo>
                  <a:lnTo>
                    <a:pt x="751743" y="249018"/>
                  </a:lnTo>
                </a:path>
                <a:path w="1677670" h="1816735">
                  <a:moveTo>
                    <a:pt x="747773" y="243082"/>
                  </a:moveTo>
                  <a:lnTo>
                    <a:pt x="741875" y="237146"/>
                  </a:lnTo>
                </a:path>
                <a:path w="1677670" h="1816735">
                  <a:moveTo>
                    <a:pt x="737905" y="231247"/>
                  </a:moveTo>
                  <a:lnTo>
                    <a:pt x="732007" y="225311"/>
                  </a:lnTo>
                </a:path>
                <a:path w="1677670" h="1816735">
                  <a:moveTo>
                    <a:pt x="728074" y="219375"/>
                  </a:moveTo>
                  <a:lnTo>
                    <a:pt x="724104" y="213439"/>
                  </a:lnTo>
                </a:path>
                <a:path w="1677670" h="1816735">
                  <a:moveTo>
                    <a:pt x="718206" y="207502"/>
                  </a:moveTo>
                  <a:lnTo>
                    <a:pt x="714236" y="201604"/>
                  </a:lnTo>
                </a:path>
                <a:path w="1677670" h="1816735">
                  <a:moveTo>
                    <a:pt x="708337" y="195668"/>
                  </a:moveTo>
                  <a:lnTo>
                    <a:pt x="704367" y="189731"/>
                  </a:lnTo>
                </a:path>
                <a:path w="1677670" h="1816735">
                  <a:moveTo>
                    <a:pt x="700435" y="183795"/>
                  </a:moveTo>
                  <a:lnTo>
                    <a:pt x="694537" y="177859"/>
                  </a:lnTo>
                </a:path>
                <a:path w="1677670" h="1816735">
                  <a:moveTo>
                    <a:pt x="690566" y="171961"/>
                  </a:moveTo>
                  <a:lnTo>
                    <a:pt x="684630" y="166024"/>
                  </a:lnTo>
                </a:path>
                <a:path w="1677670" h="1816735">
                  <a:moveTo>
                    <a:pt x="680698" y="160088"/>
                  </a:moveTo>
                  <a:lnTo>
                    <a:pt x="676766" y="154152"/>
                  </a:lnTo>
                </a:path>
                <a:path w="1677670" h="1816735">
                  <a:moveTo>
                    <a:pt x="670829" y="148216"/>
                  </a:moveTo>
                  <a:lnTo>
                    <a:pt x="666897" y="142317"/>
                  </a:lnTo>
                </a:path>
                <a:path w="1677670" h="1816735">
                  <a:moveTo>
                    <a:pt x="660961" y="136381"/>
                  </a:moveTo>
                  <a:lnTo>
                    <a:pt x="658995" y="132411"/>
                  </a:lnTo>
                </a:path>
                <a:path w="1677670" h="1816735">
                  <a:moveTo>
                    <a:pt x="0" y="1667962"/>
                  </a:moveTo>
                  <a:lnTo>
                    <a:pt x="13838" y="1602739"/>
                  </a:lnTo>
                  <a:lnTo>
                    <a:pt x="55240" y="1551355"/>
                  </a:lnTo>
                  <a:lnTo>
                    <a:pt x="114451" y="1523678"/>
                  </a:lnTo>
                  <a:lnTo>
                    <a:pt x="147989" y="1519746"/>
                  </a:lnTo>
                  <a:lnTo>
                    <a:pt x="179561" y="1523678"/>
                  </a:lnTo>
                  <a:lnTo>
                    <a:pt x="240700" y="1551355"/>
                  </a:lnTo>
                  <a:lnTo>
                    <a:pt x="280174" y="1602739"/>
                  </a:lnTo>
                  <a:lnTo>
                    <a:pt x="295978" y="1667962"/>
                  </a:lnTo>
                  <a:lnTo>
                    <a:pt x="292008" y="1699572"/>
                  </a:lnTo>
                  <a:lnTo>
                    <a:pt x="262441" y="1760862"/>
                  </a:lnTo>
                  <a:lnTo>
                    <a:pt x="211132" y="1800374"/>
                  </a:lnTo>
                  <a:lnTo>
                    <a:pt x="147989" y="1816178"/>
                  </a:lnTo>
                  <a:lnTo>
                    <a:pt x="114451" y="1812246"/>
                  </a:lnTo>
                  <a:lnTo>
                    <a:pt x="55240" y="1782603"/>
                  </a:lnTo>
                  <a:lnTo>
                    <a:pt x="13838" y="1731219"/>
                  </a:lnTo>
                  <a:lnTo>
                    <a:pt x="0" y="1667962"/>
                  </a:lnTo>
                  <a:close/>
                </a:path>
              </a:pathLst>
            </a:custGeom>
            <a:ln w="3942">
              <a:solidFill>
                <a:srgbClr val="231F20"/>
              </a:solidFill>
            </a:ln>
          </p:spPr>
          <p:txBody>
            <a:bodyPr wrap="square" lIns="0" tIns="0" rIns="0" bIns="0" rtlCol="0"/>
            <a:lstStyle/>
            <a:p>
              <a:endParaRPr/>
            </a:p>
          </p:txBody>
        </p:sp>
      </p:grpSp>
      <p:graphicFrame>
        <p:nvGraphicFramePr>
          <p:cNvPr id="21" name="object 21"/>
          <p:cNvGraphicFramePr>
            <a:graphicFrameLocks noGrp="1"/>
          </p:cNvGraphicFramePr>
          <p:nvPr/>
        </p:nvGraphicFramePr>
        <p:xfrm>
          <a:off x="6966902" y="3379003"/>
          <a:ext cx="2367279" cy="2371494"/>
        </p:xfrm>
        <a:graphic>
          <a:graphicData uri="http://schemas.openxmlformats.org/drawingml/2006/table">
            <a:tbl>
              <a:tblPr firstRow="1" bandRow="1">
                <a:tableStyleId>{2D5ABB26-0587-4C30-8999-92F81FD0307C}</a:tableStyleId>
              </a:tblPr>
              <a:tblGrid>
                <a:gridCol w="591820">
                  <a:extLst>
                    <a:ext uri="{9D8B030D-6E8A-4147-A177-3AD203B41FA5}">
                      <a16:colId xmlns:a16="http://schemas.microsoft.com/office/drawing/2014/main" xmlns="" val="20000"/>
                    </a:ext>
                  </a:extLst>
                </a:gridCol>
                <a:gridCol w="591820">
                  <a:extLst>
                    <a:ext uri="{9D8B030D-6E8A-4147-A177-3AD203B41FA5}">
                      <a16:colId xmlns:a16="http://schemas.microsoft.com/office/drawing/2014/main" xmlns="" val="20001"/>
                    </a:ext>
                  </a:extLst>
                </a:gridCol>
                <a:gridCol w="591820">
                  <a:extLst>
                    <a:ext uri="{9D8B030D-6E8A-4147-A177-3AD203B41FA5}">
                      <a16:colId xmlns:a16="http://schemas.microsoft.com/office/drawing/2014/main" xmlns="" val="20002"/>
                    </a:ext>
                  </a:extLst>
                </a:gridCol>
                <a:gridCol w="591819">
                  <a:extLst>
                    <a:ext uri="{9D8B030D-6E8A-4147-A177-3AD203B41FA5}">
                      <a16:colId xmlns:a16="http://schemas.microsoft.com/office/drawing/2014/main" xmlns="" val="20003"/>
                    </a:ext>
                  </a:extLst>
                </a:gridCol>
              </a:tblGrid>
              <a:tr h="296432">
                <a:tc>
                  <a:txBody>
                    <a:bodyPr/>
                    <a:lstStyle/>
                    <a:p>
                      <a:pPr algn="ctr">
                        <a:lnSpc>
                          <a:spcPct val="100000"/>
                        </a:lnSpc>
                        <a:spcBef>
                          <a:spcPts val="80"/>
                        </a:spcBef>
                      </a:pPr>
                      <a:r>
                        <a:rPr sz="1550" dirty="0">
                          <a:solidFill>
                            <a:srgbClr val="231F20"/>
                          </a:solidFill>
                          <a:latin typeface="Arial MT"/>
                          <a:cs typeface="Arial MT"/>
                        </a:rPr>
                        <a:t>Dest</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spc="-5" dirty="0">
                          <a:solidFill>
                            <a:srgbClr val="231F20"/>
                          </a:solidFill>
                          <a:latin typeface="Arial MT"/>
                          <a:cs typeface="Arial MT"/>
                        </a:rPr>
                        <a:t>Next</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Pred</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Cost</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0"/>
                  </a:ext>
                </a:extLst>
              </a:tr>
              <a:tr h="296432">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0</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1"/>
                  </a:ext>
                </a:extLst>
              </a:tr>
              <a:tr h="296470">
                <a:tc>
                  <a:txBody>
                    <a:bodyPr/>
                    <a:lstStyle/>
                    <a:p>
                      <a:pPr algn="ctr">
                        <a:lnSpc>
                          <a:spcPct val="100000"/>
                        </a:lnSpc>
                        <a:spcBef>
                          <a:spcPts val="80"/>
                        </a:spcBef>
                      </a:pPr>
                      <a:r>
                        <a:rPr sz="1550" b="1" dirty="0">
                          <a:solidFill>
                            <a:srgbClr val="231F20"/>
                          </a:solidFill>
                          <a:latin typeface="Arial"/>
                          <a:cs typeface="Arial"/>
                        </a:rPr>
                        <a:t>6</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3</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4</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9</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2"/>
                  </a:ext>
                </a:extLst>
              </a:tr>
              <a:tr h="296432">
                <a:tc>
                  <a:txBody>
                    <a:bodyPr/>
                    <a:lstStyle/>
                    <a:p>
                      <a:pPr algn="ctr">
                        <a:lnSpc>
                          <a:spcPct val="100000"/>
                        </a:lnSpc>
                        <a:spcBef>
                          <a:spcPts val="80"/>
                        </a:spcBef>
                      </a:pPr>
                      <a:r>
                        <a:rPr sz="1550" b="1" dirty="0">
                          <a:solidFill>
                            <a:srgbClr val="231F20"/>
                          </a:solidFill>
                          <a:latin typeface="Arial"/>
                          <a:cs typeface="Arial"/>
                        </a:rPr>
                        <a:t>5</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4</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4</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4</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3"/>
                  </a:ext>
                </a:extLst>
              </a:tr>
              <a:tr h="296432">
                <a:tc>
                  <a:txBody>
                    <a:bodyPr/>
                    <a:lstStyle/>
                    <a:p>
                      <a:pPr algn="ctr">
                        <a:lnSpc>
                          <a:spcPct val="100000"/>
                        </a:lnSpc>
                        <a:spcBef>
                          <a:spcPts val="80"/>
                        </a:spcBef>
                      </a:pPr>
                      <a:r>
                        <a:rPr sz="1550" dirty="0">
                          <a:solidFill>
                            <a:srgbClr val="231F20"/>
                          </a:solidFill>
                          <a:latin typeface="Arial MT"/>
                          <a:cs typeface="Arial MT"/>
                        </a:rPr>
                        <a:t>4</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4</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2</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4"/>
                  </a:ext>
                </a:extLst>
              </a:tr>
              <a:tr h="296432">
                <a:tc>
                  <a:txBody>
                    <a:bodyPr/>
                    <a:lstStyle/>
                    <a:p>
                      <a:pPr algn="ctr">
                        <a:lnSpc>
                          <a:spcPct val="100000"/>
                        </a:lnSpc>
                        <a:spcBef>
                          <a:spcPts val="80"/>
                        </a:spcBef>
                      </a:pPr>
                      <a:r>
                        <a:rPr sz="1550" b="1" dirty="0">
                          <a:solidFill>
                            <a:srgbClr val="231F20"/>
                          </a:solidFill>
                          <a:latin typeface="Arial"/>
                          <a:cs typeface="Arial"/>
                        </a:rPr>
                        <a:t>3</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4</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4</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5</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5"/>
                  </a:ext>
                </a:extLst>
              </a:tr>
              <a:tr h="296432">
                <a:tc>
                  <a:txBody>
                    <a:bodyPr/>
                    <a:lstStyle/>
                    <a:p>
                      <a:pPr algn="ctr">
                        <a:lnSpc>
                          <a:spcPct val="100000"/>
                        </a:lnSpc>
                        <a:spcBef>
                          <a:spcPts val="80"/>
                        </a:spcBef>
                      </a:pPr>
                      <a:r>
                        <a:rPr sz="1550" dirty="0">
                          <a:solidFill>
                            <a:srgbClr val="231F20"/>
                          </a:solidFill>
                          <a:latin typeface="Arial MT"/>
                          <a:cs typeface="Arial MT"/>
                        </a:rPr>
                        <a:t>2</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2</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6"/>
                  </a:ext>
                </a:extLst>
              </a:tr>
              <a:tr h="296432">
                <a:tc>
                  <a:txBody>
                    <a:bodyPr/>
                    <a:lstStyle/>
                    <a:p>
                      <a:pPr algn="ctr">
                        <a:lnSpc>
                          <a:spcPct val="100000"/>
                        </a:lnSpc>
                        <a:spcBef>
                          <a:spcPts val="80"/>
                        </a:spcBef>
                      </a:pPr>
                      <a:r>
                        <a:rPr sz="1550" b="1" dirty="0">
                          <a:solidFill>
                            <a:srgbClr val="231F20"/>
                          </a:solidFill>
                          <a:latin typeface="Arial"/>
                          <a:cs typeface="Arial"/>
                        </a:rPr>
                        <a:t>1</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2</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2</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b="1" dirty="0">
                          <a:solidFill>
                            <a:srgbClr val="231F20"/>
                          </a:solidFill>
                          <a:latin typeface="Arial"/>
                          <a:cs typeface="Arial"/>
                        </a:rPr>
                        <a:t>7</a:t>
                      </a:r>
                      <a:endParaRPr sz="1550">
                        <a:latin typeface="Arial"/>
                        <a:cs typeface="Arial"/>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7"/>
                  </a:ext>
                </a:extLst>
              </a:tr>
            </a:tbl>
          </a:graphicData>
        </a:graphic>
      </p:graphicFrame>
      <p:sp>
        <p:nvSpPr>
          <p:cNvPr id="22" name="object 22"/>
          <p:cNvSpPr txBox="1"/>
          <p:nvPr/>
        </p:nvSpPr>
        <p:spPr>
          <a:xfrm>
            <a:off x="5014722" y="5342544"/>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7</a:t>
            </a:r>
            <a:endParaRPr sz="1550">
              <a:latin typeface="Arial MT"/>
              <a:cs typeface="Arial MT"/>
            </a:endParaRPr>
          </a:p>
        </p:txBody>
      </p:sp>
      <p:grpSp>
        <p:nvGrpSpPr>
          <p:cNvPr id="23" name="object 23"/>
          <p:cNvGrpSpPr/>
          <p:nvPr/>
        </p:nvGrpSpPr>
        <p:grpSpPr>
          <a:xfrm>
            <a:off x="4131409" y="4540775"/>
            <a:ext cx="1780539" cy="955040"/>
            <a:chOff x="4131409" y="4540775"/>
            <a:chExt cx="1780539" cy="955040"/>
          </a:xfrm>
        </p:grpSpPr>
        <p:sp>
          <p:nvSpPr>
            <p:cNvPr id="24" name="object 24"/>
            <p:cNvSpPr/>
            <p:nvPr/>
          </p:nvSpPr>
          <p:spPr>
            <a:xfrm>
              <a:off x="4133631" y="5056840"/>
              <a:ext cx="801370" cy="436880"/>
            </a:xfrm>
            <a:custGeom>
              <a:avLst/>
              <a:gdLst/>
              <a:ahLst/>
              <a:cxnLst/>
              <a:rect l="l" t="t" r="r" b="b"/>
              <a:pathLst>
                <a:path w="801370" h="436879">
                  <a:moveTo>
                    <a:pt x="801048" y="436746"/>
                  </a:moveTo>
                  <a:lnTo>
                    <a:pt x="793146" y="432776"/>
                  </a:lnTo>
                </a:path>
                <a:path w="801370" h="436879">
                  <a:moveTo>
                    <a:pt x="787247" y="428844"/>
                  </a:moveTo>
                  <a:lnTo>
                    <a:pt x="779345" y="424874"/>
                  </a:lnTo>
                </a:path>
                <a:path w="801370" h="436879">
                  <a:moveTo>
                    <a:pt x="771480" y="420941"/>
                  </a:moveTo>
                  <a:lnTo>
                    <a:pt x="765544" y="416971"/>
                  </a:lnTo>
                </a:path>
                <a:path w="801370" h="436879">
                  <a:moveTo>
                    <a:pt x="757642" y="413039"/>
                  </a:moveTo>
                  <a:lnTo>
                    <a:pt x="749777" y="409069"/>
                  </a:lnTo>
                </a:path>
                <a:path w="801370" h="436879">
                  <a:moveTo>
                    <a:pt x="743841" y="405137"/>
                  </a:moveTo>
                  <a:lnTo>
                    <a:pt x="735939" y="401167"/>
                  </a:lnTo>
                </a:path>
                <a:path w="801370" h="436879">
                  <a:moveTo>
                    <a:pt x="728074" y="397234"/>
                  </a:moveTo>
                  <a:lnTo>
                    <a:pt x="722138" y="393264"/>
                  </a:lnTo>
                </a:path>
                <a:path w="801370" h="436879">
                  <a:moveTo>
                    <a:pt x="714236" y="389332"/>
                  </a:moveTo>
                  <a:lnTo>
                    <a:pt x="706371" y="385362"/>
                  </a:lnTo>
                </a:path>
                <a:path w="801370" h="436879">
                  <a:moveTo>
                    <a:pt x="700435" y="381430"/>
                  </a:moveTo>
                  <a:lnTo>
                    <a:pt x="692533" y="377460"/>
                  </a:lnTo>
                </a:path>
                <a:path w="801370" h="436879">
                  <a:moveTo>
                    <a:pt x="684630" y="373489"/>
                  </a:moveTo>
                  <a:lnTo>
                    <a:pt x="678732" y="369557"/>
                  </a:lnTo>
                </a:path>
                <a:path w="801370" h="436879">
                  <a:moveTo>
                    <a:pt x="670829" y="365587"/>
                  </a:moveTo>
                  <a:lnTo>
                    <a:pt x="662965" y="361655"/>
                  </a:lnTo>
                </a:path>
                <a:path w="801370" h="436879">
                  <a:moveTo>
                    <a:pt x="657029" y="357685"/>
                  </a:moveTo>
                  <a:lnTo>
                    <a:pt x="649126" y="353752"/>
                  </a:lnTo>
                </a:path>
                <a:path w="801370" h="436879">
                  <a:moveTo>
                    <a:pt x="641224" y="349782"/>
                  </a:moveTo>
                  <a:lnTo>
                    <a:pt x="635326" y="345850"/>
                  </a:lnTo>
                </a:path>
                <a:path w="801370" h="436879">
                  <a:moveTo>
                    <a:pt x="627423" y="341880"/>
                  </a:moveTo>
                  <a:lnTo>
                    <a:pt x="619559" y="337948"/>
                  </a:lnTo>
                </a:path>
                <a:path w="801370" h="436879">
                  <a:moveTo>
                    <a:pt x="613623" y="333978"/>
                  </a:moveTo>
                  <a:lnTo>
                    <a:pt x="605720" y="330045"/>
                  </a:lnTo>
                </a:path>
                <a:path w="801370" h="436879">
                  <a:moveTo>
                    <a:pt x="597818" y="326075"/>
                  </a:moveTo>
                  <a:lnTo>
                    <a:pt x="591919" y="322105"/>
                  </a:lnTo>
                </a:path>
                <a:path w="801370" h="436879">
                  <a:moveTo>
                    <a:pt x="584017" y="318173"/>
                  </a:moveTo>
                  <a:lnTo>
                    <a:pt x="576153" y="314203"/>
                  </a:lnTo>
                </a:path>
                <a:path w="801370" h="436879">
                  <a:moveTo>
                    <a:pt x="570216" y="310271"/>
                  </a:moveTo>
                  <a:lnTo>
                    <a:pt x="562314" y="306301"/>
                  </a:lnTo>
                </a:path>
                <a:path w="801370" h="436879">
                  <a:moveTo>
                    <a:pt x="554412" y="302368"/>
                  </a:moveTo>
                  <a:lnTo>
                    <a:pt x="548513" y="298398"/>
                  </a:lnTo>
                </a:path>
                <a:path w="801370" h="436879">
                  <a:moveTo>
                    <a:pt x="540611" y="294466"/>
                  </a:moveTo>
                  <a:lnTo>
                    <a:pt x="532746" y="290496"/>
                  </a:lnTo>
                </a:path>
                <a:path w="801370" h="436879">
                  <a:moveTo>
                    <a:pt x="524844" y="286564"/>
                  </a:moveTo>
                  <a:lnTo>
                    <a:pt x="518908" y="282594"/>
                  </a:lnTo>
                </a:path>
                <a:path w="801370" h="436879">
                  <a:moveTo>
                    <a:pt x="511005" y="278661"/>
                  </a:moveTo>
                  <a:lnTo>
                    <a:pt x="503141" y="274691"/>
                  </a:lnTo>
                </a:path>
                <a:path w="801370" h="436879">
                  <a:moveTo>
                    <a:pt x="497205" y="270721"/>
                  </a:moveTo>
                  <a:lnTo>
                    <a:pt x="489302" y="266789"/>
                  </a:lnTo>
                </a:path>
                <a:path w="801370" h="436879">
                  <a:moveTo>
                    <a:pt x="481438" y="262819"/>
                  </a:moveTo>
                  <a:lnTo>
                    <a:pt x="475502" y="258886"/>
                  </a:lnTo>
                </a:path>
                <a:path w="801370" h="436879">
                  <a:moveTo>
                    <a:pt x="467637" y="254916"/>
                  </a:moveTo>
                  <a:lnTo>
                    <a:pt x="459735" y="250984"/>
                  </a:lnTo>
                </a:path>
                <a:path w="801370" h="436879">
                  <a:moveTo>
                    <a:pt x="453798" y="247014"/>
                  </a:moveTo>
                  <a:lnTo>
                    <a:pt x="445896" y="243082"/>
                  </a:lnTo>
                </a:path>
                <a:path w="801370" h="436879">
                  <a:moveTo>
                    <a:pt x="438032" y="239112"/>
                  </a:moveTo>
                  <a:lnTo>
                    <a:pt x="432095" y="235179"/>
                  </a:lnTo>
                </a:path>
                <a:path w="801370" h="436879">
                  <a:moveTo>
                    <a:pt x="424231" y="231209"/>
                  </a:moveTo>
                  <a:lnTo>
                    <a:pt x="416328" y="227277"/>
                  </a:lnTo>
                </a:path>
                <a:path w="801370" h="436879">
                  <a:moveTo>
                    <a:pt x="410392" y="223307"/>
                  </a:moveTo>
                  <a:lnTo>
                    <a:pt x="402490" y="219337"/>
                  </a:lnTo>
                </a:path>
                <a:path w="801370" h="436879">
                  <a:moveTo>
                    <a:pt x="394625" y="215405"/>
                  </a:moveTo>
                  <a:lnTo>
                    <a:pt x="388689" y="211435"/>
                  </a:lnTo>
                </a:path>
                <a:path w="801370" h="436879">
                  <a:moveTo>
                    <a:pt x="380825" y="207502"/>
                  </a:moveTo>
                  <a:lnTo>
                    <a:pt x="372922" y="203532"/>
                  </a:lnTo>
                </a:path>
                <a:path w="801370" h="436879">
                  <a:moveTo>
                    <a:pt x="366986" y="199600"/>
                  </a:moveTo>
                  <a:lnTo>
                    <a:pt x="359084" y="195668"/>
                  </a:lnTo>
                </a:path>
                <a:path w="801370" h="436879">
                  <a:moveTo>
                    <a:pt x="351219" y="191698"/>
                  </a:moveTo>
                  <a:lnTo>
                    <a:pt x="345283" y="187765"/>
                  </a:lnTo>
                </a:path>
                <a:path w="801370" h="436879">
                  <a:moveTo>
                    <a:pt x="337418" y="183795"/>
                  </a:moveTo>
                  <a:lnTo>
                    <a:pt x="329516" y="179825"/>
                  </a:lnTo>
                </a:path>
                <a:path w="801370" h="436879">
                  <a:moveTo>
                    <a:pt x="323580" y="175893"/>
                  </a:moveTo>
                  <a:lnTo>
                    <a:pt x="315678" y="171923"/>
                  </a:lnTo>
                </a:path>
                <a:path w="801370" h="436879">
                  <a:moveTo>
                    <a:pt x="307813" y="167953"/>
                  </a:moveTo>
                  <a:lnTo>
                    <a:pt x="301877" y="164020"/>
                  </a:lnTo>
                </a:path>
                <a:path w="801370" h="436879">
                  <a:moveTo>
                    <a:pt x="293974" y="160050"/>
                  </a:moveTo>
                  <a:lnTo>
                    <a:pt x="286110" y="156118"/>
                  </a:lnTo>
                </a:path>
                <a:path w="801370" h="436879">
                  <a:moveTo>
                    <a:pt x="280174" y="152186"/>
                  </a:moveTo>
                  <a:lnTo>
                    <a:pt x="272309" y="148216"/>
                  </a:lnTo>
                </a:path>
                <a:path w="801370" h="436879">
                  <a:moveTo>
                    <a:pt x="264407" y="144284"/>
                  </a:moveTo>
                  <a:lnTo>
                    <a:pt x="258471" y="140313"/>
                  </a:lnTo>
                </a:path>
                <a:path w="801370" h="436879">
                  <a:moveTo>
                    <a:pt x="250568" y="136381"/>
                  </a:moveTo>
                  <a:lnTo>
                    <a:pt x="242666" y="132411"/>
                  </a:lnTo>
                </a:path>
                <a:path w="801370" h="436879">
                  <a:moveTo>
                    <a:pt x="236767" y="128441"/>
                  </a:moveTo>
                  <a:lnTo>
                    <a:pt x="228865" y="124509"/>
                  </a:lnTo>
                </a:path>
                <a:path w="801370" h="436879">
                  <a:moveTo>
                    <a:pt x="221001" y="120539"/>
                  </a:moveTo>
                  <a:lnTo>
                    <a:pt x="215064" y="116606"/>
                  </a:lnTo>
                </a:path>
                <a:path w="801370" h="436879">
                  <a:moveTo>
                    <a:pt x="207162" y="112636"/>
                  </a:moveTo>
                  <a:lnTo>
                    <a:pt x="199297" y="108704"/>
                  </a:lnTo>
                </a:path>
                <a:path w="801370" h="436879">
                  <a:moveTo>
                    <a:pt x="191395" y="104734"/>
                  </a:moveTo>
                  <a:lnTo>
                    <a:pt x="185459" y="100802"/>
                  </a:lnTo>
                </a:path>
                <a:path w="801370" h="436879">
                  <a:moveTo>
                    <a:pt x="177594" y="96832"/>
                  </a:moveTo>
                  <a:lnTo>
                    <a:pt x="169692" y="92899"/>
                  </a:lnTo>
                </a:path>
                <a:path w="801370" h="436879">
                  <a:moveTo>
                    <a:pt x="163756" y="88929"/>
                  </a:moveTo>
                  <a:lnTo>
                    <a:pt x="155891" y="84997"/>
                  </a:lnTo>
                </a:path>
                <a:path w="801370" h="436879">
                  <a:moveTo>
                    <a:pt x="147989" y="81027"/>
                  </a:moveTo>
                  <a:lnTo>
                    <a:pt x="142053" y="77095"/>
                  </a:lnTo>
                </a:path>
                <a:path w="801370" h="436879">
                  <a:moveTo>
                    <a:pt x="134188" y="73125"/>
                  </a:moveTo>
                  <a:lnTo>
                    <a:pt x="126286" y="69155"/>
                  </a:lnTo>
                </a:path>
                <a:path w="801370" h="436879">
                  <a:moveTo>
                    <a:pt x="120350" y="65222"/>
                  </a:moveTo>
                  <a:lnTo>
                    <a:pt x="112485" y="61252"/>
                  </a:lnTo>
                </a:path>
                <a:path w="801370" h="436879">
                  <a:moveTo>
                    <a:pt x="104583" y="57320"/>
                  </a:moveTo>
                  <a:lnTo>
                    <a:pt x="98647" y="53350"/>
                  </a:lnTo>
                </a:path>
                <a:path w="801370" h="436879">
                  <a:moveTo>
                    <a:pt x="90744" y="49418"/>
                  </a:moveTo>
                  <a:lnTo>
                    <a:pt x="82880" y="45447"/>
                  </a:lnTo>
                </a:path>
                <a:path w="801370" h="436879">
                  <a:moveTo>
                    <a:pt x="76943" y="41515"/>
                  </a:moveTo>
                  <a:lnTo>
                    <a:pt x="69079" y="37545"/>
                  </a:lnTo>
                </a:path>
                <a:path w="801370" h="436879">
                  <a:moveTo>
                    <a:pt x="61177" y="33613"/>
                  </a:moveTo>
                  <a:lnTo>
                    <a:pt x="55240" y="29643"/>
                  </a:lnTo>
                </a:path>
                <a:path w="801370" h="436879">
                  <a:moveTo>
                    <a:pt x="47338" y="25710"/>
                  </a:moveTo>
                  <a:lnTo>
                    <a:pt x="39473" y="21740"/>
                  </a:lnTo>
                </a:path>
                <a:path w="801370" h="436879">
                  <a:moveTo>
                    <a:pt x="33537" y="17770"/>
                  </a:moveTo>
                  <a:lnTo>
                    <a:pt x="25673" y="13838"/>
                  </a:lnTo>
                </a:path>
                <a:path w="801370" h="436879">
                  <a:moveTo>
                    <a:pt x="17770" y="9868"/>
                  </a:moveTo>
                  <a:lnTo>
                    <a:pt x="11834" y="5936"/>
                  </a:lnTo>
                </a:path>
                <a:path w="801370" h="436879">
                  <a:moveTo>
                    <a:pt x="3970" y="1966"/>
                  </a:moveTo>
                  <a:lnTo>
                    <a:pt x="0" y="0"/>
                  </a:lnTo>
                </a:path>
              </a:pathLst>
            </a:custGeom>
            <a:ln w="3942">
              <a:solidFill>
                <a:srgbClr val="231F20"/>
              </a:solidFill>
            </a:ln>
          </p:spPr>
          <p:txBody>
            <a:bodyPr wrap="square" lIns="0" tIns="0" rIns="0" bIns="0" rtlCol="0"/>
            <a:lstStyle/>
            <a:p>
              <a:endParaRPr/>
            </a:p>
          </p:txBody>
        </p:sp>
        <p:sp>
          <p:nvSpPr>
            <p:cNvPr id="25" name="object 25"/>
            <p:cNvSpPr/>
            <p:nvPr/>
          </p:nvSpPr>
          <p:spPr>
            <a:xfrm>
              <a:off x="5082669" y="4863175"/>
              <a:ext cx="0" cy="482600"/>
            </a:xfrm>
            <a:custGeom>
              <a:avLst/>
              <a:gdLst/>
              <a:ahLst/>
              <a:cxnLst/>
              <a:rect l="l" t="t" r="r" b="b"/>
              <a:pathLst>
                <a:path h="482600">
                  <a:moveTo>
                    <a:pt x="0" y="0"/>
                  </a:moveTo>
                  <a:lnTo>
                    <a:pt x="0" y="482194"/>
                  </a:lnTo>
                </a:path>
              </a:pathLst>
            </a:custGeom>
            <a:ln w="3942">
              <a:solidFill>
                <a:srgbClr val="231F20"/>
              </a:solidFill>
              <a:prstDash val="sysDot"/>
            </a:ln>
          </p:spPr>
          <p:txBody>
            <a:bodyPr wrap="square" lIns="0" tIns="0" rIns="0" bIns="0" rtlCol="0"/>
            <a:lstStyle/>
            <a:p>
              <a:endParaRPr/>
            </a:p>
          </p:txBody>
        </p:sp>
        <p:sp>
          <p:nvSpPr>
            <p:cNvPr id="26" name="object 26"/>
            <p:cNvSpPr/>
            <p:nvPr/>
          </p:nvSpPr>
          <p:spPr>
            <a:xfrm>
              <a:off x="5189219" y="4542998"/>
              <a:ext cx="720725" cy="848360"/>
            </a:xfrm>
            <a:custGeom>
              <a:avLst/>
              <a:gdLst/>
              <a:ahLst/>
              <a:cxnLst/>
              <a:rect l="l" t="t" r="r" b="b"/>
              <a:pathLst>
                <a:path w="720725" h="848360">
                  <a:moveTo>
                    <a:pt x="0" y="847819"/>
                  </a:moveTo>
                  <a:lnTo>
                    <a:pt x="5898" y="841883"/>
                  </a:lnTo>
                </a:path>
                <a:path w="720725" h="848360">
                  <a:moveTo>
                    <a:pt x="9868" y="835947"/>
                  </a:moveTo>
                  <a:lnTo>
                    <a:pt x="15766" y="830049"/>
                  </a:lnTo>
                </a:path>
                <a:path w="720725" h="848360">
                  <a:moveTo>
                    <a:pt x="19736" y="824112"/>
                  </a:moveTo>
                  <a:lnTo>
                    <a:pt x="25635" y="818176"/>
                  </a:lnTo>
                </a:path>
                <a:path w="720725" h="848360">
                  <a:moveTo>
                    <a:pt x="29567" y="812240"/>
                  </a:moveTo>
                  <a:lnTo>
                    <a:pt x="35503" y="806304"/>
                  </a:lnTo>
                </a:path>
                <a:path w="720725" h="848360">
                  <a:moveTo>
                    <a:pt x="41440" y="800405"/>
                  </a:moveTo>
                  <a:lnTo>
                    <a:pt x="45372" y="794469"/>
                  </a:lnTo>
                </a:path>
                <a:path w="720725" h="848360">
                  <a:moveTo>
                    <a:pt x="51308" y="788533"/>
                  </a:moveTo>
                  <a:lnTo>
                    <a:pt x="55240" y="782597"/>
                  </a:lnTo>
                </a:path>
                <a:path w="720725" h="848360">
                  <a:moveTo>
                    <a:pt x="61177" y="776660"/>
                  </a:moveTo>
                  <a:lnTo>
                    <a:pt x="65109" y="770762"/>
                  </a:lnTo>
                </a:path>
                <a:path w="720725" h="848360">
                  <a:moveTo>
                    <a:pt x="71045" y="764826"/>
                  </a:moveTo>
                  <a:lnTo>
                    <a:pt x="74977" y="758890"/>
                  </a:lnTo>
                </a:path>
                <a:path w="720725" h="848360">
                  <a:moveTo>
                    <a:pt x="80876" y="752953"/>
                  </a:moveTo>
                  <a:lnTo>
                    <a:pt x="84846" y="747017"/>
                  </a:lnTo>
                </a:path>
                <a:path w="720725" h="848360">
                  <a:moveTo>
                    <a:pt x="90744" y="741119"/>
                  </a:moveTo>
                  <a:lnTo>
                    <a:pt x="96680" y="735183"/>
                  </a:lnTo>
                </a:path>
                <a:path w="720725" h="848360">
                  <a:moveTo>
                    <a:pt x="100613" y="729246"/>
                  </a:moveTo>
                  <a:lnTo>
                    <a:pt x="106549" y="723310"/>
                  </a:lnTo>
                </a:path>
                <a:path w="720725" h="848360">
                  <a:moveTo>
                    <a:pt x="110481" y="717374"/>
                  </a:moveTo>
                  <a:lnTo>
                    <a:pt x="116417" y="711476"/>
                  </a:lnTo>
                </a:path>
                <a:path w="720725" h="848360">
                  <a:moveTo>
                    <a:pt x="120350" y="705539"/>
                  </a:moveTo>
                  <a:lnTo>
                    <a:pt x="126248" y="699603"/>
                  </a:lnTo>
                </a:path>
                <a:path w="720725" h="848360">
                  <a:moveTo>
                    <a:pt x="130218" y="693667"/>
                  </a:moveTo>
                  <a:lnTo>
                    <a:pt x="136117" y="687768"/>
                  </a:lnTo>
                </a:path>
                <a:path w="720725" h="848360">
                  <a:moveTo>
                    <a:pt x="142053" y="681794"/>
                  </a:moveTo>
                  <a:lnTo>
                    <a:pt x="145985" y="675896"/>
                  </a:lnTo>
                </a:path>
                <a:path w="720725" h="848360">
                  <a:moveTo>
                    <a:pt x="151921" y="669960"/>
                  </a:moveTo>
                  <a:lnTo>
                    <a:pt x="155853" y="664024"/>
                  </a:lnTo>
                </a:path>
                <a:path w="720725" h="848360">
                  <a:moveTo>
                    <a:pt x="161790" y="658125"/>
                  </a:moveTo>
                  <a:lnTo>
                    <a:pt x="165722" y="652189"/>
                  </a:lnTo>
                </a:path>
                <a:path w="720725" h="848360">
                  <a:moveTo>
                    <a:pt x="171658" y="646253"/>
                  </a:moveTo>
                  <a:lnTo>
                    <a:pt x="175590" y="640317"/>
                  </a:lnTo>
                </a:path>
                <a:path w="720725" h="848360">
                  <a:moveTo>
                    <a:pt x="181489" y="634380"/>
                  </a:moveTo>
                  <a:lnTo>
                    <a:pt x="187425" y="628482"/>
                  </a:lnTo>
                </a:path>
                <a:path w="720725" h="848360">
                  <a:moveTo>
                    <a:pt x="191395" y="622546"/>
                  </a:moveTo>
                  <a:lnTo>
                    <a:pt x="197294" y="616610"/>
                  </a:lnTo>
                </a:path>
                <a:path w="720725" h="848360">
                  <a:moveTo>
                    <a:pt x="201226" y="610673"/>
                  </a:moveTo>
                  <a:lnTo>
                    <a:pt x="207162" y="604737"/>
                  </a:lnTo>
                </a:path>
                <a:path w="720725" h="848360">
                  <a:moveTo>
                    <a:pt x="211094" y="598839"/>
                  </a:moveTo>
                  <a:lnTo>
                    <a:pt x="217031" y="592902"/>
                  </a:lnTo>
                </a:path>
                <a:path w="720725" h="848360">
                  <a:moveTo>
                    <a:pt x="220963" y="586966"/>
                  </a:moveTo>
                  <a:lnTo>
                    <a:pt x="226899" y="581030"/>
                  </a:lnTo>
                </a:path>
                <a:path w="720725" h="848360">
                  <a:moveTo>
                    <a:pt x="232797" y="575094"/>
                  </a:moveTo>
                  <a:lnTo>
                    <a:pt x="236767" y="569195"/>
                  </a:lnTo>
                </a:path>
                <a:path w="720725" h="848360">
                  <a:moveTo>
                    <a:pt x="242666" y="563259"/>
                  </a:moveTo>
                  <a:lnTo>
                    <a:pt x="246636" y="557323"/>
                  </a:lnTo>
                </a:path>
                <a:path w="720725" h="848360">
                  <a:moveTo>
                    <a:pt x="252534" y="551387"/>
                  </a:moveTo>
                  <a:lnTo>
                    <a:pt x="256504" y="545451"/>
                  </a:lnTo>
                </a:path>
                <a:path w="720725" h="848360">
                  <a:moveTo>
                    <a:pt x="262403" y="539552"/>
                  </a:moveTo>
                  <a:lnTo>
                    <a:pt x="266373" y="533616"/>
                  </a:lnTo>
                </a:path>
                <a:path w="720725" h="848360">
                  <a:moveTo>
                    <a:pt x="272271" y="527680"/>
                  </a:moveTo>
                  <a:lnTo>
                    <a:pt x="276241" y="521744"/>
                  </a:lnTo>
                </a:path>
                <a:path w="720725" h="848360">
                  <a:moveTo>
                    <a:pt x="282140" y="515807"/>
                  </a:moveTo>
                  <a:lnTo>
                    <a:pt x="288038" y="509871"/>
                  </a:lnTo>
                </a:path>
                <a:path w="720725" h="848360">
                  <a:moveTo>
                    <a:pt x="292008" y="503973"/>
                  </a:moveTo>
                  <a:lnTo>
                    <a:pt x="297907" y="498036"/>
                  </a:lnTo>
                </a:path>
                <a:path w="720725" h="848360">
                  <a:moveTo>
                    <a:pt x="301877" y="492100"/>
                  </a:moveTo>
                  <a:lnTo>
                    <a:pt x="307775" y="486164"/>
                  </a:lnTo>
                </a:path>
                <a:path w="720725" h="848360">
                  <a:moveTo>
                    <a:pt x="311745" y="480228"/>
                  </a:moveTo>
                  <a:lnTo>
                    <a:pt x="317644" y="474329"/>
                  </a:lnTo>
                </a:path>
                <a:path w="720725" h="848360">
                  <a:moveTo>
                    <a:pt x="321614" y="468393"/>
                  </a:moveTo>
                  <a:lnTo>
                    <a:pt x="327512" y="462457"/>
                  </a:lnTo>
                </a:path>
                <a:path w="720725" h="848360">
                  <a:moveTo>
                    <a:pt x="333448" y="456521"/>
                  </a:moveTo>
                  <a:lnTo>
                    <a:pt x="337381" y="450585"/>
                  </a:lnTo>
                </a:path>
                <a:path w="720725" h="848360">
                  <a:moveTo>
                    <a:pt x="343317" y="444686"/>
                  </a:moveTo>
                  <a:lnTo>
                    <a:pt x="347249" y="438750"/>
                  </a:lnTo>
                </a:path>
                <a:path w="720725" h="848360">
                  <a:moveTo>
                    <a:pt x="353148" y="432814"/>
                  </a:moveTo>
                  <a:lnTo>
                    <a:pt x="357118" y="426878"/>
                  </a:lnTo>
                </a:path>
                <a:path w="720725" h="848360">
                  <a:moveTo>
                    <a:pt x="363054" y="420941"/>
                  </a:moveTo>
                  <a:lnTo>
                    <a:pt x="366986" y="415043"/>
                  </a:lnTo>
                </a:path>
                <a:path w="720725" h="848360">
                  <a:moveTo>
                    <a:pt x="372884" y="409107"/>
                  </a:moveTo>
                  <a:lnTo>
                    <a:pt x="378821" y="403171"/>
                  </a:lnTo>
                </a:path>
                <a:path w="720725" h="848360">
                  <a:moveTo>
                    <a:pt x="382753" y="397234"/>
                  </a:moveTo>
                  <a:lnTo>
                    <a:pt x="388689" y="391298"/>
                  </a:lnTo>
                </a:path>
                <a:path w="720725" h="848360">
                  <a:moveTo>
                    <a:pt x="392621" y="385400"/>
                  </a:moveTo>
                  <a:lnTo>
                    <a:pt x="398558" y="379463"/>
                  </a:lnTo>
                </a:path>
                <a:path w="720725" h="848360">
                  <a:moveTo>
                    <a:pt x="402490" y="373527"/>
                  </a:moveTo>
                  <a:lnTo>
                    <a:pt x="408426" y="367591"/>
                  </a:lnTo>
                </a:path>
                <a:path w="720725" h="848360">
                  <a:moveTo>
                    <a:pt x="412358" y="361655"/>
                  </a:moveTo>
                  <a:lnTo>
                    <a:pt x="418295" y="355756"/>
                  </a:lnTo>
                </a:path>
                <a:path w="720725" h="848360">
                  <a:moveTo>
                    <a:pt x="424193" y="349820"/>
                  </a:moveTo>
                  <a:lnTo>
                    <a:pt x="428125" y="343884"/>
                  </a:lnTo>
                </a:path>
                <a:path w="720725" h="848360">
                  <a:moveTo>
                    <a:pt x="434062" y="337948"/>
                  </a:moveTo>
                  <a:lnTo>
                    <a:pt x="437994" y="332012"/>
                  </a:lnTo>
                </a:path>
                <a:path w="720725" h="848360">
                  <a:moveTo>
                    <a:pt x="443930" y="326113"/>
                  </a:moveTo>
                  <a:lnTo>
                    <a:pt x="447862" y="320177"/>
                  </a:lnTo>
                </a:path>
                <a:path w="720725" h="848360">
                  <a:moveTo>
                    <a:pt x="453798" y="314241"/>
                  </a:moveTo>
                  <a:lnTo>
                    <a:pt x="457731" y="308305"/>
                  </a:lnTo>
                </a:path>
                <a:path w="720725" h="848360">
                  <a:moveTo>
                    <a:pt x="463667" y="302368"/>
                  </a:moveTo>
                  <a:lnTo>
                    <a:pt x="467599" y="296470"/>
                  </a:lnTo>
                </a:path>
                <a:path w="720725" h="848360">
                  <a:moveTo>
                    <a:pt x="473535" y="290534"/>
                  </a:moveTo>
                  <a:lnTo>
                    <a:pt x="479434" y="284597"/>
                  </a:lnTo>
                </a:path>
                <a:path w="720725" h="848360">
                  <a:moveTo>
                    <a:pt x="483366" y="278661"/>
                  </a:moveTo>
                  <a:lnTo>
                    <a:pt x="489302" y="272725"/>
                  </a:lnTo>
                </a:path>
                <a:path w="720725" h="848360">
                  <a:moveTo>
                    <a:pt x="493235" y="266789"/>
                  </a:moveTo>
                  <a:lnTo>
                    <a:pt x="499171" y="260890"/>
                  </a:lnTo>
                </a:path>
                <a:path w="720725" h="848360">
                  <a:moveTo>
                    <a:pt x="503103" y="254954"/>
                  </a:moveTo>
                  <a:lnTo>
                    <a:pt x="509039" y="249018"/>
                  </a:lnTo>
                </a:path>
                <a:path w="720725" h="848360">
                  <a:moveTo>
                    <a:pt x="512972" y="243082"/>
                  </a:moveTo>
                  <a:lnTo>
                    <a:pt x="518908" y="237146"/>
                  </a:lnTo>
                </a:path>
                <a:path w="720725" h="848360">
                  <a:moveTo>
                    <a:pt x="524844" y="231247"/>
                  </a:moveTo>
                  <a:lnTo>
                    <a:pt x="528776" y="225311"/>
                  </a:lnTo>
                </a:path>
                <a:path w="720725" h="848360">
                  <a:moveTo>
                    <a:pt x="534675" y="219375"/>
                  </a:moveTo>
                  <a:lnTo>
                    <a:pt x="538645" y="213439"/>
                  </a:lnTo>
                </a:path>
                <a:path w="720725" h="848360">
                  <a:moveTo>
                    <a:pt x="544543" y="207502"/>
                  </a:moveTo>
                  <a:lnTo>
                    <a:pt x="548513" y="201604"/>
                  </a:lnTo>
                </a:path>
                <a:path w="720725" h="848360">
                  <a:moveTo>
                    <a:pt x="554412" y="195668"/>
                  </a:moveTo>
                  <a:lnTo>
                    <a:pt x="558382" y="189731"/>
                  </a:lnTo>
                </a:path>
                <a:path w="720725" h="848360">
                  <a:moveTo>
                    <a:pt x="564280" y="183795"/>
                  </a:moveTo>
                  <a:lnTo>
                    <a:pt x="570216" y="177859"/>
                  </a:lnTo>
                </a:path>
                <a:path w="720725" h="848360">
                  <a:moveTo>
                    <a:pt x="574149" y="171961"/>
                  </a:moveTo>
                  <a:lnTo>
                    <a:pt x="580047" y="166024"/>
                  </a:lnTo>
                </a:path>
                <a:path w="720725" h="848360">
                  <a:moveTo>
                    <a:pt x="584017" y="160088"/>
                  </a:moveTo>
                  <a:lnTo>
                    <a:pt x="589915" y="154152"/>
                  </a:lnTo>
                </a:path>
                <a:path w="720725" h="848360">
                  <a:moveTo>
                    <a:pt x="593886" y="148216"/>
                  </a:moveTo>
                  <a:lnTo>
                    <a:pt x="599784" y="142317"/>
                  </a:lnTo>
                </a:path>
                <a:path w="720725" h="848360">
                  <a:moveTo>
                    <a:pt x="603754" y="136381"/>
                  </a:moveTo>
                  <a:lnTo>
                    <a:pt x="609652" y="130445"/>
                  </a:lnTo>
                </a:path>
                <a:path w="720725" h="848360">
                  <a:moveTo>
                    <a:pt x="615589" y="124509"/>
                  </a:moveTo>
                  <a:lnTo>
                    <a:pt x="619521" y="118573"/>
                  </a:lnTo>
                </a:path>
                <a:path w="720725" h="848360">
                  <a:moveTo>
                    <a:pt x="625457" y="112674"/>
                  </a:moveTo>
                  <a:lnTo>
                    <a:pt x="629389" y="106738"/>
                  </a:lnTo>
                </a:path>
                <a:path w="720725" h="848360">
                  <a:moveTo>
                    <a:pt x="635288" y="100802"/>
                  </a:moveTo>
                  <a:lnTo>
                    <a:pt x="639258" y="94865"/>
                  </a:lnTo>
                </a:path>
                <a:path w="720725" h="848360">
                  <a:moveTo>
                    <a:pt x="645194" y="88929"/>
                  </a:moveTo>
                  <a:lnTo>
                    <a:pt x="649126" y="83031"/>
                  </a:lnTo>
                </a:path>
                <a:path w="720725" h="848360">
                  <a:moveTo>
                    <a:pt x="655025" y="77095"/>
                  </a:moveTo>
                  <a:lnTo>
                    <a:pt x="658995" y="71158"/>
                  </a:lnTo>
                </a:path>
                <a:path w="720725" h="848360">
                  <a:moveTo>
                    <a:pt x="664893" y="65222"/>
                  </a:moveTo>
                  <a:lnTo>
                    <a:pt x="670829" y="59286"/>
                  </a:lnTo>
                </a:path>
                <a:path w="720725" h="848360">
                  <a:moveTo>
                    <a:pt x="674762" y="53388"/>
                  </a:moveTo>
                  <a:lnTo>
                    <a:pt x="680698" y="47451"/>
                  </a:lnTo>
                </a:path>
                <a:path w="720725" h="848360">
                  <a:moveTo>
                    <a:pt x="684630" y="41515"/>
                  </a:moveTo>
                  <a:lnTo>
                    <a:pt x="690566" y="35579"/>
                  </a:lnTo>
                </a:path>
                <a:path w="720725" h="848360">
                  <a:moveTo>
                    <a:pt x="694499" y="29643"/>
                  </a:moveTo>
                  <a:lnTo>
                    <a:pt x="700435" y="23744"/>
                  </a:lnTo>
                </a:path>
                <a:path w="720725" h="848360">
                  <a:moveTo>
                    <a:pt x="704367" y="17808"/>
                  </a:moveTo>
                  <a:lnTo>
                    <a:pt x="710303" y="11872"/>
                  </a:lnTo>
                </a:path>
                <a:path w="720725" h="848360">
                  <a:moveTo>
                    <a:pt x="716202" y="5936"/>
                  </a:moveTo>
                  <a:lnTo>
                    <a:pt x="720172" y="0"/>
                  </a:lnTo>
                </a:path>
              </a:pathLst>
            </a:custGeom>
            <a:ln w="3942">
              <a:solidFill>
                <a:srgbClr val="231F20"/>
              </a:solidFill>
            </a:ln>
          </p:spPr>
          <p:txBody>
            <a:bodyPr wrap="square" lIns="0" tIns="0" rIns="0" bIns="0" rtlCol="0"/>
            <a:lstStyle/>
            <a:p>
              <a:endParaRPr/>
            </a:p>
          </p:txBody>
        </p:sp>
      </p:grpSp>
      <p:sp>
        <p:nvSpPr>
          <p:cNvPr id="27" name="object 27"/>
          <p:cNvSpPr txBox="1"/>
          <p:nvPr/>
        </p:nvSpPr>
        <p:spPr>
          <a:xfrm>
            <a:off x="5314636" y="5453220"/>
            <a:ext cx="101536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D</a:t>
            </a:r>
            <a:r>
              <a:rPr sz="1550" dirty="0">
                <a:solidFill>
                  <a:srgbClr val="231F20"/>
                </a:solidFill>
                <a:latin typeface="Arial MT"/>
                <a:cs typeface="Arial MT"/>
              </a:rPr>
              <a:t>e</a:t>
            </a:r>
            <a:r>
              <a:rPr sz="1550" spc="-5" dirty="0">
                <a:solidFill>
                  <a:srgbClr val="231F20"/>
                </a:solidFill>
                <a:latin typeface="Arial MT"/>
                <a:cs typeface="Arial MT"/>
              </a:rPr>
              <a:t>s</a:t>
            </a:r>
            <a:r>
              <a:rPr sz="1550" dirty="0">
                <a:solidFill>
                  <a:srgbClr val="231F20"/>
                </a:solidFill>
                <a:latin typeface="Arial MT"/>
                <a:cs typeface="Arial MT"/>
              </a:rPr>
              <a:t>t</a:t>
            </a:r>
            <a:r>
              <a:rPr sz="1550" spc="-5" dirty="0">
                <a:solidFill>
                  <a:srgbClr val="231F20"/>
                </a:solidFill>
                <a:latin typeface="Arial MT"/>
                <a:cs typeface="Arial MT"/>
              </a:rPr>
              <a:t>i</a:t>
            </a:r>
            <a:r>
              <a:rPr sz="1550" dirty="0">
                <a:solidFill>
                  <a:srgbClr val="231F20"/>
                </a:solidFill>
                <a:latin typeface="Arial MT"/>
                <a:cs typeface="Arial MT"/>
              </a:rPr>
              <a:t>nat</a:t>
            </a:r>
            <a:r>
              <a:rPr sz="1550" spc="-5" dirty="0">
                <a:solidFill>
                  <a:srgbClr val="231F20"/>
                </a:solidFill>
                <a:latin typeface="Arial MT"/>
                <a:cs typeface="Arial MT"/>
              </a:rPr>
              <a:t>i</a:t>
            </a:r>
            <a:r>
              <a:rPr sz="1550" dirty="0">
                <a:solidFill>
                  <a:srgbClr val="231F20"/>
                </a:solidFill>
                <a:latin typeface="Arial MT"/>
                <a:cs typeface="Arial MT"/>
              </a:rPr>
              <a:t>on</a:t>
            </a:r>
            <a:endParaRPr sz="1550">
              <a:latin typeface="Arial MT"/>
              <a:cs typeface="Arial MT"/>
            </a:endParaRPr>
          </a:p>
        </p:txBody>
      </p:sp>
      <p:sp>
        <p:nvSpPr>
          <p:cNvPr id="28" name="object 28"/>
          <p:cNvSpPr txBox="1"/>
          <p:nvPr/>
        </p:nvSpPr>
        <p:spPr>
          <a:xfrm>
            <a:off x="4312323" y="3615325"/>
            <a:ext cx="652780" cy="618490"/>
          </a:xfrm>
          <a:prstGeom prst="rect">
            <a:avLst/>
          </a:prstGeom>
        </p:spPr>
        <p:txBody>
          <a:bodyPr vert="horz" wrap="square" lIns="0" tIns="72390" rIns="0" bIns="0" rtlCol="0">
            <a:spAutoFit/>
          </a:bodyPr>
          <a:lstStyle/>
          <a:p>
            <a:pPr marL="419100">
              <a:lnSpc>
                <a:spcPct val="100000"/>
              </a:lnSpc>
              <a:spcBef>
                <a:spcPts val="570"/>
              </a:spcBef>
            </a:pPr>
            <a:r>
              <a:rPr sz="1550" dirty="0">
                <a:solidFill>
                  <a:srgbClr val="231F20"/>
                </a:solidFill>
                <a:latin typeface="Arial MT"/>
                <a:cs typeface="Arial MT"/>
              </a:rPr>
              <a:t>2</a:t>
            </a:r>
            <a:endParaRPr sz="1550">
              <a:latin typeface="Arial MT"/>
              <a:cs typeface="Arial MT"/>
            </a:endParaRPr>
          </a:p>
          <a:p>
            <a:pPr marL="12700">
              <a:lnSpc>
                <a:spcPct val="100000"/>
              </a:lnSpc>
              <a:spcBef>
                <a:spcPts val="475"/>
              </a:spcBef>
            </a:pPr>
            <a:r>
              <a:rPr sz="1550" dirty="0">
                <a:solidFill>
                  <a:srgbClr val="231F20"/>
                </a:solidFill>
                <a:latin typeface="Arial MT"/>
                <a:cs typeface="Arial MT"/>
              </a:rPr>
              <a:t>Sou</a:t>
            </a:r>
            <a:r>
              <a:rPr sz="1550" spc="-10" dirty="0">
                <a:solidFill>
                  <a:srgbClr val="231F20"/>
                </a:solidFill>
                <a:latin typeface="Arial MT"/>
                <a:cs typeface="Arial MT"/>
              </a:rPr>
              <a:t>r</a:t>
            </a:r>
            <a:r>
              <a:rPr sz="1550" spc="-5" dirty="0">
                <a:solidFill>
                  <a:srgbClr val="231F20"/>
                </a:solidFill>
                <a:latin typeface="Arial MT"/>
                <a:cs typeface="Arial MT"/>
              </a:rPr>
              <a:t>c</a:t>
            </a:r>
            <a:r>
              <a:rPr sz="1550" dirty="0">
                <a:solidFill>
                  <a:srgbClr val="231F20"/>
                </a:solidFill>
                <a:latin typeface="Arial MT"/>
                <a:cs typeface="Arial MT"/>
              </a:rPr>
              <a:t>e</a:t>
            </a:r>
            <a:endParaRPr sz="1550">
              <a:latin typeface="Arial MT"/>
              <a:cs typeface="Arial MT"/>
            </a:endParaRPr>
          </a:p>
        </p:txBody>
      </p:sp>
      <p:sp>
        <p:nvSpPr>
          <p:cNvPr id="29" name="object 29"/>
          <p:cNvSpPr txBox="1"/>
          <p:nvPr/>
        </p:nvSpPr>
        <p:spPr>
          <a:xfrm>
            <a:off x="6198555" y="3747730"/>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4</a:t>
            </a:r>
            <a:endParaRPr sz="1550">
              <a:latin typeface="Arial MT"/>
              <a:cs typeface="Arial MT"/>
            </a:endParaRPr>
          </a:p>
        </p:txBody>
      </p:sp>
      <p:sp>
        <p:nvSpPr>
          <p:cNvPr id="30" name="object 30"/>
          <p:cNvSpPr txBox="1"/>
          <p:nvPr/>
        </p:nvSpPr>
        <p:spPr>
          <a:xfrm>
            <a:off x="5920361" y="4267474"/>
            <a:ext cx="579755" cy="262890"/>
          </a:xfrm>
          <a:prstGeom prst="rect">
            <a:avLst/>
          </a:prstGeom>
        </p:spPr>
        <p:txBody>
          <a:bodyPr vert="horz" wrap="square" lIns="0" tIns="13335" rIns="0" bIns="0" rtlCol="0">
            <a:spAutoFit/>
          </a:bodyPr>
          <a:lstStyle/>
          <a:p>
            <a:pPr marL="12700">
              <a:lnSpc>
                <a:spcPct val="100000"/>
              </a:lnSpc>
              <a:spcBef>
                <a:spcPts val="105"/>
              </a:spcBef>
              <a:tabLst>
                <a:tab pos="456565" algn="l"/>
              </a:tabLst>
            </a:pPr>
            <a:r>
              <a:rPr sz="1550" dirty="0">
                <a:solidFill>
                  <a:srgbClr val="231F20"/>
                </a:solidFill>
                <a:latin typeface="Arial MT"/>
                <a:cs typeface="Arial MT"/>
              </a:rPr>
              <a:t>5	7</a:t>
            </a:r>
            <a:endParaRPr sz="1550">
              <a:latin typeface="Arial MT"/>
              <a:cs typeface="Arial MT"/>
            </a:endParaRPr>
          </a:p>
        </p:txBody>
      </p:sp>
      <p:sp>
        <p:nvSpPr>
          <p:cNvPr id="31" name="object 31"/>
          <p:cNvSpPr txBox="1"/>
          <p:nvPr/>
        </p:nvSpPr>
        <p:spPr>
          <a:xfrm>
            <a:off x="5476421" y="4639019"/>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2</a:t>
            </a:r>
            <a:endParaRPr sz="1550">
              <a:latin typeface="Arial MT"/>
              <a:cs typeface="Arial MT"/>
            </a:endParaRPr>
          </a:p>
        </p:txBody>
      </p:sp>
      <p:sp>
        <p:nvSpPr>
          <p:cNvPr id="32" name="object 32"/>
          <p:cNvSpPr txBox="1"/>
          <p:nvPr/>
        </p:nvSpPr>
        <p:spPr>
          <a:xfrm>
            <a:off x="5087729" y="4119260"/>
            <a:ext cx="597535" cy="262890"/>
          </a:xfrm>
          <a:prstGeom prst="rect">
            <a:avLst/>
          </a:prstGeom>
        </p:spPr>
        <p:txBody>
          <a:bodyPr vert="horz" wrap="square" lIns="0" tIns="13335" rIns="0" bIns="0" rtlCol="0">
            <a:spAutoFit/>
          </a:bodyPr>
          <a:lstStyle/>
          <a:p>
            <a:pPr marL="12700">
              <a:lnSpc>
                <a:spcPct val="100000"/>
              </a:lnSpc>
              <a:spcBef>
                <a:spcPts val="105"/>
              </a:spcBef>
              <a:tabLst>
                <a:tab pos="473709" algn="l"/>
              </a:tabLst>
            </a:pPr>
            <a:r>
              <a:rPr sz="1550" dirty="0">
                <a:solidFill>
                  <a:srgbClr val="231F20"/>
                </a:solidFill>
                <a:latin typeface="Arial MT"/>
                <a:cs typeface="Arial MT"/>
              </a:rPr>
              <a:t>3	1</a:t>
            </a:r>
            <a:endParaRPr sz="1550">
              <a:latin typeface="Arial MT"/>
              <a:cs typeface="Arial MT"/>
            </a:endParaRPr>
          </a:p>
        </p:txBody>
      </p:sp>
      <p:sp>
        <p:nvSpPr>
          <p:cNvPr id="33" name="object 33"/>
          <p:cNvSpPr txBox="1"/>
          <p:nvPr/>
        </p:nvSpPr>
        <p:spPr>
          <a:xfrm>
            <a:off x="3941397" y="4340598"/>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4</a:t>
            </a:r>
            <a:endParaRPr sz="1550">
              <a:latin typeface="Arial MT"/>
              <a:cs typeface="Arial MT"/>
            </a:endParaRPr>
          </a:p>
        </p:txBody>
      </p:sp>
      <p:sp>
        <p:nvSpPr>
          <p:cNvPr id="34" name="object 34"/>
          <p:cNvSpPr txBox="1"/>
          <p:nvPr/>
        </p:nvSpPr>
        <p:spPr>
          <a:xfrm>
            <a:off x="4495821" y="5008571"/>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3</a:t>
            </a:r>
            <a:endParaRPr sz="1550">
              <a:latin typeface="Arial MT"/>
              <a:cs typeface="Arial MT"/>
            </a:endParaRPr>
          </a:p>
        </p:txBody>
      </p:sp>
      <p:sp>
        <p:nvSpPr>
          <p:cNvPr id="35" name="object 35"/>
          <p:cNvSpPr txBox="1"/>
          <p:nvPr/>
        </p:nvSpPr>
        <p:spPr>
          <a:xfrm>
            <a:off x="4533307" y="4563915"/>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2</a:t>
            </a:r>
            <a:endParaRPr sz="1550">
              <a:latin typeface="Arial MT"/>
              <a:cs typeface="Arial MT"/>
            </a:endParaRPr>
          </a:p>
        </p:txBody>
      </p:sp>
      <p:sp>
        <p:nvSpPr>
          <p:cNvPr id="36" name="object 36"/>
          <p:cNvSpPr txBox="1"/>
          <p:nvPr/>
        </p:nvSpPr>
        <p:spPr>
          <a:xfrm>
            <a:off x="5549414" y="5083674"/>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3</a:t>
            </a:r>
            <a:endParaRPr sz="1550">
              <a:latin typeface="Arial MT"/>
              <a:cs typeface="Arial MT"/>
            </a:endParaRPr>
          </a:p>
        </p:txBody>
      </p:sp>
      <p:sp>
        <p:nvSpPr>
          <p:cNvPr id="37" name="object 37"/>
          <p:cNvSpPr txBox="1"/>
          <p:nvPr/>
        </p:nvSpPr>
        <p:spPr>
          <a:xfrm>
            <a:off x="4866747" y="4935446"/>
            <a:ext cx="13589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2</a:t>
            </a:r>
            <a:endParaRPr sz="1550">
              <a:latin typeface="Arial MT"/>
              <a:cs typeface="Arial MT"/>
            </a:endParaRPr>
          </a:p>
        </p:txBody>
      </p:sp>
      <p:sp>
        <p:nvSpPr>
          <p:cNvPr id="38" name="object 38"/>
          <p:cNvSpPr/>
          <p:nvPr/>
        </p:nvSpPr>
        <p:spPr>
          <a:xfrm>
            <a:off x="5341141" y="4790050"/>
            <a:ext cx="444500" cy="296545"/>
          </a:xfrm>
          <a:custGeom>
            <a:avLst/>
            <a:gdLst/>
            <a:ahLst/>
            <a:cxnLst/>
            <a:rect l="l" t="t" r="r" b="b"/>
            <a:pathLst>
              <a:path w="444500" h="296545">
                <a:moveTo>
                  <a:pt x="0" y="296432"/>
                </a:moveTo>
                <a:lnTo>
                  <a:pt x="443930" y="0"/>
                </a:lnTo>
              </a:path>
              <a:path w="444500" h="296545">
                <a:moveTo>
                  <a:pt x="0" y="0"/>
                </a:moveTo>
                <a:lnTo>
                  <a:pt x="443930" y="296432"/>
                </a:lnTo>
              </a:path>
            </a:pathLst>
          </a:custGeom>
          <a:ln w="19726">
            <a:solidFill>
              <a:srgbClr val="231F20"/>
            </a:solidFill>
          </a:ln>
        </p:spPr>
        <p:txBody>
          <a:bodyPr wrap="square" lIns="0" tIns="0" rIns="0" bIns="0" rtlCol="0"/>
          <a:lstStyle/>
          <a:p>
            <a:endParaRPr/>
          </a:p>
        </p:txBody>
      </p:sp>
      <p:graphicFrame>
        <p:nvGraphicFramePr>
          <p:cNvPr id="39" name="object 39"/>
          <p:cNvGraphicFramePr>
            <a:graphicFrameLocks noGrp="1"/>
          </p:cNvGraphicFramePr>
          <p:nvPr/>
        </p:nvGraphicFramePr>
        <p:xfrm>
          <a:off x="1343761" y="3379003"/>
          <a:ext cx="2367279" cy="2371494"/>
        </p:xfrm>
        <a:graphic>
          <a:graphicData uri="http://schemas.openxmlformats.org/drawingml/2006/table">
            <a:tbl>
              <a:tblPr firstRow="1" bandRow="1">
                <a:tableStyleId>{2D5ABB26-0587-4C30-8999-92F81FD0307C}</a:tableStyleId>
              </a:tblPr>
              <a:tblGrid>
                <a:gridCol w="591820">
                  <a:extLst>
                    <a:ext uri="{9D8B030D-6E8A-4147-A177-3AD203B41FA5}">
                      <a16:colId xmlns:a16="http://schemas.microsoft.com/office/drawing/2014/main" xmlns="" val="20000"/>
                    </a:ext>
                  </a:extLst>
                </a:gridCol>
                <a:gridCol w="591820">
                  <a:extLst>
                    <a:ext uri="{9D8B030D-6E8A-4147-A177-3AD203B41FA5}">
                      <a16:colId xmlns:a16="http://schemas.microsoft.com/office/drawing/2014/main" xmlns="" val="20001"/>
                    </a:ext>
                  </a:extLst>
                </a:gridCol>
                <a:gridCol w="591820">
                  <a:extLst>
                    <a:ext uri="{9D8B030D-6E8A-4147-A177-3AD203B41FA5}">
                      <a16:colId xmlns:a16="http://schemas.microsoft.com/office/drawing/2014/main" xmlns="" val="20002"/>
                    </a:ext>
                  </a:extLst>
                </a:gridCol>
                <a:gridCol w="591819">
                  <a:extLst>
                    <a:ext uri="{9D8B030D-6E8A-4147-A177-3AD203B41FA5}">
                      <a16:colId xmlns:a16="http://schemas.microsoft.com/office/drawing/2014/main" xmlns="" val="20003"/>
                    </a:ext>
                  </a:extLst>
                </a:gridCol>
              </a:tblGrid>
              <a:tr h="296432">
                <a:tc>
                  <a:txBody>
                    <a:bodyPr/>
                    <a:lstStyle/>
                    <a:p>
                      <a:pPr algn="ctr">
                        <a:lnSpc>
                          <a:spcPct val="100000"/>
                        </a:lnSpc>
                        <a:spcBef>
                          <a:spcPts val="80"/>
                        </a:spcBef>
                      </a:pPr>
                      <a:r>
                        <a:rPr sz="1550" dirty="0">
                          <a:solidFill>
                            <a:srgbClr val="231F20"/>
                          </a:solidFill>
                          <a:latin typeface="Arial MT"/>
                          <a:cs typeface="Arial MT"/>
                        </a:rPr>
                        <a:t>Dest</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spc="-5" dirty="0">
                          <a:solidFill>
                            <a:srgbClr val="231F20"/>
                          </a:solidFill>
                          <a:latin typeface="Arial MT"/>
                          <a:cs typeface="Arial MT"/>
                        </a:rPr>
                        <a:t>Next</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Pred</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Cost</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0"/>
                  </a:ext>
                </a:extLst>
              </a:tr>
              <a:tr h="296432">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0</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1"/>
                  </a:ext>
                </a:extLst>
              </a:tr>
              <a:tr h="296470">
                <a:tc>
                  <a:txBody>
                    <a:bodyPr/>
                    <a:lstStyle/>
                    <a:p>
                      <a:pPr algn="ctr">
                        <a:lnSpc>
                          <a:spcPct val="100000"/>
                        </a:lnSpc>
                        <a:spcBef>
                          <a:spcPts val="80"/>
                        </a:spcBef>
                      </a:pPr>
                      <a:r>
                        <a:rPr sz="1550" dirty="0">
                          <a:solidFill>
                            <a:srgbClr val="231F20"/>
                          </a:solidFill>
                          <a:latin typeface="Arial MT"/>
                          <a:cs typeface="Arial MT"/>
                        </a:rPr>
                        <a:t>6</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8</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2"/>
                  </a:ext>
                </a:extLst>
              </a:tr>
              <a:tr h="296432">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3"/>
                  </a:ext>
                </a:extLst>
              </a:tr>
              <a:tr h="296432">
                <a:tc>
                  <a:txBody>
                    <a:bodyPr/>
                    <a:lstStyle/>
                    <a:p>
                      <a:pPr algn="ctr">
                        <a:lnSpc>
                          <a:spcPct val="100000"/>
                        </a:lnSpc>
                        <a:spcBef>
                          <a:spcPts val="80"/>
                        </a:spcBef>
                      </a:pPr>
                      <a:r>
                        <a:rPr sz="1550" dirty="0">
                          <a:solidFill>
                            <a:srgbClr val="231F20"/>
                          </a:solidFill>
                          <a:latin typeface="Arial MT"/>
                          <a:cs typeface="Arial MT"/>
                        </a:rPr>
                        <a:t>4</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4</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2</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4"/>
                  </a:ext>
                </a:extLst>
              </a:tr>
              <a:tr h="296432">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4</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5"/>
                  </a:ext>
                </a:extLst>
              </a:tr>
              <a:tr h="296432">
                <a:tc>
                  <a:txBody>
                    <a:bodyPr/>
                    <a:lstStyle/>
                    <a:p>
                      <a:pPr algn="ctr">
                        <a:lnSpc>
                          <a:spcPct val="100000"/>
                        </a:lnSpc>
                        <a:spcBef>
                          <a:spcPts val="80"/>
                        </a:spcBef>
                      </a:pPr>
                      <a:r>
                        <a:rPr sz="1550" dirty="0">
                          <a:solidFill>
                            <a:srgbClr val="231F20"/>
                          </a:solidFill>
                          <a:latin typeface="Arial MT"/>
                          <a:cs typeface="Arial MT"/>
                        </a:rPr>
                        <a:t>2</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7</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2</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6"/>
                  </a:ext>
                </a:extLst>
              </a:tr>
              <a:tr h="296432">
                <a:tc>
                  <a:txBody>
                    <a:bodyPr/>
                    <a:lstStyle/>
                    <a:p>
                      <a:pPr algn="ctr">
                        <a:lnSpc>
                          <a:spcPct val="100000"/>
                        </a:lnSpc>
                        <a:spcBef>
                          <a:spcPts val="80"/>
                        </a:spcBef>
                      </a:pPr>
                      <a:r>
                        <a:rPr sz="1550" dirty="0">
                          <a:solidFill>
                            <a:srgbClr val="231F20"/>
                          </a:solidFill>
                          <a:latin typeface="Arial MT"/>
                          <a:cs typeface="Arial MT"/>
                        </a:rPr>
                        <a:t>1</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3</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5</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80"/>
                        </a:spcBef>
                      </a:pPr>
                      <a:r>
                        <a:rPr sz="1550" dirty="0">
                          <a:solidFill>
                            <a:srgbClr val="231F20"/>
                          </a:solidFill>
                          <a:latin typeface="Arial MT"/>
                          <a:cs typeface="Arial MT"/>
                        </a:rPr>
                        <a:t>6</a:t>
                      </a:r>
                      <a:endParaRPr sz="1550">
                        <a:latin typeface="Arial MT"/>
                        <a:cs typeface="Arial MT"/>
                      </a:endParaRPr>
                    </a:p>
                  </a:txBody>
                  <a:tcPr marL="0" marR="0" marT="1016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xmlns="" val="10007"/>
                  </a:ext>
                </a:extLst>
              </a:tr>
            </a:tbl>
          </a:graphicData>
        </a:graphic>
      </p:graphicFrame>
      <p:sp>
        <p:nvSpPr>
          <p:cNvPr id="40" name="object 40"/>
          <p:cNvSpPr txBox="1"/>
          <p:nvPr/>
        </p:nvSpPr>
        <p:spPr>
          <a:xfrm>
            <a:off x="3519622" y="6063794"/>
            <a:ext cx="3652520" cy="276999"/>
          </a:xfrm>
          <a:prstGeom prst="rect">
            <a:avLst/>
          </a:prstGeom>
        </p:spPr>
        <p:txBody>
          <a:bodyPr vert="horz" wrap="square" lIns="0" tIns="15240" rIns="0" bIns="0" rtlCol="0">
            <a:spAutoFit/>
          </a:bodyPr>
          <a:lstStyle/>
          <a:p>
            <a:pPr marL="12700">
              <a:lnSpc>
                <a:spcPct val="100000"/>
              </a:lnSpc>
              <a:spcBef>
                <a:spcPts val="120"/>
              </a:spcBef>
            </a:pPr>
            <a:r>
              <a:rPr sz="1700" spc="360">
                <a:latin typeface="Calibri"/>
                <a:cs typeface="Calibri"/>
              </a:rPr>
              <a:t> </a:t>
            </a:r>
            <a:r>
              <a:rPr sz="1700" spc="55" dirty="0">
                <a:latin typeface="Calibri"/>
                <a:cs typeface="Calibri"/>
              </a:rPr>
              <a:t>Route</a:t>
            </a:r>
            <a:r>
              <a:rPr sz="1700" spc="175" dirty="0">
                <a:latin typeface="Calibri"/>
                <a:cs typeface="Calibri"/>
              </a:rPr>
              <a:t> </a:t>
            </a:r>
            <a:r>
              <a:rPr sz="1700" spc="10" dirty="0">
                <a:latin typeface="Calibri"/>
                <a:cs typeface="Calibri"/>
              </a:rPr>
              <a:t>maintenance</a:t>
            </a:r>
            <a:r>
              <a:rPr sz="1700" spc="165" dirty="0">
                <a:latin typeface="Calibri"/>
                <a:cs typeface="Calibri"/>
              </a:rPr>
              <a:t> </a:t>
            </a:r>
            <a:r>
              <a:rPr sz="1700" spc="60" dirty="0">
                <a:latin typeface="Calibri"/>
                <a:cs typeface="Calibri"/>
              </a:rPr>
              <a:t>in</a:t>
            </a:r>
            <a:r>
              <a:rPr sz="1700" spc="175" dirty="0">
                <a:latin typeface="Calibri"/>
                <a:cs typeface="Calibri"/>
              </a:rPr>
              <a:t> WRP.</a:t>
            </a:r>
            <a:endParaRPr sz="1700">
              <a:latin typeface="Calibri"/>
              <a:cs typeface="Calibri"/>
            </a:endParaRPr>
          </a:p>
        </p:txBody>
      </p:sp>
      <p:sp>
        <p:nvSpPr>
          <p:cNvPr id="41" name="object 41"/>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856333" y="251900"/>
            <a:ext cx="8788400" cy="403225"/>
          </a:xfrm>
          <a:prstGeom prst="rect">
            <a:avLst/>
          </a:prstGeom>
        </p:spPr>
        <p:txBody>
          <a:bodyPr vert="horz" wrap="square" lIns="0" tIns="15875" rIns="0" bIns="0" rtlCol="0">
            <a:spAutoFit/>
          </a:bodyPr>
          <a:lstStyle/>
          <a:p>
            <a:pPr marL="12700">
              <a:lnSpc>
                <a:spcPct val="100000"/>
              </a:lnSpc>
              <a:spcBef>
                <a:spcPts val="125"/>
              </a:spcBef>
              <a:tabLst>
                <a:tab pos="5434965" algn="l"/>
              </a:tabLst>
            </a:pPr>
            <a:r>
              <a:rPr sz="2450" spc="135" dirty="0"/>
              <a:t>Ad</a:t>
            </a:r>
            <a:r>
              <a:rPr sz="2450" spc="195" dirty="0"/>
              <a:t> </a:t>
            </a:r>
            <a:r>
              <a:rPr sz="2450" spc="-50" dirty="0"/>
              <a:t>hoc</a:t>
            </a:r>
            <a:r>
              <a:rPr sz="2450" spc="200" dirty="0"/>
              <a:t> </a:t>
            </a:r>
            <a:r>
              <a:rPr sz="2450" spc="-70" dirty="0"/>
              <a:t>networks	</a:t>
            </a:r>
            <a:r>
              <a:rPr sz="2450" spc="-10" dirty="0"/>
              <a:t>D.Moltchanov,</a:t>
            </a:r>
            <a:r>
              <a:rPr sz="2450" spc="150" dirty="0"/>
              <a:t> </a:t>
            </a:r>
            <a:r>
              <a:rPr sz="2450" spc="265" dirty="0"/>
              <a:t>TUT,</a:t>
            </a:r>
            <a:r>
              <a:rPr sz="2450" spc="155" dirty="0"/>
              <a:t> </a:t>
            </a:r>
            <a:r>
              <a:rPr sz="2450" spc="-110" dirty="0"/>
              <a:t>2009</a:t>
            </a:r>
            <a:endParaRPr sz="2450"/>
          </a:p>
        </p:txBody>
      </p:sp>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689134" y="3800649"/>
            <a:ext cx="7296842" cy="1905200"/>
          </a:xfrm>
          <a:prstGeom prst="rect">
            <a:avLst/>
          </a:prstGeom>
        </p:spPr>
      </p:pic>
      <p:sp>
        <p:nvSpPr>
          <p:cNvPr id="5" name="object 5"/>
          <p:cNvSpPr txBox="1"/>
          <p:nvPr/>
        </p:nvSpPr>
        <p:spPr>
          <a:xfrm>
            <a:off x="847003" y="828088"/>
            <a:ext cx="9083675" cy="3537585"/>
          </a:xfrm>
          <a:prstGeom prst="rect">
            <a:avLst/>
          </a:prstGeom>
        </p:spPr>
        <p:txBody>
          <a:bodyPr vert="horz" wrap="square" lIns="0" tIns="142875" rIns="0" bIns="0" rtlCol="0">
            <a:spAutoFit/>
          </a:bodyPr>
          <a:lstStyle/>
          <a:p>
            <a:pPr marL="525780" lvl="1" indent="-513715">
              <a:lnSpc>
                <a:spcPct val="100000"/>
              </a:lnSpc>
              <a:spcBef>
                <a:spcPts val="1125"/>
              </a:spcBef>
              <a:buAutoNum type="arabicPeriod" startAt="3"/>
              <a:tabLst>
                <a:tab pos="526415" algn="l"/>
              </a:tabLst>
            </a:pPr>
            <a:r>
              <a:rPr sz="2050" spc="75" dirty="0">
                <a:solidFill>
                  <a:srgbClr val="000099"/>
                </a:solidFill>
                <a:latin typeface="Calibri"/>
                <a:cs typeface="Calibri"/>
              </a:rPr>
              <a:t>Cluster</a:t>
            </a:r>
            <a:r>
              <a:rPr sz="2050" spc="210" dirty="0">
                <a:solidFill>
                  <a:srgbClr val="000099"/>
                </a:solidFill>
                <a:latin typeface="Calibri"/>
                <a:cs typeface="Calibri"/>
              </a:rPr>
              <a:t> </a:t>
            </a:r>
            <a:r>
              <a:rPr sz="2050" dirty="0">
                <a:solidFill>
                  <a:srgbClr val="000099"/>
                </a:solidFill>
                <a:latin typeface="Calibri"/>
                <a:cs typeface="Calibri"/>
              </a:rPr>
              <a:t>head</a:t>
            </a:r>
            <a:r>
              <a:rPr sz="2050" spc="210" dirty="0">
                <a:solidFill>
                  <a:srgbClr val="000099"/>
                </a:solidFill>
                <a:latin typeface="Calibri"/>
                <a:cs typeface="Calibri"/>
              </a:rPr>
              <a:t> </a:t>
            </a:r>
            <a:r>
              <a:rPr sz="2050" spc="10" dirty="0">
                <a:solidFill>
                  <a:srgbClr val="000099"/>
                </a:solidFill>
                <a:latin typeface="Calibri"/>
                <a:cs typeface="Calibri"/>
              </a:rPr>
              <a:t>gateway</a:t>
            </a:r>
            <a:r>
              <a:rPr sz="2050" spc="210" dirty="0">
                <a:solidFill>
                  <a:srgbClr val="000099"/>
                </a:solidFill>
                <a:latin typeface="Calibri"/>
                <a:cs typeface="Calibri"/>
              </a:rPr>
              <a:t> </a:t>
            </a:r>
            <a:r>
              <a:rPr sz="2050" spc="30" dirty="0">
                <a:solidFill>
                  <a:srgbClr val="000099"/>
                </a:solidFill>
                <a:latin typeface="Calibri"/>
                <a:cs typeface="Calibri"/>
              </a:rPr>
              <a:t>switch</a:t>
            </a:r>
            <a:r>
              <a:rPr sz="2050" spc="210" dirty="0">
                <a:solidFill>
                  <a:srgbClr val="000099"/>
                </a:solidFill>
                <a:latin typeface="Calibri"/>
                <a:cs typeface="Calibri"/>
              </a:rPr>
              <a:t> </a:t>
            </a:r>
            <a:r>
              <a:rPr sz="2050" spc="40" dirty="0">
                <a:solidFill>
                  <a:srgbClr val="000099"/>
                </a:solidFill>
                <a:latin typeface="Calibri"/>
                <a:cs typeface="Calibri"/>
              </a:rPr>
              <a:t>routing</a:t>
            </a:r>
            <a:r>
              <a:rPr sz="2050" spc="215" dirty="0">
                <a:solidFill>
                  <a:srgbClr val="000099"/>
                </a:solidFill>
                <a:latin typeface="Calibri"/>
                <a:cs typeface="Calibri"/>
              </a:rPr>
              <a:t> </a:t>
            </a:r>
            <a:r>
              <a:rPr sz="2050" spc="20" dirty="0">
                <a:solidFill>
                  <a:srgbClr val="000099"/>
                </a:solidFill>
                <a:latin typeface="Calibri"/>
                <a:cs typeface="Calibri"/>
              </a:rPr>
              <a:t>protocol</a:t>
            </a:r>
            <a:r>
              <a:rPr sz="2050" spc="215" dirty="0">
                <a:solidFill>
                  <a:srgbClr val="000099"/>
                </a:solidFill>
                <a:latin typeface="Calibri"/>
                <a:cs typeface="Calibri"/>
              </a:rPr>
              <a:t> </a:t>
            </a:r>
            <a:r>
              <a:rPr sz="2050" spc="240" dirty="0">
                <a:solidFill>
                  <a:srgbClr val="000099"/>
                </a:solidFill>
                <a:latin typeface="Calibri"/>
                <a:cs typeface="Calibri"/>
              </a:rPr>
              <a:t>(GGSR)</a:t>
            </a:r>
            <a:endParaRPr sz="2050">
              <a:latin typeface="Calibri"/>
              <a:cs typeface="Calibri"/>
            </a:endParaRPr>
          </a:p>
          <a:p>
            <a:pPr marL="257175">
              <a:lnSpc>
                <a:spcPct val="100000"/>
              </a:lnSpc>
              <a:spcBef>
                <a:spcPts val="870"/>
              </a:spcBef>
            </a:pPr>
            <a:r>
              <a:rPr sz="1700" b="1" spc="215" dirty="0">
                <a:latin typeface="Calibri"/>
                <a:cs typeface="Calibri"/>
              </a:rPr>
              <a:t>It</a:t>
            </a:r>
            <a:r>
              <a:rPr sz="1700" b="1" spc="250" dirty="0">
                <a:latin typeface="Calibri"/>
                <a:cs typeface="Calibri"/>
              </a:rPr>
              <a:t> </a:t>
            </a:r>
            <a:r>
              <a:rPr sz="1700" b="1" spc="100" dirty="0">
                <a:latin typeface="Calibri"/>
                <a:cs typeface="Calibri"/>
              </a:rPr>
              <a:t>is</a:t>
            </a:r>
            <a:r>
              <a:rPr sz="1700" b="1" spc="254" dirty="0">
                <a:latin typeface="Calibri"/>
                <a:cs typeface="Calibri"/>
              </a:rPr>
              <a:t> </a:t>
            </a:r>
            <a:r>
              <a:rPr sz="1700" b="1" spc="125" dirty="0">
                <a:latin typeface="Calibri"/>
                <a:cs typeface="Calibri"/>
              </a:rPr>
              <a:t>characterized</a:t>
            </a:r>
            <a:r>
              <a:rPr sz="1700" b="1" spc="254" dirty="0">
                <a:latin typeface="Calibri"/>
                <a:cs typeface="Calibri"/>
              </a:rPr>
              <a:t> </a:t>
            </a:r>
            <a:r>
              <a:rPr sz="1700" b="1" spc="160" dirty="0">
                <a:latin typeface="Calibri"/>
                <a:cs typeface="Calibri"/>
              </a:rPr>
              <a:t>by</a:t>
            </a:r>
            <a:r>
              <a:rPr sz="1700" b="1" spc="245" dirty="0">
                <a:latin typeface="Calibri"/>
                <a:cs typeface="Calibri"/>
              </a:rPr>
              <a:t> </a:t>
            </a:r>
            <a:r>
              <a:rPr sz="1700" b="1" spc="114" dirty="0">
                <a:latin typeface="Calibri"/>
                <a:cs typeface="Calibri"/>
              </a:rPr>
              <a:t>the</a:t>
            </a:r>
            <a:r>
              <a:rPr sz="1700" b="1" spc="254" dirty="0">
                <a:latin typeface="Calibri"/>
                <a:cs typeface="Calibri"/>
              </a:rPr>
              <a:t> </a:t>
            </a:r>
            <a:r>
              <a:rPr sz="1700" b="1" spc="95" dirty="0">
                <a:latin typeface="Calibri"/>
                <a:cs typeface="Calibri"/>
              </a:rPr>
              <a:t>following:</a:t>
            </a:r>
            <a:endParaRPr sz="1700">
              <a:latin typeface="Calibri"/>
              <a:cs typeface="Calibri"/>
            </a:endParaRPr>
          </a:p>
          <a:p>
            <a:pPr marL="311785" lvl="2" indent="-216535">
              <a:lnSpc>
                <a:spcPct val="100000"/>
              </a:lnSpc>
              <a:spcBef>
                <a:spcPts val="1085"/>
              </a:spcBef>
              <a:buFont typeface="Cambria"/>
              <a:buChar char="•"/>
              <a:tabLst>
                <a:tab pos="312420" algn="l"/>
              </a:tabLst>
            </a:pPr>
            <a:r>
              <a:rPr sz="1700" spc="-5" dirty="0">
                <a:latin typeface="Calibri"/>
                <a:cs typeface="Calibri"/>
              </a:rPr>
              <a:t>nodes</a:t>
            </a:r>
            <a:r>
              <a:rPr sz="1700" spc="175" dirty="0">
                <a:latin typeface="Calibri"/>
                <a:cs typeface="Calibri"/>
              </a:rPr>
              <a:t> </a:t>
            </a:r>
            <a:r>
              <a:rPr sz="1700" spc="-5" dirty="0">
                <a:latin typeface="Calibri"/>
                <a:cs typeface="Calibri"/>
              </a:rPr>
              <a:t>are</a:t>
            </a:r>
            <a:r>
              <a:rPr sz="1700" spc="175" dirty="0">
                <a:latin typeface="Calibri"/>
                <a:cs typeface="Calibri"/>
              </a:rPr>
              <a:t> </a:t>
            </a:r>
            <a:r>
              <a:rPr sz="1700" spc="20" dirty="0">
                <a:latin typeface="Calibri"/>
                <a:cs typeface="Calibri"/>
              </a:rPr>
              <a:t>organized</a:t>
            </a:r>
            <a:r>
              <a:rPr sz="1700" spc="175" dirty="0">
                <a:latin typeface="Calibri"/>
                <a:cs typeface="Calibri"/>
              </a:rPr>
              <a:t> </a:t>
            </a:r>
            <a:r>
              <a:rPr sz="1700" spc="25" dirty="0">
                <a:latin typeface="Calibri"/>
                <a:cs typeface="Calibri"/>
              </a:rPr>
              <a:t>into</a:t>
            </a:r>
            <a:r>
              <a:rPr sz="1700" spc="170" dirty="0">
                <a:latin typeface="Calibri"/>
                <a:cs typeface="Calibri"/>
              </a:rPr>
              <a:t> </a:t>
            </a:r>
            <a:r>
              <a:rPr sz="1700" spc="25" dirty="0">
                <a:latin typeface="Calibri"/>
                <a:cs typeface="Calibri"/>
              </a:rPr>
              <a:t>clusters,</a:t>
            </a:r>
            <a:r>
              <a:rPr sz="1700" spc="175" dirty="0">
                <a:latin typeface="Calibri"/>
                <a:cs typeface="Calibri"/>
              </a:rPr>
              <a:t> </a:t>
            </a:r>
            <a:r>
              <a:rPr sz="1700" spc="-10" dirty="0">
                <a:latin typeface="Calibri"/>
                <a:cs typeface="Calibri"/>
              </a:rPr>
              <a:t>each</a:t>
            </a:r>
            <a:r>
              <a:rPr sz="1700" spc="175" dirty="0">
                <a:latin typeface="Calibri"/>
                <a:cs typeface="Calibri"/>
              </a:rPr>
              <a:t> </a:t>
            </a:r>
            <a:r>
              <a:rPr sz="1700" spc="45" dirty="0">
                <a:latin typeface="Calibri"/>
                <a:cs typeface="Calibri"/>
              </a:rPr>
              <a:t>having</a:t>
            </a:r>
            <a:r>
              <a:rPr sz="1700" spc="175" dirty="0">
                <a:latin typeface="Calibri"/>
                <a:cs typeface="Calibri"/>
              </a:rPr>
              <a:t> </a:t>
            </a:r>
            <a:r>
              <a:rPr sz="1700" spc="30" dirty="0">
                <a:latin typeface="Calibri"/>
                <a:cs typeface="Calibri"/>
              </a:rPr>
              <a:t>an</a:t>
            </a:r>
            <a:r>
              <a:rPr sz="1700" spc="175" dirty="0">
                <a:latin typeface="Calibri"/>
                <a:cs typeface="Calibri"/>
              </a:rPr>
              <a:t> </a:t>
            </a:r>
            <a:r>
              <a:rPr sz="1700" spc="-10" dirty="0">
                <a:latin typeface="Calibri"/>
                <a:cs typeface="Calibri"/>
              </a:rPr>
              <a:t>elected</a:t>
            </a:r>
            <a:r>
              <a:rPr sz="1700" spc="175" dirty="0">
                <a:latin typeface="Calibri"/>
                <a:cs typeface="Calibri"/>
              </a:rPr>
              <a:t> </a:t>
            </a:r>
            <a:r>
              <a:rPr sz="1700" spc="20" dirty="0">
                <a:latin typeface="Calibri"/>
                <a:cs typeface="Calibri"/>
              </a:rPr>
              <a:t>cluster-head;</a:t>
            </a:r>
            <a:endParaRPr sz="1700">
              <a:latin typeface="Calibri"/>
              <a:cs typeface="Calibri"/>
            </a:endParaRPr>
          </a:p>
          <a:p>
            <a:pPr marL="311785" lvl="2" indent="-216535">
              <a:lnSpc>
                <a:spcPct val="100000"/>
              </a:lnSpc>
              <a:spcBef>
                <a:spcPts val="1085"/>
              </a:spcBef>
              <a:buFont typeface="Cambria"/>
              <a:buChar char="•"/>
              <a:tabLst>
                <a:tab pos="312420" algn="l"/>
              </a:tabLst>
            </a:pPr>
            <a:r>
              <a:rPr sz="1700" spc="25" dirty="0">
                <a:latin typeface="Calibri"/>
                <a:cs typeface="Calibri"/>
              </a:rPr>
              <a:t>cluster</a:t>
            </a:r>
            <a:r>
              <a:rPr sz="1700" spc="180" dirty="0">
                <a:latin typeface="Calibri"/>
                <a:cs typeface="Calibri"/>
              </a:rPr>
              <a:t> </a:t>
            </a:r>
            <a:r>
              <a:rPr sz="1700" dirty="0">
                <a:latin typeface="Calibri"/>
                <a:cs typeface="Calibri"/>
              </a:rPr>
              <a:t>head</a:t>
            </a:r>
            <a:r>
              <a:rPr sz="1700" spc="185" dirty="0">
                <a:latin typeface="Calibri"/>
                <a:cs typeface="Calibri"/>
              </a:rPr>
              <a:t> </a:t>
            </a:r>
            <a:r>
              <a:rPr sz="1700" spc="15" dirty="0">
                <a:latin typeface="Calibri"/>
                <a:cs typeface="Calibri"/>
              </a:rPr>
              <a:t>provides</a:t>
            </a:r>
            <a:r>
              <a:rPr sz="1700" spc="180" dirty="0">
                <a:latin typeface="Calibri"/>
                <a:cs typeface="Calibri"/>
              </a:rPr>
              <a:t> </a:t>
            </a:r>
            <a:r>
              <a:rPr sz="1700" spc="25" dirty="0">
                <a:latin typeface="Calibri"/>
                <a:cs typeface="Calibri"/>
              </a:rPr>
              <a:t>a</a:t>
            </a:r>
            <a:r>
              <a:rPr sz="1700" spc="185" dirty="0">
                <a:latin typeface="Calibri"/>
                <a:cs typeface="Calibri"/>
              </a:rPr>
              <a:t> </a:t>
            </a:r>
            <a:r>
              <a:rPr sz="1700" spc="25" dirty="0">
                <a:latin typeface="Calibri"/>
                <a:cs typeface="Calibri"/>
              </a:rPr>
              <a:t>coordination</a:t>
            </a:r>
            <a:r>
              <a:rPr sz="1700" spc="185" dirty="0">
                <a:latin typeface="Calibri"/>
                <a:cs typeface="Calibri"/>
              </a:rPr>
              <a:t> </a:t>
            </a:r>
            <a:r>
              <a:rPr sz="1700" spc="55" dirty="0">
                <a:latin typeface="Calibri"/>
                <a:cs typeface="Calibri"/>
              </a:rPr>
              <a:t>within</a:t>
            </a:r>
            <a:r>
              <a:rPr sz="1700" spc="185" dirty="0">
                <a:latin typeface="Calibri"/>
                <a:cs typeface="Calibri"/>
              </a:rPr>
              <a:t> </a:t>
            </a:r>
            <a:r>
              <a:rPr sz="1700" spc="50" dirty="0">
                <a:latin typeface="Calibri"/>
                <a:cs typeface="Calibri"/>
              </a:rPr>
              <a:t>its</a:t>
            </a:r>
            <a:r>
              <a:rPr sz="1700" spc="185" dirty="0">
                <a:latin typeface="Calibri"/>
                <a:cs typeface="Calibri"/>
              </a:rPr>
              <a:t> </a:t>
            </a:r>
            <a:r>
              <a:rPr sz="1700" spc="25" dirty="0">
                <a:latin typeface="Calibri"/>
                <a:cs typeface="Calibri"/>
              </a:rPr>
              <a:t>transmission</a:t>
            </a:r>
            <a:r>
              <a:rPr sz="1700" spc="185" dirty="0">
                <a:latin typeface="Calibri"/>
                <a:cs typeface="Calibri"/>
              </a:rPr>
              <a:t> </a:t>
            </a:r>
            <a:r>
              <a:rPr sz="1700" spc="10" dirty="0">
                <a:latin typeface="Calibri"/>
                <a:cs typeface="Calibri"/>
              </a:rPr>
              <a:t>range</a:t>
            </a:r>
            <a:r>
              <a:rPr sz="1700" spc="185" dirty="0">
                <a:latin typeface="Calibri"/>
                <a:cs typeface="Calibri"/>
              </a:rPr>
              <a:t> </a:t>
            </a:r>
            <a:r>
              <a:rPr sz="1700" spc="35" dirty="0">
                <a:latin typeface="Calibri"/>
                <a:cs typeface="Calibri"/>
              </a:rPr>
              <a:t>(single</a:t>
            </a:r>
            <a:r>
              <a:rPr sz="1700" spc="185" dirty="0">
                <a:latin typeface="Calibri"/>
                <a:cs typeface="Calibri"/>
              </a:rPr>
              <a:t> </a:t>
            </a:r>
            <a:r>
              <a:rPr sz="1700" spc="35" dirty="0">
                <a:latin typeface="Calibri"/>
                <a:cs typeface="Calibri"/>
              </a:rPr>
              <a:t>hop);</a:t>
            </a:r>
            <a:endParaRPr sz="1700">
              <a:latin typeface="Calibri"/>
              <a:cs typeface="Calibri"/>
            </a:endParaRPr>
          </a:p>
          <a:p>
            <a:pPr marL="311785" lvl="2" indent="-216535">
              <a:lnSpc>
                <a:spcPct val="100000"/>
              </a:lnSpc>
              <a:spcBef>
                <a:spcPts val="1085"/>
              </a:spcBef>
              <a:buFont typeface="Cambria"/>
              <a:buChar char="•"/>
              <a:tabLst>
                <a:tab pos="312420" algn="l"/>
              </a:tabLst>
            </a:pPr>
            <a:r>
              <a:rPr sz="1700" spc="5" dirty="0">
                <a:latin typeface="Calibri"/>
                <a:cs typeface="Calibri"/>
              </a:rPr>
              <a:t>token-based</a:t>
            </a:r>
            <a:r>
              <a:rPr sz="1700" spc="175" dirty="0">
                <a:latin typeface="Calibri"/>
                <a:cs typeface="Calibri"/>
              </a:rPr>
              <a:t> </a:t>
            </a:r>
            <a:r>
              <a:rPr sz="1700" spc="25" dirty="0">
                <a:latin typeface="Calibri"/>
                <a:cs typeface="Calibri"/>
              </a:rPr>
              <a:t>scheduling</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used</a:t>
            </a:r>
            <a:r>
              <a:rPr sz="1700" spc="180" dirty="0">
                <a:latin typeface="Calibri"/>
                <a:cs typeface="Calibri"/>
              </a:rPr>
              <a:t> </a:t>
            </a:r>
            <a:r>
              <a:rPr sz="1700" spc="55" dirty="0">
                <a:latin typeface="Calibri"/>
                <a:cs typeface="Calibri"/>
              </a:rPr>
              <a:t>within</a:t>
            </a:r>
            <a:r>
              <a:rPr sz="1700" spc="180" dirty="0">
                <a:latin typeface="Calibri"/>
                <a:cs typeface="Calibri"/>
              </a:rPr>
              <a:t> </a:t>
            </a:r>
            <a:r>
              <a:rPr sz="1700" spc="25" dirty="0">
                <a:latin typeface="Calibri"/>
                <a:cs typeface="Calibri"/>
              </a:rPr>
              <a:t>a</a:t>
            </a:r>
            <a:r>
              <a:rPr sz="1700" spc="180" dirty="0">
                <a:latin typeface="Calibri"/>
                <a:cs typeface="Calibri"/>
              </a:rPr>
              <a:t> </a:t>
            </a:r>
            <a:r>
              <a:rPr sz="1700" spc="25" dirty="0">
                <a:latin typeface="Calibri"/>
                <a:cs typeface="Calibri"/>
              </a:rPr>
              <a:t>cluster</a:t>
            </a:r>
            <a:r>
              <a:rPr sz="1700" spc="180" dirty="0">
                <a:latin typeface="Calibri"/>
                <a:cs typeface="Calibri"/>
              </a:rPr>
              <a:t> </a:t>
            </a:r>
            <a:r>
              <a:rPr sz="1700" dirty="0">
                <a:latin typeface="Calibri"/>
                <a:cs typeface="Calibri"/>
              </a:rPr>
              <a:t>for</a:t>
            </a:r>
            <a:r>
              <a:rPr sz="1700" spc="180" dirty="0">
                <a:latin typeface="Calibri"/>
                <a:cs typeface="Calibri"/>
              </a:rPr>
              <a:t> </a:t>
            </a:r>
            <a:r>
              <a:rPr sz="1700" spc="40" dirty="0">
                <a:latin typeface="Calibri"/>
                <a:cs typeface="Calibri"/>
              </a:rPr>
              <a:t>sharing</a:t>
            </a:r>
            <a:r>
              <a:rPr sz="1700" spc="180" dirty="0">
                <a:latin typeface="Calibri"/>
                <a:cs typeface="Calibri"/>
              </a:rPr>
              <a:t> </a:t>
            </a:r>
            <a:r>
              <a:rPr sz="1700" spc="45" dirty="0">
                <a:latin typeface="Calibri"/>
                <a:cs typeface="Calibri"/>
              </a:rPr>
              <a:t>bandwidth</a:t>
            </a:r>
            <a:r>
              <a:rPr sz="1700" spc="180" dirty="0">
                <a:latin typeface="Calibri"/>
                <a:cs typeface="Calibri"/>
              </a:rPr>
              <a:t> </a:t>
            </a:r>
            <a:r>
              <a:rPr sz="1700" spc="-25" dirty="0">
                <a:latin typeface="Calibri"/>
                <a:cs typeface="Calibri"/>
              </a:rPr>
              <a:t>between</a:t>
            </a:r>
            <a:r>
              <a:rPr sz="1700" spc="180" dirty="0">
                <a:latin typeface="Calibri"/>
                <a:cs typeface="Calibri"/>
              </a:rPr>
              <a:t> </a:t>
            </a:r>
            <a:r>
              <a:rPr sz="1700" spc="-5" dirty="0">
                <a:latin typeface="Calibri"/>
                <a:cs typeface="Calibri"/>
              </a:rPr>
              <a:t>nodes;</a:t>
            </a:r>
            <a:endParaRPr sz="1700">
              <a:latin typeface="Calibri"/>
              <a:cs typeface="Calibri"/>
            </a:endParaRPr>
          </a:p>
          <a:p>
            <a:pPr marL="311785" lvl="2" indent="-216535">
              <a:lnSpc>
                <a:spcPct val="100000"/>
              </a:lnSpc>
              <a:spcBef>
                <a:spcPts val="1085"/>
              </a:spcBef>
              <a:buFont typeface="Cambria"/>
              <a:buChar char="•"/>
              <a:tabLst>
                <a:tab pos="312420" algn="l"/>
              </a:tabLst>
            </a:pPr>
            <a:r>
              <a:rPr sz="1700" spc="55" dirty="0">
                <a:latin typeface="Calibri"/>
                <a:cs typeface="Calibri"/>
              </a:rPr>
              <a:t>all</a:t>
            </a:r>
            <a:r>
              <a:rPr sz="1700" spc="180" dirty="0">
                <a:latin typeface="Calibri"/>
                <a:cs typeface="Calibri"/>
              </a:rPr>
              <a:t> </a:t>
            </a:r>
            <a:r>
              <a:rPr sz="1700" spc="25" dirty="0">
                <a:latin typeface="Calibri"/>
                <a:cs typeface="Calibri"/>
              </a:rPr>
              <a:t>communications</a:t>
            </a:r>
            <a:r>
              <a:rPr sz="1700" spc="180" dirty="0">
                <a:latin typeface="Calibri"/>
                <a:cs typeface="Calibri"/>
              </a:rPr>
              <a:t> </a:t>
            </a:r>
            <a:r>
              <a:rPr sz="1700" spc="15" dirty="0">
                <a:latin typeface="Calibri"/>
                <a:cs typeface="Calibri"/>
              </a:rPr>
              <a:t>pass</a:t>
            </a:r>
            <a:r>
              <a:rPr sz="1700" spc="180" dirty="0">
                <a:latin typeface="Calibri"/>
                <a:cs typeface="Calibri"/>
              </a:rPr>
              <a:t> </a:t>
            </a:r>
            <a:r>
              <a:rPr sz="1700" spc="30" dirty="0">
                <a:latin typeface="Calibri"/>
                <a:cs typeface="Calibri"/>
              </a:rPr>
              <a:t>through</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cluster</a:t>
            </a:r>
            <a:r>
              <a:rPr sz="1700" spc="180" dirty="0">
                <a:latin typeface="Calibri"/>
                <a:cs typeface="Calibri"/>
              </a:rPr>
              <a:t> </a:t>
            </a:r>
            <a:r>
              <a:rPr sz="1700" spc="5" dirty="0">
                <a:latin typeface="Calibri"/>
                <a:cs typeface="Calibri"/>
              </a:rPr>
              <a:t>head;</a:t>
            </a:r>
            <a:endParaRPr sz="1700">
              <a:latin typeface="Calibri"/>
              <a:cs typeface="Calibri"/>
            </a:endParaRPr>
          </a:p>
          <a:p>
            <a:pPr marL="311785" lvl="2" indent="-216535">
              <a:lnSpc>
                <a:spcPct val="100000"/>
              </a:lnSpc>
              <a:spcBef>
                <a:spcPts val="1085"/>
              </a:spcBef>
              <a:buFont typeface="Cambria"/>
              <a:buChar char="•"/>
              <a:tabLst>
                <a:tab pos="312420" algn="l"/>
              </a:tabLst>
            </a:pPr>
            <a:r>
              <a:rPr sz="1700" spc="30" dirty="0">
                <a:latin typeface="Calibri"/>
                <a:cs typeface="Calibri"/>
              </a:rPr>
              <a:t>communication</a:t>
            </a:r>
            <a:r>
              <a:rPr sz="1700" dirty="0">
                <a:latin typeface="Calibri"/>
                <a:cs typeface="Calibri"/>
              </a:rPr>
              <a:t> </a:t>
            </a:r>
            <a:r>
              <a:rPr sz="1700" spc="-25" dirty="0">
                <a:latin typeface="Calibri"/>
                <a:cs typeface="Calibri"/>
              </a:rPr>
              <a:t>between</a:t>
            </a:r>
            <a:r>
              <a:rPr sz="1700" dirty="0">
                <a:latin typeface="Calibri"/>
                <a:cs typeface="Calibri"/>
              </a:rPr>
              <a:t> </a:t>
            </a:r>
            <a:r>
              <a:rPr sz="1700" spc="25" dirty="0">
                <a:latin typeface="Calibri"/>
                <a:cs typeface="Calibri"/>
              </a:rPr>
              <a:t>cluster</a:t>
            </a:r>
            <a:r>
              <a:rPr sz="1700" spc="5" dirty="0">
                <a:latin typeface="Calibri"/>
                <a:cs typeface="Calibri"/>
              </a:rPr>
              <a:t> </a:t>
            </a:r>
            <a:r>
              <a:rPr sz="1700" spc="35" dirty="0">
                <a:latin typeface="Calibri"/>
                <a:cs typeface="Calibri"/>
              </a:rPr>
              <a:t>is</a:t>
            </a:r>
            <a:r>
              <a:rPr sz="1700" dirty="0">
                <a:latin typeface="Calibri"/>
                <a:cs typeface="Calibri"/>
              </a:rPr>
              <a:t> </a:t>
            </a:r>
            <a:r>
              <a:rPr sz="1700" spc="-20" dirty="0">
                <a:latin typeface="Calibri"/>
                <a:cs typeface="Calibri"/>
              </a:rPr>
              <a:t>done</a:t>
            </a:r>
            <a:r>
              <a:rPr sz="1700" dirty="0">
                <a:latin typeface="Calibri"/>
                <a:cs typeface="Calibri"/>
              </a:rPr>
              <a:t> </a:t>
            </a:r>
            <a:r>
              <a:rPr sz="1700" spc="40" dirty="0">
                <a:latin typeface="Calibri"/>
                <a:cs typeface="Calibri"/>
              </a:rPr>
              <a:t>using</a:t>
            </a:r>
            <a:r>
              <a:rPr sz="1700" spc="5" dirty="0">
                <a:latin typeface="Calibri"/>
                <a:cs typeface="Calibri"/>
              </a:rPr>
              <a:t> the</a:t>
            </a:r>
            <a:r>
              <a:rPr sz="1700" dirty="0">
                <a:latin typeface="Calibri"/>
                <a:cs typeface="Calibri"/>
              </a:rPr>
              <a:t> </a:t>
            </a:r>
            <a:r>
              <a:rPr sz="1700" spc="10" dirty="0">
                <a:latin typeface="Calibri"/>
                <a:cs typeface="Calibri"/>
              </a:rPr>
              <a:t>common</a:t>
            </a:r>
            <a:r>
              <a:rPr sz="1700" dirty="0">
                <a:latin typeface="Calibri"/>
                <a:cs typeface="Calibri"/>
              </a:rPr>
              <a:t> </a:t>
            </a:r>
            <a:r>
              <a:rPr sz="1700" spc="-5" dirty="0">
                <a:latin typeface="Calibri"/>
                <a:cs typeface="Calibri"/>
              </a:rPr>
              <a:t>nodes</a:t>
            </a:r>
            <a:r>
              <a:rPr sz="1700" spc="5" dirty="0">
                <a:latin typeface="Calibri"/>
                <a:cs typeface="Calibri"/>
              </a:rPr>
              <a:t> </a:t>
            </a:r>
            <a:r>
              <a:rPr sz="1700" spc="20" dirty="0">
                <a:latin typeface="Calibri"/>
                <a:cs typeface="Calibri"/>
              </a:rPr>
              <a:t>(gateways</a:t>
            </a:r>
            <a:r>
              <a:rPr sz="1700" dirty="0">
                <a:latin typeface="Calibri"/>
                <a:cs typeface="Calibri"/>
              </a:rPr>
              <a:t> </a:t>
            </a:r>
            <a:r>
              <a:rPr sz="1700" spc="50" dirty="0">
                <a:latin typeface="Calibri"/>
                <a:cs typeface="Calibri"/>
              </a:rPr>
              <a:t>with</a:t>
            </a:r>
            <a:r>
              <a:rPr sz="1700" spc="5" dirty="0">
                <a:latin typeface="Calibri"/>
                <a:cs typeface="Calibri"/>
              </a:rPr>
              <a:t> </a:t>
            </a:r>
            <a:r>
              <a:rPr sz="1700" spc="-25" dirty="0">
                <a:latin typeface="Calibri"/>
                <a:cs typeface="Calibri"/>
              </a:rPr>
              <a:t>two</a:t>
            </a:r>
            <a:r>
              <a:rPr sz="1700" spc="-5" dirty="0">
                <a:latin typeface="Calibri"/>
                <a:cs typeface="Calibri"/>
              </a:rPr>
              <a:t> </a:t>
            </a:r>
            <a:r>
              <a:rPr sz="1700" spc="15" dirty="0">
                <a:latin typeface="Calibri"/>
                <a:cs typeface="Calibri"/>
              </a:rPr>
              <a:t>interfaces).</a:t>
            </a:r>
            <a:endParaRPr sz="1700">
              <a:latin typeface="Calibri"/>
              <a:cs typeface="Calibri"/>
            </a:endParaRPr>
          </a:p>
          <a:p>
            <a:pPr>
              <a:lnSpc>
                <a:spcPct val="100000"/>
              </a:lnSpc>
              <a:spcBef>
                <a:spcPts val="40"/>
              </a:spcBef>
            </a:pPr>
            <a:endParaRPr sz="3200">
              <a:latin typeface="Calibri"/>
              <a:cs typeface="Calibri"/>
            </a:endParaRPr>
          </a:p>
          <a:p>
            <a:pPr marR="1073785" algn="r">
              <a:lnSpc>
                <a:spcPct val="100000"/>
              </a:lnSpc>
              <a:spcBef>
                <a:spcPts val="5"/>
              </a:spcBef>
            </a:pPr>
            <a:r>
              <a:rPr sz="1400" spc="10" dirty="0">
                <a:solidFill>
                  <a:srgbClr val="231F20"/>
                </a:solidFill>
                <a:latin typeface="Arial MT"/>
                <a:cs typeface="Arial MT"/>
              </a:rPr>
              <a:t>D</a:t>
            </a:r>
            <a:endParaRPr sz="1400">
              <a:latin typeface="Arial MT"/>
              <a:cs typeface="Arial MT"/>
            </a:endParaRPr>
          </a:p>
        </p:txBody>
      </p:sp>
      <p:sp>
        <p:nvSpPr>
          <p:cNvPr id="6" name="object 6"/>
          <p:cNvSpPr txBox="1"/>
          <p:nvPr/>
        </p:nvSpPr>
        <p:spPr>
          <a:xfrm>
            <a:off x="1818998" y="5093946"/>
            <a:ext cx="145415" cy="241300"/>
          </a:xfrm>
          <a:prstGeom prst="rect">
            <a:avLst/>
          </a:prstGeom>
        </p:spPr>
        <p:txBody>
          <a:bodyPr vert="horz" wrap="square" lIns="0" tIns="14604" rIns="0" bIns="0" rtlCol="0">
            <a:spAutoFit/>
          </a:bodyPr>
          <a:lstStyle/>
          <a:p>
            <a:pPr marL="12700">
              <a:lnSpc>
                <a:spcPct val="100000"/>
              </a:lnSpc>
              <a:spcBef>
                <a:spcPts val="114"/>
              </a:spcBef>
            </a:pPr>
            <a:r>
              <a:rPr sz="1400" spc="10" dirty="0">
                <a:solidFill>
                  <a:srgbClr val="231F20"/>
                </a:solidFill>
                <a:latin typeface="Arial MT"/>
                <a:cs typeface="Arial MT"/>
              </a:rPr>
              <a:t>S</a:t>
            </a:r>
            <a:endParaRPr sz="1400">
              <a:latin typeface="Arial MT"/>
              <a:cs typeface="Arial MT"/>
            </a:endParaRPr>
          </a:p>
        </p:txBody>
      </p:sp>
      <p:sp>
        <p:nvSpPr>
          <p:cNvPr id="7" name="object 7"/>
          <p:cNvSpPr txBox="1"/>
          <p:nvPr/>
        </p:nvSpPr>
        <p:spPr>
          <a:xfrm>
            <a:off x="2764667" y="6001598"/>
            <a:ext cx="5161915" cy="276999"/>
          </a:xfrm>
          <a:prstGeom prst="rect">
            <a:avLst/>
          </a:prstGeom>
        </p:spPr>
        <p:txBody>
          <a:bodyPr vert="horz" wrap="square" lIns="0" tIns="15240" rIns="0" bIns="0" rtlCol="0">
            <a:spAutoFit/>
          </a:bodyPr>
          <a:lstStyle/>
          <a:p>
            <a:pPr marL="12700" algn="ctr">
              <a:lnSpc>
                <a:spcPct val="100000"/>
              </a:lnSpc>
              <a:spcBef>
                <a:spcPts val="120"/>
              </a:spcBef>
            </a:pPr>
            <a:r>
              <a:rPr sz="1700" spc="75">
                <a:latin typeface="Calibri"/>
                <a:cs typeface="Calibri"/>
              </a:rPr>
              <a:t>Abstract</a:t>
            </a:r>
            <a:r>
              <a:rPr sz="1700" spc="175">
                <a:latin typeface="Calibri"/>
                <a:cs typeface="Calibri"/>
              </a:rPr>
              <a:t> </a:t>
            </a:r>
            <a:r>
              <a:rPr sz="1700" spc="5" dirty="0">
                <a:latin typeface="Calibri"/>
                <a:cs typeface="Calibri"/>
              </a:rPr>
              <a:t>representation</a:t>
            </a:r>
            <a:r>
              <a:rPr sz="1700" spc="170" dirty="0">
                <a:latin typeface="Calibri"/>
                <a:cs typeface="Calibri"/>
              </a:rPr>
              <a:t> </a:t>
            </a:r>
            <a:r>
              <a:rPr sz="1700" spc="-35" dirty="0">
                <a:latin typeface="Calibri"/>
                <a:cs typeface="Calibri"/>
              </a:rPr>
              <a:t>of</a:t>
            </a:r>
            <a:r>
              <a:rPr sz="1700" spc="175" dirty="0">
                <a:latin typeface="Calibri"/>
                <a:cs typeface="Calibri"/>
              </a:rPr>
              <a:t> </a:t>
            </a:r>
            <a:r>
              <a:rPr sz="1700" spc="35" dirty="0">
                <a:latin typeface="Calibri"/>
                <a:cs typeface="Calibri"/>
              </a:rPr>
              <a:t>routing</a:t>
            </a:r>
            <a:r>
              <a:rPr sz="1700" spc="180" dirty="0">
                <a:latin typeface="Calibri"/>
                <a:cs typeface="Calibri"/>
              </a:rPr>
              <a:t> </a:t>
            </a:r>
            <a:r>
              <a:rPr sz="1700" spc="60" dirty="0">
                <a:latin typeface="Calibri"/>
                <a:cs typeface="Calibri"/>
              </a:rPr>
              <a:t>in</a:t>
            </a:r>
            <a:r>
              <a:rPr sz="1700" spc="175" dirty="0">
                <a:latin typeface="Calibri"/>
                <a:cs typeface="Calibri"/>
              </a:rPr>
              <a:t> </a:t>
            </a:r>
            <a:r>
              <a:rPr sz="1700" spc="200" dirty="0">
                <a:latin typeface="Calibri"/>
                <a:cs typeface="Calibri"/>
              </a:rPr>
              <a:t>GGSR.</a:t>
            </a:r>
            <a:endParaRPr sz="1700">
              <a:latin typeface="Calibri"/>
              <a:cs typeface="Calibri"/>
            </a:endParaRPr>
          </a:p>
        </p:txBody>
      </p:sp>
      <p:sp>
        <p:nvSpPr>
          <p:cNvPr id="8" name="object 8"/>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856333" y="251900"/>
            <a:ext cx="2151380" cy="403225"/>
          </a:xfrm>
          <a:prstGeom prst="rect">
            <a:avLst/>
          </a:prstGeom>
        </p:spPr>
        <p:txBody>
          <a:bodyPr vert="horz" wrap="square" lIns="0" tIns="15875" rIns="0" bIns="0" rtlCol="0">
            <a:spAutoFit/>
          </a:bodyPr>
          <a:lstStyle/>
          <a:p>
            <a:pPr marL="12700">
              <a:lnSpc>
                <a:spcPct val="100000"/>
              </a:lnSpc>
              <a:spcBef>
                <a:spcPts val="125"/>
              </a:spcBef>
            </a:pPr>
            <a:r>
              <a:rPr sz="2450" spc="135" dirty="0"/>
              <a:t>Ad</a:t>
            </a:r>
            <a:r>
              <a:rPr sz="2450" spc="155" dirty="0"/>
              <a:t> </a:t>
            </a:r>
            <a:r>
              <a:rPr sz="2450" spc="-50" dirty="0"/>
              <a:t>hoc</a:t>
            </a:r>
            <a:r>
              <a:rPr sz="2450" spc="155" dirty="0"/>
              <a:t> </a:t>
            </a:r>
            <a:r>
              <a:rPr sz="2450" spc="-70" dirty="0"/>
              <a:t>networks</a:t>
            </a:r>
            <a:endParaRPr sz="2450"/>
          </a:p>
        </p:txBody>
      </p:sp>
      <p:sp>
        <p:nvSpPr>
          <p:cNvPr id="3" name="object 3"/>
          <p:cNvSpPr txBox="1"/>
          <p:nvPr/>
        </p:nvSpPr>
        <p:spPr>
          <a:xfrm>
            <a:off x="6278950" y="251900"/>
            <a:ext cx="3366135" cy="403225"/>
          </a:xfrm>
          <a:prstGeom prst="rect">
            <a:avLst/>
          </a:prstGeom>
        </p:spPr>
        <p:txBody>
          <a:bodyPr vert="horz" wrap="square" lIns="0" tIns="15875" rIns="0" bIns="0" rtlCol="0">
            <a:spAutoFit/>
          </a:bodyPr>
          <a:lstStyle/>
          <a:p>
            <a:pPr marL="12700">
              <a:lnSpc>
                <a:spcPct val="100000"/>
              </a:lnSpc>
              <a:spcBef>
                <a:spcPts val="125"/>
              </a:spcBef>
            </a:pPr>
            <a:r>
              <a:rPr sz="2450" spc="-10" dirty="0">
                <a:latin typeface="Calibri"/>
                <a:cs typeface="Calibri"/>
              </a:rPr>
              <a:t>D.Moltchanov,</a:t>
            </a:r>
            <a:r>
              <a:rPr sz="2450" spc="150" dirty="0">
                <a:latin typeface="Calibri"/>
                <a:cs typeface="Calibri"/>
              </a:rPr>
              <a:t> </a:t>
            </a:r>
            <a:r>
              <a:rPr sz="2450" spc="265" dirty="0">
                <a:latin typeface="Calibri"/>
                <a:cs typeface="Calibri"/>
              </a:rPr>
              <a:t>TUT,</a:t>
            </a:r>
            <a:r>
              <a:rPr sz="2450" spc="150" dirty="0">
                <a:latin typeface="Calibri"/>
                <a:cs typeface="Calibri"/>
              </a:rPr>
              <a:t> </a:t>
            </a:r>
            <a:r>
              <a:rPr sz="2450" spc="-110" dirty="0">
                <a:latin typeface="Calibri"/>
                <a:cs typeface="Calibri"/>
              </a:rPr>
              <a:t>2009</a:t>
            </a:r>
            <a:endParaRPr sz="2450">
              <a:latin typeface="Calibri"/>
              <a:cs typeface="Calibri"/>
            </a:endParaRPr>
          </a:p>
        </p:txBody>
      </p:sp>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866737" y="955269"/>
            <a:ext cx="9126855" cy="5313680"/>
          </a:xfrm>
          <a:prstGeom prst="rect">
            <a:avLst/>
          </a:prstGeom>
        </p:spPr>
        <p:txBody>
          <a:bodyPr vert="horz" wrap="square" lIns="0" tIns="15240" rIns="0" bIns="0" rtlCol="0">
            <a:spAutoFit/>
          </a:bodyPr>
          <a:lstStyle/>
          <a:p>
            <a:pPr marL="166370">
              <a:lnSpc>
                <a:spcPct val="100000"/>
              </a:lnSpc>
              <a:spcBef>
                <a:spcPts val="120"/>
              </a:spcBef>
            </a:pPr>
            <a:r>
              <a:rPr sz="1700" b="1" spc="210" dirty="0">
                <a:latin typeface="Calibri"/>
                <a:cs typeface="Calibri"/>
              </a:rPr>
              <a:t>Two</a:t>
            </a:r>
            <a:r>
              <a:rPr sz="1700" b="1" spc="245" dirty="0">
                <a:latin typeface="Calibri"/>
                <a:cs typeface="Calibri"/>
              </a:rPr>
              <a:t> </a:t>
            </a:r>
            <a:r>
              <a:rPr sz="1700" b="1" spc="105" dirty="0">
                <a:latin typeface="Calibri"/>
                <a:cs typeface="Calibri"/>
              </a:rPr>
              <a:t>tables</a:t>
            </a:r>
            <a:r>
              <a:rPr sz="1700" b="1" spc="250" dirty="0">
                <a:latin typeface="Calibri"/>
                <a:cs typeface="Calibri"/>
              </a:rPr>
              <a:t> </a:t>
            </a:r>
            <a:r>
              <a:rPr sz="1700" b="1" spc="100" dirty="0">
                <a:latin typeface="Calibri"/>
                <a:cs typeface="Calibri"/>
              </a:rPr>
              <a:t>are</a:t>
            </a:r>
            <a:r>
              <a:rPr sz="1700" b="1" spc="250" dirty="0">
                <a:latin typeface="Calibri"/>
                <a:cs typeface="Calibri"/>
              </a:rPr>
              <a:t> </a:t>
            </a:r>
            <a:r>
              <a:rPr sz="1700" b="1" spc="110" dirty="0">
                <a:latin typeface="Calibri"/>
                <a:cs typeface="Calibri"/>
              </a:rPr>
              <a:t>used</a:t>
            </a:r>
            <a:r>
              <a:rPr sz="1700" b="1" spc="250" dirty="0">
                <a:latin typeface="Calibri"/>
                <a:cs typeface="Calibri"/>
              </a:rPr>
              <a:t> </a:t>
            </a:r>
            <a:r>
              <a:rPr sz="1700" b="1" spc="135" dirty="0">
                <a:latin typeface="Calibri"/>
                <a:cs typeface="Calibri"/>
              </a:rPr>
              <a:t>in</a:t>
            </a:r>
            <a:r>
              <a:rPr sz="1700" b="1" spc="250" dirty="0">
                <a:latin typeface="Calibri"/>
                <a:cs typeface="Calibri"/>
              </a:rPr>
              <a:t> </a:t>
            </a:r>
            <a:r>
              <a:rPr sz="1700" b="1" spc="345" dirty="0">
                <a:latin typeface="Calibri"/>
                <a:cs typeface="Calibri"/>
              </a:rPr>
              <a:t>CGSR:</a:t>
            </a:r>
            <a:endParaRPr sz="1700">
              <a:latin typeface="Calibri"/>
              <a:cs typeface="Calibri"/>
            </a:endParaRPr>
          </a:p>
          <a:p>
            <a:pPr marL="292100" indent="-216535">
              <a:lnSpc>
                <a:spcPct val="100000"/>
              </a:lnSpc>
              <a:spcBef>
                <a:spcPts val="1380"/>
              </a:spcBef>
              <a:buFont typeface="Cambria"/>
              <a:buChar char="•"/>
              <a:tabLst>
                <a:tab pos="292735" algn="l"/>
              </a:tabLst>
            </a:pPr>
            <a:r>
              <a:rPr sz="1700" spc="65" dirty="0">
                <a:latin typeface="Calibri"/>
                <a:cs typeface="Calibri"/>
              </a:rPr>
              <a:t>Cluster</a:t>
            </a:r>
            <a:r>
              <a:rPr sz="1700" spc="180" dirty="0">
                <a:latin typeface="Calibri"/>
                <a:cs typeface="Calibri"/>
              </a:rPr>
              <a:t> </a:t>
            </a:r>
            <a:r>
              <a:rPr sz="1700" dirty="0">
                <a:latin typeface="Calibri"/>
                <a:cs typeface="Calibri"/>
              </a:rPr>
              <a:t>member</a:t>
            </a:r>
            <a:r>
              <a:rPr sz="1700" spc="185" dirty="0">
                <a:latin typeface="Calibri"/>
                <a:cs typeface="Calibri"/>
              </a:rPr>
              <a:t> </a:t>
            </a:r>
            <a:r>
              <a:rPr sz="1700" spc="20" dirty="0">
                <a:latin typeface="Calibri"/>
                <a:cs typeface="Calibri"/>
              </a:rPr>
              <a:t>table</a:t>
            </a:r>
            <a:r>
              <a:rPr sz="1700" spc="185" dirty="0">
                <a:latin typeface="Calibri"/>
                <a:cs typeface="Calibri"/>
              </a:rPr>
              <a:t> </a:t>
            </a:r>
            <a:r>
              <a:rPr sz="1700" spc="30" dirty="0">
                <a:latin typeface="Calibri"/>
                <a:cs typeface="Calibri"/>
              </a:rPr>
              <a:t>containing</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30" dirty="0">
                <a:latin typeface="Calibri"/>
                <a:cs typeface="Calibri"/>
              </a:rPr>
              <a:t>destination</a:t>
            </a:r>
            <a:r>
              <a:rPr sz="1700" spc="185" dirty="0">
                <a:latin typeface="Calibri"/>
                <a:cs typeface="Calibri"/>
              </a:rPr>
              <a:t> </a:t>
            </a:r>
            <a:r>
              <a:rPr sz="1700" spc="25" dirty="0">
                <a:latin typeface="Calibri"/>
                <a:cs typeface="Calibri"/>
              </a:rPr>
              <a:t>cluster</a:t>
            </a:r>
            <a:r>
              <a:rPr sz="1700" spc="180" dirty="0">
                <a:latin typeface="Calibri"/>
                <a:cs typeface="Calibri"/>
              </a:rPr>
              <a:t> </a:t>
            </a:r>
            <a:r>
              <a:rPr sz="1700" dirty="0">
                <a:latin typeface="Calibri"/>
                <a:cs typeface="Calibri"/>
              </a:rPr>
              <a:t>head</a:t>
            </a:r>
            <a:r>
              <a:rPr sz="1700" spc="185" dirty="0">
                <a:latin typeface="Calibri"/>
                <a:cs typeface="Calibri"/>
              </a:rPr>
              <a:t> </a:t>
            </a:r>
            <a:r>
              <a:rPr sz="1700" dirty="0">
                <a:latin typeface="Calibri"/>
                <a:cs typeface="Calibri"/>
              </a:rPr>
              <a:t>for</a:t>
            </a:r>
            <a:r>
              <a:rPr sz="1700" spc="185" dirty="0">
                <a:latin typeface="Calibri"/>
                <a:cs typeface="Calibri"/>
              </a:rPr>
              <a:t> </a:t>
            </a:r>
            <a:r>
              <a:rPr sz="1700" spc="10" dirty="0">
                <a:latin typeface="Calibri"/>
                <a:cs typeface="Calibri"/>
              </a:rPr>
              <a:t>every</a:t>
            </a:r>
            <a:r>
              <a:rPr sz="1700" spc="180" dirty="0">
                <a:latin typeface="Calibri"/>
                <a:cs typeface="Calibri"/>
              </a:rPr>
              <a:t> </a:t>
            </a:r>
            <a:r>
              <a:rPr sz="1700" spc="-5" dirty="0">
                <a:latin typeface="Calibri"/>
                <a:cs typeface="Calibri"/>
              </a:rPr>
              <a:t>node;</a:t>
            </a:r>
            <a:endParaRPr sz="1700">
              <a:latin typeface="Calibri"/>
              <a:cs typeface="Calibri"/>
            </a:endParaRPr>
          </a:p>
          <a:p>
            <a:pPr marL="292100" indent="-216535">
              <a:lnSpc>
                <a:spcPct val="100000"/>
              </a:lnSpc>
              <a:spcBef>
                <a:spcPts val="1375"/>
              </a:spcBef>
              <a:buFont typeface="Cambria"/>
              <a:buChar char="•"/>
              <a:tabLst>
                <a:tab pos="292735" algn="l"/>
              </a:tabLst>
            </a:pPr>
            <a:r>
              <a:rPr sz="1700" spc="75" dirty="0">
                <a:latin typeface="Calibri"/>
                <a:cs typeface="Calibri"/>
              </a:rPr>
              <a:t>Routing</a:t>
            </a:r>
            <a:r>
              <a:rPr sz="1700" spc="175" dirty="0">
                <a:latin typeface="Calibri"/>
                <a:cs typeface="Calibri"/>
              </a:rPr>
              <a:t> </a:t>
            </a:r>
            <a:r>
              <a:rPr sz="1700" spc="20" dirty="0">
                <a:latin typeface="Calibri"/>
                <a:cs typeface="Calibri"/>
              </a:rPr>
              <a:t>table</a:t>
            </a:r>
            <a:r>
              <a:rPr sz="1700" spc="180" dirty="0">
                <a:latin typeface="Calibri"/>
                <a:cs typeface="Calibri"/>
              </a:rPr>
              <a:t> </a:t>
            </a:r>
            <a:r>
              <a:rPr sz="1700" spc="30" dirty="0">
                <a:latin typeface="Calibri"/>
                <a:cs typeface="Calibri"/>
              </a:rPr>
              <a:t>containing</a:t>
            </a:r>
            <a:r>
              <a:rPr sz="1700" spc="170" dirty="0">
                <a:latin typeface="Calibri"/>
                <a:cs typeface="Calibri"/>
              </a:rPr>
              <a:t> </a:t>
            </a:r>
            <a:r>
              <a:rPr sz="1700" spc="5" dirty="0">
                <a:latin typeface="Calibri"/>
                <a:cs typeface="Calibri"/>
              </a:rPr>
              <a:t>the</a:t>
            </a:r>
            <a:r>
              <a:rPr sz="1700" spc="180" dirty="0">
                <a:latin typeface="Calibri"/>
                <a:cs typeface="Calibri"/>
              </a:rPr>
              <a:t> </a:t>
            </a:r>
            <a:r>
              <a:rPr sz="1700" spc="30" dirty="0">
                <a:latin typeface="Calibri"/>
                <a:cs typeface="Calibri"/>
              </a:rPr>
              <a:t>next-hop</a:t>
            </a:r>
            <a:r>
              <a:rPr sz="1700" spc="180" dirty="0">
                <a:latin typeface="Calibri"/>
                <a:cs typeface="Calibri"/>
              </a:rPr>
              <a:t> </a:t>
            </a:r>
            <a:r>
              <a:rPr sz="1700" spc="-5" dirty="0">
                <a:latin typeface="Calibri"/>
                <a:cs typeface="Calibri"/>
              </a:rPr>
              <a:t>node</a:t>
            </a:r>
            <a:r>
              <a:rPr sz="1700" spc="175" dirty="0">
                <a:latin typeface="Calibri"/>
                <a:cs typeface="Calibri"/>
              </a:rPr>
              <a:t> </a:t>
            </a:r>
            <a:r>
              <a:rPr sz="1700" dirty="0">
                <a:latin typeface="Calibri"/>
                <a:cs typeface="Calibri"/>
              </a:rPr>
              <a:t>for</a:t>
            </a:r>
            <a:r>
              <a:rPr sz="1700" spc="180" dirty="0">
                <a:latin typeface="Calibri"/>
                <a:cs typeface="Calibri"/>
              </a:rPr>
              <a:t> </a:t>
            </a:r>
            <a:r>
              <a:rPr sz="1700" spc="10" dirty="0">
                <a:latin typeface="Calibri"/>
                <a:cs typeface="Calibri"/>
              </a:rPr>
              <a:t>every</a:t>
            </a:r>
            <a:r>
              <a:rPr sz="1700" spc="175" dirty="0">
                <a:latin typeface="Calibri"/>
                <a:cs typeface="Calibri"/>
              </a:rPr>
              <a:t> </a:t>
            </a:r>
            <a:r>
              <a:rPr sz="1700" spc="30" dirty="0">
                <a:latin typeface="Calibri"/>
                <a:cs typeface="Calibri"/>
              </a:rPr>
              <a:t>destination</a:t>
            </a:r>
            <a:r>
              <a:rPr sz="1700" spc="180" dirty="0">
                <a:latin typeface="Calibri"/>
                <a:cs typeface="Calibri"/>
              </a:rPr>
              <a:t> </a:t>
            </a:r>
            <a:r>
              <a:rPr sz="1700" spc="30" dirty="0">
                <a:latin typeface="Calibri"/>
                <a:cs typeface="Calibri"/>
              </a:rPr>
              <a:t>cluster.</a:t>
            </a:r>
            <a:endParaRPr sz="1700">
              <a:latin typeface="Calibri"/>
              <a:cs typeface="Calibri"/>
            </a:endParaRPr>
          </a:p>
          <a:p>
            <a:pPr marL="166370">
              <a:lnSpc>
                <a:spcPct val="100000"/>
              </a:lnSpc>
              <a:spcBef>
                <a:spcPts val="1380"/>
              </a:spcBef>
            </a:pPr>
            <a:r>
              <a:rPr sz="1700" b="1" spc="229" dirty="0">
                <a:latin typeface="Calibri"/>
                <a:cs typeface="Calibri"/>
              </a:rPr>
              <a:t>The</a:t>
            </a:r>
            <a:r>
              <a:rPr sz="1700" b="1" spc="245" dirty="0">
                <a:latin typeface="Calibri"/>
                <a:cs typeface="Calibri"/>
              </a:rPr>
              <a:t> </a:t>
            </a:r>
            <a:r>
              <a:rPr sz="1700" b="1" spc="125" dirty="0">
                <a:latin typeface="Calibri"/>
                <a:cs typeface="Calibri"/>
              </a:rPr>
              <a:t>protocol</a:t>
            </a:r>
            <a:r>
              <a:rPr sz="1700" b="1" spc="245" dirty="0">
                <a:latin typeface="Calibri"/>
                <a:cs typeface="Calibri"/>
              </a:rPr>
              <a:t> </a:t>
            </a:r>
            <a:r>
              <a:rPr sz="1700" b="1" spc="105" dirty="0">
                <a:latin typeface="Calibri"/>
                <a:cs typeface="Calibri"/>
              </a:rPr>
              <a:t>operates</a:t>
            </a:r>
            <a:r>
              <a:rPr sz="1700" b="1" spc="245" dirty="0">
                <a:latin typeface="Calibri"/>
                <a:cs typeface="Calibri"/>
              </a:rPr>
              <a:t> </a:t>
            </a:r>
            <a:r>
              <a:rPr sz="1700" b="1" spc="90" dirty="0">
                <a:latin typeface="Calibri"/>
                <a:cs typeface="Calibri"/>
              </a:rPr>
              <a:t>as</a:t>
            </a:r>
            <a:r>
              <a:rPr sz="1700" b="1" spc="245" dirty="0">
                <a:latin typeface="Calibri"/>
                <a:cs typeface="Calibri"/>
              </a:rPr>
              <a:t> </a:t>
            </a:r>
            <a:r>
              <a:rPr sz="1700" b="1" spc="75" dirty="0">
                <a:latin typeface="Calibri"/>
                <a:cs typeface="Calibri"/>
              </a:rPr>
              <a:t>follows:</a:t>
            </a:r>
            <a:endParaRPr sz="1700">
              <a:latin typeface="Calibri"/>
              <a:cs typeface="Calibri"/>
            </a:endParaRPr>
          </a:p>
          <a:p>
            <a:pPr marL="292100" indent="-216535">
              <a:lnSpc>
                <a:spcPct val="100000"/>
              </a:lnSpc>
              <a:spcBef>
                <a:spcPts val="1375"/>
              </a:spcBef>
              <a:buFont typeface="Cambria"/>
              <a:buChar char="•"/>
              <a:tabLst>
                <a:tab pos="292735" algn="l"/>
              </a:tabLst>
            </a:pPr>
            <a:r>
              <a:rPr sz="1700" spc="25" dirty="0">
                <a:latin typeface="Calibri"/>
                <a:cs typeface="Calibri"/>
              </a:rPr>
              <a:t>a</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25" dirty="0">
                <a:latin typeface="Calibri"/>
                <a:cs typeface="Calibri"/>
              </a:rPr>
              <a:t>obtains</a:t>
            </a:r>
            <a:r>
              <a:rPr sz="1700" spc="175" dirty="0">
                <a:latin typeface="Calibri"/>
                <a:cs typeface="Calibri"/>
              </a:rPr>
              <a:t> </a:t>
            </a:r>
            <a:r>
              <a:rPr sz="1700" spc="25" dirty="0">
                <a:latin typeface="Calibri"/>
                <a:cs typeface="Calibri"/>
              </a:rPr>
              <a:t>a</a:t>
            </a:r>
            <a:r>
              <a:rPr sz="1700" spc="175" dirty="0">
                <a:latin typeface="Calibri"/>
                <a:cs typeface="Calibri"/>
              </a:rPr>
              <a:t> </a:t>
            </a:r>
            <a:r>
              <a:rPr sz="1700" spc="5" dirty="0">
                <a:latin typeface="Calibri"/>
                <a:cs typeface="Calibri"/>
              </a:rPr>
              <a:t>token</a:t>
            </a:r>
            <a:r>
              <a:rPr sz="1700" spc="175" dirty="0">
                <a:latin typeface="Calibri"/>
                <a:cs typeface="Calibri"/>
              </a:rPr>
              <a:t> </a:t>
            </a:r>
            <a:r>
              <a:rPr sz="1700" spc="10" dirty="0">
                <a:latin typeface="Calibri"/>
                <a:cs typeface="Calibri"/>
              </a:rPr>
              <a:t>from</a:t>
            </a:r>
            <a:r>
              <a:rPr sz="1700" spc="175" dirty="0">
                <a:latin typeface="Calibri"/>
                <a:cs typeface="Calibri"/>
              </a:rPr>
              <a:t> </a:t>
            </a:r>
            <a:r>
              <a:rPr sz="1700" spc="50" dirty="0">
                <a:latin typeface="Calibri"/>
                <a:cs typeface="Calibri"/>
              </a:rPr>
              <a:t>its</a:t>
            </a:r>
            <a:r>
              <a:rPr sz="1700" spc="175" dirty="0">
                <a:latin typeface="Calibri"/>
                <a:cs typeface="Calibri"/>
              </a:rPr>
              <a:t> </a:t>
            </a:r>
            <a:r>
              <a:rPr sz="1700" spc="25" dirty="0">
                <a:latin typeface="Calibri"/>
                <a:cs typeface="Calibri"/>
              </a:rPr>
              <a:t>cluster</a:t>
            </a:r>
            <a:r>
              <a:rPr sz="1700" spc="175" dirty="0">
                <a:latin typeface="Calibri"/>
                <a:cs typeface="Calibri"/>
              </a:rPr>
              <a:t> </a:t>
            </a:r>
            <a:r>
              <a:rPr sz="1700" spc="5" dirty="0">
                <a:latin typeface="Calibri"/>
                <a:cs typeface="Calibri"/>
              </a:rPr>
              <a:t>head;</a:t>
            </a:r>
            <a:endParaRPr sz="1700">
              <a:latin typeface="Calibri"/>
              <a:cs typeface="Calibri"/>
            </a:endParaRPr>
          </a:p>
          <a:p>
            <a:pPr marL="292100" indent="-216535">
              <a:lnSpc>
                <a:spcPct val="100000"/>
              </a:lnSpc>
              <a:spcBef>
                <a:spcPts val="1380"/>
              </a:spcBef>
              <a:buFont typeface="Cambria"/>
              <a:buChar char="•"/>
              <a:tabLst>
                <a:tab pos="292735" algn="l"/>
              </a:tabLst>
            </a:pPr>
            <a:r>
              <a:rPr sz="1700" spc="35" dirty="0">
                <a:latin typeface="Calibri"/>
                <a:cs typeface="Calibri"/>
              </a:rPr>
              <a:t>if</a:t>
            </a:r>
            <a:r>
              <a:rPr sz="1700" spc="140" dirty="0">
                <a:latin typeface="Calibri"/>
                <a:cs typeface="Calibri"/>
              </a:rPr>
              <a:t> </a:t>
            </a:r>
            <a:r>
              <a:rPr sz="1700" spc="45" dirty="0">
                <a:latin typeface="Calibri"/>
                <a:cs typeface="Calibri"/>
              </a:rPr>
              <a:t>this</a:t>
            </a:r>
            <a:r>
              <a:rPr sz="1700" spc="140" dirty="0">
                <a:latin typeface="Calibri"/>
                <a:cs typeface="Calibri"/>
              </a:rPr>
              <a:t> </a:t>
            </a:r>
            <a:r>
              <a:rPr sz="1700" spc="-5" dirty="0">
                <a:latin typeface="Calibri"/>
                <a:cs typeface="Calibri"/>
              </a:rPr>
              <a:t>node</a:t>
            </a:r>
            <a:r>
              <a:rPr sz="1700" spc="140" dirty="0">
                <a:latin typeface="Calibri"/>
                <a:cs typeface="Calibri"/>
              </a:rPr>
              <a:t> </a:t>
            </a:r>
            <a:r>
              <a:rPr sz="1700" spc="20" dirty="0">
                <a:latin typeface="Calibri"/>
                <a:cs typeface="Calibri"/>
              </a:rPr>
              <a:t>has</a:t>
            </a:r>
            <a:r>
              <a:rPr sz="1700" spc="140" dirty="0">
                <a:latin typeface="Calibri"/>
                <a:cs typeface="Calibri"/>
              </a:rPr>
              <a:t> </a:t>
            </a:r>
            <a:r>
              <a:rPr sz="1700" spc="25" dirty="0">
                <a:latin typeface="Calibri"/>
                <a:cs typeface="Calibri"/>
              </a:rPr>
              <a:t>a</a:t>
            </a:r>
            <a:r>
              <a:rPr sz="1700" spc="140" dirty="0">
                <a:latin typeface="Calibri"/>
                <a:cs typeface="Calibri"/>
              </a:rPr>
              <a:t> </a:t>
            </a:r>
            <a:r>
              <a:rPr sz="1700" spc="15" dirty="0">
                <a:latin typeface="Calibri"/>
                <a:cs typeface="Calibri"/>
              </a:rPr>
              <a:t>packet</a:t>
            </a:r>
            <a:r>
              <a:rPr sz="1700" spc="140" dirty="0">
                <a:latin typeface="Calibri"/>
                <a:cs typeface="Calibri"/>
              </a:rPr>
              <a:t> </a:t>
            </a:r>
            <a:r>
              <a:rPr sz="1700" spc="10" dirty="0">
                <a:latin typeface="Calibri"/>
                <a:cs typeface="Calibri"/>
              </a:rPr>
              <a:t>to</a:t>
            </a:r>
            <a:r>
              <a:rPr sz="1700" spc="140" dirty="0">
                <a:latin typeface="Calibri"/>
                <a:cs typeface="Calibri"/>
              </a:rPr>
              <a:t> </a:t>
            </a:r>
            <a:r>
              <a:rPr sz="1700" spc="45" dirty="0">
                <a:latin typeface="Calibri"/>
                <a:cs typeface="Calibri"/>
              </a:rPr>
              <a:t>transmit,</a:t>
            </a:r>
            <a:r>
              <a:rPr sz="1700" spc="150" dirty="0">
                <a:latin typeface="Calibri"/>
                <a:cs typeface="Calibri"/>
              </a:rPr>
              <a:t> </a:t>
            </a:r>
            <a:r>
              <a:rPr sz="1700" spc="80" dirty="0">
                <a:latin typeface="Calibri"/>
                <a:cs typeface="Calibri"/>
              </a:rPr>
              <a:t>it</a:t>
            </a:r>
            <a:r>
              <a:rPr sz="1700" spc="140" dirty="0">
                <a:latin typeface="Calibri"/>
                <a:cs typeface="Calibri"/>
              </a:rPr>
              <a:t> </a:t>
            </a:r>
            <a:r>
              <a:rPr sz="1700" spc="5" dirty="0">
                <a:latin typeface="Calibri"/>
                <a:cs typeface="Calibri"/>
              </a:rPr>
              <a:t>determines</a:t>
            </a:r>
            <a:r>
              <a:rPr sz="1700" spc="140" dirty="0">
                <a:latin typeface="Calibri"/>
                <a:cs typeface="Calibri"/>
              </a:rPr>
              <a:t> </a:t>
            </a:r>
            <a:r>
              <a:rPr sz="1700" spc="5" dirty="0">
                <a:latin typeface="Calibri"/>
                <a:cs typeface="Calibri"/>
              </a:rPr>
              <a:t>the</a:t>
            </a:r>
            <a:r>
              <a:rPr sz="1700" spc="140" dirty="0">
                <a:latin typeface="Calibri"/>
                <a:cs typeface="Calibri"/>
              </a:rPr>
              <a:t> </a:t>
            </a:r>
            <a:r>
              <a:rPr sz="1700" spc="30" dirty="0">
                <a:latin typeface="Calibri"/>
                <a:cs typeface="Calibri"/>
              </a:rPr>
              <a:t>destination</a:t>
            </a:r>
            <a:r>
              <a:rPr sz="1700" spc="140" dirty="0">
                <a:latin typeface="Calibri"/>
                <a:cs typeface="Calibri"/>
              </a:rPr>
              <a:t> </a:t>
            </a:r>
            <a:r>
              <a:rPr sz="1700" spc="25" dirty="0">
                <a:latin typeface="Calibri"/>
                <a:cs typeface="Calibri"/>
              </a:rPr>
              <a:t>cluster</a:t>
            </a:r>
            <a:r>
              <a:rPr sz="1700" spc="140" dirty="0">
                <a:latin typeface="Calibri"/>
                <a:cs typeface="Calibri"/>
              </a:rPr>
              <a:t> </a:t>
            </a:r>
            <a:r>
              <a:rPr sz="1700" dirty="0">
                <a:latin typeface="Calibri"/>
                <a:cs typeface="Calibri"/>
              </a:rPr>
              <a:t>head</a:t>
            </a:r>
            <a:r>
              <a:rPr sz="1700" spc="140" dirty="0">
                <a:latin typeface="Calibri"/>
                <a:cs typeface="Calibri"/>
              </a:rPr>
              <a:t> </a:t>
            </a:r>
            <a:r>
              <a:rPr sz="1700" spc="35" dirty="0">
                <a:latin typeface="Calibri"/>
                <a:cs typeface="Calibri"/>
              </a:rPr>
              <a:t>and</a:t>
            </a:r>
            <a:r>
              <a:rPr sz="1700" spc="140" dirty="0">
                <a:latin typeface="Calibri"/>
                <a:cs typeface="Calibri"/>
              </a:rPr>
              <a:t> </a:t>
            </a:r>
            <a:r>
              <a:rPr sz="1700" spc="30" dirty="0">
                <a:latin typeface="Calibri"/>
                <a:cs typeface="Calibri"/>
              </a:rPr>
              <a:t>next-hop;</a:t>
            </a:r>
            <a:endParaRPr sz="1700">
              <a:latin typeface="Calibri"/>
              <a:cs typeface="Calibri"/>
            </a:endParaRPr>
          </a:p>
          <a:p>
            <a:pPr marL="292100" indent="-216535">
              <a:lnSpc>
                <a:spcPct val="100000"/>
              </a:lnSpc>
              <a:spcBef>
                <a:spcPts val="1380"/>
              </a:spcBef>
              <a:buFont typeface="Cambria"/>
              <a:buChar char="•"/>
              <a:tabLst>
                <a:tab pos="292735" algn="l"/>
              </a:tabLst>
            </a:pPr>
            <a:r>
              <a:rPr sz="1700" spc="10" dirty="0">
                <a:latin typeface="Calibri"/>
                <a:cs typeface="Calibri"/>
              </a:rPr>
              <a:t>routed</a:t>
            </a:r>
            <a:r>
              <a:rPr sz="1700" spc="165" dirty="0">
                <a:latin typeface="Calibri"/>
                <a:cs typeface="Calibri"/>
              </a:rPr>
              <a:t> </a:t>
            </a:r>
            <a:r>
              <a:rPr sz="1700" spc="15" dirty="0">
                <a:latin typeface="Calibri"/>
                <a:cs typeface="Calibri"/>
              </a:rPr>
              <a:t>packet</a:t>
            </a:r>
            <a:r>
              <a:rPr sz="1700" spc="165" dirty="0">
                <a:latin typeface="Calibri"/>
                <a:cs typeface="Calibri"/>
              </a:rPr>
              <a:t> </a:t>
            </a:r>
            <a:r>
              <a:rPr sz="1700" spc="-20" dirty="0">
                <a:latin typeface="Calibri"/>
                <a:cs typeface="Calibri"/>
              </a:rPr>
              <a:t>goes</a:t>
            </a:r>
            <a:r>
              <a:rPr sz="1700" spc="165" dirty="0">
                <a:latin typeface="Calibri"/>
                <a:cs typeface="Calibri"/>
              </a:rPr>
              <a:t> </a:t>
            </a:r>
            <a:r>
              <a:rPr sz="1700" spc="10" dirty="0">
                <a:latin typeface="Calibri"/>
                <a:cs typeface="Calibri"/>
              </a:rPr>
              <a:t>as</a:t>
            </a:r>
            <a:r>
              <a:rPr sz="1700" spc="165" dirty="0">
                <a:latin typeface="Calibri"/>
                <a:cs typeface="Calibri"/>
              </a:rPr>
              <a:t> </a:t>
            </a:r>
            <a:r>
              <a:rPr sz="1700" dirty="0">
                <a:latin typeface="Calibri"/>
                <a:cs typeface="Calibri"/>
              </a:rPr>
              <a:t>follows:</a:t>
            </a:r>
            <a:endParaRPr sz="1700">
              <a:latin typeface="Calibri"/>
              <a:cs typeface="Calibri"/>
            </a:endParaRPr>
          </a:p>
          <a:p>
            <a:pPr marL="361950">
              <a:lnSpc>
                <a:spcPct val="100000"/>
              </a:lnSpc>
              <a:spcBef>
                <a:spcPts val="894"/>
              </a:spcBef>
            </a:pPr>
            <a:r>
              <a:rPr sz="1700" b="1" spc="120" dirty="0">
                <a:latin typeface="Calibri"/>
                <a:cs typeface="Calibri"/>
              </a:rPr>
              <a:t>–</a:t>
            </a:r>
            <a:r>
              <a:rPr sz="1700" b="1" spc="455" dirty="0">
                <a:latin typeface="Calibri"/>
                <a:cs typeface="Calibri"/>
              </a:rPr>
              <a:t> </a:t>
            </a:r>
            <a:r>
              <a:rPr sz="1700" i="1" spc="10" dirty="0">
                <a:latin typeface="Calibri"/>
                <a:cs typeface="Calibri"/>
              </a:rPr>
              <a:t>a</a:t>
            </a:r>
            <a:r>
              <a:rPr sz="1700" i="1" spc="-5" dirty="0">
                <a:latin typeface="Calibri"/>
                <a:cs typeface="Calibri"/>
              </a:rPr>
              <a:t> </a:t>
            </a:r>
            <a:r>
              <a:rPr sz="1700" spc="395" dirty="0">
                <a:latin typeface="Cambria"/>
                <a:cs typeface="Cambria"/>
              </a:rPr>
              <a:t>−</a:t>
            </a:r>
            <a:r>
              <a:rPr sz="1700" spc="5" dirty="0">
                <a:latin typeface="Cambria"/>
                <a:cs typeface="Cambria"/>
              </a:rPr>
              <a:t> </a:t>
            </a:r>
            <a:r>
              <a:rPr sz="1700" i="1" spc="170" dirty="0">
                <a:latin typeface="Calibri"/>
                <a:cs typeface="Calibri"/>
              </a:rPr>
              <a:t>H</a:t>
            </a:r>
            <a:r>
              <a:rPr sz="1725" spc="254" baseline="-12077" dirty="0">
                <a:latin typeface="Trebuchet MS"/>
                <a:cs typeface="Trebuchet MS"/>
              </a:rPr>
              <a:t>1</a:t>
            </a:r>
            <a:r>
              <a:rPr sz="1725" spc="157" baseline="-12077" dirty="0">
                <a:latin typeface="Trebuchet MS"/>
                <a:cs typeface="Trebuchet MS"/>
              </a:rPr>
              <a:t> </a:t>
            </a:r>
            <a:r>
              <a:rPr sz="1700" spc="395" dirty="0">
                <a:latin typeface="Cambria"/>
                <a:cs typeface="Cambria"/>
              </a:rPr>
              <a:t>−</a:t>
            </a:r>
            <a:r>
              <a:rPr sz="1700" spc="5" dirty="0">
                <a:latin typeface="Cambria"/>
                <a:cs typeface="Cambria"/>
              </a:rPr>
              <a:t> </a:t>
            </a:r>
            <a:r>
              <a:rPr sz="1700" i="1" spc="130" dirty="0">
                <a:latin typeface="Calibri"/>
                <a:cs typeface="Calibri"/>
              </a:rPr>
              <a:t>G</a:t>
            </a:r>
            <a:r>
              <a:rPr sz="1725" spc="195" baseline="-12077" dirty="0">
                <a:latin typeface="Trebuchet MS"/>
                <a:cs typeface="Trebuchet MS"/>
              </a:rPr>
              <a:t>1</a:t>
            </a:r>
            <a:r>
              <a:rPr sz="1725" spc="157" baseline="-12077" dirty="0">
                <a:latin typeface="Trebuchet MS"/>
                <a:cs typeface="Trebuchet MS"/>
              </a:rPr>
              <a:t> </a:t>
            </a:r>
            <a:r>
              <a:rPr sz="1700" spc="395" dirty="0">
                <a:latin typeface="Cambria"/>
                <a:cs typeface="Cambria"/>
              </a:rPr>
              <a:t>−</a:t>
            </a:r>
            <a:r>
              <a:rPr sz="1700" spc="5" dirty="0">
                <a:latin typeface="Cambria"/>
                <a:cs typeface="Cambria"/>
              </a:rPr>
              <a:t> </a:t>
            </a:r>
            <a:r>
              <a:rPr sz="1700" i="1" spc="170" dirty="0">
                <a:latin typeface="Calibri"/>
                <a:cs typeface="Calibri"/>
              </a:rPr>
              <a:t>H</a:t>
            </a:r>
            <a:r>
              <a:rPr sz="1725" spc="254" baseline="-12077" dirty="0">
                <a:latin typeface="Trebuchet MS"/>
                <a:cs typeface="Trebuchet MS"/>
              </a:rPr>
              <a:t>2</a:t>
            </a:r>
            <a:r>
              <a:rPr sz="1725" spc="157" baseline="-12077" dirty="0">
                <a:latin typeface="Trebuchet MS"/>
                <a:cs typeface="Trebuchet MS"/>
              </a:rPr>
              <a:t> </a:t>
            </a:r>
            <a:r>
              <a:rPr sz="1700" spc="395" dirty="0">
                <a:latin typeface="Cambria"/>
                <a:cs typeface="Cambria"/>
              </a:rPr>
              <a:t>−</a:t>
            </a:r>
            <a:r>
              <a:rPr sz="1700" spc="5" dirty="0">
                <a:latin typeface="Cambria"/>
                <a:cs typeface="Cambria"/>
              </a:rPr>
              <a:t> </a:t>
            </a:r>
            <a:r>
              <a:rPr sz="1700" i="1" spc="130" dirty="0">
                <a:latin typeface="Calibri"/>
                <a:cs typeface="Calibri"/>
              </a:rPr>
              <a:t>G</a:t>
            </a:r>
            <a:r>
              <a:rPr sz="1725" spc="195" baseline="-12077" dirty="0">
                <a:latin typeface="Trebuchet MS"/>
                <a:cs typeface="Trebuchet MS"/>
              </a:rPr>
              <a:t>2</a:t>
            </a:r>
            <a:r>
              <a:rPr sz="1725" spc="157" baseline="-12077" dirty="0">
                <a:latin typeface="Trebuchet MS"/>
                <a:cs typeface="Trebuchet MS"/>
              </a:rPr>
              <a:t> </a:t>
            </a:r>
            <a:r>
              <a:rPr sz="1700" spc="395" dirty="0">
                <a:latin typeface="Cambria"/>
                <a:cs typeface="Cambria"/>
              </a:rPr>
              <a:t>−</a:t>
            </a:r>
            <a:r>
              <a:rPr sz="1700" spc="10" dirty="0">
                <a:latin typeface="Cambria"/>
                <a:cs typeface="Cambria"/>
              </a:rPr>
              <a:t> </a:t>
            </a:r>
            <a:r>
              <a:rPr sz="1700" spc="-5" dirty="0">
                <a:latin typeface="Cambria"/>
                <a:cs typeface="Cambria"/>
              </a:rPr>
              <a:t>·</a:t>
            </a:r>
            <a:r>
              <a:rPr sz="1700" spc="-90" dirty="0">
                <a:latin typeface="Cambria"/>
                <a:cs typeface="Cambria"/>
              </a:rPr>
              <a:t> </a:t>
            </a:r>
            <a:r>
              <a:rPr sz="1700" spc="-5" dirty="0">
                <a:latin typeface="Cambria"/>
                <a:cs typeface="Cambria"/>
              </a:rPr>
              <a:t>·</a:t>
            </a:r>
            <a:r>
              <a:rPr sz="1700" spc="-90" dirty="0">
                <a:latin typeface="Cambria"/>
                <a:cs typeface="Cambria"/>
              </a:rPr>
              <a:t> </a:t>
            </a:r>
            <a:r>
              <a:rPr sz="1700" spc="-5" dirty="0">
                <a:latin typeface="Cambria"/>
                <a:cs typeface="Cambria"/>
              </a:rPr>
              <a:t>·</a:t>
            </a:r>
            <a:r>
              <a:rPr sz="1700" spc="5" dirty="0">
                <a:latin typeface="Cambria"/>
                <a:cs typeface="Cambria"/>
              </a:rPr>
              <a:t> </a:t>
            </a:r>
            <a:r>
              <a:rPr sz="1700" spc="395" dirty="0">
                <a:latin typeface="Cambria"/>
                <a:cs typeface="Cambria"/>
              </a:rPr>
              <a:t>−</a:t>
            </a:r>
            <a:r>
              <a:rPr sz="1700" spc="10" dirty="0">
                <a:latin typeface="Cambria"/>
                <a:cs typeface="Cambria"/>
              </a:rPr>
              <a:t> </a:t>
            </a:r>
            <a:r>
              <a:rPr sz="1700" i="1" spc="215" dirty="0">
                <a:latin typeface="Calibri"/>
                <a:cs typeface="Calibri"/>
              </a:rPr>
              <a:t>H</a:t>
            </a:r>
            <a:r>
              <a:rPr sz="1725" i="1" spc="322" baseline="-12077" dirty="0">
                <a:latin typeface="Verdana"/>
                <a:cs typeface="Verdana"/>
              </a:rPr>
              <a:t>i</a:t>
            </a:r>
            <a:r>
              <a:rPr sz="1725" i="1" spc="75" baseline="-12077" dirty="0">
                <a:latin typeface="Verdana"/>
                <a:cs typeface="Verdana"/>
              </a:rPr>
              <a:t> </a:t>
            </a:r>
            <a:r>
              <a:rPr sz="1700" spc="395" dirty="0">
                <a:latin typeface="Cambria"/>
                <a:cs typeface="Cambria"/>
              </a:rPr>
              <a:t>−</a:t>
            </a:r>
            <a:r>
              <a:rPr sz="1700" spc="5" dirty="0">
                <a:latin typeface="Cambria"/>
                <a:cs typeface="Cambria"/>
              </a:rPr>
              <a:t> </a:t>
            </a:r>
            <a:r>
              <a:rPr sz="1700" i="1" spc="175" dirty="0">
                <a:latin typeface="Calibri"/>
                <a:cs typeface="Calibri"/>
              </a:rPr>
              <a:t>G</a:t>
            </a:r>
            <a:r>
              <a:rPr sz="1725" i="1" spc="262" baseline="-12077" dirty="0">
                <a:latin typeface="Verdana"/>
                <a:cs typeface="Verdana"/>
              </a:rPr>
              <a:t>i</a:t>
            </a:r>
            <a:r>
              <a:rPr sz="1725" i="1" spc="75" baseline="-12077" dirty="0">
                <a:latin typeface="Verdana"/>
                <a:cs typeface="Verdana"/>
              </a:rPr>
              <a:t> </a:t>
            </a:r>
            <a:r>
              <a:rPr sz="1700" spc="395" dirty="0">
                <a:latin typeface="Cambria"/>
                <a:cs typeface="Cambria"/>
              </a:rPr>
              <a:t>−</a:t>
            </a:r>
            <a:r>
              <a:rPr sz="1700" spc="5" dirty="0">
                <a:latin typeface="Cambria"/>
                <a:cs typeface="Cambria"/>
              </a:rPr>
              <a:t> </a:t>
            </a:r>
            <a:r>
              <a:rPr sz="1700" spc="-5" dirty="0">
                <a:latin typeface="Cambria"/>
                <a:cs typeface="Cambria"/>
              </a:rPr>
              <a:t>·</a:t>
            </a:r>
            <a:r>
              <a:rPr sz="1700" spc="-90" dirty="0">
                <a:latin typeface="Cambria"/>
                <a:cs typeface="Cambria"/>
              </a:rPr>
              <a:t> </a:t>
            </a:r>
            <a:r>
              <a:rPr sz="1700" spc="-5" dirty="0">
                <a:latin typeface="Cambria"/>
                <a:cs typeface="Cambria"/>
              </a:rPr>
              <a:t>·</a:t>
            </a:r>
            <a:r>
              <a:rPr sz="1700" spc="-90" dirty="0">
                <a:latin typeface="Cambria"/>
                <a:cs typeface="Cambria"/>
              </a:rPr>
              <a:t> </a:t>
            </a:r>
            <a:r>
              <a:rPr sz="1700" spc="-5" dirty="0">
                <a:latin typeface="Cambria"/>
                <a:cs typeface="Cambria"/>
              </a:rPr>
              <a:t>·</a:t>
            </a:r>
            <a:r>
              <a:rPr sz="1700" spc="10" dirty="0">
                <a:latin typeface="Cambria"/>
                <a:cs typeface="Cambria"/>
              </a:rPr>
              <a:t> </a:t>
            </a:r>
            <a:r>
              <a:rPr sz="1700" spc="395" dirty="0">
                <a:latin typeface="Cambria"/>
                <a:cs typeface="Cambria"/>
              </a:rPr>
              <a:t>−</a:t>
            </a:r>
            <a:r>
              <a:rPr sz="1700" spc="5" dirty="0">
                <a:latin typeface="Cambria"/>
                <a:cs typeface="Cambria"/>
              </a:rPr>
              <a:t> </a:t>
            </a:r>
            <a:r>
              <a:rPr sz="1700" i="1" spc="130" dirty="0">
                <a:latin typeface="Calibri"/>
                <a:cs typeface="Calibri"/>
              </a:rPr>
              <a:t>G</a:t>
            </a:r>
            <a:r>
              <a:rPr sz="1725" i="1" spc="195" baseline="-12077" dirty="0">
                <a:latin typeface="Verdana"/>
                <a:cs typeface="Verdana"/>
              </a:rPr>
              <a:t>n</a:t>
            </a:r>
            <a:r>
              <a:rPr sz="1725" i="1" spc="67" baseline="-12077" dirty="0">
                <a:latin typeface="Verdana"/>
                <a:cs typeface="Verdana"/>
              </a:rPr>
              <a:t> </a:t>
            </a:r>
            <a:r>
              <a:rPr sz="1700" spc="395" dirty="0">
                <a:latin typeface="Cambria"/>
                <a:cs typeface="Cambria"/>
              </a:rPr>
              <a:t>−</a:t>
            </a:r>
            <a:r>
              <a:rPr sz="1700" spc="5" dirty="0">
                <a:latin typeface="Cambria"/>
                <a:cs typeface="Cambria"/>
              </a:rPr>
              <a:t> </a:t>
            </a:r>
            <a:r>
              <a:rPr sz="1700" i="1" spc="170" dirty="0">
                <a:latin typeface="Calibri"/>
                <a:cs typeface="Calibri"/>
              </a:rPr>
              <a:t>H</a:t>
            </a:r>
            <a:r>
              <a:rPr sz="1725" i="1" spc="254" baseline="-12077" dirty="0">
                <a:latin typeface="Verdana"/>
                <a:cs typeface="Verdana"/>
              </a:rPr>
              <a:t>n</a:t>
            </a:r>
            <a:r>
              <a:rPr sz="1725" i="1" spc="67" baseline="-12077" dirty="0">
                <a:latin typeface="Verdana"/>
                <a:cs typeface="Verdana"/>
              </a:rPr>
              <a:t> </a:t>
            </a:r>
            <a:r>
              <a:rPr sz="1700" spc="395" dirty="0">
                <a:latin typeface="Cambria"/>
                <a:cs typeface="Cambria"/>
              </a:rPr>
              <a:t>−</a:t>
            </a:r>
            <a:r>
              <a:rPr sz="1700" spc="5" dirty="0">
                <a:latin typeface="Cambria"/>
                <a:cs typeface="Cambria"/>
              </a:rPr>
              <a:t> </a:t>
            </a:r>
            <a:r>
              <a:rPr sz="1700" i="1" spc="-75" dirty="0">
                <a:latin typeface="Calibri"/>
                <a:cs typeface="Calibri"/>
              </a:rPr>
              <a:t>b</a:t>
            </a:r>
            <a:r>
              <a:rPr sz="1700" spc="-75" dirty="0">
                <a:latin typeface="Calibri"/>
                <a:cs typeface="Calibri"/>
              </a:rPr>
              <a:t>:</a:t>
            </a:r>
            <a:r>
              <a:rPr sz="1700" spc="60" dirty="0">
                <a:latin typeface="Calibri"/>
                <a:cs typeface="Calibri"/>
              </a:rPr>
              <a:t> </a:t>
            </a:r>
            <a:r>
              <a:rPr sz="1700" spc="-20" dirty="0">
                <a:latin typeface="Calibri"/>
                <a:cs typeface="Calibri"/>
              </a:rPr>
              <a:t>where</a:t>
            </a:r>
            <a:endParaRPr sz="1700">
              <a:latin typeface="Calibri"/>
              <a:cs typeface="Calibri"/>
            </a:endParaRPr>
          </a:p>
          <a:p>
            <a:pPr marL="591820" lvl="1" indent="-230504">
              <a:lnSpc>
                <a:spcPct val="100000"/>
              </a:lnSpc>
              <a:spcBef>
                <a:spcPts val="894"/>
              </a:spcBef>
              <a:buFont typeface="Calibri"/>
              <a:buChar char="–"/>
              <a:tabLst>
                <a:tab pos="592455" algn="l"/>
              </a:tabLst>
            </a:pPr>
            <a:r>
              <a:rPr sz="1700" i="1" spc="175" dirty="0">
                <a:latin typeface="Calibri"/>
                <a:cs typeface="Calibri"/>
              </a:rPr>
              <a:t>G</a:t>
            </a:r>
            <a:r>
              <a:rPr sz="1725" i="1" spc="262" baseline="-12077" dirty="0">
                <a:latin typeface="Verdana"/>
                <a:cs typeface="Verdana"/>
              </a:rPr>
              <a:t>i</a:t>
            </a:r>
            <a:r>
              <a:rPr sz="1725" i="1" spc="322" baseline="-12077" dirty="0">
                <a:latin typeface="Verdana"/>
                <a:cs typeface="Verdana"/>
              </a:rPr>
              <a:t> </a:t>
            </a:r>
            <a:r>
              <a:rPr sz="1700" spc="35" dirty="0">
                <a:latin typeface="Calibri"/>
                <a:cs typeface="Calibri"/>
              </a:rPr>
              <a:t>is</a:t>
            </a:r>
            <a:r>
              <a:rPr sz="1700" spc="165" dirty="0">
                <a:latin typeface="Calibri"/>
                <a:cs typeface="Calibri"/>
              </a:rPr>
              <a:t> </a:t>
            </a:r>
            <a:r>
              <a:rPr sz="1700" spc="5" dirty="0">
                <a:latin typeface="Calibri"/>
                <a:cs typeface="Calibri"/>
              </a:rPr>
              <a:t>the</a:t>
            </a:r>
            <a:r>
              <a:rPr sz="1700" spc="170" dirty="0">
                <a:latin typeface="Calibri"/>
                <a:cs typeface="Calibri"/>
              </a:rPr>
              <a:t> </a:t>
            </a:r>
            <a:r>
              <a:rPr sz="1700" spc="10" dirty="0">
                <a:latin typeface="Calibri"/>
                <a:cs typeface="Calibri"/>
              </a:rPr>
              <a:t>gateway</a:t>
            </a:r>
            <a:r>
              <a:rPr sz="1700" spc="170" dirty="0">
                <a:latin typeface="Calibri"/>
                <a:cs typeface="Calibri"/>
              </a:rPr>
              <a:t> </a:t>
            </a:r>
            <a:r>
              <a:rPr sz="1700" i="1" spc="95" dirty="0">
                <a:latin typeface="Calibri"/>
                <a:cs typeface="Calibri"/>
              </a:rPr>
              <a:t>i</a:t>
            </a:r>
            <a:r>
              <a:rPr sz="1700" spc="95" dirty="0">
                <a:latin typeface="Calibri"/>
                <a:cs typeface="Calibri"/>
              </a:rPr>
              <a:t>;</a:t>
            </a:r>
            <a:endParaRPr sz="1700">
              <a:latin typeface="Calibri"/>
              <a:cs typeface="Calibri"/>
            </a:endParaRPr>
          </a:p>
          <a:p>
            <a:pPr marL="591820" lvl="1" indent="-230504">
              <a:lnSpc>
                <a:spcPct val="100000"/>
              </a:lnSpc>
              <a:spcBef>
                <a:spcPts val="900"/>
              </a:spcBef>
              <a:buFont typeface="Calibri"/>
              <a:buChar char="–"/>
              <a:tabLst>
                <a:tab pos="592455" algn="l"/>
              </a:tabLst>
            </a:pPr>
            <a:r>
              <a:rPr sz="1700" i="1" spc="215" dirty="0">
                <a:latin typeface="Calibri"/>
                <a:cs typeface="Calibri"/>
              </a:rPr>
              <a:t>H</a:t>
            </a:r>
            <a:r>
              <a:rPr sz="1725" i="1" spc="322" baseline="-12077" dirty="0">
                <a:latin typeface="Verdana"/>
                <a:cs typeface="Verdana"/>
              </a:rPr>
              <a:t>i </a:t>
            </a:r>
            <a:r>
              <a:rPr sz="1700" spc="35" dirty="0">
                <a:latin typeface="Calibri"/>
                <a:cs typeface="Calibri"/>
              </a:rPr>
              <a:t>is</a:t>
            </a:r>
            <a:r>
              <a:rPr sz="1700" spc="170" dirty="0">
                <a:latin typeface="Calibri"/>
                <a:cs typeface="Calibri"/>
              </a:rPr>
              <a:t> </a:t>
            </a:r>
            <a:r>
              <a:rPr sz="1700" spc="5" dirty="0">
                <a:latin typeface="Calibri"/>
                <a:cs typeface="Calibri"/>
              </a:rPr>
              <a:t>the</a:t>
            </a:r>
            <a:r>
              <a:rPr sz="1700" spc="175" dirty="0">
                <a:latin typeface="Calibri"/>
                <a:cs typeface="Calibri"/>
              </a:rPr>
              <a:t> </a:t>
            </a:r>
            <a:r>
              <a:rPr sz="1700" spc="25" dirty="0">
                <a:latin typeface="Calibri"/>
                <a:cs typeface="Calibri"/>
              </a:rPr>
              <a:t>cluster</a:t>
            </a:r>
            <a:r>
              <a:rPr sz="1700" spc="170" dirty="0">
                <a:latin typeface="Calibri"/>
                <a:cs typeface="Calibri"/>
              </a:rPr>
              <a:t> </a:t>
            </a:r>
            <a:r>
              <a:rPr sz="1700" dirty="0">
                <a:latin typeface="Calibri"/>
                <a:cs typeface="Calibri"/>
              </a:rPr>
              <a:t>head</a:t>
            </a:r>
            <a:r>
              <a:rPr sz="1700" spc="170" dirty="0">
                <a:latin typeface="Calibri"/>
                <a:cs typeface="Calibri"/>
              </a:rPr>
              <a:t> </a:t>
            </a:r>
            <a:r>
              <a:rPr sz="1700" i="1" spc="110" dirty="0">
                <a:latin typeface="Calibri"/>
                <a:cs typeface="Calibri"/>
              </a:rPr>
              <a:t>i</a:t>
            </a:r>
            <a:r>
              <a:rPr sz="1700" spc="110" dirty="0">
                <a:latin typeface="Calibri"/>
                <a:cs typeface="Calibri"/>
              </a:rPr>
              <a:t>.</a:t>
            </a:r>
            <a:endParaRPr sz="1700">
              <a:latin typeface="Calibri"/>
              <a:cs typeface="Calibri"/>
            </a:endParaRPr>
          </a:p>
          <a:p>
            <a:pPr marL="166370">
              <a:lnSpc>
                <a:spcPct val="100000"/>
              </a:lnSpc>
              <a:spcBef>
                <a:spcPts val="1375"/>
              </a:spcBef>
            </a:pPr>
            <a:r>
              <a:rPr sz="1700" b="1" spc="175" dirty="0">
                <a:latin typeface="Calibri"/>
                <a:cs typeface="Calibri"/>
              </a:rPr>
              <a:t>Route</a:t>
            </a:r>
            <a:r>
              <a:rPr sz="1700" b="1" spc="245" dirty="0">
                <a:latin typeface="Calibri"/>
                <a:cs typeface="Calibri"/>
              </a:rPr>
              <a:t> </a:t>
            </a:r>
            <a:r>
              <a:rPr sz="1700" b="1" spc="120" dirty="0">
                <a:latin typeface="Calibri"/>
                <a:cs typeface="Calibri"/>
              </a:rPr>
              <a:t>reconfiguration</a:t>
            </a:r>
            <a:r>
              <a:rPr sz="1700" b="1" spc="250" dirty="0">
                <a:latin typeface="Calibri"/>
                <a:cs typeface="Calibri"/>
              </a:rPr>
              <a:t> </a:t>
            </a:r>
            <a:r>
              <a:rPr sz="1700" b="1" spc="130" dirty="0">
                <a:latin typeface="Calibri"/>
                <a:cs typeface="Calibri"/>
              </a:rPr>
              <a:t>happens</a:t>
            </a:r>
            <a:r>
              <a:rPr sz="1700" b="1" spc="250" dirty="0">
                <a:latin typeface="Calibri"/>
                <a:cs typeface="Calibri"/>
              </a:rPr>
              <a:t> </a:t>
            </a:r>
            <a:r>
              <a:rPr sz="1700" b="1" spc="105" dirty="0">
                <a:latin typeface="Calibri"/>
                <a:cs typeface="Calibri"/>
              </a:rPr>
              <a:t>when:</a:t>
            </a:r>
            <a:endParaRPr sz="1700">
              <a:latin typeface="Calibri"/>
              <a:cs typeface="Calibri"/>
            </a:endParaRPr>
          </a:p>
          <a:p>
            <a:pPr marL="292100" indent="-216535">
              <a:lnSpc>
                <a:spcPct val="100000"/>
              </a:lnSpc>
              <a:spcBef>
                <a:spcPts val="1380"/>
              </a:spcBef>
              <a:buFont typeface="Cambria"/>
              <a:buChar char="•"/>
              <a:tabLst>
                <a:tab pos="292735" algn="l"/>
              </a:tabLst>
            </a:pPr>
            <a:r>
              <a:rPr sz="1700" spc="-5" dirty="0">
                <a:latin typeface="Calibri"/>
                <a:cs typeface="Calibri"/>
              </a:rPr>
              <a:t>there</a:t>
            </a:r>
            <a:r>
              <a:rPr sz="1700" spc="165" dirty="0">
                <a:latin typeface="Calibri"/>
                <a:cs typeface="Calibri"/>
              </a:rPr>
              <a:t> </a:t>
            </a:r>
            <a:r>
              <a:rPr sz="1700" spc="35" dirty="0">
                <a:latin typeface="Calibri"/>
                <a:cs typeface="Calibri"/>
              </a:rPr>
              <a:t>is</a:t>
            </a:r>
            <a:r>
              <a:rPr sz="1700" spc="170" dirty="0">
                <a:latin typeface="Calibri"/>
                <a:cs typeface="Calibri"/>
              </a:rPr>
              <a:t> </a:t>
            </a:r>
            <a:r>
              <a:rPr sz="1700" spc="25" dirty="0">
                <a:latin typeface="Calibri"/>
                <a:cs typeface="Calibri"/>
              </a:rPr>
              <a:t>a</a:t>
            </a:r>
            <a:r>
              <a:rPr sz="1700" spc="170" dirty="0">
                <a:latin typeface="Calibri"/>
                <a:cs typeface="Calibri"/>
              </a:rPr>
              <a:t> </a:t>
            </a:r>
            <a:r>
              <a:rPr sz="1700" spc="5" dirty="0">
                <a:latin typeface="Calibri"/>
                <a:cs typeface="Calibri"/>
              </a:rPr>
              <a:t>change</a:t>
            </a:r>
            <a:r>
              <a:rPr sz="1700" spc="170" dirty="0">
                <a:latin typeface="Calibri"/>
                <a:cs typeface="Calibri"/>
              </a:rPr>
              <a:t> </a:t>
            </a:r>
            <a:r>
              <a:rPr sz="1700" spc="60" dirty="0">
                <a:latin typeface="Calibri"/>
                <a:cs typeface="Calibri"/>
              </a:rPr>
              <a:t>in</a:t>
            </a:r>
            <a:r>
              <a:rPr sz="1700" spc="165" dirty="0">
                <a:latin typeface="Calibri"/>
                <a:cs typeface="Calibri"/>
              </a:rPr>
              <a:t> </a:t>
            </a:r>
            <a:r>
              <a:rPr sz="1700" spc="25" dirty="0">
                <a:latin typeface="Calibri"/>
                <a:cs typeface="Calibri"/>
              </a:rPr>
              <a:t>cluster</a:t>
            </a:r>
            <a:r>
              <a:rPr sz="1700" spc="170" dirty="0">
                <a:latin typeface="Calibri"/>
                <a:cs typeface="Calibri"/>
              </a:rPr>
              <a:t> </a:t>
            </a:r>
            <a:r>
              <a:rPr sz="1700" spc="5" dirty="0">
                <a:latin typeface="Calibri"/>
                <a:cs typeface="Calibri"/>
              </a:rPr>
              <a:t>heads;</a:t>
            </a:r>
            <a:endParaRPr sz="1700">
              <a:latin typeface="Calibri"/>
              <a:cs typeface="Calibri"/>
            </a:endParaRPr>
          </a:p>
          <a:p>
            <a:pPr marL="292100" indent="-216535">
              <a:lnSpc>
                <a:spcPct val="100000"/>
              </a:lnSpc>
              <a:spcBef>
                <a:spcPts val="1380"/>
              </a:spcBef>
              <a:buFont typeface="Cambria"/>
              <a:buChar char="•"/>
              <a:tabLst>
                <a:tab pos="292735" algn="l"/>
              </a:tabLst>
            </a:pPr>
            <a:r>
              <a:rPr sz="1700" spc="15" dirty="0">
                <a:latin typeface="Calibri"/>
                <a:cs typeface="Calibri"/>
              </a:rPr>
              <a:t>stale</a:t>
            </a:r>
            <a:r>
              <a:rPr sz="1700" spc="175" dirty="0">
                <a:latin typeface="Calibri"/>
                <a:cs typeface="Calibri"/>
              </a:rPr>
              <a:t> </a:t>
            </a:r>
            <a:r>
              <a:rPr sz="1700" dirty="0">
                <a:latin typeface="Calibri"/>
                <a:cs typeface="Calibri"/>
              </a:rPr>
              <a:t>entries</a:t>
            </a:r>
            <a:r>
              <a:rPr sz="1700" spc="175" dirty="0">
                <a:latin typeface="Calibri"/>
                <a:cs typeface="Calibri"/>
              </a:rPr>
              <a:t> </a:t>
            </a:r>
            <a:r>
              <a:rPr sz="1700" spc="-5" dirty="0">
                <a:latin typeface="Calibri"/>
                <a:cs typeface="Calibri"/>
              </a:rPr>
              <a:t>are</a:t>
            </a:r>
            <a:r>
              <a:rPr sz="1700" spc="180" dirty="0">
                <a:latin typeface="Calibri"/>
                <a:cs typeface="Calibri"/>
              </a:rPr>
              <a:t> </a:t>
            </a:r>
            <a:r>
              <a:rPr sz="1700" spc="60" dirty="0">
                <a:latin typeface="Calibri"/>
                <a:cs typeface="Calibri"/>
              </a:rPr>
              <a:t>in</a:t>
            </a:r>
            <a:r>
              <a:rPr sz="1700" spc="180" dirty="0">
                <a:latin typeface="Calibri"/>
                <a:cs typeface="Calibri"/>
              </a:rPr>
              <a:t> </a:t>
            </a:r>
            <a:r>
              <a:rPr sz="1700" spc="25" dirty="0">
                <a:latin typeface="Calibri"/>
                <a:cs typeface="Calibri"/>
              </a:rPr>
              <a:t>cluster</a:t>
            </a:r>
            <a:r>
              <a:rPr sz="1700" spc="180" dirty="0">
                <a:latin typeface="Calibri"/>
                <a:cs typeface="Calibri"/>
              </a:rPr>
              <a:t> </a:t>
            </a:r>
            <a:r>
              <a:rPr sz="1700" dirty="0">
                <a:latin typeface="Calibri"/>
                <a:cs typeface="Calibri"/>
              </a:rPr>
              <a:t>member</a:t>
            </a:r>
            <a:r>
              <a:rPr sz="1700" spc="180" dirty="0">
                <a:latin typeface="Calibri"/>
                <a:cs typeface="Calibri"/>
              </a:rPr>
              <a:t> </a:t>
            </a:r>
            <a:r>
              <a:rPr sz="1700" spc="20" dirty="0">
                <a:latin typeface="Calibri"/>
                <a:cs typeface="Calibri"/>
              </a:rPr>
              <a:t>table</a:t>
            </a:r>
            <a:r>
              <a:rPr sz="1700" spc="180" dirty="0">
                <a:latin typeface="Calibri"/>
                <a:cs typeface="Calibri"/>
              </a:rPr>
              <a:t> </a:t>
            </a:r>
            <a:r>
              <a:rPr sz="1700" dirty="0">
                <a:latin typeface="Calibri"/>
                <a:cs typeface="Calibri"/>
              </a:rPr>
              <a:t>or</a:t>
            </a:r>
            <a:r>
              <a:rPr sz="1700" spc="180" dirty="0">
                <a:latin typeface="Calibri"/>
                <a:cs typeface="Calibri"/>
              </a:rPr>
              <a:t> </a:t>
            </a:r>
            <a:r>
              <a:rPr sz="1700" spc="35" dirty="0">
                <a:latin typeface="Calibri"/>
                <a:cs typeface="Calibri"/>
              </a:rPr>
              <a:t>routing</a:t>
            </a:r>
            <a:r>
              <a:rPr sz="1700" spc="175" dirty="0">
                <a:latin typeface="Calibri"/>
                <a:cs typeface="Calibri"/>
              </a:rPr>
              <a:t> </a:t>
            </a:r>
            <a:r>
              <a:rPr sz="1700" spc="20" dirty="0">
                <a:latin typeface="Calibri"/>
                <a:cs typeface="Calibri"/>
              </a:rPr>
              <a:t>table.</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363003" y="1077789"/>
            <a:ext cx="4844145" cy="4744238"/>
          </a:xfrm>
          <a:prstGeom prst="rect">
            <a:avLst/>
          </a:prstGeom>
        </p:spPr>
      </p:pic>
      <p:sp>
        <p:nvSpPr>
          <p:cNvPr id="6" name="object 6"/>
          <p:cNvSpPr txBox="1"/>
          <p:nvPr/>
        </p:nvSpPr>
        <p:spPr>
          <a:xfrm>
            <a:off x="2394153" y="3147335"/>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3</a:t>
            </a:r>
            <a:endParaRPr sz="800">
              <a:latin typeface="Arial MT"/>
              <a:cs typeface="Arial MT"/>
            </a:endParaRPr>
          </a:p>
        </p:txBody>
      </p:sp>
      <p:sp>
        <p:nvSpPr>
          <p:cNvPr id="7" name="object 7"/>
          <p:cNvSpPr txBox="1"/>
          <p:nvPr/>
        </p:nvSpPr>
        <p:spPr>
          <a:xfrm>
            <a:off x="3635764" y="3533145"/>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6</a:t>
            </a:r>
            <a:endParaRPr sz="800">
              <a:latin typeface="Arial MT"/>
              <a:cs typeface="Arial MT"/>
            </a:endParaRPr>
          </a:p>
        </p:txBody>
      </p:sp>
      <p:sp>
        <p:nvSpPr>
          <p:cNvPr id="8" name="object 8"/>
          <p:cNvSpPr txBox="1"/>
          <p:nvPr/>
        </p:nvSpPr>
        <p:spPr>
          <a:xfrm>
            <a:off x="2928310" y="4219068"/>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5</a:t>
            </a:r>
            <a:endParaRPr sz="800">
              <a:latin typeface="Arial MT"/>
              <a:cs typeface="Arial MT"/>
            </a:endParaRPr>
          </a:p>
        </p:txBody>
      </p:sp>
      <p:sp>
        <p:nvSpPr>
          <p:cNvPr id="9" name="object 9"/>
          <p:cNvSpPr txBox="1"/>
          <p:nvPr/>
        </p:nvSpPr>
        <p:spPr>
          <a:xfrm>
            <a:off x="1935420" y="4870281"/>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7</a:t>
            </a:r>
            <a:endParaRPr sz="800">
              <a:latin typeface="Arial MT"/>
              <a:cs typeface="Arial MT"/>
            </a:endParaRPr>
          </a:p>
        </p:txBody>
      </p:sp>
      <p:sp>
        <p:nvSpPr>
          <p:cNvPr id="10" name="object 10"/>
          <p:cNvSpPr txBox="1"/>
          <p:nvPr/>
        </p:nvSpPr>
        <p:spPr>
          <a:xfrm>
            <a:off x="1028173" y="3957785"/>
            <a:ext cx="673100" cy="270510"/>
          </a:xfrm>
          <a:prstGeom prst="rect">
            <a:avLst/>
          </a:prstGeom>
        </p:spPr>
        <p:txBody>
          <a:bodyPr vert="horz" wrap="square" lIns="0" tIns="13335" rIns="0" bIns="0" rtlCol="0">
            <a:spAutoFit/>
          </a:bodyPr>
          <a:lstStyle/>
          <a:p>
            <a:pPr marL="12700">
              <a:lnSpc>
                <a:spcPct val="100000"/>
              </a:lnSpc>
              <a:spcBef>
                <a:spcPts val="105"/>
              </a:spcBef>
            </a:pPr>
            <a:r>
              <a:rPr sz="1600" dirty="0">
                <a:solidFill>
                  <a:srgbClr val="231F20"/>
                </a:solidFill>
                <a:latin typeface="Arial MT"/>
                <a:cs typeface="Arial MT"/>
              </a:rPr>
              <a:t>S</a:t>
            </a:r>
            <a:r>
              <a:rPr sz="1600" spc="5" dirty="0">
                <a:solidFill>
                  <a:srgbClr val="231F20"/>
                </a:solidFill>
                <a:latin typeface="Arial MT"/>
                <a:cs typeface="Arial MT"/>
              </a:rPr>
              <a:t>ou</a:t>
            </a:r>
            <a:r>
              <a:rPr sz="1600" spc="-10" dirty="0">
                <a:solidFill>
                  <a:srgbClr val="231F20"/>
                </a:solidFill>
                <a:latin typeface="Arial MT"/>
                <a:cs typeface="Arial MT"/>
              </a:rPr>
              <a:t>r</a:t>
            </a:r>
            <a:r>
              <a:rPr sz="1600" spc="-5" dirty="0">
                <a:solidFill>
                  <a:srgbClr val="231F20"/>
                </a:solidFill>
                <a:latin typeface="Arial MT"/>
                <a:cs typeface="Arial MT"/>
              </a:rPr>
              <a:t>c</a:t>
            </a:r>
            <a:r>
              <a:rPr sz="1600" dirty="0">
                <a:solidFill>
                  <a:srgbClr val="231F20"/>
                </a:solidFill>
                <a:latin typeface="Arial MT"/>
                <a:cs typeface="Arial MT"/>
              </a:rPr>
              <a:t>e</a:t>
            </a:r>
            <a:endParaRPr sz="1600">
              <a:latin typeface="Arial MT"/>
              <a:cs typeface="Arial MT"/>
            </a:endParaRPr>
          </a:p>
        </p:txBody>
      </p:sp>
      <p:sp>
        <p:nvSpPr>
          <p:cNvPr id="11" name="object 11"/>
          <p:cNvSpPr txBox="1"/>
          <p:nvPr/>
        </p:nvSpPr>
        <p:spPr>
          <a:xfrm>
            <a:off x="5427876" y="3267787"/>
            <a:ext cx="1048385" cy="270510"/>
          </a:xfrm>
          <a:prstGeom prst="rect">
            <a:avLst/>
          </a:prstGeom>
        </p:spPr>
        <p:txBody>
          <a:bodyPr vert="horz" wrap="square" lIns="0" tIns="13335" rIns="0" bIns="0" rtlCol="0">
            <a:spAutoFit/>
          </a:bodyPr>
          <a:lstStyle/>
          <a:p>
            <a:pPr marL="12700">
              <a:lnSpc>
                <a:spcPct val="100000"/>
              </a:lnSpc>
              <a:spcBef>
                <a:spcPts val="105"/>
              </a:spcBef>
            </a:pPr>
            <a:r>
              <a:rPr sz="1600" dirty="0">
                <a:solidFill>
                  <a:srgbClr val="231F20"/>
                </a:solidFill>
                <a:latin typeface="Arial MT"/>
                <a:cs typeface="Arial MT"/>
              </a:rPr>
              <a:t>Destination</a:t>
            </a:r>
            <a:endParaRPr sz="1600">
              <a:latin typeface="Arial MT"/>
              <a:cs typeface="Arial MT"/>
            </a:endParaRPr>
          </a:p>
        </p:txBody>
      </p:sp>
      <p:sp>
        <p:nvSpPr>
          <p:cNvPr id="12" name="object 12"/>
          <p:cNvSpPr txBox="1"/>
          <p:nvPr/>
        </p:nvSpPr>
        <p:spPr>
          <a:xfrm>
            <a:off x="3158715" y="5176484"/>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8</a:t>
            </a:r>
            <a:endParaRPr sz="800">
              <a:latin typeface="Arial MT"/>
              <a:cs typeface="Arial MT"/>
            </a:endParaRPr>
          </a:p>
        </p:txBody>
      </p:sp>
      <p:sp>
        <p:nvSpPr>
          <p:cNvPr id="13" name="object 13"/>
          <p:cNvSpPr txBox="1"/>
          <p:nvPr/>
        </p:nvSpPr>
        <p:spPr>
          <a:xfrm>
            <a:off x="4076148" y="4257860"/>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9</a:t>
            </a:r>
            <a:endParaRPr sz="800">
              <a:latin typeface="Arial MT"/>
              <a:cs typeface="Arial MT"/>
            </a:endParaRPr>
          </a:p>
        </p:txBody>
      </p:sp>
      <p:sp>
        <p:nvSpPr>
          <p:cNvPr id="14" name="object 14"/>
          <p:cNvSpPr txBox="1"/>
          <p:nvPr/>
        </p:nvSpPr>
        <p:spPr>
          <a:xfrm>
            <a:off x="3387061" y="2496105"/>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1</a:t>
            </a:r>
            <a:endParaRPr sz="800">
              <a:latin typeface="Arial MT"/>
              <a:cs typeface="Arial MT"/>
            </a:endParaRPr>
          </a:p>
        </p:txBody>
      </p:sp>
      <p:sp>
        <p:nvSpPr>
          <p:cNvPr id="15" name="object 15"/>
          <p:cNvSpPr txBox="1"/>
          <p:nvPr/>
        </p:nvSpPr>
        <p:spPr>
          <a:xfrm>
            <a:off x="3130161" y="1501956"/>
            <a:ext cx="13970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10</a:t>
            </a:r>
            <a:endParaRPr sz="800">
              <a:latin typeface="Arial MT"/>
              <a:cs typeface="Arial MT"/>
            </a:endParaRPr>
          </a:p>
        </p:txBody>
      </p:sp>
      <p:sp>
        <p:nvSpPr>
          <p:cNvPr id="16" name="object 16"/>
          <p:cNvSpPr txBox="1"/>
          <p:nvPr/>
        </p:nvSpPr>
        <p:spPr>
          <a:xfrm>
            <a:off x="2547076" y="2114360"/>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2</a:t>
            </a:r>
            <a:endParaRPr sz="800">
              <a:latin typeface="Arial MT"/>
              <a:cs typeface="Arial MT"/>
            </a:endParaRPr>
          </a:p>
        </p:txBody>
      </p:sp>
      <p:sp>
        <p:nvSpPr>
          <p:cNvPr id="17" name="object 17"/>
          <p:cNvSpPr txBox="1"/>
          <p:nvPr/>
        </p:nvSpPr>
        <p:spPr>
          <a:xfrm>
            <a:off x="4047611" y="2420579"/>
            <a:ext cx="13970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11</a:t>
            </a:r>
            <a:endParaRPr sz="800">
              <a:latin typeface="Arial MT"/>
              <a:cs typeface="Arial MT"/>
            </a:endParaRPr>
          </a:p>
        </p:txBody>
      </p:sp>
      <p:sp>
        <p:nvSpPr>
          <p:cNvPr id="18" name="object 18"/>
          <p:cNvSpPr txBox="1"/>
          <p:nvPr/>
        </p:nvSpPr>
        <p:spPr>
          <a:xfrm>
            <a:off x="4659250" y="4257860"/>
            <a:ext cx="13970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12</a:t>
            </a:r>
            <a:endParaRPr sz="800">
              <a:latin typeface="Arial MT"/>
              <a:cs typeface="Arial MT"/>
            </a:endParaRPr>
          </a:p>
        </p:txBody>
      </p:sp>
      <p:sp>
        <p:nvSpPr>
          <p:cNvPr id="19" name="object 19"/>
          <p:cNvSpPr txBox="1"/>
          <p:nvPr/>
        </p:nvSpPr>
        <p:spPr>
          <a:xfrm>
            <a:off x="5423794" y="4717172"/>
            <a:ext cx="13970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14</a:t>
            </a:r>
            <a:endParaRPr sz="800">
              <a:latin typeface="Arial MT"/>
              <a:cs typeface="Arial MT"/>
            </a:endParaRPr>
          </a:p>
        </p:txBody>
      </p:sp>
      <p:sp>
        <p:nvSpPr>
          <p:cNvPr id="20" name="object 20"/>
          <p:cNvSpPr txBox="1"/>
          <p:nvPr/>
        </p:nvSpPr>
        <p:spPr>
          <a:xfrm>
            <a:off x="4467604" y="5062166"/>
            <a:ext cx="139700"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231F20"/>
                </a:solidFill>
                <a:latin typeface="Arial MT"/>
                <a:cs typeface="Arial MT"/>
              </a:rPr>
              <a:t>15</a:t>
            </a:r>
            <a:endParaRPr sz="800">
              <a:latin typeface="Arial MT"/>
              <a:cs typeface="Arial MT"/>
            </a:endParaRPr>
          </a:p>
        </p:txBody>
      </p:sp>
      <p:grpSp>
        <p:nvGrpSpPr>
          <p:cNvPr id="21" name="object 21"/>
          <p:cNvGrpSpPr/>
          <p:nvPr/>
        </p:nvGrpSpPr>
        <p:grpSpPr>
          <a:xfrm>
            <a:off x="6714819" y="1277853"/>
            <a:ext cx="310515" cy="310515"/>
            <a:chOff x="6714819" y="1277853"/>
            <a:chExt cx="310515" cy="310515"/>
          </a:xfrm>
        </p:grpSpPr>
        <p:sp>
          <p:nvSpPr>
            <p:cNvPr id="22" name="object 22"/>
            <p:cNvSpPr/>
            <p:nvPr/>
          </p:nvSpPr>
          <p:spPr>
            <a:xfrm>
              <a:off x="6716856" y="1279890"/>
              <a:ext cx="306070" cy="306705"/>
            </a:xfrm>
            <a:custGeom>
              <a:avLst/>
              <a:gdLst/>
              <a:ahLst/>
              <a:cxnLst/>
              <a:rect l="l" t="t" r="r" b="b"/>
              <a:pathLst>
                <a:path w="306070" h="306705">
                  <a:moveTo>
                    <a:pt x="152870" y="0"/>
                  </a:moveTo>
                  <a:lnTo>
                    <a:pt x="85635" y="14298"/>
                  </a:lnTo>
                  <a:lnTo>
                    <a:pt x="32621" y="57155"/>
                  </a:lnTo>
                  <a:lnTo>
                    <a:pt x="4063" y="118413"/>
                  </a:lnTo>
                  <a:lnTo>
                    <a:pt x="0" y="153105"/>
                  </a:lnTo>
                  <a:lnTo>
                    <a:pt x="4063" y="187836"/>
                  </a:lnTo>
                  <a:lnTo>
                    <a:pt x="32621" y="249054"/>
                  </a:lnTo>
                  <a:lnTo>
                    <a:pt x="85635" y="291911"/>
                  </a:lnTo>
                  <a:lnTo>
                    <a:pt x="152870" y="306210"/>
                  </a:lnTo>
                  <a:lnTo>
                    <a:pt x="187562" y="302147"/>
                  </a:lnTo>
                  <a:lnTo>
                    <a:pt x="248703" y="273549"/>
                  </a:lnTo>
                  <a:lnTo>
                    <a:pt x="291520" y="218425"/>
                  </a:lnTo>
                  <a:lnTo>
                    <a:pt x="305819" y="153105"/>
                  </a:lnTo>
                  <a:lnTo>
                    <a:pt x="301717" y="118413"/>
                  </a:lnTo>
                  <a:lnTo>
                    <a:pt x="273198" y="57155"/>
                  </a:lnTo>
                  <a:lnTo>
                    <a:pt x="220183" y="14298"/>
                  </a:lnTo>
                  <a:lnTo>
                    <a:pt x="152870" y="0"/>
                  </a:lnTo>
                  <a:close/>
                </a:path>
              </a:pathLst>
            </a:custGeom>
            <a:solidFill>
              <a:srgbClr val="FAE62A"/>
            </a:solidFill>
          </p:spPr>
          <p:txBody>
            <a:bodyPr wrap="square" lIns="0" tIns="0" rIns="0" bIns="0" rtlCol="0"/>
            <a:lstStyle/>
            <a:p>
              <a:endParaRPr/>
            </a:p>
          </p:txBody>
        </p:sp>
        <p:sp>
          <p:nvSpPr>
            <p:cNvPr id="23" name="object 23"/>
            <p:cNvSpPr/>
            <p:nvPr/>
          </p:nvSpPr>
          <p:spPr>
            <a:xfrm>
              <a:off x="6716856" y="1279890"/>
              <a:ext cx="306070" cy="306705"/>
            </a:xfrm>
            <a:custGeom>
              <a:avLst/>
              <a:gdLst/>
              <a:ahLst/>
              <a:cxnLst/>
              <a:rect l="l" t="t" r="r" b="b"/>
              <a:pathLst>
                <a:path w="306070" h="306705">
                  <a:moveTo>
                    <a:pt x="0" y="153105"/>
                  </a:moveTo>
                  <a:lnTo>
                    <a:pt x="14259" y="85752"/>
                  </a:lnTo>
                  <a:lnTo>
                    <a:pt x="57077" y="32660"/>
                  </a:lnTo>
                  <a:lnTo>
                    <a:pt x="118217" y="4102"/>
                  </a:lnTo>
                  <a:lnTo>
                    <a:pt x="152870" y="0"/>
                  </a:lnTo>
                  <a:lnTo>
                    <a:pt x="187562" y="4102"/>
                  </a:lnTo>
                  <a:lnTo>
                    <a:pt x="248703" y="32660"/>
                  </a:lnTo>
                  <a:lnTo>
                    <a:pt x="291520" y="85752"/>
                  </a:lnTo>
                  <a:lnTo>
                    <a:pt x="305819" y="153105"/>
                  </a:lnTo>
                  <a:lnTo>
                    <a:pt x="301717" y="187836"/>
                  </a:lnTo>
                  <a:lnTo>
                    <a:pt x="273198" y="249054"/>
                  </a:lnTo>
                  <a:lnTo>
                    <a:pt x="220183" y="291911"/>
                  </a:lnTo>
                  <a:lnTo>
                    <a:pt x="152870" y="306210"/>
                  </a:lnTo>
                  <a:lnTo>
                    <a:pt x="118217" y="302147"/>
                  </a:lnTo>
                  <a:lnTo>
                    <a:pt x="57077" y="273549"/>
                  </a:lnTo>
                  <a:lnTo>
                    <a:pt x="14259" y="218425"/>
                  </a:lnTo>
                  <a:lnTo>
                    <a:pt x="0" y="153105"/>
                  </a:lnTo>
                  <a:close/>
                </a:path>
              </a:pathLst>
            </a:custGeom>
            <a:ln w="4073">
              <a:solidFill>
                <a:srgbClr val="231F20"/>
              </a:solidFill>
            </a:ln>
          </p:spPr>
          <p:txBody>
            <a:bodyPr wrap="square" lIns="0" tIns="0" rIns="0" bIns="0" rtlCol="0"/>
            <a:lstStyle/>
            <a:p>
              <a:endParaRPr/>
            </a:p>
          </p:txBody>
        </p:sp>
      </p:grpSp>
      <p:sp>
        <p:nvSpPr>
          <p:cNvPr id="24" name="object 24"/>
          <p:cNvSpPr txBox="1"/>
          <p:nvPr/>
        </p:nvSpPr>
        <p:spPr>
          <a:xfrm>
            <a:off x="7383063" y="1277407"/>
            <a:ext cx="1342390" cy="270510"/>
          </a:xfrm>
          <a:prstGeom prst="rect">
            <a:avLst/>
          </a:prstGeom>
        </p:spPr>
        <p:txBody>
          <a:bodyPr vert="horz" wrap="square" lIns="0" tIns="13335" rIns="0" bIns="0" rtlCol="0">
            <a:spAutoFit/>
          </a:bodyPr>
          <a:lstStyle/>
          <a:p>
            <a:pPr marL="12700">
              <a:lnSpc>
                <a:spcPct val="100000"/>
              </a:lnSpc>
              <a:spcBef>
                <a:spcPts val="105"/>
              </a:spcBef>
            </a:pPr>
            <a:r>
              <a:rPr sz="1600" dirty="0">
                <a:solidFill>
                  <a:srgbClr val="231F20"/>
                </a:solidFill>
                <a:latin typeface="Arial MT"/>
                <a:cs typeface="Arial MT"/>
              </a:rPr>
              <a:t>Gateway</a:t>
            </a:r>
            <a:r>
              <a:rPr sz="1600" spc="-75" dirty="0">
                <a:solidFill>
                  <a:srgbClr val="231F20"/>
                </a:solidFill>
                <a:latin typeface="Arial MT"/>
                <a:cs typeface="Arial MT"/>
              </a:rPr>
              <a:t> </a:t>
            </a:r>
            <a:r>
              <a:rPr sz="1600" spc="5" dirty="0">
                <a:solidFill>
                  <a:srgbClr val="231F20"/>
                </a:solidFill>
                <a:latin typeface="Arial MT"/>
                <a:cs typeface="Arial MT"/>
              </a:rPr>
              <a:t>node</a:t>
            </a:r>
            <a:endParaRPr sz="1600">
              <a:latin typeface="Arial MT"/>
              <a:cs typeface="Arial MT"/>
            </a:endParaRPr>
          </a:p>
        </p:txBody>
      </p:sp>
      <p:grpSp>
        <p:nvGrpSpPr>
          <p:cNvPr id="25" name="object 25"/>
          <p:cNvGrpSpPr/>
          <p:nvPr/>
        </p:nvGrpSpPr>
        <p:grpSpPr>
          <a:xfrm>
            <a:off x="6714819" y="1890273"/>
            <a:ext cx="310515" cy="310515"/>
            <a:chOff x="6714819" y="1890273"/>
            <a:chExt cx="310515" cy="310515"/>
          </a:xfrm>
        </p:grpSpPr>
        <p:sp>
          <p:nvSpPr>
            <p:cNvPr id="26" name="object 26"/>
            <p:cNvSpPr/>
            <p:nvPr/>
          </p:nvSpPr>
          <p:spPr>
            <a:xfrm>
              <a:off x="6716856" y="1892310"/>
              <a:ext cx="306070" cy="306705"/>
            </a:xfrm>
            <a:custGeom>
              <a:avLst/>
              <a:gdLst/>
              <a:ahLst/>
              <a:cxnLst/>
              <a:rect l="l" t="t" r="r" b="b"/>
              <a:pathLst>
                <a:path w="306070" h="306705">
                  <a:moveTo>
                    <a:pt x="152870" y="0"/>
                  </a:moveTo>
                  <a:lnTo>
                    <a:pt x="85635" y="14298"/>
                  </a:lnTo>
                  <a:lnTo>
                    <a:pt x="32621" y="57155"/>
                  </a:lnTo>
                  <a:lnTo>
                    <a:pt x="4063" y="118413"/>
                  </a:lnTo>
                  <a:lnTo>
                    <a:pt x="0" y="153105"/>
                  </a:lnTo>
                  <a:lnTo>
                    <a:pt x="4063" y="187836"/>
                  </a:lnTo>
                  <a:lnTo>
                    <a:pt x="32621" y="249054"/>
                  </a:lnTo>
                  <a:lnTo>
                    <a:pt x="85635" y="291950"/>
                  </a:lnTo>
                  <a:lnTo>
                    <a:pt x="152870" y="306210"/>
                  </a:lnTo>
                  <a:lnTo>
                    <a:pt x="187562" y="302147"/>
                  </a:lnTo>
                  <a:lnTo>
                    <a:pt x="248703" y="273549"/>
                  </a:lnTo>
                  <a:lnTo>
                    <a:pt x="291520" y="218425"/>
                  </a:lnTo>
                  <a:lnTo>
                    <a:pt x="305819" y="153105"/>
                  </a:lnTo>
                  <a:lnTo>
                    <a:pt x="301717" y="118413"/>
                  </a:lnTo>
                  <a:lnTo>
                    <a:pt x="273198" y="57155"/>
                  </a:lnTo>
                  <a:lnTo>
                    <a:pt x="220183" y="14298"/>
                  </a:lnTo>
                  <a:lnTo>
                    <a:pt x="152870" y="0"/>
                  </a:lnTo>
                  <a:close/>
                </a:path>
              </a:pathLst>
            </a:custGeom>
            <a:solidFill>
              <a:srgbClr val="CFCFCF"/>
            </a:solidFill>
          </p:spPr>
          <p:txBody>
            <a:bodyPr wrap="square" lIns="0" tIns="0" rIns="0" bIns="0" rtlCol="0"/>
            <a:lstStyle/>
            <a:p>
              <a:endParaRPr/>
            </a:p>
          </p:txBody>
        </p:sp>
        <p:sp>
          <p:nvSpPr>
            <p:cNvPr id="27" name="object 27"/>
            <p:cNvSpPr/>
            <p:nvPr/>
          </p:nvSpPr>
          <p:spPr>
            <a:xfrm>
              <a:off x="6716856" y="1892310"/>
              <a:ext cx="306070" cy="306705"/>
            </a:xfrm>
            <a:custGeom>
              <a:avLst/>
              <a:gdLst/>
              <a:ahLst/>
              <a:cxnLst/>
              <a:rect l="l" t="t" r="r" b="b"/>
              <a:pathLst>
                <a:path w="306070" h="306705">
                  <a:moveTo>
                    <a:pt x="0" y="153105"/>
                  </a:moveTo>
                  <a:lnTo>
                    <a:pt x="14259" y="85752"/>
                  </a:lnTo>
                  <a:lnTo>
                    <a:pt x="57077" y="32660"/>
                  </a:lnTo>
                  <a:lnTo>
                    <a:pt x="118217" y="4102"/>
                  </a:lnTo>
                  <a:lnTo>
                    <a:pt x="152870" y="0"/>
                  </a:lnTo>
                  <a:lnTo>
                    <a:pt x="187562" y="4102"/>
                  </a:lnTo>
                  <a:lnTo>
                    <a:pt x="248703" y="32660"/>
                  </a:lnTo>
                  <a:lnTo>
                    <a:pt x="291520" y="85752"/>
                  </a:lnTo>
                  <a:lnTo>
                    <a:pt x="305819" y="153105"/>
                  </a:lnTo>
                  <a:lnTo>
                    <a:pt x="301717" y="187836"/>
                  </a:lnTo>
                  <a:lnTo>
                    <a:pt x="273198" y="249054"/>
                  </a:lnTo>
                  <a:lnTo>
                    <a:pt x="220183" y="291950"/>
                  </a:lnTo>
                  <a:lnTo>
                    <a:pt x="152870" y="306210"/>
                  </a:lnTo>
                  <a:lnTo>
                    <a:pt x="118217" y="302147"/>
                  </a:lnTo>
                  <a:lnTo>
                    <a:pt x="57077" y="273549"/>
                  </a:lnTo>
                  <a:lnTo>
                    <a:pt x="14259" y="218425"/>
                  </a:lnTo>
                  <a:lnTo>
                    <a:pt x="0" y="153105"/>
                  </a:lnTo>
                  <a:close/>
                </a:path>
              </a:pathLst>
            </a:custGeom>
            <a:ln w="4073">
              <a:solidFill>
                <a:srgbClr val="231F20"/>
              </a:solidFill>
            </a:ln>
          </p:spPr>
          <p:txBody>
            <a:bodyPr wrap="square" lIns="0" tIns="0" rIns="0" bIns="0" rtlCol="0"/>
            <a:lstStyle/>
            <a:p>
              <a:endParaRPr/>
            </a:p>
          </p:txBody>
        </p:sp>
      </p:grpSp>
      <p:sp>
        <p:nvSpPr>
          <p:cNvPr id="28" name="object 28"/>
          <p:cNvSpPr txBox="1"/>
          <p:nvPr/>
        </p:nvSpPr>
        <p:spPr>
          <a:xfrm>
            <a:off x="7383063" y="1889828"/>
            <a:ext cx="1184910" cy="270510"/>
          </a:xfrm>
          <a:prstGeom prst="rect">
            <a:avLst/>
          </a:prstGeom>
        </p:spPr>
        <p:txBody>
          <a:bodyPr vert="horz" wrap="square" lIns="0" tIns="13335" rIns="0" bIns="0" rtlCol="0">
            <a:spAutoFit/>
          </a:bodyPr>
          <a:lstStyle/>
          <a:p>
            <a:pPr marL="12700">
              <a:lnSpc>
                <a:spcPct val="100000"/>
              </a:lnSpc>
              <a:spcBef>
                <a:spcPts val="105"/>
              </a:spcBef>
            </a:pPr>
            <a:r>
              <a:rPr sz="1600" dirty="0">
                <a:solidFill>
                  <a:srgbClr val="231F20"/>
                </a:solidFill>
                <a:latin typeface="Arial MT"/>
                <a:cs typeface="Arial MT"/>
              </a:rPr>
              <a:t>Cluster</a:t>
            </a:r>
            <a:r>
              <a:rPr sz="1600" spc="-65" dirty="0">
                <a:solidFill>
                  <a:srgbClr val="231F20"/>
                </a:solidFill>
                <a:latin typeface="Arial MT"/>
                <a:cs typeface="Arial MT"/>
              </a:rPr>
              <a:t> </a:t>
            </a:r>
            <a:r>
              <a:rPr sz="1600" spc="5" dirty="0">
                <a:solidFill>
                  <a:srgbClr val="231F20"/>
                </a:solidFill>
                <a:latin typeface="Arial MT"/>
                <a:cs typeface="Arial MT"/>
              </a:rPr>
              <a:t>head</a:t>
            </a:r>
            <a:endParaRPr sz="1600">
              <a:latin typeface="Arial MT"/>
              <a:cs typeface="Arial MT"/>
            </a:endParaRPr>
          </a:p>
        </p:txBody>
      </p:sp>
      <p:grpSp>
        <p:nvGrpSpPr>
          <p:cNvPr id="29" name="object 29"/>
          <p:cNvGrpSpPr/>
          <p:nvPr/>
        </p:nvGrpSpPr>
        <p:grpSpPr>
          <a:xfrm>
            <a:off x="6714819" y="2502694"/>
            <a:ext cx="310515" cy="310515"/>
            <a:chOff x="6714819" y="2502694"/>
            <a:chExt cx="310515" cy="310515"/>
          </a:xfrm>
        </p:grpSpPr>
        <p:sp>
          <p:nvSpPr>
            <p:cNvPr id="30" name="object 30"/>
            <p:cNvSpPr/>
            <p:nvPr/>
          </p:nvSpPr>
          <p:spPr>
            <a:xfrm>
              <a:off x="6716856" y="2504731"/>
              <a:ext cx="306070" cy="306705"/>
            </a:xfrm>
            <a:custGeom>
              <a:avLst/>
              <a:gdLst/>
              <a:ahLst/>
              <a:cxnLst/>
              <a:rect l="l" t="t" r="r" b="b"/>
              <a:pathLst>
                <a:path w="306070" h="306705">
                  <a:moveTo>
                    <a:pt x="152870" y="0"/>
                  </a:moveTo>
                  <a:lnTo>
                    <a:pt x="85635" y="14298"/>
                  </a:lnTo>
                  <a:lnTo>
                    <a:pt x="32621" y="57155"/>
                  </a:lnTo>
                  <a:lnTo>
                    <a:pt x="4063" y="118413"/>
                  </a:lnTo>
                  <a:lnTo>
                    <a:pt x="0" y="153105"/>
                  </a:lnTo>
                  <a:lnTo>
                    <a:pt x="4063" y="187796"/>
                  </a:lnTo>
                  <a:lnTo>
                    <a:pt x="32621" y="249054"/>
                  </a:lnTo>
                  <a:lnTo>
                    <a:pt x="85635" y="291911"/>
                  </a:lnTo>
                  <a:lnTo>
                    <a:pt x="152870" y="306210"/>
                  </a:lnTo>
                  <a:lnTo>
                    <a:pt x="187562" y="302147"/>
                  </a:lnTo>
                  <a:lnTo>
                    <a:pt x="248703" y="273549"/>
                  </a:lnTo>
                  <a:lnTo>
                    <a:pt x="291520" y="220457"/>
                  </a:lnTo>
                  <a:lnTo>
                    <a:pt x="305819" y="153105"/>
                  </a:lnTo>
                  <a:lnTo>
                    <a:pt x="301717" y="118413"/>
                  </a:lnTo>
                  <a:lnTo>
                    <a:pt x="273198" y="57155"/>
                  </a:lnTo>
                  <a:lnTo>
                    <a:pt x="220183" y="14298"/>
                  </a:lnTo>
                  <a:lnTo>
                    <a:pt x="152870" y="0"/>
                  </a:lnTo>
                  <a:close/>
                </a:path>
              </a:pathLst>
            </a:custGeom>
            <a:solidFill>
              <a:srgbClr val="231F20"/>
            </a:solidFill>
          </p:spPr>
          <p:txBody>
            <a:bodyPr wrap="square" lIns="0" tIns="0" rIns="0" bIns="0" rtlCol="0"/>
            <a:lstStyle/>
            <a:p>
              <a:endParaRPr/>
            </a:p>
          </p:txBody>
        </p:sp>
        <p:sp>
          <p:nvSpPr>
            <p:cNvPr id="31" name="object 31"/>
            <p:cNvSpPr/>
            <p:nvPr/>
          </p:nvSpPr>
          <p:spPr>
            <a:xfrm>
              <a:off x="6716856" y="2504731"/>
              <a:ext cx="306070" cy="306705"/>
            </a:xfrm>
            <a:custGeom>
              <a:avLst/>
              <a:gdLst/>
              <a:ahLst/>
              <a:cxnLst/>
              <a:rect l="l" t="t" r="r" b="b"/>
              <a:pathLst>
                <a:path w="306070" h="306705">
                  <a:moveTo>
                    <a:pt x="0" y="153105"/>
                  </a:moveTo>
                  <a:lnTo>
                    <a:pt x="14259" y="85752"/>
                  </a:lnTo>
                  <a:lnTo>
                    <a:pt x="57077" y="32660"/>
                  </a:lnTo>
                  <a:lnTo>
                    <a:pt x="118217" y="4102"/>
                  </a:lnTo>
                  <a:lnTo>
                    <a:pt x="152870" y="0"/>
                  </a:lnTo>
                  <a:lnTo>
                    <a:pt x="187562" y="4102"/>
                  </a:lnTo>
                  <a:lnTo>
                    <a:pt x="248703" y="32660"/>
                  </a:lnTo>
                  <a:lnTo>
                    <a:pt x="291520" y="85752"/>
                  </a:lnTo>
                  <a:lnTo>
                    <a:pt x="305819" y="153105"/>
                  </a:lnTo>
                  <a:lnTo>
                    <a:pt x="301717" y="187796"/>
                  </a:lnTo>
                  <a:lnTo>
                    <a:pt x="273198" y="249054"/>
                  </a:lnTo>
                  <a:lnTo>
                    <a:pt x="220183" y="291911"/>
                  </a:lnTo>
                  <a:lnTo>
                    <a:pt x="152870" y="306210"/>
                  </a:lnTo>
                  <a:lnTo>
                    <a:pt x="118217" y="302147"/>
                  </a:lnTo>
                  <a:lnTo>
                    <a:pt x="57077" y="273549"/>
                  </a:lnTo>
                  <a:lnTo>
                    <a:pt x="14259" y="220457"/>
                  </a:lnTo>
                  <a:lnTo>
                    <a:pt x="0" y="153105"/>
                  </a:lnTo>
                  <a:close/>
                </a:path>
              </a:pathLst>
            </a:custGeom>
            <a:ln w="4073">
              <a:solidFill>
                <a:srgbClr val="231F20"/>
              </a:solidFill>
            </a:ln>
          </p:spPr>
          <p:txBody>
            <a:bodyPr wrap="square" lIns="0" tIns="0" rIns="0" bIns="0" rtlCol="0"/>
            <a:lstStyle/>
            <a:p>
              <a:endParaRPr/>
            </a:p>
          </p:txBody>
        </p:sp>
      </p:grpSp>
      <p:sp>
        <p:nvSpPr>
          <p:cNvPr id="32" name="object 32"/>
          <p:cNvSpPr txBox="1"/>
          <p:nvPr/>
        </p:nvSpPr>
        <p:spPr>
          <a:xfrm>
            <a:off x="7383063" y="2502249"/>
            <a:ext cx="2120900" cy="270510"/>
          </a:xfrm>
          <a:prstGeom prst="rect">
            <a:avLst/>
          </a:prstGeom>
        </p:spPr>
        <p:txBody>
          <a:bodyPr vert="horz" wrap="square" lIns="0" tIns="13335" rIns="0" bIns="0" rtlCol="0">
            <a:spAutoFit/>
          </a:bodyPr>
          <a:lstStyle/>
          <a:p>
            <a:pPr marL="12700">
              <a:lnSpc>
                <a:spcPct val="100000"/>
              </a:lnSpc>
              <a:spcBef>
                <a:spcPts val="105"/>
              </a:spcBef>
            </a:pPr>
            <a:r>
              <a:rPr sz="1600" dirty="0">
                <a:solidFill>
                  <a:srgbClr val="231F20"/>
                </a:solidFill>
                <a:latin typeface="Arial MT"/>
                <a:cs typeface="Arial MT"/>
              </a:rPr>
              <a:t>Source</a:t>
            </a:r>
            <a:r>
              <a:rPr sz="1600" spc="-5" dirty="0">
                <a:solidFill>
                  <a:srgbClr val="231F20"/>
                </a:solidFill>
                <a:latin typeface="Arial MT"/>
                <a:cs typeface="Arial MT"/>
              </a:rPr>
              <a:t> </a:t>
            </a:r>
            <a:r>
              <a:rPr sz="1600" spc="5" dirty="0">
                <a:solidFill>
                  <a:srgbClr val="231F20"/>
                </a:solidFill>
                <a:latin typeface="Arial MT"/>
                <a:cs typeface="Arial MT"/>
              </a:rPr>
              <a:t>and</a:t>
            </a:r>
            <a:r>
              <a:rPr sz="1600" spc="-5" dirty="0">
                <a:solidFill>
                  <a:srgbClr val="231F20"/>
                </a:solidFill>
                <a:latin typeface="Arial MT"/>
                <a:cs typeface="Arial MT"/>
              </a:rPr>
              <a:t> </a:t>
            </a:r>
            <a:r>
              <a:rPr sz="1600" dirty="0">
                <a:solidFill>
                  <a:srgbClr val="231F20"/>
                </a:solidFill>
                <a:latin typeface="Arial MT"/>
                <a:cs typeface="Arial MT"/>
              </a:rPr>
              <a:t>destination</a:t>
            </a:r>
            <a:endParaRPr sz="1600">
              <a:latin typeface="Arial MT"/>
              <a:cs typeface="Arial MT"/>
            </a:endParaRPr>
          </a:p>
        </p:txBody>
      </p:sp>
      <p:sp>
        <p:nvSpPr>
          <p:cNvPr id="33" name="object 33"/>
          <p:cNvSpPr txBox="1"/>
          <p:nvPr/>
        </p:nvSpPr>
        <p:spPr>
          <a:xfrm>
            <a:off x="3844507" y="6127637"/>
            <a:ext cx="3002915" cy="276999"/>
          </a:xfrm>
          <a:prstGeom prst="rect">
            <a:avLst/>
          </a:prstGeom>
        </p:spPr>
        <p:txBody>
          <a:bodyPr vert="horz" wrap="square" lIns="0" tIns="15240" rIns="0" bIns="0" rtlCol="0">
            <a:spAutoFit/>
          </a:bodyPr>
          <a:lstStyle/>
          <a:p>
            <a:pPr marL="12700">
              <a:lnSpc>
                <a:spcPct val="100000"/>
              </a:lnSpc>
              <a:spcBef>
                <a:spcPts val="120"/>
              </a:spcBef>
            </a:pPr>
            <a:r>
              <a:rPr sz="1700" spc="355">
                <a:latin typeface="Calibri"/>
                <a:cs typeface="Calibri"/>
              </a:rPr>
              <a:t> </a:t>
            </a:r>
            <a:r>
              <a:rPr sz="1700" spc="55" dirty="0">
                <a:latin typeface="Calibri"/>
                <a:cs typeface="Calibri"/>
              </a:rPr>
              <a:t>Route</a:t>
            </a:r>
            <a:r>
              <a:rPr sz="1700" spc="160" dirty="0">
                <a:latin typeface="Calibri"/>
                <a:cs typeface="Calibri"/>
              </a:rPr>
              <a:t> </a:t>
            </a:r>
            <a:r>
              <a:rPr sz="1700" spc="50" dirty="0">
                <a:latin typeface="Calibri"/>
                <a:cs typeface="Calibri"/>
              </a:rPr>
              <a:t>path</a:t>
            </a:r>
            <a:r>
              <a:rPr sz="1700" spc="170" dirty="0">
                <a:latin typeface="Calibri"/>
                <a:cs typeface="Calibri"/>
              </a:rPr>
              <a:t> </a:t>
            </a:r>
            <a:r>
              <a:rPr sz="1700" spc="60" dirty="0">
                <a:latin typeface="Calibri"/>
                <a:cs typeface="Calibri"/>
              </a:rPr>
              <a:t>in</a:t>
            </a:r>
            <a:r>
              <a:rPr sz="1700" spc="165" dirty="0">
                <a:latin typeface="Calibri"/>
                <a:cs typeface="Calibri"/>
              </a:rPr>
              <a:t> </a:t>
            </a:r>
            <a:r>
              <a:rPr sz="1700" spc="210" dirty="0">
                <a:latin typeface="Calibri"/>
                <a:cs typeface="Calibri"/>
              </a:rPr>
              <a:t>CGSR.</a:t>
            </a:r>
            <a:endParaRPr sz="1700">
              <a:latin typeface="Calibri"/>
              <a:cs typeface="Calibri"/>
            </a:endParaRPr>
          </a:p>
        </p:txBody>
      </p:sp>
      <p:sp>
        <p:nvSpPr>
          <p:cNvPr id="34" name="object 34"/>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856333" y="251900"/>
            <a:ext cx="2151380" cy="403225"/>
          </a:xfrm>
          <a:prstGeom prst="rect">
            <a:avLst/>
          </a:prstGeom>
        </p:spPr>
        <p:txBody>
          <a:bodyPr vert="horz" wrap="square" lIns="0" tIns="15875" rIns="0" bIns="0" rtlCol="0">
            <a:spAutoFit/>
          </a:bodyPr>
          <a:lstStyle/>
          <a:p>
            <a:pPr marL="12700">
              <a:lnSpc>
                <a:spcPct val="100000"/>
              </a:lnSpc>
              <a:spcBef>
                <a:spcPts val="125"/>
              </a:spcBef>
            </a:pPr>
            <a:r>
              <a:rPr sz="2450" spc="135" dirty="0"/>
              <a:t>Ad</a:t>
            </a:r>
            <a:r>
              <a:rPr sz="2450" spc="155" dirty="0"/>
              <a:t> </a:t>
            </a:r>
            <a:r>
              <a:rPr sz="2450" spc="-50" dirty="0"/>
              <a:t>hoc</a:t>
            </a:r>
            <a:r>
              <a:rPr sz="2450" spc="155" dirty="0"/>
              <a:t> </a:t>
            </a:r>
            <a:r>
              <a:rPr sz="2450" spc="-70" dirty="0"/>
              <a:t>networks</a:t>
            </a:r>
            <a:endParaRPr sz="2450"/>
          </a:p>
        </p:txBody>
      </p:sp>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930237" y="953439"/>
            <a:ext cx="3088640" cy="3326765"/>
          </a:xfrm>
          <a:prstGeom prst="rect">
            <a:avLst/>
          </a:prstGeom>
        </p:spPr>
        <p:txBody>
          <a:bodyPr vert="horz" wrap="square" lIns="0" tIns="15240" rIns="0" bIns="0" rtlCol="0">
            <a:spAutoFit/>
          </a:bodyPr>
          <a:lstStyle/>
          <a:p>
            <a:pPr marL="102870">
              <a:lnSpc>
                <a:spcPct val="100000"/>
              </a:lnSpc>
              <a:spcBef>
                <a:spcPts val="120"/>
              </a:spcBef>
            </a:pPr>
            <a:r>
              <a:rPr sz="1700" b="1" spc="345" dirty="0">
                <a:latin typeface="Calibri"/>
                <a:cs typeface="Calibri"/>
              </a:rPr>
              <a:t>OUTLINE:</a:t>
            </a:r>
            <a:endParaRPr sz="1700">
              <a:latin typeface="Calibri"/>
              <a:cs typeface="Calibri"/>
            </a:endParaRPr>
          </a:p>
          <a:p>
            <a:pPr marL="228600" indent="-216535">
              <a:lnSpc>
                <a:spcPct val="100000"/>
              </a:lnSpc>
              <a:spcBef>
                <a:spcPts val="1380"/>
              </a:spcBef>
              <a:buFont typeface="Cambria"/>
              <a:buChar char="•"/>
              <a:tabLst>
                <a:tab pos="229235" algn="l"/>
              </a:tabLst>
            </a:pPr>
            <a:r>
              <a:rPr sz="1700" spc="45" dirty="0">
                <a:latin typeface="Calibri"/>
                <a:cs typeface="Calibri"/>
              </a:rPr>
              <a:t>Introduction</a:t>
            </a:r>
            <a:endParaRPr sz="1700">
              <a:latin typeface="Calibri"/>
              <a:cs typeface="Calibri"/>
            </a:endParaRPr>
          </a:p>
          <a:p>
            <a:pPr marL="228600" indent="-216535">
              <a:lnSpc>
                <a:spcPct val="100000"/>
              </a:lnSpc>
              <a:spcBef>
                <a:spcPts val="1375"/>
              </a:spcBef>
              <a:buFont typeface="Cambria"/>
              <a:buChar char="•"/>
              <a:tabLst>
                <a:tab pos="229235" algn="l"/>
              </a:tabLst>
            </a:pPr>
            <a:r>
              <a:rPr sz="1700" spc="50" dirty="0">
                <a:latin typeface="Calibri"/>
                <a:cs typeface="Calibri"/>
              </a:rPr>
              <a:t>Classification</a:t>
            </a:r>
            <a:endParaRPr sz="1700">
              <a:latin typeface="Calibri"/>
              <a:cs typeface="Calibri"/>
            </a:endParaRPr>
          </a:p>
          <a:p>
            <a:pPr marL="228600" indent="-216535">
              <a:lnSpc>
                <a:spcPct val="100000"/>
              </a:lnSpc>
              <a:spcBef>
                <a:spcPts val="1380"/>
              </a:spcBef>
              <a:buFont typeface="Cambria"/>
              <a:buChar char="•"/>
              <a:tabLst>
                <a:tab pos="229235" algn="l"/>
              </a:tabLst>
            </a:pPr>
            <a:r>
              <a:rPr sz="1700" spc="50" dirty="0">
                <a:latin typeface="Calibri"/>
                <a:cs typeface="Calibri"/>
              </a:rPr>
              <a:t>Proactive</a:t>
            </a:r>
            <a:r>
              <a:rPr sz="1700" spc="160" dirty="0">
                <a:latin typeface="Calibri"/>
                <a:cs typeface="Calibri"/>
              </a:rPr>
              <a:t> </a:t>
            </a:r>
            <a:r>
              <a:rPr sz="1700" spc="35" dirty="0">
                <a:latin typeface="Calibri"/>
                <a:cs typeface="Calibri"/>
              </a:rPr>
              <a:t>routing</a:t>
            </a:r>
            <a:r>
              <a:rPr sz="1700" spc="160" dirty="0">
                <a:latin typeface="Calibri"/>
                <a:cs typeface="Calibri"/>
              </a:rPr>
              <a:t> </a:t>
            </a:r>
            <a:r>
              <a:rPr sz="1700" spc="20" dirty="0">
                <a:latin typeface="Calibri"/>
                <a:cs typeface="Calibri"/>
              </a:rPr>
              <a:t>protocols</a:t>
            </a:r>
            <a:endParaRPr sz="1700">
              <a:latin typeface="Calibri"/>
              <a:cs typeface="Calibri"/>
            </a:endParaRPr>
          </a:p>
          <a:p>
            <a:pPr marL="228600" indent="-216535">
              <a:lnSpc>
                <a:spcPct val="100000"/>
              </a:lnSpc>
              <a:spcBef>
                <a:spcPts val="1375"/>
              </a:spcBef>
              <a:buFont typeface="Cambria"/>
              <a:buChar char="•"/>
              <a:tabLst>
                <a:tab pos="229235" algn="l"/>
              </a:tabLst>
            </a:pPr>
            <a:r>
              <a:rPr sz="1700" spc="45" dirty="0">
                <a:latin typeface="Calibri"/>
                <a:cs typeface="Calibri"/>
              </a:rPr>
              <a:t>Reactive</a:t>
            </a:r>
            <a:r>
              <a:rPr sz="1700" spc="160" dirty="0">
                <a:latin typeface="Calibri"/>
                <a:cs typeface="Calibri"/>
              </a:rPr>
              <a:t> </a:t>
            </a:r>
            <a:r>
              <a:rPr sz="1700" spc="35" dirty="0">
                <a:latin typeface="Calibri"/>
                <a:cs typeface="Calibri"/>
              </a:rPr>
              <a:t>routing</a:t>
            </a:r>
            <a:r>
              <a:rPr sz="1700" spc="165" dirty="0">
                <a:latin typeface="Calibri"/>
                <a:cs typeface="Calibri"/>
              </a:rPr>
              <a:t> </a:t>
            </a:r>
            <a:r>
              <a:rPr sz="1700" spc="20" dirty="0">
                <a:latin typeface="Calibri"/>
                <a:cs typeface="Calibri"/>
              </a:rPr>
              <a:t>protocols</a:t>
            </a:r>
            <a:endParaRPr sz="1700">
              <a:latin typeface="Calibri"/>
              <a:cs typeface="Calibri"/>
            </a:endParaRPr>
          </a:p>
          <a:p>
            <a:pPr marL="228600" indent="-216535">
              <a:lnSpc>
                <a:spcPct val="100000"/>
              </a:lnSpc>
              <a:spcBef>
                <a:spcPts val="1380"/>
              </a:spcBef>
              <a:buFont typeface="Cambria"/>
              <a:buChar char="•"/>
              <a:tabLst>
                <a:tab pos="229235" algn="l"/>
              </a:tabLst>
            </a:pPr>
            <a:r>
              <a:rPr sz="1700" spc="90" dirty="0">
                <a:latin typeface="Calibri"/>
                <a:cs typeface="Calibri"/>
              </a:rPr>
              <a:t>Hybrid</a:t>
            </a:r>
            <a:r>
              <a:rPr sz="1700" spc="155" dirty="0">
                <a:latin typeface="Calibri"/>
                <a:cs typeface="Calibri"/>
              </a:rPr>
              <a:t> </a:t>
            </a:r>
            <a:r>
              <a:rPr sz="1700" spc="35" dirty="0">
                <a:latin typeface="Calibri"/>
                <a:cs typeface="Calibri"/>
              </a:rPr>
              <a:t>routing</a:t>
            </a:r>
            <a:r>
              <a:rPr sz="1700" spc="160" dirty="0">
                <a:latin typeface="Calibri"/>
                <a:cs typeface="Calibri"/>
              </a:rPr>
              <a:t> </a:t>
            </a:r>
            <a:r>
              <a:rPr sz="1700" spc="20" dirty="0">
                <a:latin typeface="Calibri"/>
                <a:cs typeface="Calibri"/>
              </a:rPr>
              <a:t>protocols</a:t>
            </a:r>
            <a:endParaRPr sz="1700">
              <a:latin typeface="Calibri"/>
              <a:cs typeface="Calibri"/>
            </a:endParaRPr>
          </a:p>
          <a:p>
            <a:pPr marL="228600" indent="-216535">
              <a:lnSpc>
                <a:spcPct val="100000"/>
              </a:lnSpc>
              <a:spcBef>
                <a:spcPts val="1380"/>
              </a:spcBef>
              <a:buFont typeface="Cambria"/>
              <a:buChar char="•"/>
              <a:tabLst>
                <a:tab pos="229235" algn="l"/>
              </a:tabLst>
            </a:pPr>
            <a:r>
              <a:rPr sz="1700" spc="45" dirty="0">
                <a:latin typeface="Calibri"/>
                <a:cs typeface="Calibri"/>
              </a:rPr>
              <a:t>Hierarchial</a:t>
            </a:r>
            <a:r>
              <a:rPr sz="1700" spc="165" dirty="0">
                <a:latin typeface="Calibri"/>
                <a:cs typeface="Calibri"/>
              </a:rPr>
              <a:t> </a:t>
            </a:r>
            <a:r>
              <a:rPr sz="1700" spc="35" dirty="0">
                <a:latin typeface="Calibri"/>
                <a:cs typeface="Calibri"/>
              </a:rPr>
              <a:t>routing</a:t>
            </a:r>
            <a:r>
              <a:rPr sz="1700" spc="170" dirty="0">
                <a:latin typeface="Calibri"/>
                <a:cs typeface="Calibri"/>
              </a:rPr>
              <a:t> </a:t>
            </a:r>
            <a:r>
              <a:rPr sz="1700" spc="20" dirty="0">
                <a:latin typeface="Calibri"/>
                <a:cs typeface="Calibri"/>
              </a:rPr>
              <a:t>protocols</a:t>
            </a:r>
            <a:endParaRPr sz="1700">
              <a:latin typeface="Calibri"/>
              <a:cs typeface="Calibri"/>
            </a:endParaRPr>
          </a:p>
          <a:p>
            <a:pPr marL="228600" indent="-216535">
              <a:lnSpc>
                <a:spcPct val="100000"/>
              </a:lnSpc>
              <a:spcBef>
                <a:spcPts val="1380"/>
              </a:spcBef>
              <a:buFont typeface="Cambria"/>
              <a:buChar char="•"/>
              <a:tabLst>
                <a:tab pos="229235" algn="l"/>
              </a:tabLst>
            </a:pPr>
            <a:r>
              <a:rPr sz="1700" spc="-5" dirty="0">
                <a:latin typeface="Calibri"/>
                <a:cs typeface="Calibri"/>
              </a:rPr>
              <a:t>Power-aware</a:t>
            </a:r>
            <a:r>
              <a:rPr sz="1700" spc="155" dirty="0">
                <a:latin typeface="Calibri"/>
                <a:cs typeface="Calibri"/>
              </a:rPr>
              <a:t> </a:t>
            </a:r>
            <a:r>
              <a:rPr sz="1700" spc="35" dirty="0">
                <a:latin typeface="Calibri"/>
                <a:cs typeface="Calibri"/>
              </a:rPr>
              <a:t>routing</a:t>
            </a:r>
            <a:r>
              <a:rPr sz="1700" spc="165" dirty="0">
                <a:latin typeface="Calibri"/>
                <a:cs typeface="Calibri"/>
              </a:rPr>
              <a:t> </a:t>
            </a:r>
            <a:r>
              <a:rPr sz="1700" spc="20" dirty="0">
                <a:latin typeface="Calibri"/>
                <a:cs typeface="Calibri"/>
              </a:rPr>
              <a:t>protocols</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
        <p:nvSpPr>
          <p:cNvPr id="8" name="object 8"/>
          <p:cNvSpPr txBox="1"/>
          <p:nvPr/>
        </p:nvSpPr>
        <p:spPr>
          <a:xfrm>
            <a:off x="9640514" y="6868266"/>
            <a:ext cx="220979" cy="340360"/>
          </a:xfrm>
          <a:prstGeom prst="rect">
            <a:avLst/>
          </a:prstGeom>
        </p:spPr>
        <p:txBody>
          <a:bodyPr vert="horz" wrap="square" lIns="0" tIns="0" rIns="0" bIns="0" rtlCol="0">
            <a:spAutoFit/>
          </a:bodyPr>
          <a:lstStyle/>
          <a:p>
            <a:pPr marL="38100">
              <a:lnSpc>
                <a:spcPts val="2450"/>
              </a:lnSpc>
            </a:pPr>
            <a:fld id="{81D60167-4931-47E6-BA6A-407CBD079E47}" type="slidenum">
              <a:rPr sz="2450" spc="-105" dirty="0">
                <a:latin typeface="Calibri"/>
                <a:cs typeface="Calibri"/>
              </a:rPr>
              <a:pPr marL="38100">
                <a:lnSpc>
                  <a:spcPts val="2450"/>
                </a:lnSpc>
              </a:pPr>
              <a:t>2</a:t>
            </a:fld>
            <a:endParaRPr sz="245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812502"/>
            <a:ext cx="8771890" cy="5516880"/>
          </a:xfrm>
          <a:prstGeom prst="rect">
            <a:avLst/>
          </a:prstGeom>
        </p:spPr>
        <p:txBody>
          <a:bodyPr vert="horz" wrap="square" lIns="0" tIns="158750" rIns="0" bIns="0" rtlCol="0">
            <a:spAutoFit/>
          </a:bodyPr>
          <a:lstStyle/>
          <a:p>
            <a:pPr marL="525780" lvl="1" indent="-513715">
              <a:lnSpc>
                <a:spcPct val="100000"/>
              </a:lnSpc>
              <a:spcBef>
                <a:spcPts val="1250"/>
              </a:spcBef>
              <a:buAutoNum type="arabicPeriod" startAt="4"/>
              <a:tabLst>
                <a:tab pos="526415" algn="l"/>
              </a:tabLst>
            </a:pPr>
            <a:r>
              <a:rPr sz="2050" spc="10" dirty="0">
                <a:solidFill>
                  <a:srgbClr val="000099"/>
                </a:solidFill>
                <a:latin typeface="Calibri"/>
                <a:cs typeface="Calibri"/>
              </a:rPr>
              <a:t>Source-tree</a:t>
            </a:r>
            <a:r>
              <a:rPr sz="2050" spc="200" dirty="0">
                <a:solidFill>
                  <a:srgbClr val="000099"/>
                </a:solidFill>
                <a:latin typeface="Calibri"/>
                <a:cs typeface="Calibri"/>
              </a:rPr>
              <a:t> </a:t>
            </a:r>
            <a:r>
              <a:rPr sz="2050" spc="35" dirty="0">
                <a:solidFill>
                  <a:srgbClr val="000099"/>
                </a:solidFill>
                <a:latin typeface="Calibri"/>
                <a:cs typeface="Calibri"/>
              </a:rPr>
              <a:t>adaptive</a:t>
            </a:r>
            <a:r>
              <a:rPr sz="2050" spc="200" dirty="0">
                <a:solidFill>
                  <a:srgbClr val="000099"/>
                </a:solidFill>
                <a:latin typeface="Calibri"/>
                <a:cs typeface="Calibri"/>
              </a:rPr>
              <a:t> </a:t>
            </a:r>
            <a:r>
              <a:rPr sz="2050" spc="40" dirty="0">
                <a:solidFill>
                  <a:srgbClr val="000099"/>
                </a:solidFill>
                <a:latin typeface="Calibri"/>
                <a:cs typeface="Calibri"/>
              </a:rPr>
              <a:t>routing</a:t>
            </a:r>
            <a:r>
              <a:rPr sz="2050" spc="195" dirty="0">
                <a:solidFill>
                  <a:srgbClr val="000099"/>
                </a:solidFill>
                <a:latin typeface="Calibri"/>
                <a:cs typeface="Calibri"/>
              </a:rPr>
              <a:t> </a:t>
            </a:r>
            <a:r>
              <a:rPr sz="2050" spc="20" dirty="0">
                <a:solidFill>
                  <a:srgbClr val="000099"/>
                </a:solidFill>
                <a:latin typeface="Calibri"/>
                <a:cs typeface="Calibri"/>
              </a:rPr>
              <a:t>protocol</a:t>
            </a:r>
            <a:r>
              <a:rPr sz="2050" spc="204" dirty="0">
                <a:solidFill>
                  <a:srgbClr val="000099"/>
                </a:solidFill>
                <a:latin typeface="Calibri"/>
                <a:cs typeface="Calibri"/>
              </a:rPr>
              <a:t> </a:t>
            </a:r>
            <a:r>
              <a:rPr sz="2050" spc="250" dirty="0">
                <a:solidFill>
                  <a:srgbClr val="000099"/>
                </a:solidFill>
                <a:latin typeface="Calibri"/>
                <a:cs typeface="Calibri"/>
              </a:rPr>
              <a:t>(STAR)</a:t>
            </a:r>
            <a:endParaRPr sz="2050">
              <a:latin typeface="Calibri"/>
              <a:cs typeface="Calibri"/>
            </a:endParaRPr>
          </a:p>
          <a:p>
            <a:pPr marL="257175">
              <a:lnSpc>
                <a:spcPct val="100000"/>
              </a:lnSpc>
              <a:spcBef>
                <a:spcPts val="970"/>
              </a:spcBef>
            </a:pPr>
            <a:r>
              <a:rPr sz="1700" b="1" spc="180" dirty="0">
                <a:latin typeface="Calibri"/>
                <a:cs typeface="Calibri"/>
              </a:rPr>
              <a:t>There</a:t>
            </a:r>
            <a:r>
              <a:rPr sz="1700" b="1" spc="254" dirty="0">
                <a:latin typeface="Calibri"/>
                <a:cs typeface="Calibri"/>
              </a:rPr>
              <a:t> </a:t>
            </a:r>
            <a:r>
              <a:rPr sz="1700" b="1" spc="100" dirty="0">
                <a:latin typeface="Calibri"/>
                <a:cs typeface="Calibri"/>
              </a:rPr>
              <a:t>are</a:t>
            </a:r>
            <a:r>
              <a:rPr sz="1700" b="1" spc="254" dirty="0">
                <a:latin typeface="Calibri"/>
                <a:cs typeface="Calibri"/>
              </a:rPr>
              <a:t> </a:t>
            </a:r>
            <a:r>
              <a:rPr sz="1700" b="1" spc="80" dirty="0">
                <a:latin typeface="Calibri"/>
                <a:cs typeface="Calibri"/>
              </a:rPr>
              <a:t>two</a:t>
            </a:r>
            <a:r>
              <a:rPr sz="1700" b="1" spc="250" dirty="0">
                <a:latin typeface="Calibri"/>
                <a:cs typeface="Calibri"/>
              </a:rPr>
              <a:t> </a:t>
            </a:r>
            <a:r>
              <a:rPr sz="1700" b="1" spc="120" dirty="0">
                <a:latin typeface="Calibri"/>
                <a:cs typeface="Calibri"/>
              </a:rPr>
              <a:t>protocols</a:t>
            </a:r>
            <a:r>
              <a:rPr sz="1700" b="1" spc="260" dirty="0">
                <a:latin typeface="Calibri"/>
                <a:cs typeface="Calibri"/>
              </a:rPr>
              <a:t> </a:t>
            </a:r>
            <a:r>
              <a:rPr sz="1700" b="1" spc="140" dirty="0">
                <a:latin typeface="Calibri"/>
                <a:cs typeface="Calibri"/>
              </a:rPr>
              <a:t>with</a:t>
            </a:r>
            <a:r>
              <a:rPr sz="1700" b="1" spc="254" dirty="0">
                <a:latin typeface="Calibri"/>
                <a:cs typeface="Calibri"/>
              </a:rPr>
              <a:t> </a:t>
            </a:r>
            <a:r>
              <a:rPr sz="1700" b="1" spc="90" dirty="0">
                <a:latin typeface="Calibri"/>
                <a:cs typeface="Calibri"/>
              </a:rPr>
              <a:t>different</a:t>
            </a:r>
            <a:r>
              <a:rPr sz="1700" b="1" spc="250" dirty="0">
                <a:latin typeface="Calibri"/>
                <a:cs typeface="Calibri"/>
              </a:rPr>
              <a:t> </a:t>
            </a:r>
            <a:r>
              <a:rPr sz="1700" b="1" spc="114" dirty="0">
                <a:latin typeface="Calibri"/>
                <a:cs typeface="Calibri"/>
              </a:rPr>
              <a:t>aims:</a:t>
            </a:r>
            <a:endParaRPr sz="1700">
              <a:latin typeface="Calibri"/>
              <a:cs typeface="Calibri"/>
            </a:endParaRPr>
          </a:p>
          <a:p>
            <a:pPr marL="311785" lvl="2" indent="-216535">
              <a:lnSpc>
                <a:spcPct val="100000"/>
              </a:lnSpc>
              <a:spcBef>
                <a:spcPts val="1220"/>
              </a:spcBef>
              <a:buFont typeface="Cambria"/>
              <a:buChar char="•"/>
              <a:tabLst>
                <a:tab pos="312420" algn="l"/>
              </a:tabLst>
            </a:pPr>
            <a:r>
              <a:rPr sz="1700" spc="65" dirty="0">
                <a:latin typeface="Calibri"/>
                <a:cs typeface="Calibri"/>
              </a:rPr>
              <a:t>Least</a:t>
            </a:r>
            <a:r>
              <a:rPr sz="1700" spc="175" dirty="0">
                <a:latin typeface="Calibri"/>
                <a:cs typeface="Calibri"/>
              </a:rPr>
              <a:t> </a:t>
            </a:r>
            <a:r>
              <a:rPr sz="1700" spc="-10" dirty="0">
                <a:latin typeface="Calibri"/>
                <a:cs typeface="Calibri"/>
              </a:rPr>
              <a:t>overhead</a:t>
            </a:r>
            <a:r>
              <a:rPr sz="1700" spc="180" dirty="0">
                <a:latin typeface="Calibri"/>
                <a:cs typeface="Calibri"/>
              </a:rPr>
              <a:t> </a:t>
            </a:r>
            <a:r>
              <a:rPr sz="1700" spc="35" dirty="0">
                <a:latin typeface="Calibri"/>
                <a:cs typeface="Calibri"/>
              </a:rPr>
              <a:t>routing</a:t>
            </a:r>
            <a:r>
              <a:rPr sz="1700" spc="180" dirty="0">
                <a:latin typeface="Calibri"/>
                <a:cs typeface="Calibri"/>
              </a:rPr>
              <a:t> </a:t>
            </a:r>
            <a:r>
              <a:rPr sz="1700" spc="15" dirty="0">
                <a:latin typeface="Calibri"/>
                <a:cs typeface="Calibri"/>
              </a:rPr>
              <a:t>approach</a:t>
            </a:r>
            <a:r>
              <a:rPr sz="1700" spc="175" dirty="0">
                <a:latin typeface="Calibri"/>
                <a:cs typeface="Calibri"/>
              </a:rPr>
              <a:t> </a:t>
            </a:r>
            <a:r>
              <a:rPr sz="1700" spc="195" dirty="0">
                <a:latin typeface="Calibri"/>
                <a:cs typeface="Calibri"/>
              </a:rPr>
              <a:t>(LORA):</a:t>
            </a:r>
            <a:endParaRPr sz="1700">
              <a:latin typeface="Calibri"/>
              <a:cs typeface="Calibri"/>
            </a:endParaRPr>
          </a:p>
          <a:p>
            <a:pPr marL="611505" lvl="3" indent="-230504">
              <a:lnSpc>
                <a:spcPct val="100000"/>
              </a:lnSpc>
              <a:spcBef>
                <a:spcPts val="800"/>
              </a:spcBef>
              <a:buFont typeface="Calibri"/>
              <a:buChar char="–"/>
              <a:tabLst>
                <a:tab pos="612140" algn="l"/>
              </a:tabLst>
            </a:pPr>
            <a:r>
              <a:rPr sz="1700" spc="40" dirty="0">
                <a:latin typeface="Calibri"/>
                <a:cs typeface="Calibri"/>
              </a:rPr>
              <a:t>minimize</a:t>
            </a:r>
            <a:r>
              <a:rPr sz="1700" spc="180" dirty="0">
                <a:latin typeface="Calibri"/>
                <a:cs typeface="Calibri"/>
              </a:rPr>
              <a:t> </a:t>
            </a:r>
            <a:r>
              <a:rPr sz="1700" spc="15" dirty="0">
                <a:latin typeface="Calibri"/>
                <a:cs typeface="Calibri"/>
              </a:rPr>
              <a:t>control</a:t>
            </a:r>
            <a:r>
              <a:rPr sz="1700" spc="175" dirty="0">
                <a:latin typeface="Calibri"/>
                <a:cs typeface="Calibri"/>
              </a:rPr>
              <a:t> </a:t>
            </a:r>
            <a:r>
              <a:rPr sz="1700" spc="-10" dirty="0">
                <a:latin typeface="Calibri"/>
                <a:cs typeface="Calibri"/>
              </a:rPr>
              <a:t>overhead</a:t>
            </a:r>
            <a:r>
              <a:rPr sz="1700" spc="185" dirty="0">
                <a:latin typeface="Calibri"/>
                <a:cs typeface="Calibri"/>
              </a:rPr>
              <a:t> </a:t>
            </a:r>
            <a:r>
              <a:rPr sz="1700" spc="20" dirty="0">
                <a:latin typeface="Calibri"/>
                <a:cs typeface="Calibri"/>
              </a:rPr>
              <a:t>irrespective</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45" dirty="0">
                <a:latin typeface="Calibri"/>
                <a:cs typeface="Calibri"/>
              </a:rPr>
              <a:t>optimality;</a:t>
            </a:r>
            <a:endParaRPr sz="1700">
              <a:latin typeface="Calibri"/>
              <a:cs typeface="Calibri"/>
            </a:endParaRPr>
          </a:p>
          <a:p>
            <a:pPr marL="311785" lvl="2" indent="-216535">
              <a:lnSpc>
                <a:spcPct val="100000"/>
              </a:lnSpc>
              <a:spcBef>
                <a:spcPts val="1220"/>
              </a:spcBef>
              <a:buFont typeface="Cambria"/>
              <a:buChar char="•"/>
              <a:tabLst>
                <a:tab pos="312420" algn="l"/>
              </a:tabLst>
            </a:pPr>
            <a:r>
              <a:rPr sz="1700" spc="65" dirty="0">
                <a:latin typeface="Calibri"/>
                <a:cs typeface="Calibri"/>
              </a:rPr>
              <a:t>Optimum</a:t>
            </a:r>
            <a:r>
              <a:rPr sz="1700" spc="170" dirty="0">
                <a:latin typeface="Calibri"/>
                <a:cs typeface="Calibri"/>
              </a:rPr>
              <a:t> </a:t>
            </a:r>
            <a:r>
              <a:rPr sz="1700" spc="35" dirty="0">
                <a:latin typeface="Calibri"/>
                <a:cs typeface="Calibri"/>
              </a:rPr>
              <a:t>routing</a:t>
            </a:r>
            <a:r>
              <a:rPr sz="1700" spc="170" dirty="0">
                <a:latin typeface="Calibri"/>
                <a:cs typeface="Calibri"/>
              </a:rPr>
              <a:t> </a:t>
            </a:r>
            <a:r>
              <a:rPr sz="1700" spc="15" dirty="0">
                <a:latin typeface="Calibri"/>
                <a:cs typeface="Calibri"/>
              </a:rPr>
              <a:t>approach</a:t>
            </a:r>
            <a:r>
              <a:rPr sz="1700" spc="175" dirty="0">
                <a:latin typeface="Calibri"/>
                <a:cs typeface="Calibri"/>
              </a:rPr>
              <a:t> </a:t>
            </a:r>
            <a:r>
              <a:rPr sz="1700" spc="170" dirty="0">
                <a:latin typeface="Calibri"/>
                <a:cs typeface="Calibri"/>
              </a:rPr>
              <a:t>(ORA):</a:t>
            </a:r>
            <a:endParaRPr sz="1700">
              <a:latin typeface="Calibri"/>
              <a:cs typeface="Calibri"/>
            </a:endParaRPr>
          </a:p>
          <a:p>
            <a:pPr marL="611505" lvl="3" indent="-230504">
              <a:lnSpc>
                <a:spcPct val="100000"/>
              </a:lnSpc>
              <a:spcBef>
                <a:spcPts val="800"/>
              </a:spcBef>
              <a:buFont typeface="Calibri"/>
              <a:buChar char="–"/>
              <a:tabLst>
                <a:tab pos="612140" algn="l"/>
              </a:tabLst>
            </a:pPr>
            <a:r>
              <a:rPr sz="1700" spc="15" dirty="0">
                <a:latin typeface="Calibri"/>
                <a:cs typeface="Calibri"/>
              </a:rPr>
              <a:t>provide</a:t>
            </a:r>
            <a:r>
              <a:rPr sz="1700" spc="175" dirty="0">
                <a:latin typeface="Calibri"/>
                <a:cs typeface="Calibri"/>
              </a:rPr>
              <a:t> </a:t>
            </a:r>
            <a:r>
              <a:rPr sz="1700" spc="35" dirty="0">
                <a:latin typeface="Calibri"/>
                <a:cs typeface="Calibri"/>
              </a:rPr>
              <a:t>optimal</a:t>
            </a:r>
            <a:r>
              <a:rPr sz="1700" spc="185" dirty="0">
                <a:latin typeface="Calibri"/>
                <a:cs typeface="Calibri"/>
              </a:rPr>
              <a:t> </a:t>
            </a:r>
            <a:r>
              <a:rPr sz="1700" dirty="0">
                <a:latin typeface="Calibri"/>
                <a:cs typeface="Calibri"/>
              </a:rPr>
              <a:t>routes</a:t>
            </a:r>
            <a:r>
              <a:rPr sz="1700" spc="185" dirty="0">
                <a:latin typeface="Calibri"/>
                <a:cs typeface="Calibri"/>
              </a:rPr>
              <a:t> </a:t>
            </a:r>
            <a:r>
              <a:rPr sz="1700" spc="20" dirty="0">
                <a:latin typeface="Calibri"/>
                <a:cs typeface="Calibri"/>
              </a:rPr>
              <a:t>irrespective</a:t>
            </a:r>
            <a:r>
              <a:rPr sz="1700" spc="185" dirty="0">
                <a:latin typeface="Calibri"/>
                <a:cs typeface="Calibri"/>
              </a:rPr>
              <a:t> </a:t>
            </a:r>
            <a:r>
              <a:rPr sz="1700" spc="-35" dirty="0">
                <a:latin typeface="Calibri"/>
                <a:cs typeface="Calibri"/>
              </a:rPr>
              <a:t>of</a:t>
            </a:r>
            <a:r>
              <a:rPr sz="1700" spc="185" dirty="0">
                <a:latin typeface="Calibri"/>
                <a:cs typeface="Calibri"/>
              </a:rPr>
              <a:t> </a:t>
            </a:r>
            <a:r>
              <a:rPr sz="1700" spc="5" dirty="0">
                <a:latin typeface="Calibri"/>
                <a:cs typeface="Calibri"/>
              </a:rPr>
              <a:t>the</a:t>
            </a:r>
            <a:r>
              <a:rPr sz="1700" spc="185" dirty="0">
                <a:latin typeface="Calibri"/>
                <a:cs typeface="Calibri"/>
              </a:rPr>
              <a:t> </a:t>
            </a:r>
            <a:r>
              <a:rPr sz="1700" spc="15" dirty="0">
                <a:latin typeface="Calibri"/>
                <a:cs typeface="Calibri"/>
              </a:rPr>
              <a:t>control</a:t>
            </a:r>
            <a:r>
              <a:rPr sz="1700" spc="175" dirty="0">
                <a:latin typeface="Calibri"/>
                <a:cs typeface="Calibri"/>
              </a:rPr>
              <a:t> </a:t>
            </a:r>
            <a:r>
              <a:rPr sz="1700" spc="-5" dirty="0">
                <a:latin typeface="Calibri"/>
                <a:cs typeface="Calibri"/>
              </a:rPr>
              <a:t>overhead;</a:t>
            </a:r>
            <a:endParaRPr sz="1700">
              <a:latin typeface="Calibri"/>
              <a:cs typeface="Calibri"/>
            </a:endParaRPr>
          </a:p>
          <a:p>
            <a:pPr marL="186055">
              <a:lnSpc>
                <a:spcPct val="100000"/>
              </a:lnSpc>
              <a:spcBef>
                <a:spcPts val="1225"/>
              </a:spcBef>
            </a:pPr>
            <a:r>
              <a:rPr sz="1700" b="1" spc="229" dirty="0">
                <a:latin typeface="Calibri"/>
                <a:cs typeface="Calibri"/>
              </a:rPr>
              <a:t>The</a:t>
            </a:r>
            <a:r>
              <a:rPr sz="1700" b="1" spc="245" dirty="0">
                <a:latin typeface="Calibri"/>
                <a:cs typeface="Calibri"/>
              </a:rPr>
              <a:t> </a:t>
            </a:r>
            <a:r>
              <a:rPr sz="1700" b="1" spc="380" dirty="0">
                <a:latin typeface="Calibri"/>
                <a:cs typeface="Calibri"/>
              </a:rPr>
              <a:t>STAR</a:t>
            </a:r>
            <a:r>
              <a:rPr sz="1700" b="1" spc="245" dirty="0">
                <a:latin typeface="Calibri"/>
                <a:cs typeface="Calibri"/>
              </a:rPr>
              <a:t> </a:t>
            </a:r>
            <a:r>
              <a:rPr sz="1700" b="1" spc="125" dirty="0">
                <a:latin typeface="Calibri"/>
                <a:cs typeface="Calibri"/>
              </a:rPr>
              <a:t>protocol</a:t>
            </a:r>
            <a:r>
              <a:rPr sz="1700" b="1" spc="250" dirty="0">
                <a:latin typeface="Calibri"/>
                <a:cs typeface="Calibri"/>
              </a:rPr>
              <a:t> </a:t>
            </a:r>
            <a:r>
              <a:rPr sz="1700" b="1" spc="105" dirty="0">
                <a:latin typeface="Calibri"/>
                <a:cs typeface="Calibri"/>
              </a:rPr>
              <a:t>operates</a:t>
            </a:r>
            <a:r>
              <a:rPr sz="1700" b="1" spc="245" dirty="0">
                <a:latin typeface="Calibri"/>
                <a:cs typeface="Calibri"/>
              </a:rPr>
              <a:t> </a:t>
            </a:r>
            <a:r>
              <a:rPr sz="1700" b="1" spc="90" dirty="0">
                <a:latin typeface="Calibri"/>
                <a:cs typeface="Calibri"/>
              </a:rPr>
              <a:t>as</a:t>
            </a:r>
            <a:r>
              <a:rPr sz="1700" b="1" spc="250" dirty="0">
                <a:latin typeface="Calibri"/>
                <a:cs typeface="Calibri"/>
              </a:rPr>
              <a:t> </a:t>
            </a:r>
            <a:r>
              <a:rPr sz="1700" b="1" spc="75" dirty="0">
                <a:latin typeface="Calibri"/>
                <a:cs typeface="Calibri"/>
              </a:rPr>
              <a:t>follows:</a:t>
            </a:r>
            <a:endParaRPr sz="1700">
              <a:latin typeface="Calibri"/>
              <a:cs typeface="Calibri"/>
            </a:endParaRPr>
          </a:p>
          <a:p>
            <a:pPr marL="311785" lvl="2" indent="-216535">
              <a:lnSpc>
                <a:spcPct val="100000"/>
              </a:lnSpc>
              <a:spcBef>
                <a:spcPts val="1220"/>
              </a:spcBef>
              <a:buFont typeface="Cambria"/>
              <a:buChar char="•"/>
              <a:tabLst>
                <a:tab pos="312420" algn="l"/>
              </a:tabLst>
            </a:pPr>
            <a:r>
              <a:rPr sz="1700" spc="-15" dirty="0">
                <a:latin typeface="Calibri"/>
                <a:cs typeface="Calibri"/>
              </a:rPr>
              <a:t>each</a:t>
            </a:r>
            <a:r>
              <a:rPr sz="1700" spc="160" dirty="0">
                <a:latin typeface="Calibri"/>
                <a:cs typeface="Calibri"/>
              </a:rPr>
              <a:t> </a:t>
            </a:r>
            <a:r>
              <a:rPr sz="1700" spc="-5" dirty="0">
                <a:latin typeface="Calibri"/>
                <a:cs typeface="Calibri"/>
              </a:rPr>
              <a:t>node</a:t>
            </a:r>
            <a:r>
              <a:rPr sz="1700" spc="165" dirty="0">
                <a:latin typeface="Calibri"/>
                <a:cs typeface="Calibri"/>
              </a:rPr>
              <a:t> </a:t>
            </a:r>
            <a:r>
              <a:rPr sz="1700" spc="35" dirty="0">
                <a:latin typeface="Calibri"/>
                <a:cs typeface="Calibri"/>
              </a:rPr>
              <a:t>is</a:t>
            </a:r>
            <a:r>
              <a:rPr sz="1700" spc="165" dirty="0">
                <a:latin typeface="Calibri"/>
                <a:cs typeface="Calibri"/>
              </a:rPr>
              <a:t> </a:t>
            </a:r>
            <a:r>
              <a:rPr sz="1700" spc="5" dirty="0">
                <a:latin typeface="Calibri"/>
                <a:cs typeface="Calibri"/>
              </a:rPr>
              <a:t>required</a:t>
            </a:r>
            <a:r>
              <a:rPr sz="1700" spc="165" dirty="0">
                <a:latin typeface="Calibri"/>
                <a:cs typeface="Calibri"/>
              </a:rPr>
              <a:t> </a:t>
            </a:r>
            <a:r>
              <a:rPr sz="1700" spc="10" dirty="0">
                <a:latin typeface="Calibri"/>
                <a:cs typeface="Calibri"/>
              </a:rPr>
              <a:t>to:</a:t>
            </a:r>
            <a:endParaRPr sz="1700">
              <a:latin typeface="Calibri"/>
              <a:cs typeface="Calibri"/>
            </a:endParaRPr>
          </a:p>
          <a:p>
            <a:pPr marL="611505" lvl="3" indent="-230504">
              <a:lnSpc>
                <a:spcPct val="100000"/>
              </a:lnSpc>
              <a:spcBef>
                <a:spcPts val="800"/>
              </a:spcBef>
              <a:buFont typeface="Calibri"/>
              <a:buChar char="–"/>
              <a:tabLst>
                <a:tab pos="612140" algn="l"/>
              </a:tabLst>
            </a:pPr>
            <a:r>
              <a:rPr sz="1700" spc="-5" dirty="0">
                <a:latin typeface="Calibri"/>
                <a:cs typeface="Calibri"/>
              </a:rPr>
              <a:t>send</a:t>
            </a:r>
            <a:r>
              <a:rPr sz="1700" spc="180" dirty="0">
                <a:latin typeface="Calibri"/>
                <a:cs typeface="Calibri"/>
              </a:rPr>
              <a:t> </a:t>
            </a:r>
            <a:r>
              <a:rPr sz="1700" spc="30" dirty="0">
                <a:latin typeface="Calibri"/>
                <a:cs typeface="Calibri"/>
              </a:rPr>
              <a:t>an</a:t>
            </a:r>
            <a:r>
              <a:rPr sz="1700" spc="185" dirty="0">
                <a:latin typeface="Calibri"/>
                <a:cs typeface="Calibri"/>
              </a:rPr>
              <a:t> </a:t>
            </a:r>
            <a:r>
              <a:rPr sz="1700" spc="30" dirty="0">
                <a:latin typeface="Calibri"/>
                <a:cs typeface="Calibri"/>
              </a:rPr>
              <a:t>update</a:t>
            </a:r>
            <a:r>
              <a:rPr sz="1700" spc="185" dirty="0">
                <a:latin typeface="Calibri"/>
                <a:cs typeface="Calibri"/>
              </a:rPr>
              <a:t> </a:t>
            </a:r>
            <a:r>
              <a:rPr sz="1700" spc="-15" dirty="0">
                <a:latin typeface="Calibri"/>
                <a:cs typeface="Calibri"/>
              </a:rPr>
              <a:t>message</a:t>
            </a:r>
            <a:r>
              <a:rPr sz="1700" spc="185" dirty="0">
                <a:latin typeface="Calibri"/>
                <a:cs typeface="Calibri"/>
              </a:rPr>
              <a:t> </a:t>
            </a:r>
            <a:r>
              <a:rPr sz="1700" spc="10" dirty="0">
                <a:latin typeface="Calibri"/>
                <a:cs typeface="Calibri"/>
              </a:rPr>
              <a:t>to</a:t>
            </a:r>
            <a:r>
              <a:rPr sz="1700" spc="180" dirty="0">
                <a:latin typeface="Calibri"/>
                <a:cs typeface="Calibri"/>
              </a:rPr>
              <a:t> </a:t>
            </a:r>
            <a:r>
              <a:rPr sz="1700" spc="50" dirty="0">
                <a:latin typeface="Calibri"/>
                <a:cs typeface="Calibri"/>
              </a:rPr>
              <a:t>its</a:t>
            </a:r>
            <a:r>
              <a:rPr sz="1700" spc="185" dirty="0">
                <a:latin typeface="Calibri"/>
                <a:cs typeface="Calibri"/>
              </a:rPr>
              <a:t> </a:t>
            </a:r>
            <a:r>
              <a:rPr sz="1700" spc="15" dirty="0">
                <a:latin typeface="Calibri"/>
                <a:cs typeface="Calibri"/>
              </a:rPr>
              <a:t>neighbors</a:t>
            </a:r>
            <a:r>
              <a:rPr sz="1700" spc="185" dirty="0">
                <a:latin typeface="Calibri"/>
                <a:cs typeface="Calibri"/>
              </a:rPr>
              <a:t> </a:t>
            </a:r>
            <a:r>
              <a:rPr sz="1700" spc="50" dirty="0">
                <a:latin typeface="Calibri"/>
                <a:cs typeface="Calibri"/>
              </a:rPr>
              <a:t>during</a:t>
            </a:r>
            <a:r>
              <a:rPr sz="1700" spc="185" dirty="0">
                <a:latin typeface="Calibri"/>
                <a:cs typeface="Calibri"/>
              </a:rPr>
              <a:t> </a:t>
            </a:r>
            <a:r>
              <a:rPr sz="1700" spc="50" dirty="0">
                <a:latin typeface="Calibri"/>
                <a:cs typeface="Calibri"/>
              </a:rPr>
              <a:t>initialization;</a:t>
            </a:r>
            <a:endParaRPr sz="1700">
              <a:latin typeface="Calibri"/>
              <a:cs typeface="Calibri"/>
            </a:endParaRPr>
          </a:p>
          <a:p>
            <a:pPr marL="611505" lvl="3" indent="-230504">
              <a:lnSpc>
                <a:spcPct val="100000"/>
              </a:lnSpc>
              <a:spcBef>
                <a:spcPts val="800"/>
              </a:spcBef>
              <a:buFont typeface="Calibri"/>
              <a:buChar char="–"/>
              <a:tabLst>
                <a:tab pos="612140" algn="l"/>
              </a:tabLst>
            </a:pPr>
            <a:r>
              <a:rPr sz="1700" spc="-5" dirty="0">
                <a:latin typeface="Calibri"/>
                <a:cs typeface="Calibri"/>
              </a:rPr>
              <a:t>send</a:t>
            </a:r>
            <a:r>
              <a:rPr sz="1700" spc="180" dirty="0">
                <a:latin typeface="Calibri"/>
                <a:cs typeface="Calibri"/>
              </a:rPr>
              <a:t> </a:t>
            </a:r>
            <a:r>
              <a:rPr sz="1700" spc="30" dirty="0">
                <a:latin typeface="Calibri"/>
                <a:cs typeface="Calibri"/>
              </a:rPr>
              <a:t>update</a:t>
            </a:r>
            <a:r>
              <a:rPr sz="1700" spc="185" dirty="0">
                <a:latin typeface="Calibri"/>
                <a:cs typeface="Calibri"/>
              </a:rPr>
              <a:t> </a:t>
            </a:r>
            <a:r>
              <a:rPr sz="1700" spc="-10" dirty="0">
                <a:latin typeface="Calibri"/>
                <a:cs typeface="Calibri"/>
              </a:rPr>
              <a:t>messages</a:t>
            </a:r>
            <a:r>
              <a:rPr sz="1700" spc="185" dirty="0">
                <a:latin typeface="Calibri"/>
                <a:cs typeface="Calibri"/>
              </a:rPr>
              <a:t> </a:t>
            </a:r>
            <a:r>
              <a:rPr sz="1700" spc="35" dirty="0">
                <a:latin typeface="Calibri"/>
                <a:cs typeface="Calibri"/>
              </a:rPr>
              <a:t>about</a:t>
            </a:r>
            <a:r>
              <a:rPr sz="1700" spc="180" dirty="0">
                <a:latin typeface="Calibri"/>
                <a:cs typeface="Calibri"/>
              </a:rPr>
              <a:t> </a:t>
            </a:r>
            <a:r>
              <a:rPr sz="1700" spc="-20" dirty="0">
                <a:latin typeface="Calibri"/>
                <a:cs typeface="Calibri"/>
              </a:rPr>
              <a:t>new</a:t>
            </a:r>
            <a:r>
              <a:rPr sz="1700" spc="185" dirty="0">
                <a:latin typeface="Calibri"/>
                <a:cs typeface="Calibri"/>
              </a:rPr>
              <a:t> </a:t>
            </a:r>
            <a:r>
              <a:rPr sz="1700" spc="25" dirty="0">
                <a:latin typeface="Calibri"/>
                <a:cs typeface="Calibri"/>
              </a:rPr>
              <a:t>destinations,</a:t>
            </a:r>
            <a:r>
              <a:rPr sz="1700" spc="185" dirty="0">
                <a:latin typeface="Calibri"/>
                <a:cs typeface="Calibri"/>
              </a:rPr>
              <a:t> </a:t>
            </a:r>
            <a:r>
              <a:rPr sz="1700" dirty="0">
                <a:latin typeface="Calibri"/>
                <a:cs typeface="Calibri"/>
              </a:rPr>
              <a:t>chances</a:t>
            </a:r>
            <a:r>
              <a:rPr sz="1700" spc="185" dirty="0">
                <a:latin typeface="Calibri"/>
                <a:cs typeface="Calibri"/>
              </a:rPr>
              <a:t> </a:t>
            </a:r>
            <a:r>
              <a:rPr sz="1700" spc="-35" dirty="0">
                <a:latin typeface="Calibri"/>
                <a:cs typeface="Calibri"/>
              </a:rPr>
              <a:t>of</a:t>
            </a:r>
            <a:r>
              <a:rPr sz="1700" spc="180" dirty="0">
                <a:latin typeface="Calibri"/>
                <a:cs typeface="Calibri"/>
              </a:rPr>
              <a:t> </a:t>
            </a:r>
            <a:r>
              <a:rPr sz="1700" spc="35" dirty="0">
                <a:latin typeface="Calibri"/>
                <a:cs typeface="Calibri"/>
              </a:rPr>
              <a:t>routing</a:t>
            </a:r>
            <a:r>
              <a:rPr sz="1700" spc="185" dirty="0">
                <a:latin typeface="Calibri"/>
                <a:cs typeface="Calibri"/>
              </a:rPr>
              <a:t> </a:t>
            </a:r>
            <a:r>
              <a:rPr sz="1700" spc="10" dirty="0">
                <a:latin typeface="Calibri"/>
                <a:cs typeface="Calibri"/>
              </a:rPr>
              <a:t>loops,</a:t>
            </a:r>
            <a:r>
              <a:rPr sz="1700" spc="185" dirty="0">
                <a:latin typeface="Calibri"/>
                <a:cs typeface="Calibri"/>
              </a:rPr>
              <a:t> </a:t>
            </a:r>
            <a:r>
              <a:rPr sz="1700" spc="10" dirty="0">
                <a:latin typeface="Calibri"/>
                <a:cs typeface="Calibri"/>
              </a:rPr>
              <a:t>costs</a:t>
            </a:r>
            <a:r>
              <a:rPr sz="1700" spc="180" dirty="0">
                <a:latin typeface="Calibri"/>
                <a:cs typeface="Calibri"/>
              </a:rPr>
              <a:t> </a:t>
            </a:r>
            <a:r>
              <a:rPr sz="1700" spc="-35" dirty="0">
                <a:latin typeface="Calibri"/>
                <a:cs typeface="Calibri"/>
              </a:rPr>
              <a:t>of</a:t>
            </a:r>
            <a:r>
              <a:rPr sz="1700" spc="185" dirty="0">
                <a:latin typeface="Calibri"/>
                <a:cs typeface="Calibri"/>
              </a:rPr>
              <a:t> </a:t>
            </a:r>
            <a:r>
              <a:rPr sz="1700" spc="40" dirty="0">
                <a:latin typeface="Calibri"/>
                <a:cs typeface="Calibri"/>
              </a:rPr>
              <a:t>paths.</a:t>
            </a:r>
            <a:endParaRPr sz="1700">
              <a:latin typeface="Calibri"/>
              <a:cs typeface="Calibri"/>
            </a:endParaRPr>
          </a:p>
          <a:p>
            <a:pPr marL="311785" lvl="2" indent="-216535">
              <a:lnSpc>
                <a:spcPct val="100000"/>
              </a:lnSpc>
              <a:spcBef>
                <a:spcPts val="1225"/>
              </a:spcBef>
              <a:buFont typeface="Cambria"/>
              <a:buChar char="•"/>
              <a:tabLst>
                <a:tab pos="312420" algn="l"/>
              </a:tabLst>
            </a:pPr>
            <a:r>
              <a:rPr sz="1700" spc="10" dirty="0">
                <a:latin typeface="Calibri"/>
                <a:cs typeface="Calibri"/>
              </a:rPr>
              <a:t>every</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25" dirty="0">
                <a:latin typeface="Calibri"/>
                <a:cs typeface="Calibri"/>
              </a:rPr>
              <a:t>broadcasts</a:t>
            </a:r>
            <a:r>
              <a:rPr sz="1700" spc="175" dirty="0">
                <a:latin typeface="Calibri"/>
                <a:cs typeface="Calibri"/>
              </a:rPr>
              <a:t> </a:t>
            </a:r>
            <a:r>
              <a:rPr sz="1700" spc="50" dirty="0">
                <a:latin typeface="Calibri"/>
                <a:cs typeface="Calibri"/>
              </a:rPr>
              <a:t>its</a:t>
            </a:r>
            <a:r>
              <a:rPr sz="1700" spc="175" dirty="0">
                <a:latin typeface="Calibri"/>
                <a:cs typeface="Calibri"/>
              </a:rPr>
              <a:t> </a:t>
            </a:r>
            <a:r>
              <a:rPr sz="1700" b="1" spc="100" dirty="0">
                <a:latin typeface="Calibri"/>
                <a:cs typeface="Calibri"/>
              </a:rPr>
              <a:t>source-tree</a:t>
            </a:r>
            <a:r>
              <a:rPr sz="1700" b="1" spc="180" dirty="0">
                <a:latin typeface="Calibri"/>
                <a:cs typeface="Calibri"/>
              </a:rPr>
              <a:t> </a:t>
            </a:r>
            <a:r>
              <a:rPr sz="1700" spc="30" dirty="0">
                <a:latin typeface="Calibri"/>
                <a:cs typeface="Calibri"/>
              </a:rPr>
              <a:t>information:</a:t>
            </a:r>
            <a:endParaRPr sz="1700">
              <a:latin typeface="Calibri"/>
              <a:cs typeface="Calibri"/>
            </a:endParaRPr>
          </a:p>
          <a:p>
            <a:pPr marL="611505" lvl="3" indent="-230504">
              <a:lnSpc>
                <a:spcPct val="100000"/>
              </a:lnSpc>
              <a:spcBef>
                <a:spcPts val="800"/>
              </a:spcBef>
              <a:buFont typeface="Calibri"/>
              <a:buChar char="–"/>
              <a:tabLst>
                <a:tab pos="612140" algn="l"/>
              </a:tabLst>
            </a:pPr>
            <a:r>
              <a:rPr sz="1700" dirty="0">
                <a:latin typeface="Calibri"/>
                <a:cs typeface="Calibri"/>
              </a:rPr>
              <a:t>wireless</a:t>
            </a:r>
            <a:r>
              <a:rPr sz="1700" spc="180" dirty="0">
                <a:latin typeface="Calibri"/>
                <a:cs typeface="Calibri"/>
              </a:rPr>
              <a:t> </a:t>
            </a:r>
            <a:r>
              <a:rPr sz="1700" spc="60" dirty="0">
                <a:latin typeface="Calibri"/>
                <a:cs typeface="Calibri"/>
              </a:rPr>
              <a:t>links</a:t>
            </a:r>
            <a:r>
              <a:rPr sz="1700" spc="180" dirty="0">
                <a:latin typeface="Calibri"/>
                <a:cs typeface="Calibri"/>
              </a:rPr>
              <a:t> </a:t>
            </a:r>
            <a:r>
              <a:rPr sz="1700" spc="-5" dirty="0">
                <a:latin typeface="Calibri"/>
                <a:cs typeface="Calibri"/>
              </a:rPr>
              <a:t>used</a:t>
            </a:r>
            <a:r>
              <a:rPr sz="1700" spc="180" dirty="0">
                <a:latin typeface="Calibri"/>
                <a:cs typeface="Calibri"/>
              </a:rPr>
              <a:t> </a:t>
            </a:r>
            <a:r>
              <a:rPr sz="1700" spc="55" dirty="0">
                <a:latin typeface="Calibri"/>
                <a:cs typeface="Calibri"/>
              </a:rPr>
              <a:t>by</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60" dirty="0">
                <a:latin typeface="Calibri"/>
                <a:cs typeface="Calibri"/>
              </a:rPr>
              <a:t>in</a:t>
            </a:r>
            <a:r>
              <a:rPr sz="1700" spc="185" dirty="0">
                <a:latin typeface="Calibri"/>
                <a:cs typeface="Calibri"/>
              </a:rPr>
              <a:t> </a:t>
            </a:r>
            <a:r>
              <a:rPr sz="1700" spc="50" dirty="0">
                <a:latin typeface="Calibri"/>
                <a:cs typeface="Calibri"/>
              </a:rPr>
              <a:t>its</a:t>
            </a:r>
            <a:r>
              <a:rPr sz="1700" spc="180" dirty="0">
                <a:latin typeface="Calibri"/>
                <a:cs typeface="Calibri"/>
              </a:rPr>
              <a:t> </a:t>
            </a:r>
            <a:r>
              <a:rPr sz="1700" spc="-5" dirty="0">
                <a:latin typeface="Calibri"/>
                <a:cs typeface="Calibri"/>
              </a:rPr>
              <a:t>preferred</a:t>
            </a:r>
            <a:r>
              <a:rPr sz="1700" spc="180" dirty="0">
                <a:latin typeface="Calibri"/>
                <a:cs typeface="Calibri"/>
              </a:rPr>
              <a:t> </a:t>
            </a:r>
            <a:r>
              <a:rPr sz="1700" spc="50" dirty="0">
                <a:latin typeface="Calibri"/>
                <a:cs typeface="Calibri"/>
              </a:rPr>
              <a:t>path</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25" dirty="0">
                <a:latin typeface="Calibri"/>
                <a:cs typeface="Calibri"/>
              </a:rPr>
              <a:t>destinations.</a:t>
            </a:r>
            <a:endParaRPr sz="1700">
              <a:latin typeface="Calibri"/>
              <a:cs typeface="Calibri"/>
            </a:endParaRPr>
          </a:p>
          <a:p>
            <a:pPr marL="311785" lvl="2" indent="-216535">
              <a:lnSpc>
                <a:spcPct val="100000"/>
              </a:lnSpc>
              <a:spcBef>
                <a:spcPts val="1220"/>
              </a:spcBef>
              <a:buFont typeface="Cambria"/>
              <a:buChar char="•"/>
              <a:tabLst>
                <a:tab pos="312420" algn="l"/>
              </a:tabLst>
            </a:pPr>
            <a:r>
              <a:rPr sz="1700" spc="10" dirty="0">
                <a:latin typeface="Calibri"/>
                <a:cs typeface="Calibri"/>
              </a:rPr>
              <a:t>every</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45" dirty="0">
                <a:latin typeface="Calibri"/>
                <a:cs typeface="Calibri"/>
              </a:rPr>
              <a:t>builds</a:t>
            </a:r>
            <a:r>
              <a:rPr sz="1700" spc="180" dirty="0">
                <a:latin typeface="Calibri"/>
                <a:cs typeface="Calibri"/>
              </a:rPr>
              <a:t> </a:t>
            </a:r>
            <a:r>
              <a:rPr sz="1700" spc="50" dirty="0">
                <a:latin typeface="Calibri"/>
                <a:cs typeface="Calibri"/>
              </a:rPr>
              <a:t>its</a:t>
            </a:r>
            <a:r>
              <a:rPr sz="1700" spc="175" dirty="0">
                <a:latin typeface="Calibri"/>
                <a:cs typeface="Calibri"/>
              </a:rPr>
              <a:t> </a:t>
            </a:r>
            <a:r>
              <a:rPr sz="1700" spc="55" dirty="0">
                <a:latin typeface="Calibri"/>
                <a:cs typeface="Calibri"/>
              </a:rPr>
              <a:t>partial</a:t>
            </a:r>
            <a:r>
              <a:rPr sz="1700" spc="180" dirty="0">
                <a:latin typeface="Calibri"/>
                <a:cs typeface="Calibri"/>
              </a:rPr>
              <a:t> </a:t>
            </a:r>
            <a:r>
              <a:rPr sz="1700" spc="40" dirty="0">
                <a:latin typeface="Calibri"/>
                <a:cs typeface="Calibri"/>
              </a:rPr>
              <a:t>graph</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25" dirty="0">
                <a:latin typeface="Calibri"/>
                <a:cs typeface="Calibri"/>
              </a:rPr>
              <a:t>topology</a:t>
            </a:r>
            <a:r>
              <a:rPr sz="1700" spc="175" dirty="0">
                <a:latin typeface="Calibri"/>
                <a:cs typeface="Calibri"/>
              </a:rPr>
              <a:t> </a:t>
            </a:r>
            <a:r>
              <a:rPr sz="1700" dirty="0">
                <a:latin typeface="Calibri"/>
                <a:cs typeface="Calibri"/>
              </a:rPr>
              <a:t>based</a:t>
            </a:r>
            <a:r>
              <a:rPr sz="1700" spc="180" dirty="0">
                <a:latin typeface="Calibri"/>
                <a:cs typeface="Calibri"/>
              </a:rPr>
              <a:t> </a:t>
            </a:r>
            <a:r>
              <a:rPr sz="1700" spc="-5" dirty="0">
                <a:latin typeface="Calibri"/>
                <a:cs typeface="Calibri"/>
              </a:rPr>
              <a:t>on:</a:t>
            </a:r>
            <a:endParaRPr sz="1700">
              <a:latin typeface="Calibri"/>
              <a:cs typeface="Calibri"/>
            </a:endParaRPr>
          </a:p>
          <a:p>
            <a:pPr marL="611505" lvl="3" indent="-230504">
              <a:lnSpc>
                <a:spcPct val="100000"/>
              </a:lnSpc>
              <a:spcBef>
                <a:spcPts val="800"/>
              </a:spcBef>
              <a:buFont typeface="Calibri"/>
              <a:buChar char="–"/>
              <a:tabLst>
                <a:tab pos="612140" algn="l"/>
              </a:tabLst>
            </a:pPr>
            <a:r>
              <a:rPr sz="1700" spc="50" dirty="0">
                <a:latin typeface="Calibri"/>
                <a:cs typeface="Calibri"/>
              </a:rPr>
              <a:t>its</a:t>
            </a:r>
            <a:r>
              <a:rPr sz="1700" spc="185" dirty="0">
                <a:latin typeface="Calibri"/>
                <a:cs typeface="Calibri"/>
              </a:rPr>
              <a:t> </a:t>
            </a:r>
            <a:r>
              <a:rPr sz="1700" spc="20" dirty="0">
                <a:latin typeface="Calibri"/>
                <a:cs typeface="Calibri"/>
              </a:rPr>
              <a:t>adjacent</a:t>
            </a:r>
            <a:r>
              <a:rPr sz="1700" spc="180" dirty="0">
                <a:latin typeface="Calibri"/>
                <a:cs typeface="Calibri"/>
              </a:rPr>
              <a:t> </a:t>
            </a:r>
            <a:r>
              <a:rPr sz="1700" spc="60" dirty="0">
                <a:latin typeface="Calibri"/>
                <a:cs typeface="Calibri"/>
              </a:rPr>
              <a:t>links</a:t>
            </a:r>
            <a:r>
              <a:rPr sz="1700" spc="185" dirty="0">
                <a:latin typeface="Calibri"/>
                <a:cs typeface="Calibri"/>
              </a:rPr>
              <a:t> </a:t>
            </a:r>
            <a:r>
              <a:rPr sz="1700" spc="50" dirty="0">
                <a:latin typeface="Calibri"/>
                <a:cs typeface="Calibri"/>
              </a:rPr>
              <a:t>with</a:t>
            </a:r>
            <a:r>
              <a:rPr sz="1700" spc="185" dirty="0">
                <a:latin typeface="Calibri"/>
                <a:cs typeface="Calibri"/>
              </a:rPr>
              <a:t> </a:t>
            </a:r>
            <a:r>
              <a:rPr sz="1700" spc="15" dirty="0">
                <a:latin typeface="Calibri"/>
                <a:cs typeface="Calibri"/>
              </a:rPr>
              <a:t>neighbors,</a:t>
            </a:r>
            <a:r>
              <a:rPr sz="1700" spc="190" dirty="0">
                <a:latin typeface="Calibri"/>
                <a:cs typeface="Calibri"/>
              </a:rPr>
              <a:t> </a:t>
            </a:r>
            <a:r>
              <a:rPr sz="1700" spc="-5" dirty="0">
                <a:latin typeface="Calibri"/>
                <a:cs typeface="Calibri"/>
              </a:rPr>
              <a:t>source-tree</a:t>
            </a:r>
            <a:r>
              <a:rPr sz="1700" spc="185" dirty="0">
                <a:latin typeface="Calibri"/>
                <a:cs typeface="Calibri"/>
              </a:rPr>
              <a:t> </a:t>
            </a:r>
            <a:r>
              <a:rPr sz="1700" spc="25" dirty="0">
                <a:latin typeface="Calibri"/>
                <a:cs typeface="Calibri"/>
              </a:rPr>
              <a:t>broadcasts</a:t>
            </a:r>
            <a:r>
              <a:rPr sz="1700" spc="185" dirty="0">
                <a:latin typeface="Calibri"/>
                <a:cs typeface="Calibri"/>
              </a:rPr>
              <a:t> </a:t>
            </a:r>
            <a:r>
              <a:rPr sz="1700" spc="55" dirty="0">
                <a:latin typeface="Calibri"/>
                <a:cs typeface="Calibri"/>
              </a:rPr>
              <a:t>by</a:t>
            </a:r>
            <a:r>
              <a:rPr sz="1700" spc="185" dirty="0">
                <a:latin typeface="Calibri"/>
                <a:cs typeface="Calibri"/>
              </a:rPr>
              <a:t> </a:t>
            </a:r>
            <a:r>
              <a:rPr sz="1700" spc="15" dirty="0">
                <a:latin typeface="Calibri"/>
                <a:cs typeface="Calibri"/>
              </a:rPr>
              <a:t>neighbors.</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2132085" y="2178704"/>
            <a:ext cx="328930" cy="329565"/>
          </a:xfrm>
          <a:custGeom>
            <a:avLst/>
            <a:gdLst/>
            <a:ahLst/>
            <a:cxnLst/>
            <a:rect l="l" t="t" r="r" b="b"/>
            <a:pathLst>
              <a:path w="328930" h="329564">
                <a:moveTo>
                  <a:pt x="0" y="164684"/>
                </a:moveTo>
                <a:lnTo>
                  <a:pt x="15329" y="94441"/>
                </a:lnTo>
                <a:lnTo>
                  <a:pt x="35037" y="61462"/>
                </a:lnTo>
                <a:lnTo>
                  <a:pt x="91983" y="17560"/>
                </a:lnTo>
                <a:lnTo>
                  <a:pt x="164256" y="0"/>
                </a:lnTo>
                <a:lnTo>
                  <a:pt x="201490" y="4369"/>
                </a:lnTo>
                <a:lnTo>
                  <a:pt x="267184" y="35121"/>
                </a:lnTo>
                <a:lnTo>
                  <a:pt x="313182" y="94441"/>
                </a:lnTo>
                <a:lnTo>
                  <a:pt x="328508" y="164684"/>
                </a:lnTo>
                <a:lnTo>
                  <a:pt x="324130" y="202032"/>
                </a:lnTo>
                <a:lnTo>
                  <a:pt x="293474" y="267906"/>
                </a:lnTo>
                <a:lnTo>
                  <a:pt x="236528" y="314035"/>
                </a:lnTo>
                <a:lnTo>
                  <a:pt x="164256" y="329411"/>
                </a:lnTo>
                <a:lnTo>
                  <a:pt x="127021" y="325000"/>
                </a:lnTo>
                <a:lnTo>
                  <a:pt x="61328" y="294247"/>
                </a:lnTo>
                <a:lnTo>
                  <a:pt x="15329" y="237154"/>
                </a:lnTo>
                <a:lnTo>
                  <a:pt x="0" y="164684"/>
                </a:lnTo>
                <a:close/>
              </a:path>
            </a:pathLst>
          </a:custGeom>
          <a:ln w="4375">
            <a:solidFill>
              <a:srgbClr val="231F20"/>
            </a:solidFill>
          </a:ln>
        </p:spPr>
        <p:txBody>
          <a:bodyPr wrap="square" lIns="0" tIns="0" rIns="0" bIns="0" rtlCol="0"/>
          <a:lstStyle/>
          <a:p>
            <a:endParaRPr/>
          </a:p>
        </p:txBody>
      </p:sp>
      <p:sp>
        <p:nvSpPr>
          <p:cNvPr id="6" name="object 6"/>
          <p:cNvSpPr txBox="1"/>
          <p:nvPr/>
        </p:nvSpPr>
        <p:spPr>
          <a:xfrm>
            <a:off x="2222321" y="2176968"/>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3</a:t>
            </a:r>
            <a:endParaRPr sz="1700">
              <a:latin typeface="Arial MT"/>
              <a:cs typeface="Arial MT"/>
            </a:endParaRPr>
          </a:p>
        </p:txBody>
      </p:sp>
      <p:sp>
        <p:nvSpPr>
          <p:cNvPr id="7" name="object 7"/>
          <p:cNvSpPr/>
          <p:nvPr/>
        </p:nvSpPr>
        <p:spPr>
          <a:xfrm>
            <a:off x="2377377" y="3085689"/>
            <a:ext cx="328930" cy="329565"/>
          </a:xfrm>
          <a:custGeom>
            <a:avLst/>
            <a:gdLst/>
            <a:ahLst/>
            <a:cxnLst/>
            <a:rect l="l" t="t" r="r" b="b"/>
            <a:pathLst>
              <a:path w="328930" h="329564">
                <a:moveTo>
                  <a:pt x="0" y="164684"/>
                </a:moveTo>
                <a:lnTo>
                  <a:pt x="17510" y="92215"/>
                </a:lnTo>
                <a:lnTo>
                  <a:pt x="63508" y="35121"/>
                </a:lnTo>
                <a:lnTo>
                  <a:pt x="129218" y="4369"/>
                </a:lnTo>
                <a:lnTo>
                  <a:pt x="164256" y="0"/>
                </a:lnTo>
                <a:lnTo>
                  <a:pt x="201490" y="4369"/>
                </a:lnTo>
                <a:lnTo>
                  <a:pt x="267196" y="35121"/>
                </a:lnTo>
                <a:lnTo>
                  <a:pt x="313182" y="92215"/>
                </a:lnTo>
                <a:lnTo>
                  <a:pt x="328508" y="164684"/>
                </a:lnTo>
                <a:lnTo>
                  <a:pt x="326327" y="199806"/>
                </a:lnTo>
                <a:lnTo>
                  <a:pt x="293470" y="265722"/>
                </a:lnTo>
                <a:lnTo>
                  <a:pt x="236528" y="311808"/>
                </a:lnTo>
                <a:lnTo>
                  <a:pt x="164256" y="329369"/>
                </a:lnTo>
                <a:lnTo>
                  <a:pt x="129218" y="325000"/>
                </a:lnTo>
                <a:lnTo>
                  <a:pt x="63508" y="292063"/>
                </a:lnTo>
                <a:lnTo>
                  <a:pt x="17510" y="234969"/>
                </a:lnTo>
                <a:lnTo>
                  <a:pt x="0" y="164684"/>
                </a:lnTo>
                <a:close/>
              </a:path>
            </a:pathLst>
          </a:custGeom>
          <a:ln w="4375">
            <a:solidFill>
              <a:srgbClr val="231F20"/>
            </a:solidFill>
          </a:ln>
        </p:spPr>
        <p:txBody>
          <a:bodyPr wrap="square" lIns="0" tIns="0" rIns="0" bIns="0" rtlCol="0"/>
          <a:lstStyle/>
          <a:p>
            <a:endParaRPr/>
          </a:p>
        </p:txBody>
      </p:sp>
      <p:sp>
        <p:nvSpPr>
          <p:cNvPr id="8" name="object 8"/>
          <p:cNvSpPr txBox="1"/>
          <p:nvPr/>
        </p:nvSpPr>
        <p:spPr>
          <a:xfrm>
            <a:off x="2467600" y="3083947"/>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2</a:t>
            </a:r>
            <a:endParaRPr sz="1700">
              <a:latin typeface="Arial MT"/>
              <a:cs typeface="Arial MT"/>
            </a:endParaRPr>
          </a:p>
        </p:txBody>
      </p:sp>
      <p:sp>
        <p:nvSpPr>
          <p:cNvPr id="9" name="object 9"/>
          <p:cNvSpPr/>
          <p:nvPr/>
        </p:nvSpPr>
        <p:spPr>
          <a:xfrm>
            <a:off x="2624850" y="2508116"/>
            <a:ext cx="328930" cy="329565"/>
          </a:xfrm>
          <a:custGeom>
            <a:avLst/>
            <a:gdLst/>
            <a:ahLst/>
            <a:cxnLst/>
            <a:rect l="l" t="t" r="r" b="b"/>
            <a:pathLst>
              <a:path w="328930" h="329564">
                <a:moveTo>
                  <a:pt x="0" y="164684"/>
                </a:moveTo>
                <a:lnTo>
                  <a:pt x="15342" y="94399"/>
                </a:lnTo>
                <a:lnTo>
                  <a:pt x="35054" y="61462"/>
                </a:lnTo>
                <a:lnTo>
                  <a:pt x="91983" y="17560"/>
                </a:lnTo>
                <a:lnTo>
                  <a:pt x="164273" y="0"/>
                </a:lnTo>
                <a:lnTo>
                  <a:pt x="201490" y="4369"/>
                </a:lnTo>
                <a:lnTo>
                  <a:pt x="267200" y="35121"/>
                </a:lnTo>
                <a:lnTo>
                  <a:pt x="313182" y="94399"/>
                </a:lnTo>
                <a:lnTo>
                  <a:pt x="328524" y="164684"/>
                </a:lnTo>
                <a:lnTo>
                  <a:pt x="324143" y="202032"/>
                </a:lnTo>
                <a:lnTo>
                  <a:pt x="293474" y="267906"/>
                </a:lnTo>
                <a:lnTo>
                  <a:pt x="236528" y="314035"/>
                </a:lnTo>
                <a:lnTo>
                  <a:pt x="164273" y="329411"/>
                </a:lnTo>
                <a:lnTo>
                  <a:pt x="127034" y="325000"/>
                </a:lnTo>
                <a:lnTo>
                  <a:pt x="61328" y="294247"/>
                </a:lnTo>
                <a:lnTo>
                  <a:pt x="15342" y="237154"/>
                </a:lnTo>
                <a:lnTo>
                  <a:pt x="0" y="164684"/>
                </a:lnTo>
                <a:close/>
              </a:path>
            </a:pathLst>
          </a:custGeom>
          <a:ln w="4375">
            <a:solidFill>
              <a:srgbClr val="231F20"/>
            </a:solidFill>
          </a:ln>
        </p:spPr>
        <p:txBody>
          <a:bodyPr wrap="square" lIns="0" tIns="0" rIns="0" bIns="0" rtlCol="0"/>
          <a:lstStyle/>
          <a:p>
            <a:endParaRPr/>
          </a:p>
        </p:txBody>
      </p:sp>
      <p:sp>
        <p:nvSpPr>
          <p:cNvPr id="10" name="object 10"/>
          <p:cNvSpPr/>
          <p:nvPr/>
        </p:nvSpPr>
        <p:spPr>
          <a:xfrm>
            <a:off x="3487743" y="2343389"/>
            <a:ext cx="1314450" cy="494665"/>
          </a:xfrm>
          <a:custGeom>
            <a:avLst/>
            <a:gdLst/>
            <a:ahLst/>
            <a:cxnLst/>
            <a:rect l="l" t="t" r="r" b="b"/>
            <a:pathLst>
              <a:path w="1314450" h="494664">
                <a:moveTo>
                  <a:pt x="0" y="329411"/>
                </a:moveTo>
                <a:lnTo>
                  <a:pt x="15325" y="259126"/>
                </a:lnTo>
                <a:lnTo>
                  <a:pt x="35050" y="226189"/>
                </a:lnTo>
                <a:lnTo>
                  <a:pt x="91996" y="182287"/>
                </a:lnTo>
                <a:lnTo>
                  <a:pt x="164251" y="164726"/>
                </a:lnTo>
                <a:lnTo>
                  <a:pt x="199306" y="169095"/>
                </a:lnTo>
                <a:lnTo>
                  <a:pt x="267196" y="199848"/>
                </a:lnTo>
                <a:lnTo>
                  <a:pt x="310997" y="259126"/>
                </a:lnTo>
                <a:lnTo>
                  <a:pt x="328508" y="329411"/>
                </a:lnTo>
                <a:lnTo>
                  <a:pt x="324143" y="366759"/>
                </a:lnTo>
                <a:lnTo>
                  <a:pt x="291290" y="432633"/>
                </a:lnTo>
                <a:lnTo>
                  <a:pt x="234343" y="478761"/>
                </a:lnTo>
                <a:lnTo>
                  <a:pt x="164251" y="494138"/>
                </a:lnTo>
                <a:lnTo>
                  <a:pt x="127034" y="489726"/>
                </a:lnTo>
                <a:lnTo>
                  <a:pt x="61324" y="458974"/>
                </a:lnTo>
                <a:lnTo>
                  <a:pt x="15325" y="401881"/>
                </a:lnTo>
                <a:lnTo>
                  <a:pt x="0" y="329411"/>
                </a:lnTo>
                <a:close/>
              </a:path>
              <a:path w="1314450" h="494664">
                <a:moveTo>
                  <a:pt x="985532" y="164726"/>
                </a:moveTo>
                <a:lnTo>
                  <a:pt x="1000867" y="94441"/>
                </a:lnTo>
                <a:lnTo>
                  <a:pt x="1020570" y="61504"/>
                </a:lnTo>
                <a:lnTo>
                  <a:pt x="1077537" y="17560"/>
                </a:lnTo>
                <a:lnTo>
                  <a:pt x="1149797" y="0"/>
                </a:lnTo>
                <a:lnTo>
                  <a:pt x="1187019" y="4411"/>
                </a:lnTo>
                <a:lnTo>
                  <a:pt x="1252725" y="35163"/>
                </a:lnTo>
                <a:lnTo>
                  <a:pt x="1296543" y="94441"/>
                </a:lnTo>
                <a:lnTo>
                  <a:pt x="1314062" y="164726"/>
                </a:lnTo>
                <a:lnTo>
                  <a:pt x="1309650" y="202032"/>
                </a:lnTo>
                <a:lnTo>
                  <a:pt x="1279024" y="267906"/>
                </a:lnTo>
                <a:lnTo>
                  <a:pt x="1219872" y="314035"/>
                </a:lnTo>
                <a:lnTo>
                  <a:pt x="1149797" y="329411"/>
                </a:lnTo>
                <a:lnTo>
                  <a:pt x="1112575" y="325042"/>
                </a:lnTo>
                <a:lnTo>
                  <a:pt x="1046869" y="294289"/>
                </a:lnTo>
                <a:lnTo>
                  <a:pt x="1000867" y="237196"/>
                </a:lnTo>
                <a:lnTo>
                  <a:pt x="985532" y="164726"/>
                </a:lnTo>
                <a:close/>
              </a:path>
            </a:pathLst>
          </a:custGeom>
          <a:ln w="4375">
            <a:solidFill>
              <a:srgbClr val="231F20"/>
            </a:solidFill>
          </a:ln>
        </p:spPr>
        <p:txBody>
          <a:bodyPr wrap="square" lIns="0" tIns="0" rIns="0" bIns="0" rtlCol="0"/>
          <a:lstStyle/>
          <a:p>
            <a:endParaRPr/>
          </a:p>
        </p:txBody>
      </p:sp>
      <p:sp>
        <p:nvSpPr>
          <p:cNvPr id="11" name="object 11"/>
          <p:cNvSpPr txBox="1"/>
          <p:nvPr/>
        </p:nvSpPr>
        <p:spPr>
          <a:xfrm>
            <a:off x="2715092" y="2506391"/>
            <a:ext cx="1010919" cy="288925"/>
          </a:xfrm>
          <a:prstGeom prst="rect">
            <a:avLst/>
          </a:prstGeom>
        </p:spPr>
        <p:txBody>
          <a:bodyPr vert="horz" wrap="square" lIns="0" tIns="16510" rIns="0" bIns="0" rtlCol="0">
            <a:spAutoFit/>
          </a:bodyPr>
          <a:lstStyle/>
          <a:p>
            <a:pPr marL="12700">
              <a:lnSpc>
                <a:spcPct val="100000"/>
              </a:lnSpc>
              <a:spcBef>
                <a:spcPts val="130"/>
              </a:spcBef>
              <a:tabLst>
                <a:tab pos="822325" algn="l"/>
              </a:tabLst>
            </a:pPr>
            <a:r>
              <a:rPr sz="1700" spc="15" dirty="0">
                <a:solidFill>
                  <a:srgbClr val="231F20"/>
                </a:solidFill>
                <a:latin typeface="Arial MT"/>
                <a:cs typeface="Arial MT"/>
              </a:rPr>
              <a:t>1 </a:t>
            </a:r>
            <a:r>
              <a:rPr sz="1700" spc="-130" dirty="0">
                <a:solidFill>
                  <a:srgbClr val="231F20"/>
                </a:solidFill>
                <a:latin typeface="Arial MT"/>
                <a:cs typeface="Arial MT"/>
              </a:rPr>
              <a:t> </a:t>
            </a:r>
            <a:r>
              <a:rPr sz="1700" u="dash" spc="5" dirty="0">
                <a:solidFill>
                  <a:srgbClr val="231F20"/>
                </a:solidFill>
                <a:uFill>
                  <a:solidFill>
                    <a:srgbClr val="231F20"/>
                  </a:solidFill>
                </a:uFill>
                <a:latin typeface="Times New Roman"/>
                <a:cs typeface="Times New Roman"/>
              </a:rPr>
              <a:t> </a:t>
            </a:r>
            <a:r>
              <a:rPr sz="1700" u="dash" dirty="0">
                <a:solidFill>
                  <a:srgbClr val="231F20"/>
                </a:solidFill>
                <a:uFill>
                  <a:solidFill>
                    <a:srgbClr val="231F20"/>
                  </a:solidFill>
                </a:uFill>
                <a:latin typeface="Times New Roman"/>
                <a:cs typeface="Times New Roman"/>
              </a:rPr>
              <a:t>	</a:t>
            </a:r>
            <a:r>
              <a:rPr sz="1700" spc="-15" dirty="0">
                <a:solidFill>
                  <a:srgbClr val="231F20"/>
                </a:solidFill>
                <a:latin typeface="Times New Roman"/>
                <a:cs typeface="Times New Roman"/>
              </a:rPr>
              <a:t> </a:t>
            </a:r>
            <a:r>
              <a:rPr sz="1700" spc="15" dirty="0">
                <a:solidFill>
                  <a:srgbClr val="231F20"/>
                </a:solidFill>
                <a:latin typeface="Arial MT"/>
                <a:cs typeface="Arial MT"/>
              </a:rPr>
              <a:t>4</a:t>
            </a:r>
            <a:endParaRPr sz="1700">
              <a:latin typeface="Arial MT"/>
              <a:cs typeface="Arial MT"/>
            </a:endParaRPr>
          </a:p>
        </p:txBody>
      </p:sp>
      <p:sp>
        <p:nvSpPr>
          <p:cNvPr id="12" name="object 12"/>
          <p:cNvSpPr txBox="1"/>
          <p:nvPr/>
        </p:nvSpPr>
        <p:spPr>
          <a:xfrm>
            <a:off x="4563522" y="2341689"/>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5</a:t>
            </a:r>
            <a:endParaRPr sz="1700">
              <a:latin typeface="Arial MT"/>
              <a:cs typeface="Arial MT"/>
            </a:endParaRPr>
          </a:p>
        </p:txBody>
      </p:sp>
      <p:sp>
        <p:nvSpPr>
          <p:cNvPr id="13" name="object 13"/>
          <p:cNvSpPr/>
          <p:nvPr/>
        </p:nvSpPr>
        <p:spPr>
          <a:xfrm>
            <a:off x="3529359" y="1519882"/>
            <a:ext cx="328930" cy="329565"/>
          </a:xfrm>
          <a:custGeom>
            <a:avLst/>
            <a:gdLst/>
            <a:ahLst/>
            <a:cxnLst/>
            <a:rect l="l" t="t" r="r" b="b"/>
            <a:pathLst>
              <a:path w="328929" h="329564">
                <a:moveTo>
                  <a:pt x="0" y="164684"/>
                </a:moveTo>
                <a:lnTo>
                  <a:pt x="15325" y="92215"/>
                </a:lnTo>
                <a:lnTo>
                  <a:pt x="61328" y="35121"/>
                </a:lnTo>
                <a:lnTo>
                  <a:pt x="127017" y="4369"/>
                </a:lnTo>
                <a:lnTo>
                  <a:pt x="164256" y="0"/>
                </a:lnTo>
                <a:lnTo>
                  <a:pt x="199306" y="4369"/>
                </a:lnTo>
                <a:lnTo>
                  <a:pt x="264999" y="35121"/>
                </a:lnTo>
                <a:lnTo>
                  <a:pt x="310997" y="92215"/>
                </a:lnTo>
                <a:lnTo>
                  <a:pt x="328508" y="164684"/>
                </a:lnTo>
                <a:lnTo>
                  <a:pt x="324126" y="202032"/>
                </a:lnTo>
                <a:lnTo>
                  <a:pt x="291273" y="267906"/>
                </a:lnTo>
                <a:lnTo>
                  <a:pt x="234343" y="314035"/>
                </a:lnTo>
                <a:lnTo>
                  <a:pt x="164256" y="329411"/>
                </a:lnTo>
                <a:lnTo>
                  <a:pt x="127017" y="325000"/>
                </a:lnTo>
                <a:lnTo>
                  <a:pt x="61328" y="294247"/>
                </a:lnTo>
                <a:lnTo>
                  <a:pt x="15325" y="237154"/>
                </a:lnTo>
                <a:lnTo>
                  <a:pt x="0" y="164684"/>
                </a:lnTo>
                <a:close/>
              </a:path>
            </a:pathLst>
          </a:custGeom>
          <a:ln w="4375">
            <a:solidFill>
              <a:srgbClr val="231F20"/>
            </a:solidFill>
          </a:ln>
        </p:spPr>
        <p:txBody>
          <a:bodyPr wrap="square" lIns="0" tIns="0" rIns="0" bIns="0" rtlCol="0"/>
          <a:lstStyle/>
          <a:p>
            <a:endParaRPr/>
          </a:p>
        </p:txBody>
      </p:sp>
      <p:sp>
        <p:nvSpPr>
          <p:cNvPr id="14" name="object 14"/>
          <p:cNvSpPr txBox="1"/>
          <p:nvPr/>
        </p:nvSpPr>
        <p:spPr>
          <a:xfrm>
            <a:off x="3617408" y="1518141"/>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6</a:t>
            </a:r>
            <a:endParaRPr sz="1700">
              <a:latin typeface="Arial MT"/>
              <a:cs typeface="Arial MT"/>
            </a:endParaRPr>
          </a:p>
        </p:txBody>
      </p:sp>
      <p:sp>
        <p:nvSpPr>
          <p:cNvPr id="15" name="object 15"/>
          <p:cNvSpPr/>
          <p:nvPr/>
        </p:nvSpPr>
        <p:spPr>
          <a:xfrm>
            <a:off x="1227575" y="2262139"/>
            <a:ext cx="328930" cy="329565"/>
          </a:xfrm>
          <a:custGeom>
            <a:avLst/>
            <a:gdLst/>
            <a:ahLst/>
            <a:cxnLst/>
            <a:rect l="l" t="t" r="r" b="b"/>
            <a:pathLst>
              <a:path w="328930" h="329564">
                <a:moveTo>
                  <a:pt x="0" y="164726"/>
                </a:moveTo>
                <a:lnTo>
                  <a:pt x="17527" y="92257"/>
                </a:lnTo>
                <a:lnTo>
                  <a:pt x="63512" y="35121"/>
                </a:lnTo>
                <a:lnTo>
                  <a:pt x="129218" y="2184"/>
                </a:lnTo>
                <a:lnTo>
                  <a:pt x="164256" y="0"/>
                </a:lnTo>
                <a:lnTo>
                  <a:pt x="201490" y="2184"/>
                </a:lnTo>
                <a:lnTo>
                  <a:pt x="267200" y="35121"/>
                </a:lnTo>
                <a:lnTo>
                  <a:pt x="313182" y="92257"/>
                </a:lnTo>
                <a:lnTo>
                  <a:pt x="328512" y="164726"/>
                </a:lnTo>
                <a:lnTo>
                  <a:pt x="326327" y="199848"/>
                </a:lnTo>
                <a:lnTo>
                  <a:pt x="293474" y="265722"/>
                </a:lnTo>
                <a:lnTo>
                  <a:pt x="236528" y="311850"/>
                </a:lnTo>
                <a:lnTo>
                  <a:pt x="164256" y="329411"/>
                </a:lnTo>
                <a:lnTo>
                  <a:pt x="129218" y="325042"/>
                </a:lnTo>
                <a:lnTo>
                  <a:pt x="63512" y="292063"/>
                </a:lnTo>
                <a:lnTo>
                  <a:pt x="17527" y="234969"/>
                </a:lnTo>
                <a:lnTo>
                  <a:pt x="0" y="164726"/>
                </a:lnTo>
                <a:close/>
              </a:path>
            </a:pathLst>
          </a:custGeom>
          <a:ln w="4375">
            <a:solidFill>
              <a:srgbClr val="231F20"/>
            </a:solidFill>
          </a:ln>
        </p:spPr>
        <p:txBody>
          <a:bodyPr wrap="square" lIns="0" tIns="0" rIns="0" bIns="0" rtlCol="0"/>
          <a:lstStyle/>
          <a:p>
            <a:endParaRPr/>
          </a:p>
        </p:txBody>
      </p:sp>
      <p:sp>
        <p:nvSpPr>
          <p:cNvPr id="16" name="object 16"/>
          <p:cNvSpPr txBox="1"/>
          <p:nvPr/>
        </p:nvSpPr>
        <p:spPr>
          <a:xfrm>
            <a:off x="1317807" y="2260417"/>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8</a:t>
            </a:r>
            <a:endParaRPr sz="1700">
              <a:latin typeface="Arial MT"/>
              <a:cs typeface="Arial MT"/>
            </a:endParaRPr>
          </a:p>
        </p:txBody>
      </p:sp>
      <p:sp>
        <p:nvSpPr>
          <p:cNvPr id="17" name="object 17"/>
          <p:cNvSpPr/>
          <p:nvPr/>
        </p:nvSpPr>
        <p:spPr>
          <a:xfrm>
            <a:off x="1926213" y="1438631"/>
            <a:ext cx="328930" cy="329565"/>
          </a:xfrm>
          <a:custGeom>
            <a:avLst/>
            <a:gdLst/>
            <a:ahLst/>
            <a:cxnLst/>
            <a:rect l="l" t="t" r="r" b="b"/>
            <a:pathLst>
              <a:path w="328930" h="329564">
                <a:moveTo>
                  <a:pt x="0" y="164684"/>
                </a:moveTo>
                <a:lnTo>
                  <a:pt x="17527" y="92215"/>
                </a:lnTo>
                <a:lnTo>
                  <a:pt x="61328" y="35121"/>
                </a:lnTo>
                <a:lnTo>
                  <a:pt x="94181" y="15376"/>
                </a:lnTo>
                <a:lnTo>
                  <a:pt x="164256" y="0"/>
                </a:lnTo>
                <a:lnTo>
                  <a:pt x="201490" y="2184"/>
                </a:lnTo>
                <a:lnTo>
                  <a:pt x="267200" y="35121"/>
                </a:lnTo>
                <a:lnTo>
                  <a:pt x="313182" y="92215"/>
                </a:lnTo>
                <a:lnTo>
                  <a:pt x="328512" y="164684"/>
                </a:lnTo>
                <a:lnTo>
                  <a:pt x="324130" y="199848"/>
                </a:lnTo>
                <a:lnTo>
                  <a:pt x="293474" y="265722"/>
                </a:lnTo>
                <a:lnTo>
                  <a:pt x="236528" y="311808"/>
                </a:lnTo>
                <a:lnTo>
                  <a:pt x="164256" y="329411"/>
                </a:lnTo>
                <a:lnTo>
                  <a:pt x="127038" y="325000"/>
                </a:lnTo>
                <a:lnTo>
                  <a:pt x="61328" y="292063"/>
                </a:lnTo>
                <a:lnTo>
                  <a:pt x="17527" y="234969"/>
                </a:lnTo>
                <a:lnTo>
                  <a:pt x="0" y="164684"/>
                </a:lnTo>
                <a:close/>
              </a:path>
            </a:pathLst>
          </a:custGeom>
          <a:ln w="4375">
            <a:solidFill>
              <a:srgbClr val="231F20"/>
            </a:solidFill>
          </a:ln>
        </p:spPr>
        <p:txBody>
          <a:bodyPr wrap="square" lIns="0" tIns="0" rIns="0" bIns="0" rtlCol="0"/>
          <a:lstStyle/>
          <a:p>
            <a:endParaRPr/>
          </a:p>
        </p:txBody>
      </p:sp>
      <p:sp>
        <p:nvSpPr>
          <p:cNvPr id="18" name="object 18"/>
          <p:cNvSpPr txBox="1"/>
          <p:nvPr/>
        </p:nvSpPr>
        <p:spPr>
          <a:xfrm>
            <a:off x="2016452" y="1436905"/>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7</a:t>
            </a:r>
            <a:endParaRPr sz="1700">
              <a:latin typeface="Arial MT"/>
              <a:cs typeface="Arial MT"/>
            </a:endParaRPr>
          </a:p>
        </p:txBody>
      </p:sp>
      <p:grpSp>
        <p:nvGrpSpPr>
          <p:cNvPr id="19" name="object 19"/>
          <p:cNvGrpSpPr/>
          <p:nvPr/>
        </p:nvGrpSpPr>
        <p:grpSpPr>
          <a:xfrm>
            <a:off x="3670618" y="1849293"/>
            <a:ext cx="805180" cy="826135"/>
            <a:chOff x="3670618" y="1849293"/>
            <a:chExt cx="805180" cy="826135"/>
          </a:xfrm>
        </p:grpSpPr>
        <p:sp>
          <p:nvSpPr>
            <p:cNvPr id="20" name="object 20"/>
            <p:cNvSpPr/>
            <p:nvPr/>
          </p:nvSpPr>
          <p:spPr>
            <a:xfrm>
              <a:off x="3816251" y="2508116"/>
              <a:ext cx="657225" cy="165100"/>
            </a:xfrm>
            <a:custGeom>
              <a:avLst/>
              <a:gdLst/>
              <a:ahLst/>
              <a:cxnLst/>
              <a:rect l="l" t="t" r="r" b="b"/>
              <a:pathLst>
                <a:path w="657225" h="165100">
                  <a:moveTo>
                    <a:pt x="0" y="164684"/>
                  </a:moveTo>
                  <a:lnTo>
                    <a:pt x="8763" y="162500"/>
                  </a:lnTo>
                </a:path>
                <a:path w="657225" h="165100">
                  <a:moveTo>
                    <a:pt x="17527" y="160315"/>
                  </a:moveTo>
                  <a:lnTo>
                    <a:pt x="26290" y="158088"/>
                  </a:lnTo>
                </a:path>
                <a:path w="657225" h="165100">
                  <a:moveTo>
                    <a:pt x="35054" y="155904"/>
                  </a:moveTo>
                  <a:lnTo>
                    <a:pt x="43817" y="153719"/>
                  </a:lnTo>
                </a:path>
                <a:path w="657225" h="165100">
                  <a:moveTo>
                    <a:pt x="52581" y="151535"/>
                  </a:moveTo>
                  <a:lnTo>
                    <a:pt x="61328" y="149308"/>
                  </a:lnTo>
                </a:path>
                <a:path w="657225" h="165100">
                  <a:moveTo>
                    <a:pt x="70091" y="147123"/>
                  </a:moveTo>
                  <a:lnTo>
                    <a:pt x="78855" y="144939"/>
                  </a:lnTo>
                </a:path>
                <a:path w="657225" h="165100">
                  <a:moveTo>
                    <a:pt x="87614" y="142712"/>
                  </a:moveTo>
                  <a:lnTo>
                    <a:pt x="96378" y="140528"/>
                  </a:lnTo>
                </a:path>
                <a:path w="657225" h="165100">
                  <a:moveTo>
                    <a:pt x="105125" y="138343"/>
                  </a:moveTo>
                  <a:lnTo>
                    <a:pt x="113888" y="136158"/>
                  </a:lnTo>
                </a:path>
                <a:path w="657225" h="165100">
                  <a:moveTo>
                    <a:pt x="122652" y="133932"/>
                  </a:moveTo>
                  <a:lnTo>
                    <a:pt x="131415" y="131747"/>
                  </a:lnTo>
                </a:path>
                <a:path w="657225" h="165100">
                  <a:moveTo>
                    <a:pt x="140200" y="129563"/>
                  </a:moveTo>
                  <a:lnTo>
                    <a:pt x="148938" y="127378"/>
                  </a:lnTo>
                </a:path>
                <a:path w="657225" h="165100">
                  <a:moveTo>
                    <a:pt x="157677" y="125151"/>
                  </a:moveTo>
                  <a:lnTo>
                    <a:pt x="166457" y="122967"/>
                  </a:lnTo>
                </a:path>
                <a:path w="657225" h="165100">
                  <a:moveTo>
                    <a:pt x="175237" y="120782"/>
                  </a:moveTo>
                  <a:lnTo>
                    <a:pt x="183976" y="118556"/>
                  </a:lnTo>
                </a:path>
                <a:path w="657225" h="165100">
                  <a:moveTo>
                    <a:pt x="192756" y="116371"/>
                  </a:moveTo>
                  <a:lnTo>
                    <a:pt x="201495" y="114187"/>
                  </a:lnTo>
                </a:path>
                <a:path w="657225" h="165100">
                  <a:moveTo>
                    <a:pt x="210233" y="112002"/>
                  </a:moveTo>
                  <a:lnTo>
                    <a:pt x="219013" y="109775"/>
                  </a:lnTo>
                </a:path>
                <a:path w="657225" h="165100">
                  <a:moveTo>
                    <a:pt x="227794" y="107591"/>
                  </a:moveTo>
                  <a:lnTo>
                    <a:pt x="236532" y="105406"/>
                  </a:lnTo>
                </a:path>
                <a:path w="657225" h="165100">
                  <a:moveTo>
                    <a:pt x="245313" y="103180"/>
                  </a:moveTo>
                  <a:lnTo>
                    <a:pt x="254051" y="100995"/>
                  </a:lnTo>
                </a:path>
                <a:path w="657225" h="165100">
                  <a:moveTo>
                    <a:pt x="262831" y="98810"/>
                  </a:moveTo>
                  <a:lnTo>
                    <a:pt x="271570" y="96626"/>
                  </a:lnTo>
                </a:path>
                <a:path w="657225" h="165100">
                  <a:moveTo>
                    <a:pt x="280350" y="94399"/>
                  </a:moveTo>
                  <a:lnTo>
                    <a:pt x="289088" y="92215"/>
                  </a:lnTo>
                </a:path>
                <a:path w="657225" h="165100">
                  <a:moveTo>
                    <a:pt x="297869" y="90030"/>
                  </a:moveTo>
                  <a:lnTo>
                    <a:pt x="306607" y="87845"/>
                  </a:lnTo>
                </a:path>
                <a:path w="657225" h="165100">
                  <a:moveTo>
                    <a:pt x="315388" y="85619"/>
                  </a:moveTo>
                  <a:lnTo>
                    <a:pt x="324126" y="83434"/>
                  </a:lnTo>
                </a:path>
                <a:path w="657225" h="165100">
                  <a:moveTo>
                    <a:pt x="332906" y="81250"/>
                  </a:moveTo>
                  <a:lnTo>
                    <a:pt x="341687" y="79065"/>
                  </a:lnTo>
                </a:path>
                <a:path w="657225" h="165100">
                  <a:moveTo>
                    <a:pt x="350425" y="76838"/>
                  </a:moveTo>
                  <a:lnTo>
                    <a:pt x="359163" y="74654"/>
                  </a:lnTo>
                </a:path>
                <a:path w="657225" h="165100">
                  <a:moveTo>
                    <a:pt x="367944" y="72469"/>
                  </a:moveTo>
                  <a:lnTo>
                    <a:pt x="376724" y="70243"/>
                  </a:lnTo>
                </a:path>
                <a:path w="657225" h="165100">
                  <a:moveTo>
                    <a:pt x="385463" y="68058"/>
                  </a:moveTo>
                  <a:lnTo>
                    <a:pt x="394243" y="65873"/>
                  </a:lnTo>
                </a:path>
                <a:path w="657225" h="165100">
                  <a:moveTo>
                    <a:pt x="402981" y="63689"/>
                  </a:moveTo>
                  <a:lnTo>
                    <a:pt x="411762" y="61462"/>
                  </a:lnTo>
                </a:path>
                <a:path w="657225" h="165100">
                  <a:moveTo>
                    <a:pt x="420500" y="59278"/>
                  </a:moveTo>
                  <a:lnTo>
                    <a:pt x="429280" y="57093"/>
                  </a:lnTo>
                </a:path>
                <a:path w="657225" h="165100">
                  <a:moveTo>
                    <a:pt x="438019" y="54908"/>
                  </a:moveTo>
                  <a:lnTo>
                    <a:pt x="446799" y="52682"/>
                  </a:lnTo>
                </a:path>
                <a:path w="657225" h="165100">
                  <a:moveTo>
                    <a:pt x="455538" y="50497"/>
                  </a:moveTo>
                  <a:lnTo>
                    <a:pt x="464318" y="48313"/>
                  </a:lnTo>
                </a:path>
                <a:path w="657225" h="165100">
                  <a:moveTo>
                    <a:pt x="473056" y="46086"/>
                  </a:moveTo>
                  <a:lnTo>
                    <a:pt x="481837" y="43901"/>
                  </a:lnTo>
                </a:path>
                <a:path w="657225" h="165100">
                  <a:moveTo>
                    <a:pt x="490575" y="41717"/>
                  </a:moveTo>
                  <a:lnTo>
                    <a:pt x="499355" y="39532"/>
                  </a:lnTo>
                </a:path>
                <a:path w="657225" h="165100">
                  <a:moveTo>
                    <a:pt x="508094" y="37306"/>
                  </a:moveTo>
                  <a:lnTo>
                    <a:pt x="516874" y="35121"/>
                  </a:lnTo>
                </a:path>
                <a:path w="657225" h="165100">
                  <a:moveTo>
                    <a:pt x="525655" y="32936"/>
                  </a:moveTo>
                  <a:lnTo>
                    <a:pt x="534393" y="30752"/>
                  </a:lnTo>
                </a:path>
                <a:path w="657225" h="165100">
                  <a:moveTo>
                    <a:pt x="543131" y="28525"/>
                  </a:moveTo>
                  <a:lnTo>
                    <a:pt x="551912" y="26341"/>
                  </a:lnTo>
                </a:path>
                <a:path w="657225" h="165100">
                  <a:moveTo>
                    <a:pt x="560692" y="24156"/>
                  </a:moveTo>
                  <a:lnTo>
                    <a:pt x="569431" y="21929"/>
                  </a:lnTo>
                </a:path>
                <a:path w="657225" h="165100">
                  <a:moveTo>
                    <a:pt x="578211" y="19745"/>
                  </a:moveTo>
                  <a:lnTo>
                    <a:pt x="586949" y="17560"/>
                  </a:lnTo>
                </a:path>
                <a:path w="657225" h="165100">
                  <a:moveTo>
                    <a:pt x="595688" y="15376"/>
                  </a:moveTo>
                  <a:lnTo>
                    <a:pt x="604468" y="13149"/>
                  </a:lnTo>
                </a:path>
                <a:path w="657225" h="165100">
                  <a:moveTo>
                    <a:pt x="613248" y="10964"/>
                  </a:moveTo>
                  <a:lnTo>
                    <a:pt x="621987" y="8780"/>
                  </a:lnTo>
                </a:path>
                <a:path w="657225" h="165100">
                  <a:moveTo>
                    <a:pt x="630767" y="6595"/>
                  </a:moveTo>
                  <a:lnTo>
                    <a:pt x="639506" y="4369"/>
                  </a:lnTo>
                </a:path>
                <a:path w="657225" h="165100">
                  <a:moveTo>
                    <a:pt x="648286" y="2184"/>
                  </a:moveTo>
                  <a:lnTo>
                    <a:pt x="657024" y="0"/>
                  </a:lnTo>
                </a:path>
                <a:path w="657225" h="165100">
                  <a:moveTo>
                    <a:pt x="648286" y="2184"/>
                  </a:moveTo>
                  <a:lnTo>
                    <a:pt x="657024" y="0"/>
                  </a:lnTo>
                </a:path>
              </a:pathLst>
            </a:custGeom>
            <a:ln w="4375">
              <a:solidFill>
                <a:srgbClr val="231F20"/>
              </a:solidFill>
            </a:ln>
          </p:spPr>
          <p:txBody>
            <a:bodyPr wrap="square" lIns="0" tIns="0" rIns="0" bIns="0" rtlCol="0"/>
            <a:lstStyle/>
            <a:p>
              <a:endParaRPr/>
            </a:p>
          </p:txBody>
        </p:sp>
        <p:sp>
          <p:nvSpPr>
            <p:cNvPr id="21" name="object 21"/>
            <p:cNvSpPr/>
            <p:nvPr/>
          </p:nvSpPr>
          <p:spPr>
            <a:xfrm>
              <a:off x="3672805" y="1849293"/>
              <a:ext cx="0" cy="659130"/>
            </a:xfrm>
            <a:custGeom>
              <a:avLst/>
              <a:gdLst/>
              <a:ahLst/>
              <a:cxnLst/>
              <a:rect l="l" t="t" r="r" b="b"/>
              <a:pathLst>
                <a:path h="659130">
                  <a:moveTo>
                    <a:pt x="0" y="0"/>
                  </a:moveTo>
                  <a:lnTo>
                    <a:pt x="0" y="658822"/>
                  </a:lnTo>
                </a:path>
              </a:pathLst>
            </a:custGeom>
            <a:ln w="4375">
              <a:solidFill>
                <a:srgbClr val="231F20"/>
              </a:solidFill>
              <a:prstDash val="sysDot"/>
            </a:ln>
          </p:spPr>
          <p:txBody>
            <a:bodyPr wrap="square" lIns="0" tIns="0" rIns="0" bIns="0" rtlCol="0"/>
            <a:lstStyle/>
            <a:p>
              <a:endParaRPr/>
            </a:p>
          </p:txBody>
        </p:sp>
      </p:grpSp>
      <p:grpSp>
        <p:nvGrpSpPr>
          <p:cNvPr id="22" name="object 22"/>
          <p:cNvGrpSpPr/>
          <p:nvPr/>
        </p:nvGrpSpPr>
        <p:grpSpPr>
          <a:xfrm>
            <a:off x="1560479" y="1770224"/>
            <a:ext cx="1156970" cy="1335405"/>
            <a:chOff x="1560479" y="1770224"/>
            <a:chExt cx="1156970" cy="1335405"/>
          </a:xfrm>
        </p:grpSpPr>
        <p:pic>
          <p:nvPicPr>
            <p:cNvPr id="23" name="object 23"/>
            <p:cNvPicPr/>
            <p:nvPr/>
          </p:nvPicPr>
          <p:blipFill>
            <a:blip r:embed="rId2" cstate="print"/>
            <a:stretch>
              <a:fillRect/>
            </a:stretch>
          </p:blipFill>
          <p:spPr>
            <a:xfrm>
              <a:off x="2613898" y="2819966"/>
              <a:ext cx="102938" cy="285470"/>
            </a:xfrm>
            <a:prstGeom prst="rect">
              <a:avLst/>
            </a:prstGeom>
          </p:spPr>
        </p:pic>
        <p:pic>
          <p:nvPicPr>
            <p:cNvPr id="24" name="object 24"/>
            <p:cNvPicPr/>
            <p:nvPr/>
          </p:nvPicPr>
          <p:blipFill>
            <a:blip r:embed="rId3" cstate="print"/>
            <a:stretch>
              <a:fillRect/>
            </a:stretch>
          </p:blipFill>
          <p:spPr>
            <a:xfrm>
              <a:off x="2432136" y="2431232"/>
              <a:ext cx="225573" cy="147129"/>
            </a:xfrm>
            <a:prstGeom prst="rect">
              <a:avLst/>
            </a:prstGeom>
          </p:spPr>
        </p:pic>
        <p:pic>
          <p:nvPicPr>
            <p:cNvPr id="25" name="object 25"/>
            <p:cNvPicPr/>
            <p:nvPr/>
          </p:nvPicPr>
          <p:blipFill>
            <a:blip r:embed="rId4" cstate="print"/>
            <a:stretch>
              <a:fillRect/>
            </a:stretch>
          </p:blipFill>
          <p:spPr>
            <a:xfrm>
              <a:off x="2090478" y="1770224"/>
              <a:ext cx="122633" cy="434824"/>
            </a:xfrm>
            <a:prstGeom prst="rect">
              <a:avLst/>
            </a:prstGeom>
          </p:spPr>
        </p:pic>
        <p:sp>
          <p:nvSpPr>
            <p:cNvPr id="26" name="object 26"/>
            <p:cNvSpPr/>
            <p:nvPr/>
          </p:nvSpPr>
          <p:spPr>
            <a:xfrm>
              <a:off x="1562667" y="2343389"/>
              <a:ext cx="569595" cy="83820"/>
            </a:xfrm>
            <a:custGeom>
              <a:avLst/>
              <a:gdLst/>
              <a:ahLst/>
              <a:cxnLst/>
              <a:rect l="l" t="t" r="r" b="b"/>
              <a:pathLst>
                <a:path w="569594" h="83819">
                  <a:moveTo>
                    <a:pt x="569418" y="0"/>
                  </a:moveTo>
                  <a:lnTo>
                    <a:pt x="560654" y="2184"/>
                  </a:lnTo>
                </a:path>
                <a:path w="569594" h="83819">
                  <a:moveTo>
                    <a:pt x="551891" y="2184"/>
                  </a:moveTo>
                  <a:lnTo>
                    <a:pt x="543127" y="4411"/>
                  </a:lnTo>
                </a:path>
                <a:path w="569594" h="83819">
                  <a:moveTo>
                    <a:pt x="534380" y="4411"/>
                  </a:moveTo>
                  <a:lnTo>
                    <a:pt x="525617" y="6595"/>
                  </a:lnTo>
                </a:path>
                <a:path w="569594" h="83819">
                  <a:moveTo>
                    <a:pt x="516853" y="6595"/>
                  </a:moveTo>
                  <a:lnTo>
                    <a:pt x="508094" y="8780"/>
                  </a:lnTo>
                </a:path>
                <a:path w="569594" h="83819">
                  <a:moveTo>
                    <a:pt x="499330" y="11006"/>
                  </a:moveTo>
                  <a:lnTo>
                    <a:pt x="490583" y="11006"/>
                  </a:lnTo>
                </a:path>
                <a:path w="569594" h="83819">
                  <a:moveTo>
                    <a:pt x="481820" y="13191"/>
                  </a:moveTo>
                  <a:lnTo>
                    <a:pt x="473056" y="13191"/>
                  </a:lnTo>
                </a:path>
                <a:path w="569594" h="83819">
                  <a:moveTo>
                    <a:pt x="464293" y="15376"/>
                  </a:moveTo>
                  <a:lnTo>
                    <a:pt x="455529" y="17560"/>
                  </a:lnTo>
                </a:path>
                <a:path w="569594" h="83819">
                  <a:moveTo>
                    <a:pt x="446782" y="17560"/>
                  </a:moveTo>
                  <a:lnTo>
                    <a:pt x="438019" y="19787"/>
                  </a:lnTo>
                </a:path>
                <a:path w="569594" h="83819">
                  <a:moveTo>
                    <a:pt x="429255" y="19787"/>
                  </a:moveTo>
                  <a:lnTo>
                    <a:pt x="420492" y="21971"/>
                  </a:lnTo>
                </a:path>
                <a:path w="569594" h="83819">
                  <a:moveTo>
                    <a:pt x="411728" y="21971"/>
                  </a:moveTo>
                  <a:lnTo>
                    <a:pt x="402965" y="24156"/>
                  </a:lnTo>
                </a:path>
                <a:path w="569594" h="83819">
                  <a:moveTo>
                    <a:pt x="394218" y="26383"/>
                  </a:moveTo>
                  <a:lnTo>
                    <a:pt x="385454" y="26383"/>
                  </a:lnTo>
                </a:path>
                <a:path w="569594" h="83819">
                  <a:moveTo>
                    <a:pt x="376691" y="28567"/>
                  </a:moveTo>
                  <a:lnTo>
                    <a:pt x="367927" y="28567"/>
                  </a:lnTo>
                </a:path>
                <a:path w="569594" h="83819">
                  <a:moveTo>
                    <a:pt x="359163" y="30752"/>
                  </a:moveTo>
                  <a:lnTo>
                    <a:pt x="350417" y="30752"/>
                  </a:lnTo>
                </a:path>
                <a:path w="569594" h="83819">
                  <a:moveTo>
                    <a:pt x="341653" y="32936"/>
                  </a:moveTo>
                  <a:lnTo>
                    <a:pt x="332889" y="35163"/>
                  </a:lnTo>
                </a:path>
                <a:path w="569594" h="83819">
                  <a:moveTo>
                    <a:pt x="324126" y="35163"/>
                  </a:moveTo>
                  <a:lnTo>
                    <a:pt x="315367" y="37348"/>
                  </a:lnTo>
                </a:path>
                <a:path w="569594" h="83819">
                  <a:moveTo>
                    <a:pt x="306616" y="37348"/>
                  </a:moveTo>
                  <a:lnTo>
                    <a:pt x="297856" y="39532"/>
                  </a:lnTo>
                </a:path>
                <a:path w="569594" h="83819">
                  <a:moveTo>
                    <a:pt x="289093" y="39532"/>
                  </a:moveTo>
                  <a:lnTo>
                    <a:pt x="280329" y="41717"/>
                  </a:lnTo>
                </a:path>
                <a:path w="569594" h="83819">
                  <a:moveTo>
                    <a:pt x="271565" y="43943"/>
                  </a:moveTo>
                  <a:lnTo>
                    <a:pt x="262802" y="43943"/>
                  </a:lnTo>
                </a:path>
                <a:path w="569594" h="83819">
                  <a:moveTo>
                    <a:pt x="254038" y="46128"/>
                  </a:moveTo>
                  <a:lnTo>
                    <a:pt x="245291" y="46128"/>
                  </a:lnTo>
                </a:path>
                <a:path w="569594" h="83819">
                  <a:moveTo>
                    <a:pt x="236528" y="48313"/>
                  </a:moveTo>
                  <a:lnTo>
                    <a:pt x="227764" y="50539"/>
                  </a:lnTo>
                </a:path>
                <a:path w="569594" h="83819">
                  <a:moveTo>
                    <a:pt x="219001" y="50539"/>
                  </a:moveTo>
                  <a:lnTo>
                    <a:pt x="210237" y="52724"/>
                  </a:lnTo>
                </a:path>
                <a:path w="569594" h="83819">
                  <a:moveTo>
                    <a:pt x="201490" y="52724"/>
                  </a:moveTo>
                  <a:lnTo>
                    <a:pt x="192727" y="54908"/>
                  </a:lnTo>
                </a:path>
                <a:path w="569594" h="83819">
                  <a:moveTo>
                    <a:pt x="183963" y="54908"/>
                  </a:moveTo>
                  <a:lnTo>
                    <a:pt x="175200" y="57093"/>
                  </a:lnTo>
                </a:path>
                <a:path w="569594" h="83819">
                  <a:moveTo>
                    <a:pt x="166436" y="59320"/>
                  </a:moveTo>
                  <a:lnTo>
                    <a:pt x="157689" y="59320"/>
                  </a:lnTo>
                </a:path>
                <a:path w="569594" h="83819">
                  <a:moveTo>
                    <a:pt x="148926" y="61504"/>
                  </a:moveTo>
                  <a:lnTo>
                    <a:pt x="140162" y="61504"/>
                  </a:lnTo>
                </a:path>
                <a:path w="569594" h="83819">
                  <a:moveTo>
                    <a:pt x="131399" y="63689"/>
                  </a:moveTo>
                  <a:lnTo>
                    <a:pt x="122639" y="63689"/>
                  </a:lnTo>
                </a:path>
                <a:path w="569594" h="83819">
                  <a:moveTo>
                    <a:pt x="113876" y="65873"/>
                  </a:moveTo>
                  <a:lnTo>
                    <a:pt x="105112" y="68100"/>
                  </a:lnTo>
                </a:path>
                <a:path w="569594" h="83819">
                  <a:moveTo>
                    <a:pt x="96365" y="68100"/>
                  </a:moveTo>
                  <a:lnTo>
                    <a:pt x="87602" y="70285"/>
                  </a:lnTo>
                </a:path>
                <a:path w="569594" h="83819">
                  <a:moveTo>
                    <a:pt x="78838" y="70285"/>
                  </a:moveTo>
                  <a:lnTo>
                    <a:pt x="70075" y="72469"/>
                  </a:lnTo>
                </a:path>
                <a:path w="569594" h="83819">
                  <a:moveTo>
                    <a:pt x="61311" y="74696"/>
                  </a:moveTo>
                  <a:lnTo>
                    <a:pt x="52564" y="74696"/>
                  </a:lnTo>
                </a:path>
                <a:path w="569594" h="83819">
                  <a:moveTo>
                    <a:pt x="43801" y="76880"/>
                  </a:moveTo>
                  <a:lnTo>
                    <a:pt x="35037" y="76880"/>
                  </a:lnTo>
                </a:path>
                <a:path w="569594" h="83819">
                  <a:moveTo>
                    <a:pt x="26273" y="79065"/>
                  </a:moveTo>
                  <a:lnTo>
                    <a:pt x="17527" y="79065"/>
                  </a:lnTo>
                </a:path>
                <a:path w="569594" h="83819">
                  <a:moveTo>
                    <a:pt x="8763" y="81250"/>
                  </a:moveTo>
                  <a:lnTo>
                    <a:pt x="0" y="83476"/>
                  </a:lnTo>
                </a:path>
              </a:pathLst>
            </a:custGeom>
            <a:ln w="4375">
              <a:solidFill>
                <a:srgbClr val="231F20"/>
              </a:solidFill>
            </a:ln>
          </p:spPr>
          <p:txBody>
            <a:bodyPr wrap="square" lIns="0" tIns="0" rIns="0" bIns="0" rtlCol="0"/>
            <a:lstStyle/>
            <a:p>
              <a:endParaRPr/>
            </a:p>
          </p:txBody>
        </p:sp>
      </p:grpSp>
      <p:sp>
        <p:nvSpPr>
          <p:cNvPr id="27" name="object 27"/>
          <p:cNvSpPr/>
          <p:nvPr/>
        </p:nvSpPr>
        <p:spPr>
          <a:xfrm>
            <a:off x="6485958" y="2178704"/>
            <a:ext cx="328930" cy="329565"/>
          </a:xfrm>
          <a:custGeom>
            <a:avLst/>
            <a:gdLst/>
            <a:ahLst/>
            <a:cxnLst/>
            <a:rect l="l" t="t" r="r" b="b"/>
            <a:pathLst>
              <a:path w="328929" h="329564">
                <a:moveTo>
                  <a:pt x="0" y="164684"/>
                </a:moveTo>
                <a:lnTo>
                  <a:pt x="15334" y="94441"/>
                </a:lnTo>
                <a:lnTo>
                  <a:pt x="35037" y="61462"/>
                </a:lnTo>
                <a:lnTo>
                  <a:pt x="92004" y="17560"/>
                </a:lnTo>
                <a:lnTo>
                  <a:pt x="164264" y="0"/>
                </a:lnTo>
                <a:lnTo>
                  <a:pt x="199302" y="4369"/>
                </a:lnTo>
                <a:lnTo>
                  <a:pt x="267192" y="35121"/>
                </a:lnTo>
                <a:lnTo>
                  <a:pt x="311010" y="94441"/>
                </a:lnTo>
                <a:lnTo>
                  <a:pt x="328529" y="164684"/>
                </a:lnTo>
                <a:lnTo>
                  <a:pt x="324160" y="202032"/>
                </a:lnTo>
                <a:lnTo>
                  <a:pt x="291307" y="267906"/>
                </a:lnTo>
                <a:lnTo>
                  <a:pt x="234339" y="314035"/>
                </a:lnTo>
                <a:lnTo>
                  <a:pt x="164264" y="329411"/>
                </a:lnTo>
                <a:lnTo>
                  <a:pt x="127042" y="325000"/>
                </a:lnTo>
                <a:lnTo>
                  <a:pt x="61336" y="294247"/>
                </a:lnTo>
                <a:lnTo>
                  <a:pt x="15334" y="237154"/>
                </a:lnTo>
                <a:lnTo>
                  <a:pt x="0" y="164684"/>
                </a:lnTo>
                <a:close/>
              </a:path>
            </a:pathLst>
          </a:custGeom>
          <a:ln w="4375">
            <a:solidFill>
              <a:srgbClr val="231F20"/>
            </a:solidFill>
          </a:ln>
        </p:spPr>
        <p:txBody>
          <a:bodyPr wrap="square" lIns="0" tIns="0" rIns="0" bIns="0" rtlCol="0"/>
          <a:lstStyle/>
          <a:p>
            <a:endParaRPr/>
          </a:p>
        </p:txBody>
      </p:sp>
      <p:sp>
        <p:nvSpPr>
          <p:cNvPr id="28" name="object 28"/>
          <p:cNvSpPr txBox="1"/>
          <p:nvPr/>
        </p:nvSpPr>
        <p:spPr>
          <a:xfrm>
            <a:off x="6576216" y="2176968"/>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3</a:t>
            </a:r>
            <a:endParaRPr sz="1700">
              <a:latin typeface="Arial MT"/>
              <a:cs typeface="Arial MT"/>
            </a:endParaRPr>
          </a:p>
        </p:txBody>
      </p:sp>
      <p:sp>
        <p:nvSpPr>
          <p:cNvPr id="29" name="object 29"/>
          <p:cNvSpPr/>
          <p:nvPr/>
        </p:nvSpPr>
        <p:spPr>
          <a:xfrm>
            <a:off x="6731263" y="3085689"/>
            <a:ext cx="328930" cy="329565"/>
          </a:xfrm>
          <a:custGeom>
            <a:avLst/>
            <a:gdLst/>
            <a:ahLst/>
            <a:cxnLst/>
            <a:rect l="l" t="t" r="r" b="b"/>
            <a:pathLst>
              <a:path w="328929" h="329564">
                <a:moveTo>
                  <a:pt x="0" y="164684"/>
                </a:moveTo>
                <a:lnTo>
                  <a:pt x="17518" y="92215"/>
                </a:lnTo>
                <a:lnTo>
                  <a:pt x="63521" y="35121"/>
                </a:lnTo>
                <a:lnTo>
                  <a:pt x="129227" y="4369"/>
                </a:lnTo>
                <a:lnTo>
                  <a:pt x="164264" y="0"/>
                </a:lnTo>
                <a:lnTo>
                  <a:pt x="201486" y="4369"/>
                </a:lnTo>
                <a:lnTo>
                  <a:pt x="267192" y="35121"/>
                </a:lnTo>
                <a:lnTo>
                  <a:pt x="313195" y="92215"/>
                </a:lnTo>
                <a:lnTo>
                  <a:pt x="328529" y="164684"/>
                </a:lnTo>
                <a:lnTo>
                  <a:pt x="324118" y="199806"/>
                </a:lnTo>
                <a:lnTo>
                  <a:pt x="293491" y="265722"/>
                </a:lnTo>
                <a:lnTo>
                  <a:pt x="236524" y="311808"/>
                </a:lnTo>
                <a:lnTo>
                  <a:pt x="164264" y="329369"/>
                </a:lnTo>
                <a:lnTo>
                  <a:pt x="129227" y="325000"/>
                </a:lnTo>
                <a:lnTo>
                  <a:pt x="63521" y="292063"/>
                </a:lnTo>
                <a:lnTo>
                  <a:pt x="17518" y="234969"/>
                </a:lnTo>
                <a:lnTo>
                  <a:pt x="0" y="164684"/>
                </a:lnTo>
                <a:close/>
              </a:path>
            </a:pathLst>
          </a:custGeom>
          <a:ln w="4375">
            <a:solidFill>
              <a:srgbClr val="231F20"/>
            </a:solidFill>
          </a:ln>
        </p:spPr>
        <p:txBody>
          <a:bodyPr wrap="square" lIns="0" tIns="0" rIns="0" bIns="0" rtlCol="0"/>
          <a:lstStyle/>
          <a:p>
            <a:endParaRPr/>
          </a:p>
        </p:txBody>
      </p:sp>
      <p:sp>
        <p:nvSpPr>
          <p:cNvPr id="30" name="object 30"/>
          <p:cNvSpPr txBox="1"/>
          <p:nvPr/>
        </p:nvSpPr>
        <p:spPr>
          <a:xfrm>
            <a:off x="6821496" y="3083947"/>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2</a:t>
            </a:r>
            <a:endParaRPr sz="1700">
              <a:latin typeface="Arial MT"/>
              <a:cs typeface="Arial MT"/>
            </a:endParaRPr>
          </a:p>
        </p:txBody>
      </p:sp>
      <p:sp>
        <p:nvSpPr>
          <p:cNvPr id="31" name="object 31"/>
          <p:cNvSpPr/>
          <p:nvPr/>
        </p:nvSpPr>
        <p:spPr>
          <a:xfrm>
            <a:off x="7841625" y="2508116"/>
            <a:ext cx="328930" cy="329565"/>
          </a:xfrm>
          <a:custGeom>
            <a:avLst/>
            <a:gdLst/>
            <a:ahLst/>
            <a:cxnLst/>
            <a:rect l="l" t="t" r="r" b="b"/>
            <a:pathLst>
              <a:path w="328929" h="329564">
                <a:moveTo>
                  <a:pt x="0" y="164684"/>
                </a:moveTo>
                <a:lnTo>
                  <a:pt x="15334" y="94399"/>
                </a:lnTo>
                <a:lnTo>
                  <a:pt x="35079" y="61462"/>
                </a:lnTo>
                <a:lnTo>
                  <a:pt x="92004" y="17560"/>
                </a:lnTo>
                <a:lnTo>
                  <a:pt x="164264" y="0"/>
                </a:lnTo>
                <a:lnTo>
                  <a:pt x="199302" y="4369"/>
                </a:lnTo>
                <a:lnTo>
                  <a:pt x="265007" y="35121"/>
                </a:lnTo>
                <a:lnTo>
                  <a:pt x="311010" y="94399"/>
                </a:lnTo>
                <a:lnTo>
                  <a:pt x="328529" y="164684"/>
                </a:lnTo>
                <a:lnTo>
                  <a:pt x="324160" y="202032"/>
                </a:lnTo>
                <a:lnTo>
                  <a:pt x="291307" y="267906"/>
                </a:lnTo>
                <a:lnTo>
                  <a:pt x="234339" y="314035"/>
                </a:lnTo>
                <a:lnTo>
                  <a:pt x="164264" y="329411"/>
                </a:lnTo>
                <a:lnTo>
                  <a:pt x="127042" y="325000"/>
                </a:lnTo>
                <a:lnTo>
                  <a:pt x="61336" y="294247"/>
                </a:lnTo>
                <a:lnTo>
                  <a:pt x="15334" y="237154"/>
                </a:lnTo>
                <a:lnTo>
                  <a:pt x="0" y="164684"/>
                </a:lnTo>
                <a:close/>
              </a:path>
            </a:pathLst>
          </a:custGeom>
          <a:ln w="4375">
            <a:solidFill>
              <a:srgbClr val="231F20"/>
            </a:solidFill>
          </a:ln>
        </p:spPr>
        <p:txBody>
          <a:bodyPr wrap="square" lIns="0" tIns="0" rIns="0" bIns="0" rtlCol="0"/>
          <a:lstStyle/>
          <a:p>
            <a:endParaRPr/>
          </a:p>
        </p:txBody>
      </p:sp>
      <p:sp>
        <p:nvSpPr>
          <p:cNvPr id="32" name="object 32"/>
          <p:cNvSpPr txBox="1"/>
          <p:nvPr/>
        </p:nvSpPr>
        <p:spPr>
          <a:xfrm>
            <a:off x="7929680" y="2506391"/>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4</a:t>
            </a:r>
            <a:endParaRPr sz="1700">
              <a:latin typeface="Arial MT"/>
              <a:cs typeface="Arial MT"/>
            </a:endParaRPr>
          </a:p>
        </p:txBody>
      </p:sp>
      <p:sp>
        <p:nvSpPr>
          <p:cNvPr id="33" name="object 33"/>
          <p:cNvSpPr/>
          <p:nvPr/>
        </p:nvSpPr>
        <p:spPr>
          <a:xfrm>
            <a:off x="6978752" y="2508116"/>
            <a:ext cx="328930" cy="329565"/>
          </a:xfrm>
          <a:custGeom>
            <a:avLst/>
            <a:gdLst/>
            <a:ahLst/>
            <a:cxnLst/>
            <a:rect l="l" t="t" r="r" b="b"/>
            <a:pathLst>
              <a:path w="328929" h="329564">
                <a:moveTo>
                  <a:pt x="0" y="164684"/>
                </a:moveTo>
                <a:lnTo>
                  <a:pt x="15334" y="94399"/>
                </a:lnTo>
                <a:lnTo>
                  <a:pt x="35037" y="61462"/>
                </a:lnTo>
                <a:lnTo>
                  <a:pt x="91962" y="17560"/>
                </a:lnTo>
                <a:lnTo>
                  <a:pt x="164264" y="0"/>
                </a:lnTo>
                <a:lnTo>
                  <a:pt x="201486" y="4369"/>
                </a:lnTo>
                <a:lnTo>
                  <a:pt x="267192" y="35121"/>
                </a:lnTo>
                <a:lnTo>
                  <a:pt x="310968" y="94399"/>
                </a:lnTo>
                <a:lnTo>
                  <a:pt x="328487" y="164684"/>
                </a:lnTo>
                <a:lnTo>
                  <a:pt x="324118" y="202032"/>
                </a:lnTo>
                <a:lnTo>
                  <a:pt x="291265" y="267906"/>
                </a:lnTo>
                <a:lnTo>
                  <a:pt x="234339" y="314035"/>
                </a:lnTo>
                <a:lnTo>
                  <a:pt x="164264" y="329411"/>
                </a:lnTo>
                <a:lnTo>
                  <a:pt x="127042" y="325000"/>
                </a:lnTo>
                <a:lnTo>
                  <a:pt x="61336" y="294247"/>
                </a:lnTo>
                <a:lnTo>
                  <a:pt x="15334" y="237154"/>
                </a:lnTo>
                <a:lnTo>
                  <a:pt x="0" y="164684"/>
                </a:lnTo>
                <a:close/>
              </a:path>
            </a:pathLst>
          </a:custGeom>
          <a:ln w="4375">
            <a:solidFill>
              <a:srgbClr val="231F20"/>
            </a:solidFill>
          </a:ln>
        </p:spPr>
        <p:txBody>
          <a:bodyPr wrap="square" lIns="0" tIns="0" rIns="0" bIns="0" rtlCol="0"/>
          <a:lstStyle/>
          <a:p>
            <a:endParaRPr/>
          </a:p>
        </p:txBody>
      </p:sp>
      <p:sp>
        <p:nvSpPr>
          <p:cNvPr id="34" name="object 34"/>
          <p:cNvSpPr txBox="1"/>
          <p:nvPr/>
        </p:nvSpPr>
        <p:spPr>
          <a:xfrm>
            <a:off x="7068988" y="2506391"/>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1</a:t>
            </a:r>
            <a:endParaRPr sz="1700">
              <a:latin typeface="Arial MT"/>
              <a:cs typeface="Arial MT"/>
            </a:endParaRPr>
          </a:p>
        </p:txBody>
      </p:sp>
      <p:sp>
        <p:nvSpPr>
          <p:cNvPr id="35" name="object 35"/>
          <p:cNvSpPr/>
          <p:nvPr/>
        </p:nvSpPr>
        <p:spPr>
          <a:xfrm>
            <a:off x="8827170" y="2343389"/>
            <a:ext cx="328930" cy="329565"/>
          </a:xfrm>
          <a:custGeom>
            <a:avLst/>
            <a:gdLst/>
            <a:ahLst/>
            <a:cxnLst/>
            <a:rect l="l" t="t" r="r" b="b"/>
            <a:pathLst>
              <a:path w="328929" h="329564">
                <a:moveTo>
                  <a:pt x="0" y="164726"/>
                </a:moveTo>
                <a:lnTo>
                  <a:pt x="15334" y="94441"/>
                </a:lnTo>
                <a:lnTo>
                  <a:pt x="35037" y="61504"/>
                </a:lnTo>
                <a:lnTo>
                  <a:pt x="92004" y="17560"/>
                </a:lnTo>
                <a:lnTo>
                  <a:pt x="164264" y="0"/>
                </a:lnTo>
                <a:lnTo>
                  <a:pt x="199302" y="4411"/>
                </a:lnTo>
                <a:lnTo>
                  <a:pt x="265007" y="35163"/>
                </a:lnTo>
                <a:lnTo>
                  <a:pt x="311010" y="94441"/>
                </a:lnTo>
                <a:lnTo>
                  <a:pt x="328529" y="164726"/>
                </a:lnTo>
                <a:lnTo>
                  <a:pt x="324118" y="202032"/>
                </a:lnTo>
                <a:lnTo>
                  <a:pt x="291265" y="267906"/>
                </a:lnTo>
                <a:lnTo>
                  <a:pt x="234339" y="314035"/>
                </a:lnTo>
                <a:lnTo>
                  <a:pt x="164264" y="329411"/>
                </a:lnTo>
                <a:lnTo>
                  <a:pt x="127042" y="325042"/>
                </a:lnTo>
                <a:lnTo>
                  <a:pt x="61336" y="294289"/>
                </a:lnTo>
                <a:lnTo>
                  <a:pt x="15334" y="237196"/>
                </a:lnTo>
                <a:lnTo>
                  <a:pt x="0" y="164726"/>
                </a:lnTo>
                <a:close/>
              </a:path>
            </a:pathLst>
          </a:custGeom>
          <a:ln w="4375">
            <a:solidFill>
              <a:srgbClr val="231F20"/>
            </a:solidFill>
          </a:ln>
        </p:spPr>
        <p:txBody>
          <a:bodyPr wrap="square" lIns="0" tIns="0" rIns="0" bIns="0" rtlCol="0"/>
          <a:lstStyle/>
          <a:p>
            <a:endParaRPr/>
          </a:p>
        </p:txBody>
      </p:sp>
      <p:sp>
        <p:nvSpPr>
          <p:cNvPr id="36" name="object 36"/>
          <p:cNvSpPr txBox="1"/>
          <p:nvPr/>
        </p:nvSpPr>
        <p:spPr>
          <a:xfrm>
            <a:off x="8917418" y="2341689"/>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5</a:t>
            </a:r>
            <a:endParaRPr sz="1700">
              <a:latin typeface="Arial MT"/>
              <a:cs typeface="Arial MT"/>
            </a:endParaRPr>
          </a:p>
        </p:txBody>
      </p:sp>
      <p:sp>
        <p:nvSpPr>
          <p:cNvPr id="37" name="object 37"/>
          <p:cNvSpPr/>
          <p:nvPr/>
        </p:nvSpPr>
        <p:spPr>
          <a:xfrm>
            <a:off x="7881073" y="1519882"/>
            <a:ext cx="328930" cy="329565"/>
          </a:xfrm>
          <a:custGeom>
            <a:avLst/>
            <a:gdLst/>
            <a:ahLst/>
            <a:cxnLst/>
            <a:rect l="l" t="t" r="r" b="b"/>
            <a:pathLst>
              <a:path w="328929" h="329564">
                <a:moveTo>
                  <a:pt x="0" y="164684"/>
                </a:moveTo>
                <a:lnTo>
                  <a:pt x="17518" y="92215"/>
                </a:lnTo>
                <a:lnTo>
                  <a:pt x="63521" y="35121"/>
                </a:lnTo>
                <a:lnTo>
                  <a:pt x="129185" y="4369"/>
                </a:lnTo>
                <a:lnTo>
                  <a:pt x="164264" y="0"/>
                </a:lnTo>
                <a:lnTo>
                  <a:pt x="201486" y="4369"/>
                </a:lnTo>
                <a:lnTo>
                  <a:pt x="267192" y="35121"/>
                </a:lnTo>
                <a:lnTo>
                  <a:pt x="313195" y="92215"/>
                </a:lnTo>
                <a:lnTo>
                  <a:pt x="328487" y="164684"/>
                </a:lnTo>
                <a:lnTo>
                  <a:pt x="326302" y="202032"/>
                </a:lnTo>
                <a:lnTo>
                  <a:pt x="293449" y="267906"/>
                </a:lnTo>
                <a:lnTo>
                  <a:pt x="236524" y="314035"/>
                </a:lnTo>
                <a:lnTo>
                  <a:pt x="164264" y="329411"/>
                </a:lnTo>
                <a:lnTo>
                  <a:pt x="129185" y="325000"/>
                </a:lnTo>
                <a:lnTo>
                  <a:pt x="63521" y="294247"/>
                </a:lnTo>
                <a:lnTo>
                  <a:pt x="17518" y="237154"/>
                </a:lnTo>
                <a:lnTo>
                  <a:pt x="0" y="164684"/>
                </a:lnTo>
                <a:close/>
              </a:path>
            </a:pathLst>
          </a:custGeom>
          <a:ln w="4375">
            <a:solidFill>
              <a:srgbClr val="231F20"/>
            </a:solidFill>
          </a:ln>
        </p:spPr>
        <p:txBody>
          <a:bodyPr wrap="square" lIns="0" tIns="0" rIns="0" bIns="0" rtlCol="0"/>
          <a:lstStyle/>
          <a:p>
            <a:endParaRPr/>
          </a:p>
        </p:txBody>
      </p:sp>
      <p:sp>
        <p:nvSpPr>
          <p:cNvPr id="38" name="object 38"/>
          <p:cNvSpPr txBox="1"/>
          <p:nvPr/>
        </p:nvSpPr>
        <p:spPr>
          <a:xfrm>
            <a:off x="7971303" y="1518141"/>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6</a:t>
            </a:r>
            <a:endParaRPr sz="1700">
              <a:latin typeface="Arial MT"/>
              <a:cs typeface="Arial MT"/>
            </a:endParaRPr>
          </a:p>
        </p:txBody>
      </p:sp>
      <p:sp>
        <p:nvSpPr>
          <p:cNvPr id="39" name="object 39"/>
          <p:cNvSpPr/>
          <p:nvPr/>
        </p:nvSpPr>
        <p:spPr>
          <a:xfrm>
            <a:off x="5581453" y="2262139"/>
            <a:ext cx="328930" cy="329565"/>
          </a:xfrm>
          <a:custGeom>
            <a:avLst/>
            <a:gdLst/>
            <a:ahLst/>
            <a:cxnLst/>
            <a:rect l="l" t="t" r="r" b="b"/>
            <a:pathLst>
              <a:path w="328929" h="329564">
                <a:moveTo>
                  <a:pt x="0" y="164726"/>
                </a:moveTo>
                <a:lnTo>
                  <a:pt x="17560" y="92257"/>
                </a:lnTo>
                <a:lnTo>
                  <a:pt x="61336" y="35121"/>
                </a:lnTo>
                <a:lnTo>
                  <a:pt x="94189" y="15376"/>
                </a:lnTo>
                <a:lnTo>
                  <a:pt x="164264" y="0"/>
                </a:lnTo>
                <a:lnTo>
                  <a:pt x="201486" y="2184"/>
                </a:lnTo>
                <a:lnTo>
                  <a:pt x="267234" y="35121"/>
                </a:lnTo>
                <a:lnTo>
                  <a:pt x="313195" y="92257"/>
                </a:lnTo>
                <a:lnTo>
                  <a:pt x="328529" y="164726"/>
                </a:lnTo>
                <a:lnTo>
                  <a:pt x="324160" y="199848"/>
                </a:lnTo>
                <a:lnTo>
                  <a:pt x="293491" y="265722"/>
                </a:lnTo>
                <a:lnTo>
                  <a:pt x="236524" y="311850"/>
                </a:lnTo>
                <a:lnTo>
                  <a:pt x="164264" y="329411"/>
                </a:lnTo>
                <a:lnTo>
                  <a:pt x="129227" y="325042"/>
                </a:lnTo>
                <a:lnTo>
                  <a:pt x="61336" y="292063"/>
                </a:lnTo>
                <a:lnTo>
                  <a:pt x="17560" y="234969"/>
                </a:lnTo>
                <a:lnTo>
                  <a:pt x="0" y="164726"/>
                </a:lnTo>
                <a:close/>
              </a:path>
            </a:pathLst>
          </a:custGeom>
          <a:ln w="4375">
            <a:solidFill>
              <a:srgbClr val="231F20"/>
            </a:solidFill>
          </a:ln>
        </p:spPr>
        <p:txBody>
          <a:bodyPr wrap="square" lIns="0" tIns="0" rIns="0" bIns="0" rtlCol="0"/>
          <a:lstStyle/>
          <a:p>
            <a:endParaRPr/>
          </a:p>
        </p:txBody>
      </p:sp>
      <p:sp>
        <p:nvSpPr>
          <p:cNvPr id="40" name="object 40"/>
          <p:cNvSpPr txBox="1"/>
          <p:nvPr/>
        </p:nvSpPr>
        <p:spPr>
          <a:xfrm>
            <a:off x="5671706" y="2260417"/>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8</a:t>
            </a:r>
            <a:endParaRPr sz="1700">
              <a:latin typeface="Arial MT"/>
              <a:cs typeface="Arial MT"/>
            </a:endParaRPr>
          </a:p>
        </p:txBody>
      </p:sp>
      <p:sp>
        <p:nvSpPr>
          <p:cNvPr id="41" name="object 41"/>
          <p:cNvSpPr/>
          <p:nvPr/>
        </p:nvSpPr>
        <p:spPr>
          <a:xfrm>
            <a:off x="6280103" y="1438631"/>
            <a:ext cx="328930" cy="329565"/>
          </a:xfrm>
          <a:custGeom>
            <a:avLst/>
            <a:gdLst/>
            <a:ahLst/>
            <a:cxnLst/>
            <a:rect l="l" t="t" r="r" b="b"/>
            <a:pathLst>
              <a:path w="328929" h="329564">
                <a:moveTo>
                  <a:pt x="0" y="164684"/>
                </a:moveTo>
                <a:lnTo>
                  <a:pt x="15334" y="92215"/>
                </a:lnTo>
                <a:lnTo>
                  <a:pt x="61336" y="35121"/>
                </a:lnTo>
                <a:lnTo>
                  <a:pt x="127042" y="2184"/>
                </a:lnTo>
                <a:lnTo>
                  <a:pt x="164264" y="0"/>
                </a:lnTo>
                <a:lnTo>
                  <a:pt x="201486" y="2184"/>
                </a:lnTo>
                <a:lnTo>
                  <a:pt x="267192" y="35121"/>
                </a:lnTo>
                <a:lnTo>
                  <a:pt x="313195" y="92215"/>
                </a:lnTo>
                <a:lnTo>
                  <a:pt x="328529" y="164684"/>
                </a:lnTo>
                <a:lnTo>
                  <a:pt x="324118" y="199848"/>
                </a:lnTo>
                <a:lnTo>
                  <a:pt x="293491" y="265722"/>
                </a:lnTo>
                <a:lnTo>
                  <a:pt x="236524" y="311808"/>
                </a:lnTo>
                <a:lnTo>
                  <a:pt x="164264" y="329411"/>
                </a:lnTo>
                <a:lnTo>
                  <a:pt x="127042" y="325000"/>
                </a:lnTo>
                <a:lnTo>
                  <a:pt x="61336" y="292063"/>
                </a:lnTo>
                <a:lnTo>
                  <a:pt x="15334" y="234969"/>
                </a:lnTo>
                <a:lnTo>
                  <a:pt x="0" y="164684"/>
                </a:lnTo>
                <a:close/>
              </a:path>
            </a:pathLst>
          </a:custGeom>
          <a:ln w="4375">
            <a:solidFill>
              <a:srgbClr val="231F20"/>
            </a:solidFill>
          </a:ln>
        </p:spPr>
        <p:txBody>
          <a:bodyPr wrap="square" lIns="0" tIns="0" rIns="0" bIns="0" rtlCol="0"/>
          <a:lstStyle/>
          <a:p>
            <a:endParaRPr/>
          </a:p>
        </p:txBody>
      </p:sp>
      <p:sp>
        <p:nvSpPr>
          <p:cNvPr id="42" name="object 42"/>
          <p:cNvSpPr txBox="1"/>
          <p:nvPr/>
        </p:nvSpPr>
        <p:spPr>
          <a:xfrm>
            <a:off x="6370347" y="1436905"/>
            <a:ext cx="147955" cy="288925"/>
          </a:xfrm>
          <a:prstGeom prst="rect">
            <a:avLst/>
          </a:prstGeom>
        </p:spPr>
        <p:txBody>
          <a:bodyPr vert="horz" wrap="square" lIns="0" tIns="16510" rIns="0" bIns="0" rtlCol="0">
            <a:spAutoFit/>
          </a:bodyPr>
          <a:lstStyle/>
          <a:p>
            <a:pPr marL="12700">
              <a:lnSpc>
                <a:spcPct val="100000"/>
              </a:lnSpc>
              <a:spcBef>
                <a:spcPts val="130"/>
              </a:spcBef>
            </a:pPr>
            <a:r>
              <a:rPr sz="1700" spc="15" dirty="0">
                <a:solidFill>
                  <a:srgbClr val="231F20"/>
                </a:solidFill>
                <a:latin typeface="Arial MT"/>
                <a:cs typeface="Arial MT"/>
              </a:rPr>
              <a:t>7</a:t>
            </a:r>
            <a:endParaRPr sz="1700">
              <a:latin typeface="Arial MT"/>
              <a:cs typeface="Arial MT"/>
            </a:endParaRPr>
          </a:p>
        </p:txBody>
      </p:sp>
      <p:grpSp>
        <p:nvGrpSpPr>
          <p:cNvPr id="43" name="object 43"/>
          <p:cNvGrpSpPr/>
          <p:nvPr/>
        </p:nvGrpSpPr>
        <p:grpSpPr>
          <a:xfrm>
            <a:off x="5432561" y="1282724"/>
            <a:ext cx="3811270" cy="2380615"/>
            <a:chOff x="5432561" y="1282724"/>
            <a:chExt cx="3811270" cy="2380615"/>
          </a:xfrm>
        </p:grpSpPr>
        <p:sp>
          <p:nvSpPr>
            <p:cNvPr id="44" name="object 44"/>
            <p:cNvSpPr/>
            <p:nvPr/>
          </p:nvSpPr>
          <p:spPr>
            <a:xfrm>
              <a:off x="6969972" y="2672801"/>
              <a:ext cx="819150" cy="430530"/>
            </a:xfrm>
            <a:custGeom>
              <a:avLst/>
              <a:gdLst/>
              <a:ahLst/>
              <a:cxnLst/>
              <a:rect l="l" t="t" r="r" b="b"/>
              <a:pathLst>
                <a:path w="819150" h="430530">
                  <a:moveTo>
                    <a:pt x="0" y="430448"/>
                  </a:moveTo>
                  <a:lnTo>
                    <a:pt x="15334" y="388689"/>
                  </a:lnTo>
                </a:path>
                <a:path w="819150" h="430530">
                  <a:moveTo>
                    <a:pt x="28483" y="346972"/>
                  </a:moveTo>
                  <a:lnTo>
                    <a:pt x="43817" y="305254"/>
                  </a:lnTo>
                </a:path>
                <a:path w="819150" h="430530">
                  <a:moveTo>
                    <a:pt x="337267" y="0"/>
                  </a:moveTo>
                  <a:lnTo>
                    <a:pt x="381085" y="0"/>
                  </a:lnTo>
                </a:path>
                <a:path w="819150" h="430530">
                  <a:moveTo>
                    <a:pt x="424903" y="0"/>
                  </a:moveTo>
                  <a:lnTo>
                    <a:pt x="468679" y="0"/>
                  </a:lnTo>
                </a:path>
                <a:path w="819150" h="430530">
                  <a:moveTo>
                    <a:pt x="512497" y="0"/>
                  </a:moveTo>
                  <a:lnTo>
                    <a:pt x="556315" y="0"/>
                  </a:lnTo>
                </a:path>
                <a:path w="819150" h="430530">
                  <a:moveTo>
                    <a:pt x="600090" y="0"/>
                  </a:moveTo>
                  <a:lnTo>
                    <a:pt x="643908" y="0"/>
                  </a:lnTo>
                </a:path>
                <a:path w="819150" h="430530">
                  <a:moveTo>
                    <a:pt x="687684" y="0"/>
                  </a:moveTo>
                  <a:lnTo>
                    <a:pt x="731502" y="0"/>
                  </a:lnTo>
                </a:path>
                <a:path w="819150" h="430530">
                  <a:moveTo>
                    <a:pt x="775278" y="0"/>
                  </a:moveTo>
                  <a:lnTo>
                    <a:pt x="819096" y="0"/>
                  </a:lnTo>
                </a:path>
              </a:pathLst>
            </a:custGeom>
            <a:ln w="21897">
              <a:solidFill>
                <a:srgbClr val="231F20"/>
              </a:solidFill>
            </a:ln>
          </p:spPr>
          <p:txBody>
            <a:bodyPr wrap="square" lIns="0" tIns="0" rIns="0" bIns="0" rtlCol="0"/>
            <a:lstStyle/>
            <a:p>
              <a:endParaRPr/>
            </a:p>
          </p:txBody>
        </p:sp>
        <p:sp>
          <p:nvSpPr>
            <p:cNvPr id="45" name="object 45"/>
            <p:cNvSpPr/>
            <p:nvPr/>
          </p:nvSpPr>
          <p:spPr>
            <a:xfrm>
              <a:off x="7832886" y="2672801"/>
              <a:ext cx="8890" cy="0"/>
            </a:xfrm>
            <a:custGeom>
              <a:avLst/>
              <a:gdLst/>
              <a:ahLst/>
              <a:cxnLst/>
              <a:rect l="l" t="t" r="r" b="b"/>
              <a:pathLst>
                <a:path w="8890">
                  <a:moveTo>
                    <a:pt x="4369" y="-10948"/>
                  </a:moveTo>
                  <a:lnTo>
                    <a:pt x="4369" y="10948"/>
                  </a:lnTo>
                </a:path>
              </a:pathLst>
            </a:custGeom>
            <a:ln w="8738">
              <a:solidFill>
                <a:srgbClr val="231F20"/>
              </a:solidFill>
            </a:ln>
          </p:spPr>
          <p:txBody>
            <a:bodyPr wrap="square" lIns="0" tIns="0" rIns="0" bIns="0" rtlCol="0"/>
            <a:lstStyle/>
            <a:p>
              <a:endParaRPr/>
            </a:p>
          </p:txBody>
        </p:sp>
        <p:sp>
          <p:nvSpPr>
            <p:cNvPr id="46" name="object 46"/>
            <p:cNvSpPr/>
            <p:nvPr/>
          </p:nvSpPr>
          <p:spPr>
            <a:xfrm>
              <a:off x="8170154" y="2508116"/>
              <a:ext cx="657225" cy="165100"/>
            </a:xfrm>
            <a:custGeom>
              <a:avLst/>
              <a:gdLst/>
              <a:ahLst/>
              <a:cxnLst/>
              <a:rect l="l" t="t" r="r" b="b"/>
              <a:pathLst>
                <a:path w="657225" h="165100">
                  <a:moveTo>
                    <a:pt x="0" y="164684"/>
                  </a:moveTo>
                  <a:lnTo>
                    <a:pt x="8738" y="162500"/>
                  </a:lnTo>
                </a:path>
                <a:path w="657225" h="165100">
                  <a:moveTo>
                    <a:pt x="17518" y="160315"/>
                  </a:moveTo>
                  <a:lnTo>
                    <a:pt x="26299" y="158088"/>
                  </a:lnTo>
                </a:path>
                <a:path w="657225" h="165100">
                  <a:moveTo>
                    <a:pt x="35037" y="155904"/>
                  </a:moveTo>
                  <a:lnTo>
                    <a:pt x="43817" y="153719"/>
                  </a:lnTo>
                </a:path>
                <a:path w="657225" h="165100">
                  <a:moveTo>
                    <a:pt x="52556" y="151535"/>
                  </a:moveTo>
                  <a:lnTo>
                    <a:pt x="61336" y="149308"/>
                  </a:lnTo>
                </a:path>
                <a:path w="657225" h="165100">
                  <a:moveTo>
                    <a:pt x="70075" y="147123"/>
                  </a:moveTo>
                  <a:lnTo>
                    <a:pt x="78855" y="144939"/>
                  </a:lnTo>
                </a:path>
                <a:path w="657225" h="165100">
                  <a:moveTo>
                    <a:pt x="87593" y="142712"/>
                  </a:moveTo>
                  <a:lnTo>
                    <a:pt x="96332" y="140528"/>
                  </a:lnTo>
                </a:path>
                <a:path w="657225" h="165100">
                  <a:moveTo>
                    <a:pt x="105112" y="138343"/>
                  </a:moveTo>
                  <a:lnTo>
                    <a:pt x="113892" y="136158"/>
                  </a:lnTo>
                </a:path>
                <a:path w="657225" h="165100">
                  <a:moveTo>
                    <a:pt x="122631" y="133932"/>
                  </a:moveTo>
                  <a:lnTo>
                    <a:pt x="131411" y="131747"/>
                  </a:lnTo>
                </a:path>
                <a:path w="657225" h="165100">
                  <a:moveTo>
                    <a:pt x="140150" y="129563"/>
                  </a:moveTo>
                  <a:lnTo>
                    <a:pt x="148930" y="127378"/>
                  </a:lnTo>
                </a:path>
                <a:path w="657225" h="165100">
                  <a:moveTo>
                    <a:pt x="157668" y="125151"/>
                  </a:moveTo>
                  <a:lnTo>
                    <a:pt x="166449" y="122967"/>
                  </a:lnTo>
                </a:path>
                <a:path w="657225" h="165100">
                  <a:moveTo>
                    <a:pt x="175187" y="120782"/>
                  </a:moveTo>
                  <a:lnTo>
                    <a:pt x="183967" y="118556"/>
                  </a:lnTo>
                </a:path>
                <a:path w="657225" h="165100">
                  <a:moveTo>
                    <a:pt x="192748" y="116371"/>
                  </a:moveTo>
                  <a:lnTo>
                    <a:pt x="201486" y="114187"/>
                  </a:lnTo>
                </a:path>
                <a:path w="657225" h="165100">
                  <a:moveTo>
                    <a:pt x="210225" y="112002"/>
                  </a:moveTo>
                  <a:lnTo>
                    <a:pt x="219005" y="109775"/>
                  </a:lnTo>
                </a:path>
                <a:path w="657225" h="165100">
                  <a:moveTo>
                    <a:pt x="227785" y="107591"/>
                  </a:moveTo>
                  <a:lnTo>
                    <a:pt x="236524" y="105406"/>
                  </a:lnTo>
                </a:path>
                <a:path w="657225" h="165100">
                  <a:moveTo>
                    <a:pt x="245262" y="103180"/>
                  </a:moveTo>
                  <a:lnTo>
                    <a:pt x="254042" y="100995"/>
                  </a:lnTo>
                </a:path>
                <a:path w="657225" h="165100">
                  <a:moveTo>
                    <a:pt x="262823" y="98810"/>
                  </a:moveTo>
                  <a:lnTo>
                    <a:pt x="271561" y="96626"/>
                  </a:lnTo>
                </a:path>
                <a:path w="657225" h="165100">
                  <a:moveTo>
                    <a:pt x="280342" y="94399"/>
                  </a:moveTo>
                  <a:lnTo>
                    <a:pt x="289080" y="92215"/>
                  </a:lnTo>
                </a:path>
                <a:path w="657225" h="165100">
                  <a:moveTo>
                    <a:pt x="297860" y="90030"/>
                  </a:moveTo>
                  <a:lnTo>
                    <a:pt x="306599" y="87845"/>
                  </a:lnTo>
                </a:path>
                <a:path w="657225" h="165100">
                  <a:moveTo>
                    <a:pt x="315379" y="85619"/>
                  </a:moveTo>
                  <a:lnTo>
                    <a:pt x="324118" y="83434"/>
                  </a:lnTo>
                </a:path>
                <a:path w="657225" h="165100">
                  <a:moveTo>
                    <a:pt x="332898" y="81250"/>
                  </a:moveTo>
                  <a:lnTo>
                    <a:pt x="341636" y="79065"/>
                  </a:lnTo>
                </a:path>
                <a:path w="657225" h="165100">
                  <a:moveTo>
                    <a:pt x="350417" y="76838"/>
                  </a:moveTo>
                  <a:lnTo>
                    <a:pt x="359155" y="74654"/>
                  </a:lnTo>
                </a:path>
                <a:path w="657225" h="165100">
                  <a:moveTo>
                    <a:pt x="367935" y="72469"/>
                  </a:moveTo>
                  <a:lnTo>
                    <a:pt x="376716" y="70243"/>
                  </a:lnTo>
                </a:path>
                <a:path w="657225" h="165100">
                  <a:moveTo>
                    <a:pt x="385454" y="68058"/>
                  </a:moveTo>
                  <a:lnTo>
                    <a:pt x="394193" y="65873"/>
                  </a:lnTo>
                </a:path>
                <a:path w="657225" h="165100">
                  <a:moveTo>
                    <a:pt x="402973" y="63689"/>
                  </a:moveTo>
                  <a:lnTo>
                    <a:pt x="411753" y="61462"/>
                  </a:lnTo>
                </a:path>
                <a:path w="657225" h="165100">
                  <a:moveTo>
                    <a:pt x="420492" y="59278"/>
                  </a:moveTo>
                  <a:lnTo>
                    <a:pt x="429272" y="57093"/>
                  </a:lnTo>
                </a:path>
                <a:path w="657225" h="165100">
                  <a:moveTo>
                    <a:pt x="438010" y="54908"/>
                  </a:moveTo>
                  <a:lnTo>
                    <a:pt x="446791" y="52682"/>
                  </a:lnTo>
                </a:path>
                <a:path w="657225" h="165100">
                  <a:moveTo>
                    <a:pt x="455529" y="50497"/>
                  </a:moveTo>
                  <a:lnTo>
                    <a:pt x="464310" y="48313"/>
                  </a:lnTo>
                </a:path>
                <a:path w="657225" h="165100">
                  <a:moveTo>
                    <a:pt x="473048" y="46086"/>
                  </a:moveTo>
                  <a:lnTo>
                    <a:pt x="481828" y="43901"/>
                  </a:lnTo>
                </a:path>
                <a:path w="657225" h="165100">
                  <a:moveTo>
                    <a:pt x="490567" y="41717"/>
                  </a:moveTo>
                  <a:lnTo>
                    <a:pt x="499347" y="39532"/>
                  </a:lnTo>
                </a:path>
                <a:path w="657225" h="165100">
                  <a:moveTo>
                    <a:pt x="508085" y="37306"/>
                  </a:moveTo>
                  <a:lnTo>
                    <a:pt x="516866" y="35121"/>
                  </a:lnTo>
                </a:path>
                <a:path w="657225" h="165100">
                  <a:moveTo>
                    <a:pt x="525604" y="32936"/>
                  </a:moveTo>
                  <a:lnTo>
                    <a:pt x="534385" y="30752"/>
                  </a:lnTo>
                </a:path>
                <a:path w="657225" h="165100">
                  <a:moveTo>
                    <a:pt x="543123" y="28525"/>
                  </a:moveTo>
                  <a:lnTo>
                    <a:pt x="551903" y="26341"/>
                  </a:lnTo>
                </a:path>
                <a:path w="657225" h="165100">
                  <a:moveTo>
                    <a:pt x="560642" y="24156"/>
                  </a:moveTo>
                  <a:lnTo>
                    <a:pt x="569422" y="21929"/>
                  </a:lnTo>
                </a:path>
                <a:path w="657225" h="165100">
                  <a:moveTo>
                    <a:pt x="578160" y="19745"/>
                  </a:moveTo>
                  <a:lnTo>
                    <a:pt x="586941" y="17560"/>
                  </a:lnTo>
                </a:path>
                <a:path w="657225" h="165100">
                  <a:moveTo>
                    <a:pt x="595679" y="15376"/>
                  </a:moveTo>
                  <a:lnTo>
                    <a:pt x="604460" y="13149"/>
                  </a:lnTo>
                </a:path>
                <a:path w="657225" h="165100">
                  <a:moveTo>
                    <a:pt x="613240" y="10964"/>
                  </a:moveTo>
                  <a:lnTo>
                    <a:pt x="621978" y="8780"/>
                  </a:lnTo>
                </a:path>
                <a:path w="657225" h="165100">
                  <a:moveTo>
                    <a:pt x="630759" y="6595"/>
                  </a:moveTo>
                  <a:lnTo>
                    <a:pt x="639497" y="4369"/>
                  </a:lnTo>
                </a:path>
                <a:path w="657225" h="165100">
                  <a:moveTo>
                    <a:pt x="648278" y="2184"/>
                  </a:moveTo>
                  <a:lnTo>
                    <a:pt x="657016" y="0"/>
                  </a:lnTo>
                </a:path>
                <a:path w="657225" h="165100">
                  <a:moveTo>
                    <a:pt x="648278" y="2184"/>
                  </a:moveTo>
                  <a:lnTo>
                    <a:pt x="657016" y="0"/>
                  </a:lnTo>
                </a:path>
              </a:pathLst>
            </a:custGeom>
            <a:ln w="4375">
              <a:solidFill>
                <a:srgbClr val="231F20"/>
              </a:solidFill>
            </a:ln>
          </p:spPr>
          <p:txBody>
            <a:bodyPr wrap="square" lIns="0" tIns="0" rIns="0" bIns="0" rtlCol="0"/>
            <a:lstStyle/>
            <a:p>
              <a:endParaRPr/>
            </a:p>
          </p:txBody>
        </p:sp>
        <p:sp>
          <p:nvSpPr>
            <p:cNvPr id="47" name="object 47"/>
            <p:cNvSpPr/>
            <p:nvPr/>
          </p:nvSpPr>
          <p:spPr>
            <a:xfrm>
              <a:off x="6823268" y="2455391"/>
              <a:ext cx="245745" cy="481330"/>
            </a:xfrm>
            <a:custGeom>
              <a:avLst/>
              <a:gdLst/>
              <a:ahLst/>
              <a:cxnLst/>
              <a:rect l="l" t="t" r="r" b="b"/>
              <a:pathLst>
                <a:path w="245745" h="481330">
                  <a:moveTo>
                    <a:pt x="203671" y="480946"/>
                  </a:moveTo>
                  <a:lnTo>
                    <a:pt x="218963" y="439229"/>
                  </a:lnTo>
                </a:path>
                <a:path w="245745" h="481330">
                  <a:moveTo>
                    <a:pt x="234297" y="397511"/>
                  </a:moveTo>
                  <a:lnTo>
                    <a:pt x="245262" y="364574"/>
                  </a:lnTo>
                </a:path>
                <a:path w="245745" h="481330">
                  <a:moveTo>
                    <a:pt x="186110" y="120782"/>
                  </a:moveTo>
                  <a:lnTo>
                    <a:pt x="148930" y="96626"/>
                  </a:lnTo>
                </a:path>
                <a:path w="245745" h="481330">
                  <a:moveTo>
                    <a:pt x="111666" y="72469"/>
                  </a:moveTo>
                  <a:lnTo>
                    <a:pt x="74444" y="48313"/>
                  </a:lnTo>
                </a:path>
                <a:path w="245745" h="481330">
                  <a:moveTo>
                    <a:pt x="37222" y="24156"/>
                  </a:moveTo>
                  <a:lnTo>
                    <a:pt x="0" y="0"/>
                  </a:lnTo>
                </a:path>
              </a:pathLst>
            </a:custGeom>
            <a:ln w="21897">
              <a:solidFill>
                <a:srgbClr val="231F20"/>
              </a:solidFill>
            </a:ln>
          </p:spPr>
          <p:txBody>
            <a:bodyPr wrap="square" lIns="0" tIns="0" rIns="0" bIns="0" rtlCol="0"/>
            <a:lstStyle/>
            <a:p>
              <a:endParaRPr/>
            </a:p>
          </p:txBody>
        </p:sp>
        <p:sp>
          <p:nvSpPr>
            <p:cNvPr id="48" name="object 48"/>
            <p:cNvSpPr/>
            <p:nvPr/>
          </p:nvSpPr>
          <p:spPr>
            <a:xfrm>
              <a:off x="5434749" y="1284912"/>
              <a:ext cx="2611120" cy="1412240"/>
            </a:xfrm>
            <a:custGeom>
              <a:avLst/>
              <a:gdLst/>
              <a:ahLst/>
              <a:cxnLst/>
              <a:rect l="l" t="t" r="r" b="b"/>
              <a:pathLst>
                <a:path w="2611120" h="1412239">
                  <a:moveTo>
                    <a:pt x="2571140" y="1223204"/>
                  </a:moveTo>
                  <a:lnTo>
                    <a:pt x="2571140" y="1214423"/>
                  </a:lnTo>
                </a:path>
                <a:path w="2611120" h="1412239">
                  <a:moveTo>
                    <a:pt x="2571140" y="1205601"/>
                  </a:moveTo>
                  <a:lnTo>
                    <a:pt x="2573324" y="1196820"/>
                  </a:lnTo>
                </a:path>
                <a:path w="2611120" h="1412239">
                  <a:moveTo>
                    <a:pt x="2573324" y="1188040"/>
                  </a:moveTo>
                  <a:lnTo>
                    <a:pt x="2573324" y="1179260"/>
                  </a:lnTo>
                </a:path>
                <a:path w="2611120" h="1412239">
                  <a:moveTo>
                    <a:pt x="2573324" y="1170479"/>
                  </a:moveTo>
                  <a:lnTo>
                    <a:pt x="2575509" y="1161699"/>
                  </a:lnTo>
                </a:path>
                <a:path w="2611120" h="1412239">
                  <a:moveTo>
                    <a:pt x="2575509" y="1152919"/>
                  </a:moveTo>
                  <a:lnTo>
                    <a:pt x="2575509" y="1144138"/>
                  </a:lnTo>
                </a:path>
                <a:path w="2611120" h="1412239">
                  <a:moveTo>
                    <a:pt x="2575509" y="1135358"/>
                  </a:moveTo>
                  <a:lnTo>
                    <a:pt x="2577735" y="1126577"/>
                  </a:lnTo>
                </a:path>
                <a:path w="2611120" h="1412239">
                  <a:moveTo>
                    <a:pt x="2577735" y="1117797"/>
                  </a:moveTo>
                  <a:lnTo>
                    <a:pt x="2577735" y="1109017"/>
                  </a:lnTo>
                </a:path>
                <a:path w="2611120" h="1412239">
                  <a:moveTo>
                    <a:pt x="2577735" y="1100194"/>
                  </a:moveTo>
                  <a:lnTo>
                    <a:pt x="2579920" y="1091414"/>
                  </a:lnTo>
                </a:path>
                <a:path w="2611120" h="1412239">
                  <a:moveTo>
                    <a:pt x="2579920" y="1082633"/>
                  </a:moveTo>
                  <a:lnTo>
                    <a:pt x="2579920" y="1073853"/>
                  </a:lnTo>
                </a:path>
                <a:path w="2611120" h="1412239">
                  <a:moveTo>
                    <a:pt x="2579920" y="1065073"/>
                  </a:moveTo>
                  <a:lnTo>
                    <a:pt x="2582105" y="1056292"/>
                  </a:lnTo>
                </a:path>
                <a:path w="2611120" h="1412239">
                  <a:moveTo>
                    <a:pt x="2582105" y="1047512"/>
                  </a:moveTo>
                  <a:lnTo>
                    <a:pt x="2582105" y="1038732"/>
                  </a:lnTo>
                </a:path>
                <a:path w="2611120" h="1412239">
                  <a:moveTo>
                    <a:pt x="2582105" y="1029951"/>
                  </a:moveTo>
                  <a:lnTo>
                    <a:pt x="2584289" y="1021171"/>
                  </a:lnTo>
                </a:path>
                <a:path w="2611120" h="1412239">
                  <a:moveTo>
                    <a:pt x="2584289" y="1012348"/>
                  </a:moveTo>
                  <a:lnTo>
                    <a:pt x="2584289" y="1003568"/>
                  </a:lnTo>
                </a:path>
                <a:path w="2611120" h="1412239">
                  <a:moveTo>
                    <a:pt x="2584289" y="994788"/>
                  </a:moveTo>
                  <a:lnTo>
                    <a:pt x="2584289" y="986007"/>
                  </a:lnTo>
                </a:path>
                <a:path w="2611120" h="1412239">
                  <a:moveTo>
                    <a:pt x="2586474" y="977227"/>
                  </a:moveTo>
                  <a:lnTo>
                    <a:pt x="2586474" y="968446"/>
                  </a:lnTo>
                </a:path>
                <a:path w="2611120" h="1412239">
                  <a:moveTo>
                    <a:pt x="2586474" y="959666"/>
                  </a:moveTo>
                  <a:lnTo>
                    <a:pt x="2586474" y="950886"/>
                  </a:lnTo>
                </a:path>
                <a:path w="2611120" h="1412239">
                  <a:moveTo>
                    <a:pt x="2588658" y="942105"/>
                  </a:moveTo>
                  <a:lnTo>
                    <a:pt x="2588658" y="933325"/>
                  </a:lnTo>
                </a:path>
                <a:path w="2611120" h="1412239">
                  <a:moveTo>
                    <a:pt x="2588658" y="924545"/>
                  </a:moveTo>
                  <a:lnTo>
                    <a:pt x="2588658" y="915722"/>
                  </a:lnTo>
                </a:path>
                <a:path w="2611120" h="1412239">
                  <a:moveTo>
                    <a:pt x="2590885" y="906942"/>
                  </a:moveTo>
                  <a:lnTo>
                    <a:pt x="2590885" y="898161"/>
                  </a:lnTo>
                </a:path>
                <a:path w="2611120" h="1412239">
                  <a:moveTo>
                    <a:pt x="2590885" y="889381"/>
                  </a:moveTo>
                  <a:lnTo>
                    <a:pt x="2590885" y="880601"/>
                  </a:lnTo>
                </a:path>
                <a:path w="2611120" h="1412239">
                  <a:moveTo>
                    <a:pt x="2593028" y="871820"/>
                  </a:moveTo>
                  <a:lnTo>
                    <a:pt x="2593028" y="863040"/>
                  </a:lnTo>
                </a:path>
                <a:path w="2611120" h="1412239">
                  <a:moveTo>
                    <a:pt x="2593028" y="854259"/>
                  </a:moveTo>
                  <a:lnTo>
                    <a:pt x="2593028" y="845479"/>
                  </a:lnTo>
                </a:path>
                <a:path w="2611120" h="1412239">
                  <a:moveTo>
                    <a:pt x="2595212" y="836699"/>
                  </a:moveTo>
                  <a:lnTo>
                    <a:pt x="2595212" y="827918"/>
                  </a:lnTo>
                </a:path>
                <a:path w="2611120" h="1412239">
                  <a:moveTo>
                    <a:pt x="2595212" y="819138"/>
                  </a:moveTo>
                  <a:lnTo>
                    <a:pt x="2595212" y="810316"/>
                  </a:lnTo>
                </a:path>
                <a:path w="2611120" h="1412239">
                  <a:moveTo>
                    <a:pt x="2597439" y="801535"/>
                  </a:moveTo>
                  <a:lnTo>
                    <a:pt x="2597439" y="792755"/>
                  </a:lnTo>
                </a:path>
                <a:path w="2611120" h="1412239">
                  <a:moveTo>
                    <a:pt x="2597439" y="783974"/>
                  </a:moveTo>
                  <a:lnTo>
                    <a:pt x="2597439" y="775194"/>
                  </a:lnTo>
                </a:path>
                <a:path w="2611120" h="1412239">
                  <a:moveTo>
                    <a:pt x="2597439" y="766414"/>
                  </a:moveTo>
                  <a:lnTo>
                    <a:pt x="2599623" y="757633"/>
                  </a:lnTo>
                </a:path>
                <a:path w="2611120" h="1412239">
                  <a:moveTo>
                    <a:pt x="2599623" y="748853"/>
                  </a:moveTo>
                  <a:lnTo>
                    <a:pt x="2599623" y="740072"/>
                  </a:lnTo>
                </a:path>
                <a:path w="2611120" h="1412239">
                  <a:moveTo>
                    <a:pt x="2599623" y="731292"/>
                  </a:moveTo>
                  <a:lnTo>
                    <a:pt x="2601808" y="722470"/>
                  </a:lnTo>
                </a:path>
                <a:path w="2611120" h="1412239">
                  <a:moveTo>
                    <a:pt x="2601808" y="713689"/>
                  </a:moveTo>
                  <a:lnTo>
                    <a:pt x="2601808" y="704909"/>
                  </a:lnTo>
                </a:path>
                <a:path w="2611120" h="1412239">
                  <a:moveTo>
                    <a:pt x="2601808" y="696129"/>
                  </a:moveTo>
                  <a:lnTo>
                    <a:pt x="2603993" y="687348"/>
                  </a:lnTo>
                </a:path>
                <a:path w="2611120" h="1412239">
                  <a:moveTo>
                    <a:pt x="2603993" y="678568"/>
                  </a:moveTo>
                  <a:lnTo>
                    <a:pt x="2603993" y="669787"/>
                  </a:lnTo>
                </a:path>
                <a:path w="2611120" h="1412239">
                  <a:moveTo>
                    <a:pt x="2603993" y="661007"/>
                  </a:moveTo>
                  <a:lnTo>
                    <a:pt x="2606177" y="652227"/>
                  </a:lnTo>
                </a:path>
                <a:path w="2611120" h="1412239">
                  <a:moveTo>
                    <a:pt x="2606177" y="643446"/>
                  </a:moveTo>
                  <a:lnTo>
                    <a:pt x="2606177" y="634624"/>
                  </a:lnTo>
                </a:path>
                <a:path w="2611120" h="1412239">
                  <a:moveTo>
                    <a:pt x="2606177" y="625843"/>
                  </a:moveTo>
                  <a:lnTo>
                    <a:pt x="2608362" y="617063"/>
                  </a:lnTo>
                </a:path>
                <a:path w="2611120" h="1412239">
                  <a:moveTo>
                    <a:pt x="2608362" y="608283"/>
                  </a:moveTo>
                  <a:lnTo>
                    <a:pt x="2608362" y="599502"/>
                  </a:lnTo>
                </a:path>
                <a:path w="2611120" h="1412239">
                  <a:moveTo>
                    <a:pt x="2608362" y="590722"/>
                  </a:moveTo>
                  <a:lnTo>
                    <a:pt x="2610588" y="581942"/>
                  </a:lnTo>
                </a:path>
                <a:path w="2611120" h="1412239">
                  <a:moveTo>
                    <a:pt x="2610588" y="573161"/>
                  </a:moveTo>
                  <a:lnTo>
                    <a:pt x="2610588" y="564381"/>
                  </a:lnTo>
                </a:path>
                <a:path w="2611120" h="1412239">
                  <a:moveTo>
                    <a:pt x="1130064" y="917949"/>
                  </a:moveTo>
                  <a:lnTo>
                    <a:pt x="1127880" y="909168"/>
                  </a:lnTo>
                </a:path>
                <a:path w="2611120" h="1412239">
                  <a:moveTo>
                    <a:pt x="1125695" y="900388"/>
                  </a:moveTo>
                  <a:lnTo>
                    <a:pt x="1123511" y="891566"/>
                  </a:lnTo>
                </a:path>
                <a:path w="2611120" h="1412239">
                  <a:moveTo>
                    <a:pt x="1121284" y="882785"/>
                  </a:moveTo>
                  <a:lnTo>
                    <a:pt x="1119099" y="874005"/>
                  </a:lnTo>
                </a:path>
                <a:path w="2611120" h="1412239">
                  <a:moveTo>
                    <a:pt x="1114730" y="865224"/>
                  </a:moveTo>
                  <a:lnTo>
                    <a:pt x="1112546" y="856444"/>
                  </a:lnTo>
                </a:path>
                <a:path w="2611120" h="1412239">
                  <a:moveTo>
                    <a:pt x="1110361" y="847664"/>
                  </a:moveTo>
                  <a:lnTo>
                    <a:pt x="1108176" y="838883"/>
                  </a:lnTo>
                </a:path>
                <a:path w="2611120" h="1412239">
                  <a:moveTo>
                    <a:pt x="1105992" y="830103"/>
                  </a:moveTo>
                  <a:lnTo>
                    <a:pt x="1103807" y="821322"/>
                  </a:lnTo>
                </a:path>
                <a:path w="2611120" h="1412239">
                  <a:moveTo>
                    <a:pt x="1101581" y="812542"/>
                  </a:moveTo>
                  <a:lnTo>
                    <a:pt x="1099396" y="803762"/>
                  </a:lnTo>
                </a:path>
                <a:path w="2611120" h="1412239">
                  <a:moveTo>
                    <a:pt x="1097211" y="794939"/>
                  </a:moveTo>
                  <a:lnTo>
                    <a:pt x="1092842" y="786159"/>
                  </a:lnTo>
                </a:path>
                <a:path w="2611120" h="1412239">
                  <a:moveTo>
                    <a:pt x="1090658" y="777379"/>
                  </a:moveTo>
                  <a:lnTo>
                    <a:pt x="1088473" y="768598"/>
                  </a:lnTo>
                </a:path>
                <a:path w="2611120" h="1412239">
                  <a:moveTo>
                    <a:pt x="1086246" y="759818"/>
                  </a:moveTo>
                  <a:lnTo>
                    <a:pt x="1084062" y="751037"/>
                  </a:lnTo>
                </a:path>
                <a:path w="2611120" h="1412239">
                  <a:moveTo>
                    <a:pt x="1081877" y="742257"/>
                  </a:moveTo>
                  <a:lnTo>
                    <a:pt x="1079693" y="733477"/>
                  </a:lnTo>
                </a:path>
                <a:path w="2611120" h="1412239">
                  <a:moveTo>
                    <a:pt x="1077508" y="724696"/>
                  </a:moveTo>
                  <a:lnTo>
                    <a:pt x="1075323" y="715916"/>
                  </a:lnTo>
                </a:path>
                <a:path w="2611120" h="1412239">
                  <a:moveTo>
                    <a:pt x="1070954" y="707135"/>
                  </a:moveTo>
                  <a:lnTo>
                    <a:pt x="1068770" y="698313"/>
                  </a:lnTo>
                </a:path>
                <a:path w="2611120" h="1412239">
                  <a:moveTo>
                    <a:pt x="1066543" y="689533"/>
                  </a:moveTo>
                  <a:lnTo>
                    <a:pt x="1064358" y="680752"/>
                  </a:lnTo>
                </a:path>
                <a:path w="2611120" h="1412239">
                  <a:moveTo>
                    <a:pt x="1062174" y="671972"/>
                  </a:moveTo>
                  <a:lnTo>
                    <a:pt x="1059989" y="663192"/>
                  </a:lnTo>
                </a:path>
                <a:path w="2611120" h="1412239">
                  <a:moveTo>
                    <a:pt x="1057805" y="654411"/>
                  </a:moveTo>
                  <a:lnTo>
                    <a:pt x="1055620" y="645631"/>
                  </a:lnTo>
                </a:path>
                <a:path w="2611120" h="1412239">
                  <a:moveTo>
                    <a:pt x="1053394" y="636850"/>
                  </a:moveTo>
                  <a:lnTo>
                    <a:pt x="1049066" y="628070"/>
                  </a:lnTo>
                </a:path>
                <a:path w="2611120" h="1412239">
                  <a:moveTo>
                    <a:pt x="1046840" y="619290"/>
                  </a:moveTo>
                  <a:lnTo>
                    <a:pt x="1044655" y="610467"/>
                  </a:lnTo>
                </a:path>
                <a:path w="2611120" h="1412239">
                  <a:moveTo>
                    <a:pt x="1042471" y="601687"/>
                  </a:moveTo>
                  <a:lnTo>
                    <a:pt x="1040286" y="592906"/>
                  </a:lnTo>
                </a:path>
                <a:path w="2611120" h="1412239">
                  <a:moveTo>
                    <a:pt x="1038101" y="584126"/>
                  </a:moveTo>
                  <a:lnTo>
                    <a:pt x="1035917" y="575346"/>
                  </a:lnTo>
                </a:path>
                <a:path w="2611120" h="1412239">
                  <a:moveTo>
                    <a:pt x="1033690" y="566565"/>
                  </a:moveTo>
                  <a:lnTo>
                    <a:pt x="1031506" y="557785"/>
                  </a:lnTo>
                </a:path>
                <a:path w="2611120" h="1412239">
                  <a:moveTo>
                    <a:pt x="1027136" y="549005"/>
                  </a:moveTo>
                  <a:lnTo>
                    <a:pt x="1024952" y="540224"/>
                  </a:lnTo>
                </a:path>
                <a:path w="2611120" h="1412239">
                  <a:moveTo>
                    <a:pt x="1022767" y="531444"/>
                  </a:moveTo>
                  <a:lnTo>
                    <a:pt x="1020583" y="522663"/>
                  </a:lnTo>
                </a:path>
                <a:path w="2611120" h="1412239">
                  <a:moveTo>
                    <a:pt x="1018356" y="513883"/>
                  </a:moveTo>
                  <a:lnTo>
                    <a:pt x="1016171" y="505061"/>
                  </a:lnTo>
                </a:path>
                <a:path w="2611120" h="1412239">
                  <a:moveTo>
                    <a:pt x="1013987" y="496280"/>
                  </a:moveTo>
                  <a:lnTo>
                    <a:pt x="1011802" y="487500"/>
                  </a:lnTo>
                </a:path>
                <a:path w="2611120" h="1412239">
                  <a:moveTo>
                    <a:pt x="1051209" y="1058477"/>
                  </a:moveTo>
                  <a:lnTo>
                    <a:pt x="1042471" y="1060661"/>
                  </a:lnTo>
                </a:path>
                <a:path w="2611120" h="1412239">
                  <a:moveTo>
                    <a:pt x="1033690" y="1060661"/>
                  </a:moveTo>
                  <a:lnTo>
                    <a:pt x="1024952" y="1062888"/>
                  </a:lnTo>
                </a:path>
                <a:path w="2611120" h="1412239">
                  <a:moveTo>
                    <a:pt x="1016171" y="1062888"/>
                  </a:moveTo>
                  <a:lnTo>
                    <a:pt x="1007433" y="1065073"/>
                  </a:lnTo>
                </a:path>
                <a:path w="2611120" h="1412239">
                  <a:moveTo>
                    <a:pt x="998653" y="1065073"/>
                  </a:moveTo>
                  <a:lnTo>
                    <a:pt x="989914" y="1067257"/>
                  </a:lnTo>
                </a:path>
                <a:path w="2611120" h="1412239">
                  <a:moveTo>
                    <a:pt x="981134" y="1069484"/>
                  </a:moveTo>
                  <a:lnTo>
                    <a:pt x="972396" y="1069484"/>
                  </a:lnTo>
                </a:path>
                <a:path w="2611120" h="1412239">
                  <a:moveTo>
                    <a:pt x="963615" y="1071668"/>
                  </a:moveTo>
                  <a:lnTo>
                    <a:pt x="954877" y="1071668"/>
                  </a:lnTo>
                </a:path>
                <a:path w="2611120" h="1412239">
                  <a:moveTo>
                    <a:pt x="946096" y="1073853"/>
                  </a:moveTo>
                  <a:lnTo>
                    <a:pt x="937358" y="1076038"/>
                  </a:lnTo>
                </a:path>
                <a:path w="2611120" h="1412239">
                  <a:moveTo>
                    <a:pt x="928578" y="1076038"/>
                  </a:moveTo>
                  <a:lnTo>
                    <a:pt x="919839" y="1078264"/>
                  </a:lnTo>
                </a:path>
                <a:path w="2611120" h="1412239">
                  <a:moveTo>
                    <a:pt x="911059" y="1078264"/>
                  </a:moveTo>
                  <a:lnTo>
                    <a:pt x="902320" y="1080449"/>
                  </a:lnTo>
                </a:path>
                <a:path w="2611120" h="1412239">
                  <a:moveTo>
                    <a:pt x="893540" y="1080449"/>
                  </a:moveTo>
                  <a:lnTo>
                    <a:pt x="884760" y="1082633"/>
                  </a:lnTo>
                </a:path>
                <a:path w="2611120" h="1412239">
                  <a:moveTo>
                    <a:pt x="876021" y="1084860"/>
                  </a:moveTo>
                  <a:lnTo>
                    <a:pt x="867283" y="1084860"/>
                  </a:lnTo>
                </a:path>
                <a:path w="2611120" h="1412239">
                  <a:moveTo>
                    <a:pt x="858503" y="1087045"/>
                  </a:moveTo>
                  <a:lnTo>
                    <a:pt x="849722" y="1087045"/>
                  </a:lnTo>
                </a:path>
                <a:path w="2611120" h="1412239">
                  <a:moveTo>
                    <a:pt x="840984" y="1089229"/>
                  </a:moveTo>
                  <a:lnTo>
                    <a:pt x="832203" y="1089229"/>
                  </a:lnTo>
                </a:path>
                <a:path w="2611120" h="1412239">
                  <a:moveTo>
                    <a:pt x="823465" y="1091414"/>
                  </a:moveTo>
                  <a:lnTo>
                    <a:pt x="814685" y="1093640"/>
                  </a:lnTo>
                </a:path>
                <a:path w="2611120" h="1412239">
                  <a:moveTo>
                    <a:pt x="805946" y="1093640"/>
                  </a:moveTo>
                  <a:lnTo>
                    <a:pt x="797166" y="1095825"/>
                  </a:lnTo>
                </a:path>
                <a:path w="2611120" h="1412239">
                  <a:moveTo>
                    <a:pt x="788428" y="1095825"/>
                  </a:moveTo>
                  <a:lnTo>
                    <a:pt x="779647" y="1098010"/>
                  </a:lnTo>
                </a:path>
                <a:path w="2611120" h="1412239">
                  <a:moveTo>
                    <a:pt x="770909" y="1098010"/>
                  </a:moveTo>
                  <a:lnTo>
                    <a:pt x="762128" y="1100194"/>
                  </a:lnTo>
                </a:path>
                <a:path w="2611120" h="1412239">
                  <a:moveTo>
                    <a:pt x="753390" y="1102421"/>
                  </a:moveTo>
                  <a:lnTo>
                    <a:pt x="744610" y="1102421"/>
                  </a:lnTo>
                </a:path>
                <a:path w="2611120" h="1412239">
                  <a:moveTo>
                    <a:pt x="735871" y="1104605"/>
                  </a:moveTo>
                  <a:lnTo>
                    <a:pt x="727091" y="1104605"/>
                  </a:lnTo>
                </a:path>
                <a:path w="2611120" h="1412239">
                  <a:moveTo>
                    <a:pt x="718353" y="1106790"/>
                  </a:moveTo>
                  <a:lnTo>
                    <a:pt x="709572" y="1109017"/>
                  </a:lnTo>
                </a:path>
                <a:path w="2611120" h="1412239">
                  <a:moveTo>
                    <a:pt x="700792" y="1109017"/>
                  </a:moveTo>
                  <a:lnTo>
                    <a:pt x="692053" y="1111201"/>
                  </a:lnTo>
                </a:path>
                <a:path w="2611120" h="1412239">
                  <a:moveTo>
                    <a:pt x="683273" y="1111201"/>
                  </a:moveTo>
                  <a:lnTo>
                    <a:pt x="674535" y="1113386"/>
                  </a:lnTo>
                </a:path>
                <a:path w="2611120" h="1412239">
                  <a:moveTo>
                    <a:pt x="665754" y="1113386"/>
                  </a:moveTo>
                  <a:lnTo>
                    <a:pt x="657016" y="1115570"/>
                  </a:lnTo>
                </a:path>
                <a:path w="2611120" h="1412239">
                  <a:moveTo>
                    <a:pt x="648236" y="1117797"/>
                  </a:moveTo>
                  <a:lnTo>
                    <a:pt x="639497" y="1117797"/>
                  </a:lnTo>
                </a:path>
                <a:path w="2611120" h="1412239">
                  <a:moveTo>
                    <a:pt x="630717" y="1119982"/>
                  </a:moveTo>
                  <a:lnTo>
                    <a:pt x="621978" y="1119982"/>
                  </a:lnTo>
                </a:path>
                <a:path w="2611120" h="1412239">
                  <a:moveTo>
                    <a:pt x="613198" y="1122166"/>
                  </a:moveTo>
                  <a:lnTo>
                    <a:pt x="604460" y="1122166"/>
                  </a:lnTo>
                </a:path>
                <a:path w="2611120" h="1412239">
                  <a:moveTo>
                    <a:pt x="595679" y="1124351"/>
                  </a:moveTo>
                  <a:lnTo>
                    <a:pt x="586941" y="1126577"/>
                  </a:lnTo>
                </a:path>
                <a:path w="2611120" h="1412239">
                  <a:moveTo>
                    <a:pt x="578160" y="1126577"/>
                  </a:moveTo>
                  <a:lnTo>
                    <a:pt x="569422" y="1128762"/>
                  </a:lnTo>
                </a:path>
                <a:path w="2611120" h="1412239">
                  <a:moveTo>
                    <a:pt x="560642" y="1128762"/>
                  </a:moveTo>
                  <a:lnTo>
                    <a:pt x="551903" y="1130947"/>
                  </a:lnTo>
                </a:path>
                <a:path w="2611120" h="1412239">
                  <a:moveTo>
                    <a:pt x="543123" y="1133173"/>
                  </a:moveTo>
                  <a:lnTo>
                    <a:pt x="534343" y="1133173"/>
                  </a:lnTo>
                </a:path>
                <a:path w="2611120" h="1412239">
                  <a:moveTo>
                    <a:pt x="525604" y="1135358"/>
                  </a:moveTo>
                  <a:lnTo>
                    <a:pt x="516866" y="1135358"/>
                  </a:lnTo>
                </a:path>
                <a:path w="2611120" h="1412239">
                  <a:moveTo>
                    <a:pt x="508085" y="1137542"/>
                  </a:moveTo>
                  <a:lnTo>
                    <a:pt x="499305" y="1137542"/>
                  </a:lnTo>
                </a:path>
                <a:path w="2611120" h="1412239">
                  <a:moveTo>
                    <a:pt x="490567" y="1139727"/>
                  </a:moveTo>
                  <a:lnTo>
                    <a:pt x="481828" y="1141954"/>
                  </a:lnTo>
                </a:path>
                <a:path w="2611120" h="1412239">
                  <a:moveTo>
                    <a:pt x="67890" y="1412045"/>
                  </a:moveTo>
                  <a:lnTo>
                    <a:pt x="43775" y="1385704"/>
                  </a:lnTo>
                </a:path>
                <a:path w="2611120" h="1412239">
                  <a:moveTo>
                    <a:pt x="32810" y="1368143"/>
                  </a:moveTo>
                  <a:lnTo>
                    <a:pt x="21887" y="1350582"/>
                  </a:lnTo>
                  <a:lnTo>
                    <a:pt x="17518" y="1337391"/>
                  </a:lnTo>
                </a:path>
                <a:path w="2611120" h="1412239">
                  <a:moveTo>
                    <a:pt x="10922" y="1315419"/>
                  </a:moveTo>
                  <a:lnTo>
                    <a:pt x="8738" y="1308823"/>
                  </a:lnTo>
                  <a:lnTo>
                    <a:pt x="4369" y="1280297"/>
                  </a:lnTo>
                </a:path>
                <a:path w="2611120" h="1412239">
                  <a:moveTo>
                    <a:pt x="0" y="1258325"/>
                  </a:moveTo>
                  <a:lnTo>
                    <a:pt x="0" y="1223204"/>
                  </a:lnTo>
                </a:path>
                <a:path w="2611120" h="1412239">
                  <a:moveTo>
                    <a:pt x="0" y="1201232"/>
                  </a:moveTo>
                  <a:lnTo>
                    <a:pt x="4369" y="1166110"/>
                  </a:lnTo>
                </a:path>
                <a:path w="2611120" h="1412239">
                  <a:moveTo>
                    <a:pt x="6553" y="1144138"/>
                  </a:moveTo>
                  <a:lnTo>
                    <a:pt x="13107" y="1109017"/>
                  </a:lnTo>
                </a:path>
                <a:path w="2611120" h="1412239">
                  <a:moveTo>
                    <a:pt x="17518" y="1087045"/>
                  </a:moveTo>
                  <a:lnTo>
                    <a:pt x="26257" y="1054108"/>
                  </a:lnTo>
                </a:path>
                <a:path w="2611120" h="1412239">
                  <a:moveTo>
                    <a:pt x="32810" y="1032136"/>
                  </a:moveTo>
                  <a:lnTo>
                    <a:pt x="43775" y="999199"/>
                  </a:lnTo>
                </a:path>
                <a:path w="2611120" h="1412239">
                  <a:moveTo>
                    <a:pt x="52556" y="979411"/>
                  </a:moveTo>
                  <a:lnTo>
                    <a:pt x="56925" y="964077"/>
                  </a:lnTo>
                  <a:lnTo>
                    <a:pt x="63521" y="946474"/>
                  </a:lnTo>
                </a:path>
                <a:path w="2611120" h="1412239">
                  <a:moveTo>
                    <a:pt x="72259" y="926729"/>
                  </a:moveTo>
                  <a:lnTo>
                    <a:pt x="85409" y="895977"/>
                  </a:lnTo>
                  <a:lnTo>
                    <a:pt x="85409" y="893792"/>
                  </a:lnTo>
                </a:path>
                <a:path w="2611120" h="1412239">
                  <a:moveTo>
                    <a:pt x="96374" y="874005"/>
                  </a:moveTo>
                  <a:lnTo>
                    <a:pt x="111666" y="843294"/>
                  </a:lnTo>
                </a:path>
                <a:path w="2611120" h="1412239">
                  <a:moveTo>
                    <a:pt x="122631" y="823507"/>
                  </a:moveTo>
                  <a:lnTo>
                    <a:pt x="140150" y="792755"/>
                  </a:lnTo>
                </a:path>
                <a:path w="2611120" h="1412239">
                  <a:moveTo>
                    <a:pt x="151115" y="773009"/>
                  </a:moveTo>
                  <a:lnTo>
                    <a:pt x="162037" y="753222"/>
                  </a:lnTo>
                  <a:lnTo>
                    <a:pt x="168633" y="742257"/>
                  </a:lnTo>
                </a:path>
                <a:path w="2611120" h="1412239">
                  <a:moveTo>
                    <a:pt x="179556" y="724696"/>
                  </a:moveTo>
                  <a:lnTo>
                    <a:pt x="199302" y="693944"/>
                  </a:lnTo>
                </a:path>
                <a:path w="2611120" h="1412239">
                  <a:moveTo>
                    <a:pt x="210225" y="676383"/>
                  </a:moveTo>
                  <a:lnTo>
                    <a:pt x="229928" y="647815"/>
                  </a:lnTo>
                </a:path>
                <a:path w="2611120" h="1412239">
                  <a:moveTo>
                    <a:pt x="243077" y="630255"/>
                  </a:moveTo>
                  <a:lnTo>
                    <a:pt x="256227" y="610467"/>
                  </a:lnTo>
                  <a:lnTo>
                    <a:pt x="262781" y="601687"/>
                  </a:lnTo>
                </a:path>
                <a:path w="2611120" h="1412239">
                  <a:moveTo>
                    <a:pt x="275930" y="584126"/>
                  </a:moveTo>
                  <a:lnTo>
                    <a:pt x="297860" y="555600"/>
                  </a:lnTo>
                </a:path>
                <a:path w="2611120" h="1412239">
                  <a:moveTo>
                    <a:pt x="310968" y="538040"/>
                  </a:moveTo>
                  <a:lnTo>
                    <a:pt x="332898" y="511656"/>
                  </a:lnTo>
                </a:path>
                <a:path w="2611120" h="1412239">
                  <a:moveTo>
                    <a:pt x="346005" y="494096"/>
                  </a:moveTo>
                  <a:lnTo>
                    <a:pt x="365709" y="472124"/>
                  </a:lnTo>
                  <a:lnTo>
                    <a:pt x="370120" y="467755"/>
                  </a:lnTo>
                </a:path>
                <a:path w="2611120" h="1412239">
                  <a:moveTo>
                    <a:pt x="385454" y="450194"/>
                  </a:moveTo>
                  <a:lnTo>
                    <a:pt x="409527" y="423811"/>
                  </a:lnTo>
                </a:path>
                <a:path w="2611120" h="1412239">
                  <a:moveTo>
                    <a:pt x="424861" y="406250"/>
                  </a:moveTo>
                  <a:lnTo>
                    <a:pt x="451118" y="382093"/>
                  </a:lnTo>
                </a:path>
                <a:path w="2611120" h="1412239">
                  <a:moveTo>
                    <a:pt x="466452" y="366717"/>
                  </a:moveTo>
                  <a:lnTo>
                    <a:pt x="488382" y="344745"/>
                  </a:lnTo>
                  <a:lnTo>
                    <a:pt x="490567" y="342561"/>
                  </a:lnTo>
                </a:path>
                <a:path w="2611120" h="1412239">
                  <a:moveTo>
                    <a:pt x="505901" y="327184"/>
                  </a:moveTo>
                  <a:lnTo>
                    <a:pt x="532158" y="303028"/>
                  </a:lnTo>
                </a:path>
                <a:path w="2611120" h="1412239">
                  <a:moveTo>
                    <a:pt x="549719" y="287652"/>
                  </a:moveTo>
                  <a:lnTo>
                    <a:pt x="551903" y="285467"/>
                  </a:lnTo>
                  <a:lnTo>
                    <a:pt x="575976" y="263495"/>
                  </a:lnTo>
                </a:path>
                <a:path w="2611120" h="1412239">
                  <a:moveTo>
                    <a:pt x="593495" y="250345"/>
                  </a:moveTo>
                  <a:lnTo>
                    <a:pt x="615383" y="230558"/>
                  </a:lnTo>
                  <a:lnTo>
                    <a:pt x="619794" y="226189"/>
                  </a:lnTo>
                </a:path>
                <a:path w="2611120" h="1412239">
                  <a:moveTo>
                    <a:pt x="637313" y="212997"/>
                  </a:moveTo>
                  <a:lnTo>
                    <a:pt x="665754" y="191025"/>
                  </a:lnTo>
                </a:path>
                <a:path w="2611120" h="1412239">
                  <a:moveTo>
                    <a:pt x="683273" y="177876"/>
                  </a:moveTo>
                  <a:lnTo>
                    <a:pt x="711757" y="158088"/>
                  </a:lnTo>
                </a:path>
                <a:path w="2611120" h="1412239">
                  <a:moveTo>
                    <a:pt x="729276" y="147123"/>
                  </a:moveTo>
                  <a:lnTo>
                    <a:pt x="744610" y="136158"/>
                  </a:lnTo>
                  <a:lnTo>
                    <a:pt x="757759" y="127378"/>
                  </a:lnTo>
                </a:path>
                <a:path w="2611120" h="1412239">
                  <a:moveTo>
                    <a:pt x="777463" y="116371"/>
                  </a:moveTo>
                  <a:lnTo>
                    <a:pt x="805946" y="96626"/>
                  </a:lnTo>
                </a:path>
                <a:path w="2611120" h="1412239">
                  <a:moveTo>
                    <a:pt x="825650" y="87845"/>
                  </a:moveTo>
                  <a:lnTo>
                    <a:pt x="856318" y="72469"/>
                  </a:lnTo>
                </a:path>
                <a:path w="2611120" h="1412239">
                  <a:moveTo>
                    <a:pt x="876021" y="61462"/>
                  </a:moveTo>
                  <a:lnTo>
                    <a:pt x="908874" y="48313"/>
                  </a:lnTo>
                </a:path>
                <a:path w="2611120" h="1412239">
                  <a:moveTo>
                    <a:pt x="928578" y="39532"/>
                  </a:moveTo>
                  <a:lnTo>
                    <a:pt x="932947" y="37306"/>
                  </a:lnTo>
                  <a:lnTo>
                    <a:pt x="961431" y="26341"/>
                  </a:lnTo>
                </a:path>
                <a:path w="2611120" h="1412239">
                  <a:moveTo>
                    <a:pt x="983318" y="19745"/>
                  </a:moveTo>
                  <a:lnTo>
                    <a:pt x="989914" y="17560"/>
                  </a:lnTo>
                  <a:lnTo>
                    <a:pt x="1016171" y="10964"/>
                  </a:lnTo>
                </a:path>
                <a:path w="2611120" h="1412239">
                  <a:moveTo>
                    <a:pt x="1038101" y="6553"/>
                  </a:moveTo>
                  <a:lnTo>
                    <a:pt x="1044655" y="4369"/>
                  </a:lnTo>
                  <a:lnTo>
                    <a:pt x="1073139" y="2184"/>
                  </a:lnTo>
                </a:path>
                <a:path w="2611120" h="1412239">
                  <a:moveTo>
                    <a:pt x="1095027" y="0"/>
                  </a:moveTo>
                  <a:lnTo>
                    <a:pt x="1130064" y="0"/>
                  </a:lnTo>
                </a:path>
                <a:path w="2611120" h="1412239">
                  <a:moveTo>
                    <a:pt x="1151994" y="2184"/>
                  </a:moveTo>
                  <a:lnTo>
                    <a:pt x="1184847" y="8780"/>
                  </a:lnTo>
                  <a:lnTo>
                    <a:pt x="1186990" y="8780"/>
                  </a:lnTo>
                </a:path>
                <a:path w="2611120" h="1412239">
                  <a:moveTo>
                    <a:pt x="1206735" y="17560"/>
                  </a:moveTo>
                  <a:lnTo>
                    <a:pt x="1222027" y="24156"/>
                  </a:lnTo>
                  <a:lnTo>
                    <a:pt x="1237403" y="35121"/>
                  </a:lnTo>
                </a:path>
                <a:path w="2611120" h="1412239">
                  <a:moveTo>
                    <a:pt x="1254922" y="48313"/>
                  </a:moveTo>
                  <a:lnTo>
                    <a:pt x="1278995" y="74654"/>
                  </a:lnTo>
                </a:path>
                <a:path w="2611120" h="1412239">
                  <a:moveTo>
                    <a:pt x="1254922" y="48313"/>
                  </a:moveTo>
                  <a:lnTo>
                    <a:pt x="1278995" y="74654"/>
                  </a:lnTo>
                </a:path>
                <a:path w="2611120" h="1412239">
                  <a:moveTo>
                    <a:pt x="1289918" y="94399"/>
                  </a:moveTo>
                  <a:lnTo>
                    <a:pt x="1298698" y="107591"/>
                  </a:lnTo>
                  <a:lnTo>
                    <a:pt x="1305252" y="125151"/>
                  </a:lnTo>
                </a:path>
                <a:path w="2611120" h="1412239">
                  <a:moveTo>
                    <a:pt x="1311848" y="144939"/>
                  </a:moveTo>
                  <a:lnTo>
                    <a:pt x="1314032" y="149308"/>
                  </a:lnTo>
                  <a:lnTo>
                    <a:pt x="1318401" y="180060"/>
                  </a:lnTo>
                </a:path>
              </a:pathLst>
            </a:custGeom>
            <a:ln w="4375">
              <a:solidFill>
                <a:srgbClr val="231F20"/>
              </a:solidFill>
            </a:ln>
          </p:spPr>
          <p:txBody>
            <a:bodyPr wrap="square" lIns="0" tIns="0" rIns="0" bIns="0" rtlCol="0"/>
            <a:lstStyle/>
            <a:p>
              <a:endParaRPr/>
            </a:p>
          </p:txBody>
        </p:sp>
        <p:sp>
          <p:nvSpPr>
            <p:cNvPr id="49" name="object 49"/>
            <p:cNvSpPr/>
            <p:nvPr/>
          </p:nvSpPr>
          <p:spPr>
            <a:xfrm>
              <a:off x="6755377" y="1486945"/>
              <a:ext cx="2540" cy="35560"/>
            </a:xfrm>
            <a:custGeom>
              <a:avLst/>
              <a:gdLst/>
              <a:ahLst/>
              <a:cxnLst/>
              <a:rect l="l" t="t" r="r" b="b"/>
              <a:pathLst>
                <a:path w="2540" h="35559">
                  <a:moveTo>
                    <a:pt x="1092" y="-2187"/>
                  </a:moveTo>
                  <a:lnTo>
                    <a:pt x="1092" y="37309"/>
                  </a:lnTo>
                </a:path>
              </a:pathLst>
            </a:custGeom>
            <a:ln w="6559">
              <a:solidFill>
                <a:srgbClr val="231F20"/>
              </a:solidFill>
            </a:ln>
          </p:spPr>
          <p:txBody>
            <a:bodyPr wrap="square" lIns="0" tIns="0" rIns="0" bIns="0" rtlCol="0"/>
            <a:lstStyle/>
            <a:p>
              <a:endParaRPr/>
            </a:p>
          </p:txBody>
        </p:sp>
        <p:sp>
          <p:nvSpPr>
            <p:cNvPr id="50" name="object 50"/>
            <p:cNvSpPr/>
            <p:nvPr/>
          </p:nvSpPr>
          <p:spPr>
            <a:xfrm>
              <a:off x="5517974" y="1544038"/>
              <a:ext cx="3672840" cy="1234440"/>
            </a:xfrm>
            <a:custGeom>
              <a:avLst/>
              <a:gdLst/>
              <a:ahLst/>
              <a:cxnLst/>
              <a:rect l="l" t="t" r="r" b="b"/>
              <a:pathLst>
                <a:path w="3672840" h="1234439">
                  <a:moveTo>
                    <a:pt x="1237403" y="0"/>
                  </a:moveTo>
                  <a:lnTo>
                    <a:pt x="1232992" y="35121"/>
                  </a:lnTo>
                </a:path>
                <a:path w="3672840" h="1234439">
                  <a:moveTo>
                    <a:pt x="1230808" y="57093"/>
                  </a:moveTo>
                  <a:lnTo>
                    <a:pt x="1224254" y="92215"/>
                  </a:lnTo>
                </a:path>
                <a:path w="3672840" h="1234439">
                  <a:moveTo>
                    <a:pt x="1219843" y="114187"/>
                  </a:moveTo>
                  <a:lnTo>
                    <a:pt x="1211104" y="147123"/>
                  </a:lnTo>
                </a:path>
                <a:path w="3672840" h="1234439">
                  <a:moveTo>
                    <a:pt x="1204551" y="169095"/>
                  </a:moveTo>
                  <a:lnTo>
                    <a:pt x="1191401" y="202032"/>
                  </a:lnTo>
                </a:path>
                <a:path w="3672840" h="1234439">
                  <a:moveTo>
                    <a:pt x="1184805" y="224004"/>
                  </a:moveTo>
                  <a:lnTo>
                    <a:pt x="1180436" y="234969"/>
                  </a:lnTo>
                  <a:lnTo>
                    <a:pt x="1171698" y="256941"/>
                  </a:lnTo>
                </a:path>
                <a:path w="3672840" h="1234439">
                  <a:moveTo>
                    <a:pt x="1162917" y="276687"/>
                  </a:moveTo>
                  <a:lnTo>
                    <a:pt x="1151952" y="303070"/>
                  </a:lnTo>
                  <a:lnTo>
                    <a:pt x="1149768" y="309624"/>
                  </a:lnTo>
                </a:path>
                <a:path w="3672840" h="1234439">
                  <a:moveTo>
                    <a:pt x="1138803" y="329411"/>
                  </a:moveTo>
                  <a:lnTo>
                    <a:pt x="1123511" y="360163"/>
                  </a:lnTo>
                </a:path>
                <a:path w="3672840" h="1234439">
                  <a:moveTo>
                    <a:pt x="1112546" y="379909"/>
                  </a:moveTo>
                  <a:lnTo>
                    <a:pt x="1095027" y="410661"/>
                  </a:lnTo>
                </a:path>
                <a:path w="3672840" h="1234439">
                  <a:moveTo>
                    <a:pt x="1084062" y="430406"/>
                  </a:moveTo>
                  <a:lnTo>
                    <a:pt x="1075323" y="445783"/>
                  </a:lnTo>
                  <a:lnTo>
                    <a:pt x="1066543" y="461159"/>
                  </a:lnTo>
                </a:path>
                <a:path w="3672840" h="1234439">
                  <a:moveTo>
                    <a:pt x="1055620" y="478719"/>
                  </a:moveTo>
                  <a:lnTo>
                    <a:pt x="1038059" y="509472"/>
                  </a:lnTo>
                </a:path>
                <a:path w="3672840" h="1234439">
                  <a:moveTo>
                    <a:pt x="1024952" y="527033"/>
                  </a:moveTo>
                  <a:lnTo>
                    <a:pt x="1005248" y="555600"/>
                  </a:lnTo>
                </a:path>
                <a:path w="3672840" h="1234439">
                  <a:moveTo>
                    <a:pt x="992099" y="573161"/>
                  </a:moveTo>
                  <a:lnTo>
                    <a:pt x="981134" y="588537"/>
                  </a:lnTo>
                  <a:lnTo>
                    <a:pt x="972396" y="601729"/>
                  </a:lnTo>
                </a:path>
                <a:path w="3672840" h="1234439">
                  <a:moveTo>
                    <a:pt x="959246" y="619290"/>
                  </a:moveTo>
                  <a:lnTo>
                    <a:pt x="937358" y="647815"/>
                  </a:lnTo>
                </a:path>
                <a:path w="3672840" h="1234439">
                  <a:moveTo>
                    <a:pt x="924208" y="665418"/>
                  </a:moveTo>
                  <a:lnTo>
                    <a:pt x="900094" y="691759"/>
                  </a:lnTo>
                </a:path>
                <a:path w="3672840" h="1234439">
                  <a:moveTo>
                    <a:pt x="886986" y="709320"/>
                  </a:moveTo>
                  <a:lnTo>
                    <a:pt x="871652" y="726881"/>
                  </a:lnTo>
                  <a:lnTo>
                    <a:pt x="862872" y="735661"/>
                  </a:lnTo>
                </a:path>
                <a:path w="3672840" h="1234439">
                  <a:moveTo>
                    <a:pt x="849722" y="753222"/>
                  </a:moveTo>
                  <a:lnTo>
                    <a:pt x="825650" y="777379"/>
                  </a:lnTo>
                </a:path>
                <a:path w="3672840" h="1234439">
                  <a:moveTo>
                    <a:pt x="810316" y="794981"/>
                  </a:moveTo>
                  <a:lnTo>
                    <a:pt x="786243" y="819138"/>
                  </a:lnTo>
                </a:path>
                <a:path w="3672840" h="1234439">
                  <a:moveTo>
                    <a:pt x="770909" y="834514"/>
                  </a:moveTo>
                  <a:lnTo>
                    <a:pt x="751205" y="854259"/>
                  </a:lnTo>
                  <a:lnTo>
                    <a:pt x="746794" y="858671"/>
                  </a:lnTo>
                </a:path>
                <a:path w="3672840" h="1234439">
                  <a:moveTo>
                    <a:pt x="731460" y="874047"/>
                  </a:moveTo>
                  <a:lnTo>
                    <a:pt x="705203" y="898203"/>
                  </a:lnTo>
                </a:path>
                <a:path w="3672840" h="1234439">
                  <a:moveTo>
                    <a:pt x="687684" y="913538"/>
                  </a:moveTo>
                  <a:lnTo>
                    <a:pt x="661385" y="935510"/>
                  </a:lnTo>
                </a:path>
                <a:path w="3672840" h="1234439">
                  <a:moveTo>
                    <a:pt x="643866" y="948701"/>
                  </a:moveTo>
                  <a:lnTo>
                    <a:pt x="621978" y="968446"/>
                  </a:lnTo>
                  <a:lnTo>
                    <a:pt x="617567" y="972858"/>
                  </a:lnTo>
                </a:path>
                <a:path w="3672840" h="1234439">
                  <a:moveTo>
                    <a:pt x="600048" y="986007"/>
                  </a:moveTo>
                  <a:lnTo>
                    <a:pt x="571607" y="1007979"/>
                  </a:lnTo>
                </a:path>
                <a:path w="3672840" h="1234439">
                  <a:moveTo>
                    <a:pt x="554088" y="1021171"/>
                  </a:moveTo>
                  <a:lnTo>
                    <a:pt x="525604" y="1040916"/>
                  </a:lnTo>
                </a:path>
                <a:path w="3672840" h="1234439">
                  <a:moveTo>
                    <a:pt x="508085" y="1054108"/>
                  </a:moveTo>
                  <a:lnTo>
                    <a:pt x="492751" y="1062888"/>
                  </a:lnTo>
                  <a:lnTo>
                    <a:pt x="477417" y="1071668"/>
                  </a:lnTo>
                </a:path>
                <a:path w="3672840" h="1234439">
                  <a:moveTo>
                    <a:pt x="459898" y="1084860"/>
                  </a:moveTo>
                  <a:lnTo>
                    <a:pt x="429230" y="1102421"/>
                  </a:lnTo>
                </a:path>
                <a:path w="3672840" h="1234439">
                  <a:moveTo>
                    <a:pt x="459898" y="1084860"/>
                  </a:moveTo>
                  <a:lnTo>
                    <a:pt x="429230" y="1102421"/>
                  </a:lnTo>
                </a:path>
                <a:path w="3672840" h="1234439">
                  <a:moveTo>
                    <a:pt x="409527" y="1113386"/>
                  </a:moveTo>
                  <a:lnTo>
                    <a:pt x="378858" y="1128762"/>
                  </a:lnTo>
                </a:path>
                <a:path w="3672840" h="1234439">
                  <a:moveTo>
                    <a:pt x="359155" y="1137542"/>
                  </a:moveTo>
                  <a:lnTo>
                    <a:pt x="328487" y="1152919"/>
                  </a:lnTo>
                </a:path>
                <a:path w="3672840" h="1234439">
                  <a:moveTo>
                    <a:pt x="308783" y="1161699"/>
                  </a:moveTo>
                  <a:lnTo>
                    <a:pt x="306599" y="1161699"/>
                  </a:lnTo>
                  <a:lnTo>
                    <a:pt x="275930" y="1172706"/>
                  </a:lnTo>
                </a:path>
                <a:path w="3672840" h="1234439">
                  <a:moveTo>
                    <a:pt x="254042" y="1179260"/>
                  </a:moveTo>
                  <a:lnTo>
                    <a:pt x="247447" y="1181486"/>
                  </a:lnTo>
                  <a:lnTo>
                    <a:pt x="221190" y="1188082"/>
                  </a:lnTo>
                </a:path>
                <a:path w="3672840" h="1234439">
                  <a:moveTo>
                    <a:pt x="199260" y="1192451"/>
                  </a:moveTo>
                  <a:lnTo>
                    <a:pt x="192706" y="1194636"/>
                  </a:lnTo>
                  <a:lnTo>
                    <a:pt x="164222" y="1196862"/>
                  </a:lnTo>
                </a:path>
                <a:path w="3672840" h="1234439">
                  <a:moveTo>
                    <a:pt x="142334" y="1199047"/>
                  </a:moveTo>
                  <a:lnTo>
                    <a:pt x="107297" y="1199047"/>
                  </a:lnTo>
                </a:path>
                <a:path w="3672840" h="1234439">
                  <a:moveTo>
                    <a:pt x="85409" y="1196862"/>
                  </a:moveTo>
                  <a:lnTo>
                    <a:pt x="52556" y="1190267"/>
                  </a:lnTo>
                  <a:lnTo>
                    <a:pt x="50329" y="1190267"/>
                  </a:lnTo>
                </a:path>
                <a:path w="3672840" h="1234439">
                  <a:moveTo>
                    <a:pt x="30626" y="1181486"/>
                  </a:moveTo>
                  <a:lnTo>
                    <a:pt x="15334" y="1174890"/>
                  </a:lnTo>
                  <a:lnTo>
                    <a:pt x="0" y="1163926"/>
                  </a:lnTo>
                </a:path>
                <a:path w="3672840" h="1234439">
                  <a:moveTo>
                    <a:pt x="3672763" y="1172706"/>
                  </a:moveTo>
                  <a:lnTo>
                    <a:pt x="3646464" y="1194636"/>
                  </a:lnTo>
                </a:path>
                <a:path w="3672840" h="1234439">
                  <a:moveTo>
                    <a:pt x="3628945" y="1205643"/>
                  </a:moveTo>
                  <a:lnTo>
                    <a:pt x="3609241" y="1216608"/>
                  </a:lnTo>
                  <a:lnTo>
                    <a:pt x="3598276" y="1221019"/>
                  </a:lnTo>
                </a:path>
                <a:path w="3672840" h="1234439">
                  <a:moveTo>
                    <a:pt x="3576389" y="1227573"/>
                  </a:moveTo>
                  <a:lnTo>
                    <a:pt x="3569835" y="1229799"/>
                  </a:lnTo>
                  <a:lnTo>
                    <a:pt x="3541351" y="1234169"/>
                  </a:lnTo>
                </a:path>
              </a:pathLst>
            </a:custGeom>
            <a:ln w="4375">
              <a:solidFill>
                <a:srgbClr val="231F20"/>
              </a:solidFill>
            </a:ln>
          </p:spPr>
          <p:txBody>
            <a:bodyPr wrap="square" lIns="0" tIns="0" rIns="0" bIns="0" rtlCol="0"/>
            <a:lstStyle/>
            <a:p>
              <a:endParaRPr/>
            </a:p>
          </p:txBody>
        </p:sp>
        <p:sp>
          <p:nvSpPr>
            <p:cNvPr id="51" name="object 51"/>
            <p:cNvSpPr/>
            <p:nvPr/>
          </p:nvSpPr>
          <p:spPr>
            <a:xfrm>
              <a:off x="9002400" y="2780434"/>
              <a:ext cx="35560" cy="2540"/>
            </a:xfrm>
            <a:custGeom>
              <a:avLst/>
              <a:gdLst/>
              <a:ahLst/>
              <a:cxnLst/>
              <a:rect l="l" t="t" r="r" b="b"/>
              <a:pathLst>
                <a:path w="35559" h="2539">
                  <a:moveTo>
                    <a:pt x="-2187" y="1092"/>
                  </a:moveTo>
                  <a:lnTo>
                    <a:pt x="37183" y="1092"/>
                  </a:lnTo>
                </a:path>
              </a:pathLst>
            </a:custGeom>
            <a:ln w="6559">
              <a:solidFill>
                <a:srgbClr val="231F20"/>
              </a:solidFill>
            </a:ln>
          </p:spPr>
          <p:txBody>
            <a:bodyPr wrap="square" lIns="0" tIns="0" rIns="0" bIns="0" rtlCol="0"/>
            <a:lstStyle/>
            <a:p>
              <a:endParaRPr/>
            </a:p>
          </p:txBody>
        </p:sp>
        <p:sp>
          <p:nvSpPr>
            <p:cNvPr id="52" name="object 52"/>
            <p:cNvSpPr/>
            <p:nvPr/>
          </p:nvSpPr>
          <p:spPr>
            <a:xfrm>
              <a:off x="7388279" y="1438631"/>
              <a:ext cx="1852930" cy="1344295"/>
            </a:xfrm>
            <a:custGeom>
              <a:avLst/>
              <a:gdLst/>
              <a:ahLst/>
              <a:cxnLst/>
              <a:rect l="l" t="t" r="r" b="b"/>
              <a:pathLst>
                <a:path w="1852929" h="1344295">
                  <a:moveTo>
                    <a:pt x="1592190" y="1343986"/>
                  </a:moveTo>
                  <a:lnTo>
                    <a:pt x="1557152" y="1339575"/>
                  </a:lnTo>
                </a:path>
                <a:path w="1852929" h="1344295">
                  <a:moveTo>
                    <a:pt x="1535264" y="1335206"/>
                  </a:moveTo>
                  <a:lnTo>
                    <a:pt x="1500227" y="1328610"/>
                  </a:lnTo>
                </a:path>
                <a:path w="1852929" h="1344295">
                  <a:moveTo>
                    <a:pt x="1478297" y="1322014"/>
                  </a:moveTo>
                  <a:lnTo>
                    <a:pt x="1445444" y="1313234"/>
                  </a:lnTo>
                </a:path>
                <a:path w="1852929" h="1344295">
                  <a:moveTo>
                    <a:pt x="1423556" y="1306638"/>
                  </a:moveTo>
                  <a:lnTo>
                    <a:pt x="1421371" y="1306638"/>
                  </a:lnTo>
                  <a:lnTo>
                    <a:pt x="1390703" y="1293489"/>
                  </a:lnTo>
                </a:path>
                <a:path w="1852929" h="1344295">
                  <a:moveTo>
                    <a:pt x="1371000" y="1286893"/>
                  </a:moveTo>
                  <a:lnTo>
                    <a:pt x="1355666" y="1280297"/>
                  </a:lnTo>
                  <a:lnTo>
                    <a:pt x="1338147" y="1273701"/>
                  </a:lnTo>
                </a:path>
                <a:path w="1852929" h="1344295">
                  <a:moveTo>
                    <a:pt x="1318443" y="1262736"/>
                  </a:moveTo>
                  <a:lnTo>
                    <a:pt x="1287775" y="1249545"/>
                  </a:lnTo>
                  <a:lnTo>
                    <a:pt x="1285591" y="1249545"/>
                  </a:lnTo>
                </a:path>
                <a:path w="1852929" h="1344295">
                  <a:moveTo>
                    <a:pt x="1265887" y="1238580"/>
                  </a:moveTo>
                  <a:lnTo>
                    <a:pt x="1235219" y="1223204"/>
                  </a:lnTo>
                </a:path>
                <a:path w="1852929" h="1344295">
                  <a:moveTo>
                    <a:pt x="1215516" y="1212197"/>
                  </a:moveTo>
                  <a:lnTo>
                    <a:pt x="1184847" y="1194636"/>
                  </a:lnTo>
                </a:path>
                <a:path w="1852929" h="1344295">
                  <a:moveTo>
                    <a:pt x="1165144" y="1183671"/>
                  </a:moveTo>
                  <a:lnTo>
                    <a:pt x="1147625" y="1172664"/>
                  </a:lnTo>
                  <a:lnTo>
                    <a:pt x="1136660" y="1163884"/>
                  </a:lnTo>
                </a:path>
                <a:path w="1852929" h="1344295">
                  <a:moveTo>
                    <a:pt x="1116957" y="1152919"/>
                  </a:moveTo>
                  <a:lnTo>
                    <a:pt x="1088473" y="1133173"/>
                  </a:lnTo>
                </a:path>
                <a:path w="1852929" h="1344295">
                  <a:moveTo>
                    <a:pt x="1070954" y="1119982"/>
                  </a:moveTo>
                  <a:lnTo>
                    <a:pt x="1042513" y="1100236"/>
                  </a:lnTo>
                </a:path>
                <a:path w="1852929" h="1344295">
                  <a:moveTo>
                    <a:pt x="1024952" y="1087045"/>
                  </a:moveTo>
                  <a:lnTo>
                    <a:pt x="1007433" y="1073853"/>
                  </a:lnTo>
                  <a:lnTo>
                    <a:pt x="996510" y="1065073"/>
                  </a:lnTo>
                </a:path>
                <a:path w="1852929" h="1344295">
                  <a:moveTo>
                    <a:pt x="978991" y="1051881"/>
                  </a:moveTo>
                  <a:lnTo>
                    <a:pt x="950508" y="1032136"/>
                  </a:lnTo>
                </a:path>
                <a:path w="1852929" h="1344295">
                  <a:moveTo>
                    <a:pt x="932989" y="1018944"/>
                  </a:moveTo>
                  <a:lnTo>
                    <a:pt x="908916" y="994788"/>
                  </a:lnTo>
                </a:path>
                <a:path w="1852929" h="1344295">
                  <a:moveTo>
                    <a:pt x="891356" y="979453"/>
                  </a:moveTo>
                  <a:lnTo>
                    <a:pt x="871652" y="961851"/>
                  </a:lnTo>
                  <a:lnTo>
                    <a:pt x="865098" y="955297"/>
                  </a:lnTo>
                </a:path>
                <a:path w="1852929" h="1344295">
                  <a:moveTo>
                    <a:pt x="849764" y="939921"/>
                  </a:moveTo>
                  <a:lnTo>
                    <a:pt x="823465" y="915764"/>
                  </a:lnTo>
                </a:path>
                <a:path w="1852929" h="1344295">
                  <a:moveTo>
                    <a:pt x="805988" y="900388"/>
                  </a:moveTo>
                  <a:lnTo>
                    <a:pt x="781874" y="876231"/>
                  </a:lnTo>
                </a:path>
                <a:path w="1852929" h="1344295">
                  <a:moveTo>
                    <a:pt x="766540" y="860855"/>
                  </a:moveTo>
                  <a:lnTo>
                    <a:pt x="744652" y="838883"/>
                  </a:lnTo>
                  <a:lnTo>
                    <a:pt x="742425" y="836699"/>
                  </a:lnTo>
                </a:path>
                <a:path w="1852929" h="1344295">
                  <a:moveTo>
                    <a:pt x="729318" y="819138"/>
                  </a:moveTo>
                  <a:lnTo>
                    <a:pt x="705203" y="792755"/>
                  </a:lnTo>
                </a:path>
                <a:path w="1852929" h="1344295">
                  <a:moveTo>
                    <a:pt x="689869" y="777379"/>
                  </a:moveTo>
                  <a:lnTo>
                    <a:pt x="687684" y="773009"/>
                  </a:lnTo>
                  <a:lnTo>
                    <a:pt x="667981" y="748853"/>
                  </a:lnTo>
                </a:path>
                <a:path w="1852929" h="1344295">
                  <a:moveTo>
                    <a:pt x="652647" y="731292"/>
                  </a:moveTo>
                  <a:lnTo>
                    <a:pt x="632943" y="707135"/>
                  </a:lnTo>
                  <a:lnTo>
                    <a:pt x="630759" y="704909"/>
                  </a:lnTo>
                </a:path>
                <a:path w="1852929" h="1344295">
                  <a:moveTo>
                    <a:pt x="617609" y="687348"/>
                  </a:moveTo>
                  <a:lnTo>
                    <a:pt x="597906" y="658822"/>
                  </a:lnTo>
                </a:path>
                <a:path w="1852929" h="1344295">
                  <a:moveTo>
                    <a:pt x="584756" y="641220"/>
                  </a:moveTo>
                  <a:lnTo>
                    <a:pt x="565053" y="612694"/>
                  </a:lnTo>
                </a:path>
                <a:path w="1852929" h="1344295">
                  <a:moveTo>
                    <a:pt x="554088" y="595133"/>
                  </a:moveTo>
                  <a:lnTo>
                    <a:pt x="540938" y="575346"/>
                  </a:lnTo>
                  <a:lnTo>
                    <a:pt x="534385" y="566565"/>
                  </a:lnTo>
                </a:path>
                <a:path w="1852929" h="1344295">
                  <a:moveTo>
                    <a:pt x="523462" y="546820"/>
                  </a:moveTo>
                  <a:lnTo>
                    <a:pt x="505901" y="516068"/>
                  </a:lnTo>
                </a:path>
                <a:path w="1852929" h="1344295">
                  <a:moveTo>
                    <a:pt x="497162" y="496280"/>
                  </a:moveTo>
                  <a:lnTo>
                    <a:pt x="481828" y="465570"/>
                  </a:lnTo>
                </a:path>
                <a:path w="1852929" h="1344295">
                  <a:moveTo>
                    <a:pt x="473090" y="445783"/>
                  </a:moveTo>
                  <a:lnTo>
                    <a:pt x="457756" y="412846"/>
                  </a:lnTo>
                </a:path>
                <a:path w="1852929" h="1344295">
                  <a:moveTo>
                    <a:pt x="448975" y="393100"/>
                  </a:moveTo>
                  <a:lnTo>
                    <a:pt x="446791" y="386504"/>
                  </a:lnTo>
                  <a:lnTo>
                    <a:pt x="438010" y="360163"/>
                  </a:lnTo>
                </a:path>
                <a:path w="1852929" h="1344295">
                  <a:moveTo>
                    <a:pt x="431457" y="338191"/>
                  </a:moveTo>
                  <a:lnTo>
                    <a:pt x="429272" y="329411"/>
                  </a:lnTo>
                  <a:lnTo>
                    <a:pt x="422718" y="303028"/>
                  </a:lnTo>
                </a:path>
                <a:path w="1852929" h="1344295">
                  <a:moveTo>
                    <a:pt x="418307" y="281098"/>
                  </a:moveTo>
                  <a:lnTo>
                    <a:pt x="416122" y="274502"/>
                  </a:lnTo>
                  <a:lnTo>
                    <a:pt x="413938" y="245934"/>
                  </a:lnTo>
                </a:path>
                <a:path w="1852929" h="1344295">
                  <a:moveTo>
                    <a:pt x="411753" y="224004"/>
                  </a:moveTo>
                  <a:lnTo>
                    <a:pt x="411753" y="221778"/>
                  </a:lnTo>
                  <a:lnTo>
                    <a:pt x="413938" y="188841"/>
                  </a:lnTo>
                </a:path>
                <a:path w="1852929" h="1344295">
                  <a:moveTo>
                    <a:pt x="416122" y="166869"/>
                  </a:moveTo>
                  <a:lnTo>
                    <a:pt x="422718" y="133932"/>
                  </a:lnTo>
                  <a:lnTo>
                    <a:pt x="422718" y="131747"/>
                  </a:lnTo>
                </a:path>
                <a:path w="1852929" h="1344295">
                  <a:moveTo>
                    <a:pt x="431457" y="112002"/>
                  </a:moveTo>
                  <a:lnTo>
                    <a:pt x="438010" y="96626"/>
                  </a:lnTo>
                  <a:lnTo>
                    <a:pt x="448975" y="81250"/>
                  </a:lnTo>
                </a:path>
                <a:path w="1852929" h="1344295">
                  <a:moveTo>
                    <a:pt x="462125" y="63689"/>
                  </a:moveTo>
                  <a:lnTo>
                    <a:pt x="488424" y="39532"/>
                  </a:lnTo>
                </a:path>
                <a:path w="1852929" h="1344295">
                  <a:moveTo>
                    <a:pt x="462125" y="63689"/>
                  </a:moveTo>
                  <a:lnTo>
                    <a:pt x="488424" y="39532"/>
                  </a:lnTo>
                </a:path>
                <a:path w="1852929" h="1344295">
                  <a:moveTo>
                    <a:pt x="508127" y="28525"/>
                  </a:moveTo>
                  <a:lnTo>
                    <a:pt x="523462" y="19745"/>
                  </a:lnTo>
                  <a:lnTo>
                    <a:pt x="540938" y="15376"/>
                  </a:lnTo>
                </a:path>
                <a:path w="1852929" h="1344295">
                  <a:moveTo>
                    <a:pt x="560684" y="8780"/>
                  </a:moveTo>
                  <a:lnTo>
                    <a:pt x="565053" y="6595"/>
                  </a:lnTo>
                  <a:lnTo>
                    <a:pt x="595721" y="2184"/>
                  </a:lnTo>
                </a:path>
                <a:path w="1852929" h="1344295">
                  <a:moveTo>
                    <a:pt x="617609" y="0"/>
                  </a:moveTo>
                  <a:lnTo>
                    <a:pt x="652647" y="0"/>
                  </a:lnTo>
                </a:path>
                <a:path w="1852929" h="1344295">
                  <a:moveTo>
                    <a:pt x="674535" y="2184"/>
                  </a:moveTo>
                  <a:lnTo>
                    <a:pt x="709572" y="6595"/>
                  </a:lnTo>
                </a:path>
                <a:path w="1852929" h="1344295">
                  <a:moveTo>
                    <a:pt x="731502" y="8780"/>
                  </a:moveTo>
                  <a:lnTo>
                    <a:pt x="766540" y="15376"/>
                  </a:lnTo>
                </a:path>
                <a:path w="1852929" h="1344295">
                  <a:moveTo>
                    <a:pt x="788428" y="19745"/>
                  </a:moveTo>
                  <a:lnTo>
                    <a:pt x="821280" y="30752"/>
                  </a:lnTo>
                </a:path>
                <a:path w="1852929" h="1344295">
                  <a:moveTo>
                    <a:pt x="841026" y="37306"/>
                  </a:moveTo>
                  <a:lnTo>
                    <a:pt x="873837" y="50497"/>
                  </a:lnTo>
                </a:path>
                <a:path w="1852929" h="1344295">
                  <a:moveTo>
                    <a:pt x="895767" y="57093"/>
                  </a:moveTo>
                  <a:lnTo>
                    <a:pt x="906690" y="61462"/>
                  </a:lnTo>
                  <a:lnTo>
                    <a:pt x="928620" y="70243"/>
                  </a:lnTo>
                </a:path>
                <a:path w="1852929" h="1344295">
                  <a:moveTo>
                    <a:pt x="948323" y="79065"/>
                  </a:moveTo>
                  <a:lnTo>
                    <a:pt x="976807" y="92215"/>
                  </a:lnTo>
                  <a:lnTo>
                    <a:pt x="978991" y="94399"/>
                  </a:lnTo>
                </a:path>
                <a:path w="1852929" h="1344295">
                  <a:moveTo>
                    <a:pt x="998695" y="103222"/>
                  </a:moveTo>
                  <a:lnTo>
                    <a:pt x="1029363" y="120782"/>
                  </a:lnTo>
                </a:path>
                <a:path w="1852929" h="1344295">
                  <a:moveTo>
                    <a:pt x="1049066" y="131747"/>
                  </a:moveTo>
                  <a:lnTo>
                    <a:pt x="1079735" y="149308"/>
                  </a:lnTo>
                </a:path>
                <a:path w="1852929" h="1344295">
                  <a:moveTo>
                    <a:pt x="1099438" y="160315"/>
                  </a:moveTo>
                  <a:lnTo>
                    <a:pt x="1116957" y="171280"/>
                  </a:lnTo>
                  <a:lnTo>
                    <a:pt x="1127880" y="180060"/>
                  </a:lnTo>
                </a:path>
                <a:path w="1852929" h="1344295">
                  <a:moveTo>
                    <a:pt x="1147625" y="191025"/>
                  </a:moveTo>
                  <a:lnTo>
                    <a:pt x="1176067" y="210813"/>
                  </a:lnTo>
                </a:path>
                <a:path w="1852929" h="1344295">
                  <a:moveTo>
                    <a:pt x="1193628" y="221778"/>
                  </a:moveTo>
                  <a:lnTo>
                    <a:pt x="1222069" y="241565"/>
                  </a:lnTo>
                </a:path>
                <a:path w="1852929" h="1344295">
                  <a:moveTo>
                    <a:pt x="1239588" y="254715"/>
                  </a:moveTo>
                  <a:lnTo>
                    <a:pt x="1257107" y="267906"/>
                  </a:lnTo>
                  <a:lnTo>
                    <a:pt x="1268072" y="276687"/>
                  </a:lnTo>
                </a:path>
                <a:path w="1852929" h="1344295">
                  <a:moveTo>
                    <a:pt x="1285591" y="289878"/>
                  </a:moveTo>
                  <a:lnTo>
                    <a:pt x="1311848" y="311808"/>
                  </a:lnTo>
                </a:path>
                <a:path w="1852929" h="1344295">
                  <a:moveTo>
                    <a:pt x="1329408" y="325000"/>
                  </a:moveTo>
                  <a:lnTo>
                    <a:pt x="1355666" y="349156"/>
                  </a:lnTo>
                </a:path>
                <a:path w="1852929" h="1344295">
                  <a:moveTo>
                    <a:pt x="1373184" y="362348"/>
                  </a:moveTo>
                  <a:lnTo>
                    <a:pt x="1392888" y="379909"/>
                  </a:lnTo>
                  <a:lnTo>
                    <a:pt x="1399483" y="386504"/>
                  </a:lnTo>
                </a:path>
                <a:path w="1852929" h="1344295">
                  <a:moveTo>
                    <a:pt x="1414818" y="401881"/>
                  </a:moveTo>
                  <a:lnTo>
                    <a:pt x="1441075" y="426037"/>
                  </a:lnTo>
                </a:path>
                <a:path w="1852929" h="1344295">
                  <a:moveTo>
                    <a:pt x="1458594" y="441413"/>
                  </a:moveTo>
                  <a:lnTo>
                    <a:pt x="1482708" y="467755"/>
                  </a:lnTo>
                </a:path>
                <a:path w="1852929" h="1344295">
                  <a:moveTo>
                    <a:pt x="1498042" y="483131"/>
                  </a:moveTo>
                  <a:lnTo>
                    <a:pt x="1519930" y="505103"/>
                  </a:lnTo>
                  <a:lnTo>
                    <a:pt x="1522115" y="507287"/>
                  </a:lnTo>
                </a:path>
                <a:path w="1852929" h="1344295">
                  <a:moveTo>
                    <a:pt x="1537449" y="522663"/>
                  </a:moveTo>
                  <a:lnTo>
                    <a:pt x="1559337" y="549005"/>
                  </a:lnTo>
                </a:path>
                <a:path w="1852929" h="1344295">
                  <a:moveTo>
                    <a:pt x="1574671" y="564381"/>
                  </a:moveTo>
                  <a:lnTo>
                    <a:pt x="1576898" y="568750"/>
                  </a:lnTo>
                  <a:lnTo>
                    <a:pt x="1596601" y="592906"/>
                  </a:lnTo>
                </a:path>
                <a:path w="1852929" h="1344295">
                  <a:moveTo>
                    <a:pt x="1609709" y="610509"/>
                  </a:moveTo>
                  <a:lnTo>
                    <a:pt x="1629412" y="634666"/>
                  </a:lnTo>
                  <a:lnTo>
                    <a:pt x="1631639" y="636850"/>
                  </a:lnTo>
                </a:path>
                <a:path w="1852929" h="1344295">
                  <a:moveTo>
                    <a:pt x="1644746" y="654411"/>
                  </a:moveTo>
                  <a:lnTo>
                    <a:pt x="1664491" y="682979"/>
                  </a:lnTo>
                </a:path>
                <a:path w="1852929" h="1344295">
                  <a:moveTo>
                    <a:pt x="1677599" y="700540"/>
                  </a:moveTo>
                  <a:lnTo>
                    <a:pt x="1697344" y="729065"/>
                  </a:lnTo>
                </a:path>
                <a:path w="1852929" h="1344295">
                  <a:moveTo>
                    <a:pt x="1708267" y="746668"/>
                  </a:moveTo>
                  <a:lnTo>
                    <a:pt x="1721417" y="766414"/>
                  </a:lnTo>
                  <a:lnTo>
                    <a:pt x="1727971" y="775194"/>
                  </a:lnTo>
                </a:path>
                <a:path w="1852929" h="1344295">
                  <a:moveTo>
                    <a:pt x="1738936" y="794981"/>
                  </a:moveTo>
                  <a:lnTo>
                    <a:pt x="1756454" y="825692"/>
                  </a:lnTo>
                </a:path>
                <a:path w="1852929" h="1344295">
                  <a:moveTo>
                    <a:pt x="1767419" y="845479"/>
                  </a:moveTo>
                  <a:lnTo>
                    <a:pt x="1782754" y="876231"/>
                  </a:lnTo>
                </a:path>
                <a:path w="1852929" h="1344295">
                  <a:moveTo>
                    <a:pt x="1791492" y="895977"/>
                  </a:moveTo>
                  <a:lnTo>
                    <a:pt x="1804641" y="928914"/>
                  </a:lnTo>
                </a:path>
                <a:path w="1852929" h="1344295">
                  <a:moveTo>
                    <a:pt x="1813422" y="948701"/>
                  </a:moveTo>
                  <a:lnTo>
                    <a:pt x="1815606" y="955297"/>
                  </a:lnTo>
                  <a:lnTo>
                    <a:pt x="1824345" y="981638"/>
                  </a:lnTo>
                </a:path>
                <a:path w="1852929" h="1344295">
                  <a:moveTo>
                    <a:pt x="1830899" y="1001383"/>
                  </a:moveTo>
                  <a:lnTo>
                    <a:pt x="1835310" y="1014575"/>
                  </a:lnTo>
                  <a:lnTo>
                    <a:pt x="1839679" y="1034320"/>
                  </a:lnTo>
                </a:path>
                <a:path w="1852929" h="1344295">
                  <a:moveTo>
                    <a:pt x="1844048" y="1056292"/>
                  </a:moveTo>
                  <a:lnTo>
                    <a:pt x="1846275" y="1069484"/>
                  </a:lnTo>
                  <a:lnTo>
                    <a:pt x="1848459" y="1091414"/>
                  </a:lnTo>
                </a:path>
                <a:path w="1852929" h="1344295">
                  <a:moveTo>
                    <a:pt x="1852829" y="1113386"/>
                  </a:moveTo>
                  <a:lnTo>
                    <a:pt x="1852829" y="1119982"/>
                  </a:lnTo>
                  <a:lnTo>
                    <a:pt x="1850644" y="1148549"/>
                  </a:lnTo>
                </a:path>
                <a:path w="1852929" h="1344295">
                  <a:moveTo>
                    <a:pt x="1850644" y="1170479"/>
                  </a:moveTo>
                  <a:lnTo>
                    <a:pt x="1841864" y="1205643"/>
                  </a:lnTo>
                </a:path>
                <a:path w="1852929" h="1344295">
                  <a:moveTo>
                    <a:pt x="1835310" y="1225388"/>
                  </a:moveTo>
                  <a:lnTo>
                    <a:pt x="1826529" y="1245176"/>
                  </a:lnTo>
                  <a:lnTo>
                    <a:pt x="1817791" y="1256141"/>
                  </a:lnTo>
                </a:path>
                <a:path w="1852929" h="1344295">
                  <a:moveTo>
                    <a:pt x="1804641" y="1273701"/>
                  </a:moveTo>
                  <a:lnTo>
                    <a:pt x="1802457" y="1278113"/>
                  </a:lnTo>
                </a:path>
                <a:path w="1852929" h="1344295">
                  <a:moveTo>
                    <a:pt x="505901" y="1111201"/>
                  </a:moveTo>
                  <a:lnTo>
                    <a:pt x="0" y="1109017"/>
                  </a:lnTo>
                </a:path>
              </a:pathLst>
            </a:custGeom>
            <a:ln w="4375">
              <a:solidFill>
                <a:srgbClr val="231F20"/>
              </a:solidFill>
            </a:ln>
          </p:spPr>
          <p:txBody>
            <a:bodyPr wrap="square" lIns="0" tIns="0" rIns="0" bIns="0" rtlCol="0"/>
            <a:lstStyle/>
            <a:p>
              <a:endParaRPr/>
            </a:p>
          </p:txBody>
        </p:sp>
        <p:sp>
          <p:nvSpPr>
            <p:cNvPr id="53" name="object 53"/>
            <p:cNvSpPr/>
            <p:nvPr/>
          </p:nvSpPr>
          <p:spPr>
            <a:xfrm>
              <a:off x="7250314" y="2497109"/>
              <a:ext cx="151130" cy="101600"/>
            </a:xfrm>
            <a:custGeom>
              <a:avLst/>
              <a:gdLst/>
              <a:ahLst/>
              <a:cxnLst/>
              <a:rect l="l" t="t" r="r" b="b"/>
              <a:pathLst>
                <a:path w="151129" h="101600">
                  <a:moveTo>
                    <a:pt x="151115" y="0"/>
                  </a:moveTo>
                  <a:lnTo>
                    <a:pt x="0" y="50539"/>
                  </a:lnTo>
                  <a:lnTo>
                    <a:pt x="151115" y="101037"/>
                  </a:lnTo>
                  <a:lnTo>
                    <a:pt x="151115" y="0"/>
                  </a:lnTo>
                  <a:close/>
                </a:path>
              </a:pathLst>
            </a:custGeom>
            <a:solidFill>
              <a:srgbClr val="231F20"/>
            </a:solidFill>
          </p:spPr>
          <p:txBody>
            <a:bodyPr wrap="square" lIns="0" tIns="0" rIns="0" bIns="0" rtlCol="0"/>
            <a:lstStyle/>
            <a:p>
              <a:endParaRPr/>
            </a:p>
          </p:txBody>
        </p:sp>
        <p:sp>
          <p:nvSpPr>
            <p:cNvPr id="54" name="object 54"/>
            <p:cNvSpPr/>
            <p:nvPr/>
          </p:nvSpPr>
          <p:spPr>
            <a:xfrm>
              <a:off x="6814488" y="2343389"/>
              <a:ext cx="144780" cy="101600"/>
            </a:xfrm>
            <a:custGeom>
              <a:avLst/>
              <a:gdLst/>
              <a:ahLst/>
              <a:cxnLst/>
              <a:rect l="l" t="t" r="r" b="b"/>
              <a:pathLst>
                <a:path w="144779" h="101600">
                  <a:moveTo>
                    <a:pt x="0" y="0"/>
                  </a:moveTo>
                  <a:lnTo>
                    <a:pt x="144561" y="101037"/>
                  </a:lnTo>
                </a:path>
              </a:pathLst>
            </a:custGeom>
            <a:ln w="4375">
              <a:solidFill>
                <a:srgbClr val="231F20"/>
              </a:solidFill>
            </a:ln>
          </p:spPr>
          <p:txBody>
            <a:bodyPr wrap="square" lIns="0" tIns="0" rIns="0" bIns="0" rtlCol="0"/>
            <a:lstStyle/>
            <a:p>
              <a:endParaRPr/>
            </a:p>
          </p:txBody>
        </p:sp>
        <p:sp>
          <p:nvSpPr>
            <p:cNvPr id="55" name="object 55"/>
            <p:cNvSpPr/>
            <p:nvPr/>
          </p:nvSpPr>
          <p:spPr>
            <a:xfrm>
              <a:off x="6919600" y="2396113"/>
              <a:ext cx="151130" cy="127635"/>
            </a:xfrm>
            <a:custGeom>
              <a:avLst/>
              <a:gdLst/>
              <a:ahLst/>
              <a:cxnLst/>
              <a:rect l="l" t="t" r="r" b="b"/>
              <a:pathLst>
                <a:path w="151129" h="127635">
                  <a:moveTo>
                    <a:pt x="56967" y="0"/>
                  </a:moveTo>
                  <a:lnTo>
                    <a:pt x="0" y="83434"/>
                  </a:lnTo>
                  <a:lnTo>
                    <a:pt x="151115" y="127378"/>
                  </a:lnTo>
                  <a:lnTo>
                    <a:pt x="56967" y="0"/>
                  </a:lnTo>
                  <a:close/>
                </a:path>
              </a:pathLst>
            </a:custGeom>
            <a:solidFill>
              <a:srgbClr val="231F20"/>
            </a:solidFill>
          </p:spPr>
          <p:txBody>
            <a:bodyPr wrap="square" lIns="0" tIns="0" rIns="0" bIns="0" rtlCol="0"/>
            <a:lstStyle/>
            <a:p>
              <a:endParaRPr/>
            </a:p>
          </p:txBody>
        </p:sp>
        <p:sp>
          <p:nvSpPr>
            <p:cNvPr id="56" name="object 56"/>
            <p:cNvSpPr/>
            <p:nvPr/>
          </p:nvSpPr>
          <p:spPr>
            <a:xfrm>
              <a:off x="6280102" y="2920962"/>
              <a:ext cx="1108710" cy="731520"/>
            </a:xfrm>
            <a:custGeom>
              <a:avLst/>
              <a:gdLst/>
              <a:ahLst/>
              <a:cxnLst/>
              <a:rect l="l" t="t" r="r" b="b"/>
              <a:pathLst>
                <a:path w="1108709" h="731520">
                  <a:moveTo>
                    <a:pt x="0" y="368944"/>
                  </a:moveTo>
                  <a:lnTo>
                    <a:pt x="4369" y="333822"/>
                  </a:lnTo>
                </a:path>
                <a:path w="1108709" h="731520">
                  <a:moveTo>
                    <a:pt x="6553" y="311850"/>
                  </a:moveTo>
                  <a:lnTo>
                    <a:pt x="17518" y="278913"/>
                  </a:lnTo>
                </a:path>
                <a:path w="1108709" h="731520">
                  <a:moveTo>
                    <a:pt x="26299" y="259126"/>
                  </a:moveTo>
                  <a:lnTo>
                    <a:pt x="39406" y="232785"/>
                  </a:lnTo>
                  <a:lnTo>
                    <a:pt x="41633" y="228374"/>
                  </a:lnTo>
                </a:path>
                <a:path w="1108709" h="731520">
                  <a:moveTo>
                    <a:pt x="54782" y="210813"/>
                  </a:moveTo>
                  <a:lnTo>
                    <a:pt x="67890" y="191067"/>
                  </a:lnTo>
                  <a:lnTo>
                    <a:pt x="76670" y="182287"/>
                  </a:lnTo>
                </a:path>
                <a:path w="1108709" h="731520">
                  <a:moveTo>
                    <a:pt x="92004" y="166911"/>
                  </a:moveTo>
                  <a:lnTo>
                    <a:pt x="105112" y="151535"/>
                  </a:lnTo>
                  <a:lnTo>
                    <a:pt x="116077" y="142754"/>
                  </a:lnTo>
                </a:path>
                <a:path w="1108709" h="731520">
                  <a:moveTo>
                    <a:pt x="133596" y="129563"/>
                  </a:moveTo>
                  <a:lnTo>
                    <a:pt x="151115" y="116371"/>
                  </a:lnTo>
                  <a:lnTo>
                    <a:pt x="162080" y="109817"/>
                  </a:lnTo>
                </a:path>
                <a:path w="1108709" h="731520">
                  <a:moveTo>
                    <a:pt x="179598" y="96626"/>
                  </a:moveTo>
                  <a:lnTo>
                    <a:pt x="201486" y="83434"/>
                  </a:lnTo>
                  <a:lnTo>
                    <a:pt x="210267" y="79065"/>
                  </a:lnTo>
                </a:path>
                <a:path w="1108709" h="731520">
                  <a:moveTo>
                    <a:pt x="229970" y="70285"/>
                  </a:moveTo>
                  <a:lnTo>
                    <a:pt x="258454" y="57093"/>
                  </a:lnTo>
                  <a:lnTo>
                    <a:pt x="262823" y="54908"/>
                  </a:lnTo>
                </a:path>
                <a:path w="1108709" h="731520">
                  <a:moveTo>
                    <a:pt x="282526" y="48313"/>
                  </a:moveTo>
                  <a:lnTo>
                    <a:pt x="315379" y="35121"/>
                  </a:lnTo>
                </a:path>
                <a:path w="1108709" h="731520">
                  <a:moveTo>
                    <a:pt x="337267" y="30752"/>
                  </a:moveTo>
                  <a:lnTo>
                    <a:pt x="370120" y="21971"/>
                  </a:lnTo>
                </a:path>
                <a:path w="1108709" h="731520">
                  <a:moveTo>
                    <a:pt x="392050" y="15376"/>
                  </a:moveTo>
                  <a:lnTo>
                    <a:pt x="427087" y="10964"/>
                  </a:lnTo>
                </a:path>
                <a:path w="1108709" h="731520">
                  <a:moveTo>
                    <a:pt x="448975" y="6595"/>
                  </a:moveTo>
                  <a:lnTo>
                    <a:pt x="451160" y="6595"/>
                  </a:lnTo>
                  <a:lnTo>
                    <a:pt x="484013" y="4411"/>
                  </a:lnTo>
                </a:path>
                <a:path w="1108709" h="731520">
                  <a:moveTo>
                    <a:pt x="505901" y="2184"/>
                  </a:moveTo>
                  <a:lnTo>
                    <a:pt x="519050" y="0"/>
                  </a:lnTo>
                  <a:lnTo>
                    <a:pt x="540938" y="0"/>
                  </a:lnTo>
                </a:path>
                <a:path w="1108709" h="731520">
                  <a:moveTo>
                    <a:pt x="562868" y="0"/>
                  </a:moveTo>
                  <a:lnTo>
                    <a:pt x="597906" y="0"/>
                  </a:lnTo>
                </a:path>
                <a:path w="1108709" h="731520">
                  <a:moveTo>
                    <a:pt x="619794" y="2184"/>
                  </a:moveTo>
                  <a:lnTo>
                    <a:pt x="654831" y="6595"/>
                  </a:lnTo>
                </a:path>
                <a:path w="1108709" h="731520">
                  <a:moveTo>
                    <a:pt x="676761" y="8780"/>
                  </a:moveTo>
                  <a:lnTo>
                    <a:pt x="711799" y="15376"/>
                  </a:lnTo>
                </a:path>
                <a:path w="1108709" h="731520">
                  <a:moveTo>
                    <a:pt x="733687" y="19787"/>
                  </a:moveTo>
                  <a:lnTo>
                    <a:pt x="766540" y="28567"/>
                  </a:lnTo>
                </a:path>
                <a:path w="1108709" h="731520">
                  <a:moveTo>
                    <a:pt x="788428" y="35121"/>
                  </a:moveTo>
                  <a:lnTo>
                    <a:pt x="790612" y="35121"/>
                  </a:lnTo>
                  <a:lnTo>
                    <a:pt x="821280" y="46128"/>
                  </a:lnTo>
                </a:path>
                <a:path w="1108709" h="731520">
                  <a:moveTo>
                    <a:pt x="840984" y="52724"/>
                  </a:moveTo>
                  <a:lnTo>
                    <a:pt x="851949" y="57093"/>
                  </a:lnTo>
                  <a:lnTo>
                    <a:pt x="873837" y="65873"/>
                  </a:lnTo>
                </a:path>
                <a:path w="1108709" h="731520">
                  <a:moveTo>
                    <a:pt x="893582" y="76880"/>
                  </a:moveTo>
                  <a:lnTo>
                    <a:pt x="908874" y="83434"/>
                  </a:lnTo>
                  <a:lnTo>
                    <a:pt x="924208" y="94441"/>
                  </a:lnTo>
                </a:path>
                <a:path w="1108709" h="731520">
                  <a:moveTo>
                    <a:pt x="943912" y="105406"/>
                  </a:moveTo>
                  <a:lnTo>
                    <a:pt x="959246" y="116371"/>
                  </a:lnTo>
                  <a:lnTo>
                    <a:pt x="972396" y="127378"/>
                  </a:lnTo>
                </a:path>
                <a:path w="1108709" h="731520">
                  <a:moveTo>
                    <a:pt x="989914" y="140528"/>
                  </a:moveTo>
                  <a:lnTo>
                    <a:pt x="1003064" y="151535"/>
                  </a:lnTo>
                  <a:lnTo>
                    <a:pt x="1016213" y="164726"/>
                  </a:lnTo>
                </a:path>
                <a:path w="1108709" h="731520">
                  <a:moveTo>
                    <a:pt x="1031548" y="180060"/>
                  </a:moveTo>
                  <a:lnTo>
                    <a:pt x="1040286" y="191067"/>
                  </a:lnTo>
                  <a:lnTo>
                    <a:pt x="1053436" y="208628"/>
                  </a:lnTo>
                </a:path>
                <a:path w="1108709" h="731520">
                  <a:moveTo>
                    <a:pt x="1066585" y="226189"/>
                  </a:moveTo>
                  <a:lnTo>
                    <a:pt x="1070954" y="232785"/>
                  </a:lnTo>
                  <a:lnTo>
                    <a:pt x="1081919" y="256941"/>
                  </a:lnTo>
                </a:path>
                <a:path w="1108709" h="731520">
                  <a:moveTo>
                    <a:pt x="1090658" y="276687"/>
                  </a:moveTo>
                  <a:lnTo>
                    <a:pt x="1099438" y="309666"/>
                  </a:lnTo>
                </a:path>
                <a:path w="1108709" h="731520">
                  <a:moveTo>
                    <a:pt x="1103807" y="331596"/>
                  </a:moveTo>
                  <a:lnTo>
                    <a:pt x="1108176" y="366759"/>
                  </a:lnTo>
                </a:path>
                <a:path w="1108709" h="731520">
                  <a:moveTo>
                    <a:pt x="1105992" y="388689"/>
                  </a:moveTo>
                  <a:lnTo>
                    <a:pt x="1103807" y="417257"/>
                  </a:lnTo>
                  <a:lnTo>
                    <a:pt x="1101623" y="423853"/>
                  </a:lnTo>
                </a:path>
                <a:path w="1108709" h="731520">
                  <a:moveTo>
                    <a:pt x="1095027" y="445825"/>
                  </a:moveTo>
                  <a:lnTo>
                    <a:pt x="1090658" y="461159"/>
                  </a:lnTo>
                  <a:lnTo>
                    <a:pt x="1084104" y="478761"/>
                  </a:lnTo>
                </a:path>
                <a:path w="1108709" h="731520">
                  <a:moveTo>
                    <a:pt x="1075323" y="498507"/>
                  </a:moveTo>
                  <a:lnTo>
                    <a:pt x="1070954" y="507287"/>
                  </a:lnTo>
                  <a:lnTo>
                    <a:pt x="1055620" y="527075"/>
                  </a:lnTo>
                </a:path>
                <a:path w="1108709" h="731520">
                  <a:moveTo>
                    <a:pt x="1042471" y="544635"/>
                  </a:moveTo>
                  <a:lnTo>
                    <a:pt x="1040286" y="549005"/>
                  </a:lnTo>
                  <a:lnTo>
                    <a:pt x="1020583" y="570977"/>
                  </a:lnTo>
                </a:path>
                <a:path w="1108709" h="731520">
                  <a:moveTo>
                    <a:pt x="1005248" y="586353"/>
                  </a:moveTo>
                  <a:lnTo>
                    <a:pt x="1003064" y="588537"/>
                  </a:lnTo>
                  <a:lnTo>
                    <a:pt x="978949" y="608325"/>
                  </a:lnTo>
                </a:path>
                <a:path w="1108709" h="731520">
                  <a:moveTo>
                    <a:pt x="961473" y="621474"/>
                  </a:moveTo>
                  <a:lnTo>
                    <a:pt x="959246" y="623701"/>
                  </a:lnTo>
                  <a:lnTo>
                    <a:pt x="932989" y="641262"/>
                  </a:lnTo>
                </a:path>
                <a:path w="1108709" h="731520">
                  <a:moveTo>
                    <a:pt x="913285" y="652227"/>
                  </a:moveTo>
                  <a:lnTo>
                    <a:pt x="908874" y="654411"/>
                  </a:lnTo>
                  <a:lnTo>
                    <a:pt x="882617" y="667603"/>
                  </a:lnTo>
                </a:path>
                <a:path w="1108709" h="731520">
                  <a:moveTo>
                    <a:pt x="862914" y="676383"/>
                  </a:moveTo>
                  <a:lnTo>
                    <a:pt x="851949" y="682979"/>
                  </a:lnTo>
                  <a:lnTo>
                    <a:pt x="830061" y="689575"/>
                  </a:lnTo>
                </a:path>
                <a:path w="1108709" h="731520">
                  <a:moveTo>
                    <a:pt x="810316" y="698355"/>
                  </a:moveTo>
                  <a:lnTo>
                    <a:pt x="790612" y="704951"/>
                  </a:lnTo>
                  <a:lnTo>
                    <a:pt x="777463" y="709320"/>
                  </a:lnTo>
                </a:path>
                <a:path w="1108709" h="731520">
                  <a:moveTo>
                    <a:pt x="755575" y="713731"/>
                  </a:moveTo>
                  <a:lnTo>
                    <a:pt x="724948" y="722512"/>
                  </a:lnTo>
                  <a:lnTo>
                    <a:pt x="722722" y="722512"/>
                  </a:lnTo>
                </a:path>
                <a:path w="1108709" h="731520">
                  <a:moveTo>
                    <a:pt x="700834" y="726881"/>
                  </a:moveTo>
                  <a:lnTo>
                    <a:pt x="665796" y="731292"/>
                  </a:lnTo>
                </a:path>
              </a:pathLst>
            </a:custGeom>
            <a:ln w="4375">
              <a:solidFill>
                <a:srgbClr val="231F20"/>
              </a:solidFill>
            </a:ln>
          </p:spPr>
          <p:txBody>
            <a:bodyPr wrap="square" lIns="0" tIns="0" rIns="0" bIns="0" rtlCol="0"/>
            <a:lstStyle/>
            <a:p>
              <a:endParaRPr/>
            </a:p>
          </p:txBody>
        </p:sp>
        <p:sp>
          <p:nvSpPr>
            <p:cNvPr id="57" name="object 57"/>
            <p:cNvSpPr/>
            <p:nvPr/>
          </p:nvSpPr>
          <p:spPr>
            <a:xfrm>
              <a:off x="6888932" y="3656666"/>
              <a:ext cx="35560" cy="2540"/>
            </a:xfrm>
            <a:custGeom>
              <a:avLst/>
              <a:gdLst/>
              <a:ahLst/>
              <a:cxnLst/>
              <a:rect l="l" t="t" r="r" b="b"/>
              <a:pathLst>
                <a:path w="35559" h="2539">
                  <a:moveTo>
                    <a:pt x="-2187" y="1092"/>
                  </a:moveTo>
                  <a:lnTo>
                    <a:pt x="37267" y="1092"/>
                  </a:lnTo>
                </a:path>
              </a:pathLst>
            </a:custGeom>
            <a:ln w="6559">
              <a:solidFill>
                <a:srgbClr val="231F20"/>
              </a:solidFill>
            </a:ln>
          </p:spPr>
          <p:txBody>
            <a:bodyPr wrap="square" lIns="0" tIns="0" rIns="0" bIns="0" rtlCol="0"/>
            <a:lstStyle/>
            <a:p>
              <a:endParaRPr/>
            </a:p>
          </p:txBody>
        </p:sp>
        <p:sp>
          <p:nvSpPr>
            <p:cNvPr id="58" name="object 58"/>
            <p:cNvSpPr/>
            <p:nvPr/>
          </p:nvSpPr>
          <p:spPr>
            <a:xfrm>
              <a:off x="6284472" y="3333808"/>
              <a:ext cx="582930" cy="327660"/>
            </a:xfrm>
            <a:custGeom>
              <a:avLst/>
              <a:gdLst/>
              <a:ahLst/>
              <a:cxnLst/>
              <a:rect l="l" t="t" r="r" b="b"/>
              <a:pathLst>
                <a:path w="582929" h="327660">
                  <a:moveTo>
                    <a:pt x="582572" y="327226"/>
                  </a:moveTo>
                  <a:lnTo>
                    <a:pt x="547534" y="327226"/>
                  </a:lnTo>
                </a:path>
                <a:path w="582929" h="327660">
                  <a:moveTo>
                    <a:pt x="525646" y="327226"/>
                  </a:moveTo>
                  <a:lnTo>
                    <a:pt x="514681" y="327226"/>
                  </a:lnTo>
                  <a:lnTo>
                    <a:pt x="490609" y="325042"/>
                  </a:lnTo>
                </a:path>
                <a:path w="582929" h="327660">
                  <a:moveTo>
                    <a:pt x="468679" y="322857"/>
                  </a:moveTo>
                  <a:lnTo>
                    <a:pt x="446791" y="320631"/>
                  </a:lnTo>
                  <a:lnTo>
                    <a:pt x="433641" y="318446"/>
                  </a:lnTo>
                </a:path>
                <a:path w="582929" h="327660">
                  <a:moveTo>
                    <a:pt x="411753" y="314035"/>
                  </a:moveTo>
                  <a:lnTo>
                    <a:pt x="378900" y="309666"/>
                  </a:lnTo>
                  <a:lnTo>
                    <a:pt x="376716" y="309666"/>
                  </a:lnTo>
                </a:path>
                <a:path w="582929" h="327660">
                  <a:moveTo>
                    <a:pt x="354828" y="303070"/>
                  </a:moveTo>
                  <a:lnTo>
                    <a:pt x="321975" y="294289"/>
                  </a:lnTo>
                </a:path>
                <a:path w="582929" h="327660">
                  <a:moveTo>
                    <a:pt x="300045" y="287694"/>
                  </a:moveTo>
                  <a:lnTo>
                    <a:pt x="267192" y="274502"/>
                  </a:lnTo>
                </a:path>
                <a:path w="582929" h="327660">
                  <a:moveTo>
                    <a:pt x="247489" y="265722"/>
                  </a:moveTo>
                  <a:lnTo>
                    <a:pt x="214636" y="250345"/>
                  </a:lnTo>
                </a:path>
                <a:path w="582929" h="327660">
                  <a:moveTo>
                    <a:pt x="194932" y="239380"/>
                  </a:moveTo>
                  <a:lnTo>
                    <a:pt x="164264" y="221820"/>
                  </a:lnTo>
                </a:path>
                <a:path w="582929" h="327660">
                  <a:moveTo>
                    <a:pt x="146745" y="210855"/>
                  </a:moveTo>
                  <a:lnTo>
                    <a:pt x="118304" y="188883"/>
                  </a:lnTo>
                </a:path>
                <a:path w="582929" h="327660">
                  <a:moveTo>
                    <a:pt x="100743" y="175691"/>
                  </a:moveTo>
                  <a:lnTo>
                    <a:pt x="76670" y="149350"/>
                  </a:lnTo>
                </a:path>
                <a:path w="582929" h="327660">
                  <a:moveTo>
                    <a:pt x="61336" y="133974"/>
                  </a:moveTo>
                  <a:lnTo>
                    <a:pt x="41633" y="105406"/>
                  </a:lnTo>
                </a:path>
                <a:path w="582929" h="327660">
                  <a:moveTo>
                    <a:pt x="30668" y="85661"/>
                  </a:moveTo>
                  <a:lnTo>
                    <a:pt x="15334" y="54908"/>
                  </a:lnTo>
                </a:path>
                <a:path w="582929" h="327660">
                  <a:moveTo>
                    <a:pt x="8780" y="32978"/>
                  </a:moveTo>
                  <a:lnTo>
                    <a:pt x="0" y="4411"/>
                  </a:lnTo>
                  <a:lnTo>
                    <a:pt x="0" y="0"/>
                  </a:lnTo>
                </a:path>
              </a:pathLst>
            </a:custGeom>
            <a:ln w="4375">
              <a:solidFill>
                <a:srgbClr val="231F20"/>
              </a:solidFill>
            </a:ln>
          </p:spPr>
          <p:txBody>
            <a:bodyPr wrap="square" lIns="0" tIns="0" rIns="0" bIns="0" rtlCol="0"/>
            <a:lstStyle/>
            <a:p>
              <a:endParaRPr/>
            </a:p>
          </p:txBody>
        </p:sp>
        <p:sp>
          <p:nvSpPr>
            <p:cNvPr id="59" name="object 59"/>
            <p:cNvSpPr/>
            <p:nvPr/>
          </p:nvSpPr>
          <p:spPr>
            <a:xfrm>
              <a:off x="6280102" y="3289906"/>
              <a:ext cx="2540" cy="22225"/>
            </a:xfrm>
            <a:custGeom>
              <a:avLst/>
              <a:gdLst/>
              <a:ahLst/>
              <a:cxnLst/>
              <a:rect l="l" t="t" r="r" b="b"/>
              <a:pathLst>
                <a:path w="2539" h="22225">
                  <a:moveTo>
                    <a:pt x="1092" y="-2187"/>
                  </a:moveTo>
                  <a:lnTo>
                    <a:pt x="1092" y="24159"/>
                  </a:lnTo>
                </a:path>
              </a:pathLst>
            </a:custGeom>
            <a:ln w="6559">
              <a:solidFill>
                <a:srgbClr val="231F20"/>
              </a:solidFill>
            </a:ln>
          </p:spPr>
          <p:txBody>
            <a:bodyPr wrap="square" lIns="0" tIns="0" rIns="0" bIns="0" rtlCol="0"/>
            <a:lstStyle/>
            <a:p>
              <a:endParaRPr/>
            </a:p>
          </p:txBody>
        </p:sp>
        <p:sp>
          <p:nvSpPr>
            <p:cNvPr id="60" name="object 60"/>
            <p:cNvSpPr/>
            <p:nvPr/>
          </p:nvSpPr>
          <p:spPr>
            <a:xfrm>
              <a:off x="7059792" y="2956083"/>
              <a:ext cx="100965" cy="294640"/>
            </a:xfrm>
            <a:custGeom>
              <a:avLst/>
              <a:gdLst/>
              <a:ahLst/>
              <a:cxnLst/>
              <a:rect l="l" t="t" r="r" b="b"/>
              <a:pathLst>
                <a:path w="100965" h="294639">
                  <a:moveTo>
                    <a:pt x="0" y="294289"/>
                  </a:moveTo>
                  <a:lnTo>
                    <a:pt x="100743" y="0"/>
                  </a:lnTo>
                </a:path>
              </a:pathLst>
            </a:custGeom>
            <a:ln w="4375">
              <a:solidFill>
                <a:srgbClr val="231F20"/>
              </a:solidFill>
            </a:ln>
          </p:spPr>
          <p:txBody>
            <a:bodyPr wrap="square" lIns="0" tIns="0" rIns="0" bIns="0" rtlCol="0"/>
            <a:lstStyle/>
            <a:p>
              <a:endParaRPr/>
            </a:p>
          </p:txBody>
        </p:sp>
        <p:sp>
          <p:nvSpPr>
            <p:cNvPr id="61" name="object 61"/>
            <p:cNvSpPr/>
            <p:nvPr/>
          </p:nvSpPr>
          <p:spPr>
            <a:xfrm>
              <a:off x="7107979" y="2826520"/>
              <a:ext cx="96520" cy="158750"/>
            </a:xfrm>
            <a:custGeom>
              <a:avLst/>
              <a:gdLst/>
              <a:ahLst/>
              <a:cxnLst/>
              <a:rect l="l" t="t" r="r" b="b"/>
              <a:pathLst>
                <a:path w="96520" h="158750">
                  <a:moveTo>
                    <a:pt x="96332" y="0"/>
                  </a:moveTo>
                  <a:lnTo>
                    <a:pt x="0" y="125193"/>
                  </a:lnTo>
                  <a:lnTo>
                    <a:pt x="96332" y="158130"/>
                  </a:lnTo>
                  <a:lnTo>
                    <a:pt x="96332" y="0"/>
                  </a:lnTo>
                  <a:close/>
                </a:path>
              </a:pathLst>
            </a:custGeom>
            <a:solidFill>
              <a:srgbClr val="231F20"/>
            </a:solidFill>
          </p:spPr>
          <p:txBody>
            <a:bodyPr wrap="square" lIns="0" tIns="0" rIns="0" bIns="0" rtlCol="0"/>
            <a:lstStyle/>
            <a:p>
              <a:endParaRPr/>
            </a:p>
          </p:txBody>
        </p:sp>
      </p:grpSp>
      <p:sp>
        <p:nvSpPr>
          <p:cNvPr id="62" name="object 62"/>
          <p:cNvSpPr txBox="1"/>
          <p:nvPr/>
        </p:nvSpPr>
        <p:spPr>
          <a:xfrm>
            <a:off x="930237" y="3967407"/>
            <a:ext cx="8242934" cy="2359025"/>
          </a:xfrm>
          <a:prstGeom prst="rect">
            <a:avLst/>
          </a:prstGeom>
        </p:spPr>
        <p:txBody>
          <a:bodyPr vert="horz" wrap="square" lIns="0" tIns="15240" rIns="0" bIns="0" rtlCol="0">
            <a:spAutoFit/>
          </a:bodyPr>
          <a:lstStyle/>
          <a:p>
            <a:pPr marL="2556510">
              <a:lnSpc>
                <a:spcPct val="100000"/>
              </a:lnSpc>
              <a:spcBef>
                <a:spcPts val="120"/>
              </a:spcBef>
            </a:pPr>
            <a:r>
              <a:rPr sz="1700" spc="90">
                <a:latin typeface="Calibri"/>
                <a:cs typeface="Calibri"/>
              </a:rPr>
              <a:t>Local</a:t>
            </a:r>
            <a:r>
              <a:rPr sz="1700" spc="180">
                <a:latin typeface="Calibri"/>
                <a:cs typeface="Calibri"/>
              </a:rPr>
              <a:t> </a:t>
            </a:r>
            <a:r>
              <a:rPr sz="1700" spc="25" dirty="0">
                <a:latin typeface="Calibri"/>
                <a:cs typeface="Calibri"/>
              </a:rPr>
              <a:t>topology</a:t>
            </a:r>
            <a:r>
              <a:rPr sz="1700" spc="180" dirty="0">
                <a:latin typeface="Calibri"/>
                <a:cs typeface="Calibri"/>
              </a:rPr>
              <a:t> </a:t>
            </a:r>
            <a:r>
              <a:rPr sz="1700" spc="30" dirty="0">
                <a:latin typeface="Calibri"/>
                <a:cs typeface="Calibri"/>
              </a:rPr>
              <a:t>construction.</a:t>
            </a:r>
            <a:endParaRPr sz="1700">
              <a:latin typeface="Calibri"/>
              <a:cs typeface="Calibri"/>
            </a:endParaRPr>
          </a:p>
          <a:p>
            <a:pPr>
              <a:lnSpc>
                <a:spcPct val="100000"/>
              </a:lnSpc>
              <a:spcBef>
                <a:spcPts val="35"/>
              </a:spcBef>
            </a:pPr>
            <a:endParaRPr sz="1800">
              <a:latin typeface="Calibri"/>
              <a:cs typeface="Calibri"/>
            </a:endParaRPr>
          </a:p>
          <a:p>
            <a:pPr marL="102870">
              <a:lnSpc>
                <a:spcPct val="100000"/>
              </a:lnSpc>
            </a:pPr>
            <a:r>
              <a:rPr sz="1700" b="1" spc="229" dirty="0">
                <a:latin typeface="Calibri"/>
                <a:cs typeface="Calibri"/>
              </a:rPr>
              <a:t>The</a:t>
            </a:r>
            <a:r>
              <a:rPr sz="1700" b="1" spc="254" dirty="0">
                <a:latin typeface="Calibri"/>
                <a:cs typeface="Calibri"/>
              </a:rPr>
              <a:t> </a:t>
            </a:r>
            <a:r>
              <a:rPr sz="1700" b="1" spc="95" dirty="0">
                <a:latin typeface="Calibri"/>
                <a:cs typeface="Calibri"/>
              </a:rPr>
              <a:t>following</a:t>
            </a:r>
            <a:r>
              <a:rPr sz="1700" b="1" spc="254" dirty="0">
                <a:latin typeface="Calibri"/>
                <a:cs typeface="Calibri"/>
              </a:rPr>
              <a:t> </a:t>
            </a:r>
            <a:r>
              <a:rPr sz="1700" b="1" spc="135" dirty="0">
                <a:latin typeface="Calibri"/>
                <a:cs typeface="Calibri"/>
              </a:rPr>
              <a:t>method</a:t>
            </a:r>
            <a:r>
              <a:rPr sz="1700" b="1" spc="254" dirty="0">
                <a:latin typeface="Calibri"/>
                <a:cs typeface="Calibri"/>
              </a:rPr>
              <a:t> </a:t>
            </a:r>
            <a:r>
              <a:rPr sz="1700" b="1" spc="100" dirty="0">
                <a:latin typeface="Calibri"/>
                <a:cs typeface="Calibri"/>
              </a:rPr>
              <a:t>is</a:t>
            </a:r>
            <a:r>
              <a:rPr sz="1700" b="1" spc="260" dirty="0">
                <a:latin typeface="Calibri"/>
                <a:cs typeface="Calibri"/>
              </a:rPr>
              <a:t> </a:t>
            </a:r>
            <a:r>
              <a:rPr sz="1700" b="1" spc="110" dirty="0">
                <a:latin typeface="Calibri"/>
                <a:cs typeface="Calibri"/>
              </a:rPr>
              <a:t>used</a:t>
            </a:r>
            <a:r>
              <a:rPr sz="1700" b="1" spc="254" dirty="0">
                <a:latin typeface="Calibri"/>
                <a:cs typeface="Calibri"/>
              </a:rPr>
              <a:t> </a:t>
            </a:r>
            <a:r>
              <a:rPr sz="1700" b="1" spc="105" dirty="0">
                <a:latin typeface="Calibri"/>
                <a:cs typeface="Calibri"/>
              </a:rPr>
              <a:t>to</a:t>
            </a:r>
            <a:r>
              <a:rPr sz="1700" b="1" spc="260" dirty="0">
                <a:latin typeface="Calibri"/>
                <a:cs typeface="Calibri"/>
              </a:rPr>
              <a:t> </a:t>
            </a:r>
            <a:r>
              <a:rPr sz="1700" b="1" spc="110" dirty="0">
                <a:latin typeface="Calibri"/>
                <a:cs typeface="Calibri"/>
              </a:rPr>
              <a:t>find</a:t>
            </a:r>
            <a:r>
              <a:rPr sz="1700" b="1" spc="254" dirty="0">
                <a:latin typeface="Calibri"/>
                <a:cs typeface="Calibri"/>
              </a:rPr>
              <a:t> </a:t>
            </a:r>
            <a:r>
              <a:rPr sz="1700" b="1" spc="125" dirty="0">
                <a:latin typeface="Calibri"/>
                <a:cs typeface="Calibri"/>
              </a:rPr>
              <a:t>paths:</a:t>
            </a:r>
            <a:endParaRPr sz="1700">
              <a:latin typeface="Calibri"/>
              <a:cs typeface="Calibri"/>
            </a:endParaRPr>
          </a:p>
          <a:p>
            <a:pPr marL="228600" indent="-216535">
              <a:lnSpc>
                <a:spcPct val="100000"/>
              </a:lnSpc>
              <a:spcBef>
                <a:spcPts val="1310"/>
              </a:spcBef>
              <a:buFont typeface="Cambria"/>
              <a:buChar char="•"/>
              <a:tabLst>
                <a:tab pos="229235" algn="l"/>
              </a:tabLst>
            </a:pPr>
            <a:r>
              <a:rPr sz="1700" spc="35" dirty="0">
                <a:latin typeface="Calibri"/>
                <a:cs typeface="Calibri"/>
              </a:rPr>
              <a:t>if</a:t>
            </a:r>
            <a:r>
              <a:rPr sz="1700" spc="175" dirty="0">
                <a:latin typeface="Calibri"/>
                <a:cs typeface="Calibri"/>
              </a:rPr>
              <a:t> </a:t>
            </a:r>
            <a:r>
              <a:rPr sz="1700" spc="25" dirty="0">
                <a:latin typeface="Calibri"/>
                <a:cs typeface="Calibri"/>
              </a:rPr>
              <a:t>a</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20" dirty="0">
                <a:latin typeface="Calibri"/>
                <a:cs typeface="Calibri"/>
              </a:rPr>
              <a:t>1</a:t>
            </a:r>
            <a:r>
              <a:rPr sz="1700" spc="175" dirty="0">
                <a:latin typeface="Calibri"/>
                <a:cs typeface="Calibri"/>
              </a:rPr>
              <a:t> </a:t>
            </a:r>
            <a:r>
              <a:rPr sz="1700" dirty="0">
                <a:latin typeface="Calibri"/>
                <a:cs typeface="Calibri"/>
              </a:rPr>
              <a:t>wishes</a:t>
            </a:r>
            <a:r>
              <a:rPr sz="1700" spc="180" dirty="0">
                <a:latin typeface="Calibri"/>
                <a:cs typeface="Calibri"/>
              </a:rPr>
              <a:t> </a:t>
            </a:r>
            <a:r>
              <a:rPr sz="1700" spc="10" dirty="0">
                <a:latin typeface="Calibri"/>
                <a:cs typeface="Calibri"/>
              </a:rPr>
              <a:t>to</a:t>
            </a:r>
            <a:r>
              <a:rPr sz="1700" spc="175" dirty="0">
                <a:latin typeface="Calibri"/>
                <a:cs typeface="Calibri"/>
              </a:rPr>
              <a:t> </a:t>
            </a:r>
            <a:r>
              <a:rPr sz="1700" spc="-5" dirty="0">
                <a:latin typeface="Calibri"/>
                <a:cs typeface="Calibri"/>
              </a:rPr>
              <a:t>send</a:t>
            </a:r>
            <a:r>
              <a:rPr sz="1700" spc="180" dirty="0">
                <a:latin typeface="Calibri"/>
                <a:cs typeface="Calibri"/>
              </a:rPr>
              <a:t> </a:t>
            </a:r>
            <a:r>
              <a:rPr sz="1700" spc="45" dirty="0">
                <a:latin typeface="Calibri"/>
                <a:cs typeface="Calibri"/>
              </a:rPr>
              <a:t>data</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5" dirty="0">
                <a:latin typeface="Calibri"/>
                <a:cs typeface="Calibri"/>
              </a:rPr>
              <a:t>node</a:t>
            </a:r>
            <a:r>
              <a:rPr sz="1700" spc="175" dirty="0">
                <a:latin typeface="Calibri"/>
                <a:cs typeface="Calibri"/>
              </a:rPr>
              <a:t> </a:t>
            </a:r>
            <a:r>
              <a:rPr sz="1700" i="1" spc="250" dirty="0">
                <a:latin typeface="Calibri"/>
                <a:cs typeface="Calibri"/>
              </a:rPr>
              <a:t>N</a:t>
            </a:r>
            <a:r>
              <a:rPr sz="1700" i="1" spc="360" dirty="0">
                <a:latin typeface="Calibri"/>
                <a:cs typeface="Calibri"/>
              </a:rPr>
              <a:t> </a:t>
            </a:r>
            <a:r>
              <a:rPr sz="1700" spc="35" dirty="0">
                <a:latin typeface="Calibri"/>
                <a:cs typeface="Calibri"/>
              </a:rPr>
              <a:t>and</a:t>
            </a:r>
            <a:r>
              <a:rPr sz="1700" spc="175" dirty="0">
                <a:latin typeface="Calibri"/>
                <a:cs typeface="Calibri"/>
              </a:rPr>
              <a:t> </a:t>
            </a:r>
            <a:r>
              <a:rPr sz="1700" spc="-20" dirty="0">
                <a:latin typeface="Calibri"/>
                <a:cs typeface="Calibri"/>
              </a:rPr>
              <a:t>does</a:t>
            </a:r>
            <a:r>
              <a:rPr sz="1700" spc="180" dirty="0">
                <a:latin typeface="Calibri"/>
                <a:cs typeface="Calibri"/>
              </a:rPr>
              <a:t> </a:t>
            </a:r>
            <a:r>
              <a:rPr sz="1700" spc="25" dirty="0">
                <a:latin typeface="Calibri"/>
                <a:cs typeface="Calibri"/>
              </a:rPr>
              <a:t>not</a:t>
            </a:r>
            <a:r>
              <a:rPr sz="1700" spc="175" dirty="0">
                <a:latin typeface="Calibri"/>
                <a:cs typeface="Calibri"/>
              </a:rPr>
              <a:t> </a:t>
            </a:r>
            <a:r>
              <a:rPr sz="1700" dirty="0">
                <a:latin typeface="Calibri"/>
                <a:cs typeface="Calibri"/>
              </a:rPr>
              <a:t>have</a:t>
            </a:r>
            <a:r>
              <a:rPr sz="1700" spc="180" dirty="0">
                <a:latin typeface="Calibri"/>
                <a:cs typeface="Calibri"/>
              </a:rPr>
              <a:t> </a:t>
            </a:r>
            <a:r>
              <a:rPr sz="1700" spc="50" dirty="0">
                <a:latin typeface="Calibri"/>
                <a:cs typeface="Calibri"/>
              </a:rPr>
              <a:t>path</a:t>
            </a:r>
            <a:r>
              <a:rPr sz="1700" spc="175" dirty="0">
                <a:latin typeface="Calibri"/>
                <a:cs typeface="Calibri"/>
              </a:rPr>
              <a:t> </a:t>
            </a:r>
            <a:r>
              <a:rPr sz="1700" spc="60" dirty="0">
                <a:latin typeface="Calibri"/>
                <a:cs typeface="Calibri"/>
              </a:rPr>
              <a:t>in</a:t>
            </a:r>
            <a:r>
              <a:rPr sz="1700" spc="180" dirty="0">
                <a:latin typeface="Calibri"/>
                <a:cs typeface="Calibri"/>
              </a:rPr>
              <a:t> </a:t>
            </a:r>
            <a:r>
              <a:rPr sz="1700" spc="50" dirty="0">
                <a:latin typeface="Calibri"/>
                <a:cs typeface="Calibri"/>
              </a:rPr>
              <a:t>its</a:t>
            </a:r>
            <a:r>
              <a:rPr sz="1700" spc="175" dirty="0">
                <a:latin typeface="Calibri"/>
                <a:cs typeface="Calibri"/>
              </a:rPr>
              <a:t> </a:t>
            </a:r>
            <a:r>
              <a:rPr sz="1700" spc="-5" dirty="0">
                <a:latin typeface="Calibri"/>
                <a:cs typeface="Calibri"/>
              </a:rPr>
              <a:t>source</a:t>
            </a:r>
            <a:r>
              <a:rPr sz="1700" spc="175" dirty="0">
                <a:latin typeface="Calibri"/>
                <a:cs typeface="Calibri"/>
              </a:rPr>
              <a:t> </a:t>
            </a:r>
            <a:r>
              <a:rPr sz="1700" spc="-15" dirty="0">
                <a:latin typeface="Calibri"/>
                <a:cs typeface="Calibri"/>
              </a:rPr>
              <a:t>tree:</a:t>
            </a:r>
            <a:endParaRPr sz="1700">
              <a:latin typeface="Calibri"/>
              <a:cs typeface="Calibri"/>
            </a:endParaRPr>
          </a:p>
          <a:p>
            <a:pPr marL="528320" lvl="1" indent="-230504">
              <a:lnSpc>
                <a:spcPct val="100000"/>
              </a:lnSpc>
              <a:spcBef>
                <a:spcPts val="855"/>
              </a:spcBef>
              <a:buFont typeface="Calibri"/>
              <a:buChar char="–"/>
              <a:tabLst>
                <a:tab pos="528955" algn="l"/>
              </a:tabLst>
            </a:pPr>
            <a:r>
              <a:rPr sz="1700" spc="80" dirty="0">
                <a:latin typeface="Calibri"/>
                <a:cs typeface="Calibri"/>
              </a:rPr>
              <a:t>it</a:t>
            </a:r>
            <a:r>
              <a:rPr sz="1700" spc="175" dirty="0">
                <a:latin typeface="Calibri"/>
                <a:cs typeface="Calibri"/>
              </a:rPr>
              <a:t> </a:t>
            </a:r>
            <a:r>
              <a:rPr sz="1700" spc="-5" dirty="0">
                <a:latin typeface="Calibri"/>
                <a:cs typeface="Calibri"/>
              </a:rPr>
              <a:t>sends</a:t>
            </a:r>
            <a:r>
              <a:rPr sz="1700" spc="180" dirty="0">
                <a:latin typeface="Calibri"/>
                <a:cs typeface="Calibri"/>
              </a:rPr>
              <a:t> </a:t>
            </a:r>
            <a:r>
              <a:rPr sz="1700" spc="30" dirty="0">
                <a:latin typeface="Calibri"/>
                <a:cs typeface="Calibri"/>
              </a:rPr>
              <a:t>update</a:t>
            </a:r>
            <a:r>
              <a:rPr sz="1700" spc="175" dirty="0">
                <a:latin typeface="Calibri"/>
                <a:cs typeface="Calibri"/>
              </a:rPr>
              <a:t> </a:t>
            </a:r>
            <a:r>
              <a:rPr sz="1700" spc="-15" dirty="0">
                <a:latin typeface="Calibri"/>
                <a:cs typeface="Calibri"/>
              </a:rPr>
              <a:t>message</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55" dirty="0">
                <a:latin typeface="Calibri"/>
                <a:cs typeface="Calibri"/>
              </a:rPr>
              <a:t>all</a:t>
            </a:r>
            <a:r>
              <a:rPr sz="1700" spc="175" dirty="0">
                <a:latin typeface="Calibri"/>
                <a:cs typeface="Calibri"/>
              </a:rPr>
              <a:t> </a:t>
            </a:r>
            <a:r>
              <a:rPr sz="1700" spc="15" dirty="0">
                <a:latin typeface="Calibri"/>
                <a:cs typeface="Calibri"/>
              </a:rPr>
              <a:t>neighbors</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30" dirty="0">
                <a:latin typeface="Calibri"/>
                <a:cs typeface="Calibri"/>
              </a:rPr>
              <a:t>indicates</a:t>
            </a:r>
            <a:r>
              <a:rPr sz="1700" spc="175" dirty="0">
                <a:latin typeface="Calibri"/>
                <a:cs typeface="Calibri"/>
              </a:rPr>
              <a:t> </a:t>
            </a:r>
            <a:r>
              <a:rPr sz="1700" spc="55" dirty="0">
                <a:latin typeface="Calibri"/>
                <a:cs typeface="Calibri"/>
              </a:rPr>
              <a:t>that</a:t>
            </a:r>
            <a:r>
              <a:rPr sz="1700" spc="180" dirty="0">
                <a:latin typeface="Calibri"/>
                <a:cs typeface="Calibri"/>
              </a:rPr>
              <a:t> </a:t>
            </a:r>
            <a:r>
              <a:rPr sz="1700" spc="-5" dirty="0">
                <a:latin typeface="Calibri"/>
                <a:cs typeface="Calibri"/>
              </a:rPr>
              <a:t>there</a:t>
            </a:r>
            <a:r>
              <a:rPr sz="1700" spc="180" dirty="0">
                <a:latin typeface="Calibri"/>
                <a:cs typeface="Calibri"/>
              </a:rPr>
              <a:t> </a:t>
            </a:r>
            <a:r>
              <a:rPr sz="1700" spc="35" dirty="0">
                <a:latin typeface="Calibri"/>
                <a:cs typeface="Calibri"/>
              </a:rPr>
              <a:t>is</a:t>
            </a:r>
            <a:r>
              <a:rPr sz="1700" spc="175" dirty="0">
                <a:latin typeface="Calibri"/>
                <a:cs typeface="Calibri"/>
              </a:rPr>
              <a:t> </a:t>
            </a:r>
            <a:r>
              <a:rPr sz="1700" spc="-5" dirty="0">
                <a:latin typeface="Calibri"/>
                <a:cs typeface="Calibri"/>
              </a:rPr>
              <a:t>no</a:t>
            </a:r>
            <a:r>
              <a:rPr sz="1700" spc="180" dirty="0">
                <a:latin typeface="Calibri"/>
                <a:cs typeface="Calibri"/>
              </a:rPr>
              <a:t> </a:t>
            </a:r>
            <a:r>
              <a:rPr sz="1700" spc="50" dirty="0">
                <a:latin typeface="Calibri"/>
                <a:cs typeface="Calibri"/>
              </a:rPr>
              <a:t>path</a:t>
            </a:r>
            <a:r>
              <a:rPr sz="1700" spc="180" dirty="0">
                <a:latin typeface="Calibri"/>
                <a:cs typeface="Calibri"/>
              </a:rPr>
              <a:t> </a:t>
            </a:r>
            <a:r>
              <a:rPr sz="1700" spc="10" dirty="0">
                <a:latin typeface="Calibri"/>
                <a:cs typeface="Calibri"/>
              </a:rPr>
              <a:t>to</a:t>
            </a:r>
            <a:r>
              <a:rPr sz="1700" spc="185" dirty="0">
                <a:latin typeface="Calibri"/>
                <a:cs typeface="Calibri"/>
              </a:rPr>
              <a:t> </a:t>
            </a:r>
            <a:r>
              <a:rPr sz="1700" i="1" spc="250" dirty="0">
                <a:latin typeface="Calibri"/>
                <a:cs typeface="Calibri"/>
              </a:rPr>
              <a:t>N</a:t>
            </a:r>
            <a:r>
              <a:rPr sz="1700" i="1" spc="-204" dirty="0">
                <a:latin typeface="Calibri"/>
                <a:cs typeface="Calibri"/>
              </a:rPr>
              <a:t> </a:t>
            </a:r>
            <a:r>
              <a:rPr sz="1700" spc="10" dirty="0">
                <a:latin typeface="Calibri"/>
                <a:cs typeface="Calibri"/>
              </a:rPr>
              <a:t>;</a:t>
            </a:r>
            <a:endParaRPr sz="1700">
              <a:latin typeface="Calibri"/>
              <a:cs typeface="Calibri"/>
            </a:endParaRPr>
          </a:p>
          <a:p>
            <a:pPr marL="528320" lvl="1" indent="-230504">
              <a:lnSpc>
                <a:spcPct val="100000"/>
              </a:lnSpc>
              <a:spcBef>
                <a:spcPts val="855"/>
              </a:spcBef>
              <a:buFont typeface="Calibri"/>
              <a:buChar char="–"/>
              <a:tabLst>
                <a:tab pos="528955" algn="l"/>
              </a:tabLst>
            </a:pPr>
            <a:r>
              <a:rPr sz="1700" spc="15" dirty="0">
                <a:latin typeface="Calibri"/>
                <a:cs typeface="Calibri"/>
              </a:rPr>
              <a:t>neighbor</a:t>
            </a:r>
            <a:r>
              <a:rPr sz="1700" spc="175" dirty="0">
                <a:latin typeface="Calibri"/>
                <a:cs typeface="Calibri"/>
              </a:rPr>
              <a:t> </a:t>
            </a:r>
            <a:r>
              <a:rPr sz="1700" spc="55" dirty="0">
                <a:latin typeface="Calibri"/>
                <a:cs typeface="Calibri"/>
              </a:rPr>
              <a:t>that</a:t>
            </a:r>
            <a:r>
              <a:rPr sz="1700" spc="180" dirty="0">
                <a:latin typeface="Calibri"/>
                <a:cs typeface="Calibri"/>
              </a:rPr>
              <a:t> </a:t>
            </a:r>
            <a:r>
              <a:rPr sz="1700" spc="-5" dirty="0">
                <a:latin typeface="Calibri"/>
                <a:cs typeface="Calibri"/>
              </a:rPr>
              <a:t>have</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45" dirty="0">
                <a:latin typeface="Calibri"/>
                <a:cs typeface="Calibri"/>
              </a:rPr>
              <a:t>path,</a:t>
            </a:r>
            <a:r>
              <a:rPr sz="1700" spc="180" dirty="0">
                <a:latin typeface="Calibri"/>
                <a:cs typeface="Calibri"/>
              </a:rPr>
              <a:t> </a:t>
            </a:r>
            <a:r>
              <a:rPr sz="1700" spc="-10" dirty="0">
                <a:latin typeface="Calibri"/>
                <a:cs typeface="Calibri"/>
              </a:rPr>
              <a:t>responses</a:t>
            </a:r>
            <a:r>
              <a:rPr sz="1700" spc="180" dirty="0">
                <a:latin typeface="Calibri"/>
                <a:cs typeface="Calibri"/>
              </a:rPr>
              <a:t> </a:t>
            </a:r>
            <a:r>
              <a:rPr sz="1700" spc="50" dirty="0">
                <a:latin typeface="Calibri"/>
                <a:cs typeface="Calibri"/>
              </a:rPr>
              <a:t>with</a:t>
            </a:r>
            <a:r>
              <a:rPr sz="1700" spc="180" dirty="0">
                <a:latin typeface="Calibri"/>
                <a:cs typeface="Calibri"/>
              </a:rPr>
              <a:t> </a:t>
            </a:r>
            <a:r>
              <a:rPr sz="1700" spc="30" dirty="0">
                <a:latin typeface="Calibri"/>
                <a:cs typeface="Calibri"/>
              </a:rPr>
              <a:t>update</a:t>
            </a:r>
            <a:r>
              <a:rPr sz="1700" spc="180" dirty="0">
                <a:latin typeface="Calibri"/>
                <a:cs typeface="Calibri"/>
              </a:rPr>
              <a:t> </a:t>
            </a:r>
            <a:r>
              <a:rPr sz="1700" spc="-10" dirty="0">
                <a:latin typeface="Calibri"/>
                <a:cs typeface="Calibri"/>
              </a:rPr>
              <a:t>messages;</a:t>
            </a:r>
            <a:endParaRPr sz="1700">
              <a:latin typeface="Calibri"/>
              <a:cs typeface="Calibri"/>
            </a:endParaRPr>
          </a:p>
          <a:p>
            <a:pPr marL="528320" lvl="1" indent="-230504">
              <a:lnSpc>
                <a:spcPct val="100000"/>
              </a:lnSpc>
              <a:spcBef>
                <a:spcPts val="855"/>
              </a:spcBef>
              <a:buFont typeface="Calibri"/>
              <a:buChar char="–"/>
              <a:tabLst>
                <a:tab pos="528955" algn="l"/>
              </a:tabLst>
            </a:pPr>
            <a:r>
              <a:rPr sz="1700" spc="-5" dirty="0">
                <a:latin typeface="Calibri"/>
                <a:cs typeface="Calibri"/>
              </a:rPr>
              <a:t>node</a:t>
            </a:r>
            <a:r>
              <a:rPr sz="1700" spc="175" dirty="0">
                <a:latin typeface="Calibri"/>
                <a:cs typeface="Calibri"/>
              </a:rPr>
              <a:t> </a:t>
            </a:r>
            <a:r>
              <a:rPr sz="1700" spc="-20" dirty="0">
                <a:latin typeface="Calibri"/>
                <a:cs typeface="Calibri"/>
              </a:rPr>
              <a:t>1</a:t>
            </a:r>
            <a:r>
              <a:rPr sz="1700" spc="175" dirty="0">
                <a:latin typeface="Calibri"/>
                <a:cs typeface="Calibri"/>
              </a:rPr>
              <a:t> </a:t>
            </a:r>
            <a:r>
              <a:rPr sz="1700" spc="25" dirty="0">
                <a:latin typeface="Calibri"/>
                <a:cs typeface="Calibri"/>
              </a:rPr>
              <a:t>updates</a:t>
            </a:r>
            <a:r>
              <a:rPr sz="1700" spc="180" dirty="0">
                <a:latin typeface="Calibri"/>
                <a:cs typeface="Calibri"/>
              </a:rPr>
              <a:t> </a:t>
            </a:r>
            <a:r>
              <a:rPr sz="1700" spc="50" dirty="0">
                <a:latin typeface="Calibri"/>
                <a:cs typeface="Calibri"/>
              </a:rPr>
              <a:t>its</a:t>
            </a:r>
            <a:r>
              <a:rPr sz="1700" spc="175" dirty="0">
                <a:latin typeface="Calibri"/>
                <a:cs typeface="Calibri"/>
              </a:rPr>
              <a:t> </a:t>
            </a:r>
            <a:r>
              <a:rPr sz="1700" spc="-5" dirty="0">
                <a:latin typeface="Calibri"/>
                <a:cs typeface="Calibri"/>
              </a:rPr>
              <a:t>source</a:t>
            </a:r>
            <a:r>
              <a:rPr sz="1700" spc="180" dirty="0">
                <a:latin typeface="Calibri"/>
                <a:cs typeface="Calibri"/>
              </a:rPr>
              <a:t> </a:t>
            </a:r>
            <a:r>
              <a:rPr sz="1700" spc="-15" dirty="0">
                <a:latin typeface="Calibri"/>
                <a:cs typeface="Calibri"/>
              </a:rPr>
              <a:t>tree</a:t>
            </a:r>
            <a:r>
              <a:rPr sz="1700" spc="175" dirty="0">
                <a:latin typeface="Calibri"/>
                <a:cs typeface="Calibri"/>
              </a:rPr>
              <a:t> </a:t>
            </a:r>
            <a:r>
              <a:rPr sz="1700" spc="35" dirty="0">
                <a:latin typeface="Calibri"/>
                <a:cs typeface="Calibri"/>
              </a:rPr>
              <a:t>and</a:t>
            </a:r>
            <a:r>
              <a:rPr sz="1700" spc="175" dirty="0">
                <a:latin typeface="Calibri"/>
                <a:cs typeface="Calibri"/>
              </a:rPr>
              <a:t> </a:t>
            </a:r>
            <a:r>
              <a:rPr sz="1700" spc="50" dirty="0">
                <a:latin typeface="Calibri"/>
                <a:cs typeface="Calibri"/>
              </a:rPr>
              <a:t>may</a:t>
            </a:r>
            <a:r>
              <a:rPr sz="1700" spc="175" dirty="0">
                <a:latin typeface="Calibri"/>
                <a:cs typeface="Calibri"/>
              </a:rPr>
              <a:t> </a:t>
            </a:r>
            <a:r>
              <a:rPr sz="1700" spc="30" dirty="0">
                <a:latin typeface="Calibri"/>
                <a:cs typeface="Calibri"/>
              </a:rPr>
              <a:t>begin</a:t>
            </a:r>
            <a:r>
              <a:rPr sz="1700" spc="175" dirty="0">
                <a:latin typeface="Calibri"/>
                <a:cs typeface="Calibri"/>
              </a:rPr>
              <a:t> </a:t>
            </a:r>
            <a:r>
              <a:rPr sz="1700" spc="25" dirty="0">
                <a:latin typeface="Calibri"/>
                <a:cs typeface="Calibri"/>
              </a:rPr>
              <a:t>transmission.</a:t>
            </a:r>
            <a:endParaRPr sz="1700">
              <a:latin typeface="Calibri"/>
              <a:cs typeface="Calibri"/>
            </a:endParaRPr>
          </a:p>
        </p:txBody>
      </p:sp>
      <p:sp>
        <p:nvSpPr>
          <p:cNvPr id="63" name="object 63"/>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75358" y="733176"/>
            <a:ext cx="9055100" cy="5594985"/>
          </a:xfrm>
          <a:prstGeom prst="rect">
            <a:avLst/>
          </a:prstGeom>
        </p:spPr>
        <p:txBody>
          <a:bodyPr vert="horz" wrap="square" lIns="0" tIns="189230" rIns="0" bIns="0" rtlCol="0">
            <a:spAutoFit/>
          </a:bodyPr>
          <a:lstStyle/>
          <a:p>
            <a:pPr marL="433705" indent="-421640">
              <a:lnSpc>
                <a:spcPct val="100000"/>
              </a:lnSpc>
              <a:spcBef>
                <a:spcPts val="1490"/>
              </a:spcBef>
              <a:buAutoNum type="arabicPeriod" startAt="4"/>
              <a:tabLst>
                <a:tab pos="433705" algn="l"/>
                <a:tab pos="434340" algn="l"/>
              </a:tabLst>
            </a:pPr>
            <a:r>
              <a:rPr sz="2950" spc="-5" dirty="0">
                <a:solidFill>
                  <a:srgbClr val="000099"/>
                </a:solidFill>
                <a:latin typeface="Calibri"/>
                <a:cs typeface="Calibri"/>
              </a:rPr>
              <a:t>Reactive</a:t>
            </a:r>
            <a:r>
              <a:rPr sz="2950" spc="220" dirty="0">
                <a:solidFill>
                  <a:srgbClr val="000099"/>
                </a:solidFill>
                <a:latin typeface="Calibri"/>
                <a:cs typeface="Calibri"/>
              </a:rPr>
              <a:t> </a:t>
            </a:r>
            <a:r>
              <a:rPr sz="2950" spc="-20" dirty="0">
                <a:solidFill>
                  <a:srgbClr val="000099"/>
                </a:solidFill>
                <a:latin typeface="Calibri"/>
                <a:cs typeface="Calibri"/>
              </a:rPr>
              <a:t>routing</a:t>
            </a:r>
            <a:r>
              <a:rPr sz="2950" spc="225" dirty="0">
                <a:solidFill>
                  <a:srgbClr val="000099"/>
                </a:solidFill>
                <a:latin typeface="Calibri"/>
                <a:cs typeface="Calibri"/>
              </a:rPr>
              <a:t> </a:t>
            </a:r>
            <a:r>
              <a:rPr sz="2950" spc="-60" dirty="0">
                <a:solidFill>
                  <a:srgbClr val="000099"/>
                </a:solidFill>
                <a:latin typeface="Calibri"/>
                <a:cs typeface="Calibri"/>
              </a:rPr>
              <a:t>protocols</a:t>
            </a:r>
            <a:endParaRPr sz="2950">
              <a:latin typeface="Calibri"/>
              <a:cs typeface="Calibri"/>
            </a:endParaRPr>
          </a:p>
          <a:p>
            <a:pPr marL="222250">
              <a:lnSpc>
                <a:spcPct val="100000"/>
              </a:lnSpc>
              <a:spcBef>
                <a:spcPts val="815"/>
              </a:spcBef>
            </a:pPr>
            <a:r>
              <a:rPr sz="1700" spc="45" dirty="0">
                <a:latin typeface="Calibri"/>
                <a:cs typeface="Calibri"/>
              </a:rPr>
              <a:t>These</a:t>
            </a:r>
            <a:r>
              <a:rPr sz="1700" spc="125" dirty="0">
                <a:latin typeface="Calibri"/>
                <a:cs typeface="Calibri"/>
              </a:rPr>
              <a:t> </a:t>
            </a:r>
            <a:r>
              <a:rPr sz="1700" spc="20" dirty="0">
                <a:latin typeface="Calibri"/>
                <a:cs typeface="Calibri"/>
              </a:rPr>
              <a:t>protocols</a:t>
            </a:r>
            <a:r>
              <a:rPr sz="1700" spc="125" dirty="0">
                <a:latin typeface="Calibri"/>
                <a:cs typeface="Calibri"/>
              </a:rPr>
              <a:t> </a:t>
            </a:r>
            <a:r>
              <a:rPr sz="1700" spc="25" dirty="0">
                <a:latin typeface="Calibri"/>
                <a:cs typeface="Calibri"/>
              </a:rPr>
              <a:t>find</a:t>
            </a:r>
            <a:r>
              <a:rPr sz="1700" spc="135" dirty="0">
                <a:latin typeface="Calibri"/>
                <a:cs typeface="Calibri"/>
              </a:rPr>
              <a:t> </a:t>
            </a:r>
            <a:r>
              <a:rPr sz="1700" spc="40" dirty="0">
                <a:latin typeface="Calibri"/>
                <a:cs typeface="Calibri"/>
              </a:rPr>
              <a:t>paths</a:t>
            </a:r>
            <a:r>
              <a:rPr sz="1700" spc="125" dirty="0">
                <a:latin typeface="Calibri"/>
                <a:cs typeface="Calibri"/>
              </a:rPr>
              <a:t> </a:t>
            </a:r>
            <a:r>
              <a:rPr sz="1700" spc="10" dirty="0">
                <a:latin typeface="Calibri"/>
                <a:cs typeface="Calibri"/>
              </a:rPr>
              <a:t>to</a:t>
            </a:r>
            <a:r>
              <a:rPr sz="1700" spc="125" dirty="0">
                <a:latin typeface="Calibri"/>
                <a:cs typeface="Calibri"/>
              </a:rPr>
              <a:t> </a:t>
            </a:r>
            <a:r>
              <a:rPr sz="1700" spc="30" dirty="0">
                <a:latin typeface="Calibri"/>
                <a:cs typeface="Calibri"/>
              </a:rPr>
              <a:t>destination</a:t>
            </a:r>
            <a:r>
              <a:rPr sz="1700" spc="130" dirty="0">
                <a:latin typeface="Calibri"/>
                <a:cs typeface="Calibri"/>
              </a:rPr>
              <a:t> </a:t>
            </a:r>
            <a:r>
              <a:rPr sz="1700" spc="40" dirty="0">
                <a:latin typeface="Calibri"/>
                <a:cs typeface="Calibri"/>
              </a:rPr>
              <a:t>only</a:t>
            </a:r>
            <a:r>
              <a:rPr sz="1700" spc="125" dirty="0">
                <a:latin typeface="Calibri"/>
                <a:cs typeface="Calibri"/>
              </a:rPr>
              <a:t> </a:t>
            </a:r>
            <a:r>
              <a:rPr sz="1700" spc="-5" dirty="0">
                <a:latin typeface="Calibri"/>
                <a:cs typeface="Calibri"/>
              </a:rPr>
              <a:t>when</a:t>
            </a:r>
            <a:r>
              <a:rPr sz="1700" spc="130" dirty="0">
                <a:latin typeface="Calibri"/>
                <a:cs typeface="Calibri"/>
              </a:rPr>
              <a:t> </a:t>
            </a:r>
            <a:r>
              <a:rPr sz="1700" spc="-30" dirty="0">
                <a:latin typeface="Calibri"/>
                <a:cs typeface="Calibri"/>
              </a:rPr>
              <a:t>needed</a:t>
            </a:r>
            <a:r>
              <a:rPr sz="1700" spc="130" dirty="0">
                <a:latin typeface="Calibri"/>
                <a:cs typeface="Calibri"/>
              </a:rPr>
              <a:t> </a:t>
            </a:r>
            <a:r>
              <a:rPr sz="1700" spc="30" dirty="0">
                <a:latin typeface="Calibri"/>
                <a:cs typeface="Calibri"/>
              </a:rPr>
              <a:t>(on-demand)</a:t>
            </a:r>
            <a:r>
              <a:rPr sz="1700" spc="125" dirty="0">
                <a:latin typeface="Calibri"/>
                <a:cs typeface="Calibri"/>
              </a:rPr>
              <a:t> </a:t>
            </a:r>
            <a:r>
              <a:rPr sz="1700" spc="10" dirty="0">
                <a:latin typeface="Calibri"/>
                <a:cs typeface="Calibri"/>
              </a:rPr>
              <a:t>to</a:t>
            </a:r>
            <a:r>
              <a:rPr sz="1700" spc="130" dirty="0">
                <a:latin typeface="Calibri"/>
                <a:cs typeface="Calibri"/>
              </a:rPr>
              <a:t> </a:t>
            </a:r>
            <a:r>
              <a:rPr sz="1700" spc="45" dirty="0">
                <a:latin typeface="Calibri"/>
                <a:cs typeface="Calibri"/>
              </a:rPr>
              <a:t>transmit</a:t>
            </a:r>
            <a:r>
              <a:rPr sz="1700" spc="125" dirty="0">
                <a:latin typeface="Calibri"/>
                <a:cs typeface="Calibri"/>
              </a:rPr>
              <a:t> </a:t>
            </a:r>
            <a:r>
              <a:rPr sz="1700" spc="25" dirty="0">
                <a:latin typeface="Calibri"/>
                <a:cs typeface="Calibri"/>
              </a:rPr>
              <a:t>a</a:t>
            </a:r>
            <a:r>
              <a:rPr sz="1700" spc="130" dirty="0">
                <a:latin typeface="Calibri"/>
                <a:cs typeface="Calibri"/>
              </a:rPr>
              <a:t> </a:t>
            </a:r>
            <a:r>
              <a:rPr sz="1700" spc="20" dirty="0">
                <a:latin typeface="Calibri"/>
                <a:cs typeface="Calibri"/>
              </a:rPr>
              <a:t>packet.</a:t>
            </a:r>
            <a:endParaRPr sz="1700">
              <a:latin typeface="Calibri"/>
              <a:cs typeface="Calibri"/>
            </a:endParaRPr>
          </a:p>
          <a:p>
            <a:pPr marL="157480">
              <a:lnSpc>
                <a:spcPct val="100000"/>
              </a:lnSpc>
              <a:spcBef>
                <a:spcPts val="1065"/>
              </a:spcBef>
            </a:pPr>
            <a:r>
              <a:rPr sz="1700" b="1" spc="160" dirty="0">
                <a:latin typeface="Calibri"/>
                <a:cs typeface="Calibri"/>
              </a:rPr>
              <a:t>We</a:t>
            </a:r>
            <a:r>
              <a:rPr sz="1700" b="1" spc="220" dirty="0">
                <a:latin typeface="Calibri"/>
                <a:cs typeface="Calibri"/>
              </a:rPr>
              <a:t> </a:t>
            </a:r>
            <a:r>
              <a:rPr sz="1700" b="1" spc="110" dirty="0">
                <a:latin typeface="Calibri"/>
                <a:cs typeface="Calibri"/>
              </a:rPr>
              <a:t>consider:</a:t>
            </a:r>
            <a:endParaRPr sz="1700">
              <a:latin typeface="Calibri"/>
              <a:cs typeface="Calibri"/>
            </a:endParaRPr>
          </a:p>
          <a:p>
            <a:pPr marL="283845" lvl="1" indent="-217170">
              <a:lnSpc>
                <a:spcPct val="100000"/>
              </a:lnSpc>
              <a:spcBef>
                <a:spcPts val="1255"/>
              </a:spcBef>
              <a:buFont typeface="Cambria"/>
              <a:buChar char="•"/>
              <a:tabLst>
                <a:tab pos="284480" algn="l"/>
              </a:tabLst>
            </a:pPr>
            <a:r>
              <a:rPr sz="1700" spc="75" dirty="0">
                <a:latin typeface="Calibri"/>
                <a:cs typeface="Calibri"/>
              </a:rPr>
              <a:t>Dynamic</a:t>
            </a:r>
            <a:r>
              <a:rPr sz="1700" spc="175" dirty="0">
                <a:latin typeface="Calibri"/>
                <a:cs typeface="Calibri"/>
              </a:rPr>
              <a:t> </a:t>
            </a:r>
            <a:r>
              <a:rPr sz="1700" spc="-5" dirty="0">
                <a:latin typeface="Calibri"/>
                <a:cs typeface="Calibri"/>
              </a:rPr>
              <a:t>source</a:t>
            </a:r>
            <a:r>
              <a:rPr sz="1700" spc="180" dirty="0">
                <a:latin typeface="Calibri"/>
                <a:cs typeface="Calibri"/>
              </a:rPr>
              <a:t> </a:t>
            </a:r>
            <a:r>
              <a:rPr sz="1700" spc="35" dirty="0">
                <a:latin typeface="Calibri"/>
                <a:cs typeface="Calibri"/>
              </a:rPr>
              <a:t>routing</a:t>
            </a:r>
            <a:r>
              <a:rPr sz="1700" spc="180" dirty="0">
                <a:latin typeface="Calibri"/>
                <a:cs typeface="Calibri"/>
              </a:rPr>
              <a:t> </a:t>
            </a:r>
            <a:r>
              <a:rPr sz="1700" spc="20" dirty="0">
                <a:latin typeface="Calibri"/>
                <a:cs typeface="Calibri"/>
              </a:rPr>
              <a:t>protocol</a:t>
            </a:r>
            <a:r>
              <a:rPr sz="1700" spc="180" dirty="0">
                <a:latin typeface="Calibri"/>
                <a:cs typeface="Calibri"/>
              </a:rPr>
              <a:t> </a:t>
            </a:r>
            <a:r>
              <a:rPr sz="1700" spc="160" dirty="0">
                <a:latin typeface="Calibri"/>
                <a:cs typeface="Calibri"/>
              </a:rPr>
              <a:t>(DSR);</a:t>
            </a:r>
            <a:endParaRPr sz="1700">
              <a:latin typeface="Calibri"/>
              <a:cs typeface="Calibri"/>
            </a:endParaRPr>
          </a:p>
          <a:p>
            <a:pPr marL="283845" lvl="1" indent="-217170">
              <a:lnSpc>
                <a:spcPct val="100000"/>
              </a:lnSpc>
              <a:spcBef>
                <a:spcPts val="1255"/>
              </a:spcBef>
              <a:buFont typeface="Cambria"/>
              <a:buChar char="•"/>
              <a:tabLst>
                <a:tab pos="284480" algn="l"/>
              </a:tabLst>
            </a:pPr>
            <a:r>
              <a:rPr sz="1700" spc="160" dirty="0">
                <a:latin typeface="Calibri"/>
                <a:cs typeface="Calibri"/>
              </a:rPr>
              <a:t>Ad</a:t>
            </a:r>
            <a:r>
              <a:rPr sz="1700" spc="170" dirty="0">
                <a:latin typeface="Calibri"/>
                <a:cs typeface="Calibri"/>
              </a:rPr>
              <a:t> </a:t>
            </a:r>
            <a:r>
              <a:rPr sz="1700" spc="20" dirty="0">
                <a:latin typeface="Calibri"/>
                <a:cs typeface="Calibri"/>
              </a:rPr>
              <a:t>hoc</a:t>
            </a:r>
            <a:r>
              <a:rPr sz="1700" spc="175" dirty="0">
                <a:latin typeface="Calibri"/>
                <a:cs typeface="Calibri"/>
              </a:rPr>
              <a:t> </a:t>
            </a:r>
            <a:r>
              <a:rPr sz="1700" spc="10" dirty="0">
                <a:latin typeface="Calibri"/>
                <a:cs typeface="Calibri"/>
              </a:rPr>
              <a:t>on-demand</a:t>
            </a:r>
            <a:r>
              <a:rPr sz="1700" spc="175" dirty="0">
                <a:latin typeface="Calibri"/>
                <a:cs typeface="Calibri"/>
              </a:rPr>
              <a:t> </a:t>
            </a:r>
            <a:r>
              <a:rPr sz="1700" spc="25" dirty="0">
                <a:latin typeface="Calibri"/>
                <a:cs typeface="Calibri"/>
              </a:rPr>
              <a:t>distance</a:t>
            </a:r>
            <a:r>
              <a:rPr sz="1700" spc="175" dirty="0">
                <a:latin typeface="Calibri"/>
                <a:cs typeface="Calibri"/>
              </a:rPr>
              <a:t> </a:t>
            </a:r>
            <a:r>
              <a:rPr sz="1700" spc="15" dirty="0">
                <a:latin typeface="Calibri"/>
                <a:cs typeface="Calibri"/>
              </a:rPr>
              <a:t>vector</a:t>
            </a:r>
            <a:r>
              <a:rPr sz="1700" spc="175" dirty="0">
                <a:latin typeface="Calibri"/>
                <a:cs typeface="Calibri"/>
              </a:rPr>
              <a:t> </a:t>
            </a:r>
            <a:r>
              <a:rPr sz="1700" spc="35" dirty="0">
                <a:latin typeface="Calibri"/>
                <a:cs typeface="Calibri"/>
              </a:rPr>
              <a:t>routing</a:t>
            </a:r>
            <a:r>
              <a:rPr sz="1700" spc="175" dirty="0">
                <a:latin typeface="Calibri"/>
                <a:cs typeface="Calibri"/>
              </a:rPr>
              <a:t> </a:t>
            </a:r>
            <a:r>
              <a:rPr sz="1700" spc="20" dirty="0">
                <a:latin typeface="Calibri"/>
                <a:cs typeface="Calibri"/>
              </a:rPr>
              <a:t>protocol</a:t>
            </a:r>
            <a:r>
              <a:rPr sz="1700" spc="175" dirty="0">
                <a:latin typeface="Calibri"/>
                <a:cs typeface="Calibri"/>
              </a:rPr>
              <a:t> </a:t>
            </a:r>
            <a:r>
              <a:rPr sz="1700" spc="170" dirty="0">
                <a:latin typeface="Calibri"/>
                <a:cs typeface="Calibri"/>
              </a:rPr>
              <a:t>(AODV);</a:t>
            </a:r>
            <a:endParaRPr sz="1700">
              <a:latin typeface="Calibri"/>
              <a:cs typeface="Calibri"/>
            </a:endParaRPr>
          </a:p>
          <a:p>
            <a:pPr marL="283845" lvl="1" indent="-217170">
              <a:lnSpc>
                <a:spcPct val="100000"/>
              </a:lnSpc>
              <a:spcBef>
                <a:spcPts val="1255"/>
              </a:spcBef>
              <a:buFont typeface="Cambria"/>
              <a:buChar char="•"/>
              <a:tabLst>
                <a:tab pos="284480" algn="l"/>
              </a:tabLst>
            </a:pPr>
            <a:r>
              <a:rPr sz="1700" spc="65" dirty="0">
                <a:latin typeface="Calibri"/>
                <a:cs typeface="Calibri"/>
              </a:rPr>
              <a:t>Location</a:t>
            </a:r>
            <a:r>
              <a:rPr sz="1700" spc="160" dirty="0">
                <a:latin typeface="Calibri"/>
                <a:cs typeface="Calibri"/>
              </a:rPr>
              <a:t> </a:t>
            </a:r>
            <a:r>
              <a:rPr sz="1700" spc="15" dirty="0">
                <a:latin typeface="Calibri"/>
                <a:cs typeface="Calibri"/>
              </a:rPr>
              <a:t>aided</a:t>
            </a:r>
            <a:r>
              <a:rPr sz="1700" spc="165" dirty="0">
                <a:latin typeface="Calibri"/>
                <a:cs typeface="Calibri"/>
              </a:rPr>
              <a:t> </a:t>
            </a:r>
            <a:r>
              <a:rPr sz="1700" spc="35" dirty="0">
                <a:latin typeface="Calibri"/>
                <a:cs typeface="Calibri"/>
              </a:rPr>
              <a:t>routing</a:t>
            </a:r>
            <a:r>
              <a:rPr sz="1700" spc="160" dirty="0">
                <a:latin typeface="Calibri"/>
                <a:cs typeface="Calibri"/>
              </a:rPr>
              <a:t> </a:t>
            </a:r>
            <a:r>
              <a:rPr sz="1700" spc="200" dirty="0">
                <a:latin typeface="Calibri"/>
                <a:cs typeface="Calibri"/>
              </a:rPr>
              <a:t>(LAR);</a:t>
            </a:r>
            <a:endParaRPr sz="1700">
              <a:latin typeface="Calibri"/>
              <a:cs typeface="Calibri"/>
            </a:endParaRPr>
          </a:p>
          <a:p>
            <a:pPr marL="283845" lvl="1" indent="-217170">
              <a:lnSpc>
                <a:spcPct val="100000"/>
              </a:lnSpc>
              <a:spcBef>
                <a:spcPts val="1255"/>
              </a:spcBef>
              <a:buFont typeface="Cambria"/>
              <a:buChar char="•"/>
              <a:tabLst>
                <a:tab pos="284480" algn="l"/>
              </a:tabLst>
            </a:pPr>
            <a:r>
              <a:rPr sz="1700" spc="50" dirty="0">
                <a:latin typeface="Calibri"/>
                <a:cs typeface="Calibri"/>
              </a:rPr>
              <a:t>Associativity-based</a:t>
            </a:r>
            <a:r>
              <a:rPr sz="1700" spc="160" dirty="0">
                <a:latin typeface="Calibri"/>
                <a:cs typeface="Calibri"/>
              </a:rPr>
              <a:t> </a:t>
            </a:r>
            <a:r>
              <a:rPr sz="1700" spc="35" dirty="0">
                <a:latin typeface="Calibri"/>
                <a:cs typeface="Calibri"/>
              </a:rPr>
              <a:t>routing</a:t>
            </a:r>
            <a:r>
              <a:rPr sz="1700" spc="160" dirty="0">
                <a:latin typeface="Calibri"/>
                <a:cs typeface="Calibri"/>
              </a:rPr>
              <a:t> </a:t>
            </a:r>
            <a:r>
              <a:rPr sz="1700" spc="185" dirty="0">
                <a:latin typeface="Calibri"/>
                <a:cs typeface="Calibri"/>
              </a:rPr>
              <a:t>(ABR);</a:t>
            </a:r>
            <a:endParaRPr sz="1700">
              <a:latin typeface="Calibri"/>
              <a:cs typeface="Calibri"/>
            </a:endParaRPr>
          </a:p>
          <a:p>
            <a:pPr marL="283845" lvl="1" indent="-217170">
              <a:lnSpc>
                <a:spcPct val="100000"/>
              </a:lnSpc>
              <a:spcBef>
                <a:spcPts val="1260"/>
              </a:spcBef>
              <a:buFont typeface="Cambria"/>
              <a:buChar char="•"/>
              <a:tabLst>
                <a:tab pos="284480" algn="l"/>
              </a:tabLst>
            </a:pPr>
            <a:r>
              <a:rPr sz="1700" spc="70" dirty="0">
                <a:latin typeface="Calibri"/>
                <a:cs typeface="Calibri"/>
              </a:rPr>
              <a:t>Signal</a:t>
            </a:r>
            <a:r>
              <a:rPr sz="1700" spc="180" dirty="0">
                <a:latin typeface="Calibri"/>
                <a:cs typeface="Calibri"/>
              </a:rPr>
              <a:t> </a:t>
            </a:r>
            <a:r>
              <a:rPr sz="1700" spc="35" dirty="0">
                <a:latin typeface="Calibri"/>
                <a:cs typeface="Calibri"/>
              </a:rPr>
              <a:t>stability-based</a:t>
            </a:r>
            <a:r>
              <a:rPr sz="1700" spc="180" dirty="0">
                <a:latin typeface="Calibri"/>
                <a:cs typeface="Calibri"/>
              </a:rPr>
              <a:t> </a:t>
            </a:r>
            <a:r>
              <a:rPr sz="1700" spc="30" dirty="0">
                <a:latin typeface="Calibri"/>
                <a:cs typeface="Calibri"/>
              </a:rPr>
              <a:t>adaptive</a:t>
            </a:r>
            <a:r>
              <a:rPr sz="1700" spc="180" dirty="0">
                <a:latin typeface="Calibri"/>
                <a:cs typeface="Calibri"/>
              </a:rPr>
              <a:t> </a:t>
            </a:r>
            <a:r>
              <a:rPr sz="1700" spc="35" dirty="0">
                <a:latin typeface="Calibri"/>
                <a:cs typeface="Calibri"/>
              </a:rPr>
              <a:t>routing</a:t>
            </a:r>
            <a:r>
              <a:rPr sz="1700" spc="185" dirty="0">
                <a:latin typeface="Calibri"/>
                <a:cs typeface="Calibri"/>
              </a:rPr>
              <a:t> </a:t>
            </a:r>
            <a:r>
              <a:rPr sz="1700" spc="20" dirty="0">
                <a:latin typeface="Calibri"/>
                <a:cs typeface="Calibri"/>
              </a:rPr>
              <a:t>protocol</a:t>
            </a:r>
            <a:r>
              <a:rPr sz="1700" spc="185" dirty="0">
                <a:latin typeface="Calibri"/>
                <a:cs typeface="Calibri"/>
              </a:rPr>
              <a:t> </a:t>
            </a:r>
            <a:r>
              <a:rPr sz="1700" spc="140" dirty="0">
                <a:latin typeface="Calibri"/>
                <a:cs typeface="Calibri"/>
              </a:rPr>
              <a:t>(SSA);</a:t>
            </a:r>
            <a:endParaRPr sz="1700">
              <a:latin typeface="Calibri"/>
              <a:cs typeface="Calibri"/>
            </a:endParaRPr>
          </a:p>
          <a:p>
            <a:pPr marL="157480">
              <a:lnSpc>
                <a:spcPct val="100000"/>
              </a:lnSpc>
              <a:spcBef>
                <a:spcPts val="1255"/>
              </a:spcBef>
            </a:pPr>
            <a:r>
              <a:rPr sz="1700" b="1" spc="160" dirty="0">
                <a:latin typeface="Calibri"/>
                <a:cs typeface="Calibri"/>
              </a:rPr>
              <a:t>These</a:t>
            </a:r>
            <a:r>
              <a:rPr sz="1700" b="1" spc="260" dirty="0">
                <a:latin typeface="Calibri"/>
                <a:cs typeface="Calibri"/>
              </a:rPr>
              <a:t> </a:t>
            </a:r>
            <a:r>
              <a:rPr sz="1700" b="1" spc="120" dirty="0">
                <a:latin typeface="Calibri"/>
                <a:cs typeface="Calibri"/>
              </a:rPr>
              <a:t>protocols</a:t>
            </a:r>
            <a:r>
              <a:rPr sz="1700" b="1" spc="260" dirty="0">
                <a:latin typeface="Calibri"/>
                <a:cs typeface="Calibri"/>
              </a:rPr>
              <a:t> </a:t>
            </a:r>
            <a:r>
              <a:rPr sz="1700" b="1" spc="100" dirty="0">
                <a:latin typeface="Calibri"/>
                <a:cs typeface="Calibri"/>
              </a:rPr>
              <a:t>have</a:t>
            </a:r>
            <a:r>
              <a:rPr sz="1700" b="1" spc="265" dirty="0">
                <a:latin typeface="Calibri"/>
                <a:cs typeface="Calibri"/>
              </a:rPr>
              <a:t> </a:t>
            </a:r>
            <a:r>
              <a:rPr sz="1700" b="1" spc="114" dirty="0">
                <a:latin typeface="Calibri"/>
                <a:cs typeface="Calibri"/>
              </a:rPr>
              <a:t>the</a:t>
            </a:r>
            <a:r>
              <a:rPr sz="1700" b="1" spc="260" dirty="0">
                <a:latin typeface="Calibri"/>
                <a:cs typeface="Calibri"/>
              </a:rPr>
              <a:t> </a:t>
            </a:r>
            <a:r>
              <a:rPr sz="1700" b="1" spc="95" dirty="0">
                <a:latin typeface="Calibri"/>
                <a:cs typeface="Calibri"/>
              </a:rPr>
              <a:t>following</a:t>
            </a:r>
            <a:r>
              <a:rPr sz="1700" b="1" spc="254" dirty="0">
                <a:latin typeface="Calibri"/>
                <a:cs typeface="Calibri"/>
              </a:rPr>
              <a:t> </a:t>
            </a:r>
            <a:r>
              <a:rPr sz="1700" b="1" spc="105" dirty="0">
                <a:latin typeface="Calibri"/>
                <a:cs typeface="Calibri"/>
              </a:rPr>
              <a:t>advantages</a:t>
            </a:r>
            <a:r>
              <a:rPr sz="1700" b="1" spc="260" dirty="0">
                <a:latin typeface="Calibri"/>
                <a:cs typeface="Calibri"/>
              </a:rPr>
              <a:t> </a:t>
            </a:r>
            <a:r>
              <a:rPr sz="1700" b="1" spc="135" dirty="0">
                <a:latin typeface="Calibri"/>
                <a:cs typeface="Calibri"/>
              </a:rPr>
              <a:t>and</a:t>
            </a:r>
            <a:r>
              <a:rPr sz="1700" b="1" spc="260" dirty="0">
                <a:latin typeface="Calibri"/>
                <a:cs typeface="Calibri"/>
              </a:rPr>
              <a:t> </a:t>
            </a:r>
            <a:r>
              <a:rPr sz="1700" b="1" spc="125" dirty="0">
                <a:latin typeface="Calibri"/>
                <a:cs typeface="Calibri"/>
              </a:rPr>
              <a:t>shortcomings:</a:t>
            </a:r>
            <a:endParaRPr sz="1700">
              <a:latin typeface="Calibri"/>
              <a:cs typeface="Calibri"/>
            </a:endParaRPr>
          </a:p>
          <a:p>
            <a:pPr marL="283845" lvl="1" indent="-217170">
              <a:lnSpc>
                <a:spcPct val="100000"/>
              </a:lnSpc>
              <a:spcBef>
                <a:spcPts val="1255"/>
              </a:spcBef>
              <a:buChar char="•"/>
              <a:tabLst>
                <a:tab pos="284480" algn="l"/>
              </a:tabLst>
            </a:pPr>
            <a:r>
              <a:rPr sz="1700" spc="204" dirty="0">
                <a:latin typeface="Cambria"/>
                <a:cs typeface="Cambria"/>
              </a:rPr>
              <a:t>−</a:t>
            </a:r>
            <a:r>
              <a:rPr sz="1700" spc="204" dirty="0">
                <a:latin typeface="Calibri"/>
                <a:cs typeface="Calibri"/>
              </a:rPr>
              <a:t>:</a:t>
            </a:r>
            <a:r>
              <a:rPr sz="1700" spc="360" dirty="0">
                <a:latin typeface="Calibri"/>
                <a:cs typeface="Calibri"/>
              </a:rPr>
              <a:t> </a:t>
            </a:r>
            <a:r>
              <a:rPr sz="1700" spc="50" dirty="0">
                <a:latin typeface="Calibri"/>
                <a:cs typeface="Calibri"/>
              </a:rPr>
              <a:t>high</a:t>
            </a:r>
            <a:r>
              <a:rPr sz="1700" spc="175" dirty="0">
                <a:latin typeface="Calibri"/>
                <a:cs typeface="Calibri"/>
              </a:rPr>
              <a:t> </a:t>
            </a:r>
            <a:r>
              <a:rPr sz="1700" spc="25" dirty="0">
                <a:latin typeface="Calibri"/>
                <a:cs typeface="Calibri"/>
              </a:rPr>
              <a:t>delay</a:t>
            </a:r>
            <a:r>
              <a:rPr sz="1700" spc="170" dirty="0">
                <a:latin typeface="Calibri"/>
                <a:cs typeface="Calibri"/>
              </a:rPr>
              <a:t> </a:t>
            </a:r>
            <a:r>
              <a:rPr sz="1700" spc="-35" dirty="0">
                <a:latin typeface="Calibri"/>
                <a:cs typeface="Calibri"/>
              </a:rPr>
              <a:t>of</a:t>
            </a:r>
            <a:r>
              <a:rPr sz="1700" spc="175" dirty="0">
                <a:latin typeface="Calibri"/>
                <a:cs typeface="Calibri"/>
              </a:rPr>
              <a:t> </a:t>
            </a:r>
            <a:r>
              <a:rPr sz="1700" dirty="0">
                <a:latin typeface="Calibri"/>
                <a:cs typeface="Calibri"/>
              </a:rPr>
              <a:t>route</a:t>
            </a:r>
            <a:r>
              <a:rPr sz="1700" spc="175" dirty="0">
                <a:latin typeface="Calibri"/>
                <a:cs typeface="Calibri"/>
              </a:rPr>
              <a:t> </a:t>
            </a:r>
            <a:r>
              <a:rPr sz="1700" spc="15" dirty="0">
                <a:latin typeface="Calibri"/>
                <a:cs typeface="Calibri"/>
              </a:rPr>
              <a:t>setup</a:t>
            </a:r>
            <a:r>
              <a:rPr sz="1700" spc="175" dirty="0">
                <a:latin typeface="Calibri"/>
                <a:cs typeface="Calibri"/>
              </a:rPr>
              <a:t> </a:t>
            </a:r>
            <a:r>
              <a:rPr sz="1700" spc="5" dirty="0">
                <a:latin typeface="Calibri"/>
                <a:cs typeface="Calibri"/>
              </a:rPr>
              <a:t>process:</a:t>
            </a:r>
            <a:r>
              <a:rPr sz="1700" spc="365" dirty="0">
                <a:latin typeface="Calibri"/>
                <a:cs typeface="Calibri"/>
              </a:rPr>
              <a:t> </a:t>
            </a:r>
            <a:r>
              <a:rPr sz="1700" dirty="0">
                <a:latin typeface="Calibri"/>
                <a:cs typeface="Calibri"/>
              </a:rPr>
              <a:t>routes</a:t>
            </a:r>
            <a:r>
              <a:rPr sz="1700" spc="175" dirty="0">
                <a:latin typeface="Calibri"/>
                <a:cs typeface="Calibri"/>
              </a:rPr>
              <a:t> </a:t>
            </a:r>
            <a:r>
              <a:rPr sz="1700" spc="-5" dirty="0">
                <a:latin typeface="Calibri"/>
                <a:cs typeface="Calibri"/>
              </a:rPr>
              <a:t>are</a:t>
            </a:r>
            <a:r>
              <a:rPr sz="1700" spc="175" dirty="0">
                <a:latin typeface="Calibri"/>
                <a:cs typeface="Calibri"/>
              </a:rPr>
              <a:t> </a:t>
            </a:r>
            <a:r>
              <a:rPr sz="1700" spc="15" dirty="0">
                <a:latin typeface="Calibri"/>
                <a:cs typeface="Calibri"/>
              </a:rPr>
              <a:t>established</a:t>
            </a:r>
            <a:r>
              <a:rPr sz="1700" spc="180" dirty="0">
                <a:latin typeface="Calibri"/>
                <a:cs typeface="Calibri"/>
              </a:rPr>
              <a:t> </a:t>
            </a:r>
            <a:r>
              <a:rPr sz="1700" spc="10" dirty="0">
                <a:latin typeface="Calibri"/>
                <a:cs typeface="Calibri"/>
              </a:rPr>
              <a:t>on-demand;</a:t>
            </a:r>
            <a:endParaRPr sz="1700">
              <a:latin typeface="Calibri"/>
              <a:cs typeface="Calibri"/>
            </a:endParaRPr>
          </a:p>
          <a:p>
            <a:pPr marL="67310">
              <a:lnSpc>
                <a:spcPct val="100000"/>
              </a:lnSpc>
              <a:spcBef>
                <a:spcPts val="1255"/>
              </a:spcBef>
            </a:pPr>
            <a:r>
              <a:rPr sz="1700" spc="105" dirty="0">
                <a:latin typeface="Cambria"/>
                <a:cs typeface="Cambria"/>
              </a:rPr>
              <a:t>•</a:t>
            </a:r>
            <a:r>
              <a:rPr sz="1700" spc="459" dirty="0">
                <a:latin typeface="Cambria"/>
                <a:cs typeface="Cambria"/>
              </a:rPr>
              <a:t> </a:t>
            </a:r>
            <a:r>
              <a:rPr sz="1700" spc="235" dirty="0">
                <a:latin typeface="Calibri"/>
                <a:cs typeface="Calibri"/>
              </a:rPr>
              <a:t>+:</a:t>
            </a:r>
            <a:r>
              <a:rPr sz="1700" spc="355" dirty="0">
                <a:latin typeface="Calibri"/>
                <a:cs typeface="Calibri"/>
              </a:rPr>
              <a:t> </a:t>
            </a:r>
            <a:r>
              <a:rPr sz="1700" spc="45" dirty="0">
                <a:latin typeface="Calibri"/>
                <a:cs typeface="Calibri"/>
              </a:rPr>
              <a:t>small</a:t>
            </a:r>
            <a:r>
              <a:rPr sz="1700" spc="175" dirty="0">
                <a:latin typeface="Calibri"/>
                <a:cs typeface="Calibri"/>
              </a:rPr>
              <a:t> </a:t>
            </a:r>
            <a:r>
              <a:rPr sz="1700" spc="15" dirty="0">
                <a:latin typeface="Calibri"/>
                <a:cs typeface="Calibri"/>
              </a:rPr>
              <a:t>control</a:t>
            </a:r>
            <a:r>
              <a:rPr sz="1700" spc="165" dirty="0">
                <a:latin typeface="Calibri"/>
                <a:cs typeface="Calibri"/>
              </a:rPr>
              <a:t> </a:t>
            </a:r>
            <a:r>
              <a:rPr sz="1700" spc="-5" dirty="0">
                <a:latin typeface="Calibri"/>
                <a:cs typeface="Calibri"/>
              </a:rPr>
              <a:t>overhead:</a:t>
            </a:r>
            <a:r>
              <a:rPr sz="1700" spc="360" dirty="0">
                <a:latin typeface="Calibri"/>
                <a:cs typeface="Calibri"/>
              </a:rPr>
              <a:t> </a:t>
            </a:r>
            <a:r>
              <a:rPr sz="1700" spc="-5" dirty="0">
                <a:latin typeface="Calibri"/>
                <a:cs typeface="Calibri"/>
              </a:rPr>
              <a:t>no</a:t>
            </a:r>
            <a:r>
              <a:rPr sz="1700" spc="170" dirty="0">
                <a:latin typeface="Calibri"/>
                <a:cs typeface="Calibri"/>
              </a:rPr>
              <a:t> </a:t>
            </a:r>
            <a:r>
              <a:rPr sz="1700" dirty="0">
                <a:latin typeface="Calibri"/>
                <a:cs typeface="Calibri"/>
              </a:rPr>
              <a:t>route</a:t>
            </a:r>
            <a:r>
              <a:rPr sz="1700" spc="175" dirty="0">
                <a:latin typeface="Calibri"/>
                <a:cs typeface="Calibri"/>
              </a:rPr>
              <a:t> </a:t>
            </a:r>
            <a:r>
              <a:rPr sz="1700" spc="25" dirty="0">
                <a:latin typeface="Calibri"/>
                <a:cs typeface="Calibri"/>
              </a:rPr>
              <a:t>updates;</a:t>
            </a:r>
            <a:endParaRPr sz="1700">
              <a:latin typeface="Calibri"/>
              <a:cs typeface="Calibri"/>
            </a:endParaRPr>
          </a:p>
          <a:p>
            <a:pPr marL="283845" lvl="1" indent="-217170">
              <a:lnSpc>
                <a:spcPct val="100000"/>
              </a:lnSpc>
              <a:spcBef>
                <a:spcPts val="1255"/>
              </a:spcBef>
              <a:buChar char="•"/>
              <a:tabLst>
                <a:tab pos="284480" algn="l"/>
              </a:tabLst>
            </a:pPr>
            <a:r>
              <a:rPr sz="1700" spc="204" dirty="0">
                <a:latin typeface="Cambria"/>
                <a:cs typeface="Cambria"/>
              </a:rPr>
              <a:t>−</a:t>
            </a:r>
            <a:r>
              <a:rPr sz="1700" spc="204" dirty="0">
                <a:latin typeface="Calibri"/>
                <a:cs typeface="Calibri"/>
              </a:rPr>
              <a:t>:</a:t>
            </a:r>
            <a:r>
              <a:rPr sz="1700" spc="345" dirty="0">
                <a:latin typeface="Calibri"/>
                <a:cs typeface="Calibri"/>
              </a:rPr>
              <a:t> </a:t>
            </a:r>
            <a:r>
              <a:rPr sz="1700" spc="-10" dirty="0">
                <a:latin typeface="Calibri"/>
                <a:cs typeface="Calibri"/>
              </a:rPr>
              <a:t>low</a:t>
            </a:r>
            <a:r>
              <a:rPr sz="1700" spc="170" dirty="0">
                <a:latin typeface="Calibri"/>
                <a:cs typeface="Calibri"/>
              </a:rPr>
              <a:t> </a:t>
            </a:r>
            <a:r>
              <a:rPr sz="1700" spc="50" dirty="0">
                <a:latin typeface="Calibri"/>
                <a:cs typeface="Calibri"/>
              </a:rPr>
              <a:t>scalability:</a:t>
            </a:r>
            <a:r>
              <a:rPr sz="1700" spc="350" dirty="0">
                <a:latin typeface="Calibri"/>
                <a:cs typeface="Calibri"/>
              </a:rPr>
              <a:t> </a:t>
            </a:r>
            <a:r>
              <a:rPr sz="1700" spc="-5" dirty="0">
                <a:latin typeface="Calibri"/>
                <a:cs typeface="Calibri"/>
              </a:rPr>
              <a:t>no</a:t>
            </a:r>
            <a:r>
              <a:rPr sz="1700" spc="165" dirty="0">
                <a:latin typeface="Calibri"/>
                <a:cs typeface="Calibri"/>
              </a:rPr>
              <a:t> </a:t>
            </a:r>
            <a:r>
              <a:rPr sz="1700" dirty="0">
                <a:latin typeface="Calibri"/>
                <a:cs typeface="Calibri"/>
              </a:rPr>
              <a:t>route</a:t>
            </a:r>
            <a:r>
              <a:rPr sz="1700" spc="170" dirty="0">
                <a:latin typeface="Calibri"/>
                <a:cs typeface="Calibri"/>
              </a:rPr>
              <a:t> </a:t>
            </a:r>
            <a:r>
              <a:rPr sz="1700" spc="25" dirty="0">
                <a:latin typeface="Calibri"/>
                <a:cs typeface="Calibri"/>
              </a:rPr>
              <a:t>updates;</a:t>
            </a:r>
            <a:endParaRPr sz="1700">
              <a:latin typeface="Calibri"/>
              <a:cs typeface="Calibri"/>
            </a:endParaRPr>
          </a:p>
          <a:p>
            <a:pPr marL="283845" lvl="1" indent="-217170">
              <a:lnSpc>
                <a:spcPct val="100000"/>
              </a:lnSpc>
              <a:spcBef>
                <a:spcPts val="1255"/>
              </a:spcBef>
              <a:buChar char="•"/>
              <a:tabLst>
                <a:tab pos="284480" algn="l"/>
              </a:tabLst>
            </a:pPr>
            <a:r>
              <a:rPr sz="1700" spc="204" dirty="0">
                <a:latin typeface="Cambria"/>
                <a:cs typeface="Cambria"/>
              </a:rPr>
              <a:t>−</a:t>
            </a:r>
            <a:r>
              <a:rPr sz="1700" spc="204" dirty="0">
                <a:latin typeface="Calibri"/>
                <a:cs typeface="Calibri"/>
              </a:rPr>
              <a:t>:</a:t>
            </a:r>
            <a:r>
              <a:rPr sz="1700" spc="360" dirty="0">
                <a:latin typeface="Calibri"/>
                <a:cs typeface="Calibri"/>
              </a:rPr>
              <a:t> </a:t>
            </a:r>
            <a:r>
              <a:rPr sz="1700" spc="-10" dirty="0">
                <a:latin typeface="Calibri"/>
                <a:cs typeface="Calibri"/>
              </a:rPr>
              <a:t>low</a:t>
            </a:r>
            <a:r>
              <a:rPr sz="1700" spc="180" dirty="0">
                <a:latin typeface="Calibri"/>
                <a:cs typeface="Calibri"/>
              </a:rPr>
              <a:t> </a:t>
            </a:r>
            <a:r>
              <a:rPr sz="1700" spc="10" dirty="0">
                <a:latin typeface="Calibri"/>
                <a:cs typeface="Calibri"/>
              </a:rPr>
              <a:t>storage</a:t>
            </a:r>
            <a:r>
              <a:rPr sz="1700" spc="175" dirty="0">
                <a:latin typeface="Calibri"/>
                <a:cs typeface="Calibri"/>
              </a:rPr>
              <a:t> </a:t>
            </a:r>
            <a:r>
              <a:rPr sz="1700" dirty="0">
                <a:latin typeface="Calibri"/>
                <a:cs typeface="Calibri"/>
              </a:rPr>
              <a:t>requirements:</a:t>
            </a:r>
            <a:r>
              <a:rPr sz="1700" spc="365" dirty="0">
                <a:latin typeface="Calibri"/>
                <a:cs typeface="Calibri"/>
              </a:rPr>
              <a:t> </a:t>
            </a:r>
            <a:r>
              <a:rPr sz="1700" spc="40" dirty="0">
                <a:latin typeface="Calibri"/>
                <a:cs typeface="Calibri"/>
              </a:rPr>
              <a:t>only</a:t>
            </a:r>
            <a:r>
              <a:rPr sz="1700" spc="175" dirty="0">
                <a:latin typeface="Calibri"/>
                <a:cs typeface="Calibri"/>
              </a:rPr>
              <a:t> </a:t>
            </a:r>
            <a:r>
              <a:rPr sz="1700" spc="-30" dirty="0">
                <a:latin typeface="Calibri"/>
                <a:cs typeface="Calibri"/>
              </a:rPr>
              <a:t>needed</a:t>
            </a:r>
            <a:r>
              <a:rPr sz="1700" spc="180" dirty="0">
                <a:latin typeface="Calibri"/>
                <a:cs typeface="Calibri"/>
              </a:rPr>
              <a:t> </a:t>
            </a:r>
            <a:r>
              <a:rPr sz="1700" dirty="0">
                <a:latin typeface="Calibri"/>
                <a:cs typeface="Calibri"/>
              </a:rPr>
              <a:t>routes</a:t>
            </a:r>
            <a:r>
              <a:rPr sz="1700" spc="180" dirty="0">
                <a:latin typeface="Calibri"/>
                <a:cs typeface="Calibri"/>
              </a:rPr>
              <a:t> </a:t>
            </a:r>
            <a:r>
              <a:rPr sz="1700" spc="-5" dirty="0">
                <a:latin typeface="Calibri"/>
                <a:cs typeface="Calibri"/>
              </a:rPr>
              <a:t>are</a:t>
            </a:r>
            <a:r>
              <a:rPr sz="1700" spc="175" dirty="0">
                <a:latin typeface="Calibri"/>
                <a:cs typeface="Calibri"/>
              </a:rPr>
              <a:t> </a:t>
            </a:r>
            <a:r>
              <a:rPr sz="1700" spc="60" dirty="0">
                <a:latin typeface="Calibri"/>
                <a:cs typeface="Calibri"/>
              </a:rPr>
              <a:t>in</a:t>
            </a:r>
            <a:r>
              <a:rPr sz="1700" spc="180" dirty="0">
                <a:latin typeface="Calibri"/>
                <a:cs typeface="Calibri"/>
              </a:rPr>
              <a:t> </a:t>
            </a:r>
            <a:r>
              <a:rPr sz="1700" dirty="0">
                <a:latin typeface="Calibri"/>
                <a:cs typeface="Calibri"/>
              </a:rPr>
              <a:t>cache.</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847003" y="780087"/>
            <a:ext cx="7922259" cy="5151120"/>
          </a:xfrm>
          <a:prstGeom prst="rect">
            <a:avLst/>
          </a:prstGeom>
        </p:spPr>
        <p:txBody>
          <a:bodyPr vert="horz" wrap="square" lIns="0" tIns="176530" rIns="0" bIns="0" rtlCol="0">
            <a:spAutoFit/>
          </a:bodyPr>
          <a:lstStyle/>
          <a:p>
            <a:pPr marL="525780" lvl="1" indent="-513715">
              <a:lnSpc>
                <a:spcPct val="100000"/>
              </a:lnSpc>
              <a:spcBef>
                <a:spcPts val="1390"/>
              </a:spcBef>
              <a:buAutoNum type="arabicPeriod"/>
              <a:tabLst>
                <a:tab pos="526415" algn="l"/>
              </a:tabLst>
            </a:pPr>
            <a:r>
              <a:rPr sz="2050" spc="90" dirty="0">
                <a:solidFill>
                  <a:srgbClr val="000099"/>
                </a:solidFill>
                <a:latin typeface="Calibri"/>
                <a:cs typeface="Calibri"/>
              </a:rPr>
              <a:t>Dynamic</a:t>
            </a:r>
            <a:r>
              <a:rPr sz="2050" spc="204" dirty="0">
                <a:solidFill>
                  <a:srgbClr val="000099"/>
                </a:solidFill>
                <a:latin typeface="Calibri"/>
                <a:cs typeface="Calibri"/>
              </a:rPr>
              <a:t> </a:t>
            </a:r>
            <a:r>
              <a:rPr sz="2050" spc="-10" dirty="0">
                <a:solidFill>
                  <a:srgbClr val="000099"/>
                </a:solidFill>
                <a:latin typeface="Calibri"/>
                <a:cs typeface="Calibri"/>
              </a:rPr>
              <a:t>source</a:t>
            </a:r>
            <a:r>
              <a:rPr sz="2050" spc="204" dirty="0">
                <a:solidFill>
                  <a:srgbClr val="000099"/>
                </a:solidFill>
                <a:latin typeface="Calibri"/>
                <a:cs typeface="Calibri"/>
              </a:rPr>
              <a:t> </a:t>
            </a:r>
            <a:r>
              <a:rPr sz="2050" spc="40" dirty="0">
                <a:solidFill>
                  <a:srgbClr val="000099"/>
                </a:solidFill>
                <a:latin typeface="Calibri"/>
                <a:cs typeface="Calibri"/>
              </a:rPr>
              <a:t>routing</a:t>
            </a:r>
            <a:r>
              <a:rPr sz="2050" spc="204" dirty="0">
                <a:solidFill>
                  <a:srgbClr val="000099"/>
                </a:solidFill>
                <a:latin typeface="Calibri"/>
                <a:cs typeface="Calibri"/>
              </a:rPr>
              <a:t> </a:t>
            </a:r>
            <a:r>
              <a:rPr sz="2050" spc="20" dirty="0">
                <a:solidFill>
                  <a:srgbClr val="000099"/>
                </a:solidFill>
                <a:latin typeface="Calibri"/>
                <a:cs typeface="Calibri"/>
              </a:rPr>
              <a:t>protocol</a:t>
            </a:r>
            <a:endParaRPr sz="2050">
              <a:latin typeface="Calibri"/>
              <a:cs typeface="Calibri"/>
            </a:endParaRPr>
          </a:p>
          <a:p>
            <a:pPr marL="186055">
              <a:lnSpc>
                <a:spcPct val="100000"/>
              </a:lnSpc>
              <a:spcBef>
                <a:spcPts val="1085"/>
              </a:spcBef>
            </a:pPr>
            <a:r>
              <a:rPr sz="1700" spc="125" dirty="0">
                <a:latin typeface="Calibri"/>
                <a:cs typeface="Calibri"/>
              </a:rPr>
              <a:t>This</a:t>
            </a:r>
            <a:r>
              <a:rPr sz="1700" spc="170" dirty="0">
                <a:latin typeface="Calibri"/>
                <a:cs typeface="Calibri"/>
              </a:rPr>
              <a:t> </a:t>
            </a:r>
            <a:r>
              <a:rPr sz="1700" spc="35" dirty="0">
                <a:latin typeface="Calibri"/>
                <a:cs typeface="Calibri"/>
              </a:rPr>
              <a:t>is</a:t>
            </a:r>
            <a:r>
              <a:rPr sz="1700" spc="175" dirty="0">
                <a:latin typeface="Calibri"/>
                <a:cs typeface="Calibri"/>
              </a:rPr>
              <a:t> </a:t>
            </a:r>
            <a:r>
              <a:rPr sz="1700" spc="25" dirty="0">
                <a:latin typeface="Calibri"/>
                <a:cs typeface="Calibri"/>
              </a:rPr>
              <a:t>a</a:t>
            </a:r>
            <a:r>
              <a:rPr sz="1700" spc="175" dirty="0">
                <a:latin typeface="Calibri"/>
                <a:cs typeface="Calibri"/>
              </a:rPr>
              <a:t> </a:t>
            </a:r>
            <a:r>
              <a:rPr sz="1700" dirty="0">
                <a:latin typeface="Calibri"/>
                <a:cs typeface="Calibri"/>
              </a:rPr>
              <a:t>source-based</a:t>
            </a:r>
            <a:r>
              <a:rPr sz="1700" spc="175" dirty="0">
                <a:latin typeface="Calibri"/>
                <a:cs typeface="Calibri"/>
              </a:rPr>
              <a:t> </a:t>
            </a:r>
            <a:r>
              <a:rPr sz="1700" spc="35" dirty="0">
                <a:latin typeface="Calibri"/>
                <a:cs typeface="Calibri"/>
              </a:rPr>
              <a:t>routing</a:t>
            </a:r>
            <a:r>
              <a:rPr sz="1700" spc="175" dirty="0">
                <a:latin typeface="Calibri"/>
                <a:cs typeface="Calibri"/>
              </a:rPr>
              <a:t> </a:t>
            </a:r>
            <a:r>
              <a:rPr sz="1700" spc="25" dirty="0">
                <a:latin typeface="Calibri"/>
                <a:cs typeface="Calibri"/>
              </a:rPr>
              <a:t>protocol.</a:t>
            </a:r>
            <a:endParaRPr sz="1700">
              <a:latin typeface="Calibri"/>
              <a:cs typeface="Calibri"/>
            </a:endParaRPr>
          </a:p>
          <a:p>
            <a:pPr marL="186055">
              <a:lnSpc>
                <a:spcPct val="100000"/>
              </a:lnSpc>
              <a:spcBef>
                <a:spcPts val="1155"/>
              </a:spcBef>
            </a:pPr>
            <a:r>
              <a:rPr sz="1700" b="1" spc="229" dirty="0">
                <a:latin typeface="Calibri"/>
                <a:cs typeface="Calibri"/>
              </a:rPr>
              <a:t>The</a:t>
            </a:r>
            <a:r>
              <a:rPr sz="1700" b="1" spc="254" dirty="0">
                <a:latin typeface="Calibri"/>
                <a:cs typeface="Calibri"/>
              </a:rPr>
              <a:t> </a:t>
            </a:r>
            <a:r>
              <a:rPr sz="1700" b="1" spc="90" dirty="0">
                <a:latin typeface="Calibri"/>
                <a:cs typeface="Calibri"/>
              </a:rPr>
              <a:t>difference</a:t>
            </a:r>
            <a:r>
              <a:rPr sz="1700" b="1" spc="260" dirty="0">
                <a:latin typeface="Calibri"/>
                <a:cs typeface="Calibri"/>
              </a:rPr>
              <a:t> </a:t>
            </a:r>
            <a:r>
              <a:rPr sz="1700" b="1" spc="90" dirty="0">
                <a:latin typeface="Calibri"/>
                <a:cs typeface="Calibri"/>
              </a:rPr>
              <a:t>between</a:t>
            </a:r>
            <a:r>
              <a:rPr sz="1700" b="1" spc="260" dirty="0">
                <a:latin typeface="Calibri"/>
                <a:cs typeface="Calibri"/>
              </a:rPr>
              <a:t> </a:t>
            </a:r>
            <a:r>
              <a:rPr sz="1700" b="1" spc="390" dirty="0">
                <a:latin typeface="Calibri"/>
                <a:cs typeface="Calibri"/>
              </a:rPr>
              <a:t>DSR</a:t>
            </a:r>
            <a:r>
              <a:rPr sz="1700" b="1" spc="260" dirty="0">
                <a:latin typeface="Calibri"/>
                <a:cs typeface="Calibri"/>
              </a:rPr>
              <a:t> </a:t>
            </a:r>
            <a:r>
              <a:rPr sz="1700" b="1" spc="135" dirty="0">
                <a:latin typeface="Calibri"/>
                <a:cs typeface="Calibri"/>
              </a:rPr>
              <a:t>and</a:t>
            </a:r>
            <a:r>
              <a:rPr sz="1700" b="1" spc="260" dirty="0">
                <a:latin typeface="Calibri"/>
                <a:cs typeface="Calibri"/>
              </a:rPr>
              <a:t> </a:t>
            </a:r>
            <a:r>
              <a:rPr sz="1700" b="1" spc="114" dirty="0">
                <a:latin typeface="Calibri"/>
                <a:cs typeface="Calibri"/>
              </a:rPr>
              <a:t>other</a:t>
            </a:r>
            <a:r>
              <a:rPr sz="1700" b="1" spc="260" dirty="0">
                <a:latin typeface="Calibri"/>
                <a:cs typeface="Calibri"/>
              </a:rPr>
              <a:t> </a:t>
            </a:r>
            <a:r>
              <a:rPr sz="1700" b="1" spc="125" dirty="0">
                <a:latin typeface="Calibri"/>
                <a:cs typeface="Calibri"/>
              </a:rPr>
              <a:t>on-demand</a:t>
            </a:r>
            <a:r>
              <a:rPr sz="1700" b="1" spc="260" dirty="0">
                <a:latin typeface="Calibri"/>
                <a:cs typeface="Calibri"/>
              </a:rPr>
              <a:t> </a:t>
            </a:r>
            <a:r>
              <a:rPr sz="1700" b="1" spc="145" dirty="0">
                <a:latin typeface="Calibri"/>
                <a:cs typeface="Calibri"/>
              </a:rPr>
              <a:t>routing</a:t>
            </a:r>
            <a:r>
              <a:rPr sz="1700" b="1" spc="260" dirty="0">
                <a:latin typeface="Calibri"/>
                <a:cs typeface="Calibri"/>
              </a:rPr>
              <a:t> </a:t>
            </a:r>
            <a:r>
              <a:rPr sz="1700" b="1" spc="120" dirty="0">
                <a:latin typeface="Calibri"/>
                <a:cs typeface="Calibri"/>
              </a:rPr>
              <a:t>protocols</a:t>
            </a:r>
            <a:r>
              <a:rPr sz="1700" b="1" spc="260" dirty="0">
                <a:latin typeface="Calibri"/>
                <a:cs typeface="Calibri"/>
              </a:rPr>
              <a:t> </a:t>
            </a:r>
            <a:r>
              <a:rPr sz="1700" b="1" spc="85" dirty="0">
                <a:latin typeface="Calibri"/>
                <a:cs typeface="Calibri"/>
              </a:rPr>
              <a:t>is:</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10" dirty="0">
                <a:latin typeface="Calibri"/>
                <a:cs typeface="Calibri"/>
              </a:rPr>
              <a:t>on-demand</a:t>
            </a:r>
            <a:r>
              <a:rPr sz="1700" spc="180" dirty="0">
                <a:latin typeface="Calibri"/>
                <a:cs typeface="Calibri"/>
              </a:rPr>
              <a:t> </a:t>
            </a:r>
            <a:r>
              <a:rPr sz="1700" spc="20" dirty="0">
                <a:latin typeface="Calibri"/>
                <a:cs typeface="Calibri"/>
              </a:rPr>
              <a:t>protocols</a:t>
            </a:r>
            <a:r>
              <a:rPr sz="1700" spc="180" dirty="0">
                <a:latin typeface="Calibri"/>
                <a:cs typeface="Calibri"/>
              </a:rPr>
              <a:t> </a:t>
            </a:r>
            <a:r>
              <a:rPr sz="1700" spc="45" dirty="0">
                <a:latin typeface="Calibri"/>
                <a:cs typeface="Calibri"/>
              </a:rPr>
              <a:t>periodically</a:t>
            </a:r>
            <a:r>
              <a:rPr sz="1700" spc="180" dirty="0">
                <a:latin typeface="Calibri"/>
                <a:cs typeface="Calibri"/>
              </a:rPr>
              <a:t> </a:t>
            </a:r>
            <a:r>
              <a:rPr sz="1700" spc="10" dirty="0">
                <a:latin typeface="Calibri"/>
                <a:cs typeface="Calibri"/>
              </a:rPr>
              <a:t>exchange</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5" dirty="0">
                <a:latin typeface="Calibri"/>
                <a:cs typeface="Calibri"/>
              </a:rPr>
              <a:t>so-called</a:t>
            </a:r>
            <a:r>
              <a:rPr sz="1700" spc="180" dirty="0">
                <a:latin typeface="Calibri"/>
                <a:cs typeface="Calibri"/>
              </a:rPr>
              <a:t> </a:t>
            </a:r>
            <a:r>
              <a:rPr sz="1700" b="1" spc="114" dirty="0">
                <a:latin typeface="Calibri"/>
                <a:cs typeface="Calibri"/>
              </a:rPr>
              <a:t>beacon</a:t>
            </a:r>
            <a:r>
              <a:rPr sz="1700" b="1" spc="180" dirty="0">
                <a:latin typeface="Calibri"/>
                <a:cs typeface="Calibri"/>
              </a:rPr>
              <a:t> </a:t>
            </a:r>
            <a:r>
              <a:rPr sz="1700" spc="40" dirty="0">
                <a:latin typeface="Calibri"/>
                <a:cs typeface="Calibri"/>
              </a:rPr>
              <a:t>(hello)</a:t>
            </a:r>
            <a:r>
              <a:rPr sz="1700" spc="180" dirty="0">
                <a:latin typeface="Calibri"/>
                <a:cs typeface="Calibri"/>
              </a:rPr>
              <a:t> </a:t>
            </a:r>
            <a:r>
              <a:rPr sz="1700" spc="15" dirty="0">
                <a:latin typeface="Calibri"/>
                <a:cs typeface="Calibri"/>
              </a:rPr>
              <a:t>packets:</a:t>
            </a:r>
            <a:endParaRPr sz="1700">
              <a:latin typeface="Calibri"/>
              <a:cs typeface="Calibri"/>
            </a:endParaRPr>
          </a:p>
          <a:p>
            <a:pPr marL="381635">
              <a:lnSpc>
                <a:spcPct val="100000"/>
              </a:lnSpc>
              <a:spcBef>
                <a:spcPts val="900"/>
              </a:spcBef>
            </a:pPr>
            <a:r>
              <a:rPr sz="1700" b="1" spc="120" dirty="0">
                <a:latin typeface="Calibri"/>
                <a:cs typeface="Calibri"/>
              </a:rPr>
              <a:t>–</a:t>
            </a:r>
            <a:r>
              <a:rPr sz="1700" b="1" spc="455" dirty="0">
                <a:latin typeface="Calibri"/>
                <a:cs typeface="Calibri"/>
              </a:rPr>
              <a:t> </a:t>
            </a:r>
            <a:r>
              <a:rPr sz="1700" spc="5" dirty="0">
                <a:latin typeface="Calibri"/>
                <a:cs typeface="Calibri"/>
              </a:rPr>
              <a:t>hello</a:t>
            </a:r>
            <a:r>
              <a:rPr sz="1700" spc="180" dirty="0">
                <a:latin typeface="Calibri"/>
                <a:cs typeface="Calibri"/>
              </a:rPr>
              <a:t> </a:t>
            </a:r>
            <a:r>
              <a:rPr sz="1700" spc="15" dirty="0">
                <a:latin typeface="Calibri"/>
                <a:cs typeface="Calibri"/>
              </a:rPr>
              <a:t>packets</a:t>
            </a:r>
            <a:r>
              <a:rPr sz="1700" spc="175" dirty="0">
                <a:latin typeface="Calibri"/>
                <a:cs typeface="Calibri"/>
              </a:rPr>
              <a:t> </a:t>
            </a:r>
            <a:r>
              <a:rPr sz="1700" spc="-5" dirty="0">
                <a:latin typeface="Calibri"/>
                <a:cs typeface="Calibri"/>
              </a:rPr>
              <a:t>are</a:t>
            </a:r>
            <a:r>
              <a:rPr sz="1700" spc="180" dirty="0">
                <a:latin typeface="Calibri"/>
                <a:cs typeface="Calibri"/>
              </a:rPr>
              <a:t> </a:t>
            </a:r>
            <a:r>
              <a:rPr sz="1700" spc="-5" dirty="0">
                <a:latin typeface="Calibri"/>
                <a:cs typeface="Calibri"/>
              </a:rPr>
              <a:t>used</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25" dirty="0">
                <a:latin typeface="Calibri"/>
                <a:cs typeface="Calibri"/>
              </a:rPr>
              <a:t>inform</a:t>
            </a:r>
            <a:r>
              <a:rPr sz="1700" spc="180" dirty="0">
                <a:latin typeface="Calibri"/>
                <a:cs typeface="Calibri"/>
              </a:rPr>
              <a:t> </a:t>
            </a:r>
            <a:r>
              <a:rPr sz="1700" spc="15" dirty="0">
                <a:latin typeface="Calibri"/>
                <a:cs typeface="Calibri"/>
              </a:rPr>
              <a:t>neighbors</a:t>
            </a:r>
            <a:r>
              <a:rPr sz="1700" spc="175" dirty="0">
                <a:latin typeface="Calibri"/>
                <a:cs typeface="Calibri"/>
              </a:rPr>
              <a:t> </a:t>
            </a:r>
            <a:r>
              <a:rPr sz="1700" spc="35" dirty="0">
                <a:latin typeface="Calibri"/>
                <a:cs typeface="Calibri"/>
              </a:rPr>
              <a:t>about</a:t>
            </a:r>
            <a:r>
              <a:rPr sz="1700" spc="180" dirty="0">
                <a:latin typeface="Calibri"/>
                <a:cs typeface="Calibri"/>
              </a:rPr>
              <a:t> </a:t>
            </a:r>
            <a:r>
              <a:rPr sz="1700" spc="10" dirty="0">
                <a:latin typeface="Calibri"/>
                <a:cs typeface="Calibri"/>
              </a:rPr>
              <a:t>existence</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the</a:t>
            </a:r>
            <a:r>
              <a:rPr sz="1700" spc="175" dirty="0">
                <a:latin typeface="Calibri"/>
                <a:cs typeface="Calibri"/>
              </a:rPr>
              <a:t> </a:t>
            </a:r>
            <a:r>
              <a:rPr sz="1700" dirty="0">
                <a:latin typeface="Calibri"/>
                <a:cs typeface="Calibri"/>
              </a:rPr>
              <a:t>node.</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235" dirty="0">
                <a:latin typeface="Calibri"/>
                <a:cs typeface="Calibri"/>
              </a:rPr>
              <a:t>DSR</a:t>
            </a:r>
            <a:r>
              <a:rPr sz="1700" spc="170" dirty="0">
                <a:latin typeface="Calibri"/>
                <a:cs typeface="Calibri"/>
              </a:rPr>
              <a:t> </a:t>
            </a:r>
            <a:r>
              <a:rPr sz="1700" spc="-20" dirty="0">
                <a:latin typeface="Calibri"/>
                <a:cs typeface="Calibri"/>
              </a:rPr>
              <a:t>does</a:t>
            </a:r>
            <a:r>
              <a:rPr sz="1700" spc="170" dirty="0">
                <a:latin typeface="Calibri"/>
                <a:cs typeface="Calibri"/>
              </a:rPr>
              <a:t> </a:t>
            </a:r>
            <a:r>
              <a:rPr sz="1700" spc="25" dirty="0">
                <a:latin typeface="Calibri"/>
                <a:cs typeface="Calibri"/>
              </a:rPr>
              <a:t>not</a:t>
            </a:r>
            <a:r>
              <a:rPr sz="1700" spc="170" dirty="0">
                <a:latin typeface="Calibri"/>
                <a:cs typeface="Calibri"/>
              </a:rPr>
              <a:t> </a:t>
            </a:r>
            <a:r>
              <a:rPr sz="1700" spc="-20" dirty="0">
                <a:latin typeface="Calibri"/>
                <a:cs typeface="Calibri"/>
              </a:rPr>
              <a:t>use</a:t>
            </a:r>
            <a:r>
              <a:rPr sz="1700" spc="170" dirty="0">
                <a:latin typeface="Calibri"/>
                <a:cs typeface="Calibri"/>
              </a:rPr>
              <a:t> </a:t>
            </a:r>
            <a:r>
              <a:rPr sz="1700" spc="5" dirty="0">
                <a:latin typeface="Calibri"/>
                <a:cs typeface="Calibri"/>
              </a:rPr>
              <a:t>hello</a:t>
            </a:r>
            <a:r>
              <a:rPr sz="1700" spc="175" dirty="0">
                <a:latin typeface="Calibri"/>
                <a:cs typeface="Calibri"/>
              </a:rPr>
              <a:t> </a:t>
            </a:r>
            <a:r>
              <a:rPr sz="1700" spc="15" dirty="0">
                <a:latin typeface="Calibri"/>
                <a:cs typeface="Calibri"/>
              </a:rPr>
              <a:t>packets.</a:t>
            </a:r>
            <a:endParaRPr sz="1700">
              <a:latin typeface="Calibri"/>
              <a:cs typeface="Calibri"/>
            </a:endParaRPr>
          </a:p>
          <a:p>
            <a:pPr marL="186055">
              <a:lnSpc>
                <a:spcPct val="100000"/>
              </a:lnSpc>
              <a:spcBef>
                <a:spcPts val="1380"/>
              </a:spcBef>
            </a:pPr>
            <a:r>
              <a:rPr sz="1700" b="1" spc="229" dirty="0">
                <a:latin typeface="Calibri"/>
                <a:cs typeface="Calibri"/>
              </a:rPr>
              <a:t>The</a:t>
            </a:r>
            <a:r>
              <a:rPr sz="1700" b="1" spc="250" dirty="0">
                <a:latin typeface="Calibri"/>
                <a:cs typeface="Calibri"/>
              </a:rPr>
              <a:t> </a:t>
            </a:r>
            <a:r>
              <a:rPr sz="1700" b="1" spc="120" dirty="0">
                <a:latin typeface="Calibri"/>
                <a:cs typeface="Calibri"/>
              </a:rPr>
              <a:t>basic</a:t>
            </a:r>
            <a:r>
              <a:rPr sz="1700" b="1" spc="254" dirty="0">
                <a:latin typeface="Calibri"/>
                <a:cs typeface="Calibri"/>
              </a:rPr>
              <a:t> </a:t>
            </a:r>
            <a:r>
              <a:rPr sz="1700" b="1" spc="125" dirty="0">
                <a:latin typeface="Calibri"/>
                <a:cs typeface="Calibri"/>
              </a:rPr>
              <a:t>approach</a:t>
            </a:r>
            <a:r>
              <a:rPr sz="1700" b="1" spc="250" dirty="0">
                <a:latin typeface="Calibri"/>
                <a:cs typeface="Calibri"/>
              </a:rPr>
              <a:t> </a:t>
            </a:r>
            <a:r>
              <a:rPr sz="1700" b="1" spc="50" dirty="0">
                <a:latin typeface="Calibri"/>
                <a:cs typeface="Calibri"/>
              </a:rPr>
              <a:t>of</a:t>
            </a:r>
            <a:r>
              <a:rPr sz="1700" b="1" spc="254" dirty="0">
                <a:latin typeface="Calibri"/>
                <a:cs typeface="Calibri"/>
              </a:rPr>
              <a:t> </a:t>
            </a:r>
            <a:r>
              <a:rPr sz="1700" b="1" spc="130" dirty="0">
                <a:latin typeface="Calibri"/>
                <a:cs typeface="Calibri"/>
              </a:rPr>
              <a:t>this</a:t>
            </a:r>
            <a:r>
              <a:rPr sz="1700" b="1" spc="254" dirty="0">
                <a:latin typeface="Calibri"/>
                <a:cs typeface="Calibri"/>
              </a:rPr>
              <a:t> </a:t>
            </a:r>
            <a:r>
              <a:rPr sz="1700" b="1" spc="125" dirty="0">
                <a:latin typeface="Calibri"/>
                <a:cs typeface="Calibri"/>
              </a:rPr>
              <a:t>protocol</a:t>
            </a:r>
            <a:r>
              <a:rPr sz="1700" b="1" spc="250" dirty="0">
                <a:latin typeface="Calibri"/>
                <a:cs typeface="Calibri"/>
              </a:rPr>
              <a:t> </a:t>
            </a:r>
            <a:r>
              <a:rPr sz="1700" b="1" spc="100" dirty="0">
                <a:latin typeface="Calibri"/>
                <a:cs typeface="Calibri"/>
              </a:rPr>
              <a:t>is</a:t>
            </a:r>
            <a:r>
              <a:rPr sz="1700" b="1" spc="254" dirty="0">
                <a:latin typeface="Calibri"/>
                <a:cs typeface="Calibri"/>
              </a:rPr>
              <a:t> </a:t>
            </a:r>
            <a:r>
              <a:rPr sz="1700" b="1" spc="90" dirty="0">
                <a:latin typeface="Calibri"/>
                <a:cs typeface="Calibri"/>
              </a:rPr>
              <a:t>as</a:t>
            </a:r>
            <a:r>
              <a:rPr sz="1700" b="1" spc="250" dirty="0">
                <a:latin typeface="Calibri"/>
                <a:cs typeface="Calibri"/>
              </a:rPr>
              <a:t> </a:t>
            </a:r>
            <a:r>
              <a:rPr sz="1700" b="1" spc="75" dirty="0">
                <a:latin typeface="Calibri"/>
                <a:cs typeface="Calibri"/>
              </a:rPr>
              <a:t>follows:</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50" dirty="0">
                <a:latin typeface="Calibri"/>
                <a:cs typeface="Calibri"/>
              </a:rPr>
              <a:t>during</a:t>
            </a:r>
            <a:r>
              <a:rPr sz="1700" spc="175" dirty="0">
                <a:latin typeface="Calibri"/>
                <a:cs typeface="Calibri"/>
              </a:rPr>
              <a:t> </a:t>
            </a:r>
            <a:r>
              <a:rPr sz="1700" dirty="0">
                <a:latin typeface="Calibri"/>
                <a:cs typeface="Calibri"/>
              </a:rPr>
              <a:t>route</a:t>
            </a:r>
            <a:r>
              <a:rPr sz="1700" spc="180" dirty="0">
                <a:latin typeface="Calibri"/>
                <a:cs typeface="Calibri"/>
              </a:rPr>
              <a:t> </a:t>
            </a:r>
            <a:r>
              <a:rPr sz="1700" spc="25" dirty="0">
                <a:latin typeface="Calibri"/>
                <a:cs typeface="Calibri"/>
              </a:rPr>
              <a:t>contraction</a:t>
            </a:r>
            <a:r>
              <a:rPr sz="1700" spc="175" dirty="0">
                <a:latin typeface="Calibri"/>
                <a:cs typeface="Calibri"/>
              </a:rPr>
              <a:t> </a:t>
            </a:r>
            <a:r>
              <a:rPr sz="1700" spc="235" dirty="0">
                <a:latin typeface="Calibri"/>
                <a:cs typeface="Calibri"/>
              </a:rPr>
              <a:t>DSR</a:t>
            </a:r>
            <a:r>
              <a:rPr sz="1700" spc="180" dirty="0">
                <a:latin typeface="Calibri"/>
                <a:cs typeface="Calibri"/>
              </a:rPr>
              <a:t> </a:t>
            </a:r>
            <a:r>
              <a:rPr sz="1700" spc="5" dirty="0">
                <a:latin typeface="Calibri"/>
                <a:cs typeface="Calibri"/>
              </a:rPr>
              <a:t>floods</a:t>
            </a:r>
            <a:r>
              <a:rPr sz="1700" spc="175" dirty="0">
                <a:latin typeface="Calibri"/>
                <a:cs typeface="Calibri"/>
              </a:rPr>
              <a:t> </a:t>
            </a:r>
            <a:r>
              <a:rPr sz="1700" spc="25" dirty="0">
                <a:latin typeface="Calibri"/>
                <a:cs typeface="Calibri"/>
              </a:rPr>
              <a:t>a</a:t>
            </a:r>
            <a:r>
              <a:rPr sz="1700" spc="180" dirty="0">
                <a:latin typeface="Calibri"/>
                <a:cs typeface="Calibri"/>
              </a:rPr>
              <a:t> </a:t>
            </a:r>
            <a:r>
              <a:rPr sz="1700" spc="40" dirty="0">
                <a:latin typeface="Calibri"/>
                <a:cs typeface="Calibri"/>
              </a:rPr>
              <a:t>RouteRequest</a:t>
            </a:r>
            <a:r>
              <a:rPr sz="1700" spc="180" dirty="0">
                <a:latin typeface="Calibri"/>
                <a:cs typeface="Calibri"/>
              </a:rPr>
              <a:t> </a:t>
            </a:r>
            <a:r>
              <a:rPr sz="1700" spc="15" dirty="0">
                <a:latin typeface="Calibri"/>
                <a:cs typeface="Calibri"/>
              </a:rPr>
              <a:t>packets</a:t>
            </a:r>
            <a:r>
              <a:rPr sz="1700" spc="180" dirty="0">
                <a:latin typeface="Calibri"/>
                <a:cs typeface="Calibri"/>
              </a:rPr>
              <a:t> </a:t>
            </a:r>
            <a:r>
              <a:rPr sz="1700" spc="60" dirty="0">
                <a:latin typeface="Calibri"/>
                <a:cs typeface="Calibri"/>
              </a:rPr>
              <a:t>in</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network;</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10" dirty="0">
                <a:latin typeface="Calibri"/>
                <a:cs typeface="Calibri"/>
              </a:rPr>
              <a:t>intermediate</a:t>
            </a:r>
            <a:r>
              <a:rPr sz="1700" spc="175" dirty="0">
                <a:latin typeface="Calibri"/>
                <a:cs typeface="Calibri"/>
              </a:rPr>
              <a:t> </a:t>
            </a:r>
            <a:r>
              <a:rPr sz="1700" spc="-5" dirty="0">
                <a:latin typeface="Calibri"/>
                <a:cs typeface="Calibri"/>
              </a:rPr>
              <a:t>nodes</a:t>
            </a:r>
            <a:r>
              <a:rPr sz="1700" spc="175" dirty="0">
                <a:latin typeface="Calibri"/>
                <a:cs typeface="Calibri"/>
              </a:rPr>
              <a:t> </a:t>
            </a:r>
            <a:r>
              <a:rPr sz="1700" spc="10" dirty="0">
                <a:latin typeface="Calibri"/>
                <a:cs typeface="Calibri"/>
              </a:rPr>
              <a:t>forward</a:t>
            </a:r>
            <a:r>
              <a:rPr sz="1700" spc="175" dirty="0">
                <a:latin typeface="Calibri"/>
                <a:cs typeface="Calibri"/>
              </a:rPr>
              <a:t> </a:t>
            </a:r>
            <a:r>
              <a:rPr sz="1700" spc="40" dirty="0">
                <a:latin typeface="Calibri"/>
                <a:cs typeface="Calibri"/>
              </a:rPr>
              <a:t>RouteRequest</a:t>
            </a:r>
            <a:r>
              <a:rPr sz="1700" spc="175" dirty="0">
                <a:latin typeface="Calibri"/>
                <a:cs typeface="Calibri"/>
              </a:rPr>
              <a:t> </a:t>
            </a:r>
            <a:r>
              <a:rPr sz="1700" spc="35" dirty="0">
                <a:latin typeface="Calibri"/>
                <a:cs typeface="Calibri"/>
              </a:rPr>
              <a:t>if</a:t>
            </a:r>
            <a:r>
              <a:rPr sz="1700" spc="175" dirty="0">
                <a:latin typeface="Calibri"/>
                <a:cs typeface="Calibri"/>
              </a:rPr>
              <a:t> </a:t>
            </a:r>
            <a:r>
              <a:rPr sz="1700" spc="80" dirty="0">
                <a:latin typeface="Calibri"/>
                <a:cs typeface="Calibri"/>
              </a:rPr>
              <a:t>it</a:t>
            </a:r>
            <a:r>
              <a:rPr sz="1700" spc="180" dirty="0">
                <a:latin typeface="Calibri"/>
                <a:cs typeface="Calibri"/>
              </a:rPr>
              <a:t> </a:t>
            </a:r>
            <a:r>
              <a:rPr sz="1700" spc="35" dirty="0">
                <a:latin typeface="Calibri"/>
                <a:cs typeface="Calibri"/>
              </a:rPr>
              <a:t>is</a:t>
            </a:r>
            <a:r>
              <a:rPr sz="1700" spc="175" dirty="0">
                <a:latin typeface="Calibri"/>
                <a:cs typeface="Calibri"/>
              </a:rPr>
              <a:t> </a:t>
            </a:r>
            <a:r>
              <a:rPr sz="1700" spc="25" dirty="0">
                <a:latin typeface="Calibri"/>
                <a:cs typeface="Calibri"/>
              </a:rPr>
              <a:t>not</a:t>
            </a:r>
            <a:r>
              <a:rPr sz="1700" spc="180" dirty="0">
                <a:latin typeface="Calibri"/>
                <a:cs typeface="Calibri"/>
              </a:rPr>
              <a:t> </a:t>
            </a:r>
            <a:r>
              <a:rPr sz="1700" spc="20" dirty="0">
                <a:latin typeface="Calibri"/>
                <a:cs typeface="Calibri"/>
              </a:rPr>
              <a:t>redundant;</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30" dirty="0">
                <a:latin typeface="Calibri"/>
                <a:cs typeface="Calibri"/>
              </a:rPr>
              <a:t>destination</a:t>
            </a:r>
            <a:r>
              <a:rPr sz="1700" spc="155" dirty="0">
                <a:latin typeface="Calibri"/>
                <a:cs typeface="Calibri"/>
              </a:rPr>
              <a:t> </a:t>
            </a:r>
            <a:r>
              <a:rPr sz="1700" spc="-5" dirty="0">
                <a:latin typeface="Calibri"/>
                <a:cs typeface="Calibri"/>
              </a:rPr>
              <a:t>node</a:t>
            </a:r>
            <a:r>
              <a:rPr sz="1700" spc="160" dirty="0">
                <a:latin typeface="Calibri"/>
                <a:cs typeface="Calibri"/>
              </a:rPr>
              <a:t> </a:t>
            </a:r>
            <a:r>
              <a:rPr sz="1700" spc="5" dirty="0">
                <a:latin typeface="Calibri"/>
                <a:cs typeface="Calibri"/>
              </a:rPr>
              <a:t>replies</a:t>
            </a:r>
            <a:r>
              <a:rPr sz="1700" spc="160" dirty="0">
                <a:latin typeface="Calibri"/>
                <a:cs typeface="Calibri"/>
              </a:rPr>
              <a:t> </a:t>
            </a:r>
            <a:r>
              <a:rPr sz="1700" spc="50" dirty="0">
                <a:latin typeface="Calibri"/>
                <a:cs typeface="Calibri"/>
              </a:rPr>
              <a:t>with</a:t>
            </a:r>
            <a:r>
              <a:rPr sz="1700" spc="160" dirty="0">
                <a:latin typeface="Calibri"/>
                <a:cs typeface="Calibri"/>
              </a:rPr>
              <a:t> </a:t>
            </a:r>
            <a:r>
              <a:rPr sz="1700" spc="65" dirty="0">
                <a:latin typeface="Calibri"/>
                <a:cs typeface="Calibri"/>
              </a:rPr>
              <a:t>RouteReply;</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5" dirty="0">
                <a:latin typeface="Calibri"/>
                <a:cs typeface="Calibri"/>
              </a:rPr>
              <a:t>the</a:t>
            </a:r>
            <a:r>
              <a:rPr sz="1700" spc="175" dirty="0">
                <a:latin typeface="Calibri"/>
                <a:cs typeface="Calibri"/>
              </a:rPr>
              <a:t> </a:t>
            </a:r>
            <a:r>
              <a:rPr sz="1700" spc="70" dirty="0">
                <a:latin typeface="Calibri"/>
                <a:cs typeface="Calibri"/>
              </a:rPr>
              <a:t>RouteReply</a:t>
            </a:r>
            <a:r>
              <a:rPr sz="1700" spc="180" dirty="0">
                <a:latin typeface="Calibri"/>
                <a:cs typeface="Calibri"/>
              </a:rPr>
              <a:t> </a:t>
            </a:r>
            <a:r>
              <a:rPr sz="1700" spc="15" dirty="0">
                <a:latin typeface="Calibri"/>
                <a:cs typeface="Calibri"/>
              </a:rPr>
              <a:t>packet</a:t>
            </a:r>
            <a:r>
              <a:rPr sz="1700" spc="180" dirty="0">
                <a:latin typeface="Calibri"/>
                <a:cs typeface="Calibri"/>
              </a:rPr>
              <a:t> </a:t>
            </a:r>
            <a:r>
              <a:rPr sz="1700" spc="20" dirty="0">
                <a:latin typeface="Calibri"/>
                <a:cs typeface="Calibri"/>
              </a:rPr>
              <a:t>contains</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50" dirty="0">
                <a:latin typeface="Calibri"/>
                <a:cs typeface="Calibri"/>
              </a:rPr>
              <a:t>path</a:t>
            </a:r>
            <a:r>
              <a:rPr sz="1700" spc="180" dirty="0">
                <a:latin typeface="Calibri"/>
                <a:cs typeface="Calibri"/>
              </a:rPr>
              <a:t> </a:t>
            </a:r>
            <a:r>
              <a:rPr sz="1700" spc="10" dirty="0">
                <a:latin typeface="Calibri"/>
                <a:cs typeface="Calibri"/>
              </a:rPr>
              <a:t>traversed</a:t>
            </a:r>
            <a:r>
              <a:rPr sz="1700" spc="175" dirty="0">
                <a:latin typeface="Calibri"/>
                <a:cs typeface="Calibri"/>
              </a:rPr>
              <a:t> </a:t>
            </a:r>
            <a:r>
              <a:rPr sz="1700" spc="55" dirty="0">
                <a:latin typeface="Calibri"/>
                <a:cs typeface="Calibri"/>
              </a:rPr>
              <a:t>by</a:t>
            </a:r>
            <a:r>
              <a:rPr sz="1700" spc="175" dirty="0">
                <a:latin typeface="Calibri"/>
                <a:cs typeface="Calibri"/>
              </a:rPr>
              <a:t> </a:t>
            </a:r>
            <a:r>
              <a:rPr sz="1700" spc="40" dirty="0">
                <a:latin typeface="Calibri"/>
                <a:cs typeface="Calibri"/>
              </a:rPr>
              <a:t>RouteRequest</a:t>
            </a:r>
            <a:r>
              <a:rPr sz="1700" spc="180" dirty="0">
                <a:latin typeface="Calibri"/>
                <a:cs typeface="Calibri"/>
              </a:rPr>
              <a:t> </a:t>
            </a:r>
            <a:r>
              <a:rPr sz="1700" spc="15" dirty="0">
                <a:latin typeface="Calibri"/>
                <a:cs typeface="Calibri"/>
              </a:rPr>
              <a:t>packet;</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5" dirty="0">
                <a:latin typeface="Calibri"/>
                <a:cs typeface="Calibri"/>
              </a:rPr>
              <a:t>the</a:t>
            </a:r>
            <a:r>
              <a:rPr sz="1700" spc="175" dirty="0">
                <a:latin typeface="Calibri"/>
                <a:cs typeface="Calibri"/>
              </a:rPr>
              <a:t> </a:t>
            </a:r>
            <a:r>
              <a:rPr sz="1700" spc="-5" dirty="0">
                <a:latin typeface="Calibri"/>
                <a:cs typeface="Calibri"/>
              </a:rPr>
              <a:t>receiver</a:t>
            </a:r>
            <a:r>
              <a:rPr sz="1700" spc="175" dirty="0">
                <a:latin typeface="Calibri"/>
                <a:cs typeface="Calibri"/>
              </a:rPr>
              <a:t> </a:t>
            </a:r>
            <a:r>
              <a:rPr sz="1700" spc="5" dirty="0">
                <a:latin typeface="Calibri"/>
                <a:cs typeface="Calibri"/>
              </a:rPr>
              <a:t>responds</a:t>
            </a:r>
            <a:r>
              <a:rPr sz="1700" spc="180" dirty="0">
                <a:latin typeface="Calibri"/>
                <a:cs typeface="Calibri"/>
              </a:rPr>
              <a:t> </a:t>
            </a:r>
            <a:r>
              <a:rPr sz="1700" spc="40" dirty="0">
                <a:latin typeface="Calibri"/>
                <a:cs typeface="Calibri"/>
              </a:rPr>
              <a:t>only</a:t>
            </a:r>
            <a:r>
              <a:rPr sz="1700" spc="175" dirty="0">
                <a:latin typeface="Calibri"/>
                <a:cs typeface="Calibri"/>
              </a:rPr>
              <a:t> </a:t>
            </a:r>
            <a:r>
              <a:rPr sz="1700" spc="35" dirty="0">
                <a:latin typeface="Calibri"/>
                <a:cs typeface="Calibri"/>
              </a:rPr>
              <a:t>if</a:t>
            </a:r>
            <a:r>
              <a:rPr sz="1700" spc="180" dirty="0">
                <a:latin typeface="Calibri"/>
                <a:cs typeface="Calibri"/>
              </a:rPr>
              <a:t> </a:t>
            </a:r>
            <a:r>
              <a:rPr sz="1700" spc="45" dirty="0">
                <a:latin typeface="Calibri"/>
                <a:cs typeface="Calibri"/>
              </a:rPr>
              <a:t>this</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25" dirty="0">
                <a:latin typeface="Calibri"/>
                <a:cs typeface="Calibri"/>
              </a:rPr>
              <a:t>a</a:t>
            </a:r>
            <a:r>
              <a:rPr sz="1700" spc="175" dirty="0">
                <a:latin typeface="Calibri"/>
                <a:cs typeface="Calibri"/>
              </a:rPr>
              <a:t> </a:t>
            </a:r>
            <a:r>
              <a:rPr sz="1700" spc="35" dirty="0">
                <a:latin typeface="Calibri"/>
                <a:cs typeface="Calibri"/>
              </a:rPr>
              <a:t>first</a:t>
            </a:r>
            <a:r>
              <a:rPr sz="1700" spc="180" dirty="0">
                <a:latin typeface="Calibri"/>
                <a:cs typeface="Calibri"/>
              </a:rPr>
              <a:t> </a:t>
            </a:r>
            <a:r>
              <a:rPr sz="1700" spc="40" dirty="0">
                <a:latin typeface="Calibri"/>
                <a:cs typeface="Calibri"/>
              </a:rPr>
              <a:t>RouteRequest</a:t>
            </a:r>
            <a:r>
              <a:rPr sz="1700" spc="175" dirty="0">
                <a:latin typeface="Calibri"/>
                <a:cs typeface="Calibri"/>
              </a:rPr>
              <a:t> </a:t>
            </a:r>
            <a:r>
              <a:rPr sz="1700" spc="50" dirty="0">
                <a:latin typeface="Calibri"/>
                <a:cs typeface="Calibri"/>
              </a:rPr>
              <a:t>(not</a:t>
            </a:r>
            <a:r>
              <a:rPr sz="1700" spc="180" dirty="0">
                <a:latin typeface="Calibri"/>
                <a:cs typeface="Calibri"/>
              </a:rPr>
              <a:t> </a:t>
            </a:r>
            <a:r>
              <a:rPr sz="1700" spc="45" dirty="0">
                <a:latin typeface="Calibri"/>
                <a:cs typeface="Calibri"/>
              </a:rPr>
              <a:t>duplicate).</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930237" y="820631"/>
            <a:ext cx="7483475" cy="2010410"/>
          </a:xfrm>
          <a:prstGeom prst="rect">
            <a:avLst/>
          </a:prstGeom>
        </p:spPr>
        <p:txBody>
          <a:bodyPr vert="horz" wrap="square" lIns="0" tIns="149860" rIns="0" bIns="0" rtlCol="0">
            <a:spAutoFit/>
          </a:bodyPr>
          <a:lstStyle/>
          <a:p>
            <a:pPr marL="102870">
              <a:lnSpc>
                <a:spcPct val="100000"/>
              </a:lnSpc>
              <a:spcBef>
                <a:spcPts val="1180"/>
              </a:spcBef>
            </a:pPr>
            <a:r>
              <a:rPr sz="1700" b="1" spc="229" dirty="0">
                <a:latin typeface="Calibri"/>
                <a:cs typeface="Calibri"/>
              </a:rPr>
              <a:t>The</a:t>
            </a:r>
            <a:r>
              <a:rPr sz="1700" b="1" spc="254" dirty="0">
                <a:latin typeface="Calibri"/>
                <a:cs typeface="Calibri"/>
              </a:rPr>
              <a:t> </a:t>
            </a:r>
            <a:r>
              <a:rPr sz="1700" b="1" spc="390" dirty="0">
                <a:latin typeface="Calibri"/>
                <a:cs typeface="Calibri"/>
              </a:rPr>
              <a:t>DSR</a:t>
            </a:r>
            <a:r>
              <a:rPr sz="1700" b="1" spc="254" dirty="0">
                <a:latin typeface="Calibri"/>
                <a:cs typeface="Calibri"/>
              </a:rPr>
              <a:t> </a:t>
            </a:r>
            <a:r>
              <a:rPr sz="1700" b="1" spc="125" dirty="0">
                <a:latin typeface="Calibri"/>
                <a:cs typeface="Calibri"/>
              </a:rPr>
              <a:t>protocol</a:t>
            </a:r>
            <a:r>
              <a:rPr sz="1700" b="1" spc="254" dirty="0">
                <a:latin typeface="Calibri"/>
                <a:cs typeface="Calibri"/>
              </a:rPr>
              <a:t> </a:t>
            </a:r>
            <a:r>
              <a:rPr sz="1700" b="1" spc="90" dirty="0">
                <a:latin typeface="Calibri"/>
                <a:cs typeface="Calibri"/>
              </a:rPr>
              <a:t>uses</a:t>
            </a:r>
            <a:r>
              <a:rPr sz="1700" b="1" spc="260" dirty="0">
                <a:latin typeface="Calibri"/>
                <a:cs typeface="Calibri"/>
              </a:rPr>
              <a:t> </a:t>
            </a:r>
            <a:r>
              <a:rPr sz="1700" b="1" spc="114" dirty="0">
                <a:latin typeface="Calibri"/>
                <a:cs typeface="Calibri"/>
              </a:rPr>
              <a:t>the</a:t>
            </a:r>
            <a:r>
              <a:rPr sz="1700" b="1" spc="254" dirty="0">
                <a:latin typeface="Calibri"/>
                <a:cs typeface="Calibri"/>
              </a:rPr>
              <a:t> </a:t>
            </a:r>
            <a:r>
              <a:rPr sz="1700" b="1" spc="85" dirty="0">
                <a:latin typeface="Calibri"/>
                <a:cs typeface="Calibri"/>
              </a:rPr>
              <a:t>sequence</a:t>
            </a:r>
            <a:r>
              <a:rPr sz="1700" b="1" spc="254" dirty="0">
                <a:latin typeface="Calibri"/>
                <a:cs typeface="Calibri"/>
              </a:rPr>
              <a:t> </a:t>
            </a:r>
            <a:r>
              <a:rPr sz="1700" b="1" spc="125" dirty="0">
                <a:latin typeface="Calibri"/>
                <a:cs typeface="Calibri"/>
              </a:rPr>
              <a:t>numbers:</a:t>
            </a:r>
            <a:endParaRPr sz="1700">
              <a:latin typeface="Calibri"/>
              <a:cs typeface="Calibri"/>
            </a:endParaRPr>
          </a:p>
          <a:p>
            <a:pPr marL="228600" indent="-216535">
              <a:lnSpc>
                <a:spcPct val="100000"/>
              </a:lnSpc>
              <a:spcBef>
                <a:spcPts val="1085"/>
              </a:spcBef>
              <a:buFont typeface="Cambria"/>
              <a:buChar char="•"/>
              <a:tabLst>
                <a:tab pos="229235" algn="l"/>
              </a:tabLst>
            </a:pPr>
            <a:r>
              <a:rPr sz="1700" spc="40" dirty="0">
                <a:latin typeface="Calibri"/>
                <a:cs typeface="Calibri"/>
              </a:rPr>
              <a:t>RouteRequest</a:t>
            </a:r>
            <a:r>
              <a:rPr sz="1700" spc="175" dirty="0">
                <a:latin typeface="Calibri"/>
                <a:cs typeface="Calibri"/>
              </a:rPr>
              <a:t> </a:t>
            </a:r>
            <a:r>
              <a:rPr sz="1700" spc="15" dirty="0">
                <a:latin typeface="Calibri"/>
                <a:cs typeface="Calibri"/>
              </a:rPr>
              <a:t>packet</a:t>
            </a:r>
            <a:r>
              <a:rPr sz="1700" spc="180" dirty="0">
                <a:latin typeface="Calibri"/>
                <a:cs typeface="Calibri"/>
              </a:rPr>
              <a:t> </a:t>
            </a:r>
            <a:r>
              <a:rPr sz="1700" spc="20" dirty="0">
                <a:latin typeface="Calibri"/>
                <a:cs typeface="Calibri"/>
              </a:rPr>
              <a:t>carries</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0" dirty="0">
                <a:latin typeface="Calibri"/>
                <a:cs typeface="Calibri"/>
              </a:rPr>
              <a:t>path</a:t>
            </a:r>
            <a:r>
              <a:rPr sz="1700" spc="180" dirty="0">
                <a:latin typeface="Calibri"/>
                <a:cs typeface="Calibri"/>
              </a:rPr>
              <a:t> </a:t>
            </a:r>
            <a:r>
              <a:rPr sz="1700" spc="10" dirty="0">
                <a:latin typeface="Calibri"/>
                <a:cs typeface="Calibri"/>
              </a:rPr>
              <a:t>traversed</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25" dirty="0">
                <a:latin typeface="Calibri"/>
                <a:cs typeface="Calibri"/>
              </a:rPr>
              <a:t>sequence</a:t>
            </a:r>
            <a:r>
              <a:rPr sz="1700" spc="180" dirty="0">
                <a:latin typeface="Calibri"/>
                <a:cs typeface="Calibri"/>
              </a:rPr>
              <a:t> </a:t>
            </a:r>
            <a:r>
              <a:rPr sz="1700" spc="10" dirty="0">
                <a:latin typeface="Calibri"/>
                <a:cs typeface="Calibri"/>
              </a:rPr>
              <a:t>number;</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the</a:t>
            </a:r>
            <a:r>
              <a:rPr sz="1700" spc="175" dirty="0">
                <a:latin typeface="Calibri"/>
                <a:cs typeface="Calibri"/>
              </a:rPr>
              <a:t> </a:t>
            </a:r>
            <a:r>
              <a:rPr sz="1700" spc="-25" dirty="0">
                <a:latin typeface="Calibri"/>
                <a:cs typeface="Calibri"/>
              </a:rPr>
              <a:t>sequence</a:t>
            </a:r>
            <a:r>
              <a:rPr sz="1700" spc="180" dirty="0">
                <a:latin typeface="Calibri"/>
                <a:cs typeface="Calibri"/>
              </a:rPr>
              <a:t> </a:t>
            </a:r>
            <a:r>
              <a:rPr sz="1700" spc="10" dirty="0">
                <a:latin typeface="Calibri"/>
                <a:cs typeface="Calibri"/>
              </a:rPr>
              <a:t>numbers</a:t>
            </a:r>
            <a:r>
              <a:rPr sz="1700" spc="180" dirty="0">
                <a:latin typeface="Calibri"/>
                <a:cs typeface="Calibri"/>
              </a:rPr>
              <a:t> </a:t>
            </a:r>
            <a:r>
              <a:rPr sz="1700" spc="-5" dirty="0">
                <a:latin typeface="Calibri"/>
                <a:cs typeface="Calibri"/>
              </a:rPr>
              <a:t>are</a:t>
            </a:r>
            <a:r>
              <a:rPr sz="1700" spc="180" dirty="0">
                <a:latin typeface="Calibri"/>
                <a:cs typeface="Calibri"/>
              </a:rPr>
              <a:t> </a:t>
            </a:r>
            <a:r>
              <a:rPr sz="1700" spc="-5" dirty="0">
                <a:latin typeface="Calibri"/>
                <a:cs typeface="Calibri"/>
              </a:rPr>
              <a:t>used</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5" dirty="0">
                <a:latin typeface="Calibri"/>
                <a:cs typeface="Calibri"/>
              </a:rPr>
              <a:t>prevent</a:t>
            </a:r>
            <a:r>
              <a:rPr sz="1700" spc="180" dirty="0">
                <a:latin typeface="Calibri"/>
                <a:cs typeface="Calibri"/>
              </a:rPr>
              <a:t> </a:t>
            </a:r>
            <a:r>
              <a:rPr sz="1700" spc="10" dirty="0">
                <a:latin typeface="Calibri"/>
                <a:cs typeface="Calibri"/>
              </a:rPr>
              <a:t>loop</a:t>
            </a:r>
            <a:r>
              <a:rPr sz="1700" spc="180" dirty="0">
                <a:latin typeface="Calibri"/>
                <a:cs typeface="Calibri"/>
              </a:rPr>
              <a:t> </a:t>
            </a:r>
            <a:r>
              <a:rPr sz="1700" spc="25" dirty="0">
                <a:latin typeface="Calibri"/>
                <a:cs typeface="Calibri"/>
              </a:rPr>
              <a:t>formation</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5" dirty="0">
                <a:latin typeface="Calibri"/>
                <a:cs typeface="Calibri"/>
              </a:rPr>
              <a:t>nodes</a:t>
            </a:r>
            <a:r>
              <a:rPr sz="1700" spc="175" dirty="0">
                <a:latin typeface="Calibri"/>
                <a:cs typeface="Calibri"/>
              </a:rPr>
              <a:t> </a:t>
            </a:r>
            <a:r>
              <a:rPr sz="1700" dirty="0">
                <a:latin typeface="Calibri"/>
                <a:cs typeface="Calibri"/>
              </a:rPr>
              <a:t>check</a:t>
            </a:r>
            <a:r>
              <a:rPr sz="1700" spc="180" dirty="0">
                <a:latin typeface="Calibri"/>
                <a:cs typeface="Calibri"/>
              </a:rPr>
              <a:t> </a:t>
            </a:r>
            <a:r>
              <a:rPr sz="1700" spc="65" dirty="0">
                <a:latin typeface="Calibri"/>
                <a:cs typeface="Calibri"/>
              </a:rPr>
              <a:t>it.</a:t>
            </a:r>
            <a:endParaRPr sz="1700">
              <a:latin typeface="Calibri"/>
              <a:cs typeface="Calibri"/>
            </a:endParaRPr>
          </a:p>
          <a:p>
            <a:pPr marL="102870">
              <a:lnSpc>
                <a:spcPct val="100000"/>
              </a:lnSpc>
              <a:spcBef>
                <a:spcPts val="1085"/>
              </a:spcBef>
            </a:pPr>
            <a:r>
              <a:rPr sz="1700" b="1" spc="229" dirty="0">
                <a:latin typeface="Calibri"/>
                <a:cs typeface="Calibri"/>
              </a:rPr>
              <a:t>The</a:t>
            </a:r>
            <a:r>
              <a:rPr sz="1700" b="1" spc="254" dirty="0">
                <a:latin typeface="Calibri"/>
                <a:cs typeface="Calibri"/>
              </a:rPr>
              <a:t> </a:t>
            </a:r>
            <a:r>
              <a:rPr sz="1700" b="1" spc="390" dirty="0">
                <a:latin typeface="Calibri"/>
                <a:cs typeface="Calibri"/>
              </a:rPr>
              <a:t>DSR</a:t>
            </a:r>
            <a:r>
              <a:rPr sz="1700" b="1" spc="254" dirty="0">
                <a:latin typeface="Calibri"/>
                <a:cs typeface="Calibri"/>
              </a:rPr>
              <a:t> </a:t>
            </a:r>
            <a:r>
              <a:rPr sz="1700" b="1" spc="85" dirty="0">
                <a:latin typeface="Calibri"/>
                <a:cs typeface="Calibri"/>
              </a:rPr>
              <a:t>also</a:t>
            </a:r>
            <a:r>
              <a:rPr sz="1700" b="1" spc="260" dirty="0">
                <a:latin typeface="Calibri"/>
                <a:cs typeface="Calibri"/>
              </a:rPr>
              <a:t> </a:t>
            </a:r>
            <a:r>
              <a:rPr sz="1700" b="1" spc="90" dirty="0">
                <a:latin typeface="Calibri"/>
                <a:cs typeface="Calibri"/>
              </a:rPr>
              <a:t>uses</a:t>
            </a:r>
            <a:r>
              <a:rPr sz="1700" b="1" spc="254" dirty="0">
                <a:latin typeface="Calibri"/>
                <a:cs typeface="Calibri"/>
              </a:rPr>
              <a:t> </a:t>
            </a:r>
            <a:r>
              <a:rPr sz="1700" b="1" spc="114" dirty="0">
                <a:latin typeface="Calibri"/>
                <a:cs typeface="Calibri"/>
              </a:rPr>
              <a:t>route</a:t>
            </a:r>
            <a:r>
              <a:rPr sz="1700" b="1" spc="254" dirty="0">
                <a:latin typeface="Calibri"/>
                <a:cs typeface="Calibri"/>
              </a:rPr>
              <a:t> </a:t>
            </a:r>
            <a:r>
              <a:rPr sz="1700" b="1" spc="105" dirty="0">
                <a:latin typeface="Calibri"/>
                <a:cs typeface="Calibri"/>
              </a:rPr>
              <a:t>cache</a:t>
            </a:r>
            <a:r>
              <a:rPr sz="1700" b="1" spc="260" dirty="0">
                <a:latin typeface="Calibri"/>
                <a:cs typeface="Calibri"/>
              </a:rPr>
              <a:t> </a:t>
            </a:r>
            <a:r>
              <a:rPr sz="1700" b="1" spc="135" dirty="0">
                <a:latin typeface="Calibri"/>
                <a:cs typeface="Calibri"/>
              </a:rPr>
              <a:t>in</a:t>
            </a:r>
            <a:r>
              <a:rPr sz="1700" b="1" spc="254" dirty="0">
                <a:latin typeface="Calibri"/>
                <a:cs typeface="Calibri"/>
              </a:rPr>
              <a:t> </a:t>
            </a:r>
            <a:r>
              <a:rPr sz="1700" b="1" spc="95" dirty="0">
                <a:latin typeface="Calibri"/>
                <a:cs typeface="Calibri"/>
              </a:rPr>
              <a:t>each</a:t>
            </a:r>
            <a:r>
              <a:rPr sz="1700" b="1" spc="260" dirty="0">
                <a:latin typeface="Calibri"/>
                <a:cs typeface="Calibri"/>
              </a:rPr>
              <a:t> </a:t>
            </a:r>
            <a:r>
              <a:rPr sz="1700" b="1" spc="105" dirty="0">
                <a:latin typeface="Calibri"/>
                <a:cs typeface="Calibri"/>
              </a:rPr>
              <a:t>node:</a:t>
            </a:r>
            <a:endParaRPr sz="1700">
              <a:latin typeface="Calibri"/>
              <a:cs typeface="Calibri"/>
            </a:endParaRPr>
          </a:p>
          <a:p>
            <a:pPr marL="228600" indent="-216535">
              <a:lnSpc>
                <a:spcPct val="100000"/>
              </a:lnSpc>
              <a:spcBef>
                <a:spcPts val="1090"/>
              </a:spcBef>
              <a:buFont typeface="Cambria"/>
              <a:buChar char="•"/>
              <a:tabLst>
                <a:tab pos="229235" algn="l"/>
              </a:tabLst>
            </a:pPr>
            <a:r>
              <a:rPr sz="1700" spc="35" dirty="0">
                <a:latin typeface="Calibri"/>
                <a:cs typeface="Calibri"/>
              </a:rPr>
              <a:t>if</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20" dirty="0">
                <a:latin typeface="Calibri"/>
                <a:cs typeface="Calibri"/>
              </a:rPr>
              <a:t>has</a:t>
            </a:r>
            <a:r>
              <a:rPr sz="1700" spc="175" dirty="0">
                <a:latin typeface="Calibri"/>
                <a:cs typeface="Calibri"/>
              </a:rPr>
              <a:t> </a:t>
            </a:r>
            <a:r>
              <a:rPr sz="1700" spc="25" dirty="0">
                <a:latin typeface="Calibri"/>
                <a:cs typeface="Calibri"/>
              </a:rPr>
              <a:t>a</a:t>
            </a:r>
            <a:r>
              <a:rPr sz="1700" spc="175" dirty="0">
                <a:latin typeface="Calibri"/>
                <a:cs typeface="Calibri"/>
              </a:rPr>
              <a:t> </a:t>
            </a:r>
            <a:r>
              <a:rPr sz="1700" dirty="0">
                <a:latin typeface="Calibri"/>
                <a:cs typeface="Calibri"/>
              </a:rPr>
              <a:t>route</a:t>
            </a:r>
            <a:r>
              <a:rPr sz="1700" spc="175" dirty="0">
                <a:latin typeface="Calibri"/>
                <a:cs typeface="Calibri"/>
              </a:rPr>
              <a:t> </a:t>
            </a:r>
            <a:r>
              <a:rPr sz="1700" spc="60" dirty="0">
                <a:latin typeface="Calibri"/>
                <a:cs typeface="Calibri"/>
              </a:rPr>
              <a:t>in</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5" dirty="0">
                <a:latin typeface="Calibri"/>
                <a:cs typeface="Calibri"/>
              </a:rPr>
              <a:t>cache,</a:t>
            </a:r>
            <a:r>
              <a:rPr sz="1700" spc="175" dirty="0">
                <a:latin typeface="Calibri"/>
                <a:cs typeface="Calibri"/>
              </a:rPr>
              <a:t> </a:t>
            </a:r>
            <a:r>
              <a:rPr sz="1700" spc="45" dirty="0">
                <a:latin typeface="Calibri"/>
                <a:cs typeface="Calibri"/>
              </a:rPr>
              <a:t>this</a:t>
            </a:r>
            <a:r>
              <a:rPr sz="1700" spc="175" dirty="0">
                <a:latin typeface="Calibri"/>
                <a:cs typeface="Calibri"/>
              </a:rPr>
              <a:t> </a:t>
            </a:r>
            <a:r>
              <a:rPr sz="1700" dirty="0">
                <a:latin typeface="Calibri"/>
                <a:cs typeface="Calibri"/>
              </a:rPr>
              <a:t>route</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5" dirty="0">
                <a:latin typeface="Calibri"/>
                <a:cs typeface="Calibri"/>
              </a:rPr>
              <a:t>used.</a:t>
            </a:r>
            <a:endParaRPr sz="1700">
              <a:latin typeface="Calibri"/>
              <a:cs typeface="Calibri"/>
            </a:endParaRPr>
          </a:p>
        </p:txBody>
      </p:sp>
      <p:pic>
        <p:nvPicPr>
          <p:cNvPr id="5" name="object 5"/>
          <p:cNvPicPr/>
          <p:nvPr/>
        </p:nvPicPr>
        <p:blipFill>
          <a:blip r:embed="rId2" cstate="print"/>
          <a:stretch>
            <a:fillRect/>
          </a:stretch>
        </p:blipFill>
        <p:spPr>
          <a:xfrm>
            <a:off x="3440277" y="3073581"/>
            <a:ext cx="3802337" cy="2613763"/>
          </a:xfrm>
          <a:prstGeom prst="rect">
            <a:avLst/>
          </a:prstGeom>
        </p:spPr>
      </p:pic>
      <p:sp>
        <p:nvSpPr>
          <p:cNvPr id="6" name="object 6"/>
          <p:cNvSpPr txBox="1"/>
          <p:nvPr/>
        </p:nvSpPr>
        <p:spPr>
          <a:xfrm>
            <a:off x="4535957" y="3906745"/>
            <a:ext cx="151130" cy="161925"/>
          </a:xfrm>
          <a:prstGeom prst="rect">
            <a:avLst/>
          </a:prstGeom>
        </p:spPr>
        <p:txBody>
          <a:bodyPr vert="horz" wrap="square" lIns="0" tIns="11430" rIns="0" bIns="0" rtlCol="0">
            <a:spAutoFit/>
          </a:bodyPr>
          <a:lstStyle/>
          <a:p>
            <a:pPr marL="12700">
              <a:lnSpc>
                <a:spcPct val="100000"/>
              </a:lnSpc>
              <a:spcBef>
                <a:spcPts val="90"/>
              </a:spcBef>
            </a:pPr>
            <a:r>
              <a:rPr sz="900" spc="-15" dirty="0">
                <a:solidFill>
                  <a:srgbClr val="231F20"/>
                </a:solidFill>
                <a:latin typeface="Arial MT"/>
                <a:cs typeface="Arial MT"/>
              </a:rPr>
              <a:t>1</a:t>
            </a:r>
            <a:r>
              <a:rPr sz="900" spc="-5" dirty="0">
                <a:solidFill>
                  <a:srgbClr val="231F20"/>
                </a:solidFill>
                <a:latin typeface="Arial MT"/>
                <a:cs typeface="Arial MT"/>
              </a:rPr>
              <a:t>0</a:t>
            </a:r>
            <a:endParaRPr sz="900">
              <a:latin typeface="Arial MT"/>
              <a:cs typeface="Arial MT"/>
            </a:endParaRPr>
          </a:p>
        </p:txBody>
      </p:sp>
      <p:sp>
        <p:nvSpPr>
          <p:cNvPr id="7" name="object 7"/>
          <p:cNvSpPr txBox="1"/>
          <p:nvPr/>
        </p:nvSpPr>
        <p:spPr>
          <a:xfrm>
            <a:off x="5735863" y="3760229"/>
            <a:ext cx="88900" cy="161925"/>
          </a:xfrm>
          <a:prstGeom prst="rect">
            <a:avLst/>
          </a:prstGeom>
        </p:spPr>
        <p:txBody>
          <a:bodyPr vert="horz" wrap="square" lIns="0" tIns="11430" rIns="0" bIns="0" rtlCol="0">
            <a:spAutoFit/>
          </a:bodyPr>
          <a:lstStyle/>
          <a:p>
            <a:pPr marL="12700">
              <a:lnSpc>
                <a:spcPct val="100000"/>
              </a:lnSpc>
              <a:spcBef>
                <a:spcPts val="90"/>
              </a:spcBef>
            </a:pPr>
            <a:r>
              <a:rPr sz="900" spc="-5" dirty="0">
                <a:solidFill>
                  <a:srgbClr val="231F20"/>
                </a:solidFill>
                <a:latin typeface="Arial MT"/>
                <a:cs typeface="Arial MT"/>
              </a:rPr>
              <a:t>9</a:t>
            </a:r>
            <a:endParaRPr sz="900">
              <a:latin typeface="Arial MT"/>
              <a:cs typeface="Arial MT"/>
            </a:endParaRPr>
          </a:p>
        </p:txBody>
      </p:sp>
      <p:sp>
        <p:nvSpPr>
          <p:cNvPr id="8" name="object 8"/>
          <p:cNvSpPr txBox="1"/>
          <p:nvPr/>
        </p:nvSpPr>
        <p:spPr>
          <a:xfrm>
            <a:off x="4274928" y="4858086"/>
            <a:ext cx="88900" cy="161925"/>
          </a:xfrm>
          <a:prstGeom prst="rect">
            <a:avLst/>
          </a:prstGeom>
        </p:spPr>
        <p:txBody>
          <a:bodyPr vert="horz" wrap="square" lIns="0" tIns="11430" rIns="0" bIns="0" rtlCol="0">
            <a:spAutoFit/>
          </a:bodyPr>
          <a:lstStyle/>
          <a:p>
            <a:pPr marL="12700">
              <a:lnSpc>
                <a:spcPct val="100000"/>
              </a:lnSpc>
              <a:spcBef>
                <a:spcPts val="90"/>
              </a:spcBef>
            </a:pPr>
            <a:r>
              <a:rPr sz="900" spc="-5" dirty="0">
                <a:solidFill>
                  <a:srgbClr val="231F20"/>
                </a:solidFill>
                <a:latin typeface="Arial MT"/>
                <a:cs typeface="Arial MT"/>
              </a:rPr>
              <a:t>2</a:t>
            </a:r>
            <a:endParaRPr sz="900">
              <a:latin typeface="Arial MT"/>
              <a:cs typeface="Arial MT"/>
            </a:endParaRPr>
          </a:p>
        </p:txBody>
      </p:sp>
      <p:sp>
        <p:nvSpPr>
          <p:cNvPr id="9" name="object 9"/>
          <p:cNvSpPr txBox="1"/>
          <p:nvPr/>
        </p:nvSpPr>
        <p:spPr>
          <a:xfrm>
            <a:off x="5297582" y="4639295"/>
            <a:ext cx="88900" cy="161925"/>
          </a:xfrm>
          <a:prstGeom prst="rect">
            <a:avLst/>
          </a:prstGeom>
        </p:spPr>
        <p:txBody>
          <a:bodyPr vert="horz" wrap="square" lIns="0" tIns="11430" rIns="0" bIns="0" rtlCol="0">
            <a:spAutoFit/>
          </a:bodyPr>
          <a:lstStyle/>
          <a:p>
            <a:pPr marL="12700">
              <a:lnSpc>
                <a:spcPct val="100000"/>
              </a:lnSpc>
              <a:spcBef>
                <a:spcPts val="90"/>
              </a:spcBef>
            </a:pPr>
            <a:r>
              <a:rPr sz="900" spc="-5" dirty="0">
                <a:solidFill>
                  <a:srgbClr val="231F20"/>
                </a:solidFill>
                <a:latin typeface="Arial MT"/>
                <a:cs typeface="Arial MT"/>
              </a:rPr>
              <a:t>4</a:t>
            </a:r>
            <a:endParaRPr sz="900">
              <a:latin typeface="Arial MT"/>
              <a:cs typeface="Arial MT"/>
            </a:endParaRPr>
          </a:p>
        </p:txBody>
      </p:sp>
      <p:sp>
        <p:nvSpPr>
          <p:cNvPr id="10" name="object 10"/>
          <p:cNvSpPr txBox="1"/>
          <p:nvPr/>
        </p:nvSpPr>
        <p:spPr>
          <a:xfrm>
            <a:off x="7050704" y="4199762"/>
            <a:ext cx="88900" cy="161925"/>
          </a:xfrm>
          <a:prstGeom prst="rect">
            <a:avLst/>
          </a:prstGeom>
        </p:spPr>
        <p:txBody>
          <a:bodyPr vert="horz" wrap="square" lIns="0" tIns="11430" rIns="0" bIns="0" rtlCol="0">
            <a:spAutoFit/>
          </a:bodyPr>
          <a:lstStyle/>
          <a:p>
            <a:pPr marL="12700">
              <a:lnSpc>
                <a:spcPct val="100000"/>
              </a:lnSpc>
              <a:spcBef>
                <a:spcPts val="90"/>
              </a:spcBef>
            </a:pPr>
            <a:r>
              <a:rPr sz="900" spc="-5" dirty="0">
                <a:solidFill>
                  <a:srgbClr val="231F20"/>
                </a:solidFill>
                <a:latin typeface="Arial MT"/>
                <a:cs typeface="Arial MT"/>
              </a:rPr>
              <a:t>6</a:t>
            </a:r>
            <a:endParaRPr sz="900">
              <a:latin typeface="Arial MT"/>
              <a:cs typeface="Arial MT"/>
            </a:endParaRPr>
          </a:p>
        </p:txBody>
      </p:sp>
      <p:sp>
        <p:nvSpPr>
          <p:cNvPr id="11" name="object 11"/>
          <p:cNvSpPr txBox="1"/>
          <p:nvPr/>
        </p:nvSpPr>
        <p:spPr>
          <a:xfrm>
            <a:off x="6248158" y="4785812"/>
            <a:ext cx="88900" cy="161925"/>
          </a:xfrm>
          <a:prstGeom prst="rect">
            <a:avLst/>
          </a:prstGeom>
        </p:spPr>
        <p:txBody>
          <a:bodyPr vert="horz" wrap="square" lIns="0" tIns="11430" rIns="0" bIns="0" rtlCol="0">
            <a:spAutoFit/>
          </a:bodyPr>
          <a:lstStyle/>
          <a:p>
            <a:pPr marL="12700">
              <a:lnSpc>
                <a:spcPct val="100000"/>
              </a:lnSpc>
              <a:spcBef>
                <a:spcPts val="90"/>
              </a:spcBef>
            </a:pPr>
            <a:r>
              <a:rPr sz="900" spc="-5" dirty="0">
                <a:solidFill>
                  <a:srgbClr val="231F20"/>
                </a:solidFill>
                <a:latin typeface="Arial MT"/>
                <a:cs typeface="Arial MT"/>
              </a:rPr>
              <a:t>5</a:t>
            </a:r>
            <a:endParaRPr sz="900">
              <a:latin typeface="Arial MT"/>
              <a:cs typeface="Arial MT"/>
            </a:endParaRPr>
          </a:p>
        </p:txBody>
      </p:sp>
      <p:sp>
        <p:nvSpPr>
          <p:cNvPr id="12" name="object 12"/>
          <p:cNvSpPr/>
          <p:nvPr/>
        </p:nvSpPr>
        <p:spPr>
          <a:xfrm>
            <a:off x="5968661" y="4857093"/>
            <a:ext cx="8255" cy="0"/>
          </a:xfrm>
          <a:custGeom>
            <a:avLst/>
            <a:gdLst/>
            <a:ahLst/>
            <a:cxnLst/>
            <a:rect l="l" t="t" r="r" b="b"/>
            <a:pathLst>
              <a:path w="8254">
                <a:moveTo>
                  <a:pt x="0" y="0"/>
                </a:moveTo>
                <a:lnTo>
                  <a:pt x="7811" y="0"/>
                </a:lnTo>
              </a:path>
            </a:pathLst>
          </a:custGeom>
          <a:ln w="3892">
            <a:solidFill>
              <a:srgbClr val="231F20"/>
            </a:solidFill>
          </a:ln>
        </p:spPr>
        <p:txBody>
          <a:bodyPr wrap="square" lIns="0" tIns="0" rIns="0" bIns="0" rtlCol="0"/>
          <a:lstStyle/>
          <a:p>
            <a:endParaRPr/>
          </a:p>
        </p:txBody>
      </p:sp>
      <p:sp>
        <p:nvSpPr>
          <p:cNvPr id="13" name="object 13"/>
          <p:cNvSpPr txBox="1"/>
          <p:nvPr/>
        </p:nvSpPr>
        <p:spPr>
          <a:xfrm>
            <a:off x="4863207" y="3189824"/>
            <a:ext cx="167005" cy="260350"/>
          </a:xfrm>
          <a:prstGeom prst="rect">
            <a:avLst/>
          </a:prstGeom>
        </p:spPr>
        <p:txBody>
          <a:bodyPr vert="horz" wrap="square" lIns="0" tIns="17145" rIns="0" bIns="0" rtlCol="0">
            <a:spAutoFit/>
          </a:bodyPr>
          <a:lstStyle/>
          <a:p>
            <a:pPr marL="12700">
              <a:lnSpc>
                <a:spcPct val="100000"/>
              </a:lnSpc>
              <a:spcBef>
                <a:spcPts val="135"/>
              </a:spcBef>
            </a:pPr>
            <a:r>
              <a:rPr sz="1500" spc="25" dirty="0">
                <a:solidFill>
                  <a:srgbClr val="231F20"/>
                </a:solidFill>
                <a:latin typeface="Arial MT"/>
                <a:cs typeface="Arial MT"/>
              </a:rPr>
              <a:t>R</a:t>
            </a:r>
            <a:endParaRPr sz="1500">
              <a:latin typeface="Arial MT"/>
              <a:cs typeface="Arial MT"/>
            </a:endParaRPr>
          </a:p>
        </p:txBody>
      </p:sp>
      <p:sp>
        <p:nvSpPr>
          <p:cNvPr id="14" name="object 14"/>
          <p:cNvSpPr txBox="1"/>
          <p:nvPr/>
        </p:nvSpPr>
        <p:spPr>
          <a:xfrm>
            <a:off x="3805489" y="3392969"/>
            <a:ext cx="151130" cy="161925"/>
          </a:xfrm>
          <a:prstGeom prst="rect">
            <a:avLst/>
          </a:prstGeom>
        </p:spPr>
        <p:txBody>
          <a:bodyPr vert="horz" wrap="square" lIns="0" tIns="11430" rIns="0" bIns="0" rtlCol="0">
            <a:spAutoFit/>
          </a:bodyPr>
          <a:lstStyle/>
          <a:p>
            <a:pPr marL="12700">
              <a:lnSpc>
                <a:spcPct val="100000"/>
              </a:lnSpc>
              <a:spcBef>
                <a:spcPts val="90"/>
              </a:spcBef>
            </a:pPr>
            <a:r>
              <a:rPr sz="900" spc="-15" dirty="0">
                <a:solidFill>
                  <a:srgbClr val="231F20"/>
                </a:solidFill>
                <a:latin typeface="Arial MT"/>
                <a:cs typeface="Arial MT"/>
              </a:rPr>
              <a:t>1</a:t>
            </a:r>
            <a:r>
              <a:rPr sz="900" spc="-5" dirty="0">
                <a:solidFill>
                  <a:srgbClr val="231F20"/>
                </a:solidFill>
                <a:latin typeface="Arial MT"/>
                <a:cs typeface="Arial MT"/>
              </a:rPr>
              <a:t>2</a:t>
            </a:r>
            <a:endParaRPr sz="900">
              <a:latin typeface="Arial MT"/>
              <a:cs typeface="Arial MT"/>
            </a:endParaRPr>
          </a:p>
        </p:txBody>
      </p:sp>
      <p:sp>
        <p:nvSpPr>
          <p:cNvPr id="15" name="object 15"/>
          <p:cNvSpPr txBox="1"/>
          <p:nvPr/>
        </p:nvSpPr>
        <p:spPr>
          <a:xfrm>
            <a:off x="5998828" y="3131208"/>
            <a:ext cx="88900" cy="161925"/>
          </a:xfrm>
          <a:prstGeom prst="rect">
            <a:avLst/>
          </a:prstGeom>
        </p:spPr>
        <p:txBody>
          <a:bodyPr vert="horz" wrap="square" lIns="0" tIns="11430" rIns="0" bIns="0" rtlCol="0">
            <a:spAutoFit/>
          </a:bodyPr>
          <a:lstStyle/>
          <a:p>
            <a:pPr marL="12700">
              <a:lnSpc>
                <a:spcPct val="100000"/>
              </a:lnSpc>
              <a:spcBef>
                <a:spcPts val="90"/>
              </a:spcBef>
            </a:pPr>
            <a:r>
              <a:rPr sz="900" spc="-5" dirty="0">
                <a:solidFill>
                  <a:srgbClr val="231F20"/>
                </a:solidFill>
                <a:latin typeface="Arial MT"/>
                <a:cs typeface="Arial MT"/>
              </a:rPr>
              <a:t>8</a:t>
            </a:r>
            <a:endParaRPr sz="900">
              <a:latin typeface="Arial MT"/>
              <a:cs typeface="Arial MT"/>
            </a:endParaRPr>
          </a:p>
        </p:txBody>
      </p:sp>
      <p:sp>
        <p:nvSpPr>
          <p:cNvPr id="16" name="object 16"/>
          <p:cNvSpPr txBox="1"/>
          <p:nvPr/>
        </p:nvSpPr>
        <p:spPr>
          <a:xfrm>
            <a:off x="4754112" y="5387490"/>
            <a:ext cx="156210" cy="260350"/>
          </a:xfrm>
          <a:prstGeom prst="rect">
            <a:avLst/>
          </a:prstGeom>
        </p:spPr>
        <p:txBody>
          <a:bodyPr vert="horz" wrap="square" lIns="0" tIns="17145" rIns="0" bIns="0" rtlCol="0">
            <a:spAutoFit/>
          </a:bodyPr>
          <a:lstStyle/>
          <a:p>
            <a:pPr marL="12700">
              <a:lnSpc>
                <a:spcPct val="100000"/>
              </a:lnSpc>
              <a:spcBef>
                <a:spcPts val="135"/>
              </a:spcBef>
            </a:pPr>
            <a:r>
              <a:rPr sz="1500" spc="25" dirty="0">
                <a:solidFill>
                  <a:srgbClr val="231F20"/>
                </a:solidFill>
                <a:latin typeface="Arial MT"/>
                <a:cs typeface="Arial MT"/>
              </a:rPr>
              <a:t>S</a:t>
            </a:r>
            <a:endParaRPr sz="1500">
              <a:latin typeface="Arial MT"/>
              <a:cs typeface="Arial MT"/>
            </a:endParaRPr>
          </a:p>
        </p:txBody>
      </p:sp>
      <p:sp>
        <p:nvSpPr>
          <p:cNvPr id="17" name="object 17"/>
          <p:cNvSpPr txBox="1"/>
          <p:nvPr/>
        </p:nvSpPr>
        <p:spPr>
          <a:xfrm>
            <a:off x="3513286" y="5371861"/>
            <a:ext cx="151130" cy="161925"/>
          </a:xfrm>
          <a:prstGeom prst="rect">
            <a:avLst/>
          </a:prstGeom>
        </p:spPr>
        <p:txBody>
          <a:bodyPr vert="horz" wrap="square" lIns="0" tIns="11430" rIns="0" bIns="0" rtlCol="0">
            <a:spAutoFit/>
          </a:bodyPr>
          <a:lstStyle/>
          <a:p>
            <a:pPr marL="12700">
              <a:lnSpc>
                <a:spcPct val="100000"/>
              </a:lnSpc>
              <a:spcBef>
                <a:spcPts val="90"/>
              </a:spcBef>
            </a:pPr>
            <a:r>
              <a:rPr sz="900" spc="-15" dirty="0">
                <a:solidFill>
                  <a:srgbClr val="231F20"/>
                </a:solidFill>
                <a:latin typeface="Arial MT"/>
                <a:cs typeface="Arial MT"/>
              </a:rPr>
              <a:t>1</a:t>
            </a:r>
            <a:r>
              <a:rPr sz="900" spc="-5" dirty="0">
                <a:solidFill>
                  <a:srgbClr val="231F20"/>
                </a:solidFill>
                <a:latin typeface="Arial MT"/>
                <a:cs typeface="Arial MT"/>
              </a:rPr>
              <a:t>4</a:t>
            </a:r>
            <a:endParaRPr sz="900">
              <a:latin typeface="Arial MT"/>
              <a:cs typeface="Arial MT"/>
            </a:endParaRPr>
          </a:p>
        </p:txBody>
      </p:sp>
      <p:sp>
        <p:nvSpPr>
          <p:cNvPr id="18" name="object 18"/>
          <p:cNvSpPr txBox="1"/>
          <p:nvPr/>
        </p:nvSpPr>
        <p:spPr>
          <a:xfrm>
            <a:off x="3585364" y="4199762"/>
            <a:ext cx="151130" cy="161925"/>
          </a:xfrm>
          <a:prstGeom prst="rect">
            <a:avLst/>
          </a:prstGeom>
        </p:spPr>
        <p:txBody>
          <a:bodyPr vert="horz" wrap="square" lIns="0" tIns="11430" rIns="0" bIns="0" rtlCol="0">
            <a:spAutoFit/>
          </a:bodyPr>
          <a:lstStyle/>
          <a:p>
            <a:pPr marL="12700">
              <a:lnSpc>
                <a:spcPct val="100000"/>
              </a:lnSpc>
              <a:spcBef>
                <a:spcPts val="90"/>
              </a:spcBef>
            </a:pPr>
            <a:r>
              <a:rPr sz="900" spc="-15" dirty="0">
                <a:solidFill>
                  <a:srgbClr val="231F20"/>
                </a:solidFill>
                <a:latin typeface="Arial MT"/>
                <a:cs typeface="Arial MT"/>
              </a:rPr>
              <a:t>1</a:t>
            </a:r>
            <a:r>
              <a:rPr sz="900" spc="-5" dirty="0">
                <a:solidFill>
                  <a:srgbClr val="231F20"/>
                </a:solidFill>
                <a:latin typeface="Arial MT"/>
                <a:cs typeface="Arial MT"/>
              </a:rPr>
              <a:t>3</a:t>
            </a:r>
            <a:endParaRPr sz="900">
              <a:latin typeface="Arial MT"/>
              <a:cs typeface="Arial MT"/>
            </a:endParaRPr>
          </a:p>
        </p:txBody>
      </p:sp>
      <p:sp>
        <p:nvSpPr>
          <p:cNvPr id="19" name="object 19"/>
          <p:cNvSpPr txBox="1"/>
          <p:nvPr/>
        </p:nvSpPr>
        <p:spPr>
          <a:xfrm>
            <a:off x="5778719" y="5446088"/>
            <a:ext cx="151130" cy="161925"/>
          </a:xfrm>
          <a:prstGeom prst="rect">
            <a:avLst/>
          </a:prstGeom>
        </p:spPr>
        <p:txBody>
          <a:bodyPr vert="horz" wrap="square" lIns="0" tIns="11430" rIns="0" bIns="0" rtlCol="0">
            <a:spAutoFit/>
          </a:bodyPr>
          <a:lstStyle/>
          <a:p>
            <a:pPr marL="12700">
              <a:lnSpc>
                <a:spcPct val="100000"/>
              </a:lnSpc>
              <a:spcBef>
                <a:spcPts val="90"/>
              </a:spcBef>
            </a:pPr>
            <a:r>
              <a:rPr sz="900" spc="-15" dirty="0">
                <a:solidFill>
                  <a:srgbClr val="231F20"/>
                </a:solidFill>
                <a:latin typeface="Arial MT"/>
                <a:cs typeface="Arial MT"/>
              </a:rPr>
              <a:t>1</a:t>
            </a:r>
            <a:r>
              <a:rPr sz="900" spc="-5" dirty="0">
                <a:solidFill>
                  <a:srgbClr val="231F20"/>
                </a:solidFill>
                <a:latin typeface="Arial MT"/>
                <a:cs typeface="Arial MT"/>
              </a:rPr>
              <a:t>6</a:t>
            </a:r>
            <a:endParaRPr sz="900">
              <a:latin typeface="Arial MT"/>
              <a:cs typeface="Arial MT"/>
            </a:endParaRPr>
          </a:p>
        </p:txBody>
      </p:sp>
      <p:sp>
        <p:nvSpPr>
          <p:cNvPr id="20" name="object 20"/>
          <p:cNvSpPr txBox="1"/>
          <p:nvPr/>
        </p:nvSpPr>
        <p:spPr>
          <a:xfrm>
            <a:off x="6832548" y="3467212"/>
            <a:ext cx="88900" cy="161925"/>
          </a:xfrm>
          <a:prstGeom prst="rect">
            <a:avLst/>
          </a:prstGeom>
        </p:spPr>
        <p:txBody>
          <a:bodyPr vert="horz" wrap="square" lIns="0" tIns="11430" rIns="0" bIns="0" rtlCol="0">
            <a:spAutoFit/>
          </a:bodyPr>
          <a:lstStyle/>
          <a:p>
            <a:pPr marL="12700">
              <a:lnSpc>
                <a:spcPct val="100000"/>
              </a:lnSpc>
              <a:spcBef>
                <a:spcPts val="90"/>
              </a:spcBef>
            </a:pPr>
            <a:r>
              <a:rPr sz="900" spc="-5" dirty="0">
                <a:solidFill>
                  <a:srgbClr val="231F20"/>
                </a:solidFill>
                <a:latin typeface="Arial MT"/>
                <a:cs typeface="Arial MT"/>
              </a:rPr>
              <a:t>7</a:t>
            </a:r>
            <a:endParaRPr sz="900">
              <a:latin typeface="Arial MT"/>
              <a:cs typeface="Arial MT"/>
            </a:endParaRPr>
          </a:p>
        </p:txBody>
      </p:sp>
      <p:sp>
        <p:nvSpPr>
          <p:cNvPr id="21" name="object 21"/>
          <p:cNvSpPr txBox="1"/>
          <p:nvPr/>
        </p:nvSpPr>
        <p:spPr>
          <a:xfrm>
            <a:off x="3444072" y="6095258"/>
            <a:ext cx="3803650" cy="276999"/>
          </a:xfrm>
          <a:prstGeom prst="rect">
            <a:avLst/>
          </a:prstGeom>
        </p:spPr>
        <p:txBody>
          <a:bodyPr vert="horz" wrap="square" lIns="0" tIns="15240" rIns="0" bIns="0" rtlCol="0">
            <a:spAutoFit/>
          </a:bodyPr>
          <a:lstStyle/>
          <a:p>
            <a:pPr marL="12700">
              <a:lnSpc>
                <a:spcPct val="100000"/>
              </a:lnSpc>
              <a:spcBef>
                <a:spcPts val="120"/>
              </a:spcBef>
            </a:pPr>
            <a:r>
              <a:rPr sz="1700" spc="365">
                <a:latin typeface="Calibri"/>
                <a:cs typeface="Calibri"/>
              </a:rPr>
              <a:t> </a:t>
            </a:r>
            <a:r>
              <a:rPr sz="1700" spc="55" dirty="0">
                <a:latin typeface="Calibri"/>
                <a:cs typeface="Calibri"/>
              </a:rPr>
              <a:t>Route</a:t>
            </a:r>
            <a:r>
              <a:rPr sz="1700" spc="175" dirty="0">
                <a:latin typeface="Calibri"/>
                <a:cs typeface="Calibri"/>
              </a:rPr>
              <a:t> </a:t>
            </a:r>
            <a:r>
              <a:rPr sz="1700" spc="20" dirty="0">
                <a:latin typeface="Calibri"/>
                <a:cs typeface="Calibri"/>
              </a:rPr>
              <a:t>establishment</a:t>
            </a:r>
            <a:r>
              <a:rPr sz="1700" spc="165" dirty="0">
                <a:latin typeface="Calibri"/>
                <a:cs typeface="Calibri"/>
              </a:rPr>
              <a:t> </a:t>
            </a:r>
            <a:r>
              <a:rPr sz="1700" spc="60" dirty="0">
                <a:latin typeface="Calibri"/>
                <a:cs typeface="Calibri"/>
              </a:rPr>
              <a:t>in</a:t>
            </a:r>
            <a:r>
              <a:rPr sz="1700" spc="175" dirty="0">
                <a:latin typeface="Calibri"/>
                <a:cs typeface="Calibri"/>
              </a:rPr>
              <a:t> </a:t>
            </a:r>
            <a:r>
              <a:rPr sz="1700" spc="180" dirty="0">
                <a:latin typeface="Calibri"/>
                <a:cs typeface="Calibri"/>
              </a:rPr>
              <a:t>DSR.</a:t>
            </a:r>
            <a:endParaRPr sz="1700">
              <a:latin typeface="Calibri"/>
              <a:cs typeface="Calibri"/>
            </a:endParaRPr>
          </a:p>
        </p:txBody>
      </p:sp>
      <p:sp>
        <p:nvSpPr>
          <p:cNvPr id="22" name="object 22"/>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780087"/>
            <a:ext cx="9081770" cy="4806315"/>
          </a:xfrm>
          <a:prstGeom prst="rect">
            <a:avLst/>
          </a:prstGeom>
        </p:spPr>
        <p:txBody>
          <a:bodyPr vert="horz" wrap="square" lIns="0" tIns="176530" rIns="0" bIns="0" rtlCol="0">
            <a:spAutoFit/>
          </a:bodyPr>
          <a:lstStyle/>
          <a:p>
            <a:pPr marL="525780" lvl="1" indent="-513715">
              <a:lnSpc>
                <a:spcPct val="100000"/>
              </a:lnSpc>
              <a:spcBef>
                <a:spcPts val="1390"/>
              </a:spcBef>
              <a:buAutoNum type="arabicPeriod" startAt="2"/>
              <a:tabLst>
                <a:tab pos="526415" algn="l"/>
              </a:tabLst>
            </a:pPr>
            <a:r>
              <a:rPr sz="2050" spc="185" dirty="0">
                <a:solidFill>
                  <a:srgbClr val="000099"/>
                </a:solidFill>
                <a:latin typeface="Calibri"/>
                <a:cs typeface="Calibri"/>
              </a:rPr>
              <a:t>Ad</a:t>
            </a:r>
            <a:r>
              <a:rPr sz="2050" spc="210" dirty="0">
                <a:solidFill>
                  <a:srgbClr val="000099"/>
                </a:solidFill>
                <a:latin typeface="Calibri"/>
                <a:cs typeface="Calibri"/>
              </a:rPr>
              <a:t> </a:t>
            </a:r>
            <a:r>
              <a:rPr sz="2050" spc="20" dirty="0">
                <a:solidFill>
                  <a:srgbClr val="000099"/>
                </a:solidFill>
                <a:latin typeface="Calibri"/>
                <a:cs typeface="Calibri"/>
              </a:rPr>
              <a:t>hoc</a:t>
            </a:r>
            <a:r>
              <a:rPr sz="2050" spc="215" dirty="0">
                <a:solidFill>
                  <a:srgbClr val="000099"/>
                </a:solidFill>
                <a:latin typeface="Calibri"/>
                <a:cs typeface="Calibri"/>
              </a:rPr>
              <a:t> </a:t>
            </a:r>
            <a:r>
              <a:rPr sz="2050" spc="5" dirty="0">
                <a:solidFill>
                  <a:srgbClr val="000099"/>
                </a:solidFill>
                <a:latin typeface="Calibri"/>
                <a:cs typeface="Calibri"/>
              </a:rPr>
              <a:t>on-demand</a:t>
            </a:r>
            <a:r>
              <a:rPr sz="2050" spc="215" dirty="0">
                <a:solidFill>
                  <a:srgbClr val="000099"/>
                </a:solidFill>
                <a:latin typeface="Calibri"/>
                <a:cs typeface="Calibri"/>
              </a:rPr>
              <a:t> </a:t>
            </a:r>
            <a:r>
              <a:rPr sz="2050" spc="25" dirty="0">
                <a:solidFill>
                  <a:srgbClr val="000099"/>
                </a:solidFill>
                <a:latin typeface="Calibri"/>
                <a:cs typeface="Calibri"/>
              </a:rPr>
              <a:t>distance</a:t>
            </a:r>
            <a:r>
              <a:rPr sz="2050" spc="210" dirty="0">
                <a:solidFill>
                  <a:srgbClr val="000099"/>
                </a:solidFill>
                <a:latin typeface="Calibri"/>
                <a:cs typeface="Calibri"/>
              </a:rPr>
              <a:t> </a:t>
            </a:r>
            <a:r>
              <a:rPr sz="2050" spc="15" dirty="0">
                <a:solidFill>
                  <a:srgbClr val="000099"/>
                </a:solidFill>
                <a:latin typeface="Calibri"/>
                <a:cs typeface="Calibri"/>
              </a:rPr>
              <a:t>vector</a:t>
            </a:r>
            <a:r>
              <a:rPr sz="2050" spc="210" dirty="0">
                <a:solidFill>
                  <a:srgbClr val="000099"/>
                </a:solidFill>
                <a:latin typeface="Calibri"/>
                <a:cs typeface="Calibri"/>
              </a:rPr>
              <a:t> </a:t>
            </a:r>
            <a:r>
              <a:rPr sz="2050" spc="40" dirty="0">
                <a:solidFill>
                  <a:srgbClr val="000099"/>
                </a:solidFill>
                <a:latin typeface="Calibri"/>
                <a:cs typeface="Calibri"/>
              </a:rPr>
              <a:t>routing</a:t>
            </a:r>
            <a:r>
              <a:rPr sz="2050" spc="215" dirty="0">
                <a:solidFill>
                  <a:srgbClr val="000099"/>
                </a:solidFill>
                <a:latin typeface="Calibri"/>
                <a:cs typeface="Calibri"/>
              </a:rPr>
              <a:t> </a:t>
            </a:r>
            <a:r>
              <a:rPr sz="2050" spc="20" dirty="0">
                <a:solidFill>
                  <a:srgbClr val="000099"/>
                </a:solidFill>
                <a:latin typeface="Calibri"/>
                <a:cs typeface="Calibri"/>
              </a:rPr>
              <a:t>protocol</a:t>
            </a:r>
            <a:endParaRPr sz="2050">
              <a:latin typeface="Calibri"/>
              <a:cs typeface="Calibri"/>
            </a:endParaRPr>
          </a:p>
          <a:p>
            <a:pPr marL="257175">
              <a:lnSpc>
                <a:spcPct val="100000"/>
              </a:lnSpc>
              <a:spcBef>
                <a:spcPts val="1085"/>
              </a:spcBef>
            </a:pPr>
            <a:r>
              <a:rPr sz="1700" b="1" spc="229" dirty="0">
                <a:latin typeface="Calibri"/>
                <a:cs typeface="Calibri"/>
              </a:rPr>
              <a:t>The</a:t>
            </a:r>
            <a:r>
              <a:rPr sz="1700" b="1" spc="254" dirty="0">
                <a:latin typeface="Calibri"/>
                <a:cs typeface="Calibri"/>
              </a:rPr>
              <a:t> </a:t>
            </a:r>
            <a:r>
              <a:rPr sz="1700" b="1" spc="160" dirty="0">
                <a:latin typeface="Calibri"/>
                <a:cs typeface="Calibri"/>
              </a:rPr>
              <a:t>major</a:t>
            </a:r>
            <a:r>
              <a:rPr sz="1700" b="1" spc="260" dirty="0">
                <a:latin typeface="Calibri"/>
                <a:cs typeface="Calibri"/>
              </a:rPr>
              <a:t> </a:t>
            </a:r>
            <a:r>
              <a:rPr sz="1700" b="1" spc="90" dirty="0">
                <a:latin typeface="Calibri"/>
                <a:cs typeface="Calibri"/>
              </a:rPr>
              <a:t>differences</a:t>
            </a:r>
            <a:r>
              <a:rPr sz="1700" b="1" spc="260" dirty="0">
                <a:latin typeface="Calibri"/>
                <a:cs typeface="Calibri"/>
              </a:rPr>
              <a:t> </a:t>
            </a:r>
            <a:r>
              <a:rPr sz="1700" b="1" spc="90" dirty="0">
                <a:latin typeface="Calibri"/>
                <a:cs typeface="Calibri"/>
              </a:rPr>
              <a:t>between</a:t>
            </a:r>
            <a:r>
              <a:rPr sz="1700" b="1" spc="260" dirty="0">
                <a:latin typeface="Calibri"/>
                <a:cs typeface="Calibri"/>
              </a:rPr>
              <a:t> </a:t>
            </a:r>
            <a:r>
              <a:rPr sz="1700" b="1" spc="370" dirty="0">
                <a:latin typeface="Calibri"/>
                <a:cs typeface="Calibri"/>
              </a:rPr>
              <a:t>AODV</a:t>
            </a:r>
            <a:r>
              <a:rPr sz="1700" b="1" spc="250" dirty="0">
                <a:latin typeface="Calibri"/>
                <a:cs typeface="Calibri"/>
              </a:rPr>
              <a:t> </a:t>
            </a:r>
            <a:r>
              <a:rPr sz="1700" b="1" spc="135" dirty="0">
                <a:latin typeface="Calibri"/>
                <a:cs typeface="Calibri"/>
              </a:rPr>
              <a:t>and</a:t>
            </a:r>
            <a:r>
              <a:rPr sz="1700" b="1" spc="260" dirty="0">
                <a:latin typeface="Calibri"/>
                <a:cs typeface="Calibri"/>
              </a:rPr>
              <a:t> </a:t>
            </a:r>
            <a:r>
              <a:rPr sz="1700" b="1" spc="390" dirty="0">
                <a:latin typeface="Calibri"/>
                <a:cs typeface="Calibri"/>
              </a:rPr>
              <a:t>DSR</a:t>
            </a:r>
            <a:r>
              <a:rPr sz="1700" b="1" spc="260" dirty="0">
                <a:latin typeface="Calibri"/>
                <a:cs typeface="Calibri"/>
              </a:rPr>
              <a:t> </a:t>
            </a:r>
            <a:r>
              <a:rPr sz="1700" b="1" spc="100" dirty="0">
                <a:latin typeface="Calibri"/>
                <a:cs typeface="Calibri"/>
              </a:rPr>
              <a:t>are</a:t>
            </a:r>
            <a:r>
              <a:rPr sz="1700" b="1" spc="260" dirty="0">
                <a:latin typeface="Calibri"/>
                <a:cs typeface="Calibri"/>
              </a:rPr>
              <a:t> </a:t>
            </a:r>
            <a:r>
              <a:rPr sz="1700" b="1" spc="90" dirty="0">
                <a:latin typeface="Calibri"/>
                <a:cs typeface="Calibri"/>
              </a:rPr>
              <a:t>as</a:t>
            </a:r>
            <a:r>
              <a:rPr sz="1700" b="1" spc="260" dirty="0">
                <a:latin typeface="Calibri"/>
                <a:cs typeface="Calibri"/>
              </a:rPr>
              <a:t> </a:t>
            </a:r>
            <a:r>
              <a:rPr sz="1700" b="1" spc="75" dirty="0">
                <a:latin typeface="Calibri"/>
                <a:cs typeface="Calibri"/>
              </a:rPr>
              <a:t>follows:</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60" dirty="0">
                <a:latin typeface="Calibri"/>
                <a:cs typeface="Calibri"/>
              </a:rPr>
              <a:t>in</a:t>
            </a:r>
            <a:r>
              <a:rPr sz="1700" spc="175" dirty="0">
                <a:latin typeface="Calibri"/>
                <a:cs typeface="Calibri"/>
              </a:rPr>
              <a:t> </a:t>
            </a:r>
            <a:r>
              <a:rPr sz="1700" spc="235" dirty="0">
                <a:latin typeface="Calibri"/>
                <a:cs typeface="Calibri"/>
              </a:rPr>
              <a:t>DSR</a:t>
            </a:r>
            <a:r>
              <a:rPr sz="1700" spc="180" dirty="0">
                <a:latin typeface="Calibri"/>
                <a:cs typeface="Calibri"/>
              </a:rPr>
              <a:t> </a:t>
            </a:r>
            <a:r>
              <a:rPr sz="1700" spc="25" dirty="0">
                <a:latin typeface="Calibri"/>
                <a:cs typeface="Calibri"/>
              </a:rPr>
              <a:t>a</a:t>
            </a:r>
            <a:r>
              <a:rPr sz="1700" spc="175" dirty="0">
                <a:latin typeface="Calibri"/>
                <a:cs typeface="Calibri"/>
              </a:rPr>
              <a:t> </a:t>
            </a:r>
            <a:r>
              <a:rPr sz="1700" spc="45" dirty="0">
                <a:latin typeface="Calibri"/>
                <a:cs typeface="Calibri"/>
              </a:rPr>
              <a:t>data</a:t>
            </a:r>
            <a:r>
              <a:rPr sz="1700" spc="180" dirty="0">
                <a:latin typeface="Calibri"/>
                <a:cs typeface="Calibri"/>
              </a:rPr>
              <a:t> </a:t>
            </a:r>
            <a:r>
              <a:rPr sz="1700" spc="15" dirty="0">
                <a:latin typeface="Calibri"/>
                <a:cs typeface="Calibri"/>
              </a:rPr>
              <a:t>packet</a:t>
            </a:r>
            <a:r>
              <a:rPr sz="1700" spc="175" dirty="0">
                <a:latin typeface="Calibri"/>
                <a:cs typeface="Calibri"/>
              </a:rPr>
              <a:t> </a:t>
            </a:r>
            <a:r>
              <a:rPr sz="1700" spc="20" dirty="0">
                <a:latin typeface="Calibri"/>
                <a:cs typeface="Calibri"/>
              </a:rPr>
              <a:t>carries</a:t>
            </a:r>
            <a:r>
              <a:rPr sz="1700" spc="180" dirty="0">
                <a:latin typeface="Calibri"/>
                <a:cs typeface="Calibri"/>
              </a:rPr>
              <a:t> </a:t>
            </a:r>
            <a:r>
              <a:rPr sz="1700" spc="5" dirty="0">
                <a:latin typeface="Calibri"/>
                <a:cs typeface="Calibri"/>
              </a:rPr>
              <a:t>the</a:t>
            </a:r>
            <a:r>
              <a:rPr sz="1700" spc="175" dirty="0">
                <a:latin typeface="Calibri"/>
                <a:cs typeface="Calibri"/>
              </a:rPr>
              <a:t> </a:t>
            </a:r>
            <a:r>
              <a:rPr sz="1700" dirty="0">
                <a:latin typeface="Calibri"/>
                <a:cs typeface="Calibri"/>
              </a:rPr>
              <a:t>complete</a:t>
            </a:r>
            <a:r>
              <a:rPr sz="1700" spc="180" dirty="0">
                <a:latin typeface="Calibri"/>
                <a:cs typeface="Calibri"/>
              </a:rPr>
              <a:t> </a:t>
            </a:r>
            <a:r>
              <a:rPr sz="1700" spc="50" dirty="0">
                <a:latin typeface="Calibri"/>
                <a:cs typeface="Calibri"/>
              </a:rPr>
              <a:t>path</a:t>
            </a:r>
            <a:r>
              <a:rPr sz="1700" spc="180" dirty="0">
                <a:latin typeface="Calibri"/>
                <a:cs typeface="Calibri"/>
              </a:rPr>
              <a:t> </a:t>
            </a:r>
            <a:r>
              <a:rPr sz="1700" spc="10" dirty="0">
                <a:latin typeface="Calibri"/>
                <a:cs typeface="Calibri"/>
              </a:rPr>
              <a:t>to</a:t>
            </a:r>
            <a:r>
              <a:rPr sz="1700" spc="175" dirty="0">
                <a:latin typeface="Calibri"/>
                <a:cs typeface="Calibri"/>
              </a:rPr>
              <a:t> </a:t>
            </a:r>
            <a:r>
              <a:rPr sz="1700" spc="-5" dirty="0">
                <a:latin typeface="Calibri"/>
                <a:cs typeface="Calibri"/>
              </a:rPr>
              <a:t>be</a:t>
            </a:r>
            <a:r>
              <a:rPr sz="1700" spc="180" dirty="0">
                <a:latin typeface="Calibri"/>
                <a:cs typeface="Calibri"/>
              </a:rPr>
              <a:t> </a:t>
            </a:r>
            <a:r>
              <a:rPr sz="1700" spc="10" dirty="0">
                <a:latin typeface="Calibri"/>
                <a:cs typeface="Calibri"/>
              </a:rPr>
              <a:t>traversed;</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60" dirty="0">
                <a:latin typeface="Calibri"/>
                <a:cs typeface="Calibri"/>
              </a:rPr>
              <a:t>in</a:t>
            </a:r>
            <a:r>
              <a:rPr sz="1700" spc="175" dirty="0">
                <a:latin typeface="Calibri"/>
                <a:cs typeface="Calibri"/>
              </a:rPr>
              <a:t> </a:t>
            </a:r>
            <a:r>
              <a:rPr sz="1700" spc="225" dirty="0">
                <a:latin typeface="Calibri"/>
                <a:cs typeface="Calibri"/>
              </a:rPr>
              <a:t>AODV</a:t>
            </a:r>
            <a:r>
              <a:rPr sz="1700" spc="180" dirty="0">
                <a:latin typeface="Calibri"/>
                <a:cs typeface="Calibri"/>
              </a:rPr>
              <a:t> </a:t>
            </a:r>
            <a:r>
              <a:rPr sz="1700" spc="-5" dirty="0">
                <a:latin typeface="Calibri"/>
                <a:cs typeface="Calibri"/>
              </a:rPr>
              <a:t>nodes</a:t>
            </a:r>
            <a:r>
              <a:rPr sz="1700" spc="180" dirty="0">
                <a:latin typeface="Calibri"/>
                <a:cs typeface="Calibri"/>
              </a:rPr>
              <a:t> </a:t>
            </a:r>
            <a:r>
              <a:rPr sz="1700" spc="-5" dirty="0">
                <a:latin typeface="Calibri"/>
                <a:cs typeface="Calibri"/>
              </a:rPr>
              <a:t>store</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45" dirty="0">
                <a:latin typeface="Calibri"/>
                <a:cs typeface="Calibri"/>
              </a:rPr>
              <a:t>next</a:t>
            </a:r>
            <a:r>
              <a:rPr sz="1700" spc="180" dirty="0">
                <a:latin typeface="Calibri"/>
                <a:cs typeface="Calibri"/>
              </a:rPr>
              <a:t> </a:t>
            </a:r>
            <a:r>
              <a:rPr sz="1700" spc="10" dirty="0">
                <a:latin typeface="Calibri"/>
                <a:cs typeface="Calibri"/>
              </a:rPr>
              <a:t>hop</a:t>
            </a:r>
            <a:r>
              <a:rPr sz="1700" spc="180" dirty="0">
                <a:latin typeface="Calibri"/>
                <a:cs typeface="Calibri"/>
              </a:rPr>
              <a:t> </a:t>
            </a:r>
            <a:r>
              <a:rPr sz="1700" spc="30" dirty="0">
                <a:latin typeface="Calibri"/>
                <a:cs typeface="Calibri"/>
              </a:rPr>
              <a:t>information</a:t>
            </a:r>
            <a:r>
              <a:rPr sz="1700" spc="175" dirty="0">
                <a:latin typeface="Calibri"/>
                <a:cs typeface="Calibri"/>
              </a:rPr>
              <a:t> </a:t>
            </a:r>
            <a:r>
              <a:rPr sz="1700" spc="30" dirty="0">
                <a:latin typeface="Calibri"/>
                <a:cs typeface="Calibri"/>
              </a:rPr>
              <a:t>(hop-by-hop</a:t>
            </a:r>
            <a:r>
              <a:rPr sz="1700" spc="180" dirty="0">
                <a:latin typeface="Calibri"/>
                <a:cs typeface="Calibri"/>
              </a:rPr>
              <a:t> </a:t>
            </a:r>
            <a:r>
              <a:rPr sz="1700" spc="50" dirty="0">
                <a:latin typeface="Calibri"/>
                <a:cs typeface="Calibri"/>
              </a:rPr>
              <a:t>routing)</a:t>
            </a:r>
            <a:r>
              <a:rPr sz="1700" spc="180" dirty="0">
                <a:latin typeface="Calibri"/>
                <a:cs typeface="Calibri"/>
              </a:rPr>
              <a:t> </a:t>
            </a:r>
            <a:r>
              <a:rPr sz="1700" dirty="0">
                <a:latin typeface="Calibri"/>
                <a:cs typeface="Calibri"/>
              </a:rPr>
              <a:t>for</a:t>
            </a:r>
            <a:r>
              <a:rPr sz="1700" spc="180" dirty="0">
                <a:latin typeface="Calibri"/>
                <a:cs typeface="Calibri"/>
              </a:rPr>
              <a:t> </a:t>
            </a:r>
            <a:r>
              <a:rPr sz="1700" spc="-10" dirty="0">
                <a:latin typeface="Calibri"/>
                <a:cs typeface="Calibri"/>
              </a:rPr>
              <a:t>each</a:t>
            </a:r>
            <a:r>
              <a:rPr sz="1700" spc="175" dirty="0">
                <a:latin typeface="Calibri"/>
                <a:cs typeface="Calibri"/>
              </a:rPr>
              <a:t> </a:t>
            </a:r>
            <a:r>
              <a:rPr sz="1700" spc="45" dirty="0">
                <a:latin typeface="Calibri"/>
                <a:cs typeface="Calibri"/>
              </a:rPr>
              <a:t>data</a:t>
            </a:r>
            <a:r>
              <a:rPr sz="1700" spc="180" dirty="0">
                <a:latin typeface="Calibri"/>
                <a:cs typeface="Calibri"/>
              </a:rPr>
              <a:t> </a:t>
            </a:r>
            <a:r>
              <a:rPr sz="1700" spc="-10" dirty="0">
                <a:latin typeface="Calibri"/>
                <a:cs typeface="Calibri"/>
              </a:rPr>
              <a:t>flow.</a:t>
            </a:r>
            <a:endParaRPr sz="1700">
              <a:latin typeface="Calibri"/>
              <a:cs typeface="Calibri"/>
            </a:endParaRPr>
          </a:p>
          <a:p>
            <a:pPr marL="186055">
              <a:lnSpc>
                <a:spcPct val="100000"/>
              </a:lnSpc>
              <a:spcBef>
                <a:spcPts val="1380"/>
              </a:spcBef>
            </a:pPr>
            <a:r>
              <a:rPr sz="1700" b="1" spc="229" dirty="0">
                <a:latin typeface="Calibri"/>
                <a:cs typeface="Calibri"/>
              </a:rPr>
              <a:t>The</a:t>
            </a:r>
            <a:r>
              <a:rPr sz="1700" b="1" spc="265" dirty="0">
                <a:latin typeface="Calibri"/>
                <a:cs typeface="Calibri"/>
              </a:rPr>
              <a:t> </a:t>
            </a:r>
            <a:r>
              <a:rPr sz="1700" b="1" spc="160" dirty="0">
                <a:latin typeface="Calibri"/>
                <a:cs typeface="Calibri"/>
              </a:rPr>
              <a:t>RouteRequest</a:t>
            </a:r>
            <a:r>
              <a:rPr sz="1700" b="1" spc="270" dirty="0">
                <a:latin typeface="Calibri"/>
                <a:cs typeface="Calibri"/>
              </a:rPr>
              <a:t> </a:t>
            </a:r>
            <a:r>
              <a:rPr sz="1700" b="1" spc="114" dirty="0">
                <a:latin typeface="Calibri"/>
                <a:cs typeface="Calibri"/>
              </a:rPr>
              <a:t>packet</a:t>
            </a:r>
            <a:r>
              <a:rPr sz="1700" b="1" spc="270" dirty="0">
                <a:latin typeface="Calibri"/>
                <a:cs typeface="Calibri"/>
              </a:rPr>
              <a:t> </a:t>
            </a:r>
            <a:r>
              <a:rPr sz="1700" b="1" spc="135" dirty="0">
                <a:latin typeface="Calibri"/>
                <a:cs typeface="Calibri"/>
              </a:rPr>
              <a:t>in</a:t>
            </a:r>
            <a:r>
              <a:rPr sz="1700" b="1" spc="270" dirty="0">
                <a:latin typeface="Calibri"/>
                <a:cs typeface="Calibri"/>
              </a:rPr>
              <a:t> </a:t>
            </a:r>
            <a:r>
              <a:rPr sz="1700" b="1" spc="370" dirty="0">
                <a:latin typeface="Calibri"/>
                <a:cs typeface="Calibri"/>
              </a:rPr>
              <a:t>AODV</a:t>
            </a:r>
            <a:r>
              <a:rPr sz="1700" b="1" spc="265" dirty="0">
                <a:latin typeface="Calibri"/>
                <a:cs typeface="Calibri"/>
              </a:rPr>
              <a:t> </a:t>
            </a:r>
            <a:r>
              <a:rPr sz="1700" b="1" spc="120" dirty="0">
                <a:latin typeface="Calibri"/>
                <a:cs typeface="Calibri"/>
              </a:rPr>
              <a:t>carries</a:t>
            </a:r>
            <a:r>
              <a:rPr sz="1700" b="1" spc="270" dirty="0">
                <a:latin typeface="Calibri"/>
                <a:cs typeface="Calibri"/>
              </a:rPr>
              <a:t> </a:t>
            </a:r>
            <a:r>
              <a:rPr sz="1700" b="1" spc="114" dirty="0">
                <a:latin typeface="Calibri"/>
                <a:cs typeface="Calibri"/>
              </a:rPr>
              <a:t>the</a:t>
            </a:r>
            <a:r>
              <a:rPr sz="1700" b="1" spc="265" dirty="0">
                <a:latin typeface="Calibri"/>
                <a:cs typeface="Calibri"/>
              </a:rPr>
              <a:t> </a:t>
            </a:r>
            <a:r>
              <a:rPr sz="1700" b="1" spc="95" dirty="0">
                <a:latin typeface="Calibri"/>
                <a:cs typeface="Calibri"/>
              </a:rPr>
              <a:t>following</a:t>
            </a:r>
            <a:r>
              <a:rPr sz="1700" b="1" spc="265" dirty="0">
                <a:latin typeface="Calibri"/>
                <a:cs typeface="Calibri"/>
              </a:rPr>
              <a:t> </a:t>
            </a:r>
            <a:r>
              <a:rPr sz="1700" b="1" spc="114" dirty="0">
                <a:latin typeface="Calibri"/>
                <a:cs typeface="Calibri"/>
              </a:rPr>
              <a:t>information:</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5" dirty="0">
                <a:latin typeface="Calibri"/>
                <a:cs typeface="Calibri"/>
              </a:rPr>
              <a:t>the</a:t>
            </a:r>
            <a:r>
              <a:rPr sz="1700" spc="175" dirty="0">
                <a:latin typeface="Calibri"/>
                <a:cs typeface="Calibri"/>
              </a:rPr>
              <a:t> </a:t>
            </a:r>
            <a:r>
              <a:rPr sz="1700" spc="-5" dirty="0">
                <a:latin typeface="Calibri"/>
                <a:cs typeface="Calibri"/>
              </a:rPr>
              <a:t>source</a:t>
            </a:r>
            <a:r>
              <a:rPr sz="1700" spc="180" dirty="0">
                <a:latin typeface="Calibri"/>
                <a:cs typeface="Calibri"/>
              </a:rPr>
              <a:t> </a:t>
            </a:r>
            <a:r>
              <a:rPr sz="1700" spc="15" dirty="0">
                <a:latin typeface="Calibri"/>
                <a:cs typeface="Calibri"/>
              </a:rPr>
              <a:t>identifier</a:t>
            </a:r>
            <a:r>
              <a:rPr sz="1700" spc="175" dirty="0">
                <a:latin typeface="Calibri"/>
                <a:cs typeface="Calibri"/>
              </a:rPr>
              <a:t> </a:t>
            </a:r>
            <a:r>
              <a:rPr sz="1700" spc="114" dirty="0">
                <a:latin typeface="Calibri"/>
                <a:cs typeface="Calibri"/>
              </a:rPr>
              <a:t>(SrcID):</a:t>
            </a:r>
            <a:r>
              <a:rPr sz="1700" spc="180" dirty="0">
                <a:latin typeface="Calibri"/>
                <a:cs typeface="Calibri"/>
              </a:rPr>
              <a:t> </a:t>
            </a:r>
            <a:r>
              <a:rPr sz="1700" spc="45" dirty="0">
                <a:latin typeface="Calibri"/>
                <a:cs typeface="Calibri"/>
              </a:rPr>
              <a:t>this</a:t>
            </a:r>
            <a:r>
              <a:rPr sz="1700" spc="175" dirty="0">
                <a:latin typeface="Calibri"/>
                <a:cs typeface="Calibri"/>
              </a:rPr>
              <a:t> </a:t>
            </a:r>
            <a:r>
              <a:rPr sz="1700" spc="5" dirty="0">
                <a:latin typeface="Calibri"/>
                <a:cs typeface="Calibri"/>
              </a:rPr>
              <a:t>identifies</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source;</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5" dirty="0">
                <a:latin typeface="Calibri"/>
                <a:cs typeface="Calibri"/>
              </a:rPr>
              <a:t>the</a:t>
            </a:r>
            <a:r>
              <a:rPr sz="1700" spc="45" dirty="0">
                <a:latin typeface="Calibri"/>
                <a:cs typeface="Calibri"/>
              </a:rPr>
              <a:t> </a:t>
            </a:r>
            <a:r>
              <a:rPr sz="1700" spc="30" dirty="0">
                <a:latin typeface="Calibri"/>
                <a:cs typeface="Calibri"/>
              </a:rPr>
              <a:t>destination</a:t>
            </a:r>
            <a:r>
              <a:rPr sz="1700" spc="50" dirty="0">
                <a:latin typeface="Calibri"/>
                <a:cs typeface="Calibri"/>
              </a:rPr>
              <a:t> </a:t>
            </a:r>
            <a:r>
              <a:rPr sz="1700" spc="15" dirty="0">
                <a:latin typeface="Calibri"/>
                <a:cs typeface="Calibri"/>
              </a:rPr>
              <a:t>identifier</a:t>
            </a:r>
            <a:r>
              <a:rPr sz="1700" spc="50" dirty="0">
                <a:latin typeface="Calibri"/>
                <a:cs typeface="Calibri"/>
              </a:rPr>
              <a:t> </a:t>
            </a:r>
            <a:r>
              <a:rPr sz="1700" spc="100" dirty="0">
                <a:latin typeface="Calibri"/>
                <a:cs typeface="Calibri"/>
              </a:rPr>
              <a:t>(DestID):</a:t>
            </a:r>
            <a:r>
              <a:rPr sz="1700" spc="50" dirty="0">
                <a:latin typeface="Calibri"/>
                <a:cs typeface="Calibri"/>
              </a:rPr>
              <a:t> </a:t>
            </a:r>
            <a:r>
              <a:rPr sz="1700" spc="45" dirty="0">
                <a:latin typeface="Calibri"/>
                <a:cs typeface="Calibri"/>
              </a:rPr>
              <a:t>this</a:t>
            </a:r>
            <a:r>
              <a:rPr sz="1700" spc="50" dirty="0">
                <a:latin typeface="Calibri"/>
                <a:cs typeface="Calibri"/>
              </a:rPr>
              <a:t> </a:t>
            </a:r>
            <a:r>
              <a:rPr sz="1700" spc="5" dirty="0">
                <a:latin typeface="Calibri"/>
                <a:cs typeface="Calibri"/>
              </a:rPr>
              <a:t>identifies</a:t>
            </a:r>
            <a:r>
              <a:rPr sz="1700" spc="45" dirty="0">
                <a:latin typeface="Calibri"/>
                <a:cs typeface="Calibri"/>
              </a:rPr>
              <a:t> </a:t>
            </a:r>
            <a:r>
              <a:rPr sz="1700" spc="5" dirty="0">
                <a:latin typeface="Calibri"/>
                <a:cs typeface="Calibri"/>
              </a:rPr>
              <a:t>the</a:t>
            </a:r>
            <a:r>
              <a:rPr sz="1700" spc="50" dirty="0">
                <a:latin typeface="Calibri"/>
                <a:cs typeface="Calibri"/>
              </a:rPr>
              <a:t> </a:t>
            </a:r>
            <a:r>
              <a:rPr sz="1700" spc="30" dirty="0">
                <a:latin typeface="Calibri"/>
                <a:cs typeface="Calibri"/>
              </a:rPr>
              <a:t>destination</a:t>
            </a:r>
            <a:r>
              <a:rPr sz="1700" spc="50" dirty="0">
                <a:latin typeface="Calibri"/>
                <a:cs typeface="Calibri"/>
              </a:rPr>
              <a:t> </a:t>
            </a:r>
            <a:r>
              <a:rPr sz="1700" spc="10" dirty="0">
                <a:latin typeface="Calibri"/>
                <a:cs typeface="Calibri"/>
              </a:rPr>
              <a:t>to</a:t>
            </a:r>
            <a:r>
              <a:rPr sz="1700" spc="50" dirty="0">
                <a:latin typeface="Calibri"/>
                <a:cs typeface="Calibri"/>
              </a:rPr>
              <a:t> </a:t>
            </a:r>
            <a:r>
              <a:rPr sz="1700" spc="30" dirty="0">
                <a:latin typeface="Calibri"/>
                <a:cs typeface="Calibri"/>
              </a:rPr>
              <a:t>which</a:t>
            </a:r>
            <a:r>
              <a:rPr sz="1700" spc="45" dirty="0">
                <a:latin typeface="Calibri"/>
                <a:cs typeface="Calibri"/>
              </a:rPr>
              <a:t> </a:t>
            </a:r>
            <a:r>
              <a:rPr sz="1700" spc="5" dirty="0">
                <a:latin typeface="Calibri"/>
                <a:cs typeface="Calibri"/>
              </a:rPr>
              <a:t>the</a:t>
            </a:r>
            <a:r>
              <a:rPr sz="1700" spc="50" dirty="0">
                <a:latin typeface="Calibri"/>
                <a:cs typeface="Calibri"/>
              </a:rPr>
              <a:t> </a:t>
            </a:r>
            <a:r>
              <a:rPr sz="1700" dirty="0">
                <a:latin typeface="Calibri"/>
                <a:cs typeface="Calibri"/>
              </a:rPr>
              <a:t>route</a:t>
            </a:r>
            <a:r>
              <a:rPr sz="1700" spc="45" dirty="0">
                <a:latin typeface="Calibri"/>
                <a:cs typeface="Calibri"/>
              </a:rPr>
              <a:t> </a:t>
            </a:r>
            <a:r>
              <a:rPr sz="1700" spc="35" dirty="0">
                <a:latin typeface="Calibri"/>
                <a:cs typeface="Calibri"/>
              </a:rPr>
              <a:t>is</a:t>
            </a:r>
            <a:r>
              <a:rPr sz="1700" spc="50" dirty="0">
                <a:latin typeface="Calibri"/>
                <a:cs typeface="Calibri"/>
              </a:rPr>
              <a:t> </a:t>
            </a:r>
            <a:r>
              <a:rPr sz="1700" spc="5" dirty="0">
                <a:latin typeface="Calibri"/>
                <a:cs typeface="Calibri"/>
              </a:rPr>
              <a:t>required;</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5" dirty="0">
                <a:latin typeface="Calibri"/>
                <a:cs typeface="Calibri"/>
              </a:rPr>
              <a:t>the</a:t>
            </a:r>
            <a:r>
              <a:rPr sz="1700" spc="170" dirty="0">
                <a:latin typeface="Calibri"/>
                <a:cs typeface="Calibri"/>
              </a:rPr>
              <a:t> </a:t>
            </a:r>
            <a:r>
              <a:rPr sz="1700" spc="-5" dirty="0">
                <a:latin typeface="Calibri"/>
                <a:cs typeface="Calibri"/>
              </a:rPr>
              <a:t>source</a:t>
            </a:r>
            <a:r>
              <a:rPr sz="1700" spc="170" dirty="0">
                <a:latin typeface="Calibri"/>
                <a:cs typeface="Calibri"/>
              </a:rPr>
              <a:t> </a:t>
            </a:r>
            <a:r>
              <a:rPr sz="1700" spc="-25" dirty="0">
                <a:latin typeface="Calibri"/>
                <a:cs typeface="Calibri"/>
              </a:rPr>
              <a:t>sequence</a:t>
            </a:r>
            <a:r>
              <a:rPr sz="1700" spc="170" dirty="0">
                <a:latin typeface="Calibri"/>
                <a:cs typeface="Calibri"/>
              </a:rPr>
              <a:t> </a:t>
            </a:r>
            <a:r>
              <a:rPr sz="1700" spc="10" dirty="0">
                <a:latin typeface="Calibri"/>
                <a:cs typeface="Calibri"/>
              </a:rPr>
              <a:t>number</a:t>
            </a:r>
            <a:r>
              <a:rPr sz="1700" spc="170" dirty="0">
                <a:latin typeface="Calibri"/>
                <a:cs typeface="Calibri"/>
              </a:rPr>
              <a:t> </a:t>
            </a:r>
            <a:r>
              <a:rPr sz="1700" spc="65" dirty="0">
                <a:latin typeface="Calibri"/>
                <a:cs typeface="Calibri"/>
              </a:rPr>
              <a:t>(SrcSeqNum);</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5" dirty="0">
                <a:latin typeface="Calibri"/>
                <a:cs typeface="Calibri"/>
              </a:rPr>
              <a:t>the</a:t>
            </a:r>
            <a:r>
              <a:rPr sz="1700" spc="185" dirty="0">
                <a:latin typeface="Calibri"/>
                <a:cs typeface="Calibri"/>
              </a:rPr>
              <a:t> </a:t>
            </a:r>
            <a:r>
              <a:rPr sz="1700" spc="30" dirty="0">
                <a:latin typeface="Calibri"/>
                <a:cs typeface="Calibri"/>
              </a:rPr>
              <a:t>destination</a:t>
            </a:r>
            <a:r>
              <a:rPr sz="1700" spc="185" dirty="0">
                <a:latin typeface="Calibri"/>
                <a:cs typeface="Calibri"/>
              </a:rPr>
              <a:t> </a:t>
            </a:r>
            <a:r>
              <a:rPr sz="1700" spc="-25" dirty="0">
                <a:latin typeface="Calibri"/>
                <a:cs typeface="Calibri"/>
              </a:rPr>
              <a:t>sequence</a:t>
            </a:r>
            <a:r>
              <a:rPr sz="1700" spc="185" dirty="0">
                <a:latin typeface="Calibri"/>
                <a:cs typeface="Calibri"/>
              </a:rPr>
              <a:t> </a:t>
            </a:r>
            <a:r>
              <a:rPr sz="1700" spc="10" dirty="0">
                <a:latin typeface="Calibri"/>
                <a:cs typeface="Calibri"/>
              </a:rPr>
              <a:t>number</a:t>
            </a:r>
            <a:r>
              <a:rPr sz="1700" spc="185" dirty="0">
                <a:latin typeface="Calibri"/>
                <a:cs typeface="Calibri"/>
              </a:rPr>
              <a:t> </a:t>
            </a:r>
            <a:r>
              <a:rPr sz="1700" spc="55" dirty="0">
                <a:latin typeface="Calibri"/>
                <a:cs typeface="Calibri"/>
              </a:rPr>
              <a:t>(DestSeqNum):</a:t>
            </a:r>
            <a:r>
              <a:rPr sz="1700" spc="375" dirty="0">
                <a:latin typeface="Calibri"/>
                <a:cs typeface="Calibri"/>
              </a:rPr>
              <a:t> </a:t>
            </a:r>
            <a:r>
              <a:rPr sz="1700" spc="30" dirty="0">
                <a:latin typeface="Calibri"/>
                <a:cs typeface="Calibri"/>
              </a:rPr>
              <a:t>indicates</a:t>
            </a:r>
            <a:r>
              <a:rPr sz="1700" spc="185" dirty="0">
                <a:latin typeface="Calibri"/>
                <a:cs typeface="Calibri"/>
              </a:rPr>
              <a:t> </a:t>
            </a:r>
            <a:r>
              <a:rPr sz="1700" spc="5" dirty="0">
                <a:latin typeface="Calibri"/>
                <a:cs typeface="Calibri"/>
              </a:rPr>
              <a:t>the</a:t>
            </a:r>
            <a:r>
              <a:rPr sz="1700" spc="185" dirty="0">
                <a:latin typeface="Calibri"/>
                <a:cs typeface="Calibri"/>
              </a:rPr>
              <a:t> </a:t>
            </a:r>
            <a:r>
              <a:rPr sz="1700" spc="-10" dirty="0">
                <a:latin typeface="Calibri"/>
                <a:cs typeface="Calibri"/>
              </a:rPr>
              <a:t>freshness</a:t>
            </a:r>
            <a:r>
              <a:rPr sz="1700" spc="185" dirty="0">
                <a:latin typeface="Calibri"/>
                <a:cs typeface="Calibri"/>
              </a:rPr>
              <a:t> </a:t>
            </a:r>
            <a:r>
              <a:rPr sz="1700" spc="-35" dirty="0">
                <a:latin typeface="Calibri"/>
                <a:cs typeface="Calibri"/>
              </a:rPr>
              <a:t>of</a:t>
            </a:r>
            <a:r>
              <a:rPr sz="1700" spc="190" dirty="0">
                <a:latin typeface="Calibri"/>
                <a:cs typeface="Calibri"/>
              </a:rPr>
              <a:t> </a:t>
            </a:r>
            <a:r>
              <a:rPr sz="1700" spc="5" dirty="0">
                <a:latin typeface="Calibri"/>
                <a:cs typeface="Calibri"/>
              </a:rPr>
              <a:t>the</a:t>
            </a:r>
            <a:r>
              <a:rPr sz="1700" spc="185" dirty="0">
                <a:latin typeface="Calibri"/>
                <a:cs typeface="Calibri"/>
              </a:rPr>
              <a:t> </a:t>
            </a:r>
            <a:r>
              <a:rPr sz="1700" spc="5" dirty="0">
                <a:latin typeface="Calibri"/>
                <a:cs typeface="Calibri"/>
              </a:rPr>
              <a:t>route.</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5" dirty="0">
                <a:latin typeface="Calibri"/>
                <a:cs typeface="Calibri"/>
              </a:rPr>
              <a:t>the</a:t>
            </a:r>
            <a:r>
              <a:rPr sz="1700" spc="30" dirty="0">
                <a:latin typeface="Calibri"/>
                <a:cs typeface="Calibri"/>
              </a:rPr>
              <a:t> broadcast</a:t>
            </a:r>
            <a:r>
              <a:rPr sz="1700" spc="35" dirty="0">
                <a:latin typeface="Calibri"/>
                <a:cs typeface="Calibri"/>
              </a:rPr>
              <a:t> </a:t>
            </a:r>
            <a:r>
              <a:rPr sz="1700" spc="15" dirty="0">
                <a:latin typeface="Calibri"/>
                <a:cs typeface="Calibri"/>
              </a:rPr>
              <a:t>identifier</a:t>
            </a:r>
            <a:r>
              <a:rPr sz="1700" spc="30" dirty="0">
                <a:latin typeface="Calibri"/>
                <a:cs typeface="Calibri"/>
              </a:rPr>
              <a:t> </a:t>
            </a:r>
            <a:r>
              <a:rPr sz="1700" spc="105" dirty="0">
                <a:latin typeface="Calibri"/>
                <a:cs typeface="Calibri"/>
              </a:rPr>
              <a:t>(BcastID):</a:t>
            </a:r>
            <a:r>
              <a:rPr sz="1700" spc="40" dirty="0">
                <a:latin typeface="Calibri"/>
                <a:cs typeface="Calibri"/>
              </a:rPr>
              <a:t> </a:t>
            </a:r>
            <a:r>
              <a:rPr sz="1700" spc="35" dirty="0">
                <a:latin typeface="Calibri"/>
                <a:cs typeface="Calibri"/>
              </a:rPr>
              <a:t>is </a:t>
            </a:r>
            <a:r>
              <a:rPr sz="1700" spc="-5" dirty="0">
                <a:latin typeface="Calibri"/>
                <a:cs typeface="Calibri"/>
              </a:rPr>
              <a:t>used</a:t>
            </a:r>
            <a:r>
              <a:rPr sz="1700" spc="30" dirty="0">
                <a:latin typeface="Calibri"/>
                <a:cs typeface="Calibri"/>
              </a:rPr>
              <a:t> </a:t>
            </a:r>
            <a:r>
              <a:rPr sz="1700" spc="10" dirty="0">
                <a:latin typeface="Calibri"/>
                <a:cs typeface="Calibri"/>
              </a:rPr>
              <a:t>to</a:t>
            </a:r>
            <a:r>
              <a:rPr sz="1700" spc="40" dirty="0">
                <a:latin typeface="Calibri"/>
                <a:cs typeface="Calibri"/>
              </a:rPr>
              <a:t> discard</a:t>
            </a:r>
            <a:r>
              <a:rPr sz="1700" spc="35" dirty="0">
                <a:latin typeface="Calibri"/>
                <a:cs typeface="Calibri"/>
              </a:rPr>
              <a:t> multiple</a:t>
            </a:r>
            <a:r>
              <a:rPr sz="1700" spc="30" dirty="0">
                <a:latin typeface="Calibri"/>
                <a:cs typeface="Calibri"/>
              </a:rPr>
              <a:t> </a:t>
            </a:r>
            <a:r>
              <a:rPr sz="1700" dirty="0">
                <a:latin typeface="Calibri"/>
                <a:cs typeface="Calibri"/>
              </a:rPr>
              <a:t>copies</a:t>
            </a:r>
            <a:r>
              <a:rPr sz="1700" spc="40" dirty="0">
                <a:latin typeface="Calibri"/>
                <a:cs typeface="Calibri"/>
              </a:rPr>
              <a:t> </a:t>
            </a:r>
            <a:r>
              <a:rPr sz="1700" spc="-35" dirty="0">
                <a:latin typeface="Calibri"/>
                <a:cs typeface="Calibri"/>
              </a:rPr>
              <a:t>of</a:t>
            </a:r>
            <a:r>
              <a:rPr sz="1700" spc="30" dirty="0">
                <a:latin typeface="Calibri"/>
                <a:cs typeface="Calibri"/>
              </a:rPr>
              <a:t> </a:t>
            </a:r>
            <a:r>
              <a:rPr sz="1700" spc="5" dirty="0">
                <a:latin typeface="Calibri"/>
                <a:cs typeface="Calibri"/>
              </a:rPr>
              <a:t>the</a:t>
            </a:r>
            <a:r>
              <a:rPr sz="1700" spc="35" dirty="0">
                <a:latin typeface="Calibri"/>
                <a:cs typeface="Calibri"/>
              </a:rPr>
              <a:t> </a:t>
            </a:r>
            <a:r>
              <a:rPr sz="1700" spc="-10" dirty="0">
                <a:latin typeface="Calibri"/>
                <a:cs typeface="Calibri"/>
              </a:rPr>
              <a:t>same</a:t>
            </a:r>
            <a:r>
              <a:rPr sz="1700" spc="40" dirty="0">
                <a:latin typeface="Calibri"/>
                <a:cs typeface="Calibri"/>
              </a:rPr>
              <a:t> RouteRequest.</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5" dirty="0">
                <a:latin typeface="Calibri"/>
                <a:cs typeface="Calibri"/>
              </a:rPr>
              <a:t>the</a:t>
            </a:r>
            <a:r>
              <a:rPr sz="1700" spc="175" dirty="0">
                <a:latin typeface="Calibri"/>
                <a:cs typeface="Calibri"/>
              </a:rPr>
              <a:t> </a:t>
            </a:r>
            <a:r>
              <a:rPr sz="1700" spc="20" dirty="0">
                <a:latin typeface="Calibri"/>
                <a:cs typeface="Calibri"/>
              </a:rPr>
              <a:t>time</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30" dirty="0">
                <a:latin typeface="Calibri"/>
                <a:cs typeface="Calibri"/>
              </a:rPr>
              <a:t>live</a:t>
            </a:r>
            <a:r>
              <a:rPr sz="1700" spc="175" dirty="0">
                <a:latin typeface="Calibri"/>
                <a:cs typeface="Calibri"/>
              </a:rPr>
              <a:t> </a:t>
            </a:r>
            <a:r>
              <a:rPr sz="1700" spc="229" dirty="0">
                <a:latin typeface="Calibri"/>
                <a:cs typeface="Calibri"/>
              </a:rPr>
              <a:t>(TTL):</a:t>
            </a:r>
            <a:r>
              <a:rPr sz="1700" spc="180" dirty="0">
                <a:latin typeface="Calibri"/>
                <a:cs typeface="Calibri"/>
              </a:rPr>
              <a:t> </a:t>
            </a:r>
            <a:r>
              <a:rPr sz="1700" spc="45" dirty="0">
                <a:latin typeface="Calibri"/>
                <a:cs typeface="Calibri"/>
              </a:rPr>
              <a:t>this</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used</a:t>
            </a:r>
            <a:r>
              <a:rPr sz="1700" spc="175" dirty="0">
                <a:latin typeface="Calibri"/>
                <a:cs typeface="Calibri"/>
              </a:rPr>
              <a:t> </a:t>
            </a:r>
            <a:r>
              <a:rPr sz="1700" spc="10" dirty="0">
                <a:latin typeface="Calibri"/>
                <a:cs typeface="Calibri"/>
              </a:rPr>
              <a:t>to</a:t>
            </a:r>
            <a:r>
              <a:rPr sz="1700" spc="175" dirty="0">
                <a:latin typeface="Calibri"/>
                <a:cs typeface="Calibri"/>
              </a:rPr>
              <a:t> </a:t>
            </a:r>
            <a:r>
              <a:rPr sz="1700" spc="25" dirty="0">
                <a:latin typeface="Calibri"/>
                <a:cs typeface="Calibri"/>
              </a:rPr>
              <a:t>not</a:t>
            </a:r>
            <a:r>
              <a:rPr sz="1700" spc="180" dirty="0">
                <a:latin typeface="Calibri"/>
                <a:cs typeface="Calibri"/>
              </a:rPr>
              <a:t> </a:t>
            </a:r>
            <a:r>
              <a:rPr sz="1700" spc="10" dirty="0">
                <a:latin typeface="Calibri"/>
                <a:cs typeface="Calibri"/>
              </a:rPr>
              <a:t>allow</a:t>
            </a:r>
            <a:r>
              <a:rPr sz="1700" spc="175" dirty="0">
                <a:latin typeface="Calibri"/>
                <a:cs typeface="Calibri"/>
              </a:rPr>
              <a:t> </a:t>
            </a:r>
            <a:r>
              <a:rPr sz="1700" spc="10" dirty="0">
                <a:latin typeface="Calibri"/>
                <a:cs typeface="Calibri"/>
              </a:rPr>
              <a:t>loops.</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930237" y="955269"/>
            <a:ext cx="8998585" cy="5191760"/>
          </a:xfrm>
          <a:prstGeom prst="rect">
            <a:avLst/>
          </a:prstGeom>
        </p:spPr>
        <p:txBody>
          <a:bodyPr vert="horz" wrap="square" lIns="0" tIns="15240" rIns="0" bIns="0" rtlCol="0">
            <a:spAutoFit/>
          </a:bodyPr>
          <a:lstStyle/>
          <a:p>
            <a:pPr marL="102870">
              <a:lnSpc>
                <a:spcPct val="100000"/>
              </a:lnSpc>
              <a:spcBef>
                <a:spcPts val="120"/>
              </a:spcBef>
            </a:pPr>
            <a:r>
              <a:rPr sz="1700" b="1" spc="229" dirty="0">
                <a:latin typeface="Calibri"/>
                <a:cs typeface="Calibri"/>
              </a:rPr>
              <a:t>The</a:t>
            </a:r>
            <a:r>
              <a:rPr sz="1700" b="1" spc="250" dirty="0">
                <a:latin typeface="Calibri"/>
                <a:cs typeface="Calibri"/>
              </a:rPr>
              <a:t> </a:t>
            </a:r>
            <a:r>
              <a:rPr sz="1700" b="1" spc="370" dirty="0">
                <a:latin typeface="Calibri"/>
                <a:cs typeface="Calibri"/>
              </a:rPr>
              <a:t>AODV</a:t>
            </a:r>
            <a:r>
              <a:rPr sz="1700" b="1" spc="250" dirty="0">
                <a:latin typeface="Calibri"/>
                <a:cs typeface="Calibri"/>
              </a:rPr>
              <a:t> </a:t>
            </a:r>
            <a:r>
              <a:rPr sz="1700" b="1" spc="125" dirty="0">
                <a:latin typeface="Calibri"/>
                <a:cs typeface="Calibri"/>
              </a:rPr>
              <a:t>protocol</a:t>
            </a:r>
            <a:r>
              <a:rPr sz="1700" b="1" spc="254" dirty="0">
                <a:latin typeface="Calibri"/>
                <a:cs typeface="Calibri"/>
              </a:rPr>
              <a:t> </a:t>
            </a:r>
            <a:r>
              <a:rPr sz="1700" b="1" spc="125" dirty="0">
                <a:latin typeface="Calibri"/>
                <a:cs typeface="Calibri"/>
              </a:rPr>
              <a:t>performs</a:t>
            </a:r>
            <a:r>
              <a:rPr sz="1700" b="1" spc="250" dirty="0">
                <a:latin typeface="Calibri"/>
                <a:cs typeface="Calibri"/>
              </a:rPr>
              <a:t> </a:t>
            </a:r>
            <a:r>
              <a:rPr sz="1700" b="1" spc="90" dirty="0">
                <a:latin typeface="Calibri"/>
                <a:cs typeface="Calibri"/>
              </a:rPr>
              <a:t>as</a:t>
            </a:r>
            <a:r>
              <a:rPr sz="1700" b="1" spc="254"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380"/>
              </a:spcBef>
              <a:buFont typeface="Cambria"/>
              <a:buChar char="•"/>
              <a:tabLst>
                <a:tab pos="229235" algn="l"/>
              </a:tabLst>
            </a:pPr>
            <a:r>
              <a:rPr sz="1700" spc="-5" dirty="0">
                <a:latin typeface="Calibri"/>
                <a:cs typeface="Calibri"/>
              </a:rPr>
              <a:t>when</a:t>
            </a:r>
            <a:r>
              <a:rPr sz="1700" spc="175" dirty="0">
                <a:latin typeface="Calibri"/>
                <a:cs typeface="Calibri"/>
              </a:rPr>
              <a:t> </a:t>
            </a:r>
            <a:r>
              <a:rPr sz="1700" spc="25" dirty="0">
                <a:latin typeface="Calibri"/>
                <a:cs typeface="Calibri"/>
              </a:rPr>
              <a:t>a</a:t>
            </a:r>
            <a:r>
              <a:rPr sz="1700" spc="180" dirty="0">
                <a:latin typeface="Calibri"/>
                <a:cs typeface="Calibri"/>
              </a:rPr>
              <a:t> </a:t>
            </a:r>
            <a:r>
              <a:rPr sz="1700" spc="-5" dirty="0">
                <a:latin typeface="Calibri"/>
                <a:cs typeface="Calibri"/>
              </a:rPr>
              <a:t>node</a:t>
            </a:r>
            <a:r>
              <a:rPr sz="1700" spc="175" dirty="0">
                <a:latin typeface="Calibri"/>
                <a:cs typeface="Calibri"/>
              </a:rPr>
              <a:t> </a:t>
            </a:r>
            <a:r>
              <a:rPr sz="1700" spc="-20" dirty="0">
                <a:latin typeface="Calibri"/>
                <a:cs typeface="Calibri"/>
              </a:rPr>
              <a:t>does</a:t>
            </a:r>
            <a:r>
              <a:rPr sz="1700" spc="180" dirty="0">
                <a:latin typeface="Calibri"/>
                <a:cs typeface="Calibri"/>
              </a:rPr>
              <a:t> </a:t>
            </a:r>
            <a:r>
              <a:rPr sz="1700" spc="25" dirty="0">
                <a:latin typeface="Calibri"/>
                <a:cs typeface="Calibri"/>
              </a:rPr>
              <a:t>not</a:t>
            </a:r>
            <a:r>
              <a:rPr sz="1700" spc="175" dirty="0">
                <a:latin typeface="Calibri"/>
                <a:cs typeface="Calibri"/>
              </a:rPr>
              <a:t> </a:t>
            </a:r>
            <a:r>
              <a:rPr sz="1700" dirty="0">
                <a:latin typeface="Calibri"/>
                <a:cs typeface="Calibri"/>
              </a:rPr>
              <a:t>have</a:t>
            </a:r>
            <a:r>
              <a:rPr sz="1700" spc="180" dirty="0">
                <a:latin typeface="Calibri"/>
                <a:cs typeface="Calibri"/>
              </a:rPr>
              <a:t> </a:t>
            </a:r>
            <a:r>
              <a:rPr sz="1700" spc="25" dirty="0">
                <a:latin typeface="Calibri"/>
                <a:cs typeface="Calibri"/>
              </a:rPr>
              <a:t>a</a:t>
            </a:r>
            <a:r>
              <a:rPr sz="1700" spc="175" dirty="0">
                <a:latin typeface="Calibri"/>
                <a:cs typeface="Calibri"/>
              </a:rPr>
              <a:t> </a:t>
            </a:r>
            <a:r>
              <a:rPr sz="1700" spc="45" dirty="0">
                <a:latin typeface="Calibri"/>
                <a:cs typeface="Calibri"/>
              </a:rPr>
              <a:t>valid</a:t>
            </a:r>
            <a:r>
              <a:rPr sz="1700" spc="175" dirty="0">
                <a:latin typeface="Calibri"/>
                <a:cs typeface="Calibri"/>
              </a:rPr>
              <a:t> </a:t>
            </a:r>
            <a:r>
              <a:rPr sz="1700" dirty="0">
                <a:latin typeface="Calibri"/>
                <a:cs typeface="Calibri"/>
              </a:rPr>
              <a:t>route</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30" dirty="0">
                <a:latin typeface="Calibri"/>
                <a:cs typeface="Calibri"/>
              </a:rPr>
              <a:t>destination</a:t>
            </a:r>
            <a:r>
              <a:rPr sz="1700" spc="180" dirty="0">
                <a:latin typeface="Calibri"/>
                <a:cs typeface="Calibri"/>
              </a:rPr>
              <a:t> </a:t>
            </a:r>
            <a:r>
              <a:rPr sz="1700" spc="25" dirty="0">
                <a:latin typeface="Calibri"/>
                <a:cs typeface="Calibri"/>
              </a:rPr>
              <a:t>a</a:t>
            </a:r>
            <a:r>
              <a:rPr sz="1700" spc="175" dirty="0">
                <a:latin typeface="Calibri"/>
                <a:cs typeface="Calibri"/>
              </a:rPr>
              <a:t> </a:t>
            </a:r>
            <a:r>
              <a:rPr sz="1700" spc="40" dirty="0">
                <a:latin typeface="Calibri"/>
                <a:cs typeface="Calibri"/>
              </a:rPr>
              <a:t>RouteRequest</a:t>
            </a:r>
            <a:r>
              <a:rPr sz="1700" spc="180" dirty="0">
                <a:latin typeface="Calibri"/>
                <a:cs typeface="Calibri"/>
              </a:rPr>
              <a:t> </a:t>
            </a:r>
            <a:r>
              <a:rPr sz="1700" spc="35" dirty="0">
                <a:latin typeface="Calibri"/>
                <a:cs typeface="Calibri"/>
              </a:rPr>
              <a:t>is</a:t>
            </a:r>
            <a:r>
              <a:rPr sz="1700" spc="175" dirty="0">
                <a:latin typeface="Calibri"/>
                <a:cs typeface="Calibri"/>
              </a:rPr>
              <a:t> </a:t>
            </a:r>
            <a:r>
              <a:rPr sz="1700" dirty="0">
                <a:latin typeface="Calibri"/>
                <a:cs typeface="Calibri"/>
              </a:rPr>
              <a:t>forwarded;</a:t>
            </a:r>
            <a:endParaRPr sz="1700">
              <a:latin typeface="Calibri"/>
              <a:cs typeface="Calibri"/>
            </a:endParaRPr>
          </a:p>
          <a:p>
            <a:pPr marL="228600" indent="-216535">
              <a:lnSpc>
                <a:spcPct val="100000"/>
              </a:lnSpc>
              <a:spcBef>
                <a:spcPts val="1375"/>
              </a:spcBef>
              <a:buFont typeface="Cambria"/>
              <a:buChar char="•"/>
              <a:tabLst>
                <a:tab pos="229235" algn="l"/>
              </a:tabLst>
            </a:pPr>
            <a:r>
              <a:rPr sz="1700" spc="-5" dirty="0">
                <a:latin typeface="Calibri"/>
                <a:cs typeface="Calibri"/>
              </a:rPr>
              <a:t>when</a:t>
            </a:r>
            <a:r>
              <a:rPr sz="1700" spc="175" dirty="0">
                <a:latin typeface="Calibri"/>
                <a:cs typeface="Calibri"/>
              </a:rPr>
              <a:t> </a:t>
            </a:r>
            <a:r>
              <a:rPr sz="1700" spc="10" dirty="0">
                <a:latin typeface="Calibri"/>
                <a:cs typeface="Calibri"/>
              </a:rPr>
              <a:t>intermediate</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10" dirty="0">
                <a:latin typeface="Calibri"/>
                <a:cs typeface="Calibri"/>
              </a:rPr>
              <a:t>receives</a:t>
            </a:r>
            <a:r>
              <a:rPr sz="1700" spc="180" dirty="0">
                <a:latin typeface="Calibri"/>
                <a:cs typeface="Calibri"/>
              </a:rPr>
              <a:t> </a:t>
            </a:r>
            <a:r>
              <a:rPr sz="1700" spc="25" dirty="0">
                <a:latin typeface="Calibri"/>
                <a:cs typeface="Calibri"/>
              </a:rPr>
              <a:t>a</a:t>
            </a:r>
            <a:r>
              <a:rPr sz="1700" spc="180" dirty="0">
                <a:latin typeface="Calibri"/>
                <a:cs typeface="Calibri"/>
              </a:rPr>
              <a:t> </a:t>
            </a:r>
            <a:r>
              <a:rPr sz="1700" spc="40" dirty="0">
                <a:latin typeface="Calibri"/>
                <a:cs typeface="Calibri"/>
              </a:rPr>
              <a:t>RouteRequest</a:t>
            </a:r>
            <a:r>
              <a:rPr sz="1700" spc="180" dirty="0">
                <a:latin typeface="Calibri"/>
                <a:cs typeface="Calibri"/>
              </a:rPr>
              <a:t> </a:t>
            </a:r>
            <a:r>
              <a:rPr sz="1700" spc="15" dirty="0">
                <a:latin typeface="Calibri"/>
                <a:cs typeface="Calibri"/>
              </a:rPr>
              <a:t>packet</a:t>
            </a:r>
            <a:r>
              <a:rPr sz="1700" spc="180" dirty="0">
                <a:latin typeface="Calibri"/>
                <a:cs typeface="Calibri"/>
              </a:rPr>
              <a:t> </a:t>
            </a:r>
            <a:r>
              <a:rPr sz="1700" spc="-25" dirty="0">
                <a:latin typeface="Calibri"/>
                <a:cs typeface="Calibri"/>
              </a:rPr>
              <a:t>two</a:t>
            </a:r>
            <a:r>
              <a:rPr sz="1700" spc="175" dirty="0">
                <a:latin typeface="Calibri"/>
                <a:cs typeface="Calibri"/>
              </a:rPr>
              <a:t> </a:t>
            </a:r>
            <a:r>
              <a:rPr sz="1700" spc="-10" dirty="0">
                <a:latin typeface="Calibri"/>
                <a:cs typeface="Calibri"/>
              </a:rPr>
              <a:t>cases</a:t>
            </a:r>
            <a:r>
              <a:rPr sz="1700" spc="180" dirty="0">
                <a:latin typeface="Calibri"/>
                <a:cs typeface="Calibri"/>
              </a:rPr>
              <a:t> </a:t>
            </a:r>
            <a:r>
              <a:rPr sz="1700" spc="-5" dirty="0">
                <a:latin typeface="Calibri"/>
                <a:cs typeface="Calibri"/>
              </a:rPr>
              <a:t>are</a:t>
            </a:r>
            <a:r>
              <a:rPr sz="1700" spc="180" dirty="0">
                <a:latin typeface="Calibri"/>
                <a:cs typeface="Calibri"/>
              </a:rPr>
              <a:t> </a:t>
            </a:r>
            <a:r>
              <a:rPr sz="1700" spc="10" dirty="0">
                <a:latin typeface="Calibri"/>
                <a:cs typeface="Calibri"/>
              </a:rPr>
              <a:t>possible:</a:t>
            </a:r>
            <a:endParaRPr sz="1700">
              <a:latin typeface="Calibri"/>
              <a:cs typeface="Calibri"/>
            </a:endParaRPr>
          </a:p>
          <a:p>
            <a:pPr marL="528320" lvl="1" indent="-230504">
              <a:lnSpc>
                <a:spcPct val="100000"/>
              </a:lnSpc>
              <a:spcBef>
                <a:spcPts val="900"/>
              </a:spcBef>
              <a:buFont typeface="Calibri"/>
              <a:buChar char="–"/>
              <a:tabLst>
                <a:tab pos="528955" algn="l"/>
              </a:tabLst>
            </a:pPr>
            <a:r>
              <a:rPr sz="1700" spc="35" dirty="0">
                <a:latin typeface="Calibri"/>
                <a:cs typeface="Calibri"/>
              </a:rPr>
              <a:t>if</a:t>
            </a:r>
            <a:r>
              <a:rPr sz="1700" spc="175" dirty="0">
                <a:latin typeface="Calibri"/>
                <a:cs typeface="Calibri"/>
              </a:rPr>
              <a:t> </a:t>
            </a:r>
            <a:r>
              <a:rPr sz="1700" spc="80" dirty="0">
                <a:latin typeface="Calibri"/>
                <a:cs typeface="Calibri"/>
              </a:rPr>
              <a:t>it</a:t>
            </a:r>
            <a:r>
              <a:rPr sz="1700" spc="180" dirty="0">
                <a:latin typeface="Calibri"/>
                <a:cs typeface="Calibri"/>
              </a:rPr>
              <a:t> </a:t>
            </a:r>
            <a:r>
              <a:rPr sz="1700" spc="-20" dirty="0">
                <a:latin typeface="Calibri"/>
                <a:cs typeface="Calibri"/>
              </a:rPr>
              <a:t>does</a:t>
            </a:r>
            <a:r>
              <a:rPr sz="1700" spc="175" dirty="0">
                <a:latin typeface="Calibri"/>
                <a:cs typeface="Calibri"/>
              </a:rPr>
              <a:t> </a:t>
            </a:r>
            <a:r>
              <a:rPr sz="1700" spc="25" dirty="0">
                <a:latin typeface="Calibri"/>
                <a:cs typeface="Calibri"/>
              </a:rPr>
              <a:t>not</a:t>
            </a:r>
            <a:r>
              <a:rPr sz="1700" spc="180" dirty="0">
                <a:latin typeface="Calibri"/>
                <a:cs typeface="Calibri"/>
              </a:rPr>
              <a:t> </a:t>
            </a:r>
            <a:r>
              <a:rPr sz="1700" spc="-5" dirty="0">
                <a:latin typeface="Calibri"/>
                <a:cs typeface="Calibri"/>
              </a:rPr>
              <a:t>have</a:t>
            </a:r>
            <a:r>
              <a:rPr sz="1700" spc="175" dirty="0">
                <a:latin typeface="Calibri"/>
                <a:cs typeface="Calibri"/>
              </a:rPr>
              <a:t> </a:t>
            </a:r>
            <a:r>
              <a:rPr sz="1700" spc="25" dirty="0">
                <a:latin typeface="Calibri"/>
                <a:cs typeface="Calibri"/>
              </a:rPr>
              <a:t>a</a:t>
            </a:r>
            <a:r>
              <a:rPr sz="1700" spc="180" dirty="0">
                <a:latin typeface="Calibri"/>
                <a:cs typeface="Calibri"/>
              </a:rPr>
              <a:t> </a:t>
            </a:r>
            <a:r>
              <a:rPr sz="1700" spc="45" dirty="0">
                <a:latin typeface="Calibri"/>
                <a:cs typeface="Calibri"/>
              </a:rPr>
              <a:t>valid</a:t>
            </a:r>
            <a:r>
              <a:rPr sz="1700" spc="175" dirty="0">
                <a:latin typeface="Calibri"/>
                <a:cs typeface="Calibri"/>
              </a:rPr>
              <a:t> </a:t>
            </a:r>
            <a:r>
              <a:rPr sz="1700" dirty="0">
                <a:latin typeface="Calibri"/>
                <a:cs typeface="Calibri"/>
              </a:rPr>
              <a:t>route</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30" dirty="0">
                <a:latin typeface="Calibri"/>
                <a:cs typeface="Calibri"/>
              </a:rPr>
              <a:t>destination,</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node</a:t>
            </a:r>
            <a:r>
              <a:rPr sz="1700" spc="175" dirty="0">
                <a:latin typeface="Calibri"/>
                <a:cs typeface="Calibri"/>
              </a:rPr>
              <a:t> </a:t>
            </a:r>
            <a:r>
              <a:rPr sz="1700" spc="10" dirty="0">
                <a:latin typeface="Calibri"/>
                <a:cs typeface="Calibri"/>
              </a:rPr>
              <a:t>forwards</a:t>
            </a:r>
            <a:r>
              <a:rPr sz="1700" spc="175" dirty="0">
                <a:latin typeface="Calibri"/>
                <a:cs typeface="Calibri"/>
              </a:rPr>
              <a:t> </a:t>
            </a:r>
            <a:r>
              <a:rPr sz="1700" spc="55" dirty="0">
                <a:latin typeface="Calibri"/>
                <a:cs typeface="Calibri"/>
              </a:rPr>
              <a:t>it;</a:t>
            </a:r>
            <a:endParaRPr sz="1700">
              <a:latin typeface="Calibri"/>
              <a:cs typeface="Calibri"/>
            </a:endParaRPr>
          </a:p>
          <a:p>
            <a:pPr marL="528320" lvl="1" indent="-230504">
              <a:lnSpc>
                <a:spcPct val="100000"/>
              </a:lnSpc>
              <a:spcBef>
                <a:spcPts val="895"/>
              </a:spcBef>
              <a:buFont typeface="Calibri"/>
              <a:buChar char="–"/>
              <a:tabLst>
                <a:tab pos="528955" algn="l"/>
              </a:tabLst>
            </a:pPr>
            <a:r>
              <a:rPr sz="1700" spc="35" dirty="0">
                <a:latin typeface="Calibri"/>
                <a:cs typeface="Calibri"/>
              </a:rPr>
              <a:t>if</a:t>
            </a:r>
            <a:r>
              <a:rPr sz="1700" spc="170" dirty="0">
                <a:latin typeface="Calibri"/>
                <a:cs typeface="Calibri"/>
              </a:rPr>
              <a:t> </a:t>
            </a:r>
            <a:r>
              <a:rPr sz="1700" spc="80" dirty="0">
                <a:latin typeface="Calibri"/>
                <a:cs typeface="Calibri"/>
              </a:rPr>
              <a:t>it</a:t>
            </a:r>
            <a:r>
              <a:rPr sz="1700" spc="175" dirty="0">
                <a:latin typeface="Calibri"/>
                <a:cs typeface="Calibri"/>
              </a:rPr>
              <a:t> </a:t>
            </a:r>
            <a:r>
              <a:rPr sz="1700" spc="20" dirty="0">
                <a:latin typeface="Calibri"/>
                <a:cs typeface="Calibri"/>
              </a:rPr>
              <a:t>has</a:t>
            </a:r>
            <a:r>
              <a:rPr sz="1700" spc="175" dirty="0">
                <a:latin typeface="Calibri"/>
                <a:cs typeface="Calibri"/>
              </a:rPr>
              <a:t> </a:t>
            </a:r>
            <a:r>
              <a:rPr sz="1700" spc="25" dirty="0">
                <a:latin typeface="Calibri"/>
                <a:cs typeface="Calibri"/>
              </a:rPr>
              <a:t>a</a:t>
            </a:r>
            <a:r>
              <a:rPr sz="1700" spc="175" dirty="0">
                <a:latin typeface="Calibri"/>
                <a:cs typeface="Calibri"/>
              </a:rPr>
              <a:t> </a:t>
            </a:r>
            <a:r>
              <a:rPr sz="1700" spc="45" dirty="0">
                <a:latin typeface="Calibri"/>
                <a:cs typeface="Calibri"/>
              </a:rPr>
              <a:t>valid</a:t>
            </a:r>
            <a:r>
              <a:rPr sz="1700" spc="170" dirty="0">
                <a:latin typeface="Calibri"/>
                <a:cs typeface="Calibri"/>
              </a:rPr>
              <a:t> </a:t>
            </a:r>
            <a:r>
              <a:rPr sz="1700" spc="10" dirty="0">
                <a:latin typeface="Calibri"/>
                <a:cs typeface="Calibri"/>
              </a:rPr>
              <a:t>route,</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5" dirty="0">
                <a:latin typeface="Calibri"/>
                <a:cs typeface="Calibri"/>
              </a:rPr>
              <a:t>prepares</a:t>
            </a:r>
            <a:r>
              <a:rPr sz="1700" spc="175" dirty="0">
                <a:latin typeface="Calibri"/>
                <a:cs typeface="Calibri"/>
              </a:rPr>
              <a:t> </a:t>
            </a:r>
            <a:r>
              <a:rPr sz="1700" spc="25" dirty="0">
                <a:latin typeface="Calibri"/>
                <a:cs typeface="Calibri"/>
              </a:rPr>
              <a:t>a</a:t>
            </a:r>
            <a:r>
              <a:rPr sz="1700" spc="170" dirty="0">
                <a:latin typeface="Calibri"/>
                <a:cs typeface="Calibri"/>
              </a:rPr>
              <a:t> </a:t>
            </a:r>
            <a:r>
              <a:rPr sz="1700" spc="70" dirty="0">
                <a:latin typeface="Calibri"/>
                <a:cs typeface="Calibri"/>
              </a:rPr>
              <a:t>RouteReply</a:t>
            </a:r>
            <a:r>
              <a:rPr sz="1700" spc="175" dirty="0">
                <a:latin typeface="Calibri"/>
                <a:cs typeface="Calibri"/>
              </a:rPr>
              <a:t> </a:t>
            </a:r>
            <a:r>
              <a:rPr sz="1700" spc="-10" dirty="0">
                <a:latin typeface="Calibri"/>
                <a:cs typeface="Calibri"/>
              </a:rPr>
              <a:t>message:</a:t>
            </a:r>
            <a:endParaRPr sz="1700">
              <a:latin typeface="Calibri"/>
              <a:cs typeface="Calibri"/>
            </a:endParaRPr>
          </a:p>
          <a:p>
            <a:pPr marL="228600" indent="-216535">
              <a:lnSpc>
                <a:spcPct val="100000"/>
              </a:lnSpc>
              <a:spcBef>
                <a:spcPts val="1375"/>
              </a:spcBef>
              <a:buFont typeface="Cambria"/>
              <a:buChar char="•"/>
              <a:tabLst>
                <a:tab pos="229235" algn="l"/>
              </a:tabLst>
            </a:pPr>
            <a:r>
              <a:rPr sz="1700" spc="35" dirty="0">
                <a:latin typeface="Calibri"/>
                <a:cs typeface="Calibri"/>
              </a:rPr>
              <a:t>if</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40" dirty="0">
                <a:latin typeface="Calibri"/>
                <a:cs typeface="Calibri"/>
              </a:rPr>
              <a:t>RouteRequest</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received</a:t>
            </a:r>
            <a:r>
              <a:rPr sz="1700" spc="180" dirty="0">
                <a:latin typeface="Calibri"/>
                <a:cs typeface="Calibri"/>
              </a:rPr>
              <a:t> </a:t>
            </a:r>
            <a:r>
              <a:rPr sz="1700" spc="35" dirty="0">
                <a:latin typeface="Calibri"/>
                <a:cs typeface="Calibri"/>
              </a:rPr>
              <a:t>multiple</a:t>
            </a:r>
            <a:r>
              <a:rPr sz="1700" spc="180" dirty="0">
                <a:latin typeface="Calibri"/>
                <a:cs typeface="Calibri"/>
              </a:rPr>
              <a:t> </a:t>
            </a:r>
            <a:r>
              <a:rPr sz="1700" spc="20" dirty="0">
                <a:latin typeface="Calibri"/>
                <a:cs typeface="Calibri"/>
              </a:rPr>
              <a:t>times,</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35" dirty="0">
                <a:latin typeface="Calibri"/>
                <a:cs typeface="Calibri"/>
              </a:rPr>
              <a:t>duplicate</a:t>
            </a:r>
            <a:r>
              <a:rPr sz="1700" spc="180" dirty="0">
                <a:latin typeface="Calibri"/>
                <a:cs typeface="Calibri"/>
              </a:rPr>
              <a:t> </a:t>
            </a:r>
            <a:r>
              <a:rPr sz="1700" dirty="0">
                <a:latin typeface="Calibri"/>
                <a:cs typeface="Calibri"/>
              </a:rPr>
              <a:t>copies</a:t>
            </a:r>
            <a:r>
              <a:rPr sz="1700" spc="180" dirty="0">
                <a:latin typeface="Calibri"/>
                <a:cs typeface="Calibri"/>
              </a:rPr>
              <a:t> </a:t>
            </a:r>
            <a:r>
              <a:rPr sz="1700" spc="-5" dirty="0">
                <a:latin typeface="Calibri"/>
                <a:cs typeface="Calibri"/>
              </a:rPr>
              <a:t>are</a:t>
            </a:r>
            <a:r>
              <a:rPr sz="1700" spc="180" dirty="0">
                <a:latin typeface="Calibri"/>
                <a:cs typeface="Calibri"/>
              </a:rPr>
              <a:t> </a:t>
            </a:r>
            <a:r>
              <a:rPr sz="1700" spc="20" dirty="0">
                <a:latin typeface="Calibri"/>
                <a:cs typeface="Calibri"/>
              </a:rPr>
              <a:t>discarded:</a:t>
            </a:r>
            <a:endParaRPr sz="1700">
              <a:latin typeface="Calibri"/>
              <a:cs typeface="Calibri"/>
            </a:endParaRPr>
          </a:p>
          <a:p>
            <a:pPr marL="528320" lvl="1" indent="-230504">
              <a:lnSpc>
                <a:spcPct val="100000"/>
              </a:lnSpc>
              <a:spcBef>
                <a:spcPts val="900"/>
              </a:spcBef>
              <a:buFont typeface="Calibri"/>
              <a:buChar char="–"/>
              <a:tabLst>
                <a:tab pos="528955" algn="l"/>
              </a:tabLst>
            </a:pPr>
            <a:r>
              <a:rPr sz="1700" spc="-5" dirty="0">
                <a:latin typeface="Calibri"/>
                <a:cs typeface="Calibri"/>
              </a:rPr>
              <a:t>are</a:t>
            </a:r>
            <a:r>
              <a:rPr sz="1700" spc="170" dirty="0">
                <a:latin typeface="Calibri"/>
                <a:cs typeface="Calibri"/>
              </a:rPr>
              <a:t> </a:t>
            </a:r>
            <a:r>
              <a:rPr sz="1700" spc="10" dirty="0">
                <a:latin typeface="Calibri"/>
                <a:cs typeface="Calibri"/>
              </a:rPr>
              <a:t>determined</a:t>
            </a:r>
            <a:r>
              <a:rPr sz="1700" spc="170" dirty="0">
                <a:latin typeface="Calibri"/>
                <a:cs typeface="Calibri"/>
              </a:rPr>
              <a:t> </a:t>
            </a:r>
            <a:r>
              <a:rPr sz="1700" spc="35" dirty="0">
                <a:latin typeface="Calibri"/>
                <a:cs typeface="Calibri"/>
              </a:rPr>
              <a:t>comparing</a:t>
            </a:r>
            <a:r>
              <a:rPr sz="1700" spc="170" dirty="0">
                <a:latin typeface="Calibri"/>
                <a:cs typeface="Calibri"/>
              </a:rPr>
              <a:t> </a:t>
            </a:r>
            <a:r>
              <a:rPr sz="1700" spc="114" dirty="0">
                <a:latin typeface="Calibri"/>
                <a:cs typeface="Calibri"/>
              </a:rPr>
              <a:t>BcastID-SrcID</a:t>
            </a:r>
            <a:r>
              <a:rPr sz="1700" spc="175" dirty="0">
                <a:latin typeface="Calibri"/>
                <a:cs typeface="Calibri"/>
              </a:rPr>
              <a:t> </a:t>
            </a:r>
            <a:r>
              <a:rPr sz="1700" spc="40" dirty="0">
                <a:latin typeface="Calibri"/>
                <a:cs typeface="Calibri"/>
              </a:rPr>
              <a:t>pairs.</a:t>
            </a:r>
            <a:endParaRPr sz="1700">
              <a:latin typeface="Calibri"/>
              <a:cs typeface="Calibri"/>
            </a:endParaRPr>
          </a:p>
          <a:p>
            <a:pPr marL="228600" indent="-216535">
              <a:lnSpc>
                <a:spcPct val="100000"/>
              </a:lnSpc>
              <a:spcBef>
                <a:spcPts val="1375"/>
              </a:spcBef>
              <a:buFont typeface="Cambria"/>
              <a:buChar char="•"/>
              <a:tabLst>
                <a:tab pos="229235" algn="l"/>
              </a:tabLst>
            </a:pPr>
            <a:r>
              <a:rPr sz="1700" spc="-5" dirty="0">
                <a:latin typeface="Calibri"/>
                <a:cs typeface="Calibri"/>
              </a:rPr>
              <a:t>when</a:t>
            </a:r>
            <a:r>
              <a:rPr sz="1700" spc="180" dirty="0">
                <a:latin typeface="Calibri"/>
                <a:cs typeface="Calibri"/>
              </a:rPr>
              <a:t> </a:t>
            </a:r>
            <a:r>
              <a:rPr sz="1700" spc="40" dirty="0">
                <a:latin typeface="Calibri"/>
                <a:cs typeface="Calibri"/>
              </a:rPr>
              <a:t>RouteRequest</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forwarded,</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address</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20" dirty="0">
                <a:latin typeface="Calibri"/>
                <a:cs typeface="Calibri"/>
              </a:rPr>
              <a:t>previous</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50" dirty="0">
                <a:latin typeface="Calibri"/>
                <a:cs typeface="Calibri"/>
              </a:rPr>
              <a:t>its</a:t>
            </a:r>
            <a:r>
              <a:rPr sz="1700" spc="180" dirty="0">
                <a:latin typeface="Calibri"/>
                <a:cs typeface="Calibri"/>
              </a:rPr>
              <a:t> </a:t>
            </a:r>
            <a:r>
              <a:rPr sz="1700" spc="114" dirty="0">
                <a:latin typeface="Calibri"/>
                <a:cs typeface="Calibri"/>
              </a:rPr>
              <a:t>BcastID</a:t>
            </a:r>
            <a:r>
              <a:rPr sz="1700" spc="180" dirty="0">
                <a:latin typeface="Calibri"/>
                <a:cs typeface="Calibri"/>
              </a:rPr>
              <a:t> </a:t>
            </a:r>
            <a:r>
              <a:rPr sz="1700" spc="-5" dirty="0">
                <a:latin typeface="Calibri"/>
                <a:cs typeface="Calibri"/>
              </a:rPr>
              <a:t>are</a:t>
            </a:r>
            <a:r>
              <a:rPr sz="1700" spc="180" dirty="0">
                <a:latin typeface="Calibri"/>
                <a:cs typeface="Calibri"/>
              </a:rPr>
              <a:t> </a:t>
            </a:r>
            <a:r>
              <a:rPr sz="1700" spc="5" dirty="0">
                <a:latin typeface="Calibri"/>
                <a:cs typeface="Calibri"/>
              </a:rPr>
              <a:t>stored;</a:t>
            </a:r>
            <a:endParaRPr sz="1700">
              <a:latin typeface="Calibri"/>
              <a:cs typeface="Calibri"/>
            </a:endParaRPr>
          </a:p>
          <a:p>
            <a:pPr marL="528320" lvl="1" indent="-230504">
              <a:lnSpc>
                <a:spcPct val="100000"/>
              </a:lnSpc>
              <a:spcBef>
                <a:spcPts val="900"/>
              </a:spcBef>
              <a:buFont typeface="Calibri"/>
              <a:buChar char="–"/>
              <a:tabLst>
                <a:tab pos="528955" algn="l"/>
              </a:tabLst>
            </a:pPr>
            <a:r>
              <a:rPr sz="1700" spc="-5" dirty="0">
                <a:latin typeface="Calibri"/>
                <a:cs typeface="Calibri"/>
              </a:rPr>
              <a:t>are</a:t>
            </a:r>
            <a:r>
              <a:rPr sz="1700" spc="170" dirty="0">
                <a:latin typeface="Calibri"/>
                <a:cs typeface="Calibri"/>
              </a:rPr>
              <a:t> </a:t>
            </a:r>
            <a:r>
              <a:rPr sz="1700" spc="-30" dirty="0">
                <a:latin typeface="Calibri"/>
                <a:cs typeface="Calibri"/>
              </a:rPr>
              <a:t>needed</a:t>
            </a:r>
            <a:r>
              <a:rPr sz="1700" spc="175" dirty="0">
                <a:latin typeface="Calibri"/>
                <a:cs typeface="Calibri"/>
              </a:rPr>
              <a:t> </a:t>
            </a:r>
            <a:r>
              <a:rPr sz="1700" spc="10" dirty="0">
                <a:latin typeface="Calibri"/>
                <a:cs typeface="Calibri"/>
              </a:rPr>
              <a:t>to</a:t>
            </a:r>
            <a:r>
              <a:rPr sz="1700" spc="175" dirty="0">
                <a:latin typeface="Calibri"/>
                <a:cs typeface="Calibri"/>
              </a:rPr>
              <a:t> </a:t>
            </a:r>
            <a:r>
              <a:rPr sz="1700" spc="10" dirty="0">
                <a:latin typeface="Calibri"/>
                <a:cs typeface="Calibri"/>
              </a:rPr>
              <a:t>forward</a:t>
            </a:r>
            <a:r>
              <a:rPr sz="1700" spc="170" dirty="0">
                <a:latin typeface="Calibri"/>
                <a:cs typeface="Calibri"/>
              </a:rPr>
              <a:t> </a:t>
            </a:r>
            <a:r>
              <a:rPr sz="1700" spc="15" dirty="0">
                <a:latin typeface="Calibri"/>
                <a:cs typeface="Calibri"/>
              </a:rPr>
              <a:t>packets</a:t>
            </a:r>
            <a:r>
              <a:rPr sz="1700" spc="175" dirty="0">
                <a:latin typeface="Calibri"/>
                <a:cs typeface="Calibri"/>
              </a:rPr>
              <a:t> </a:t>
            </a:r>
            <a:r>
              <a:rPr sz="1700" spc="10" dirty="0">
                <a:latin typeface="Calibri"/>
                <a:cs typeface="Calibri"/>
              </a:rPr>
              <a:t>to</a:t>
            </a:r>
            <a:r>
              <a:rPr sz="1700" spc="175" dirty="0">
                <a:latin typeface="Calibri"/>
                <a:cs typeface="Calibri"/>
              </a:rPr>
              <a:t> </a:t>
            </a:r>
            <a:r>
              <a:rPr sz="1700" spc="5" dirty="0">
                <a:latin typeface="Calibri"/>
                <a:cs typeface="Calibri"/>
              </a:rPr>
              <a:t>the</a:t>
            </a:r>
            <a:r>
              <a:rPr sz="1700" spc="170" dirty="0">
                <a:latin typeface="Calibri"/>
                <a:cs typeface="Calibri"/>
              </a:rPr>
              <a:t> </a:t>
            </a:r>
            <a:r>
              <a:rPr sz="1700" dirty="0">
                <a:latin typeface="Calibri"/>
                <a:cs typeface="Calibri"/>
              </a:rPr>
              <a:t>source.</a:t>
            </a:r>
            <a:endParaRPr sz="1700">
              <a:latin typeface="Calibri"/>
              <a:cs typeface="Calibri"/>
            </a:endParaRPr>
          </a:p>
          <a:p>
            <a:pPr marL="228600" indent="-216535">
              <a:lnSpc>
                <a:spcPct val="100000"/>
              </a:lnSpc>
              <a:spcBef>
                <a:spcPts val="1375"/>
              </a:spcBef>
              <a:buFont typeface="Cambria"/>
              <a:buChar char="•"/>
              <a:tabLst>
                <a:tab pos="229235" algn="l"/>
              </a:tabLst>
            </a:pPr>
            <a:r>
              <a:rPr sz="1700" spc="35" dirty="0">
                <a:latin typeface="Calibri"/>
                <a:cs typeface="Calibri"/>
              </a:rPr>
              <a:t>if</a:t>
            </a:r>
            <a:r>
              <a:rPr sz="1700" spc="175" dirty="0">
                <a:latin typeface="Calibri"/>
                <a:cs typeface="Calibri"/>
              </a:rPr>
              <a:t> </a:t>
            </a:r>
            <a:r>
              <a:rPr sz="1700" spc="70" dirty="0">
                <a:latin typeface="Calibri"/>
                <a:cs typeface="Calibri"/>
              </a:rPr>
              <a:t>RouteReply</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25" dirty="0">
                <a:latin typeface="Calibri"/>
                <a:cs typeface="Calibri"/>
              </a:rPr>
              <a:t>not</a:t>
            </a:r>
            <a:r>
              <a:rPr sz="1700" spc="180" dirty="0">
                <a:latin typeface="Calibri"/>
                <a:cs typeface="Calibri"/>
              </a:rPr>
              <a:t> </a:t>
            </a:r>
            <a:r>
              <a:rPr sz="1700" spc="-5" dirty="0">
                <a:latin typeface="Calibri"/>
                <a:cs typeface="Calibri"/>
              </a:rPr>
              <a:t>received</a:t>
            </a:r>
            <a:r>
              <a:rPr sz="1700" spc="180" dirty="0">
                <a:latin typeface="Calibri"/>
                <a:cs typeface="Calibri"/>
              </a:rPr>
              <a:t> </a:t>
            </a:r>
            <a:r>
              <a:rPr sz="1700" spc="-20" dirty="0">
                <a:latin typeface="Calibri"/>
                <a:cs typeface="Calibri"/>
              </a:rPr>
              <a:t>before</a:t>
            </a:r>
            <a:r>
              <a:rPr sz="1700" spc="175" dirty="0">
                <a:latin typeface="Calibri"/>
                <a:cs typeface="Calibri"/>
              </a:rPr>
              <a:t> </a:t>
            </a:r>
            <a:r>
              <a:rPr sz="1700" spc="25" dirty="0">
                <a:latin typeface="Calibri"/>
                <a:cs typeface="Calibri"/>
              </a:rPr>
              <a:t>a</a:t>
            </a:r>
            <a:r>
              <a:rPr sz="1700" spc="180" dirty="0">
                <a:latin typeface="Calibri"/>
                <a:cs typeface="Calibri"/>
              </a:rPr>
              <a:t> </a:t>
            </a:r>
            <a:r>
              <a:rPr sz="1700" spc="20" dirty="0">
                <a:latin typeface="Calibri"/>
                <a:cs typeface="Calibri"/>
              </a:rPr>
              <a:t>time</a:t>
            </a:r>
            <a:r>
              <a:rPr sz="1700" spc="180" dirty="0">
                <a:latin typeface="Calibri"/>
                <a:cs typeface="Calibri"/>
              </a:rPr>
              <a:t> </a:t>
            </a:r>
            <a:r>
              <a:rPr sz="1700" spc="20" dirty="0">
                <a:latin typeface="Calibri"/>
                <a:cs typeface="Calibri"/>
              </a:rPr>
              <a:t>expires,</a:t>
            </a:r>
            <a:r>
              <a:rPr sz="1700" spc="180" dirty="0">
                <a:latin typeface="Calibri"/>
                <a:cs typeface="Calibri"/>
              </a:rPr>
              <a:t> </a:t>
            </a:r>
            <a:r>
              <a:rPr sz="1700" spc="45" dirty="0">
                <a:latin typeface="Calibri"/>
                <a:cs typeface="Calibri"/>
              </a:rPr>
              <a:t>this</a:t>
            </a:r>
            <a:r>
              <a:rPr sz="1700" spc="180" dirty="0">
                <a:latin typeface="Calibri"/>
                <a:cs typeface="Calibri"/>
              </a:rPr>
              <a:t> </a:t>
            </a:r>
            <a:r>
              <a:rPr sz="1700" spc="30" dirty="0">
                <a:latin typeface="Calibri"/>
                <a:cs typeface="Calibri"/>
              </a:rPr>
              <a:t>entry</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deleted;</a:t>
            </a:r>
            <a:endParaRPr sz="1700">
              <a:latin typeface="Calibri"/>
              <a:cs typeface="Calibri"/>
            </a:endParaRPr>
          </a:p>
          <a:p>
            <a:pPr marL="228600" indent="-216535">
              <a:lnSpc>
                <a:spcPct val="100000"/>
              </a:lnSpc>
              <a:spcBef>
                <a:spcPts val="1380"/>
              </a:spcBef>
              <a:buFont typeface="Cambria"/>
              <a:buChar char="•"/>
              <a:tabLst>
                <a:tab pos="229235" algn="l"/>
              </a:tabLst>
            </a:pPr>
            <a:r>
              <a:rPr sz="1700" spc="10" dirty="0">
                <a:latin typeface="Calibri"/>
                <a:cs typeface="Calibri"/>
              </a:rPr>
              <a:t>either</a:t>
            </a:r>
            <a:r>
              <a:rPr sz="1700" spc="175" dirty="0">
                <a:latin typeface="Calibri"/>
                <a:cs typeface="Calibri"/>
              </a:rPr>
              <a:t> </a:t>
            </a:r>
            <a:r>
              <a:rPr sz="1700" spc="30" dirty="0">
                <a:latin typeface="Calibri"/>
                <a:cs typeface="Calibri"/>
              </a:rPr>
              <a:t>destination</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dirty="0">
                <a:latin typeface="Calibri"/>
                <a:cs typeface="Calibri"/>
              </a:rPr>
              <a:t>or</a:t>
            </a:r>
            <a:r>
              <a:rPr sz="1700" spc="175" dirty="0">
                <a:latin typeface="Calibri"/>
                <a:cs typeface="Calibri"/>
              </a:rPr>
              <a:t> </a:t>
            </a:r>
            <a:r>
              <a:rPr sz="1700" spc="10" dirty="0">
                <a:latin typeface="Calibri"/>
                <a:cs typeface="Calibri"/>
              </a:rPr>
              <a:t>intermediate</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10" dirty="0">
                <a:latin typeface="Calibri"/>
                <a:cs typeface="Calibri"/>
              </a:rPr>
              <a:t>responses</a:t>
            </a:r>
            <a:r>
              <a:rPr sz="1700" spc="175" dirty="0">
                <a:latin typeface="Calibri"/>
                <a:cs typeface="Calibri"/>
              </a:rPr>
              <a:t> </a:t>
            </a:r>
            <a:r>
              <a:rPr sz="1700" spc="50" dirty="0">
                <a:latin typeface="Calibri"/>
                <a:cs typeface="Calibri"/>
              </a:rPr>
              <a:t>with</a:t>
            </a:r>
            <a:r>
              <a:rPr sz="1700" spc="180" dirty="0">
                <a:latin typeface="Calibri"/>
                <a:cs typeface="Calibri"/>
              </a:rPr>
              <a:t> </a:t>
            </a:r>
            <a:r>
              <a:rPr sz="1700" spc="45" dirty="0">
                <a:latin typeface="Calibri"/>
                <a:cs typeface="Calibri"/>
              </a:rPr>
              <a:t>valid</a:t>
            </a:r>
            <a:r>
              <a:rPr sz="1700" spc="175" dirty="0">
                <a:latin typeface="Calibri"/>
                <a:cs typeface="Calibri"/>
              </a:rPr>
              <a:t> </a:t>
            </a:r>
            <a:r>
              <a:rPr sz="1700" dirty="0">
                <a:latin typeface="Calibri"/>
                <a:cs typeface="Calibri"/>
              </a:rPr>
              <a:t>route;</a:t>
            </a:r>
            <a:endParaRPr sz="1700">
              <a:latin typeface="Calibri"/>
              <a:cs typeface="Calibri"/>
            </a:endParaRPr>
          </a:p>
          <a:p>
            <a:pPr marL="228600" indent="-216535">
              <a:lnSpc>
                <a:spcPct val="100000"/>
              </a:lnSpc>
              <a:spcBef>
                <a:spcPts val="1380"/>
              </a:spcBef>
              <a:buFont typeface="Cambria"/>
              <a:buChar char="•"/>
              <a:tabLst>
                <a:tab pos="229235" algn="l"/>
              </a:tabLst>
            </a:pPr>
            <a:r>
              <a:rPr sz="1700" spc="-5" dirty="0">
                <a:latin typeface="Calibri"/>
                <a:cs typeface="Calibri"/>
              </a:rPr>
              <a:t>when</a:t>
            </a:r>
            <a:r>
              <a:rPr sz="1700" spc="45" dirty="0">
                <a:latin typeface="Calibri"/>
                <a:cs typeface="Calibri"/>
              </a:rPr>
              <a:t> </a:t>
            </a:r>
            <a:r>
              <a:rPr sz="1700" spc="40" dirty="0">
                <a:latin typeface="Calibri"/>
                <a:cs typeface="Calibri"/>
              </a:rPr>
              <a:t>RouteRequest</a:t>
            </a:r>
            <a:r>
              <a:rPr sz="1700" spc="45" dirty="0">
                <a:latin typeface="Calibri"/>
                <a:cs typeface="Calibri"/>
              </a:rPr>
              <a:t> </a:t>
            </a:r>
            <a:r>
              <a:rPr sz="1700" spc="35" dirty="0">
                <a:latin typeface="Calibri"/>
                <a:cs typeface="Calibri"/>
              </a:rPr>
              <a:t>is</a:t>
            </a:r>
            <a:r>
              <a:rPr sz="1700" spc="50" dirty="0">
                <a:latin typeface="Calibri"/>
                <a:cs typeface="Calibri"/>
              </a:rPr>
              <a:t> </a:t>
            </a:r>
            <a:r>
              <a:rPr sz="1700" dirty="0">
                <a:latin typeface="Calibri"/>
                <a:cs typeface="Calibri"/>
              </a:rPr>
              <a:t>forwarded</a:t>
            </a:r>
            <a:r>
              <a:rPr sz="1700" spc="45" dirty="0">
                <a:latin typeface="Calibri"/>
                <a:cs typeface="Calibri"/>
              </a:rPr>
              <a:t> </a:t>
            </a:r>
            <a:r>
              <a:rPr sz="1700" spc="40" dirty="0">
                <a:latin typeface="Calibri"/>
                <a:cs typeface="Calibri"/>
              </a:rPr>
              <a:t>back,</a:t>
            </a:r>
            <a:r>
              <a:rPr sz="1700" spc="75" dirty="0">
                <a:latin typeface="Calibri"/>
                <a:cs typeface="Calibri"/>
              </a:rPr>
              <a:t> </a:t>
            </a:r>
            <a:r>
              <a:rPr sz="1700" spc="5" dirty="0">
                <a:latin typeface="Calibri"/>
                <a:cs typeface="Calibri"/>
              </a:rPr>
              <a:t>the</a:t>
            </a:r>
            <a:r>
              <a:rPr sz="1700" spc="45" dirty="0">
                <a:latin typeface="Calibri"/>
                <a:cs typeface="Calibri"/>
              </a:rPr>
              <a:t> </a:t>
            </a:r>
            <a:r>
              <a:rPr sz="1700" spc="5" dirty="0">
                <a:latin typeface="Calibri"/>
                <a:cs typeface="Calibri"/>
              </a:rPr>
              <a:t>address</a:t>
            </a:r>
            <a:r>
              <a:rPr sz="1700" spc="45" dirty="0">
                <a:latin typeface="Calibri"/>
                <a:cs typeface="Calibri"/>
              </a:rPr>
              <a:t> </a:t>
            </a:r>
            <a:r>
              <a:rPr sz="1700" spc="-35" dirty="0">
                <a:latin typeface="Calibri"/>
                <a:cs typeface="Calibri"/>
              </a:rPr>
              <a:t>of</a:t>
            </a:r>
            <a:r>
              <a:rPr sz="1700" spc="50" dirty="0">
                <a:latin typeface="Calibri"/>
                <a:cs typeface="Calibri"/>
              </a:rPr>
              <a:t> </a:t>
            </a:r>
            <a:r>
              <a:rPr sz="1700" spc="20" dirty="0">
                <a:latin typeface="Calibri"/>
                <a:cs typeface="Calibri"/>
              </a:rPr>
              <a:t>previous</a:t>
            </a:r>
            <a:r>
              <a:rPr sz="1700" spc="45" dirty="0">
                <a:latin typeface="Calibri"/>
                <a:cs typeface="Calibri"/>
              </a:rPr>
              <a:t> </a:t>
            </a:r>
            <a:r>
              <a:rPr sz="1700" spc="-5" dirty="0">
                <a:latin typeface="Calibri"/>
                <a:cs typeface="Calibri"/>
              </a:rPr>
              <a:t>node</a:t>
            </a:r>
            <a:r>
              <a:rPr sz="1700" spc="50" dirty="0">
                <a:latin typeface="Calibri"/>
                <a:cs typeface="Calibri"/>
              </a:rPr>
              <a:t> </a:t>
            </a:r>
            <a:r>
              <a:rPr sz="1700" spc="35" dirty="0">
                <a:latin typeface="Calibri"/>
                <a:cs typeface="Calibri"/>
              </a:rPr>
              <a:t>and</a:t>
            </a:r>
            <a:r>
              <a:rPr sz="1700" spc="45" dirty="0">
                <a:latin typeface="Calibri"/>
                <a:cs typeface="Calibri"/>
              </a:rPr>
              <a:t> </a:t>
            </a:r>
            <a:r>
              <a:rPr sz="1700" spc="50" dirty="0">
                <a:latin typeface="Calibri"/>
                <a:cs typeface="Calibri"/>
              </a:rPr>
              <a:t>its</a:t>
            </a:r>
            <a:r>
              <a:rPr sz="1700" spc="45" dirty="0">
                <a:latin typeface="Calibri"/>
                <a:cs typeface="Calibri"/>
              </a:rPr>
              <a:t> </a:t>
            </a:r>
            <a:r>
              <a:rPr sz="1700" spc="114" dirty="0">
                <a:latin typeface="Calibri"/>
                <a:cs typeface="Calibri"/>
              </a:rPr>
              <a:t>BcastID</a:t>
            </a:r>
            <a:r>
              <a:rPr sz="1700" spc="50" dirty="0">
                <a:latin typeface="Calibri"/>
                <a:cs typeface="Calibri"/>
              </a:rPr>
              <a:t> </a:t>
            </a:r>
            <a:r>
              <a:rPr sz="1700" spc="-5" dirty="0">
                <a:latin typeface="Calibri"/>
                <a:cs typeface="Calibri"/>
              </a:rPr>
              <a:t>are</a:t>
            </a:r>
            <a:r>
              <a:rPr sz="1700" spc="45" dirty="0">
                <a:latin typeface="Calibri"/>
                <a:cs typeface="Calibri"/>
              </a:rPr>
              <a:t> </a:t>
            </a:r>
            <a:r>
              <a:rPr sz="1700" spc="5" dirty="0">
                <a:latin typeface="Calibri"/>
                <a:cs typeface="Calibri"/>
              </a:rPr>
              <a:t>stored;</a:t>
            </a:r>
            <a:endParaRPr sz="1700">
              <a:latin typeface="Calibri"/>
              <a:cs typeface="Calibri"/>
            </a:endParaRPr>
          </a:p>
          <a:p>
            <a:pPr marL="528320" lvl="1" indent="-230504">
              <a:lnSpc>
                <a:spcPct val="100000"/>
              </a:lnSpc>
              <a:spcBef>
                <a:spcPts val="894"/>
              </a:spcBef>
              <a:buFont typeface="Calibri"/>
              <a:buChar char="–"/>
              <a:tabLst>
                <a:tab pos="528955" algn="l"/>
              </a:tabLst>
            </a:pPr>
            <a:r>
              <a:rPr sz="1700" spc="-5" dirty="0">
                <a:latin typeface="Calibri"/>
                <a:cs typeface="Calibri"/>
              </a:rPr>
              <a:t>are</a:t>
            </a:r>
            <a:r>
              <a:rPr sz="1700" spc="170" dirty="0">
                <a:latin typeface="Calibri"/>
                <a:cs typeface="Calibri"/>
              </a:rPr>
              <a:t> </a:t>
            </a:r>
            <a:r>
              <a:rPr sz="1700" spc="-30" dirty="0">
                <a:latin typeface="Calibri"/>
                <a:cs typeface="Calibri"/>
              </a:rPr>
              <a:t>needed</a:t>
            </a:r>
            <a:r>
              <a:rPr sz="1700" spc="175" dirty="0">
                <a:latin typeface="Calibri"/>
                <a:cs typeface="Calibri"/>
              </a:rPr>
              <a:t> </a:t>
            </a:r>
            <a:r>
              <a:rPr sz="1700" spc="10" dirty="0">
                <a:latin typeface="Calibri"/>
                <a:cs typeface="Calibri"/>
              </a:rPr>
              <a:t>to</a:t>
            </a:r>
            <a:r>
              <a:rPr sz="1700" spc="170" dirty="0">
                <a:latin typeface="Calibri"/>
                <a:cs typeface="Calibri"/>
              </a:rPr>
              <a:t> </a:t>
            </a:r>
            <a:r>
              <a:rPr sz="1700" spc="10" dirty="0">
                <a:latin typeface="Calibri"/>
                <a:cs typeface="Calibri"/>
              </a:rPr>
              <a:t>forward</a:t>
            </a:r>
            <a:r>
              <a:rPr sz="1700" spc="170" dirty="0">
                <a:latin typeface="Calibri"/>
                <a:cs typeface="Calibri"/>
              </a:rPr>
              <a:t> </a:t>
            </a:r>
            <a:r>
              <a:rPr sz="1700" spc="15" dirty="0">
                <a:latin typeface="Calibri"/>
                <a:cs typeface="Calibri"/>
              </a:rPr>
              <a:t>packets</a:t>
            </a:r>
            <a:r>
              <a:rPr sz="1700" spc="175" dirty="0">
                <a:latin typeface="Calibri"/>
                <a:cs typeface="Calibri"/>
              </a:rPr>
              <a:t> </a:t>
            </a:r>
            <a:r>
              <a:rPr sz="1700" spc="10" dirty="0">
                <a:latin typeface="Calibri"/>
                <a:cs typeface="Calibri"/>
              </a:rPr>
              <a:t>to</a:t>
            </a:r>
            <a:r>
              <a:rPr sz="1700" spc="170" dirty="0">
                <a:latin typeface="Calibri"/>
                <a:cs typeface="Calibri"/>
              </a:rPr>
              <a:t> </a:t>
            </a:r>
            <a:r>
              <a:rPr sz="1700" spc="5" dirty="0">
                <a:latin typeface="Calibri"/>
                <a:cs typeface="Calibri"/>
              </a:rPr>
              <a:t>the</a:t>
            </a:r>
            <a:r>
              <a:rPr sz="1700" spc="175" dirty="0">
                <a:latin typeface="Calibri"/>
                <a:cs typeface="Calibri"/>
              </a:rPr>
              <a:t> </a:t>
            </a:r>
            <a:r>
              <a:rPr sz="1700" spc="30" dirty="0">
                <a:latin typeface="Calibri"/>
                <a:cs typeface="Calibri"/>
              </a:rPr>
              <a:t>destination.</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849443" y="1079519"/>
            <a:ext cx="4725752" cy="4522105"/>
          </a:xfrm>
          <a:prstGeom prst="rect">
            <a:avLst/>
          </a:prstGeom>
        </p:spPr>
      </p:pic>
      <p:sp>
        <p:nvSpPr>
          <p:cNvPr id="6" name="object 6"/>
          <p:cNvSpPr txBox="1"/>
          <p:nvPr/>
        </p:nvSpPr>
        <p:spPr>
          <a:xfrm>
            <a:off x="4426130" y="4148389"/>
            <a:ext cx="153670"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1</a:t>
            </a:r>
            <a:endParaRPr sz="1800">
              <a:latin typeface="Arial MT"/>
              <a:cs typeface="Arial MT"/>
            </a:endParaRPr>
          </a:p>
        </p:txBody>
      </p:sp>
      <p:sp>
        <p:nvSpPr>
          <p:cNvPr id="7" name="object 7"/>
          <p:cNvSpPr txBox="1"/>
          <p:nvPr/>
        </p:nvSpPr>
        <p:spPr>
          <a:xfrm>
            <a:off x="5116018" y="3284065"/>
            <a:ext cx="153670"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7</a:t>
            </a:r>
            <a:endParaRPr sz="1800">
              <a:latin typeface="Arial MT"/>
              <a:cs typeface="Arial MT"/>
            </a:endParaRPr>
          </a:p>
        </p:txBody>
      </p:sp>
      <p:sp>
        <p:nvSpPr>
          <p:cNvPr id="8" name="object 8"/>
          <p:cNvSpPr txBox="1"/>
          <p:nvPr/>
        </p:nvSpPr>
        <p:spPr>
          <a:xfrm>
            <a:off x="5913977" y="4560954"/>
            <a:ext cx="153670"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5</a:t>
            </a:r>
            <a:endParaRPr sz="1800">
              <a:latin typeface="Arial MT"/>
              <a:cs typeface="Arial MT"/>
            </a:endParaRPr>
          </a:p>
        </p:txBody>
      </p:sp>
      <p:sp>
        <p:nvSpPr>
          <p:cNvPr id="9" name="object 9"/>
          <p:cNvSpPr txBox="1"/>
          <p:nvPr/>
        </p:nvSpPr>
        <p:spPr>
          <a:xfrm>
            <a:off x="4771083" y="5079536"/>
            <a:ext cx="153670"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4</a:t>
            </a:r>
            <a:endParaRPr sz="1800">
              <a:latin typeface="Arial MT"/>
              <a:cs typeface="Arial MT"/>
            </a:endParaRPr>
          </a:p>
        </p:txBody>
      </p:sp>
      <p:sp>
        <p:nvSpPr>
          <p:cNvPr id="10" name="object 10"/>
          <p:cNvSpPr txBox="1"/>
          <p:nvPr/>
        </p:nvSpPr>
        <p:spPr>
          <a:xfrm>
            <a:off x="3046354" y="3350909"/>
            <a:ext cx="153670"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9</a:t>
            </a:r>
            <a:endParaRPr sz="1800">
              <a:latin typeface="Arial MT"/>
              <a:cs typeface="Arial MT"/>
            </a:endParaRPr>
          </a:p>
        </p:txBody>
      </p:sp>
      <p:sp>
        <p:nvSpPr>
          <p:cNvPr id="11" name="object 11"/>
          <p:cNvSpPr txBox="1"/>
          <p:nvPr/>
        </p:nvSpPr>
        <p:spPr>
          <a:xfrm>
            <a:off x="3391289" y="4321249"/>
            <a:ext cx="153670"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2</a:t>
            </a:r>
            <a:endParaRPr sz="1800">
              <a:latin typeface="Arial MT"/>
              <a:cs typeface="Arial MT"/>
            </a:endParaRPr>
          </a:p>
        </p:txBody>
      </p:sp>
      <p:sp>
        <p:nvSpPr>
          <p:cNvPr id="12" name="object 12"/>
          <p:cNvSpPr txBox="1"/>
          <p:nvPr/>
        </p:nvSpPr>
        <p:spPr>
          <a:xfrm>
            <a:off x="2924457" y="5185573"/>
            <a:ext cx="179705"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S</a:t>
            </a:r>
            <a:endParaRPr sz="1800">
              <a:latin typeface="Arial MT"/>
              <a:cs typeface="Arial MT"/>
            </a:endParaRPr>
          </a:p>
        </p:txBody>
      </p:sp>
      <p:sp>
        <p:nvSpPr>
          <p:cNvPr id="13" name="object 13"/>
          <p:cNvSpPr txBox="1"/>
          <p:nvPr/>
        </p:nvSpPr>
        <p:spPr>
          <a:xfrm>
            <a:off x="4016791" y="2938344"/>
            <a:ext cx="153670"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8</a:t>
            </a:r>
            <a:endParaRPr sz="1800">
              <a:latin typeface="Arial MT"/>
              <a:cs typeface="Arial MT"/>
            </a:endParaRPr>
          </a:p>
        </p:txBody>
      </p:sp>
      <p:sp>
        <p:nvSpPr>
          <p:cNvPr id="14" name="object 14"/>
          <p:cNvSpPr txBox="1"/>
          <p:nvPr/>
        </p:nvSpPr>
        <p:spPr>
          <a:xfrm>
            <a:off x="6150859" y="3111205"/>
            <a:ext cx="153670"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6</a:t>
            </a:r>
            <a:endParaRPr sz="1800">
              <a:latin typeface="Arial MT"/>
              <a:cs typeface="Arial MT"/>
            </a:endParaRPr>
          </a:p>
        </p:txBody>
      </p:sp>
      <p:sp>
        <p:nvSpPr>
          <p:cNvPr id="15" name="object 15"/>
          <p:cNvSpPr txBox="1"/>
          <p:nvPr/>
        </p:nvSpPr>
        <p:spPr>
          <a:xfrm>
            <a:off x="4879155" y="2419742"/>
            <a:ext cx="282575" cy="302260"/>
          </a:xfrm>
          <a:prstGeom prst="rect">
            <a:avLst/>
          </a:prstGeom>
        </p:spPr>
        <p:txBody>
          <a:bodyPr vert="horz" wrap="square" lIns="0" tIns="14605" rIns="0" bIns="0" rtlCol="0">
            <a:spAutoFit/>
          </a:bodyPr>
          <a:lstStyle/>
          <a:p>
            <a:pPr marL="12700">
              <a:lnSpc>
                <a:spcPct val="100000"/>
              </a:lnSpc>
              <a:spcBef>
                <a:spcPts val="115"/>
              </a:spcBef>
            </a:pPr>
            <a:r>
              <a:rPr sz="1800" spc="10" dirty="0">
                <a:solidFill>
                  <a:srgbClr val="231F20"/>
                </a:solidFill>
                <a:latin typeface="Arial MT"/>
                <a:cs typeface="Arial MT"/>
              </a:rPr>
              <a:t>1</a:t>
            </a:r>
            <a:r>
              <a:rPr sz="1800" spc="5" dirty="0">
                <a:solidFill>
                  <a:srgbClr val="231F20"/>
                </a:solidFill>
                <a:latin typeface="Arial MT"/>
                <a:cs typeface="Arial MT"/>
              </a:rPr>
              <a:t>2</a:t>
            </a:r>
            <a:endParaRPr sz="1800">
              <a:latin typeface="Arial MT"/>
              <a:cs typeface="Arial MT"/>
            </a:endParaRPr>
          </a:p>
        </p:txBody>
      </p:sp>
      <p:sp>
        <p:nvSpPr>
          <p:cNvPr id="16" name="object 16"/>
          <p:cNvSpPr txBox="1"/>
          <p:nvPr/>
        </p:nvSpPr>
        <p:spPr>
          <a:xfrm>
            <a:off x="3090040" y="2313725"/>
            <a:ext cx="282575" cy="302260"/>
          </a:xfrm>
          <a:prstGeom prst="rect">
            <a:avLst/>
          </a:prstGeom>
        </p:spPr>
        <p:txBody>
          <a:bodyPr vert="horz" wrap="square" lIns="0" tIns="14605" rIns="0" bIns="0" rtlCol="0">
            <a:spAutoFit/>
          </a:bodyPr>
          <a:lstStyle/>
          <a:p>
            <a:pPr marL="12700">
              <a:lnSpc>
                <a:spcPct val="100000"/>
              </a:lnSpc>
              <a:spcBef>
                <a:spcPts val="115"/>
              </a:spcBef>
            </a:pPr>
            <a:r>
              <a:rPr sz="1800" spc="10" dirty="0">
                <a:solidFill>
                  <a:srgbClr val="231F20"/>
                </a:solidFill>
                <a:latin typeface="Arial MT"/>
                <a:cs typeface="Arial MT"/>
              </a:rPr>
              <a:t>1</a:t>
            </a:r>
            <a:r>
              <a:rPr sz="1800" spc="5" dirty="0">
                <a:solidFill>
                  <a:srgbClr val="231F20"/>
                </a:solidFill>
                <a:latin typeface="Arial MT"/>
                <a:cs typeface="Arial MT"/>
              </a:rPr>
              <a:t>1</a:t>
            </a:r>
            <a:endParaRPr sz="1800">
              <a:latin typeface="Arial MT"/>
              <a:cs typeface="Arial MT"/>
            </a:endParaRPr>
          </a:p>
        </p:txBody>
      </p:sp>
      <p:sp>
        <p:nvSpPr>
          <p:cNvPr id="17" name="object 17"/>
          <p:cNvSpPr txBox="1"/>
          <p:nvPr/>
        </p:nvSpPr>
        <p:spPr>
          <a:xfrm>
            <a:off x="2055218" y="4215232"/>
            <a:ext cx="282575" cy="302260"/>
          </a:xfrm>
          <a:prstGeom prst="rect">
            <a:avLst/>
          </a:prstGeom>
        </p:spPr>
        <p:txBody>
          <a:bodyPr vert="horz" wrap="square" lIns="0" tIns="14605" rIns="0" bIns="0" rtlCol="0">
            <a:spAutoFit/>
          </a:bodyPr>
          <a:lstStyle/>
          <a:p>
            <a:pPr marL="12700">
              <a:lnSpc>
                <a:spcPct val="100000"/>
              </a:lnSpc>
              <a:spcBef>
                <a:spcPts val="115"/>
              </a:spcBef>
            </a:pPr>
            <a:r>
              <a:rPr sz="1800" spc="5" dirty="0">
                <a:solidFill>
                  <a:srgbClr val="231F20"/>
                </a:solidFill>
                <a:latin typeface="Arial MT"/>
                <a:cs typeface="Arial MT"/>
              </a:rPr>
              <a:t>10</a:t>
            </a:r>
            <a:endParaRPr sz="1800">
              <a:latin typeface="Arial MT"/>
              <a:cs typeface="Arial MT"/>
            </a:endParaRPr>
          </a:p>
        </p:txBody>
      </p:sp>
      <p:sp>
        <p:nvSpPr>
          <p:cNvPr id="18" name="object 18"/>
          <p:cNvSpPr txBox="1"/>
          <p:nvPr/>
        </p:nvSpPr>
        <p:spPr>
          <a:xfrm>
            <a:off x="6194545" y="2074021"/>
            <a:ext cx="282575" cy="302260"/>
          </a:xfrm>
          <a:prstGeom prst="rect">
            <a:avLst/>
          </a:prstGeom>
        </p:spPr>
        <p:txBody>
          <a:bodyPr vert="horz" wrap="square" lIns="0" tIns="14605" rIns="0" bIns="0" rtlCol="0">
            <a:spAutoFit/>
          </a:bodyPr>
          <a:lstStyle/>
          <a:p>
            <a:pPr marL="12700">
              <a:lnSpc>
                <a:spcPct val="100000"/>
              </a:lnSpc>
              <a:spcBef>
                <a:spcPts val="115"/>
              </a:spcBef>
            </a:pPr>
            <a:r>
              <a:rPr sz="1800" spc="10" dirty="0">
                <a:solidFill>
                  <a:srgbClr val="231F20"/>
                </a:solidFill>
                <a:latin typeface="Arial MT"/>
                <a:cs typeface="Arial MT"/>
              </a:rPr>
              <a:t>1</a:t>
            </a:r>
            <a:r>
              <a:rPr sz="1800" spc="5" dirty="0">
                <a:solidFill>
                  <a:srgbClr val="231F20"/>
                </a:solidFill>
                <a:latin typeface="Arial MT"/>
                <a:cs typeface="Arial MT"/>
              </a:rPr>
              <a:t>3</a:t>
            </a:r>
            <a:endParaRPr sz="1800">
              <a:latin typeface="Arial MT"/>
              <a:cs typeface="Arial MT"/>
            </a:endParaRPr>
          </a:p>
        </p:txBody>
      </p:sp>
      <p:sp>
        <p:nvSpPr>
          <p:cNvPr id="19" name="object 19"/>
          <p:cNvSpPr txBox="1"/>
          <p:nvPr/>
        </p:nvSpPr>
        <p:spPr>
          <a:xfrm>
            <a:off x="4124881" y="1619958"/>
            <a:ext cx="282575" cy="302260"/>
          </a:xfrm>
          <a:prstGeom prst="rect">
            <a:avLst/>
          </a:prstGeom>
        </p:spPr>
        <p:txBody>
          <a:bodyPr vert="horz" wrap="square" lIns="0" tIns="14605" rIns="0" bIns="0" rtlCol="0">
            <a:spAutoFit/>
          </a:bodyPr>
          <a:lstStyle/>
          <a:p>
            <a:pPr marL="12700">
              <a:lnSpc>
                <a:spcPct val="100000"/>
              </a:lnSpc>
              <a:spcBef>
                <a:spcPts val="115"/>
              </a:spcBef>
            </a:pPr>
            <a:r>
              <a:rPr sz="1800" spc="10" dirty="0">
                <a:solidFill>
                  <a:srgbClr val="231F20"/>
                </a:solidFill>
                <a:latin typeface="Arial MT"/>
                <a:cs typeface="Arial MT"/>
              </a:rPr>
              <a:t>1</a:t>
            </a:r>
            <a:r>
              <a:rPr sz="1800" spc="5" dirty="0">
                <a:solidFill>
                  <a:srgbClr val="231F20"/>
                </a:solidFill>
                <a:latin typeface="Arial MT"/>
                <a:cs typeface="Arial MT"/>
              </a:rPr>
              <a:t>4</a:t>
            </a:r>
            <a:endParaRPr sz="1800">
              <a:latin typeface="Arial MT"/>
              <a:cs typeface="Arial MT"/>
            </a:endParaRPr>
          </a:p>
        </p:txBody>
      </p:sp>
      <p:sp>
        <p:nvSpPr>
          <p:cNvPr id="20" name="object 20"/>
          <p:cNvSpPr txBox="1"/>
          <p:nvPr/>
        </p:nvSpPr>
        <p:spPr>
          <a:xfrm>
            <a:off x="5270099" y="1145158"/>
            <a:ext cx="192405" cy="302260"/>
          </a:xfrm>
          <a:prstGeom prst="rect">
            <a:avLst/>
          </a:prstGeom>
        </p:spPr>
        <p:txBody>
          <a:bodyPr vert="horz" wrap="square" lIns="0" tIns="14605" rIns="0" bIns="0" rtlCol="0">
            <a:spAutoFit/>
          </a:bodyPr>
          <a:lstStyle/>
          <a:p>
            <a:pPr marL="12700">
              <a:lnSpc>
                <a:spcPct val="100000"/>
              </a:lnSpc>
              <a:spcBef>
                <a:spcPts val="115"/>
              </a:spcBef>
            </a:pPr>
            <a:r>
              <a:rPr sz="1800" spc="10" dirty="0">
                <a:solidFill>
                  <a:srgbClr val="231F20"/>
                </a:solidFill>
                <a:latin typeface="Arial MT"/>
                <a:cs typeface="Arial MT"/>
              </a:rPr>
              <a:t>R</a:t>
            </a:r>
            <a:endParaRPr sz="1800">
              <a:latin typeface="Arial MT"/>
              <a:cs typeface="Arial MT"/>
            </a:endParaRPr>
          </a:p>
        </p:txBody>
      </p:sp>
      <p:sp>
        <p:nvSpPr>
          <p:cNvPr id="21" name="object 21"/>
          <p:cNvSpPr txBox="1"/>
          <p:nvPr/>
        </p:nvSpPr>
        <p:spPr>
          <a:xfrm>
            <a:off x="1947108" y="2765464"/>
            <a:ext cx="282575" cy="302260"/>
          </a:xfrm>
          <a:prstGeom prst="rect">
            <a:avLst/>
          </a:prstGeom>
        </p:spPr>
        <p:txBody>
          <a:bodyPr vert="horz" wrap="square" lIns="0" tIns="14605" rIns="0" bIns="0" rtlCol="0">
            <a:spAutoFit/>
          </a:bodyPr>
          <a:lstStyle/>
          <a:p>
            <a:pPr marL="12700">
              <a:lnSpc>
                <a:spcPct val="100000"/>
              </a:lnSpc>
              <a:spcBef>
                <a:spcPts val="115"/>
              </a:spcBef>
            </a:pPr>
            <a:r>
              <a:rPr sz="1800" spc="10" dirty="0">
                <a:solidFill>
                  <a:srgbClr val="231F20"/>
                </a:solidFill>
                <a:latin typeface="Arial MT"/>
                <a:cs typeface="Arial MT"/>
              </a:rPr>
              <a:t>1</a:t>
            </a:r>
            <a:r>
              <a:rPr sz="1800" spc="5" dirty="0">
                <a:solidFill>
                  <a:srgbClr val="231F20"/>
                </a:solidFill>
                <a:latin typeface="Arial MT"/>
                <a:cs typeface="Arial MT"/>
              </a:rPr>
              <a:t>6</a:t>
            </a:r>
            <a:endParaRPr sz="1800">
              <a:latin typeface="Arial MT"/>
              <a:cs typeface="Arial MT"/>
            </a:endParaRPr>
          </a:p>
        </p:txBody>
      </p:sp>
      <p:sp>
        <p:nvSpPr>
          <p:cNvPr id="22" name="object 22"/>
          <p:cNvSpPr txBox="1"/>
          <p:nvPr/>
        </p:nvSpPr>
        <p:spPr>
          <a:xfrm>
            <a:off x="2745106" y="1382558"/>
            <a:ext cx="282575" cy="302260"/>
          </a:xfrm>
          <a:prstGeom prst="rect">
            <a:avLst/>
          </a:prstGeom>
        </p:spPr>
        <p:txBody>
          <a:bodyPr vert="horz" wrap="square" lIns="0" tIns="14605" rIns="0" bIns="0" rtlCol="0">
            <a:spAutoFit/>
          </a:bodyPr>
          <a:lstStyle/>
          <a:p>
            <a:pPr marL="12700">
              <a:lnSpc>
                <a:spcPct val="100000"/>
              </a:lnSpc>
              <a:spcBef>
                <a:spcPts val="115"/>
              </a:spcBef>
            </a:pPr>
            <a:r>
              <a:rPr sz="1800" spc="10" dirty="0">
                <a:solidFill>
                  <a:srgbClr val="231F20"/>
                </a:solidFill>
                <a:latin typeface="Arial MT"/>
                <a:cs typeface="Arial MT"/>
              </a:rPr>
              <a:t>1</a:t>
            </a:r>
            <a:r>
              <a:rPr sz="1800" spc="5" dirty="0">
                <a:solidFill>
                  <a:srgbClr val="231F20"/>
                </a:solidFill>
                <a:latin typeface="Arial MT"/>
                <a:cs typeface="Arial MT"/>
              </a:rPr>
              <a:t>7</a:t>
            </a:r>
            <a:endParaRPr sz="1800">
              <a:latin typeface="Arial MT"/>
              <a:cs typeface="Arial MT"/>
            </a:endParaRPr>
          </a:p>
        </p:txBody>
      </p:sp>
      <p:sp>
        <p:nvSpPr>
          <p:cNvPr id="23" name="object 23"/>
          <p:cNvSpPr txBox="1"/>
          <p:nvPr/>
        </p:nvSpPr>
        <p:spPr>
          <a:xfrm>
            <a:off x="6808564" y="1165896"/>
            <a:ext cx="1793875" cy="1961514"/>
          </a:xfrm>
          <a:prstGeom prst="rect">
            <a:avLst/>
          </a:prstGeom>
        </p:spPr>
        <p:txBody>
          <a:bodyPr vert="horz" wrap="square" lIns="0" tIns="14605" rIns="0" bIns="0" rtlCol="0">
            <a:spAutoFit/>
          </a:bodyPr>
          <a:lstStyle/>
          <a:p>
            <a:pPr marL="12700">
              <a:lnSpc>
                <a:spcPct val="100000"/>
              </a:lnSpc>
              <a:spcBef>
                <a:spcPts val="115"/>
              </a:spcBef>
            </a:pPr>
            <a:r>
              <a:rPr sz="1800" b="1" dirty="0">
                <a:solidFill>
                  <a:srgbClr val="231F20"/>
                </a:solidFill>
                <a:latin typeface="Arial"/>
                <a:cs typeface="Arial"/>
              </a:rPr>
              <a:t>RouteRequest</a:t>
            </a:r>
            <a:r>
              <a:rPr sz="1800" dirty="0">
                <a:solidFill>
                  <a:srgbClr val="231F20"/>
                </a:solidFill>
                <a:latin typeface="Arial MT"/>
                <a:cs typeface="Arial MT"/>
              </a:rPr>
              <a:t>:</a:t>
            </a:r>
            <a:endParaRPr sz="1800">
              <a:latin typeface="Arial MT"/>
              <a:cs typeface="Arial MT"/>
            </a:endParaRPr>
          </a:p>
          <a:p>
            <a:pPr marL="152400" indent="-140335">
              <a:lnSpc>
                <a:spcPct val="100000"/>
              </a:lnSpc>
              <a:spcBef>
                <a:spcPts val="15"/>
              </a:spcBef>
              <a:buChar char="-"/>
              <a:tabLst>
                <a:tab pos="153035" algn="l"/>
              </a:tabLst>
            </a:pPr>
            <a:r>
              <a:rPr sz="1800" spc="5" dirty="0">
                <a:solidFill>
                  <a:srgbClr val="231F20"/>
                </a:solidFill>
                <a:latin typeface="Arial MT"/>
                <a:cs typeface="Arial MT"/>
              </a:rPr>
              <a:t>DestSeqNum:5,</a:t>
            </a:r>
            <a:endParaRPr sz="1800">
              <a:latin typeface="Arial MT"/>
              <a:cs typeface="Arial MT"/>
            </a:endParaRPr>
          </a:p>
          <a:p>
            <a:pPr marL="152400" indent="-140335">
              <a:lnSpc>
                <a:spcPct val="100000"/>
              </a:lnSpc>
              <a:spcBef>
                <a:spcPts val="20"/>
              </a:spcBef>
              <a:buChar char="-"/>
              <a:tabLst>
                <a:tab pos="153035" algn="l"/>
              </a:tabLst>
            </a:pPr>
            <a:r>
              <a:rPr sz="1800" spc="5" dirty="0">
                <a:solidFill>
                  <a:srgbClr val="231F20"/>
                </a:solidFill>
                <a:latin typeface="Arial MT"/>
                <a:cs typeface="Arial MT"/>
              </a:rPr>
              <a:t>SrcSeqNum:</a:t>
            </a:r>
            <a:r>
              <a:rPr sz="1800" spc="-40" dirty="0">
                <a:solidFill>
                  <a:srgbClr val="231F20"/>
                </a:solidFill>
                <a:latin typeface="Arial MT"/>
                <a:cs typeface="Arial MT"/>
              </a:rPr>
              <a:t> </a:t>
            </a:r>
            <a:r>
              <a:rPr sz="1800" spc="5" dirty="0">
                <a:solidFill>
                  <a:srgbClr val="231F20"/>
                </a:solidFill>
                <a:latin typeface="Arial MT"/>
                <a:cs typeface="Arial MT"/>
              </a:rPr>
              <a:t>2</a:t>
            </a:r>
            <a:endParaRPr sz="1800">
              <a:latin typeface="Arial MT"/>
              <a:cs typeface="Arial MT"/>
            </a:endParaRPr>
          </a:p>
          <a:p>
            <a:pPr marL="12700">
              <a:lnSpc>
                <a:spcPct val="100000"/>
              </a:lnSpc>
              <a:spcBef>
                <a:spcPts val="15"/>
              </a:spcBef>
            </a:pPr>
            <a:r>
              <a:rPr sz="1800" b="1" dirty="0">
                <a:solidFill>
                  <a:srgbClr val="231F20"/>
                </a:solidFill>
                <a:latin typeface="Arial"/>
                <a:cs typeface="Arial"/>
              </a:rPr>
              <a:t>Node</a:t>
            </a:r>
            <a:r>
              <a:rPr sz="1800" b="1" spc="-25" dirty="0">
                <a:solidFill>
                  <a:srgbClr val="231F20"/>
                </a:solidFill>
                <a:latin typeface="Arial"/>
                <a:cs typeface="Arial"/>
              </a:rPr>
              <a:t> </a:t>
            </a:r>
            <a:r>
              <a:rPr sz="1800" b="1" spc="5" dirty="0">
                <a:solidFill>
                  <a:srgbClr val="231F20"/>
                </a:solidFill>
                <a:latin typeface="Arial"/>
                <a:cs typeface="Arial"/>
              </a:rPr>
              <a:t>8:</a:t>
            </a:r>
            <a:endParaRPr sz="1800">
              <a:latin typeface="Arial"/>
              <a:cs typeface="Arial"/>
            </a:endParaRPr>
          </a:p>
          <a:p>
            <a:pPr marL="152400" indent="-140335">
              <a:lnSpc>
                <a:spcPct val="100000"/>
              </a:lnSpc>
              <a:spcBef>
                <a:spcPts val="20"/>
              </a:spcBef>
              <a:buChar char="-"/>
              <a:tabLst>
                <a:tab pos="153035" algn="l"/>
              </a:tabLst>
            </a:pPr>
            <a:r>
              <a:rPr sz="1800" spc="5" dirty="0">
                <a:solidFill>
                  <a:srgbClr val="231F20"/>
                </a:solidFill>
                <a:latin typeface="Arial MT"/>
                <a:cs typeface="Arial MT"/>
              </a:rPr>
              <a:t>DestSeqNum</a:t>
            </a:r>
            <a:r>
              <a:rPr sz="1800" spc="-60" dirty="0">
                <a:solidFill>
                  <a:srgbClr val="231F20"/>
                </a:solidFill>
                <a:latin typeface="Arial MT"/>
                <a:cs typeface="Arial MT"/>
              </a:rPr>
              <a:t> </a:t>
            </a:r>
            <a:r>
              <a:rPr sz="1800" spc="5" dirty="0">
                <a:solidFill>
                  <a:srgbClr val="231F20"/>
                </a:solidFill>
                <a:latin typeface="Arial MT"/>
                <a:cs typeface="Arial MT"/>
              </a:rPr>
              <a:t>3;</a:t>
            </a:r>
            <a:endParaRPr sz="1800">
              <a:latin typeface="Arial MT"/>
              <a:cs typeface="Arial MT"/>
            </a:endParaRPr>
          </a:p>
          <a:p>
            <a:pPr marL="12700">
              <a:lnSpc>
                <a:spcPct val="100000"/>
              </a:lnSpc>
              <a:spcBef>
                <a:spcPts val="15"/>
              </a:spcBef>
            </a:pPr>
            <a:r>
              <a:rPr sz="1800" b="1" dirty="0">
                <a:solidFill>
                  <a:srgbClr val="231F20"/>
                </a:solidFill>
                <a:latin typeface="Arial"/>
                <a:cs typeface="Arial"/>
              </a:rPr>
              <a:t>Node</a:t>
            </a:r>
            <a:r>
              <a:rPr sz="1800" b="1" spc="-25" dirty="0">
                <a:solidFill>
                  <a:srgbClr val="231F20"/>
                </a:solidFill>
                <a:latin typeface="Arial"/>
                <a:cs typeface="Arial"/>
              </a:rPr>
              <a:t> </a:t>
            </a:r>
            <a:r>
              <a:rPr sz="1800" b="1" spc="5" dirty="0">
                <a:solidFill>
                  <a:srgbClr val="231F20"/>
                </a:solidFill>
                <a:latin typeface="Arial"/>
                <a:cs typeface="Arial"/>
              </a:rPr>
              <a:t>9:</a:t>
            </a:r>
            <a:endParaRPr sz="1800">
              <a:latin typeface="Arial"/>
              <a:cs typeface="Arial"/>
            </a:endParaRPr>
          </a:p>
          <a:p>
            <a:pPr marL="152400" indent="-140335">
              <a:lnSpc>
                <a:spcPct val="100000"/>
              </a:lnSpc>
              <a:spcBef>
                <a:spcPts val="20"/>
              </a:spcBef>
              <a:buChar char="-"/>
              <a:tabLst>
                <a:tab pos="153035" algn="l"/>
              </a:tabLst>
            </a:pPr>
            <a:r>
              <a:rPr sz="1800" spc="5" dirty="0">
                <a:solidFill>
                  <a:srgbClr val="231F20"/>
                </a:solidFill>
                <a:latin typeface="Arial MT"/>
                <a:cs typeface="Arial MT"/>
              </a:rPr>
              <a:t>DestSeqNum</a:t>
            </a:r>
            <a:r>
              <a:rPr sz="1800" spc="-60" dirty="0">
                <a:solidFill>
                  <a:srgbClr val="231F20"/>
                </a:solidFill>
                <a:latin typeface="Arial MT"/>
                <a:cs typeface="Arial MT"/>
              </a:rPr>
              <a:t> </a:t>
            </a:r>
            <a:r>
              <a:rPr sz="1800" spc="5" dirty="0">
                <a:solidFill>
                  <a:srgbClr val="231F20"/>
                </a:solidFill>
                <a:latin typeface="Arial MT"/>
                <a:cs typeface="Arial MT"/>
              </a:rPr>
              <a:t>7;</a:t>
            </a:r>
            <a:endParaRPr sz="1800">
              <a:latin typeface="Arial MT"/>
              <a:cs typeface="Arial MT"/>
            </a:endParaRPr>
          </a:p>
        </p:txBody>
      </p:sp>
      <p:sp>
        <p:nvSpPr>
          <p:cNvPr id="24" name="object 24"/>
          <p:cNvSpPr txBox="1"/>
          <p:nvPr/>
        </p:nvSpPr>
        <p:spPr>
          <a:xfrm>
            <a:off x="3344557" y="5982756"/>
            <a:ext cx="4003040" cy="276999"/>
          </a:xfrm>
          <a:prstGeom prst="rect">
            <a:avLst/>
          </a:prstGeom>
        </p:spPr>
        <p:txBody>
          <a:bodyPr vert="horz" wrap="square" lIns="0" tIns="15240" rIns="0" bIns="0" rtlCol="0">
            <a:spAutoFit/>
          </a:bodyPr>
          <a:lstStyle/>
          <a:p>
            <a:pPr marL="12700">
              <a:lnSpc>
                <a:spcPct val="100000"/>
              </a:lnSpc>
              <a:spcBef>
                <a:spcPts val="120"/>
              </a:spcBef>
            </a:pPr>
            <a:r>
              <a:rPr sz="1700" spc="55">
                <a:latin typeface="Calibri"/>
                <a:cs typeface="Calibri"/>
              </a:rPr>
              <a:t>Route</a:t>
            </a:r>
            <a:r>
              <a:rPr sz="1700" spc="175">
                <a:latin typeface="Calibri"/>
                <a:cs typeface="Calibri"/>
              </a:rPr>
              <a:t> </a:t>
            </a:r>
            <a:r>
              <a:rPr sz="1700" spc="20" dirty="0">
                <a:latin typeface="Calibri"/>
                <a:cs typeface="Calibri"/>
              </a:rPr>
              <a:t>establishment</a:t>
            </a:r>
            <a:r>
              <a:rPr sz="1700" spc="170" dirty="0">
                <a:latin typeface="Calibri"/>
                <a:cs typeface="Calibri"/>
              </a:rPr>
              <a:t> </a:t>
            </a:r>
            <a:r>
              <a:rPr sz="1700" spc="60" dirty="0">
                <a:latin typeface="Calibri"/>
                <a:cs typeface="Calibri"/>
              </a:rPr>
              <a:t>in</a:t>
            </a:r>
            <a:r>
              <a:rPr sz="1700" spc="175" dirty="0">
                <a:latin typeface="Calibri"/>
                <a:cs typeface="Calibri"/>
              </a:rPr>
              <a:t> </a:t>
            </a:r>
            <a:r>
              <a:rPr sz="1700" spc="185" dirty="0">
                <a:latin typeface="Calibri"/>
                <a:cs typeface="Calibri"/>
              </a:rPr>
              <a:t>AODV.</a:t>
            </a:r>
            <a:endParaRPr sz="1700">
              <a:latin typeface="Calibri"/>
              <a:cs typeface="Calibri"/>
            </a:endParaRPr>
          </a:p>
        </p:txBody>
      </p:sp>
      <p:sp>
        <p:nvSpPr>
          <p:cNvPr id="25" name="object 2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699136" y="2570590"/>
            <a:ext cx="3286213" cy="3142916"/>
          </a:xfrm>
          <a:prstGeom prst="rect">
            <a:avLst/>
          </a:prstGeom>
        </p:spPr>
      </p:pic>
      <p:sp>
        <p:nvSpPr>
          <p:cNvPr id="5" name="object 5"/>
          <p:cNvSpPr txBox="1"/>
          <p:nvPr/>
        </p:nvSpPr>
        <p:spPr>
          <a:xfrm>
            <a:off x="5486184" y="4699617"/>
            <a:ext cx="114935"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1</a:t>
            </a:r>
            <a:endParaRPr sz="1250">
              <a:latin typeface="Arial MT"/>
              <a:cs typeface="Arial MT"/>
            </a:endParaRPr>
          </a:p>
        </p:txBody>
      </p:sp>
      <p:sp>
        <p:nvSpPr>
          <p:cNvPr id="6" name="object 6"/>
          <p:cNvSpPr txBox="1"/>
          <p:nvPr/>
        </p:nvSpPr>
        <p:spPr>
          <a:xfrm>
            <a:off x="5965703" y="4098903"/>
            <a:ext cx="114935"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7</a:t>
            </a:r>
            <a:endParaRPr sz="1250">
              <a:latin typeface="Arial MT"/>
              <a:cs typeface="Arial MT"/>
            </a:endParaRPr>
          </a:p>
        </p:txBody>
      </p:sp>
      <p:sp>
        <p:nvSpPr>
          <p:cNvPr id="7" name="object 7"/>
          <p:cNvSpPr txBox="1"/>
          <p:nvPr/>
        </p:nvSpPr>
        <p:spPr>
          <a:xfrm>
            <a:off x="6520334" y="4986354"/>
            <a:ext cx="114935"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5</a:t>
            </a:r>
            <a:endParaRPr sz="1250">
              <a:latin typeface="Arial MT"/>
              <a:cs typeface="Arial MT"/>
            </a:endParaRPr>
          </a:p>
        </p:txBody>
      </p:sp>
      <p:sp>
        <p:nvSpPr>
          <p:cNvPr id="8" name="object 8"/>
          <p:cNvSpPr txBox="1"/>
          <p:nvPr/>
        </p:nvSpPr>
        <p:spPr>
          <a:xfrm>
            <a:off x="5725943" y="5346775"/>
            <a:ext cx="114935"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4</a:t>
            </a:r>
            <a:endParaRPr sz="1250">
              <a:latin typeface="Arial MT"/>
              <a:cs typeface="Arial MT"/>
            </a:endParaRPr>
          </a:p>
        </p:txBody>
      </p:sp>
      <p:sp>
        <p:nvSpPr>
          <p:cNvPr id="9" name="object 9"/>
          <p:cNvSpPr txBox="1"/>
          <p:nvPr/>
        </p:nvSpPr>
        <p:spPr>
          <a:xfrm>
            <a:off x="4527171" y="4145360"/>
            <a:ext cx="114935"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9</a:t>
            </a:r>
            <a:endParaRPr sz="1250">
              <a:latin typeface="Arial MT"/>
              <a:cs typeface="Arial MT"/>
            </a:endParaRPr>
          </a:p>
        </p:txBody>
      </p:sp>
      <p:sp>
        <p:nvSpPr>
          <p:cNvPr id="10" name="object 10"/>
          <p:cNvSpPr txBox="1"/>
          <p:nvPr/>
        </p:nvSpPr>
        <p:spPr>
          <a:xfrm>
            <a:off x="4766917" y="4819757"/>
            <a:ext cx="114935"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2</a:t>
            </a:r>
            <a:endParaRPr sz="1250">
              <a:latin typeface="Arial MT"/>
              <a:cs typeface="Arial MT"/>
            </a:endParaRPr>
          </a:p>
        </p:txBody>
      </p:sp>
      <p:sp>
        <p:nvSpPr>
          <p:cNvPr id="11" name="object 11"/>
          <p:cNvSpPr txBox="1"/>
          <p:nvPr/>
        </p:nvSpPr>
        <p:spPr>
          <a:xfrm>
            <a:off x="4444053" y="5420471"/>
            <a:ext cx="132715"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S</a:t>
            </a:r>
            <a:endParaRPr sz="1250">
              <a:latin typeface="Arial MT"/>
              <a:cs typeface="Arial MT"/>
            </a:endParaRPr>
          </a:p>
        </p:txBody>
      </p:sp>
      <p:sp>
        <p:nvSpPr>
          <p:cNvPr id="12" name="object 12"/>
          <p:cNvSpPr txBox="1"/>
          <p:nvPr/>
        </p:nvSpPr>
        <p:spPr>
          <a:xfrm>
            <a:off x="5201688" y="3858622"/>
            <a:ext cx="114935"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8</a:t>
            </a:r>
            <a:endParaRPr sz="1250">
              <a:latin typeface="Arial MT"/>
              <a:cs typeface="Arial MT"/>
            </a:endParaRPr>
          </a:p>
        </p:txBody>
      </p:sp>
      <p:sp>
        <p:nvSpPr>
          <p:cNvPr id="13" name="object 13"/>
          <p:cNvSpPr txBox="1"/>
          <p:nvPr/>
        </p:nvSpPr>
        <p:spPr>
          <a:xfrm>
            <a:off x="6684956" y="3978762"/>
            <a:ext cx="114935"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6</a:t>
            </a:r>
            <a:endParaRPr sz="1250">
              <a:latin typeface="Arial MT"/>
              <a:cs typeface="Arial MT"/>
            </a:endParaRPr>
          </a:p>
        </p:txBody>
      </p:sp>
      <p:sp>
        <p:nvSpPr>
          <p:cNvPr id="14" name="object 14"/>
          <p:cNvSpPr txBox="1"/>
          <p:nvPr/>
        </p:nvSpPr>
        <p:spPr>
          <a:xfrm>
            <a:off x="5801068" y="3498188"/>
            <a:ext cx="204470"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12</a:t>
            </a:r>
            <a:endParaRPr sz="1250">
              <a:latin typeface="Arial MT"/>
              <a:cs typeface="Arial MT"/>
            </a:endParaRPr>
          </a:p>
        </p:txBody>
      </p:sp>
      <p:sp>
        <p:nvSpPr>
          <p:cNvPr id="15" name="object 15"/>
          <p:cNvSpPr txBox="1"/>
          <p:nvPr/>
        </p:nvSpPr>
        <p:spPr>
          <a:xfrm>
            <a:off x="4557533" y="3422891"/>
            <a:ext cx="204470"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11</a:t>
            </a:r>
            <a:endParaRPr sz="1250">
              <a:latin typeface="Arial MT"/>
              <a:cs typeface="Arial MT"/>
            </a:endParaRPr>
          </a:p>
        </p:txBody>
      </p:sp>
      <p:sp>
        <p:nvSpPr>
          <p:cNvPr id="16" name="object 16"/>
          <p:cNvSpPr txBox="1"/>
          <p:nvPr/>
        </p:nvSpPr>
        <p:spPr>
          <a:xfrm>
            <a:off x="3838280" y="4746074"/>
            <a:ext cx="204470"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10</a:t>
            </a:r>
            <a:endParaRPr sz="1250">
              <a:latin typeface="Arial MT"/>
              <a:cs typeface="Arial MT"/>
            </a:endParaRPr>
          </a:p>
        </p:txBody>
      </p:sp>
      <p:sp>
        <p:nvSpPr>
          <p:cNvPr id="17" name="object 17"/>
          <p:cNvSpPr txBox="1"/>
          <p:nvPr/>
        </p:nvSpPr>
        <p:spPr>
          <a:xfrm>
            <a:off x="3763156" y="3738469"/>
            <a:ext cx="204470" cy="217804"/>
          </a:xfrm>
          <a:prstGeom prst="rect">
            <a:avLst/>
          </a:prstGeom>
        </p:spPr>
        <p:txBody>
          <a:bodyPr vert="horz" wrap="square" lIns="0" tIns="13970" rIns="0" bIns="0" rtlCol="0">
            <a:spAutoFit/>
          </a:bodyPr>
          <a:lstStyle/>
          <a:p>
            <a:pPr marL="12700">
              <a:lnSpc>
                <a:spcPct val="100000"/>
              </a:lnSpc>
              <a:spcBef>
                <a:spcPts val="110"/>
              </a:spcBef>
            </a:pPr>
            <a:r>
              <a:rPr sz="1250" spc="5" dirty="0">
                <a:solidFill>
                  <a:srgbClr val="231F20"/>
                </a:solidFill>
                <a:latin typeface="Arial MT"/>
                <a:cs typeface="Arial MT"/>
              </a:rPr>
              <a:t>16</a:t>
            </a:r>
            <a:endParaRPr sz="1250">
              <a:latin typeface="Arial MT"/>
              <a:cs typeface="Arial MT"/>
            </a:endParaRPr>
          </a:p>
        </p:txBody>
      </p:sp>
      <p:sp>
        <p:nvSpPr>
          <p:cNvPr id="18" name="object 18"/>
          <p:cNvSpPr txBox="1"/>
          <p:nvPr/>
        </p:nvSpPr>
        <p:spPr>
          <a:xfrm>
            <a:off x="930237" y="820631"/>
            <a:ext cx="7206615" cy="2654935"/>
          </a:xfrm>
          <a:prstGeom prst="rect">
            <a:avLst/>
          </a:prstGeom>
        </p:spPr>
        <p:txBody>
          <a:bodyPr vert="horz" wrap="square" lIns="0" tIns="149860" rIns="0" bIns="0" rtlCol="0">
            <a:spAutoFit/>
          </a:bodyPr>
          <a:lstStyle/>
          <a:p>
            <a:pPr marL="102870">
              <a:lnSpc>
                <a:spcPct val="100000"/>
              </a:lnSpc>
              <a:spcBef>
                <a:spcPts val="1180"/>
              </a:spcBef>
            </a:pPr>
            <a:r>
              <a:rPr sz="1700" b="1" spc="215" dirty="0">
                <a:latin typeface="Calibri"/>
                <a:cs typeface="Calibri"/>
              </a:rPr>
              <a:t>In</a:t>
            </a:r>
            <a:r>
              <a:rPr sz="1700" b="1" spc="245" dirty="0">
                <a:latin typeface="Calibri"/>
                <a:cs typeface="Calibri"/>
              </a:rPr>
              <a:t> </a:t>
            </a:r>
            <a:r>
              <a:rPr sz="1700" b="1" spc="90" dirty="0">
                <a:latin typeface="Calibri"/>
                <a:cs typeface="Calibri"/>
              </a:rPr>
              <a:t>case</a:t>
            </a:r>
            <a:r>
              <a:rPr sz="1700" b="1" spc="250" dirty="0">
                <a:latin typeface="Calibri"/>
                <a:cs typeface="Calibri"/>
              </a:rPr>
              <a:t> </a:t>
            </a:r>
            <a:r>
              <a:rPr sz="1700" b="1" spc="50" dirty="0">
                <a:latin typeface="Calibri"/>
                <a:cs typeface="Calibri"/>
              </a:rPr>
              <a:t>of</a:t>
            </a:r>
            <a:r>
              <a:rPr sz="1700" b="1" spc="245" dirty="0">
                <a:latin typeface="Calibri"/>
                <a:cs typeface="Calibri"/>
              </a:rPr>
              <a:t> </a:t>
            </a:r>
            <a:r>
              <a:rPr sz="1700" b="1" spc="114" dirty="0">
                <a:latin typeface="Calibri"/>
                <a:cs typeface="Calibri"/>
              </a:rPr>
              <a:t>the</a:t>
            </a:r>
            <a:r>
              <a:rPr sz="1700" b="1" spc="250" dirty="0">
                <a:latin typeface="Calibri"/>
                <a:cs typeface="Calibri"/>
              </a:rPr>
              <a:t> </a:t>
            </a:r>
            <a:r>
              <a:rPr sz="1700" b="1" spc="145" dirty="0">
                <a:latin typeface="Calibri"/>
                <a:cs typeface="Calibri"/>
              </a:rPr>
              <a:t>link</a:t>
            </a:r>
            <a:r>
              <a:rPr sz="1700" b="1" spc="250" dirty="0">
                <a:latin typeface="Calibri"/>
                <a:cs typeface="Calibri"/>
              </a:rPr>
              <a:t> </a:t>
            </a:r>
            <a:r>
              <a:rPr sz="1700" b="1" spc="125" dirty="0">
                <a:latin typeface="Calibri"/>
                <a:cs typeface="Calibri"/>
              </a:rPr>
              <a:t>break:</a:t>
            </a:r>
            <a:endParaRPr sz="1700">
              <a:latin typeface="Calibri"/>
              <a:cs typeface="Calibri"/>
            </a:endParaRPr>
          </a:p>
          <a:p>
            <a:pPr marL="228600" indent="-216535">
              <a:lnSpc>
                <a:spcPct val="100000"/>
              </a:lnSpc>
              <a:spcBef>
                <a:spcPts val="1085"/>
              </a:spcBef>
              <a:buFont typeface="Cambria"/>
              <a:buChar char="•"/>
              <a:tabLst>
                <a:tab pos="229235" algn="l"/>
              </a:tabLst>
            </a:pPr>
            <a:r>
              <a:rPr sz="1700" dirty="0">
                <a:latin typeface="Calibri"/>
                <a:cs typeface="Calibri"/>
              </a:rPr>
              <a:t>end-node</a:t>
            </a:r>
            <a:r>
              <a:rPr sz="1700" spc="175" dirty="0">
                <a:latin typeface="Calibri"/>
                <a:cs typeface="Calibri"/>
              </a:rPr>
              <a:t> </a:t>
            </a:r>
            <a:r>
              <a:rPr sz="1700" spc="-5" dirty="0">
                <a:latin typeface="Calibri"/>
                <a:cs typeface="Calibri"/>
              </a:rPr>
              <a:t>are</a:t>
            </a:r>
            <a:r>
              <a:rPr sz="1700" spc="180" dirty="0">
                <a:latin typeface="Calibri"/>
                <a:cs typeface="Calibri"/>
              </a:rPr>
              <a:t> </a:t>
            </a:r>
            <a:r>
              <a:rPr sz="1700" spc="15" dirty="0">
                <a:latin typeface="Calibri"/>
                <a:cs typeface="Calibri"/>
              </a:rPr>
              <a:t>notified</a:t>
            </a:r>
            <a:r>
              <a:rPr sz="1700" spc="180" dirty="0">
                <a:latin typeface="Calibri"/>
                <a:cs typeface="Calibri"/>
              </a:rPr>
              <a:t> </a:t>
            </a:r>
            <a:r>
              <a:rPr sz="1700" spc="55" dirty="0">
                <a:latin typeface="Calibri"/>
                <a:cs typeface="Calibri"/>
              </a:rPr>
              <a:t>by</a:t>
            </a:r>
            <a:r>
              <a:rPr sz="1700" spc="175" dirty="0">
                <a:latin typeface="Calibri"/>
                <a:cs typeface="Calibri"/>
              </a:rPr>
              <a:t> </a:t>
            </a:r>
            <a:r>
              <a:rPr sz="1700" spc="25" dirty="0">
                <a:latin typeface="Calibri"/>
                <a:cs typeface="Calibri"/>
              </a:rPr>
              <a:t>unsolicited</a:t>
            </a:r>
            <a:r>
              <a:rPr sz="1700" spc="180" dirty="0">
                <a:latin typeface="Calibri"/>
                <a:cs typeface="Calibri"/>
              </a:rPr>
              <a:t> </a:t>
            </a:r>
            <a:r>
              <a:rPr sz="1700" spc="70" dirty="0">
                <a:latin typeface="Calibri"/>
                <a:cs typeface="Calibri"/>
              </a:rPr>
              <a:t>RouteReply</a:t>
            </a:r>
            <a:r>
              <a:rPr sz="1700" spc="180" dirty="0">
                <a:latin typeface="Calibri"/>
                <a:cs typeface="Calibri"/>
              </a:rPr>
              <a:t> </a:t>
            </a:r>
            <a:r>
              <a:rPr sz="1700" spc="50" dirty="0">
                <a:latin typeface="Calibri"/>
                <a:cs typeface="Calibri"/>
              </a:rPr>
              <a:t>with</a:t>
            </a:r>
            <a:r>
              <a:rPr sz="1700" spc="180" dirty="0">
                <a:latin typeface="Calibri"/>
                <a:cs typeface="Calibri"/>
              </a:rPr>
              <a:t> </a:t>
            </a:r>
            <a:r>
              <a:rPr sz="1700" spc="10" dirty="0">
                <a:latin typeface="Calibri"/>
                <a:cs typeface="Calibri"/>
              </a:rPr>
              <a:t>hop</a:t>
            </a:r>
            <a:r>
              <a:rPr sz="1700" spc="180" dirty="0">
                <a:latin typeface="Calibri"/>
                <a:cs typeface="Calibri"/>
              </a:rPr>
              <a:t> </a:t>
            </a:r>
            <a:r>
              <a:rPr sz="1700" spc="15" dirty="0">
                <a:latin typeface="Calibri"/>
                <a:cs typeface="Calibri"/>
              </a:rPr>
              <a:t>count</a:t>
            </a:r>
            <a:r>
              <a:rPr sz="1700" spc="180" dirty="0">
                <a:latin typeface="Calibri"/>
                <a:cs typeface="Calibri"/>
              </a:rPr>
              <a:t> </a:t>
            </a:r>
            <a:r>
              <a:rPr sz="1700" spc="-5" dirty="0">
                <a:latin typeface="Calibri"/>
                <a:cs typeface="Calibri"/>
              </a:rPr>
              <a:t>set</a:t>
            </a:r>
            <a:r>
              <a:rPr sz="1700" spc="180" dirty="0">
                <a:latin typeface="Calibri"/>
                <a:cs typeface="Calibri"/>
              </a:rPr>
              <a:t> </a:t>
            </a:r>
            <a:r>
              <a:rPr sz="1700" spc="10" dirty="0">
                <a:latin typeface="Calibri"/>
                <a:cs typeface="Calibri"/>
              </a:rPr>
              <a:t>to</a:t>
            </a:r>
            <a:r>
              <a:rPr sz="1700" spc="185" dirty="0">
                <a:latin typeface="Calibri"/>
                <a:cs typeface="Calibri"/>
              </a:rPr>
              <a:t> </a:t>
            </a:r>
            <a:r>
              <a:rPr sz="1700" spc="140" dirty="0">
                <a:latin typeface="Cambria"/>
                <a:cs typeface="Cambria"/>
              </a:rPr>
              <a:t>∞</a:t>
            </a:r>
            <a:r>
              <a:rPr sz="1700" spc="140" dirty="0">
                <a:latin typeface="Calibri"/>
                <a:cs typeface="Calibri"/>
              </a:rPr>
              <a:t>;</a:t>
            </a:r>
            <a:endParaRPr sz="1700">
              <a:latin typeface="Calibri"/>
              <a:cs typeface="Calibri"/>
            </a:endParaRPr>
          </a:p>
          <a:p>
            <a:pPr marL="228600" indent="-216535">
              <a:lnSpc>
                <a:spcPct val="100000"/>
              </a:lnSpc>
              <a:spcBef>
                <a:spcPts val="1085"/>
              </a:spcBef>
              <a:buFont typeface="Cambria"/>
              <a:buChar char="•"/>
              <a:tabLst>
                <a:tab pos="229235" algn="l"/>
              </a:tabLst>
            </a:pPr>
            <a:r>
              <a:rPr sz="1700" dirty="0">
                <a:latin typeface="Calibri"/>
                <a:cs typeface="Calibri"/>
              </a:rPr>
              <a:t>end-node</a:t>
            </a:r>
            <a:r>
              <a:rPr sz="1700" spc="175" dirty="0">
                <a:latin typeface="Calibri"/>
                <a:cs typeface="Calibri"/>
              </a:rPr>
              <a:t> </a:t>
            </a:r>
            <a:r>
              <a:rPr sz="1700" spc="-15" dirty="0">
                <a:latin typeface="Calibri"/>
                <a:cs typeface="Calibri"/>
              </a:rPr>
              <a:t>deletes</a:t>
            </a:r>
            <a:r>
              <a:rPr sz="1700" spc="180" dirty="0">
                <a:latin typeface="Calibri"/>
                <a:cs typeface="Calibri"/>
              </a:rPr>
              <a:t> </a:t>
            </a:r>
            <a:r>
              <a:rPr sz="1700" dirty="0">
                <a:latin typeface="Calibri"/>
                <a:cs typeface="Calibri"/>
              </a:rPr>
              <a:t>entries</a:t>
            </a:r>
            <a:r>
              <a:rPr sz="1700" spc="175" dirty="0">
                <a:latin typeface="Calibri"/>
                <a:cs typeface="Calibri"/>
              </a:rPr>
              <a:t> </a:t>
            </a:r>
            <a:r>
              <a:rPr sz="1700" spc="35" dirty="0">
                <a:latin typeface="Calibri"/>
                <a:cs typeface="Calibri"/>
              </a:rPr>
              <a:t>and</a:t>
            </a:r>
            <a:r>
              <a:rPr sz="1700" spc="180" dirty="0">
                <a:latin typeface="Calibri"/>
                <a:cs typeface="Calibri"/>
              </a:rPr>
              <a:t> </a:t>
            </a:r>
            <a:r>
              <a:rPr sz="1700" spc="10" dirty="0">
                <a:latin typeface="Calibri"/>
                <a:cs typeface="Calibri"/>
              </a:rPr>
              <a:t>establishes</a:t>
            </a:r>
            <a:r>
              <a:rPr sz="1700" spc="175" dirty="0">
                <a:latin typeface="Calibri"/>
                <a:cs typeface="Calibri"/>
              </a:rPr>
              <a:t> </a:t>
            </a:r>
            <a:r>
              <a:rPr sz="1700" spc="25" dirty="0">
                <a:latin typeface="Calibri"/>
                <a:cs typeface="Calibri"/>
              </a:rPr>
              <a:t>a</a:t>
            </a:r>
            <a:r>
              <a:rPr sz="1700" spc="180" dirty="0">
                <a:latin typeface="Calibri"/>
                <a:cs typeface="Calibri"/>
              </a:rPr>
              <a:t> </a:t>
            </a:r>
            <a:r>
              <a:rPr sz="1700" spc="-20" dirty="0">
                <a:latin typeface="Calibri"/>
                <a:cs typeface="Calibri"/>
              </a:rPr>
              <a:t>new</a:t>
            </a:r>
            <a:r>
              <a:rPr sz="1700" spc="180" dirty="0">
                <a:latin typeface="Calibri"/>
                <a:cs typeface="Calibri"/>
              </a:rPr>
              <a:t> </a:t>
            </a:r>
            <a:r>
              <a:rPr sz="1700" spc="50" dirty="0">
                <a:latin typeface="Calibri"/>
                <a:cs typeface="Calibri"/>
              </a:rPr>
              <a:t>path</a:t>
            </a:r>
            <a:r>
              <a:rPr sz="1700" spc="175" dirty="0">
                <a:latin typeface="Calibri"/>
                <a:cs typeface="Calibri"/>
              </a:rPr>
              <a:t> </a:t>
            </a:r>
            <a:r>
              <a:rPr sz="1700" spc="40" dirty="0">
                <a:latin typeface="Calibri"/>
                <a:cs typeface="Calibri"/>
              </a:rPr>
              <a:t>using</a:t>
            </a:r>
            <a:r>
              <a:rPr sz="1700" spc="180" dirty="0">
                <a:latin typeface="Calibri"/>
                <a:cs typeface="Calibri"/>
              </a:rPr>
              <a:t> </a:t>
            </a:r>
            <a:r>
              <a:rPr sz="1700" spc="-20" dirty="0">
                <a:latin typeface="Calibri"/>
                <a:cs typeface="Calibri"/>
              </a:rPr>
              <a:t>new</a:t>
            </a:r>
            <a:r>
              <a:rPr sz="1700" spc="175" dirty="0">
                <a:latin typeface="Calibri"/>
                <a:cs typeface="Calibri"/>
              </a:rPr>
              <a:t> </a:t>
            </a:r>
            <a:r>
              <a:rPr sz="1700" spc="105" dirty="0">
                <a:latin typeface="Calibri"/>
                <a:cs typeface="Calibri"/>
              </a:rPr>
              <a:t>BcastID;</a:t>
            </a:r>
            <a:endParaRPr sz="1700">
              <a:latin typeface="Calibri"/>
              <a:cs typeface="Calibri"/>
            </a:endParaRPr>
          </a:p>
          <a:p>
            <a:pPr marL="228600" indent="-216535">
              <a:lnSpc>
                <a:spcPct val="100000"/>
              </a:lnSpc>
              <a:spcBef>
                <a:spcPts val="1085"/>
              </a:spcBef>
              <a:buFont typeface="Cambria"/>
              <a:buChar char="•"/>
              <a:tabLst>
                <a:tab pos="229235" algn="l"/>
              </a:tabLst>
            </a:pPr>
            <a:r>
              <a:rPr sz="1700" spc="75" dirty="0">
                <a:latin typeface="Calibri"/>
                <a:cs typeface="Calibri"/>
              </a:rPr>
              <a:t>link</a:t>
            </a:r>
            <a:r>
              <a:rPr sz="1700" spc="180" dirty="0">
                <a:latin typeface="Calibri"/>
                <a:cs typeface="Calibri"/>
              </a:rPr>
              <a:t> </a:t>
            </a:r>
            <a:r>
              <a:rPr sz="1700" spc="40" dirty="0">
                <a:latin typeface="Calibri"/>
                <a:cs typeface="Calibri"/>
              </a:rPr>
              <a:t>status</a:t>
            </a:r>
            <a:r>
              <a:rPr sz="1700" spc="180" dirty="0">
                <a:latin typeface="Calibri"/>
                <a:cs typeface="Calibri"/>
              </a:rPr>
              <a:t> </a:t>
            </a:r>
            <a:r>
              <a:rPr sz="1700" spc="35" dirty="0">
                <a:latin typeface="Calibri"/>
                <a:cs typeface="Calibri"/>
              </a:rPr>
              <a:t>is</a:t>
            </a:r>
            <a:r>
              <a:rPr sz="1700" spc="185" dirty="0">
                <a:latin typeface="Calibri"/>
                <a:cs typeface="Calibri"/>
              </a:rPr>
              <a:t> </a:t>
            </a:r>
            <a:r>
              <a:rPr sz="1700" spc="-10" dirty="0">
                <a:latin typeface="Calibri"/>
                <a:cs typeface="Calibri"/>
              </a:rPr>
              <a:t>observed</a:t>
            </a:r>
            <a:r>
              <a:rPr sz="1700" spc="180" dirty="0">
                <a:latin typeface="Calibri"/>
                <a:cs typeface="Calibri"/>
              </a:rPr>
              <a:t> </a:t>
            </a:r>
            <a:r>
              <a:rPr sz="1700" spc="40" dirty="0">
                <a:latin typeface="Calibri"/>
                <a:cs typeface="Calibri"/>
              </a:rPr>
              <a:t>using</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35" dirty="0">
                <a:latin typeface="Calibri"/>
                <a:cs typeface="Calibri"/>
              </a:rPr>
              <a:t>link-level</a:t>
            </a:r>
            <a:r>
              <a:rPr sz="1700" spc="185" dirty="0">
                <a:latin typeface="Calibri"/>
                <a:cs typeface="Calibri"/>
              </a:rPr>
              <a:t> </a:t>
            </a:r>
            <a:r>
              <a:rPr sz="1700" spc="5" dirty="0">
                <a:latin typeface="Calibri"/>
                <a:cs typeface="Calibri"/>
              </a:rPr>
              <a:t>beacons</a:t>
            </a:r>
            <a:r>
              <a:rPr sz="1700" spc="180" dirty="0">
                <a:latin typeface="Calibri"/>
                <a:cs typeface="Calibri"/>
              </a:rPr>
              <a:t> </a:t>
            </a:r>
            <a:r>
              <a:rPr sz="1700" dirty="0">
                <a:latin typeface="Calibri"/>
                <a:cs typeface="Calibri"/>
              </a:rPr>
              <a:t>or</a:t>
            </a:r>
            <a:r>
              <a:rPr sz="1700" spc="180" dirty="0">
                <a:latin typeface="Calibri"/>
                <a:cs typeface="Calibri"/>
              </a:rPr>
              <a:t> </a:t>
            </a:r>
            <a:r>
              <a:rPr sz="1700" spc="35" dirty="0">
                <a:latin typeface="Calibri"/>
                <a:cs typeface="Calibri"/>
              </a:rPr>
              <a:t>link-level</a:t>
            </a:r>
            <a:r>
              <a:rPr sz="1700" spc="185" dirty="0">
                <a:latin typeface="Calibri"/>
                <a:cs typeface="Calibri"/>
              </a:rPr>
              <a:t> </a:t>
            </a:r>
            <a:r>
              <a:rPr sz="1700" spc="200" dirty="0">
                <a:latin typeface="Calibri"/>
                <a:cs typeface="Calibri"/>
              </a:rPr>
              <a:t>ACKs.</a:t>
            </a:r>
            <a:endParaRPr sz="1700">
              <a:latin typeface="Calibri"/>
              <a:cs typeface="Calibri"/>
            </a:endParaRPr>
          </a:p>
          <a:p>
            <a:pPr marR="1927225" algn="r">
              <a:lnSpc>
                <a:spcPts val="1400"/>
              </a:lnSpc>
              <a:spcBef>
                <a:spcPts val="1625"/>
              </a:spcBef>
            </a:pPr>
            <a:r>
              <a:rPr sz="1250" spc="5" dirty="0">
                <a:solidFill>
                  <a:srgbClr val="231F20"/>
                </a:solidFill>
                <a:latin typeface="Arial MT"/>
                <a:cs typeface="Arial MT"/>
              </a:rPr>
              <a:t>D</a:t>
            </a:r>
            <a:endParaRPr sz="1250">
              <a:latin typeface="Arial MT"/>
              <a:cs typeface="Arial MT"/>
            </a:endParaRPr>
          </a:p>
          <a:p>
            <a:pPr marR="219075" algn="ctr">
              <a:lnSpc>
                <a:spcPts val="1300"/>
              </a:lnSpc>
            </a:pPr>
            <a:r>
              <a:rPr sz="1250" spc="5" dirty="0">
                <a:solidFill>
                  <a:srgbClr val="231F20"/>
                </a:solidFill>
                <a:latin typeface="Arial MT"/>
                <a:cs typeface="Arial MT"/>
              </a:rPr>
              <a:t>17</a:t>
            </a:r>
            <a:endParaRPr sz="1250">
              <a:latin typeface="Arial MT"/>
              <a:cs typeface="Arial MT"/>
            </a:endParaRPr>
          </a:p>
          <a:p>
            <a:pPr marL="1690370" algn="ctr">
              <a:lnSpc>
                <a:spcPts val="1400"/>
              </a:lnSpc>
            </a:pPr>
            <a:r>
              <a:rPr sz="1250" spc="5" dirty="0">
                <a:solidFill>
                  <a:srgbClr val="231F20"/>
                </a:solidFill>
                <a:latin typeface="Arial MT"/>
                <a:cs typeface="Arial MT"/>
              </a:rPr>
              <a:t>14</a:t>
            </a:r>
            <a:endParaRPr sz="1250">
              <a:latin typeface="Arial MT"/>
              <a:cs typeface="Arial MT"/>
            </a:endParaRPr>
          </a:p>
          <a:p>
            <a:pPr marR="1221740" algn="r">
              <a:lnSpc>
                <a:spcPct val="100000"/>
              </a:lnSpc>
              <a:spcBef>
                <a:spcPts val="985"/>
              </a:spcBef>
            </a:pPr>
            <a:r>
              <a:rPr sz="1250" spc="5" dirty="0">
                <a:solidFill>
                  <a:srgbClr val="231F20"/>
                </a:solidFill>
                <a:latin typeface="Arial MT"/>
                <a:cs typeface="Arial MT"/>
              </a:rPr>
              <a:t>13</a:t>
            </a:r>
            <a:endParaRPr sz="1250">
              <a:latin typeface="Arial MT"/>
              <a:cs typeface="Arial MT"/>
            </a:endParaRPr>
          </a:p>
        </p:txBody>
      </p:sp>
      <p:sp>
        <p:nvSpPr>
          <p:cNvPr id="19" name="object 19"/>
          <p:cNvSpPr txBox="1"/>
          <p:nvPr/>
        </p:nvSpPr>
        <p:spPr>
          <a:xfrm>
            <a:off x="3399254" y="6058489"/>
            <a:ext cx="3893185" cy="276999"/>
          </a:xfrm>
          <a:prstGeom prst="rect">
            <a:avLst/>
          </a:prstGeom>
        </p:spPr>
        <p:txBody>
          <a:bodyPr vert="horz" wrap="square" lIns="0" tIns="15240" rIns="0" bIns="0" rtlCol="0">
            <a:spAutoFit/>
          </a:bodyPr>
          <a:lstStyle/>
          <a:p>
            <a:pPr marL="12700">
              <a:lnSpc>
                <a:spcPct val="100000"/>
              </a:lnSpc>
              <a:spcBef>
                <a:spcPts val="120"/>
              </a:spcBef>
            </a:pPr>
            <a:r>
              <a:rPr sz="1700" spc="55">
                <a:latin typeface="Calibri"/>
                <a:cs typeface="Calibri"/>
              </a:rPr>
              <a:t>Route</a:t>
            </a:r>
            <a:r>
              <a:rPr sz="1700" spc="175">
                <a:latin typeface="Calibri"/>
                <a:cs typeface="Calibri"/>
              </a:rPr>
              <a:t> </a:t>
            </a:r>
            <a:r>
              <a:rPr sz="1700" spc="10" dirty="0">
                <a:latin typeface="Calibri"/>
                <a:cs typeface="Calibri"/>
              </a:rPr>
              <a:t>maintenance</a:t>
            </a:r>
            <a:r>
              <a:rPr sz="1700" spc="175" dirty="0">
                <a:latin typeface="Calibri"/>
                <a:cs typeface="Calibri"/>
              </a:rPr>
              <a:t> </a:t>
            </a:r>
            <a:r>
              <a:rPr sz="1700" spc="60" dirty="0">
                <a:latin typeface="Calibri"/>
                <a:cs typeface="Calibri"/>
              </a:rPr>
              <a:t>in</a:t>
            </a:r>
            <a:r>
              <a:rPr sz="1700" spc="175" dirty="0">
                <a:latin typeface="Calibri"/>
                <a:cs typeface="Calibri"/>
              </a:rPr>
              <a:t> </a:t>
            </a:r>
            <a:r>
              <a:rPr sz="1700" spc="185" dirty="0">
                <a:latin typeface="Calibri"/>
                <a:cs typeface="Calibri"/>
              </a:rPr>
              <a:t>AODV.</a:t>
            </a:r>
            <a:endParaRPr sz="1700">
              <a:latin typeface="Calibri"/>
              <a:cs typeface="Calibri"/>
            </a:endParaRPr>
          </a:p>
        </p:txBody>
      </p:sp>
      <p:sp>
        <p:nvSpPr>
          <p:cNvPr id="20" name="object 20"/>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813453"/>
            <a:ext cx="9083040" cy="5528310"/>
          </a:xfrm>
          <a:prstGeom prst="rect">
            <a:avLst/>
          </a:prstGeom>
        </p:spPr>
        <p:txBody>
          <a:bodyPr vert="horz" wrap="square" lIns="0" tIns="142875" rIns="0" bIns="0" rtlCol="0">
            <a:spAutoFit/>
          </a:bodyPr>
          <a:lstStyle/>
          <a:p>
            <a:pPr marL="525780" lvl="1" indent="-513715">
              <a:lnSpc>
                <a:spcPct val="100000"/>
              </a:lnSpc>
              <a:spcBef>
                <a:spcPts val="1125"/>
              </a:spcBef>
              <a:buAutoNum type="arabicPeriod" startAt="3"/>
              <a:tabLst>
                <a:tab pos="526415" algn="l"/>
              </a:tabLst>
            </a:pPr>
            <a:r>
              <a:rPr sz="2050" spc="75" dirty="0">
                <a:solidFill>
                  <a:srgbClr val="000099"/>
                </a:solidFill>
                <a:latin typeface="Calibri"/>
                <a:cs typeface="Calibri"/>
              </a:rPr>
              <a:t>Location</a:t>
            </a:r>
            <a:r>
              <a:rPr sz="2050" spc="195" dirty="0">
                <a:solidFill>
                  <a:srgbClr val="000099"/>
                </a:solidFill>
                <a:latin typeface="Calibri"/>
                <a:cs typeface="Calibri"/>
              </a:rPr>
              <a:t> </a:t>
            </a:r>
            <a:r>
              <a:rPr sz="2050" spc="10" dirty="0">
                <a:solidFill>
                  <a:srgbClr val="000099"/>
                </a:solidFill>
                <a:latin typeface="Calibri"/>
                <a:cs typeface="Calibri"/>
              </a:rPr>
              <a:t>aided</a:t>
            </a:r>
            <a:r>
              <a:rPr sz="2050" spc="190" dirty="0">
                <a:solidFill>
                  <a:srgbClr val="000099"/>
                </a:solidFill>
                <a:latin typeface="Calibri"/>
                <a:cs typeface="Calibri"/>
              </a:rPr>
              <a:t> </a:t>
            </a:r>
            <a:r>
              <a:rPr sz="2050" spc="40" dirty="0">
                <a:solidFill>
                  <a:srgbClr val="000099"/>
                </a:solidFill>
                <a:latin typeface="Calibri"/>
                <a:cs typeface="Calibri"/>
              </a:rPr>
              <a:t>routing</a:t>
            </a:r>
            <a:endParaRPr sz="2050">
              <a:latin typeface="Calibri"/>
              <a:cs typeface="Calibri"/>
            </a:endParaRPr>
          </a:p>
          <a:p>
            <a:pPr marL="257175">
              <a:lnSpc>
                <a:spcPct val="100000"/>
              </a:lnSpc>
              <a:spcBef>
                <a:spcPts val="870"/>
              </a:spcBef>
            </a:pPr>
            <a:r>
              <a:rPr sz="1700" b="1" spc="220" dirty="0">
                <a:latin typeface="Calibri"/>
                <a:cs typeface="Calibri"/>
              </a:rPr>
              <a:t>What</a:t>
            </a:r>
            <a:r>
              <a:rPr sz="1700" b="1" spc="245" dirty="0">
                <a:latin typeface="Calibri"/>
                <a:cs typeface="Calibri"/>
              </a:rPr>
              <a:t> </a:t>
            </a:r>
            <a:r>
              <a:rPr sz="1700" b="1" spc="100" dirty="0">
                <a:latin typeface="Calibri"/>
                <a:cs typeface="Calibri"/>
              </a:rPr>
              <a:t>are</a:t>
            </a:r>
            <a:r>
              <a:rPr sz="1700" b="1" spc="250" dirty="0">
                <a:latin typeface="Calibri"/>
                <a:cs typeface="Calibri"/>
              </a:rPr>
              <a:t> </a:t>
            </a:r>
            <a:r>
              <a:rPr sz="1700" b="1" spc="114" dirty="0">
                <a:latin typeface="Calibri"/>
                <a:cs typeface="Calibri"/>
              </a:rPr>
              <a:t>basics</a:t>
            </a:r>
            <a:r>
              <a:rPr sz="1700" b="1" spc="250" dirty="0">
                <a:latin typeface="Calibri"/>
                <a:cs typeface="Calibri"/>
              </a:rPr>
              <a:t> </a:t>
            </a:r>
            <a:r>
              <a:rPr sz="1700" b="1" spc="50" dirty="0">
                <a:latin typeface="Calibri"/>
                <a:cs typeface="Calibri"/>
              </a:rPr>
              <a:t>of</a:t>
            </a:r>
            <a:r>
              <a:rPr sz="1700" b="1" spc="250" dirty="0">
                <a:latin typeface="Calibri"/>
                <a:cs typeface="Calibri"/>
              </a:rPr>
              <a:t> </a:t>
            </a:r>
            <a:r>
              <a:rPr sz="1700" b="1" spc="350" dirty="0">
                <a:latin typeface="Calibri"/>
                <a:cs typeface="Calibri"/>
              </a:rPr>
              <a:t>LAR:</a:t>
            </a:r>
            <a:endParaRPr sz="1700">
              <a:latin typeface="Calibri"/>
              <a:cs typeface="Calibri"/>
            </a:endParaRPr>
          </a:p>
          <a:p>
            <a:pPr marL="311785" lvl="2" indent="-216535">
              <a:lnSpc>
                <a:spcPct val="100000"/>
              </a:lnSpc>
              <a:spcBef>
                <a:spcPts val="1085"/>
              </a:spcBef>
              <a:buFont typeface="Cambria"/>
              <a:buChar char="•"/>
              <a:tabLst>
                <a:tab pos="312420" algn="l"/>
              </a:tabLst>
            </a:pPr>
            <a:r>
              <a:rPr sz="1700" spc="-15" dirty="0">
                <a:latin typeface="Calibri"/>
                <a:cs typeface="Calibri"/>
              </a:rPr>
              <a:t>uses</a:t>
            </a:r>
            <a:r>
              <a:rPr sz="1700" spc="170" dirty="0">
                <a:latin typeface="Calibri"/>
                <a:cs typeface="Calibri"/>
              </a:rPr>
              <a:t> </a:t>
            </a:r>
            <a:r>
              <a:rPr sz="1700" spc="5" dirty="0">
                <a:latin typeface="Calibri"/>
                <a:cs typeface="Calibri"/>
              </a:rPr>
              <a:t>the</a:t>
            </a:r>
            <a:r>
              <a:rPr sz="1700" spc="175" dirty="0">
                <a:latin typeface="Calibri"/>
                <a:cs typeface="Calibri"/>
              </a:rPr>
              <a:t> </a:t>
            </a:r>
            <a:r>
              <a:rPr sz="1700" spc="35" dirty="0">
                <a:latin typeface="Calibri"/>
                <a:cs typeface="Calibri"/>
              </a:rPr>
              <a:t>location</a:t>
            </a:r>
            <a:r>
              <a:rPr sz="1700" spc="170" dirty="0">
                <a:latin typeface="Calibri"/>
                <a:cs typeface="Calibri"/>
              </a:rPr>
              <a:t> </a:t>
            </a:r>
            <a:r>
              <a:rPr sz="1700" spc="30" dirty="0">
                <a:latin typeface="Calibri"/>
                <a:cs typeface="Calibri"/>
              </a:rPr>
              <a:t>information</a:t>
            </a:r>
            <a:r>
              <a:rPr sz="1700" spc="175" dirty="0">
                <a:latin typeface="Calibri"/>
                <a:cs typeface="Calibri"/>
              </a:rPr>
              <a:t> </a:t>
            </a:r>
            <a:r>
              <a:rPr sz="1700" spc="15" dirty="0">
                <a:latin typeface="Calibri"/>
                <a:cs typeface="Calibri"/>
              </a:rPr>
              <a:t>(assumes</a:t>
            </a:r>
            <a:r>
              <a:rPr sz="1700" spc="170" dirty="0">
                <a:latin typeface="Calibri"/>
                <a:cs typeface="Calibri"/>
              </a:rPr>
              <a:t> </a:t>
            </a:r>
            <a:r>
              <a:rPr sz="1700" spc="5" dirty="0">
                <a:latin typeface="Calibri"/>
                <a:cs typeface="Calibri"/>
              </a:rPr>
              <a:t>the</a:t>
            </a:r>
            <a:r>
              <a:rPr sz="1700" spc="175" dirty="0">
                <a:latin typeface="Calibri"/>
                <a:cs typeface="Calibri"/>
              </a:rPr>
              <a:t> </a:t>
            </a:r>
            <a:r>
              <a:rPr sz="1700" spc="50" dirty="0">
                <a:latin typeface="Calibri"/>
                <a:cs typeface="Calibri"/>
              </a:rPr>
              <a:t>availability</a:t>
            </a:r>
            <a:r>
              <a:rPr sz="1700" spc="175" dirty="0">
                <a:latin typeface="Calibri"/>
                <a:cs typeface="Calibri"/>
              </a:rPr>
              <a:t> </a:t>
            </a:r>
            <a:r>
              <a:rPr sz="1700" spc="-35" dirty="0">
                <a:latin typeface="Calibri"/>
                <a:cs typeface="Calibri"/>
              </a:rPr>
              <a:t>of</a:t>
            </a:r>
            <a:r>
              <a:rPr sz="1700" spc="170" dirty="0">
                <a:latin typeface="Calibri"/>
                <a:cs typeface="Calibri"/>
              </a:rPr>
              <a:t> </a:t>
            </a:r>
            <a:r>
              <a:rPr sz="1700" spc="165" dirty="0">
                <a:latin typeface="Calibri"/>
                <a:cs typeface="Calibri"/>
              </a:rPr>
              <a:t>GPS);</a:t>
            </a:r>
            <a:endParaRPr sz="1700">
              <a:latin typeface="Calibri"/>
              <a:cs typeface="Calibri"/>
            </a:endParaRPr>
          </a:p>
          <a:p>
            <a:pPr marL="311785" lvl="2" indent="-216535">
              <a:lnSpc>
                <a:spcPct val="100000"/>
              </a:lnSpc>
              <a:spcBef>
                <a:spcPts val="1085"/>
              </a:spcBef>
              <a:buFont typeface="Cambria"/>
              <a:buChar char="•"/>
              <a:tabLst>
                <a:tab pos="312420" algn="l"/>
              </a:tabLst>
            </a:pPr>
            <a:r>
              <a:rPr sz="1700" spc="15" dirty="0">
                <a:latin typeface="Calibri"/>
                <a:cs typeface="Calibri"/>
              </a:rPr>
              <a:t>reactive</a:t>
            </a:r>
            <a:r>
              <a:rPr sz="1700" spc="155" dirty="0">
                <a:latin typeface="Calibri"/>
                <a:cs typeface="Calibri"/>
              </a:rPr>
              <a:t> </a:t>
            </a:r>
            <a:r>
              <a:rPr sz="1700" spc="30" dirty="0">
                <a:latin typeface="Calibri"/>
                <a:cs typeface="Calibri"/>
              </a:rPr>
              <a:t>(on-demand)</a:t>
            </a:r>
            <a:r>
              <a:rPr sz="1700" spc="160" dirty="0">
                <a:latin typeface="Calibri"/>
                <a:cs typeface="Calibri"/>
              </a:rPr>
              <a:t> </a:t>
            </a:r>
            <a:r>
              <a:rPr sz="1700" spc="25" dirty="0">
                <a:latin typeface="Calibri"/>
                <a:cs typeface="Calibri"/>
              </a:rPr>
              <a:t>protocol.</a:t>
            </a:r>
            <a:endParaRPr sz="1700">
              <a:latin typeface="Calibri"/>
              <a:cs typeface="Calibri"/>
            </a:endParaRPr>
          </a:p>
          <a:p>
            <a:pPr marL="186055">
              <a:lnSpc>
                <a:spcPct val="100000"/>
              </a:lnSpc>
              <a:spcBef>
                <a:spcPts val="1085"/>
              </a:spcBef>
            </a:pPr>
            <a:r>
              <a:rPr sz="1700" b="1" spc="450" dirty="0">
                <a:latin typeface="Calibri"/>
                <a:cs typeface="Calibri"/>
              </a:rPr>
              <a:t>LAR</a:t>
            </a:r>
            <a:r>
              <a:rPr sz="1700" b="1" spc="265" dirty="0">
                <a:latin typeface="Calibri"/>
                <a:cs typeface="Calibri"/>
              </a:rPr>
              <a:t> </a:t>
            </a:r>
            <a:r>
              <a:rPr sz="1700" b="1" spc="110" dirty="0">
                <a:latin typeface="Calibri"/>
                <a:cs typeface="Calibri"/>
              </a:rPr>
              <a:t>designates</a:t>
            </a:r>
            <a:r>
              <a:rPr sz="1700" b="1" spc="265" dirty="0">
                <a:latin typeface="Calibri"/>
                <a:cs typeface="Calibri"/>
              </a:rPr>
              <a:t> </a:t>
            </a:r>
            <a:r>
              <a:rPr sz="1700" b="1" spc="75" dirty="0">
                <a:latin typeface="Calibri"/>
                <a:cs typeface="Calibri"/>
              </a:rPr>
              <a:t>two</a:t>
            </a:r>
            <a:r>
              <a:rPr sz="1700" b="1" spc="260" dirty="0">
                <a:latin typeface="Calibri"/>
                <a:cs typeface="Calibri"/>
              </a:rPr>
              <a:t> </a:t>
            </a:r>
            <a:r>
              <a:rPr sz="1700" b="1" spc="100" dirty="0">
                <a:latin typeface="Calibri"/>
                <a:cs typeface="Calibri"/>
              </a:rPr>
              <a:t>zones</a:t>
            </a:r>
            <a:r>
              <a:rPr sz="1700" b="1" spc="265" dirty="0">
                <a:latin typeface="Calibri"/>
                <a:cs typeface="Calibri"/>
              </a:rPr>
              <a:t> </a:t>
            </a:r>
            <a:r>
              <a:rPr sz="1700" b="1" spc="95" dirty="0">
                <a:latin typeface="Calibri"/>
                <a:cs typeface="Calibri"/>
              </a:rPr>
              <a:t>for</a:t>
            </a:r>
            <a:r>
              <a:rPr sz="1700" b="1" spc="265" dirty="0">
                <a:latin typeface="Calibri"/>
                <a:cs typeface="Calibri"/>
              </a:rPr>
              <a:t> </a:t>
            </a:r>
            <a:r>
              <a:rPr sz="1700" b="1" spc="90" dirty="0">
                <a:latin typeface="Calibri"/>
                <a:cs typeface="Calibri"/>
              </a:rPr>
              <a:t>selective</a:t>
            </a:r>
            <a:r>
              <a:rPr sz="1700" b="1" spc="265" dirty="0">
                <a:latin typeface="Calibri"/>
                <a:cs typeface="Calibri"/>
              </a:rPr>
              <a:t> </a:t>
            </a:r>
            <a:r>
              <a:rPr sz="1700" b="1" spc="120" dirty="0">
                <a:latin typeface="Calibri"/>
                <a:cs typeface="Calibri"/>
              </a:rPr>
              <a:t>forwarding</a:t>
            </a:r>
            <a:r>
              <a:rPr sz="1700" b="1" spc="260" dirty="0">
                <a:latin typeface="Calibri"/>
                <a:cs typeface="Calibri"/>
              </a:rPr>
              <a:t> </a:t>
            </a:r>
            <a:r>
              <a:rPr sz="1700" b="1" spc="50" dirty="0">
                <a:latin typeface="Calibri"/>
                <a:cs typeface="Calibri"/>
              </a:rPr>
              <a:t>of</a:t>
            </a:r>
            <a:r>
              <a:rPr sz="1700" b="1" spc="265" dirty="0">
                <a:latin typeface="Calibri"/>
                <a:cs typeface="Calibri"/>
              </a:rPr>
              <a:t> </a:t>
            </a:r>
            <a:r>
              <a:rPr sz="1700" b="1" spc="114" dirty="0">
                <a:latin typeface="Calibri"/>
                <a:cs typeface="Calibri"/>
              </a:rPr>
              <a:t>control</a:t>
            </a:r>
            <a:r>
              <a:rPr sz="1700" b="1" spc="260" dirty="0">
                <a:latin typeface="Calibri"/>
                <a:cs typeface="Calibri"/>
              </a:rPr>
              <a:t> </a:t>
            </a:r>
            <a:r>
              <a:rPr sz="1700" b="1" spc="105" dirty="0">
                <a:latin typeface="Calibri"/>
                <a:cs typeface="Calibri"/>
              </a:rPr>
              <a:t>packets:</a:t>
            </a:r>
            <a:endParaRPr sz="1700">
              <a:latin typeface="Calibri"/>
              <a:cs typeface="Calibri"/>
            </a:endParaRPr>
          </a:p>
          <a:p>
            <a:pPr marL="311785" lvl="2" indent="-216535">
              <a:lnSpc>
                <a:spcPct val="100000"/>
              </a:lnSpc>
              <a:spcBef>
                <a:spcPts val="1085"/>
              </a:spcBef>
              <a:buFont typeface="Cambria"/>
              <a:buChar char="•"/>
              <a:tabLst>
                <a:tab pos="312420" algn="l"/>
              </a:tabLst>
            </a:pPr>
            <a:r>
              <a:rPr sz="1700" b="1" spc="155" dirty="0">
                <a:latin typeface="Calibri"/>
                <a:cs typeface="Calibri"/>
              </a:rPr>
              <a:t>ExpectedZone</a:t>
            </a:r>
            <a:r>
              <a:rPr sz="1700" spc="155" dirty="0">
                <a:latin typeface="Calibri"/>
                <a:cs typeface="Calibri"/>
              </a:rPr>
              <a:t>:</a:t>
            </a:r>
            <a:endParaRPr sz="1700">
              <a:latin typeface="Calibri"/>
              <a:cs typeface="Calibri"/>
            </a:endParaRPr>
          </a:p>
          <a:p>
            <a:pPr marL="311785">
              <a:lnSpc>
                <a:spcPct val="100000"/>
              </a:lnSpc>
              <a:spcBef>
                <a:spcPts val="345"/>
              </a:spcBef>
            </a:pPr>
            <a:r>
              <a:rPr sz="1700" spc="125" dirty="0">
                <a:latin typeface="Calibri"/>
                <a:cs typeface="Calibri"/>
              </a:rPr>
              <a:t>This</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25" dirty="0">
                <a:latin typeface="Calibri"/>
                <a:cs typeface="Calibri"/>
              </a:rPr>
              <a:t>a</a:t>
            </a:r>
            <a:r>
              <a:rPr sz="1700" spc="175" dirty="0">
                <a:latin typeface="Calibri"/>
                <a:cs typeface="Calibri"/>
              </a:rPr>
              <a:t> </a:t>
            </a:r>
            <a:r>
              <a:rPr sz="1700" spc="20" dirty="0">
                <a:latin typeface="Calibri"/>
                <a:cs typeface="Calibri"/>
              </a:rPr>
              <a:t>geographical</a:t>
            </a:r>
            <a:r>
              <a:rPr sz="1700" spc="180" dirty="0">
                <a:latin typeface="Calibri"/>
                <a:cs typeface="Calibri"/>
              </a:rPr>
              <a:t> </a:t>
            </a:r>
            <a:r>
              <a:rPr sz="1700" spc="-10" dirty="0">
                <a:latin typeface="Calibri"/>
                <a:cs typeface="Calibri"/>
              </a:rPr>
              <a:t>zone</a:t>
            </a:r>
            <a:r>
              <a:rPr sz="1700" spc="180" dirty="0">
                <a:latin typeface="Calibri"/>
                <a:cs typeface="Calibri"/>
              </a:rPr>
              <a:t> </a:t>
            </a:r>
            <a:r>
              <a:rPr sz="1700" spc="60" dirty="0">
                <a:latin typeface="Calibri"/>
                <a:cs typeface="Calibri"/>
              </a:rPr>
              <a:t>in</a:t>
            </a:r>
            <a:r>
              <a:rPr sz="1700" spc="175" dirty="0">
                <a:latin typeface="Calibri"/>
                <a:cs typeface="Calibri"/>
              </a:rPr>
              <a:t> </a:t>
            </a:r>
            <a:r>
              <a:rPr sz="1700" spc="30" dirty="0">
                <a:latin typeface="Calibri"/>
                <a:cs typeface="Calibri"/>
              </a:rPr>
              <a:t>which</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35" dirty="0">
                <a:latin typeface="Calibri"/>
                <a:cs typeface="Calibri"/>
              </a:rPr>
              <a:t>location</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35" dirty="0">
                <a:latin typeface="Calibri"/>
                <a:cs typeface="Calibri"/>
              </a:rPr>
              <a:t>terminal</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20" dirty="0">
                <a:latin typeface="Calibri"/>
                <a:cs typeface="Calibri"/>
              </a:rPr>
              <a:t>predicted</a:t>
            </a:r>
            <a:r>
              <a:rPr sz="1700" spc="175" dirty="0">
                <a:latin typeface="Calibri"/>
                <a:cs typeface="Calibri"/>
              </a:rPr>
              <a:t> </a:t>
            </a:r>
            <a:r>
              <a:rPr sz="1700" dirty="0">
                <a:latin typeface="Calibri"/>
                <a:cs typeface="Calibri"/>
              </a:rPr>
              <a:t>based</a:t>
            </a:r>
            <a:r>
              <a:rPr sz="1700" spc="180" dirty="0">
                <a:latin typeface="Calibri"/>
                <a:cs typeface="Calibri"/>
              </a:rPr>
              <a:t> </a:t>
            </a:r>
            <a:r>
              <a:rPr sz="1700" spc="-5" dirty="0">
                <a:latin typeface="Calibri"/>
                <a:cs typeface="Calibri"/>
              </a:rPr>
              <a:t>on:</a:t>
            </a:r>
            <a:endParaRPr sz="1700">
              <a:latin typeface="Calibri"/>
              <a:cs typeface="Calibri"/>
            </a:endParaRPr>
          </a:p>
          <a:p>
            <a:pPr marL="611505" lvl="3" indent="-230504">
              <a:lnSpc>
                <a:spcPct val="100000"/>
              </a:lnSpc>
              <a:spcBef>
                <a:spcPts val="715"/>
              </a:spcBef>
              <a:buFont typeface="Calibri"/>
              <a:buChar char="–"/>
              <a:tabLst>
                <a:tab pos="612140" algn="l"/>
              </a:tabLst>
            </a:pPr>
            <a:r>
              <a:rPr sz="1700" spc="35" dirty="0">
                <a:latin typeface="Calibri"/>
                <a:cs typeface="Calibri"/>
              </a:rPr>
              <a:t>location</a:t>
            </a:r>
            <a:r>
              <a:rPr sz="1700" spc="165" dirty="0">
                <a:latin typeface="Calibri"/>
                <a:cs typeface="Calibri"/>
              </a:rPr>
              <a:t> </a:t>
            </a:r>
            <a:r>
              <a:rPr sz="1700" spc="-35" dirty="0">
                <a:latin typeface="Calibri"/>
                <a:cs typeface="Calibri"/>
              </a:rPr>
              <a:t>of</a:t>
            </a:r>
            <a:r>
              <a:rPr sz="1700" spc="170" dirty="0">
                <a:latin typeface="Calibri"/>
                <a:cs typeface="Calibri"/>
              </a:rPr>
              <a:t> </a:t>
            </a:r>
            <a:r>
              <a:rPr sz="1700" spc="5" dirty="0">
                <a:latin typeface="Calibri"/>
                <a:cs typeface="Calibri"/>
              </a:rPr>
              <a:t>the</a:t>
            </a:r>
            <a:r>
              <a:rPr sz="1700" spc="170" dirty="0">
                <a:latin typeface="Calibri"/>
                <a:cs typeface="Calibri"/>
              </a:rPr>
              <a:t> </a:t>
            </a:r>
            <a:r>
              <a:rPr sz="1700" spc="35" dirty="0">
                <a:latin typeface="Calibri"/>
                <a:cs typeface="Calibri"/>
              </a:rPr>
              <a:t>terminal</a:t>
            </a:r>
            <a:r>
              <a:rPr sz="1700" spc="170" dirty="0">
                <a:latin typeface="Calibri"/>
                <a:cs typeface="Calibri"/>
              </a:rPr>
              <a:t> </a:t>
            </a:r>
            <a:r>
              <a:rPr sz="1700" spc="60" dirty="0">
                <a:latin typeface="Calibri"/>
                <a:cs typeface="Calibri"/>
              </a:rPr>
              <a:t>in</a:t>
            </a:r>
            <a:r>
              <a:rPr sz="1700" spc="170" dirty="0">
                <a:latin typeface="Calibri"/>
                <a:cs typeface="Calibri"/>
              </a:rPr>
              <a:t> </a:t>
            </a:r>
            <a:r>
              <a:rPr sz="1700" spc="5" dirty="0">
                <a:latin typeface="Calibri"/>
                <a:cs typeface="Calibri"/>
              </a:rPr>
              <a:t>the</a:t>
            </a:r>
            <a:r>
              <a:rPr sz="1700" spc="170" dirty="0">
                <a:latin typeface="Calibri"/>
                <a:cs typeface="Calibri"/>
              </a:rPr>
              <a:t> </a:t>
            </a:r>
            <a:r>
              <a:rPr sz="1700" spc="30" dirty="0">
                <a:latin typeface="Calibri"/>
                <a:cs typeface="Calibri"/>
              </a:rPr>
              <a:t>past;</a:t>
            </a:r>
            <a:endParaRPr sz="1700">
              <a:latin typeface="Calibri"/>
              <a:cs typeface="Calibri"/>
            </a:endParaRPr>
          </a:p>
          <a:p>
            <a:pPr marL="611505" lvl="3" indent="-230504">
              <a:lnSpc>
                <a:spcPct val="100000"/>
              </a:lnSpc>
              <a:spcBef>
                <a:spcPts val="715"/>
              </a:spcBef>
              <a:buFont typeface="Calibri"/>
              <a:buChar char="–"/>
              <a:tabLst>
                <a:tab pos="612140" algn="l"/>
              </a:tabLst>
            </a:pPr>
            <a:r>
              <a:rPr sz="1700" spc="50" dirty="0">
                <a:latin typeface="Calibri"/>
                <a:cs typeface="Calibri"/>
              </a:rPr>
              <a:t>mobility</a:t>
            </a:r>
            <a:r>
              <a:rPr sz="1700" spc="165" dirty="0">
                <a:latin typeface="Calibri"/>
                <a:cs typeface="Calibri"/>
              </a:rPr>
              <a:t> </a:t>
            </a:r>
            <a:r>
              <a:rPr sz="1700" spc="30" dirty="0">
                <a:latin typeface="Calibri"/>
                <a:cs typeface="Calibri"/>
              </a:rPr>
              <a:t>information</a:t>
            </a:r>
            <a:r>
              <a:rPr sz="1700" spc="170" dirty="0">
                <a:latin typeface="Calibri"/>
                <a:cs typeface="Calibri"/>
              </a:rPr>
              <a:t> </a:t>
            </a:r>
            <a:r>
              <a:rPr sz="1700" spc="-35" dirty="0">
                <a:latin typeface="Calibri"/>
                <a:cs typeface="Calibri"/>
              </a:rPr>
              <a:t>of</a:t>
            </a:r>
            <a:r>
              <a:rPr sz="1700" spc="170" dirty="0">
                <a:latin typeface="Calibri"/>
                <a:cs typeface="Calibri"/>
              </a:rPr>
              <a:t> </a:t>
            </a:r>
            <a:r>
              <a:rPr sz="1700" spc="5" dirty="0">
                <a:latin typeface="Calibri"/>
                <a:cs typeface="Calibri"/>
              </a:rPr>
              <a:t>the</a:t>
            </a:r>
            <a:r>
              <a:rPr sz="1700" spc="175" dirty="0">
                <a:latin typeface="Calibri"/>
                <a:cs typeface="Calibri"/>
              </a:rPr>
              <a:t> </a:t>
            </a:r>
            <a:r>
              <a:rPr sz="1700" spc="35" dirty="0">
                <a:latin typeface="Calibri"/>
                <a:cs typeface="Calibri"/>
              </a:rPr>
              <a:t>terminal.</a:t>
            </a:r>
            <a:endParaRPr sz="1700">
              <a:latin typeface="Calibri"/>
              <a:cs typeface="Calibri"/>
            </a:endParaRPr>
          </a:p>
          <a:p>
            <a:pPr marL="311785">
              <a:lnSpc>
                <a:spcPct val="100000"/>
              </a:lnSpc>
              <a:spcBef>
                <a:spcPts val="715"/>
              </a:spcBef>
            </a:pPr>
            <a:r>
              <a:rPr sz="1700" spc="60" dirty="0">
                <a:latin typeface="Calibri"/>
                <a:cs typeface="Calibri"/>
              </a:rPr>
              <a:t>There</a:t>
            </a:r>
            <a:r>
              <a:rPr sz="1700" spc="25" dirty="0">
                <a:latin typeface="Calibri"/>
                <a:cs typeface="Calibri"/>
              </a:rPr>
              <a:t> </a:t>
            </a:r>
            <a:r>
              <a:rPr sz="1700" spc="35" dirty="0">
                <a:latin typeface="Calibri"/>
                <a:cs typeface="Calibri"/>
              </a:rPr>
              <a:t>is</a:t>
            </a:r>
            <a:r>
              <a:rPr sz="1700" spc="25" dirty="0">
                <a:latin typeface="Calibri"/>
                <a:cs typeface="Calibri"/>
              </a:rPr>
              <a:t> </a:t>
            </a:r>
            <a:r>
              <a:rPr sz="1700" spc="-5" dirty="0">
                <a:latin typeface="Calibri"/>
                <a:cs typeface="Calibri"/>
              </a:rPr>
              <a:t>no</a:t>
            </a:r>
            <a:r>
              <a:rPr sz="1700" spc="25" dirty="0">
                <a:latin typeface="Calibri"/>
                <a:cs typeface="Calibri"/>
              </a:rPr>
              <a:t> </a:t>
            </a:r>
            <a:r>
              <a:rPr sz="1700" spc="15" dirty="0">
                <a:latin typeface="Calibri"/>
                <a:cs typeface="Calibri"/>
              </a:rPr>
              <a:t>info</a:t>
            </a:r>
            <a:r>
              <a:rPr sz="1700" spc="25" dirty="0">
                <a:latin typeface="Calibri"/>
                <a:cs typeface="Calibri"/>
              </a:rPr>
              <a:t> </a:t>
            </a:r>
            <a:r>
              <a:rPr sz="1700" spc="35" dirty="0">
                <a:latin typeface="Calibri"/>
                <a:cs typeface="Calibri"/>
              </a:rPr>
              <a:t>about</a:t>
            </a:r>
            <a:r>
              <a:rPr sz="1700" spc="20" dirty="0">
                <a:latin typeface="Calibri"/>
                <a:cs typeface="Calibri"/>
              </a:rPr>
              <a:t> previous</a:t>
            </a:r>
            <a:r>
              <a:rPr sz="1700" spc="30" dirty="0">
                <a:latin typeface="Calibri"/>
                <a:cs typeface="Calibri"/>
              </a:rPr>
              <a:t> </a:t>
            </a:r>
            <a:r>
              <a:rPr sz="1700" spc="35" dirty="0">
                <a:latin typeface="Calibri"/>
                <a:cs typeface="Calibri"/>
              </a:rPr>
              <a:t>location</a:t>
            </a:r>
            <a:r>
              <a:rPr sz="1700" spc="25" dirty="0">
                <a:latin typeface="Calibri"/>
                <a:cs typeface="Calibri"/>
              </a:rPr>
              <a:t> </a:t>
            </a:r>
            <a:r>
              <a:rPr sz="1700" spc="-35" dirty="0">
                <a:latin typeface="Calibri"/>
                <a:cs typeface="Calibri"/>
              </a:rPr>
              <a:t>of</a:t>
            </a:r>
            <a:r>
              <a:rPr sz="1700" spc="20" dirty="0">
                <a:latin typeface="Calibri"/>
                <a:cs typeface="Calibri"/>
              </a:rPr>
              <a:t> </a:t>
            </a:r>
            <a:r>
              <a:rPr sz="1700" spc="5" dirty="0">
                <a:latin typeface="Calibri"/>
                <a:cs typeface="Calibri"/>
              </a:rPr>
              <a:t>the</a:t>
            </a:r>
            <a:r>
              <a:rPr sz="1700" spc="25" dirty="0">
                <a:latin typeface="Calibri"/>
                <a:cs typeface="Calibri"/>
              </a:rPr>
              <a:t> </a:t>
            </a:r>
            <a:r>
              <a:rPr sz="1700" spc="35" dirty="0">
                <a:latin typeface="Calibri"/>
                <a:cs typeface="Calibri"/>
              </a:rPr>
              <a:t>terminal</a:t>
            </a:r>
            <a:r>
              <a:rPr sz="1700" spc="20" dirty="0">
                <a:latin typeface="Calibri"/>
                <a:cs typeface="Calibri"/>
              </a:rPr>
              <a:t> </a:t>
            </a:r>
            <a:r>
              <a:rPr sz="1700" spc="5" dirty="0">
                <a:latin typeface="Calibri"/>
                <a:cs typeface="Calibri"/>
              </a:rPr>
              <a:t>the</a:t>
            </a:r>
            <a:r>
              <a:rPr sz="1700" spc="25" dirty="0">
                <a:latin typeface="Calibri"/>
                <a:cs typeface="Calibri"/>
              </a:rPr>
              <a:t> </a:t>
            </a:r>
            <a:r>
              <a:rPr sz="1700" spc="-10" dirty="0">
                <a:latin typeface="Calibri"/>
                <a:cs typeface="Calibri"/>
              </a:rPr>
              <a:t>whole</a:t>
            </a:r>
            <a:r>
              <a:rPr sz="1700" spc="25" dirty="0">
                <a:latin typeface="Calibri"/>
                <a:cs typeface="Calibri"/>
              </a:rPr>
              <a:t> </a:t>
            </a:r>
            <a:r>
              <a:rPr sz="1700" spc="5" dirty="0">
                <a:latin typeface="Calibri"/>
                <a:cs typeface="Calibri"/>
              </a:rPr>
              <a:t>network</a:t>
            </a:r>
            <a:r>
              <a:rPr sz="1700" spc="20" dirty="0">
                <a:latin typeface="Calibri"/>
                <a:cs typeface="Calibri"/>
              </a:rPr>
              <a:t> </a:t>
            </a:r>
            <a:r>
              <a:rPr sz="1700" spc="35" dirty="0">
                <a:latin typeface="Calibri"/>
                <a:cs typeface="Calibri"/>
              </a:rPr>
              <a:t>is</a:t>
            </a:r>
            <a:r>
              <a:rPr sz="1700" spc="25" dirty="0">
                <a:latin typeface="Calibri"/>
                <a:cs typeface="Calibri"/>
              </a:rPr>
              <a:t> </a:t>
            </a:r>
            <a:r>
              <a:rPr sz="1700" spc="5" dirty="0">
                <a:latin typeface="Calibri"/>
                <a:cs typeface="Calibri"/>
              </a:rPr>
              <a:t>the</a:t>
            </a:r>
            <a:r>
              <a:rPr sz="1700" spc="20" dirty="0">
                <a:latin typeface="Calibri"/>
                <a:cs typeface="Calibri"/>
              </a:rPr>
              <a:t> </a:t>
            </a:r>
            <a:r>
              <a:rPr sz="1700" spc="50" dirty="0">
                <a:latin typeface="Calibri"/>
                <a:cs typeface="Calibri"/>
              </a:rPr>
              <a:t>ExpectedZone.</a:t>
            </a:r>
            <a:endParaRPr sz="1700">
              <a:latin typeface="Calibri"/>
              <a:cs typeface="Calibri"/>
            </a:endParaRPr>
          </a:p>
          <a:p>
            <a:pPr marL="311785" lvl="2" indent="-216535">
              <a:lnSpc>
                <a:spcPct val="100000"/>
              </a:lnSpc>
              <a:spcBef>
                <a:spcPts val="1085"/>
              </a:spcBef>
              <a:buFont typeface="Cambria"/>
              <a:buChar char="•"/>
              <a:tabLst>
                <a:tab pos="312420" algn="l"/>
              </a:tabLst>
            </a:pPr>
            <a:r>
              <a:rPr sz="1700" b="1" spc="140" dirty="0">
                <a:latin typeface="Calibri"/>
                <a:cs typeface="Calibri"/>
              </a:rPr>
              <a:t>RequestZone</a:t>
            </a:r>
            <a:r>
              <a:rPr sz="1700" spc="140" dirty="0">
                <a:latin typeface="Calibri"/>
                <a:cs typeface="Calibri"/>
              </a:rPr>
              <a:t>:</a:t>
            </a:r>
            <a:endParaRPr sz="1700">
              <a:latin typeface="Calibri"/>
              <a:cs typeface="Calibri"/>
            </a:endParaRPr>
          </a:p>
          <a:p>
            <a:pPr marL="311785">
              <a:lnSpc>
                <a:spcPct val="100000"/>
              </a:lnSpc>
              <a:spcBef>
                <a:spcPts val="345"/>
              </a:spcBef>
            </a:pPr>
            <a:r>
              <a:rPr sz="1700" spc="125" dirty="0">
                <a:latin typeface="Calibri"/>
                <a:cs typeface="Calibri"/>
              </a:rPr>
              <a:t>This</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25" dirty="0">
                <a:latin typeface="Calibri"/>
                <a:cs typeface="Calibri"/>
              </a:rPr>
              <a:t>a</a:t>
            </a:r>
            <a:r>
              <a:rPr sz="1700" spc="175" dirty="0">
                <a:latin typeface="Calibri"/>
                <a:cs typeface="Calibri"/>
              </a:rPr>
              <a:t> </a:t>
            </a:r>
            <a:r>
              <a:rPr sz="1700" spc="20" dirty="0">
                <a:latin typeface="Calibri"/>
                <a:cs typeface="Calibri"/>
              </a:rPr>
              <a:t>geographical</a:t>
            </a:r>
            <a:r>
              <a:rPr sz="1700" spc="175" dirty="0">
                <a:latin typeface="Calibri"/>
                <a:cs typeface="Calibri"/>
              </a:rPr>
              <a:t> </a:t>
            </a:r>
            <a:r>
              <a:rPr sz="1700" spc="-10" dirty="0">
                <a:latin typeface="Calibri"/>
                <a:cs typeface="Calibri"/>
              </a:rPr>
              <a:t>zone</a:t>
            </a:r>
            <a:r>
              <a:rPr sz="1700" spc="180" dirty="0">
                <a:latin typeface="Calibri"/>
                <a:cs typeface="Calibri"/>
              </a:rPr>
              <a:t> </a:t>
            </a:r>
            <a:r>
              <a:rPr sz="1700" spc="55" dirty="0">
                <a:latin typeface="Calibri"/>
                <a:cs typeface="Calibri"/>
              </a:rPr>
              <a:t>within</a:t>
            </a:r>
            <a:r>
              <a:rPr sz="1700" spc="175" dirty="0">
                <a:latin typeface="Calibri"/>
                <a:cs typeface="Calibri"/>
              </a:rPr>
              <a:t> </a:t>
            </a:r>
            <a:r>
              <a:rPr sz="1700" spc="30" dirty="0">
                <a:latin typeface="Calibri"/>
                <a:cs typeface="Calibri"/>
              </a:rPr>
              <a:t>which</a:t>
            </a:r>
            <a:r>
              <a:rPr sz="1700" spc="175" dirty="0">
                <a:latin typeface="Calibri"/>
                <a:cs typeface="Calibri"/>
              </a:rPr>
              <a:t> </a:t>
            </a:r>
            <a:r>
              <a:rPr sz="1700" spc="15" dirty="0">
                <a:latin typeface="Calibri"/>
                <a:cs typeface="Calibri"/>
              </a:rPr>
              <a:t>control</a:t>
            </a:r>
            <a:r>
              <a:rPr sz="1700" spc="170" dirty="0">
                <a:latin typeface="Calibri"/>
                <a:cs typeface="Calibri"/>
              </a:rPr>
              <a:t> </a:t>
            </a:r>
            <a:r>
              <a:rPr sz="1700" spc="15" dirty="0">
                <a:latin typeface="Calibri"/>
                <a:cs typeface="Calibri"/>
              </a:rPr>
              <a:t>packets</a:t>
            </a:r>
            <a:r>
              <a:rPr sz="1700" spc="180" dirty="0">
                <a:latin typeface="Calibri"/>
                <a:cs typeface="Calibri"/>
              </a:rPr>
              <a:t> </a:t>
            </a:r>
            <a:r>
              <a:rPr sz="1700" spc="-5" dirty="0">
                <a:latin typeface="Calibri"/>
                <a:cs typeface="Calibri"/>
              </a:rPr>
              <a:t>are</a:t>
            </a:r>
            <a:r>
              <a:rPr sz="1700" spc="175" dirty="0">
                <a:latin typeface="Calibri"/>
                <a:cs typeface="Calibri"/>
              </a:rPr>
              <a:t> </a:t>
            </a:r>
            <a:r>
              <a:rPr sz="1700" spc="-5" dirty="0">
                <a:latin typeface="Calibri"/>
                <a:cs typeface="Calibri"/>
              </a:rPr>
              <a:t>allowed</a:t>
            </a:r>
            <a:r>
              <a:rPr sz="1700" spc="175" dirty="0">
                <a:latin typeface="Calibri"/>
                <a:cs typeface="Calibri"/>
              </a:rPr>
              <a:t> </a:t>
            </a:r>
            <a:r>
              <a:rPr sz="1700" spc="10" dirty="0">
                <a:latin typeface="Calibri"/>
                <a:cs typeface="Calibri"/>
              </a:rPr>
              <a:t>to</a:t>
            </a:r>
            <a:r>
              <a:rPr sz="1700" spc="175" dirty="0">
                <a:latin typeface="Calibri"/>
                <a:cs typeface="Calibri"/>
              </a:rPr>
              <a:t> </a:t>
            </a:r>
            <a:r>
              <a:rPr sz="1700" spc="20" dirty="0">
                <a:latin typeface="Calibri"/>
                <a:cs typeface="Calibri"/>
              </a:rPr>
              <a:t>propagate:</a:t>
            </a:r>
            <a:endParaRPr sz="1700">
              <a:latin typeface="Calibri"/>
              <a:cs typeface="Calibri"/>
            </a:endParaRPr>
          </a:p>
          <a:p>
            <a:pPr marL="611505" lvl="3" indent="-230504">
              <a:lnSpc>
                <a:spcPct val="100000"/>
              </a:lnSpc>
              <a:spcBef>
                <a:spcPts val="715"/>
              </a:spcBef>
              <a:buFont typeface="Calibri"/>
              <a:buChar char="–"/>
              <a:tabLst>
                <a:tab pos="612140" algn="l"/>
              </a:tabLst>
            </a:pPr>
            <a:r>
              <a:rPr sz="1700" spc="45" dirty="0">
                <a:latin typeface="Calibri"/>
                <a:cs typeface="Calibri"/>
              </a:rPr>
              <a:t>this</a:t>
            </a:r>
            <a:r>
              <a:rPr sz="1700" spc="175" dirty="0">
                <a:latin typeface="Calibri"/>
                <a:cs typeface="Calibri"/>
              </a:rPr>
              <a:t> </a:t>
            </a:r>
            <a:r>
              <a:rPr sz="1700" dirty="0">
                <a:latin typeface="Calibri"/>
                <a:cs typeface="Calibri"/>
              </a:rPr>
              <a:t>area</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10" dirty="0">
                <a:latin typeface="Calibri"/>
                <a:cs typeface="Calibri"/>
              </a:rPr>
              <a:t>determined</a:t>
            </a:r>
            <a:r>
              <a:rPr sz="1700" spc="180" dirty="0">
                <a:latin typeface="Calibri"/>
                <a:cs typeface="Calibri"/>
              </a:rPr>
              <a:t> </a:t>
            </a:r>
            <a:r>
              <a:rPr sz="1700" spc="55" dirty="0">
                <a:latin typeface="Calibri"/>
                <a:cs typeface="Calibri"/>
              </a:rPr>
              <a:t>by</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10" dirty="0">
                <a:latin typeface="Calibri"/>
                <a:cs typeface="Calibri"/>
              </a:rPr>
              <a:t>sender</a:t>
            </a:r>
            <a:r>
              <a:rPr sz="1700" spc="180" dirty="0">
                <a:latin typeface="Calibri"/>
                <a:cs typeface="Calibri"/>
              </a:rPr>
              <a:t> </a:t>
            </a:r>
            <a:r>
              <a:rPr sz="1700" spc="-35" dirty="0">
                <a:latin typeface="Calibri"/>
                <a:cs typeface="Calibri"/>
              </a:rPr>
              <a:t>of</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45" dirty="0">
                <a:latin typeface="Calibri"/>
                <a:cs typeface="Calibri"/>
              </a:rPr>
              <a:t>data</a:t>
            </a:r>
            <a:r>
              <a:rPr sz="1700" spc="180" dirty="0">
                <a:latin typeface="Calibri"/>
                <a:cs typeface="Calibri"/>
              </a:rPr>
              <a:t> </a:t>
            </a:r>
            <a:r>
              <a:rPr sz="1700" spc="15" dirty="0">
                <a:latin typeface="Calibri"/>
                <a:cs typeface="Calibri"/>
              </a:rPr>
              <a:t>packet;</a:t>
            </a:r>
            <a:endParaRPr sz="1700">
              <a:latin typeface="Calibri"/>
              <a:cs typeface="Calibri"/>
            </a:endParaRPr>
          </a:p>
          <a:p>
            <a:pPr marL="611505" lvl="3" indent="-230504">
              <a:lnSpc>
                <a:spcPct val="100000"/>
              </a:lnSpc>
              <a:spcBef>
                <a:spcPts val="715"/>
              </a:spcBef>
              <a:buFont typeface="Calibri"/>
              <a:buChar char="–"/>
              <a:tabLst>
                <a:tab pos="612140" algn="l"/>
              </a:tabLst>
            </a:pPr>
            <a:r>
              <a:rPr sz="1700" spc="15" dirty="0">
                <a:latin typeface="Calibri"/>
                <a:cs typeface="Calibri"/>
              </a:rPr>
              <a:t>control</a:t>
            </a:r>
            <a:r>
              <a:rPr sz="1700" spc="170" dirty="0">
                <a:latin typeface="Calibri"/>
                <a:cs typeface="Calibri"/>
              </a:rPr>
              <a:t> </a:t>
            </a:r>
            <a:r>
              <a:rPr sz="1700" spc="15" dirty="0">
                <a:latin typeface="Calibri"/>
                <a:cs typeface="Calibri"/>
              </a:rPr>
              <a:t>packets</a:t>
            </a:r>
            <a:r>
              <a:rPr sz="1700" spc="175" dirty="0">
                <a:latin typeface="Calibri"/>
                <a:cs typeface="Calibri"/>
              </a:rPr>
              <a:t> </a:t>
            </a:r>
            <a:r>
              <a:rPr sz="1700" spc="-5" dirty="0">
                <a:latin typeface="Calibri"/>
                <a:cs typeface="Calibri"/>
              </a:rPr>
              <a:t>are</a:t>
            </a:r>
            <a:r>
              <a:rPr sz="1700" spc="180" dirty="0">
                <a:latin typeface="Calibri"/>
                <a:cs typeface="Calibri"/>
              </a:rPr>
              <a:t> </a:t>
            </a:r>
            <a:r>
              <a:rPr sz="1700" dirty="0">
                <a:latin typeface="Calibri"/>
                <a:cs typeface="Calibri"/>
              </a:rPr>
              <a:t>forwarded</a:t>
            </a:r>
            <a:r>
              <a:rPr sz="1700" spc="175" dirty="0">
                <a:latin typeface="Calibri"/>
                <a:cs typeface="Calibri"/>
              </a:rPr>
              <a:t> </a:t>
            </a:r>
            <a:r>
              <a:rPr sz="1700" spc="55" dirty="0">
                <a:latin typeface="Calibri"/>
                <a:cs typeface="Calibri"/>
              </a:rPr>
              <a:t>by</a:t>
            </a:r>
            <a:r>
              <a:rPr sz="1700" spc="180" dirty="0">
                <a:latin typeface="Calibri"/>
                <a:cs typeface="Calibri"/>
              </a:rPr>
              <a:t> </a:t>
            </a:r>
            <a:r>
              <a:rPr sz="1700" spc="-5" dirty="0">
                <a:latin typeface="Calibri"/>
                <a:cs typeface="Calibri"/>
              </a:rPr>
              <a:t>node</a:t>
            </a:r>
            <a:r>
              <a:rPr sz="1700" spc="175" dirty="0">
                <a:latin typeface="Calibri"/>
                <a:cs typeface="Calibri"/>
              </a:rPr>
              <a:t> </a:t>
            </a:r>
            <a:r>
              <a:rPr sz="1700" spc="55" dirty="0">
                <a:latin typeface="Calibri"/>
                <a:cs typeface="Calibri"/>
              </a:rPr>
              <a:t>within</a:t>
            </a:r>
            <a:r>
              <a:rPr sz="1700" spc="180" dirty="0">
                <a:latin typeface="Calibri"/>
                <a:cs typeface="Calibri"/>
              </a:rPr>
              <a:t> </a:t>
            </a:r>
            <a:r>
              <a:rPr sz="1700" spc="25" dirty="0">
                <a:latin typeface="Calibri"/>
                <a:cs typeface="Calibri"/>
              </a:rPr>
              <a:t>a</a:t>
            </a:r>
            <a:r>
              <a:rPr sz="1700" spc="175" dirty="0">
                <a:latin typeface="Calibri"/>
                <a:cs typeface="Calibri"/>
              </a:rPr>
              <a:t> </a:t>
            </a:r>
            <a:r>
              <a:rPr sz="1700" spc="25" dirty="0">
                <a:latin typeface="Calibri"/>
                <a:cs typeface="Calibri"/>
              </a:rPr>
              <a:t>RequestZone</a:t>
            </a:r>
            <a:r>
              <a:rPr sz="1700" spc="180" dirty="0">
                <a:latin typeface="Calibri"/>
                <a:cs typeface="Calibri"/>
              </a:rPr>
              <a:t> </a:t>
            </a:r>
            <a:r>
              <a:rPr sz="1700" spc="35" dirty="0">
                <a:latin typeface="Calibri"/>
                <a:cs typeface="Calibri"/>
              </a:rPr>
              <a:t>only;</a:t>
            </a:r>
            <a:endParaRPr sz="1700">
              <a:latin typeface="Calibri"/>
              <a:cs typeface="Calibri"/>
            </a:endParaRPr>
          </a:p>
          <a:p>
            <a:pPr marL="611505" lvl="3" indent="-230504">
              <a:lnSpc>
                <a:spcPct val="100000"/>
              </a:lnSpc>
              <a:spcBef>
                <a:spcPts val="715"/>
              </a:spcBef>
              <a:buFont typeface="Calibri"/>
              <a:buChar char="–"/>
              <a:tabLst>
                <a:tab pos="612140" algn="l"/>
              </a:tabLst>
            </a:pPr>
            <a:r>
              <a:rPr sz="1700" spc="35" dirty="0">
                <a:latin typeface="Calibri"/>
                <a:cs typeface="Calibri"/>
              </a:rPr>
              <a:t>if</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25" dirty="0">
                <a:latin typeface="Calibri"/>
                <a:cs typeface="Calibri"/>
              </a:rPr>
              <a:t>not</a:t>
            </a:r>
            <a:r>
              <a:rPr sz="1700" spc="180" dirty="0">
                <a:latin typeface="Calibri"/>
                <a:cs typeface="Calibri"/>
              </a:rPr>
              <a:t> </a:t>
            </a:r>
            <a:r>
              <a:rPr sz="1700" spc="10" dirty="0">
                <a:latin typeface="Calibri"/>
                <a:cs typeface="Calibri"/>
              </a:rPr>
              <a:t>found</a:t>
            </a:r>
            <a:r>
              <a:rPr sz="1700" spc="180" dirty="0">
                <a:latin typeface="Calibri"/>
                <a:cs typeface="Calibri"/>
              </a:rPr>
              <a:t> </a:t>
            </a:r>
            <a:r>
              <a:rPr sz="1700" spc="40" dirty="0">
                <a:latin typeface="Calibri"/>
                <a:cs typeface="Calibri"/>
              </a:rPr>
              <a:t>using</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35" dirty="0">
                <a:latin typeface="Calibri"/>
                <a:cs typeface="Calibri"/>
              </a:rPr>
              <a:t>first</a:t>
            </a:r>
            <a:r>
              <a:rPr sz="1700" spc="180" dirty="0">
                <a:latin typeface="Calibri"/>
                <a:cs typeface="Calibri"/>
              </a:rPr>
              <a:t> </a:t>
            </a:r>
            <a:r>
              <a:rPr sz="1700" spc="30" dirty="0">
                <a:latin typeface="Calibri"/>
                <a:cs typeface="Calibri"/>
              </a:rPr>
              <a:t>RequestZone,</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10" dirty="0">
                <a:latin typeface="Calibri"/>
                <a:cs typeface="Calibri"/>
              </a:rPr>
              <a:t>size</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25" dirty="0">
                <a:latin typeface="Calibri"/>
                <a:cs typeface="Calibri"/>
              </a:rPr>
              <a:t>RequestZone</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10" dirty="0">
                <a:latin typeface="Calibri"/>
                <a:cs typeface="Calibri"/>
              </a:rPr>
              <a:t>increased.</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75358" y="761008"/>
            <a:ext cx="6113780" cy="2559050"/>
          </a:xfrm>
          <a:prstGeom prst="rect">
            <a:avLst/>
          </a:prstGeom>
        </p:spPr>
        <p:txBody>
          <a:bodyPr vert="horz" wrap="square" lIns="0" tIns="161290" rIns="0" bIns="0" rtlCol="0">
            <a:spAutoFit/>
          </a:bodyPr>
          <a:lstStyle/>
          <a:p>
            <a:pPr marL="433705" indent="-421640">
              <a:lnSpc>
                <a:spcPct val="100000"/>
              </a:lnSpc>
              <a:spcBef>
                <a:spcPts val="1270"/>
              </a:spcBef>
              <a:buAutoNum type="arabicPeriod"/>
              <a:tabLst>
                <a:tab pos="433705" algn="l"/>
                <a:tab pos="434340" algn="l"/>
              </a:tabLst>
            </a:pPr>
            <a:r>
              <a:rPr sz="2950" spc="-15" dirty="0">
                <a:solidFill>
                  <a:srgbClr val="000099"/>
                </a:solidFill>
                <a:latin typeface="Calibri"/>
                <a:cs typeface="Calibri"/>
              </a:rPr>
              <a:t>Introduction</a:t>
            </a:r>
            <a:endParaRPr sz="2950">
              <a:latin typeface="Calibri"/>
              <a:cs typeface="Calibri"/>
            </a:endParaRPr>
          </a:p>
          <a:p>
            <a:pPr marL="229235">
              <a:lnSpc>
                <a:spcPct val="100000"/>
              </a:lnSpc>
              <a:spcBef>
                <a:spcPts val="690"/>
              </a:spcBef>
            </a:pPr>
            <a:r>
              <a:rPr sz="1700" b="1" spc="220" dirty="0">
                <a:latin typeface="Calibri"/>
                <a:cs typeface="Calibri"/>
              </a:rPr>
              <a:t>What</a:t>
            </a:r>
            <a:r>
              <a:rPr sz="1700" b="1" spc="254" dirty="0">
                <a:latin typeface="Calibri"/>
                <a:cs typeface="Calibri"/>
              </a:rPr>
              <a:t> </a:t>
            </a:r>
            <a:r>
              <a:rPr sz="1700" b="1" spc="50" dirty="0">
                <a:latin typeface="Calibri"/>
                <a:cs typeface="Calibri"/>
              </a:rPr>
              <a:t>we</a:t>
            </a:r>
            <a:r>
              <a:rPr sz="1700" b="1" spc="260" dirty="0">
                <a:latin typeface="Calibri"/>
                <a:cs typeface="Calibri"/>
              </a:rPr>
              <a:t> </a:t>
            </a:r>
            <a:r>
              <a:rPr sz="1700" b="1" spc="95" dirty="0">
                <a:latin typeface="Calibri"/>
                <a:cs typeface="Calibri"/>
              </a:rPr>
              <a:t>have</a:t>
            </a:r>
            <a:r>
              <a:rPr sz="1700" b="1" spc="260" dirty="0">
                <a:latin typeface="Calibri"/>
                <a:cs typeface="Calibri"/>
              </a:rPr>
              <a:t> </a:t>
            </a:r>
            <a:r>
              <a:rPr sz="1700" b="1" spc="135" dirty="0">
                <a:latin typeface="Calibri"/>
                <a:cs typeface="Calibri"/>
              </a:rPr>
              <a:t>in</a:t>
            </a:r>
            <a:r>
              <a:rPr sz="1700" b="1" spc="260" dirty="0">
                <a:latin typeface="Calibri"/>
                <a:cs typeface="Calibri"/>
              </a:rPr>
              <a:t> </a:t>
            </a:r>
            <a:r>
              <a:rPr sz="1700" b="1" spc="130" dirty="0">
                <a:latin typeface="Calibri"/>
                <a:cs typeface="Calibri"/>
              </a:rPr>
              <a:t>ad</a:t>
            </a:r>
            <a:r>
              <a:rPr sz="1700" b="1" spc="260" dirty="0">
                <a:latin typeface="Calibri"/>
                <a:cs typeface="Calibri"/>
              </a:rPr>
              <a:t> </a:t>
            </a:r>
            <a:r>
              <a:rPr sz="1700" b="1" spc="140" dirty="0">
                <a:latin typeface="Calibri"/>
                <a:cs typeface="Calibri"/>
              </a:rPr>
              <a:t>hoc</a:t>
            </a:r>
            <a:r>
              <a:rPr sz="1700" b="1" spc="260" dirty="0">
                <a:latin typeface="Calibri"/>
                <a:cs typeface="Calibri"/>
              </a:rPr>
              <a:t> </a:t>
            </a:r>
            <a:r>
              <a:rPr sz="1700" b="1" spc="114" dirty="0">
                <a:latin typeface="Calibri"/>
                <a:cs typeface="Calibri"/>
              </a:rPr>
              <a:t>environment:</a:t>
            </a:r>
            <a:endParaRPr sz="1700">
              <a:latin typeface="Calibri"/>
              <a:cs typeface="Calibri"/>
            </a:endParaRPr>
          </a:p>
          <a:p>
            <a:pPr marL="283845" lvl="1" indent="-217170">
              <a:lnSpc>
                <a:spcPct val="100000"/>
              </a:lnSpc>
              <a:spcBef>
                <a:spcPts val="1085"/>
              </a:spcBef>
              <a:buFont typeface="Cambria"/>
              <a:buChar char="•"/>
              <a:tabLst>
                <a:tab pos="284480" algn="l"/>
              </a:tabLst>
            </a:pPr>
            <a:r>
              <a:rPr sz="1700" spc="60" dirty="0">
                <a:latin typeface="Calibri"/>
                <a:cs typeface="Calibri"/>
              </a:rPr>
              <a:t>dynamically</a:t>
            </a:r>
            <a:r>
              <a:rPr sz="1700" spc="160" dirty="0">
                <a:latin typeface="Calibri"/>
                <a:cs typeface="Calibri"/>
              </a:rPr>
              <a:t> </a:t>
            </a:r>
            <a:r>
              <a:rPr sz="1700" spc="35" dirty="0">
                <a:latin typeface="Calibri"/>
                <a:cs typeface="Calibri"/>
              </a:rPr>
              <a:t>changing</a:t>
            </a:r>
            <a:r>
              <a:rPr sz="1700" spc="165" dirty="0">
                <a:latin typeface="Calibri"/>
                <a:cs typeface="Calibri"/>
              </a:rPr>
              <a:t> </a:t>
            </a:r>
            <a:r>
              <a:rPr sz="1700" spc="25" dirty="0">
                <a:latin typeface="Calibri"/>
                <a:cs typeface="Calibri"/>
              </a:rPr>
              <a:t>topology;</a:t>
            </a:r>
            <a:endParaRPr sz="1700">
              <a:latin typeface="Calibri"/>
              <a:cs typeface="Calibri"/>
            </a:endParaRPr>
          </a:p>
          <a:p>
            <a:pPr marL="283845" lvl="1" indent="-217170">
              <a:lnSpc>
                <a:spcPct val="100000"/>
              </a:lnSpc>
              <a:spcBef>
                <a:spcPts val="1085"/>
              </a:spcBef>
              <a:buFont typeface="Cambria"/>
              <a:buChar char="•"/>
              <a:tabLst>
                <a:tab pos="284480" algn="l"/>
              </a:tabLst>
            </a:pPr>
            <a:r>
              <a:rPr sz="1700" spc="-15" dirty="0">
                <a:latin typeface="Calibri"/>
                <a:cs typeface="Calibri"/>
              </a:rPr>
              <a:t>absence</a:t>
            </a:r>
            <a:r>
              <a:rPr sz="1700" spc="185" dirty="0">
                <a:latin typeface="Calibri"/>
                <a:cs typeface="Calibri"/>
              </a:rPr>
              <a:t> </a:t>
            </a:r>
            <a:r>
              <a:rPr sz="1700" spc="-35" dirty="0">
                <a:latin typeface="Calibri"/>
                <a:cs typeface="Calibri"/>
              </a:rPr>
              <a:t>of</a:t>
            </a:r>
            <a:r>
              <a:rPr sz="1700" spc="185" dirty="0">
                <a:latin typeface="Calibri"/>
                <a:cs typeface="Calibri"/>
              </a:rPr>
              <a:t> </a:t>
            </a:r>
            <a:r>
              <a:rPr sz="1700" spc="25" dirty="0">
                <a:latin typeface="Calibri"/>
                <a:cs typeface="Calibri"/>
              </a:rPr>
              <a:t>fixed</a:t>
            </a:r>
            <a:r>
              <a:rPr sz="1700" spc="185" dirty="0">
                <a:latin typeface="Calibri"/>
                <a:cs typeface="Calibri"/>
              </a:rPr>
              <a:t> </a:t>
            </a:r>
            <a:r>
              <a:rPr sz="1700" spc="35" dirty="0">
                <a:latin typeface="Calibri"/>
                <a:cs typeface="Calibri"/>
              </a:rPr>
              <a:t>infrastructure</a:t>
            </a:r>
            <a:r>
              <a:rPr sz="1700" spc="185" dirty="0">
                <a:latin typeface="Calibri"/>
                <a:cs typeface="Calibri"/>
              </a:rPr>
              <a:t> </a:t>
            </a:r>
            <a:r>
              <a:rPr sz="1700" spc="35" dirty="0">
                <a:latin typeface="Calibri"/>
                <a:cs typeface="Calibri"/>
              </a:rPr>
              <a:t>and</a:t>
            </a:r>
            <a:r>
              <a:rPr sz="1700" spc="190" dirty="0">
                <a:latin typeface="Calibri"/>
                <a:cs typeface="Calibri"/>
              </a:rPr>
              <a:t> </a:t>
            </a:r>
            <a:r>
              <a:rPr sz="1700" spc="20" dirty="0">
                <a:latin typeface="Calibri"/>
                <a:cs typeface="Calibri"/>
              </a:rPr>
              <a:t>centralized</a:t>
            </a:r>
            <a:r>
              <a:rPr sz="1700" spc="185" dirty="0">
                <a:latin typeface="Calibri"/>
                <a:cs typeface="Calibri"/>
              </a:rPr>
              <a:t> </a:t>
            </a:r>
            <a:r>
              <a:rPr sz="1700" spc="35" dirty="0">
                <a:latin typeface="Calibri"/>
                <a:cs typeface="Calibri"/>
              </a:rPr>
              <a:t>administration;</a:t>
            </a:r>
            <a:endParaRPr sz="1700">
              <a:latin typeface="Calibri"/>
              <a:cs typeface="Calibri"/>
            </a:endParaRPr>
          </a:p>
          <a:p>
            <a:pPr marL="283845" lvl="1" indent="-217170">
              <a:lnSpc>
                <a:spcPct val="100000"/>
              </a:lnSpc>
              <a:spcBef>
                <a:spcPts val="1085"/>
              </a:spcBef>
              <a:buFont typeface="Cambria"/>
              <a:buChar char="•"/>
              <a:tabLst>
                <a:tab pos="284480" algn="l"/>
              </a:tabLst>
            </a:pPr>
            <a:r>
              <a:rPr sz="1700" spc="45" dirty="0">
                <a:latin typeface="Calibri"/>
                <a:cs typeface="Calibri"/>
              </a:rPr>
              <a:t>bandwidth</a:t>
            </a:r>
            <a:r>
              <a:rPr sz="1700" spc="175" dirty="0">
                <a:latin typeface="Calibri"/>
                <a:cs typeface="Calibri"/>
              </a:rPr>
              <a:t> </a:t>
            </a:r>
            <a:r>
              <a:rPr sz="1700" spc="20" dirty="0">
                <a:latin typeface="Calibri"/>
                <a:cs typeface="Calibri"/>
              </a:rPr>
              <a:t>constrained</a:t>
            </a:r>
            <a:r>
              <a:rPr sz="1700" spc="175" dirty="0">
                <a:latin typeface="Calibri"/>
                <a:cs typeface="Calibri"/>
              </a:rPr>
              <a:t> </a:t>
            </a:r>
            <a:r>
              <a:rPr sz="1700" dirty="0">
                <a:latin typeface="Calibri"/>
                <a:cs typeface="Calibri"/>
              </a:rPr>
              <a:t>wireless</a:t>
            </a:r>
            <a:r>
              <a:rPr sz="1700" spc="180" dirty="0">
                <a:latin typeface="Calibri"/>
                <a:cs typeface="Calibri"/>
              </a:rPr>
              <a:t> </a:t>
            </a:r>
            <a:r>
              <a:rPr sz="1700" spc="50" dirty="0">
                <a:latin typeface="Calibri"/>
                <a:cs typeface="Calibri"/>
              </a:rPr>
              <a:t>links;</a:t>
            </a:r>
            <a:endParaRPr sz="1700">
              <a:latin typeface="Calibri"/>
              <a:cs typeface="Calibri"/>
            </a:endParaRPr>
          </a:p>
          <a:p>
            <a:pPr marL="283845" lvl="1" indent="-217170">
              <a:lnSpc>
                <a:spcPct val="100000"/>
              </a:lnSpc>
              <a:spcBef>
                <a:spcPts val="1085"/>
              </a:spcBef>
              <a:buFont typeface="Cambria"/>
              <a:buChar char="•"/>
              <a:tabLst>
                <a:tab pos="284480" algn="l"/>
              </a:tabLst>
            </a:pPr>
            <a:r>
              <a:rPr sz="1700" spc="20" dirty="0">
                <a:latin typeface="Calibri"/>
                <a:cs typeface="Calibri"/>
              </a:rPr>
              <a:t>energy-constrained</a:t>
            </a:r>
            <a:r>
              <a:rPr sz="1700" spc="145" dirty="0">
                <a:latin typeface="Calibri"/>
                <a:cs typeface="Calibri"/>
              </a:rPr>
              <a:t> </a:t>
            </a:r>
            <a:r>
              <a:rPr sz="1700" dirty="0">
                <a:latin typeface="Calibri"/>
                <a:cs typeface="Calibri"/>
              </a:rPr>
              <a:t>nodes.</a:t>
            </a:r>
            <a:endParaRPr sz="1700">
              <a:latin typeface="Calibri"/>
              <a:cs typeface="Calibri"/>
            </a:endParaRPr>
          </a:p>
        </p:txBody>
      </p:sp>
      <p:pic>
        <p:nvPicPr>
          <p:cNvPr id="5" name="object 5"/>
          <p:cNvPicPr/>
          <p:nvPr/>
        </p:nvPicPr>
        <p:blipFill>
          <a:blip r:embed="rId2" cstate="print"/>
          <a:stretch>
            <a:fillRect/>
          </a:stretch>
        </p:blipFill>
        <p:spPr>
          <a:xfrm>
            <a:off x="3496421" y="3462751"/>
            <a:ext cx="3688334" cy="2406612"/>
          </a:xfrm>
          <a:prstGeom prst="rect">
            <a:avLst/>
          </a:prstGeom>
        </p:spPr>
      </p:pic>
      <p:sp>
        <p:nvSpPr>
          <p:cNvPr id="6" name="object 6"/>
          <p:cNvSpPr txBox="1"/>
          <p:nvPr/>
        </p:nvSpPr>
        <p:spPr>
          <a:xfrm>
            <a:off x="2491368" y="6169894"/>
            <a:ext cx="5708650" cy="276999"/>
          </a:xfrm>
          <a:prstGeom prst="rect">
            <a:avLst/>
          </a:prstGeom>
        </p:spPr>
        <p:txBody>
          <a:bodyPr vert="horz" wrap="square" lIns="0" tIns="15240" rIns="0" bIns="0" rtlCol="0">
            <a:spAutoFit/>
          </a:bodyPr>
          <a:lstStyle/>
          <a:p>
            <a:pPr marL="12700" algn="ctr">
              <a:lnSpc>
                <a:spcPct val="100000"/>
              </a:lnSpc>
              <a:spcBef>
                <a:spcPts val="120"/>
              </a:spcBef>
            </a:pPr>
            <a:r>
              <a:rPr sz="1700" spc="140">
                <a:latin typeface="Calibri"/>
                <a:cs typeface="Calibri"/>
              </a:rPr>
              <a:t>Link</a:t>
            </a:r>
            <a:r>
              <a:rPr sz="1700" spc="175">
                <a:latin typeface="Calibri"/>
                <a:cs typeface="Calibri"/>
              </a:rPr>
              <a:t> </a:t>
            </a:r>
            <a:r>
              <a:rPr sz="1700" spc="5" dirty="0">
                <a:latin typeface="Calibri"/>
                <a:cs typeface="Calibri"/>
              </a:rPr>
              <a:t>loss</a:t>
            </a:r>
            <a:r>
              <a:rPr sz="1700" spc="180" dirty="0">
                <a:latin typeface="Calibri"/>
                <a:cs typeface="Calibri"/>
              </a:rPr>
              <a:t> </a:t>
            </a:r>
            <a:r>
              <a:rPr sz="1700" spc="35" dirty="0">
                <a:latin typeface="Calibri"/>
                <a:cs typeface="Calibri"/>
              </a:rPr>
              <a:t>is</a:t>
            </a:r>
            <a:r>
              <a:rPr sz="1700" spc="175" dirty="0">
                <a:latin typeface="Calibri"/>
                <a:cs typeface="Calibri"/>
              </a:rPr>
              <a:t> </a:t>
            </a:r>
            <a:r>
              <a:rPr sz="1700" spc="-40" dirty="0">
                <a:latin typeface="Calibri"/>
                <a:cs typeface="Calibri"/>
              </a:rPr>
              <a:t>one</a:t>
            </a:r>
            <a:r>
              <a:rPr sz="1700" spc="180" dirty="0">
                <a:latin typeface="Calibri"/>
                <a:cs typeface="Calibri"/>
              </a:rPr>
              <a:t> </a:t>
            </a:r>
            <a:r>
              <a:rPr sz="1700" spc="-35" dirty="0">
                <a:latin typeface="Calibri"/>
                <a:cs typeface="Calibri"/>
              </a:rPr>
              <a:t>of</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biggest</a:t>
            </a:r>
            <a:r>
              <a:rPr sz="1700" spc="175" dirty="0">
                <a:latin typeface="Calibri"/>
                <a:cs typeface="Calibri"/>
              </a:rPr>
              <a:t> </a:t>
            </a:r>
            <a:r>
              <a:rPr sz="1700" spc="15" dirty="0">
                <a:latin typeface="Calibri"/>
                <a:cs typeface="Calibri"/>
              </a:rPr>
              <a:t>problem</a:t>
            </a:r>
            <a:r>
              <a:rPr sz="1700" spc="180" dirty="0">
                <a:latin typeface="Calibri"/>
                <a:cs typeface="Calibri"/>
              </a:rPr>
              <a:t> </a:t>
            </a:r>
            <a:r>
              <a:rPr sz="1700" dirty="0">
                <a:latin typeface="Calibri"/>
                <a:cs typeface="Calibri"/>
              </a:rPr>
              <a:t>for</a:t>
            </a:r>
            <a:r>
              <a:rPr sz="1700" spc="175" dirty="0">
                <a:latin typeface="Calibri"/>
                <a:cs typeface="Calibri"/>
              </a:rPr>
              <a:t> </a:t>
            </a:r>
            <a:r>
              <a:rPr sz="1700" spc="35" dirty="0">
                <a:latin typeface="Calibri"/>
                <a:cs typeface="Calibri"/>
              </a:rPr>
              <a:t>routing.</a:t>
            </a:r>
            <a:endParaRPr sz="1700">
              <a:latin typeface="Calibri"/>
              <a:cs typeface="Calibri"/>
            </a:endParaRPr>
          </a:p>
        </p:txBody>
      </p:sp>
      <p:sp>
        <p:nvSpPr>
          <p:cNvPr id="7" name="object 7"/>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
        <p:nvSpPr>
          <p:cNvPr id="9" name="object 9"/>
          <p:cNvSpPr txBox="1"/>
          <p:nvPr/>
        </p:nvSpPr>
        <p:spPr>
          <a:xfrm>
            <a:off x="9640514" y="6868266"/>
            <a:ext cx="220979" cy="340360"/>
          </a:xfrm>
          <a:prstGeom prst="rect">
            <a:avLst/>
          </a:prstGeom>
        </p:spPr>
        <p:txBody>
          <a:bodyPr vert="horz" wrap="square" lIns="0" tIns="0" rIns="0" bIns="0" rtlCol="0">
            <a:spAutoFit/>
          </a:bodyPr>
          <a:lstStyle/>
          <a:p>
            <a:pPr marL="38100">
              <a:lnSpc>
                <a:spcPts val="2450"/>
              </a:lnSpc>
            </a:pPr>
            <a:fld id="{81D60167-4931-47E6-BA6A-407CBD079E47}" type="slidenum">
              <a:rPr sz="2450" spc="-105" dirty="0">
                <a:latin typeface="Calibri"/>
                <a:cs typeface="Calibri"/>
              </a:rPr>
              <a:pPr marL="38100">
                <a:lnSpc>
                  <a:spcPts val="2450"/>
                </a:lnSpc>
              </a:pPr>
              <a:t>3</a:t>
            </a:fld>
            <a:endParaRPr sz="245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5556484" y="2059328"/>
            <a:ext cx="542290" cy="542925"/>
          </a:xfrm>
          <a:custGeom>
            <a:avLst/>
            <a:gdLst/>
            <a:ahLst/>
            <a:cxnLst/>
            <a:rect l="l" t="t" r="r" b="b"/>
            <a:pathLst>
              <a:path w="542289" h="542925">
                <a:moveTo>
                  <a:pt x="0" y="271377"/>
                </a:moveTo>
                <a:lnTo>
                  <a:pt x="5293" y="218644"/>
                </a:lnTo>
                <a:lnTo>
                  <a:pt x="21072" y="165962"/>
                </a:lnTo>
                <a:lnTo>
                  <a:pt x="44717" y="118573"/>
                </a:lnTo>
                <a:lnTo>
                  <a:pt x="78947" y="79048"/>
                </a:lnTo>
                <a:lnTo>
                  <a:pt x="121043" y="44767"/>
                </a:lnTo>
                <a:lnTo>
                  <a:pt x="168382" y="18451"/>
                </a:lnTo>
                <a:lnTo>
                  <a:pt x="218342" y="5243"/>
                </a:lnTo>
                <a:lnTo>
                  <a:pt x="270974" y="0"/>
                </a:lnTo>
                <a:lnTo>
                  <a:pt x="323606" y="5243"/>
                </a:lnTo>
                <a:lnTo>
                  <a:pt x="373616" y="18451"/>
                </a:lnTo>
                <a:lnTo>
                  <a:pt x="420955" y="44767"/>
                </a:lnTo>
                <a:lnTo>
                  <a:pt x="463050" y="79048"/>
                </a:lnTo>
                <a:lnTo>
                  <a:pt x="497231" y="118573"/>
                </a:lnTo>
                <a:lnTo>
                  <a:pt x="520925" y="165962"/>
                </a:lnTo>
                <a:lnTo>
                  <a:pt x="536705" y="218644"/>
                </a:lnTo>
                <a:lnTo>
                  <a:pt x="541948" y="271377"/>
                </a:lnTo>
                <a:lnTo>
                  <a:pt x="536705" y="324059"/>
                </a:lnTo>
                <a:lnTo>
                  <a:pt x="520925" y="374070"/>
                </a:lnTo>
                <a:lnTo>
                  <a:pt x="497231" y="421509"/>
                </a:lnTo>
                <a:lnTo>
                  <a:pt x="463050" y="463655"/>
                </a:lnTo>
                <a:lnTo>
                  <a:pt x="420955" y="495265"/>
                </a:lnTo>
                <a:lnTo>
                  <a:pt x="373616" y="521631"/>
                </a:lnTo>
                <a:lnTo>
                  <a:pt x="323606" y="537461"/>
                </a:lnTo>
                <a:lnTo>
                  <a:pt x="270974" y="542704"/>
                </a:lnTo>
                <a:lnTo>
                  <a:pt x="218342" y="537461"/>
                </a:lnTo>
                <a:lnTo>
                  <a:pt x="168382" y="521631"/>
                </a:lnTo>
                <a:lnTo>
                  <a:pt x="121043" y="495265"/>
                </a:lnTo>
                <a:lnTo>
                  <a:pt x="78947" y="463655"/>
                </a:lnTo>
                <a:lnTo>
                  <a:pt x="44717" y="421509"/>
                </a:lnTo>
                <a:lnTo>
                  <a:pt x="21072" y="374070"/>
                </a:lnTo>
                <a:lnTo>
                  <a:pt x="5293" y="324059"/>
                </a:lnTo>
                <a:lnTo>
                  <a:pt x="0" y="271377"/>
                </a:lnTo>
                <a:close/>
              </a:path>
            </a:pathLst>
          </a:custGeom>
          <a:ln w="5256">
            <a:solidFill>
              <a:srgbClr val="231F20"/>
            </a:solidFill>
          </a:ln>
        </p:spPr>
        <p:txBody>
          <a:bodyPr wrap="square" lIns="0" tIns="0" rIns="0" bIns="0" rtlCol="0"/>
          <a:lstStyle/>
          <a:p>
            <a:endParaRPr/>
          </a:p>
        </p:txBody>
      </p:sp>
      <p:sp>
        <p:nvSpPr>
          <p:cNvPr id="6" name="object 6"/>
          <p:cNvSpPr txBox="1"/>
          <p:nvPr/>
        </p:nvSpPr>
        <p:spPr>
          <a:xfrm>
            <a:off x="5753826" y="2133576"/>
            <a:ext cx="159385" cy="341630"/>
          </a:xfrm>
          <a:prstGeom prst="rect">
            <a:avLst/>
          </a:prstGeom>
        </p:spPr>
        <p:txBody>
          <a:bodyPr vert="horz" wrap="square" lIns="0" tIns="15875" rIns="0" bIns="0" rtlCol="0">
            <a:spAutoFit/>
          </a:bodyPr>
          <a:lstStyle/>
          <a:p>
            <a:pPr>
              <a:lnSpc>
                <a:spcPct val="100000"/>
              </a:lnSpc>
              <a:spcBef>
                <a:spcPts val="125"/>
              </a:spcBef>
            </a:pPr>
            <a:r>
              <a:rPr sz="2050" spc="10" dirty="0">
                <a:solidFill>
                  <a:srgbClr val="231F20"/>
                </a:solidFill>
                <a:latin typeface="Arial MT"/>
                <a:cs typeface="Arial MT"/>
              </a:rPr>
              <a:t>8</a:t>
            </a:r>
            <a:endParaRPr sz="2050">
              <a:latin typeface="Arial MT"/>
              <a:cs typeface="Arial MT"/>
            </a:endParaRPr>
          </a:p>
        </p:txBody>
      </p:sp>
      <p:sp>
        <p:nvSpPr>
          <p:cNvPr id="7" name="object 7"/>
          <p:cNvSpPr/>
          <p:nvPr/>
        </p:nvSpPr>
        <p:spPr>
          <a:xfrm>
            <a:off x="6748266" y="1487636"/>
            <a:ext cx="544830" cy="542925"/>
          </a:xfrm>
          <a:custGeom>
            <a:avLst/>
            <a:gdLst/>
            <a:ahLst/>
            <a:cxnLst/>
            <a:rect l="l" t="t" r="r" b="b"/>
            <a:pathLst>
              <a:path w="544829" h="542925">
                <a:moveTo>
                  <a:pt x="0" y="271377"/>
                </a:moveTo>
                <a:lnTo>
                  <a:pt x="5243" y="218644"/>
                </a:lnTo>
                <a:lnTo>
                  <a:pt x="21072" y="165962"/>
                </a:lnTo>
                <a:lnTo>
                  <a:pt x="47338" y="118573"/>
                </a:lnTo>
                <a:lnTo>
                  <a:pt x="81569" y="79048"/>
                </a:lnTo>
                <a:lnTo>
                  <a:pt x="120993" y="44817"/>
                </a:lnTo>
                <a:lnTo>
                  <a:pt x="168382" y="18451"/>
                </a:lnTo>
                <a:lnTo>
                  <a:pt x="218342" y="5293"/>
                </a:lnTo>
                <a:lnTo>
                  <a:pt x="273595" y="0"/>
                </a:lnTo>
                <a:lnTo>
                  <a:pt x="326227" y="5293"/>
                </a:lnTo>
                <a:lnTo>
                  <a:pt x="376187" y="18451"/>
                </a:lnTo>
                <a:lnTo>
                  <a:pt x="423576" y="44817"/>
                </a:lnTo>
                <a:lnTo>
                  <a:pt x="465672" y="79048"/>
                </a:lnTo>
                <a:lnTo>
                  <a:pt x="497231" y="118573"/>
                </a:lnTo>
                <a:lnTo>
                  <a:pt x="523547" y="165962"/>
                </a:lnTo>
                <a:lnTo>
                  <a:pt x="539326" y="218644"/>
                </a:lnTo>
                <a:lnTo>
                  <a:pt x="544569" y="271377"/>
                </a:lnTo>
                <a:lnTo>
                  <a:pt x="539326" y="324059"/>
                </a:lnTo>
                <a:lnTo>
                  <a:pt x="523547" y="374120"/>
                </a:lnTo>
                <a:lnTo>
                  <a:pt x="497231" y="421560"/>
                </a:lnTo>
                <a:lnTo>
                  <a:pt x="465672" y="463706"/>
                </a:lnTo>
                <a:lnTo>
                  <a:pt x="423576" y="497936"/>
                </a:lnTo>
                <a:lnTo>
                  <a:pt x="376187" y="521631"/>
                </a:lnTo>
                <a:lnTo>
                  <a:pt x="326227" y="537461"/>
                </a:lnTo>
                <a:lnTo>
                  <a:pt x="273595" y="542704"/>
                </a:lnTo>
                <a:lnTo>
                  <a:pt x="218342" y="537461"/>
                </a:lnTo>
                <a:lnTo>
                  <a:pt x="168382" y="521631"/>
                </a:lnTo>
                <a:lnTo>
                  <a:pt x="120993" y="497936"/>
                </a:lnTo>
                <a:lnTo>
                  <a:pt x="81569" y="463706"/>
                </a:lnTo>
                <a:lnTo>
                  <a:pt x="47338" y="421560"/>
                </a:lnTo>
                <a:lnTo>
                  <a:pt x="21072" y="374120"/>
                </a:lnTo>
                <a:lnTo>
                  <a:pt x="5243" y="324059"/>
                </a:lnTo>
                <a:lnTo>
                  <a:pt x="0" y="271377"/>
                </a:lnTo>
                <a:close/>
              </a:path>
            </a:pathLst>
          </a:custGeom>
          <a:ln w="5256">
            <a:solidFill>
              <a:srgbClr val="231F20"/>
            </a:solidFill>
          </a:ln>
        </p:spPr>
        <p:txBody>
          <a:bodyPr wrap="square" lIns="0" tIns="0" rIns="0" bIns="0" rtlCol="0"/>
          <a:lstStyle/>
          <a:p>
            <a:endParaRPr/>
          </a:p>
        </p:txBody>
      </p:sp>
      <p:sp>
        <p:nvSpPr>
          <p:cNvPr id="8" name="object 8"/>
          <p:cNvSpPr txBox="1"/>
          <p:nvPr/>
        </p:nvSpPr>
        <p:spPr>
          <a:xfrm>
            <a:off x="6945589" y="1561868"/>
            <a:ext cx="159385" cy="341630"/>
          </a:xfrm>
          <a:prstGeom prst="rect">
            <a:avLst/>
          </a:prstGeom>
        </p:spPr>
        <p:txBody>
          <a:bodyPr vert="horz" wrap="square" lIns="0" tIns="15875" rIns="0" bIns="0" rtlCol="0">
            <a:spAutoFit/>
          </a:bodyPr>
          <a:lstStyle/>
          <a:p>
            <a:pPr>
              <a:lnSpc>
                <a:spcPct val="100000"/>
              </a:lnSpc>
              <a:spcBef>
                <a:spcPts val="125"/>
              </a:spcBef>
            </a:pPr>
            <a:r>
              <a:rPr sz="2050" spc="10" dirty="0">
                <a:solidFill>
                  <a:srgbClr val="231F20"/>
                </a:solidFill>
                <a:latin typeface="Arial MT"/>
                <a:cs typeface="Arial MT"/>
              </a:rPr>
              <a:t>5</a:t>
            </a:r>
            <a:endParaRPr sz="2050">
              <a:latin typeface="Arial MT"/>
              <a:cs typeface="Arial MT"/>
            </a:endParaRPr>
          </a:p>
        </p:txBody>
      </p:sp>
      <p:sp>
        <p:nvSpPr>
          <p:cNvPr id="9" name="object 9"/>
          <p:cNvSpPr/>
          <p:nvPr/>
        </p:nvSpPr>
        <p:spPr>
          <a:xfrm>
            <a:off x="7661159" y="2944493"/>
            <a:ext cx="544830" cy="542925"/>
          </a:xfrm>
          <a:custGeom>
            <a:avLst/>
            <a:gdLst/>
            <a:ahLst/>
            <a:cxnLst/>
            <a:rect l="l" t="t" r="r" b="b"/>
            <a:pathLst>
              <a:path w="544829" h="542925">
                <a:moveTo>
                  <a:pt x="0" y="271377"/>
                </a:moveTo>
                <a:lnTo>
                  <a:pt x="5243" y="218695"/>
                </a:lnTo>
                <a:lnTo>
                  <a:pt x="21072" y="166012"/>
                </a:lnTo>
                <a:lnTo>
                  <a:pt x="47388" y="121194"/>
                </a:lnTo>
                <a:lnTo>
                  <a:pt x="81569" y="79048"/>
                </a:lnTo>
                <a:lnTo>
                  <a:pt x="121043" y="44817"/>
                </a:lnTo>
                <a:lnTo>
                  <a:pt x="168382" y="21123"/>
                </a:lnTo>
                <a:lnTo>
                  <a:pt x="218342" y="5293"/>
                </a:lnTo>
                <a:lnTo>
                  <a:pt x="270974" y="0"/>
                </a:lnTo>
                <a:lnTo>
                  <a:pt x="326227" y="5293"/>
                </a:lnTo>
                <a:lnTo>
                  <a:pt x="376238" y="21123"/>
                </a:lnTo>
                <a:lnTo>
                  <a:pt x="423576" y="44817"/>
                </a:lnTo>
                <a:lnTo>
                  <a:pt x="463050" y="79048"/>
                </a:lnTo>
                <a:lnTo>
                  <a:pt x="497231" y="121194"/>
                </a:lnTo>
                <a:lnTo>
                  <a:pt x="523547" y="166012"/>
                </a:lnTo>
                <a:lnTo>
                  <a:pt x="539326" y="218695"/>
                </a:lnTo>
                <a:lnTo>
                  <a:pt x="544569" y="271377"/>
                </a:lnTo>
                <a:lnTo>
                  <a:pt x="539326" y="324059"/>
                </a:lnTo>
                <a:lnTo>
                  <a:pt x="523547" y="374120"/>
                </a:lnTo>
                <a:lnTo>
                  <a:pt x="497231" y="421560"/>
                </a:lnTo>
                <a:lnTo>
                  <a:pt x="463050" y="463706"/>
                </a:lnTo>
                <a:lnTo>
                  <a:pt x="423576" y="497936"/>
                </a:lnTo>
                <a:lnTo>
                  <a:pt x="376238" y="521681"/>
                </a:lnTo>
                <a:lnTo>
                  <a:pt x="326227" y="537461"/>
                </a:lnTo>
                <a:lnTo>
                  <a:pt x="270974" y="542754"/>
                </a:lnTo>
                <a:lnTo>
                  <a:pt x="218342" y="537461"/>
                </a:lnTo>
                <a:lnTo>
                  <a:pt x="168382" y="521681"/>
                </a:lnTo>
                <a:lnTo>
                  <a:pt x="121043" y="497936"/>
                </a:lnTo>
                <a:lnTo>
                  <a:pt x="81569" y="463706"/>
                </a:lnTo>
                <a:lnTo>
                  <a:pt x="47388" y="421560"/>
                </a:lnTo>
                <a:lnTo>
                  <a:pt x="21072" y="374120"/>
                </a:lnTo>
                <a:lnTo>
                  <a:pt x="5243" y="324059"/>
                </a:lnTo>
                <a:lnTo>
                  <a:pt x="0" y="271377"/>
                </a:lnTo>
                <a:close/>
              </a:path>
            </a:pathLst>
          </a:custGeom>
          <a:ln w="5256">
            <a:solidFill>
              <a:srgbClr val="231F20"/>
            </a:solidFill>
          </a:ln>
        </p:spPr>
        <p:txBody>
          <a:bodyPr wrap="square" lIns="0" tIns="0" rIns="0" bIns="0" rtlCol="0"/>
          <a:lstStyle/>
          <a:p>
            <a:endParaRPr/>
          </a:p>
        </p:txBody>
      </p:sp>
      <p:sp>
        <p:nvSpPr>
          <p:cNvPr id="10" name="object 10"/>
          <p:cNvSpPr txBox="1"/>
          <p:nvPr/>
        </p:nvSpPr>
        <p:spPr>
          <a:xfrm>
            <a:off x="7845787" y="3018757"/>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6</a:t>
            </a:r>
            <a:endParaRPr sz="2050">
              <a:latin typeface="Arial MT"/>
              <a:cs typeface="Arial MT"/>
            </a:endParaRPr>
          </a:p>
        </p:txBody>
      </p:sp>
      <p:sp>
        <p:nvSpPr>
          <p:cNvPr id="11" name="object 11"/>
          <p:cNvSpPr/>
          <p:nvPr/>
        </p:nvSpPr>
        <p:spPr>
          <a:xfrm>
            <a:off x="6353627" y="3537309"/>
            <a:ext cx="544830" cy="542925"/>
          </a:xfrm>
          <a:custGeom>
            <a:avLst/>
            <a:gdLst/>
            <a:ahLst/>
            <a:cxnLst/>
            <a:rect l="l" t="t" r="r" b="b"/>
            <a:pathLst>
              <a:path w="544829" h="542925">
                <a:moveTo>
                  <a:pt x="0" y="271326"/>
                </a:moveTo>
                <a:lnTo>
                  <a:pt x="5243" y="218644"/>
                </a:lnTo>
                <a:lnTo>
                  <a:pt x="21072" y="168583"/>
                </a:lnTo>
                <a:lnTo>
                  <a:pt x="47388" y="121144"/>
                </a:lnTo>
                <a:lnTo>
                  <a:pt x="81569" y="78998"/>
                </a:lnTo>
                <a:lnTo>
                  <a:pt x="121043" y="44767"/>
                </a:lnTo>
                <a:lnTo>
                  <a:pt x="168382" y="21022"/>
                </a:lnTo>
                <a:lnTo>
                  <a:pt x="218342" y="5243"/>
                </a:lnTo>
                <a:lnTo>
                  <a:pt x="273646" y="0"/>
                </a:lnTo>
                <a:lnTo>
                  <a:pt x="326227" y="5243"/>
                </a:lnTo>
                <a:lnTo>
                  <a:pt x="376238" y="21022"/>
                </a:lnTo>
                <a:lnTo>
                  <a:pt x="423576" y="44767"/>
                </a:lnTo>
                <a:lnTo>
                  <a:pt x="463050" y="78998"/>
                </a:lnTo>
                <a:lnTo>
                  <a:pt x="497231" y="121144"/>
                </a:lnTo>
                <a:lnTo>
                  <a:pt x="523547" y="168583"/>
                </a:lnTo>
                <a:lnTo>
                  <a:pt x="539326" y="218644"/>
                </a:lnTo>
                <a:lnTo>
                  <a:pt x="544620" y="271326"/>
                </a:lnTo>
                <a:lnTo>
                  <a:pt x="539326" y="324009"/>
                </a:lnTo>
                <a:lnTo>
                  <a:pt x="523547" y="374070"/>
                </a:lnTo>
                <a:lnTo>
                  <a:pt x="497231" y="421459"/>
                </a:lnTo>
                <a:lnTo>
                  <a:pt x="463050" y="463655"/>
                </a:lnTo>
                <a:lnTo>
                  <a:pt x="423576" y="497886"/>
                </a:lnTo>
                <a:lnTo>
                  <a:pt x="376238" y="521581"/>
                </a:lnTo>
                <a:lnTo>
                  <a:pt x="326227" y="537410"/>
                </a:lnTo>
                <a:lnTo>
                  <a:pt x="273646" y="542653"/>
                </a:lnTo>
                <a:lnTo>
                  <a:pt x="218342" y="537410"/>
                </a:lnTo>
                <a:lnTo>
                  <a:pt x="168382" y="521581"/>
                </a:lnTo>
                <a:lnTo>
                  <a:pt x="121043" y="497886"/>
                </a:lnTo>
                <a:lnTo>
                  <a:pt x="81569" y="463655"/>
                </a:lnTo>
                <a:lnTo>
                  <a:pt x="47388" y="421459"/>
                </a:lnTo>
                <a:lnTo>
                  <a:pt x="21072" y="374070"/>
                </a:lnTo>
                <a:lnTo>
                  <a:pt x="5243" y="324009"/>
                </a:lnTo>
                <a:lnTo>
                  <a:pt x="0" y="271326"/>
                </a:lnTo>
                <a:close/>
              </a:path>
            </a:pathLst>
          </a:custGeom>
          <a:ln w="5256">
            <a:solidFill>
              <a:srgbClr val="231F20"/>
            </a:solidFill>
          </a:ln>
        </p:spPr>
        <p:txBody>
          <a:bodyPr wrap="square" lIns="0" tIns="0" rIns="0" bIns="0" rtlCol="0"/>
          <a:lstStyle/>
          <a:p>
            <a:endParaRPr/>
          </a:p>
        </p:txBody>
      </p:sp>
      <p:sp>
        <p:nvSpPr>
          <p:cNvPr id="12" name="object 12"/>
          <p:cNvSpPr txBox="1"/>
          <p:nvPr/>
        </p:nvSpPr>
        <p:spPr>
          <a:xfrm>
            <a:off x="6550961" y="3611511"/>
            <a:ext cx="159385" cy="341630"/>
          </a:xfrm>
          <a:prstGeom prst="rect">
            <a:avLst/>
          </a:prstGeom>
        </p:spPr>
        <p:txBody>
          <a:bodyPr vert="horz" wrap="square" lIns="0" tIns="15875" rIns="0" bIns="0" rtlCol="0">
            <a:spAutoFit/>
          </a:bodyPr>
          <a:lstStyle/>
          <a:p>
            <a:pPr>
              <a:lnSpc>
                <a:spcPct val="100000"/>
              </a:lnSpc>
              <a:spcBef>
                <a:spcPts val="125"/>
              </a:spcBef>
            </a:pPr>
            <a:r>
              <a:rPr sz="2050" spc="10" dirty="0">
                <a:solidFill>
                  <a:srgbClr val="231F20"/>
                </a:solidFill>
                <a:latin typeface="Arial MT"/>
                <a:cs typeface="Arial MT"/>
              </a:rPr>
              <a:t>7</a:t>
            </a:r>
            <a:endParaRPr sz="2050">
              <a:latin typeface="Arial MT"/>
              <a:cs typeface="Arial MT"/>
            </a:endParaRPr>
          </a:p>
        </p:txBody>
      </p:sp>
      <p:sp>
        <p:nvSpPr>
          <p:cNvPr id="13" name="object 13"/>
          <p:cNvSpPr/>
          <p:nvPr/>
        </p:nvSpPr>
        <p:spPr>
          <a:xfrm>
            <a:off x="4380532" y="1561441"/>
            <a:ext cx="544830" cy="542925"/>
          </a:xfrm>
          <a:custGeom>
            <a:avLst/>
            <a:gdLst/>
            <a:ahLst/>
            <a:cxnLst/>
            <a:rect l="l" t="t" r="r" b="b"/>
            <a:pathLst>
              <a:path w="544829" h="542925">
                <a:moveTo>
                  <a:pt x="0" y="271326"/>
                </a:moveTo>
                <a:lnTo>
                  <a:pt x="5243" y="218644"/>
                </a:lnTo>
                <a:lnTo>
                  <a:pt x="21022" y="165962"/>
                </a:lnTo>
                <a:lnTo>
                  <a:pt x="47338" y="121144"/>
                </a:lnTo>
                <a:lnTo>
                  <a:pt x="81519" y="78998"/>
                </a:lnTo>
                <a:lnTo>
                  <a:pt x="120993" y="44767"/>
                </a:lnTo>
                <a:lnTo>
                  <a:pt x="168331" y="21072"/>
                </a:lnTo>
                <a:lnTo>
                  <a:pt x="218342" y="5243"/>
                </a:lnTo>
                <a:lnTo>
                  <a:pt x="270974" y="0"/>
                </a:lnTo>
                <a:lnTo>
                  <a:pt x="326177" y="5243"/>
                </a:lnTo>
                <a:lnTo>
                  <a:pt x="376187" y="21072"/>
                </a:lnTo>
                <a:lnTo>
                  <a:pt x="423526" y="44767"/>
                </a:lnTo>
                <a:lnTo>
                  <a:pt x="463000" y="78998"/>
                </a:lnTo>
                <a:lnTo>
                  <a:pt x="497180" y="121144"/>
                </a:lnTo>
                <a:lnTo>
                  <a:pt x="523496" y="165962"/>
                </a:lnTo>
                <a:lnTo>
                  <a:pt x="539326" y="218644"/>
                </a:lnTo>
                <a:lnTo>
                  <a:pt x="544569" y="271326"/>
                </a:lnTo>
                <a:lnTo>
                  <a:pt x="539326" y="324009"/>
                </a:lnTo>
                <a:lnTo>
                  <a:pt x="523496" y="374070"/>
                </a:lnTo>
                <a:lnTo>
                  <a:pt x="497180" y="421459"/>
                </a:lnTo>
                <a:lnTo>
                  <a:pt x="463000" y="463655"/>
                </a:lnTo>
                <a:lnTo>
                  <a:pt x="423526" y="497886"/>
                </a:lnTo>
                <a:lnTo>
                  <a:pt x="376187" y="521581"/>
                </a:lnTo>
                <a:lnTo>
                  <a:pt x="326177" y="537410"/>
                </a:lnTo>
                <a:lnTo>
                  <a:pt x="270974" y="542653"/>
                </a:lnTo>
                <a:lnTo>
                  <a:pt x="218342" y="537410"/>
                </a:lnTo>
                <a:lnTo>
                  <a:pt x="168331" y="521581"/>
                </a:lnTo>
                <a:lnTo>
                  <a:pt x="120993" y="497886"/>
                </a:lnTo>
                <a:lnTo>
                  <a:pt x="81519" y="463655"/>
                </a:lnTo>
                <a:lnTo>
                  <a:pt x="47338" y="421459"/>
                </a:lnTo>
                <a:lnTo>
                  <a:pt x="21022" y="374070"/>
                </a:lnTo>
                <a:lnTo>
                  <a:pt x="5243" y="324009"/>
                </a:lnTo>
                <a:lnTo>
                  <a:pt x="0" y="271326"/>
                </a:lnTo>
                <a:close/>
              </a:path>
            </a:pathLst>
          </a:custGeom>
          <a:ln w="5256">
            <a:solidFill>
              <a:srgbClr val="231F20"/>
            </a:solidFill>
          </a:ln>
        </p:spPr>
        <p:txBody>
          <a:bodyPr wrap="square" lIns="0" tIns="0" rIns="0" bIns="0" rtlCol="0"/>
          <a:lstStyle/>
          <a:p>
            <a:endParaRPr/>
          </a:p>
        </p:txBody>
      </p:sp>
      <p:sp>
        <p:nvSpPr>
          <p:cNvPr id="14" name="object 14"/>
          <p:cNvSpPr txBox="1"/>
          <p:nvPr/>
        </p:nvSpPr>
        <p:spPr>
          <a:xfrm>
            <a:off x="4577820" y="1635649"/>
            <a:ext cx="159385" cy="341630"/>
          </a:xfrm>
          <a:prstGeom prst="rect">
            <a:avLst/>
          </a:prstGeom>
        </p:spPr>
        <p:txBody>
          <a:bodyPr vert="horz" wrap="square" lIns="0" tIns="15875" rIns="0" bIns="0" rtlCol="0">
            <a:spAutoFit/>
          </a:bodyPr>
          <a:lstStyle/>
          <a:p>
            <a:pPr>
              <a:lnSpc>
                <a:spcPct val="100000"/>
              </a:lnSpc>
              <a:spcBef>
                <a:spcPts val="125"/>
              </a:spcBef>
            </a:pPr>
            <a:r>
              <a:rPr sz="2050" spc="10" dirty="0">
                <a:solidFill>
                  <a:srgbClr val="231F20"/>
                </a:solidFill>
                <a:latin typeface="Arial MT"/>
                <a:cs typeface="Arial MT"/>
              </a:rPr>
              <a:t>2</a:t>
            </a:r>
            <a:endParaRPr sz="2050">
              <a:latin typeface="Arial MT"/>
              <a:cs typeface="Arial MT"/>
            </a:endParaRPr>
          </a:p>
        </p:txBody>
      </p:sp>
      <p:sp>
        <p:nvSpPr>
          <p:cNvPr id="15" name="object 15"/>
          <p:cNvSpPr/>
          <p:nvPr/>
        </p:nvSpPr>
        <p:spPr>
          <a:xfrm>
            <a:off x="4972441" y="2746922"/>
            <a:ext cx="544830" cy="542925"/>
          </a:xfrm>
          <a:custGeom>
            <a:avLst/>
            <a:gdLst/>
            <a:ahLst/>
            <a:cxnLst/>
            <a:rect l="l" t="t" r="r" b="b"/>
            <a:pathLst>
              <a:path w="544829" h="542925">
                <a:moveTo>
                  <a:pt x="0" y="271377"/>
                </a:moveTo>
                <a:lnTo>
                  <a:pt x="5293" y="218695"/>
                </a:lnTo>
                <a:lnTo>
                  <a:pt x="21072" y="165962"/>
                </a:lnTo>
                <a:lnTo>
                  <a:pt x="47338" y="121194"/>
                </a:lnTo>
                <a:lnTo>
                  <a:pt x="81569" y="79048"/>
                </a:lnTo>
                <a:lnTo>
                  <a:pt x="121043" y="44817"/>
                </a:lnTo>
                <a:lnTo>
                  <a:pt x="168382" y="21072"/>
                </a:lnTo>
                <a:lnTo>
                  <a:pt x="218392" y="5293"/>
                </a:lnTo>
                <a:lnTo>
                  <a:pt x="270974" y="0"/>
                </a:lnTo>
                <a:lnTo>
                  <a:pt x="326227" y="5293"/>
                </a:lnTo>
                <a:lnTo>
                  <a:pt x="376187" y="21072"/>
                </a:lnTo>
                <a:lnTo>
                  <a:pt x="423576" y="44817"/>
                </a:lnTo>
                <a:lnTo>
                  <a:pt x="463050" y="79048"/>
                </a:lnTo>
                <a:lnTo>
                  <a:pt x="497231" y="121194"/>
                </a:lnTo>
                <a:lnTo>
                  <a:pt x="523547" y="165962"/>
                </a:lnTo>
                <a:lnTo>
                  <a:pt x="539326" y="218695"/>
                </a:lnTo>
                <a:lnTo>
                  <a:pt x="544569" y="271377"/>
                </a:lnTo>
                <a:lnTo>
                  <a:pt x="539326" y="324059"/>
                </a:lnTo>
                <a:lnTo>
                  <a:pt x="523547" y="374120"/>
                </a:lnTo>
                <a:lnTo>
                  <a:pt x="497231" y="421560"/>
                </a:lnTo>
                <a:lnTo>
                  <a:pt x="463050" y="463655"/>
                </a:lnTo>
                <a:lnTo>
                  <a:pt x="423576" y="497936"/>
                </a:lnTo>
                <a:lnTo>
                  <a:pt x="376187" y="521631"/>
                </a:lnTo>
                <a:lnTo>
                  <a:pt x="326227" y="537461"/>
                </a:lnTo>
                <a:lnTo>
                  <a:pt x="270974" y="542704"/>
                </a:lnTo>
                <a:lnTo>
                  <a:pt x="218392" y="537461"/>
                </a:lnTo>
                <a:lnTo>
                  <a:pt x="168382" y="521631"/>
                </a:lnTo>
                <a:lnTo>
                  <a:pt x="121043" y="497936"/>
                </a:lnTo>
                <a:lnTo>
                  <a:pt x="81569" y="463655"/>
                </a:lnTo>
                <a:lnTo>
                  <a:pt x="47338" y="421560"/>
                </a:lnTo>
                <a:lnTo>
                  <a:pt x="21072" y="374120"/>
                </a:lnTo>
                <a:lnTo>
                  <a:pt x="5293" y="324059"/>
                </a:lnTo>
                <a:lnTo>
                  <a:pt x="0" y="271377"/>
                </a:lnTo>
                <a:close/>
              </a:path>
            </a:pathLst>
          </a:custGeom>
          <a:ln w="5256">
            <a:solidFill>
              <a:srgbClr val="231F20"/>
            </a:solidFill>
          </a:ln>
        </p:spPr>
        <p:txBody>
          <a:bodyPr wrap="square" lIns="0" tIns="0" rIns="0" bIns="0" rtlCol="0"/>
          <a:lstStyle/>
          <a:p>
            <a:endParaRPr/>
          </a:p>
        </p:txBody>
      </p:sp>
      <p:sp>
        <p:nvSpPr>
          <p:cNvPr id="16" name="object 16"/>
          <p:cNvSpPr txBox="1"/>
          <p:nvPr/>
        </p:nvSpPr>
        <p:spPr>
          <a:xfrm>
            <a:off x="5169763" y="2821180"/>
            <a:ext cx="159385" cy="341630"/>
          </a:xfrm>
          <a:prstGeom prst="rect">
            <a:avLst/>
          </a:prstGeom>
        </p:spPr>
        <p:txBody>
          <a:bodyPr vert="horz" wrap="square" lIns="0" tIns="15875" rIns="0" bIns="0" rtlCol="0">
            <a:spAutoFit/>
          </a:bodyPr>
          <a:lstStyle/>
          <a:p>
            <a:pPr>
              <a:lnSpc>
                <a:spcPct val="100000"/>
              </a:lnSpc>
              <a:spcBef>
                <a:spcPts val="125"/>
              </a:spcBef>
            </a:pPr>
            <a:r>
              <a:rPr sz="2050" spc="10" dirty="0">
                <a:solidFill>
                  <a:srgbClr val="231F20"/>
                </a:solidFill>
                <a:latin typeface="Arial MT"/>
                <a:cs typeface="Arial MT"/>
              </a:rPr>
              <a:t>9</a:t>
            </a:r>
            <a:endParaRPr sz="2050">
              <a:latin typeface="Arial MT"/>
              <a:cs typeface="Arial MT"/>
            </a:endParaRPr>
          </a:p>
        </p:txBody>
      </p:sp>
      <p:sp>
        <p:nvSpPr>
          <p:cNvPr id="17" name="object 17"/>
          <p:cNvSpPr/>
          <p:nvPr/>
        </p:nvSpPr>
        <p:spPr>
          <a:xfrm>
            <a:off x="4256867" y="3661075"/>
            <a:ext cx="544830" cy="542925"/>
          </a:xfrm>
          <a:custGeom>
            <a:avLst/>
            <a:gdLst/>
            <a:ahLst/>
            <a:cxnLst/>
            <a:rect l="l" t="t" r="r" b="b"/>
            <a:pathLst>
              <a:path w="544829" h="542925">
                <a:moveTo>
                  <a:pt x="0" y="271377"/>
                </a:moveTo>
                <a:lnTo>
                  <a:pt x="5243" y="218695"/>
                </a:lnTo>
                <a:lnTo>
                  <a:pt x="21022" y="166012"/>
                </a:lnTo>
                <a:lnTo>
                  <a:pt x="47338" y="121194"/>
                </a:lnTo>
                <a:lnTo>
                  <a:pt x="81519" y="79048"/>
                </a:lnTo>
                <a:lnTo>
                  <a:pt x="120993" y="44817"/>
                </a:lnTo>
                <a:lnTo>
                  <a:pt x="168382" y="21123"/>
                </a:lnTo>
                <a:lnTo>
                  <a:pt x="218342" y="5293"/>
                </a:lnTo>
                <a:lnTo>
                  <a:pt x="273595" y="0"/>
                </a:lnTo>
                <a:lnTo>
                  <a:pt x="326177" y="5293"/>
                </a:lnTo>
                <a:lnTo>
                  <a:pt x="376187" y="21123"/>
                </a:lnTo>
                <a:lnTo>
                  <a:pt x="423576" y="44817"/>
                </a:lnTo>
                <a:lnTo>
                  <a:pt x="465672" y="79048"/>
                </a:lnTo>
                <a:lnTo>
                  <a:pt x="497231" y="121194"/>
                </a:lnTo>
                <a:lnTo>
                  <a:pt x="523547" y="166012"/>
                </a:lnTo>
                <a:lnTo>
                  <a:pt x="539326" y="218695"/>
                </a:lnTo>
                <a:lnTo>
                  <a:pt x="544569" y="271377"/>
                </a:lnTo>
                <a:lnTo>
                  <a:pt x="539326" y="324059"/>
                </a:lnTo>
                <a:lnTo>
                  <a:pt x="523547" y="374120"/>
                </a:lnTo>
                <a:lnTo>
                  <a:pt x="497231" y="421560"/>
                </a:lnTo>
                <a:lnTo>
                  <a:pt x="465672" y="463706"/>
                </a:lnTo>
                <a:lnTo>
                  <a:pt x="423576" y="497936"/>
                </a:lnTo>
                <a:lnTo>
                  <a:pt x="376187" y="521681"/>
                </a:lnTo>
                <a:lnTo>
                  <a:pt x="326177" y="537461"/>
                </a:lnTo>
                <a:lnTo>
                  <a:pt x="273595" y="542754"/>
                </a:lnTo>
                <a:lnTo>
                  <a:pt x="218342" y="537461"/>
                </a:lnTo>
                <a:lnTo>
                  <a:pt x="168382" y="521681"/>
                </a:lnTo>
                <a:lnTo>
                  <a:pt x="120993" y="497936"/>
                </a:lnTo>
                <a:lnTo>
                  <a:pt x="81519" y="463706"/>
                </a:lnTo>
                <a:lnTo>
                  <a:pt x="47338" y="421560"/>
                </a:lnTo>
                <a:lnTo>
                  <a:pt x="21022" y="374120"/>
                </a:lnTo>
                <a:lnTo>
                  <a:pt x="5243" y="324059"/>
                </a:lnTo>
                <a:lnTo>
                  <a:pt x="0" y="271377"/>
                </a:lnTo>
                <a:close/>
              </a:path>
            </a:pathLst>
          </a:custGeom>
          <a:ln w="5256">
            <a:solidFill>
              <a:srgbClr val="231F20"/>
            </a:solidFill>
          </a:ln>
        </p:spPr>
        <p:txBody>
          <a:bodyPr wrap="square" lIns="0" tIns="0" rIns="0" bIns="0" rtlCol="0"/>
          <a:lstStyle/>
          <a:p>
            <a:endParaRPr/>
          </a:p>
        </p:txBody>
      </p:sp>
      <p:sp>
        <p:nvSpPr>
          <p:cNvPr id="18" name="object 18"/>
          <p:cNvSpPr txBox="1"/>
          <p:nvPr/>
        </p:nvSpPr>
        <p:spPr>
          <a:xfrm>
            <a:off x="4454156" y="3735351"/>
            <a:ext cx="159385" cy="341630"/>
          </a:xfrm>
          <a:prstGeom prst="rect">
            <a:avLst/>
          </a:prstGeom>
        </p:spPr>
        <p:txBody>
          <a:bodyPr vert="horz" wrap="square" lIns="0" tIns="15875" rIns="0" bIns="0" rtlCol="0">
            <a:spAutoFit/>
          </a:bodyPr>
          <a:lstStyle/>
          <a:p>
            <a:pPr>
              <a:lnSpc>
                <a:spcPct val="100000"/>
              </a:lnSpc>
              <a:spcBef>
                <a:spcPts val="125"/>
              </a:spcBef>
            </a:pPr>
            <a:r>
              <a:rPr sz="2050" spc="10" dirty="0">
                <a:solidFill>
                  <a:srgbClr val="231F20"/>
                </a:solidFill>
                <a:latin typeface="Arial MT"/>
                <a:cs typeface="Arial MT"/>
              </a:rPr>
              <a:t>4</a:t>
            </a:r>
            <a:endParaRPr sz="2050">
              <a:latin typeface="Arial MT"/>
              <a:cs typeface="Arial MT"/>
            </a:endParaRPr>
          </a:p>
        </p:txBody>
      </p:sp>
      <p:sp>
        <p:nvSpPr>
          <p:cNvPr id="19" name="object 19"/>
          <p:cNvSpPr/>
          <p:nvPr/>
        </p:nvSpPr>
        <p:spPr>
          <a:xfrm>
            <a:off x="5490694" y="1092492"/>
            <a:ext cx="544830" cy="542925"/>
          </a:xfrm>
          <a:custGeom>
            <a:avLst/>
            <a:gdLst/>
            <a:ahLst/>
            <a:cxnLst/>
            <a:rect l="l" t="t" r="r" b="b"/>
            <a:pathLst>
              <a:path w="544829" h="542925">
                <a:moveTo>
                  <a:pt x="0" y="271326"/>
                </a:moveTo>
                <a:lnTo>
                  <a:pt x="5293" y="218644"/>
                </a:lnTo>
                <a:lnTo>
                  <a:pt x="21072" y="165962"/>
                </a:lnTo>
                <a:lnTo>
                  <a:pt x="47388" y="118522"/>
                </a:lnTo>
                <a:lnTo>
                  <a:pt x="78947" y="78998"/>
                </a:lnTo>
                <a:lnTo>
                  <a:pt x="121043" y="44767"/>
                </a:lnTo>
                <a:lnTo>
                  <a:pt x="168382" y="18401"/>
                </a:lnTo>
                <a:lnTo>
                  <a:pt x="218392" y="5243"/>
                </a:lnTo>
                <a:lnTo>
                  <a:pt x="271024" y="0"/>
                </a:lnTo>
                <a:lnTo>
                  <a:pt x="326227" y="5243"/>
                </a:lnTo>
                <a:lnTo>
                  <a:pt x="376238" y="18401"/>
                </a:lnTo>
                <a:lnTo>
                  <a:pt x="423576" y="44767"/>
                </a:lnTo>
                <a:lnTo>
                  <a:pt x="463050" y="78998"/>
                </a:lnTo>
                <a:lnTo>
                  <a:pt x="497281" y="118522"/>
                </a:lnTo>
                <a:lnTo>
                  <a:pt x="523597" y="165962"/>
                </a:lnTo>
                <a:lnTo>
                  <a:pt x="539326" y="218644"/>
                </a:lnTo>
                <a:lnTo>
                  <a:pt x="544620" y="271326"/>
                </a:lnTo>
                <a:lnTo>
                  <a:pt x="539326" y="324009"/>
                </a:lnTo>
                <a:lnTo>
                  <a:pt x="523597" y="374070"/>
                </a:lnTo>
                <a:lnTo>
                  <a:pt x="497281" y="421509"/>
                </a:lnTo>
                <a:lnTo>
                  <a:pt x="463050" y="463655"/>
                </a:lnTo>
                <a:lnTo>
                  <a:pt x="423576" y="497886"/>
                </a:lnTo>
                <a:lnTo>
                  <a:pt x="376238" y="521581"/>
                </a:lnTo>
                <a:lnTo>
                  <a:pt x="326227" y="537410"/>
                </a:lnTo>
                <a:lnTo>
                  <a:pt x="271024" y="542653"/>
                </a:lnTo>
                <a:lnTo>
                  <a:pt x="218392" y="537410"/>
                </a:lnTo>
                <a:lnTo>
                  <a:pt x="168382" y="521581"/>
                </a:lnTo>
                <a:lnTo>
                  <a:pt x="121043" y="497886"/>
                </a:lnTo>
                <a:lnTo>
                  <a:pt x="78947" y="463655"/>
                </a:lnTo>
                <a:lnTo>
                  <a:pt x="47388" y="421509"/>
                </a:lnTo>
                <a:lnTo>
                  <a:pt x="21072" y="374070"/>
                </a:lnTo>
                <a:lnTo>
                  <a:pt x="5293" y="324009"/>
                </a:lnTo>
                <a:lnTo>
                  <a:pt x="0" y="271326"/>
                </a:lnTo>
                <a:close/>
              </a:path>
            </a:pathLst>
          </a:custGeom>
          <a:ln w="5256">
            <a:solidFill>
              <a:srgbClr val="231F20"/>
            </a:solidFill>
          </a:ln>
        </p:spPr>
        <p:txBody>
          <a:bodyPr wrap="square" lIns="0" tIns="0" rIns="0" bIns="0" rtlCol="0"/>
          <a:lstStyle/>
          <a:p>
            <a:endParaRPr/>
          </a:p>
        </p:txBody>
      </p:sp>
      <p:sp>
        <p:nvSpPr>
          <p:cNvPr id="20" name="object 20"/>
          <p:cNvSpPr txBox="1"/>
          <p:nvPr/>
        </p:nvSpPr>
        <p:spPr>
          <a:xfrm>
            <a:off x="5675333" y="1166713"/>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1</a:t>
            </a:r>
            <a:endParaRPr sz="2050">
              <a:latin typeface="Arial MT"/>
              <a:cs typeface="Arial MT"/>
            </a:endParaRPr>
          </a:p>
        </p:txBody>
      </p:sp>
      <p:sp>
        <p:nvSpPr>
          <p:cNvPr id="21" name="object 21"/>
          <p:cNvSpPr/>
          <p:nvPr/>
        </p:nvSpPr>
        <p:spPr>
          <a:xfrm>
            <a:off x="3320280" y="1363819"/>
            <a:ext cx="4478020" cy="2569210"/>
          </a:xfrm>
          <a:custGeom>
            <a:avLst/>
            <a:gdLst/>
            <a:ahLst/>
            <a:cxnLst/>
            <a:rect l="l" t="t" r="r" b="b"/>
            <a:pathLst>
              <a:path w="4478020" h="2569210">
                <a:moveTo>
                  <a:pt x="1752131" y="1865209"/>
                </a:moveTo>
                <a:lnTo>
                  <a:pt x="1404830" y="2381597"/>
                </a:lnTo>
              </a:path>
              <a:path w="4478020" h="2569210">
                <a:moveTo>
                  <a:pt x="2346711" y="1185530"/>
                </a:moveTo>
                <a:lnTo>
                  <a:pt x="2146770" y="1499003"/>
                </a:lnTo>
              </a:path>
              <a:path w="4478020" h="2569210">
                <a:moveTo>
                  <a:pt x="3877878" y="600680"/>
                </a:moveTo>
                <a:lnTo>
                  <a:pt x="4477702" y="1614955"/>
                </a:lnTo>
              </a:path>
              <a:path w="4478020" h="2569210">
                <a:moveTo>
                  <a:pt x="1515388" y="268705"/>
                </a:moveTo>
                <a:lnTo>
                  <a:pt x="2170414" y="0"/>
                </a:lnTo>
              </a:path>
              <a:path w="4478020" h="2569210">
                <a:moveTo>
                  <a:pt x="2715034" y="0"/>
                </a:moveTo>
                <a:lnTo>
                  <a:pt x="3462166" y="266083"/>
                </a:lnTo>
              </a:path>
              <a:path w="4478020" h="2569210">
                <a:moveTo>
                  <a:pt x="3577967" y="2444816"/>
                </a:moveTo>
                <a:lnTo>
                  <a:pt x="4406669" y="2028549"/>
                </a:lnTo>
              </a:path>
              <a:path w="4478020" h="2569210">
                <a:moveTo>
                  <a:pt x="1481157" y="2568632"/>
                </a:moveTo>
                <a:lnTo>
                  <a:pt x="3033347" y="2444816"/>
                </a:lnTo>
              </a:path>
              <a:path w="4478020" h="2569210">
                <a:moveTo>
                  <a:pt x="2507178" y="695508"/>
                </a:moveTo>
                <a:lnTo>
                  <a:pt x="2441438" y="271326"/>
                </a:lnTo>
              </a:path>
              <a:path w="4478020" h="2569210">
                <a:moveTo>
                  <a:pt x="0" y="1456857"/>
                </a:moveTo>
                <a:lnTo>
                  <a:pt x="5258" y="1404175"/>
                </a:lnTo>
                <a:lnTo>
                  <a:pt x="21032" y="1351492"/>
                </a:lnTo>
                <a:lnTo>
                  <a:pt x="47343" y="1306725"/>
                </a:lnTo>
                <a:lnTo>
                  <a:pt x="78912" y="1264579"/>
                </a:lnTo>
                <a:lnTo>
                  <a:pt x="121013" y="1230298"/>
                </a:lnTo>
                <a:lnTo>
                  <a:pt x="168356" y="1206603"/>
                </a:lnTo>
                <a:lnTo>
                  <a:pt x="218357" y="1190773"/>
                </a:lnTo>
                <a:lnTo>
                  <a:pt x="270974" y="1185530"/>
                </a:lnTo>
                <a:lnTo>
                  <a:pt x="323596" y="1190773"/>
                </a:lnTo>
                <a:lnTo>
                  <a:pt x="376187" y="1206603"/>
                </a:lnTo>
                <a:lnTo>
                  <a:pt x="423576" y="1230298"/>
                </a:lnTo>
                <a:lnTo>
                  <a:pt x="463000" y="1264579"/>
                </a:lnTo>
                <a:lnTo>
                  <a:pt x="497231" y="1306725"/>
                </a:lnTo>
                <a:lnTo>
                  <a:pt x="523547" y="1351492"/>
                </a:lnTo>
                <a:lnTo>
                  <a:pt x="536705" y="1404175"/>
                </a:lnTo>
                <a:lnTo>
                  <a:pt x="541948" y="1456857"/>
                </a:lnTo>
                <a:lnTo>
                  <a:pt x="536705" y="1509590"/>
                </a:lnTo>
                <a:lnTo>
                  <a:pt x="523547" y="1559600"/>
                </a:lnTo>
                <a:lnTo>
                  <a:pt x="497231" y="1607040"/>
                </a:lnTo>
                <a:lnTo>
                  <a:pt x="463000" y="1649186"/>
                </a:lnTo>
                <a:lnTo>
                  <a:pt x="423576" y="1683467"/>
                </a:lnTo>
                <a:lnTo>
                  <a:pt x="376187" y="1707162"/>
                </a:lnTo>
                <a:lnTo>
                  <a:pt x="323596" y="1722991"/>
                </a:lnTo>
                <a:lnTo>
                  <a:pt x="270974" y="1728235"/>
                </a:lnTo>
                <a:lnTo>
                  <a:pt x="218357" y="1722991"/>
                </a:lnTo>
                <a:lnTo>
                  <a:pt x="168356" y="1707162"/>
                </a:lnTo>
                <a:lnTo>
                  <a:pt x="121013" y="1683467"/>
                </a:lnTo>
                <a:lnTo>
                  <a:pt x="78912" y="1649186"/>
                </a:lnTo>
                <a:lnTo>
                  <a:pt x="47343" y="1607040"/>
                </a:lnTo>
                <a:lnTo>
                  <a:pt x="21032" y="1559600"/>
                </a:lnTo>
                <a:lnTo>
                  <a:pt x="5258" y="1509590"/>
                </a:lnTo>
                <a:lnTo>
                  <a:pt x="0" y="1456857"/>
                </a:lnTo>
                <a:close/>
              </a:path>
            </a:pathLst>
          </a:custGeom>
          <a:ln w="5256">
            <a:solidFill>
              <a:srgbClr val="231F20"/>
            </a:solidFill>
          </a:ln>
        </p:spPr>
        <p:txBody>
          <a:bodyPr wrap="square" lIns="0" tIns="0" rIns="0" bIns="0" rtlCol="0"/>
          <a:lstStyle/>
          <a:p>
            <a:endParaRPr/>
          </a:p>
        </p:txBody>
      </p:sp>
      <p:sp>
        <p:nvSpPr>
          <p:cNvPr id="22" name="object 22"/>
          <p:cNvSpPr txBox="1"/>
          <p:nvPr/>
        </p:nvSpPr>
        <p:spPr>
          <a:xfrm>
            <a:off x="3504900" y="2623580"/>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3</a:t>
            </a:r>
            <a:endParaRPr sz="2050">
              <a:latin typeface="Arial MT"/>
              <a:cs typeface="Arial MT"/>
            </a:endParaRPr>
          </a:p>
        </p:txBody>
      </p:sp>
      <p:sp>
        <p:nvSpPr>
          <p:cNvPr id="23" name="object 23"/>
          <p:cNvSpPr/>
          <p:nvPr/>
        </p:nvSpPr>
        <p:spPr>
          <a:xfrm>
            <a:off x="3762257" y="1982901"/>
            <a:ext cx="666115" cy="1749425"/>
          </a:xfrm>
          <a:custGeom>
            <a:avLst/>
            <a:gdLst/>
            <a:ahLst/>
            <a:cxnLst/>
            <a:rect l="l" t="t" r="r" b="b"/>
            <a:pathLst>
              <a:path w="666114" h="1749425">
                <a:moveTo>
                  <a:pt x="0" y="1048556"/>
                </a:moveTo>
                <a:lnTo>
                  <a:pt x="584043" y="1749307"/>
                </a:lnTo>
              </a:path>
              <a:path w="666114" h="1749425">
                <a:moveTo>
                  <a:pt x="665613" y="0"/>
                </a:moveTo>
                <a:lnTo>
                  <a:pt x="28937" y="653362"/>
                </a:lnTo>
              </a:path>
            </a:pathLst>
          </a:custGeom>
          <a:ln w="5256">
            <a:solidFill>
              <a:srgbClr val="231F20"/>
            </a:solidFill>
          </a:ln>
        </p:spPr>
        <p:txBody>
          <a:bodyPr wrap="square" lIns="0" tIns="0" rIns="0" bIns="0" rtlCol="0"/>
          <a:lstStyle/>
          <a:p>
            <a:endParaRPr/>
          </a:p>
        </p:txBody>
      </p:sp>
      <p:sp>
        <p:nvSpPr>
          <p:cNvPr id="24" name="object 24"/>
          <p:cNvSpPr txBox="1"/>
          <p:nvPr/>
        </p:nvSpPr>
        <p:spPr>
          <a:xfrm>
            <a:off x="4838272" y="3537773"/>
            <a:ext cx="848994" cy="341630"/>
          </a:xfrm>
          <a:prstGeom prst="rect">
            <a:avLst/>
          </a:prstGeom>
        </p:spPr>
        <p:txBody>
          <a:bodyPr vert="horz" wrap="square" lIns="0" tIns="15875" rIns="0" bIns="0" rtlCol="0">
            <a:spAutoFit/>
          </a:bodyPr>
          <a:lstStyle/>
          <a:p>
            <a:pPr>
              <a:lnSpc>
                <a:spcPct val="100000"/>
              </a:lnSpc>
              <a:spcBef>
                <a:spcPts val="125"/>
              </a:spcBef>
            </a:pPr>
            <a:r>
              <a:rPr sz="2050" spc="15" dirty="0">
                <a:solidFill>
                  <a:srgbClr val="231F20"/>
                </a:solidFill>
                <a:latin typeface="Arial MT"/>
                <a:cs typeface="Arial MT"/>
              </a:rPr>
              <a:t>Sou</a:t>
            </a:r>
            <a:r>
              <a:rPr sz="2050" spc="-5" dirty="0">
                <a:solidFill>
                  <a:srgbClr val="231F20"/>
                </a:solidFill>
                <a:latin typeface="Arial MT"/>
                <a:cs typeface="Arial MT"/>
              </a:rPr>
              <a:t>r</a:t>
            </a:r>
            <a:r>
              <a:rPr sz="2050" spc="5" dirty="0">
                <a:solidFill>
                  <a:srgbClr val="231F20"/>
                </a:solidFill>
                <a:latin typeface="Arial MT"/>
                <a:cs typeface="Arial MT"/>
              </a:rPr>
              <a:t>c</a:t>
            </a:r>
            <a:r>
              <a:rPr sz="2050" spc="10" dirty="0">
                <a:solidFill>
                  <a:srgbClr val="231F20"/>
                </a:solidFill>
                <a:latin typeface="Arial MT"/>
                <a:cs typeface="Arial MT"/>
              </a:rPr>
              <a:t>e</a:t>
            </a:r>
            <a:endParaRPr sz="2050">
              <a:latin typeface="Arial MT"/>
              <a:cs typeface="Arial MT"/>
            </a:endParaRPr>
          </a:p>
        </p:txBody>
      </p:sp>
      <p:sp>
        <p:nvSpPr>
          <p:cNvPr id="25" name="object 25"/>
          <p:cNvSpPr txBox="1"/>
          <p:nvPr/>
        </p:nvSpPr>
        <p:spPr>
          <a:xfrm>
            <a:off x="6122132" y="2154661"/>
            <a:ext cx="628015" cy="341630"/>
          </a:xfrm>
          <a:prstGeom prst="rect">
            <a:avLst/>
          </a:prstGeom>
        </p:spPr>
        <p:txBody>
          <a:bodyPr vert="horz" wrap="square" lIns="0" tIns="15875" rIns="0" bIns="0" rtlCol="0">
            <a:spAutoFit/>
          </a:bodyPr>
          <a:lstStyle/>
          <a:p>
            <a:pPr>
              <a:lnSpc>
                <a:spcPct val="100000"/>
              </a:lnSpc>
              <a:spcBef>
                <a:spcPts val="125"/>
              </a:spcBef>
            </a:pPr>
            <a:r>
              <a:rPr sz="2050" spc="5" dirty="0">
                <a:solidFill>
                  <a:srgbClr val="231F20"/>
                </a:solidFill>
                <a:latin typeface="Arial MT"/>
                <a:cs typeface="Arial MT"/>
              </a:rPr>
              <a:t>D</a:t>
            </a:r>
            <a:r>
              <a:rPr sz="2050" spc="15" dirty="0">
                <a:solidFill>
                  <a:srgbClr val="231F20"/>
                </a:solidFill>
                <a:latin typeface="Arial MT"/>
                <a:cs typeface="Arial MT"/>
              </a:rPr>
              <a:t>e</a:t>
            </a:r>
            <a:r>
              <a:rPr sz="2050" spc="5" dirty="0">
                <a:solidFill>
                  <a:srgbClr val="231F20"/>
                </a:solidFill>
                <a:latin typeface="Arial MT"/>
                <a:cs typeface="Arial MT"/>
              </a:rPr>
              <a:t>st.</a:t>
            </a:r>
            <a:endParaRPr sz="2050">
              <a:latin typeface="Arial MT"/>
              <a:cs typeface="Arial MT"/>
            </a:endParaRPr>
          </a:p>
        </p:txBody>
      </p:sp>
      <p:sp>
        <p:nvSpPr>
          <p:cNvPr id="26" name="object 26"/>
          <p:cNvSpPr/>
          <p:nvPr/>
        </p:nvSpPr>
        <p:spPr>
          <a:xfrm>
            <a:off x="6353627" y="2673166"/>
            <a:ext cx="544830" cy="542925"/>
          </a:xfrm>
          <a:custGeom>
            <a:avLst/>
            <a:gdLst/>
            <a:ahLst/>
            <a:cxnLst/>
            <a:rect l="l" t="t" r="r" b="b"/>
            <a:pathLst>
              <a:path w="544829" h="542925">
                <a:moveTo>
                  <a:pt x="0" y="271326"/>
                </a:moveTo>
                <a:lnTo>
                  <a:pt x="5243" y="218644"/>
                </a:lnTo>
                <a:lnTo>
                  <a:pt x="21072" y="165962"/>
                </a:lnTo>
                <a:lnTo>
                  <a:pt x="47388" y="121194"/>
                </a:lnTo>
                <a:lnTo>
                  <a:pt x="81569" y="79048"/>
                </a:lnTo>
                <a:lnTo>
                  <a:pt x="121043" y="44817"/>
                </a:lnTo>
                <a:lnTo>
                  <a:pt x="168382" y="21072"/>
                </a:lnTo>
                <a:lnTo>
                  <a:pt x="218342" y="5293"/>
                </a:lnTo>
                <a:lnTo>
                  <a:pt x="273646" y="0"/>
                </a:lnTo>
                <a:lnTo>
                  <a:pt x="326227" y="5293"/>
                </a:lnTo>
                <a:lnTo>
                  <a:pt x="376238" y="21072"/>
                </a:lnTo>
                <a:lnTo>
                  <a:pt x="423576" y="44817"/>
                </a:lnTo>
                <a:lnTo>
                  <a:pt x="463050" y="79048"/>
                </a:lnTo>
                <a:lnTo>
                  <a:pt x="497231" y="121194"/>
                </a:lnTo>
                <a:lnTo>
                  <a:pt x="523547" y="165962"/>
                </a:lnTo>
                <a:lnTo>
                  <a:pt x="539326" y="218644"/>
                </a:lnTo>
                <a:lnTo>
                  <a:pt x="544620" y="271326"/>
                </a:lnTo>
                <a:lnTo>
                  <a:pt x="539326" y="324059"/>
                </a:lnTo>
                <a:lnTo>
                  <a:pt x="523547" y="374120"/>
                </a:lnTo>
                <a:lnTo>
                  <a:pt x="497231" y="421509"/>
                </a:lnTo>
                <a:lnTo>
                  <a:pt x="463050" y="463655"/>
                </a:lnTo>
                <a:lnTo>
                  <a:pt x="423576" y="497936"/>
                </a:lnTo>
                <a:lnTo>
                  <a:pt x="376238" y="521631"/>
                </a:lnTo>
                <a:lnTo>
                  <a:pt x="326227" y="537410"/>
                </a:lnTo>
                <a:lnTo>
                  <a:pt x="273646" y="542704"/>
                </a:lnTo>
                <a:lnTo>
                  <a:pt x="218342" y="537410"/>
                </a:lnTo>
                <a:lnTo>
                  <a:pt x="168382" y="521631"/>
                </a:lnTo>
                <a:lnTo>
                  <a:pt x="121043" y="497936"/>
                </a:lnTo>
                <a:lnTo>
                  <a:pt x="81569" y="463655"/>
                </a:lnTo>
                <a:lnTo>
                  <a:pt x="47388" y="421509"/>
                </a:lnTo>
                <a:lnTo>
                  <a:pt x="21072" y="374120"/>
                </a:lnTo>
                <a:lnTo>
                  <a:pt x="5243" y="324059"/>
                </a:lnTo>
                <a:lnTo>
                  <a:pt x="0" y="271326"/>
                </a:lnTo>
                <a:close/>
              </a:path>
            </a:pathLst>
          </a:custGeom>
          <a:ln w="5256">
            <a:solidFill>
              <a:srgbClr val="231F20"/>
            </a:solidFill>
          </a:ln>
        </p:spPr>
        <p:txBody>
          <a:bodyPr wrap="square" lIns="0" tIns="0" rIns="0" bIns="0" rtlCol="0"/>
          <a:lstStyle/>
          <a:p>
            <a:endParaRPr/>
          </a:p>
        </p:txBody>
      </p:sp>
      <p:sp>
        <p:nvSpPr>
          <p:cNvPr id="27" name="object 27"/>
          <p:cNvSpPr txBox="1"/>
          <p:nvPr/>
        </p:nvSpPr>
        <p:spPr>
          <a:xfrm>
            <a:off x="6477289" y="2747398"/>
            <a:ext cx="306705" cy="341630"/>
          </a:xfrm>
          <a:prstGeom prst="rect">
            <a:avLst/>
          </a:prstGeom>
        </p:spPr>
        <p:txBody>
          <a:bodyPr vert="horz" wrap="square" lIns="0" tIns="15875" rIns="0" bIns="0" rtlCol="0">
            <a:spAutoFit/>
          </a:bodyPr>
          <a:lstStyle/>
          <a:p>
            <a:pPr>
              <a:lnSpc>
                <a:spcPct val="100000"/>
              </a:lnSpc>
              <a:spcBef>
                <a:spcPts val="125"/>
              </a:spcBef>
            </a:pPr>
            <a:r>
              <a:rPr sz="2050" spc="15" dirty="0">
                <a:solidFill>
                  <a:srgbClr val="231F20"/>
                </a:solidFill>
                <a:latin typeface="Arial MT"/>
                <a:cs typeface="Arial MT"/>
              </a:rPr>
              <a:t>1</a:t>
            </a:r>
            <a:r>
              <a:rPr sz="2050" spc="10" dirty="0">
                <a:solidFill>
                  <a:srgbClr val="231F20"/>
                </a:solidFill>
                <a:latin typeface="Arial MT"/>
                <a:cs typeface="Arial MT"/>
              </a:rPr>
              <a:t>0</a:t>
            </a:r>
            <a:endParaRPr sz="2050">
              <a:latin typeface="Arial MT"/>
              <a:cs typeface="Arial MT"/>
            </a:endParaRPr>
          </a:p>
        </p:txBody>
      </p:sp>
      <p:sp>
        <p:nvSpPr>
          <p:cNvPr id="28" name="object 28"/>
          <p:cNvSpPr/>
          <p:nvPr/>
        </p:nvSpPr>
        <p:spPr>
          <a:xfrm>
            <a:off x="2481031" y="3587319"/>
            <a:ext cx="544830" cy="542925"/>
          </a:xfrm>
          <a:custGeom>
            <a:avLst/>
            <a:gdLst/>
            <a:ahLst/>
            <a:cxnLst/>
            <a:rect l="l" t="t" r="r" b="b"/>
            <a:pathLst>
              <a:path w="544830" h="542925">
                <a:moveTo>
                  <a:pt x="0" y="271377"/>
                </a:moveTo>
                <a:lnTo>
                  <a:pt x="5258" y="218695"/>
                </a:lnTo>
                <a:lnTo>
                  <a:pt x="21052" y="166012"/>
                </a:lnTo>
                <a:lnTo>
                  <a:pt x="47358" y="118573"/>
                </a:lnTo>
                <a:lnTo>
                  <a:pt x="81549" y="79048"/>
                </a:lnTo>
                <a:lnTo>
                  <a:pt x="121033" y="44817"/>
                </a:lnTo>
                <a:lnTo>
                  <a:pt x="168371" y="18451"/>
                </a:lnTo>
                <a:lnTo>
                  <a:pt x="218352" y="5293"/>
                </a:lnTo>
                <a:lnTo>
                  <a:pt x="273610" y="0"/>
                </a:lnTo>
                <a:lnTo>
                  <a:pt x="326232" y="5293"/>
                </a:lnTo>
                <a:lnTo>
                  <a:pt x="376212" y="18451"/>
                </a:lnTo>
                <a:lnTo>
                  <a:pt x="423571" y="44817"/>
                </a:lnTo>
                <a:lnTo>
                  <a:pt x="463035" y="79048"/>
                </a:lnTo>
                <a:lnTo>
                  <a:pt x="497226" y="118573"/>
                </a:lnTo>
                <a:lnTo>
                  <a:pt x="523532" y="166012"/>
                </a:lnTo>
                <a:lnTo>
                  <a:pt x="539326" y="218695"/>
                </a:lnTo>
                <a:lnTo>
                  <a:pt x="544584" y="271377"/>
                </a:lnTo>
                <a:lnTo>
                  <a:pt x="539326" y="324059"/>
                </a:lnTo>
                <a:lnTo>
                  <a:pt x="523532" y="374120"/>
                </a:lnTo>
                <a:lnTo>
                  <a:pt x="497226" y="421509"/>
                </a:lnTo>
                <a:lnTo>
                  <a:pt x="463035" y="463706"/>
                </a:lnTo>
                <a:lnTo>
                  <a:pt x="423571" y="495315"/>
                </a:lnTo>
                <a:lnTo>
                  <a:pt x="376212" y="521631"/>
                </a:lnTo>
                <a:lnTo>
                  <a:pt x="326232" y="537461"/>
                </a:lnTo>
                <a:lnTo>
                  <a:pt x="273610" y="542704"/>
                </a:lnTo>
                <a:lnTo>
                  <a:pt x="218352" y="537461"/>
                </a:lnTo>
                <a:lnTo>
                  <a:pt x="168371" y="521631"/>
                </a:lnTo>
                <a:lnTo>
                  <a:pt x="121033" y="495315"/>
                </a:lnTo>
                <a:lnTo>
                  <a:pt x="81549" y="463706"/>
                </a:lnTo>
                <a:lnTo>
                  <a:pt x="47358" y="421509"/>
                </a:lnTo>
                <a:lnTo>
                  <a:pt x="21052" y="374120"/>
                </a:lnTo>
                <a:lnTo>
                  <a:pt x="5258" y="324059"/>
                </a:lnTo>
                <a:lnTo>
                  <a:pt x="0" y="271377"/>
                </a:lnTo>
                <a:close/>
              </a:path>
            </a:pathLst>
          </a:custGeom>
          <a:ln w="5256">
            <a:solidFill>
              <a:srgbClr val="231F20"/>
            </a:solidFill>
          </a:ln>
        </p:spPr>
        <p:txBody>
          <a:bodyPr wrap="square" lIns="0" tIns="0" rIns="0" bIns="0" rtlCol="0"/>
          <a:lstStyle/>
          <a:p>
            <a:endParaRPr/>
          </a:p>
        </p:txBody>
      </p:sp>
      <p:sp>
        <p:nvSpPr>
          <p:cNvPr id="29" name="object 29"/>
          <p:cNvSpPr txBox="1"/>
          <p:nvPr/>
        </p:nvSpPr>
        <p:spPr>
          <a:xfrm>
            <a:off x="2665652" y="3661569"/>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3</a:t>
            </a:r>
            <a:endParaRPr sz="2050">
              <a:latin typeface="Arial MT"/>
              <a:cs typeface="Arial MT"/>
            </a:endParaRPr>
          </a:p>
        </p:txBody>
      </p:sp>
      <p:grpSp>
        <p:nvGrpSpPr>
          <p:cNvPr id="30" name="object 30"/>
          <p:cNvGrpSpPr/>
          <p:nvPr/>
        </p:nvGrpSpPr>
        <p:grpSpPr>
          <a:xfrm>
            <a:off x="2899338" y="1163619"/>
            <a:ext cx="4765040" cy="3067050"/>
            <a:chOff x="2899338" y="1163619"/>
            <a:chExt cx="4765040" cy="3067050"/>
          </a:xfrm>
        </p:grpSpPr>
        <p:sp>
          <p:nvSpPr>
            <p:cNvPr id="31" name="object 31"/>
            <p:cNvSpPr/>
            <p:nvPr/>
          </p:nvSpPr>
          <p:spPr>
            <a:xfrm>
              <a:off x="2901966" y="2030340"/>
              <a:ext cx="4759325" cy="1902460"/>
            </a:xfrm>
            <a:custGeom>
              <a:avLst/>
              <a:gdLst/>
              <a:ahLst/>
              <a:cxnLst/>
              <a:rect l="l" t="t" r="r" b="b"/>
              <a:pathLst>
                <a:path w="4759325" h="1902460">
                  <a:moveTo>
                    <a:pt x="2615043" y="987958"/>
                  </a:moveTo>
                  <a:lnTo>
                    <a:pt x="3451660" y="914153"/>
                  </a:lnTo>
                </a:path>
                <a:path w="4759325" h="1902460">
                  <a:moveTo>
                    <a:pt x="3725306" y="1185530"/>
                  </a:moveTo>
                  <a:lnTo>
                    <a:pt x="3725306" y="1506968"/>
                  </a:lnTo>
                </a:path>
                <a:path w="4759325" h="1902460">
                  <a:moveTo>
                    <a:pt x="3996280" y="914153"/>
                  </a:moveTo>
                  <a:lnTo>
                    <a:pt x="4759192" y="1185530"/>
                  </a:lnTo>
                </a:path>
                <a:path w="4759325" h="1902460">
                  <a:moveTo>
                    <a:pt x="3725306" y="642826"/>
                  </a:moveTo>
                  <a:lnTo>
                    <a:pt x="4119895" y="0"/>
                  </a:lnTo>
                </a:path>
                <a:path w="4759325" h="1902460">
                  <a:moveTo>
                    <a:pt x="1749539" y="73755"/>
                  </a:moveTo>
                  <a:lnTo>
                    <a:pt x="2194139" y="758777"/>
                  </a:lnTo>
                </a:path>
                <a:path w="4759325" h="1902460">
                  <a:moveTo>
                    <a:pt x="0" y="1599125"/>
                  </a:moveTo>
                  <a:lnTo>
                    <a:pt x="513020" y="995873"/>
                  </a:lnTo>
                </a:path>
                <a:path w="4759325" h="1902460">
                  <a:moveTo>
                    <a:pt x="123649" y="1828356"/>
                  </a:moveTo>
                  <a:lnTo>
                    <a:pt x="1354900" y="1902112"/>
                  </a:lnTo>
                </a:path>
              </a:pathLst>
            </a:custGeom>
            <a:ln w="5256">
              <a:solidFill>
                <a:srgbClr val="231F20"/>
              </a:solidFill>
            </a:ln>
          </p:spPr>
          <p:txBody>
            <a:bodyPr wrap="square" lIns="0" tIns="0" rIns="0" bIns="0" rtlCol="0"/>
            <a:lstStyle/>
            <a:p>
              <a:endParaRPr/>
            </a:p>
          </p:txBody>
        </p:sp>
        <p:sp>
          <p:nvSpPr>
            <p:cNvPr id="32" name="object 32"/>
            <p:cNvSpPr/>
            <p:nvPr/>
          </p:nvSpPr>
          <p:spPr>
            <a:xfrm>
              <a:off x="5243415" y="1969743"/>
              <a:ext cx="5715" cy="84455"/>
            </a:xfrm>
            <a:custGeom>
              <a:avLst/>
              <a:gdLst/>
              <a:ahLst/>
              <a:cxnLst/>
              <a:rect l="l" t="t" r="r" b="b"/>
              <a:pathLst>
                <a:path w="5714" h="84455">
                  <a:moveTo>
                    <a:pt x="2646" y="-2628"/>
                  </a:moveTo>
                  <a:lnTo>
                    <a:pt x="2646" y="86920"/>
                  </a:lnTo>
                </a:path>
              </a:pathLst>
            </a:custGeom>
            <a:ln w="10550">
              <a:solidFill>
                <a:srgbClr val="231F20"/>
              </a:solidFill>
            </a:ln>
          </p:spPr>
          <p:txBody>
            <a:bodyPr wrap="square" lIns="0" tIns="0" rIns="0" bIns="0" rtlCol="0"/>
            <a:lstStyle/>
            <a:p>
              <a:endParaRPr/>
            </a:p>
          </p:txBody>
        </p:sp>
        <p:sp>
          <p:nvSpPr>
            <p:cNvPr id="33" name="object 33"/>
            <p:cNvSpPr/>
            <p:nvPr/>
          </p:nvSpPr>
          <p:spPr>
            <a:xfrm>
              <a:off x="5248708" y="1166248"/>
              <a:ext cx="1773555" cy="1776095"/>
            </a:xfrm>
            <a:custGeom>
              <a:avLst/>
              <a:gdLst/>
              <a:ahLst/>
              <a:cxnLst/>
              <a:rect l="l" t="t" r="r" b="b"/>
              <a:pathLst>
                <a:path w="1773554" h="1776095">
                  <a:moveTo>
                    <a:pt x="5243" y="756105"/>
                  </a:moveTo>
                  <a:lnTo>
                    <a:pt x="15779" y="698130"/>
                  </a:lnTo>
                  <a:lnTo>
                    <a:pt x="23644" y="674435"/>
                  </a:lnTo>
                </a:path>
                <a:path w="1773554" h="1776095">
                  <a:moveTo>
                    <a:pt x="36802" y="629617"/>
                  </a:moveTo>
                  <a:lnTo>
                    <a:pt x="42045" y="605923"/>
                  </a:lnTo>
                  <a:lnTo>
                    <a:pt x="65739" y="550568"/>
                  </a:lnTo>
                </a:path>
                <a:path w="1773554" h="1776095">
                  <a:moveTo>
                    <a:pt x="84191" y="505801"/>
                  </a:moveTo>
                  <a:lnTo>
                    <a:pt x="123614" y="432046"/>
                  </a:lnTo>
                </a:path>
                <a:path w="1773554" h="1776095">
                  <a:moveTo>
                    <a:pt x="147309" y="392521"/>
                  </a:moveTo>
                  <a:lnTo>
                    <a:pt x="176246" y="350375"/>
                  </a:lnTo>
                  <a:lnTo>
                    <a:pt x="197269" y="324059"/>
                  </a:lnTo>
                </a:path>
                <a:path w="1773554" h="1776095">
                  <a:moveTo>
                    <a:pt x="228828" y="289778"/>
                  </a:moveTo>
                  <a:lnTo>
                    <a:pt x="239364" y="276620"/>
                  </a:lnTo>
                  <a:lnTo>
                    <a:pt x="289375" y="231802"/>
                  </a:lnTo>
                </a:path>
                <a:path w="1773554" h="1776095">
                  <a:moveTo>
                    <a:pt x="323555" y="200193"/>
                  </a:moveTo>
                  <a:lnTo>
                    <a:pt x="386724" y="152804"/>
                  </a:lnTo>
                  <a:lnTo>
                    <a:pt x="391967" y="150132"/>
                  </a:lnTo>
                </a:path>
                <a:path w="1773554" h="1776095">
                  <a:moveTo>
                    <a:pt x="431441" y="123816"/>
                  </a:moveTo>
                  <a:lnTo>
                    <a:pt x="468243" y="102743"/>
                  </a:lnTo>
                  <a:lnTo>
                    <a:pt x="505095" y="84291"/>
                  </a:lnTo>
                </a:path>
                <a:path w="1773554" h="1776095">
                  <a:moveTo>
                    <a:pt x="549812" y="65840"/>
                  </a:moveTo>
                  <a:lnTo>
                    <a:pt x="555106" y="63218"/>
                  </a:lnTo>
                  <a:lnTo>
                    <a:pt x="628760" y="36902"/>
                  </a:lnTo>
                </a:path>
                <a:path w="1773554" h="1776095">
                  <a:moveTo>
                    <a:pt x="673477" y="26366"/>
                  </a:moveTo>
                  <a:lnTo>
                    <a:pt x="739267" y="10536"/>
                  </a:lnTo>
                  <a:lnTo>
                    <a:pt x="755047" y="7914"/>
                  </a:lnTo>
                </a:path>
                <a:path w="1773554" h="1776095">
                  <a:moveTo>
                    <a:pt x="802385" y="2621"/>
                  </a:moveTo>
                  <a:lnTo>
                    <a:pt x="836566" y="0"/>
                  </a:lnTo>
                  <a:lnTo>
                    <a:pt x="886576" y="0"/>
                  </a:lnTo>
                </a:path>
                <a:path w="1773554" h="1776095">
                  <a:moveTo>
                    <a:pt x="933915" y="0"/>
                  </a:moveTo>
                  <a:lnTo>
                    <a:pt x="1018106" y="10536"/>
                  </a:lnTo>
                </a:path>
                <a:path w="1773554" h="1776095">
                  <a:moveTo>
                    <a:pt x="1065444" y="18451"/>
                  </a:moveTo>
                  <a:lnTo>
                    <a:pt x="1120698" y="31609"/>
                  </a:lnTo>
                  <a:lnTo>
                    <a:pt x="1147014" y="39473"/>
                  </a:lnTo>
                </a:path>
                <a:path w="1773554" h="1776095">
                  <a:moveTo>
                    <a:pt x="1191731" y="55303"/>
                  </a:moveTo>
                  <a:lnTo>
                    <a:pt x="1212804" y="63218"/>
                  </a:lnTo>
                  <a:lnTo>
                    <a:pt x="1268057" y="89534"/>
                  </a:lnTo>
                </a:path>
                <a:path w="1773554" h="1776095">
                  <a:moveTo>
                    <a:pt x="1310153" y="110658"/>
                  </a:moveTo>
                  <a:lnTo>
                    <a:pt x="1381186" y="152804"/>
                  </a:lnTo>
                </a:path>
                <a:path w="1773554" h="1776095">
                  <a:moveTo>
                    <a:pt x="1420610" y="181741"/>
                  </a:moveTo>
                  <a:lnTo>
                    <a:pt x="1460084" y="210729"/>
                  </a:lnTo>
                  <a:lnTo>
                    <a:pt x="1486400" y="234474"/>
                  </a:lnTo>
                </a:path>
                <a:path w="1773554" h="1776095">
                  <a:moveTo>
                    <a:pt x="1520631" y="268705"/>
                  </a:moveTo>
                  <a:lnTo>
                    <a:pt x="1528495" y="276620"/>
                  </a:lnTo>
                  <a:lnTo>
                    <a:pt x="1575834" y="331924"/>
                  </a:lnTo>
                </a:path>
                <a:path w="1773554" h="1776095">
                  <a:moveTo>
                    <a:pt x="1604771" y="368827"/>
                  </a:moveTo>
                  <a:lnTo>
                    <a:pt x="1644245" y="429424"/>
                  </a:lnTo>
                  <a:lnTo>
                    <a:pt x="1649539" y="439961"/>
                  </a:lnTo>
                </a:path>
                <a:path w="1773554" h="1776095">
                  <a:moveTo>
                    <a:pt x="1670561" y="482107"/>
                  </a:moveTo>
                  <a:lnTo>
                    <a:pt x="1688962" y="516337"/>
                  </a:lnTo>
                  <a:lnTo>
                    <a:pt x="1707414" y="558483"/>
                  </a:lnTo>
                </a:path>
                <a:path w="1773554" h="1776095">
                  <a:moveTo>
                    <a:pt x="1725815" y="603301"/>
                  </a:moveTo>
                  <a:lnTo>
                    <a:pt x="1725815" y="605923"/>
                  </a:lnTo>
                  <a:lnTo>
                    <a:pt x="1749509" y="684972"/>
                  </a:lnTo>
                </a:path>
                <a:path w="1773554" h="1776095">
                  <a:moveTo>
                    <a:pt x="1757374" y="732361"/>
                  </a:moveTo>
                  <a:lnTo>
                    <a:pt x="1767910" y="792958"/>
                  </a:lnTo>
                  <a:lnTo>
                    <a:pt x="1767910" y="816652"/>
                  </a:lnTo>
                </a:path>
                <a:path w="1773554" h="1776095">
                  <a:moveTo>
                    <a:pt x="1770532" y="864092"/>
                  </a:moveTo>
                  <a:lnTo>
                    <a:pt x="1773153" y="887786"/>
                  </a:lnTo>
                  <a:lnTo>
                    <a:pt x="1770532" y="948384"/>
                  </a:lnTo>
                </a:path>
                <a:path w="1773554" h="1776095">
                  <a:moveTo>
                    <a:pt x="1765289" y="995823"/>
                  </a:moveTo>
                  <a:lnTo>
                    <a:pt x="1752131" y="1080115"/>
                  </a:lnTo>
                </a:path>
                <a:path w="1773554" h="1776095">
                  <a:moveTo>
                    <a:pt x="1765289" y="995823"/>
                  </a:moveTo>
                  <a:lnTo>
                    <a:pt x="1752131" y="1080115"/>
                  </a:lnTo>
                </a:path>
                <a:path w="1773554" h="1776095">
                  <a:moveTo>
                    <a:pt x="1738973" y="1124933"/>
                  </a:moveTo>
                  <a:lnTo>
                    <a:pt x="1725815" y="1172322"/>
                  </a:lnTo>
                  <a:lnTo>
                    <a:pt x="1712657" y="1203982"/>
                  </a:lnTo>
                </a:path>
                <a:path w="1773554" h="1776095">
                  <a:moveTo>
                    <a:pt x="1694256" y="1248749"/>
                  </a:moveTo>
                  <a:lnTo>
                    <a:pt x="1688962" y="1261907"/>
                  </a:lnTo>
                  <a:lnTo>
                    <a:pt x="1657403" y="1325126"/>
                  </a:lnTo>
                </a:path>
                <a:path w="1773554" h="1776095">
                  <a:moveTo>
                    <a:pt x="1631087" y="1364650"/>
                  </a:moveTo>
                  <a:lnTo>
                    <a:pt x="1591613" y="1427869"/>
                  </a:lnTo>
                  <a:lnTo>
                    <a:pt x="1586370" y="1435784"/>
                  </a:lnTo>
                </a:path>
                <a:path w="1773554" h="1776095">
                  <a:moveTo>
                    <a:pt x="1554811" y="1470015"/>
                  </a:moveTo>
                  <a:lnTo>
                    <a:pt x="1528495" y="1499003"/>
                  </a:lnTo>
                  <a:lnTo>
                    <a:pt x="1496936" y="1530612"/>
                  </a:lnTo>
                </a:path>
                <a:path w="1773554" h="1776095">
                  <a:moveTo>
                    <a:pt x="1462705" y="1564894"/>
                  </a:moveTo>
                  <a:lnTo>
                    <a:pt x="1460084" y="1567515"/>
                  </a:lnTo>
                  <a:lnTo>
                    <a:pt x="1394294" y="1614904"/>
                  </a:lnTo>
                </a:path>
                <a:path w="1773554" h="1776095">
                  <a:moveTo>
                    <a:pt x="1354870" y="1641271"/>
                  </a:moveTo>
                  <a:lnTo>
                    <a:pt x="1299616" y="1675502"/>
                  </a:lnTo>
                  <a:lnTo>
                    <a:pt x="1281215" y="1683417"/>
                  </a:lnTo>
                </a:path>
                <a:path w="1773554" h="1776095">
                  <a:moveTo>
                    <a:pt x="1239120" y="1704490"/>
                  </a:moveTo>
                  <a:lnTo>
                    <a:pt x="1212804" y="1715026"/>
                  </a:lnTo>
                  <a:lnTo>
                    <a:pt x="1160172" y="1733478"/>
                  </a:lnTo>
                </a:path>
                <a:path w="1773554" h="1776095">
                  <a:moveTo>
                    <a:pt x="1115455" y="1746636"/>
                  </a:moveTo>
                  <a:lnTo>
                    <a:pt x="1033885" y="1765087"/>
                  </a:lnTo>
                </a:path>
                <a:path w="1773554" h="1776095">
                  <a:moveTo>
                    <a:pt x="986547" y="1770380"/>
                  </a:moveTo>
                  <a:lnTo>
                    <a:pt x="931293" y="1775623"/>
                  </a:lnTo>
                  <a:lnTo>
                    <a:pt x="902356" y="1775623"/>
                  </a:lnTo>
                </a:path>
                <a:path w="1773554" h="1776095">
                  <a:moveTo>
                    <a:pt x="855017" y="1775623"/>
                  </a:moveTo>
                  <a:lnTo>
                    <a:pt x="836566" y="1775623"/>
                  </a:lnTo>
                  <a:lnTo>
                    <a:pt x="770826" y="1767709"/>
                  </a:lnTo>
                </a:path>
                <a:path w="1773554" h="1776095">
                  <a:moveTo>
                    <a:pt x="723437" y="1762465"/>
                  </a:moveTo>
                  <a:lnTo>
                    <a:pt x="647161" y="1746636"/>
                  </a:lnTo>
                  <a:lnTo>
                    <a:pt x="641918" y="1744014"/>
                  </a:lnTo>
                </a:path>
                <a:path w="1773554" h="1776095">
                  <a:moveTo>
                    <a:pt x="597201" y="1728235"/>
                  </a:moveTo>
                  <a:lnTo>
                    <a:pt x="555106" y="1715026"/>
                  </a:lnTo>
                  <a:lnTo>
                    <a:pt x="518253" y="1699247"/>
                  </a:lnTo>
                </a:path>
                <a:path w="1773554" h="1776095">
                  <a:moveTo>
                    <a:pt x="476158" y="1678174"/>
                  </a:moveTo>
                  <a:lnTo>
                    <a:pt x="468243" y="1675502"/>
                  </a:lnTo>
                  <a:lnTo>
                    <a:pt x="402503" y="1636028"/>
                  </a:lnTo>
                </a:path>
                <a:path w="1773554" h="1776095">
                  <a:moveTo>
                    <a:pt x="363029" y="1607040"/>
                  </a:moveTo>
                  <a:lnTo>
                    <a:pt x="310397" y="1567515"/>
                  </a:lnTo>
                  <a:lnTo>
                    <a:pt x="297239" y="1554357"/>
                  </a:lnTo>
                </a:path>
                <a:path w="1773554" h="1776095">
                  <a:moveTo>
                    <a:pt x="263059" y="1522748"/>
                  </a:moveTo>
                  <a:lnTo>
                    <a:pt x="239364" y="1499003"/>
                  </a:lnTo>
                  <a:lnTo>
                    <a:pt x="205184" y="1462151"/>
                  </a:lnTo>
                </a:path>
                <a:path w="1773554" h="1776095">
                  <a:moveTo>
                    <a:pt x="173625" y="1425248"/>
                  </a:moveTo>
                  <a:lnTo>
                    <a:pt x="128908" y="1354114"/>
                  </a:lnTo>
                </a:path>
                <a:path w="1773554" h="1776095">
                  <a:moveTo>
                    <a:pt x="105213" y="1311968"/>
                  </a:moveTo>
                  <a:lnTo>
                    <a:pt x="78897" y="1261907"/>
                  </a:lnTo>
                  <a:lnTo>
                    <a:pt x="68361" y="1235541"/>
                  </a:lnTo>
                </a:path>
                <a:path w="1773554" h="1776095">
                  <a:moveTo>
                    <a:pt x="49960" y="1190773"/>
                  </a:moveTo>
                  <a:lnTo>
                    <a:pt x="42045" y="1172322"/>
                  </a:lnTo>
                  <a:lnTo>
                    <a:pt x="23644" y="1111724"/>
                  </a:lnTo>
                </a:path>
                <a:path w="1773554" h="1776095">
                  <a:moveTo>
                    <a:pt x="13157" y="1064335"/>
                  </a:moveTo>
                  <a:lnTo>
                    <a:pt x="0" y="985287"/>
                  </a:lnTo>
                  <a:lnTo>
                    <a:pt x="0" y="979993"/>
                  </a:lnTo>
                </a:path>
              </a:pathLst>
            </a:custGeom>
            <a:ln w="5256">
              <a:solidFill>
                <a:srgbClr val="231F20"/>
              </a:solidFill>
            </a:ln>
          </p:spPr>
          <p:txBody>
            <a:bodyPr wrap="square" lIns="0" tIns="0" rIns="0" bIns="0" rtlCol="0"/>
            <a:lstStyle/>
            <a:p>
              <a:endParaRPr/>
            </a:p>
          </p:txBody>
        </p:sp>
        <p:sp>
          <p:nvSpPr>
            <p:cNvPr id="34" name="object 34"/>
            <p:cNvSpPr/>
            <p:nvPr/>
          </p:nvSpPr>
          <p:spPr>
            <a:xfrm>
              <a:off x="5243415" y="2054034"/>
              <a:ext cx="3175" cy="45085"/>
            </a:xfrm>
            <a:custGeom>
              <a:avLst/>
              <a:gdLst/>
              <a:ahLst/>
              <a:cxnLst/>
              <a:rect l="l" t="t" r="r" b="b"/>
              <a:pathLst>
                <a:path w="3175" h="45085">
                  <a:moveTo>
                    <a:pt x="1310" y="-2628"/>
                  </a:moveTo>
                  <a:lnTo>
                    <a:pt x="1310" y="47446"/>
                  </a:lnTo>
                </a:path>
              </a:pathLst>
            </a:custGeom>
            <a:ln w="7878">
              <a:solidFill>
                <a:srgbClr val="231F20"/>
              </a:solidFill>
            </a:ln>
          </p:spPr>
          <p:txBody>
            <a:bodyPr wrap="square" lIns="0" tIns="0" rIns="0" bIns="0" rtlCol="0"/>
            <a:lstStyle/>
            <a:p>
              <a:endParaRPr/>
            </a:p>
          </p:txBody>
        </p:sp>
        <p:sp>
          <p:nvSpPr>
            <p:cNvPr id="35" name="object 35"/>
            <p:cNvSpPr/>
            <p:nvPr/>
          </p:nvSpPr>
          <p:spPr>
            <a:xfrm>
              <a:off x="4256867" y="1561441"/>
              <a:ext cx="3060065" cy="2666365"/>
            </a:xfrm>
            <a:custGeom>
              <a:avLst/>
              <a:gdLst/>
              <a:ahLst/>
              <a:cxnLst/>
              <a:rect l="l" t="t" r="r" b="b"/>
              <a:pathLst>
                <a:path w="3060065" h="2666365">
                  <a:moveTo>
                    <a:pt x="0" y="2666082"/>
                  </a:moveTo>
                  <a:lnTo>
                    <a:pt x="3059663" y="2666082"/>
                  </a:lnTo>
                  <a:lnTo>
                    <a:pt x="3059663" y="0"/>
                  </a:lnTo>
                  <a:lnTo>
                    <a:pt x="0" y="0"/>
                  </a:lnTo>
                  <a:lnTo>
                    <a:pt x="0" y="2666082"/>
                  </a:lnTo>
                </a:path>
              </a:pathLst>
            </a:custGeom>
            <a:ln w="5256">
              <a:solidFill>
                <a:srgbClr val="231F20"/>
              </a:solidFill>
            </a:ln>
          </p:spPr>
          <p:txBody>
            <a:bodyPr wrap="square" lIns="0" tIns="0" rIns="0" bIns="0" rtlCol="0"/>
            <a:lstStyle/>
            <a:p>
              <a:endParaRPr/>
            </a:p>
          </p:txBody>
        </p:sp>
      </p:grpSp>
      <p:sp>
        <p:nvSpPr>
          <p:cNvPr id="36" name="object 36"/>
          <p:cNvSpPr txBox="1"/>
          <p:nvPr/>
        </p:nvSpPr>
        <p:spPr>
          <a:xfrm>
            <a:off x="930237" y="4545286"/>
            <a:ext cx="8503285" cy="1713864"/>
          </a:xfrm>
          <a:prstGeom prst="rect">
            <a:avLst/>
          </a:prstGeom>
        </p:spPr>
        <p:txBody>
          <a:bodyPr vert="horz" wrap="square" lIns="0" tIns="15240" rIns="0" bIns="0" rtlCol="0">
            <a:spAutoFit/>
          </a:bodyPr>
          <a:lstStyle/>
          <a:p>
            <a:pPr marL="327025" algn="ctr">
              <a:lnSpc>
                <a:spcPct val="100000"/>
              </a:lnSpc>
              <a:spcBef>
                <a:spcPts val="120"/>
              </a:spcBef>
            </a:pPr>
            <a:r>
              <a:rPr sz="1700" spc="80">
                <a:latin typeface="Calibri"/>
                <a:cs typeface="Calibri"/>
              </a:rPr>
              <a:t>Example</a:t>
            </a:r>
            <a:r>
              <a:rPr sz="1700" spc="185">
                <a:latin typeface="Calibri"/>
                <a:cs typeface="Calibri"/>
              </a:rPr>
              <a:t> </a:t>
            </a:r>
            <a:r>
              <a:rPr sz="1700" spc="-35" dirty="0">
                <a:latin typeface="Calibri"/>
                <a:cs typeface="Calibri"/>
              </a:rPr>
              <a:t>of</a:t>
            </a:r>
            <a:r>
              <a:rPr sz="1700" spc="185" dirty="0">
                <a:latin typeface="Calibri"/>
                <a:cs typeface="Calibri"/>
              </a:rPr>
              <a:t> </a:t>
            </a:r>
            <a:r>
              <a:rPr sz="1700" spc="50" dirty="0">
                <a:latin typeface="Calibri"/>
                <a:cs typeface="Calibri"/>
              </a:rPr>
              <a:t>ExpectedZone</a:t>
            </a:r>
            <a:r>
              <a:rPr sz="1700" spc="180" dirty="0">
                <a:latin typeface="Calibri"/>
                <a:cs typeface="Calibri"/>
              </a:rPr>
              <a:t> </a:t>
            </a:r>
            <a:r>
              <a:rPr sz="1700" spc="35" dirty="0">
                <a:latin typeface="Calibri"/>
                <a:cs typeface="Calibri"/>
              </a:rPr>
              <a:t>and</a:t>
            </a:r>
            <a:r>
              <a:rPr sz="1700" spc="185" dirty="0">
                <a:latin typeface="Calibri"/>
                <a:cs typeface="Calibri"/>
              </a:rPr>
              <a:t> </a:t>
            </a:r>
            <a:r>
              <a:rPr sz="1700" spc="25" dirty="0">
                <a:latin typeface="Calibri"/>
                <a:cs typeface="Calibri"/>
              </a:rPr>
              <a:t>RequestZone.</a:t>
            </a:r>
            <a:endParaRPr sz="1700">
              <a:latin typeface="Calibri"/>
              <a:cs typeface="Calibri"/>
            </a:endParaRPr>
          </a:p>
          <a:p>
            <a:pPr>
              <a:lnSpc>
                <a:spcPct val="100000"/>
              </a:lnSpc>
              <a:spcBef>
                <a:spcPts val="30"/>
              </a:spcBef>
            </a:pPr>
            <a:endParaRPr sz="1900">
              <a:latin typeface="Calibri"/>
              <a:cs typeface="Calibri"/>
            </a:endParaRPr>
          </a:p>
          <a:p>
            <a:pPr marL="102870">
              <a:lnSpc>
                <a:spcPct val="100000"/>
              </a:lnSpc>
            </a:pPr>
            <a:r>
              <a:rPr sz="1700" b="1" spc="150" dirty="0">
                <a:latin typeface="Calibri"/>
                <a:cs typeface="Calibri"/>
              </a:rPr>
              <a:t>Nodes</a:t>
            </a:r>
            <a:r>
              <a:rPr sz="1700" b="1" spc="265" dirty="0">
                <a:latin typeface="Calibri"/>
                <a:cs typeface="Calibri"/>
              </a:rPr>
              <a:t> </a:t>
            </a:r>
            <a:r>
              <a:rPr sz="1700" b="1" spc="105" dirty="0">
                <a:latin typeface="Calibri"/>
                <a:cs typeface="Calibri"/>
              </a:rPr>
              <a:t>decide</a:t>
            </a:r>
            <a:r>
              <a:rPr sz="1700" b="1" spc="270" dirty="0">
                <a:latin typeface="Calibri"/>
                <a:cs typeface="Calibri"/>
              </a:rPr>
              <a:t> </a:t>
            </a:r>
            <a:r>
              <a:rPr sz="1700" b="1" spc="114" dirty="0">
                <a:latin typeface="Calibri"/>
                <a:cs typeface="Calibri"/>
              </a:rPr>
              <a:t>whether</a:t>
            </a:r>
            <a:r>
              <a:rPr sz="1700" b="1" spc="270" dirty="0">
                <a:latin typeface="Calibri"/>
                <a:cs typeface="Calibri"/>
              </a:rPr>
              <a:t> </a:t>
            </a:r>
            <a:r>
              <a:rPr sz="1700" b="1" spc="105" dirty="0">
                <a:latin typeface="Calibri"/>
                <a:cs typeface="Calibri"/>
              </a:rPr>
              <a:t>to</a:t>
            </a:r>
            <a:r>
              <a:rPr sz="1700" b="1" spc="270" dirty="0">
                <a:latin typeface="Calibri"/>
                <a:cs typeface="Calibri"/>
              </a:rPr>
              <a:t> </a:t>
            </a:r>
            <a:r>
              <a:rPr sz="1700" b="1" spc="110" dirty="0">
                <a:latin typeface="Calibri"/>
                <a:cs typeface="Calibri"/>
              </a:rPr>
              <a:t>forward</a:t>
            </a:r>
            <a:r>
              <a:rPr sz="1700" b="1" spc="265" dirty="0">
                <a:latin typeface="Calibri"/>
                <a:cs typeface="Calibri"/>
              </a:rPr>
              <a:t> </a:t>
            </a:r>
            <a:r>
              <a:rPr sz="1700" b="1" spc="114" dirty="0">
                <a:latin typeface="Calibri"/>
                <a:cs typeface="Calibri"/>
              </a:rPr>
              <a:t>or</a:t>
            </a:r>
            <a:r>
              <a:rPr sz="1700" b="1" spc="270" dirty="0">
                <a:latin typeface="Calibri"/>
                <a:cs typeface="Calibri"/>
              </a:rPr>
              <a:t> </a:t>
            </a:r>
            <a:r>
              <a:rPr sz="1700" b="1" spc="135" dirty="0">
                <a:latin typeface="Calibri"/>
                <a:cs typeface="Calibri"/>
              </a:rPr>
              <a:t>discard</a:t>
            </a:r>
            <a:r>
              <a:rPr sz="1700" b="1" spc="265" dirty="0">
                <a:latin typeface="Calibri"/>
                <a:cs typeface="Calibri"/>
              </a:rPr>
              <a:t> </a:t>
            </a:r>
            <a:r>
              <a:rPr sz="1700" b="1" spc="110" dirty="0">
                <a:latin typeface="Calibri"/>
                <a:cs typeface="Calibri"/>
              </a:rPr>
              <a:t>packets</a:t>
            </a:r>
            <a:r>
              <a:rPr sz="1700" b="1" spc="270" dirty="0">
                <a:latin typeface="Calibri"/>
                <a:cs typeface="Calibri"/>
              </a:rPr>
              <a:t> </a:t>
            </a:r>
            <a:r>
              <a:rPr sz="1700" b="1" spc="105" dirty="0">
                <a:latin typeface="Calibri"/>
                <a:cs typeface="Calibri"/>
              </a:rPr>
              <a:t>based</a:t>
            </a:r>
            <a:r>
              <a:rPr sz="1700" b="1" spc="270" dirty="0">
                <a:latin typeface="Calibri"/>
                <a:cs typeface="Calibri"/>
              </a:rPr>
              <a:t> </a:t>
            </a:r>
            <a:r>
              <a:rPr sz="1700" b="1" spc="105" dirty="0">
                <a:latin typeface="Calibri"/>
                <a:cs typeface="Calibri"/>
              </a:rPr>
              <a:t>on</a:t>
            </a:r>
            <a:r>
              <a:rPr sz="1700" b="1" spc="270" dirty="0">
                <a:latin typeface="Calibri"/>
                <a:cs typeface="Calibri"/>
              </a:rPr>
              <a:t> </a:t>
            </a:r>
            <a:r>
              <a:rPr sz="1700" b="1" spc="80" dirty="0">
                <a:latin typeface="Calibri"/>
                <a:cs typeface="Calibri"/>
              </a:rPr>
              <a:t>two</a:t>
            </a:r>
            <a:r>
              <a:rPr sz="1700" b="1" spc="265" dirty="0">
                <a:latin typeface="Calibri"/>
                <a:cs typeface="Calibri"/>
              </a:rPr>
              <a:t> </a:t>
            </a:r>
            <a:r>
              <a:rPr sz="1700" b="1" spc="125" dirty="0">
                <a:latin typeface="Calibri"/>
                <a:cs typeface="Calibri"/>
              </a:rPr>
              <a:t>algorithms:</a:t>
            </a:r>
            <a:endParaRPr sz="1700">
              <a:latin typeface="Calibri"/>
              <a:cs typeface="Calibri"/>
            </a:endParaRPr>
          </a:p>
          <a:p>
            <a:pPr marL="228600" indent="-216535">
              <a:lnSpc>
                <a:spcPct val="100000"/>
              </a:lnSpc>
              <a:spcBef>
                <a:spcPts val="1380"/>
              </a:spcBef>
              <a:buFont typeface="Cambria"/>
              <a:buChar char="•"/>
              <a:tabLst>
                <a:tab pos="229235" algn="l"/>
              </a:tabLst>
            </a:pPr>
            <a:r>
              <a:rPr sz="1700" spc="305" dirty="0">
                <a:latin typeface="Calibri"/>
                <a:cs typeface="Calibri"/>
              </a:rPr>
              <a:t>LAR</a:t>
            </a:r>
            <a:r>
              <a:rPr sz="1700" spc="140" dirty="0">
                <a:latin typeface="Calibri"/>
                <a:cs typeface="Calibri"/>
              </a:rPr>
              <a:t> </a:t>
            </a:r>
            <a:r>
              <a:rPr sz="1700" spc="30" dirty="0">
                <a:latin typeface="Calibri"/>
                <a:cs typeface="Calibri"/>
              </a:rPr>
              <a:t>type</a:t>
            </a:r>
            <a:r>
              <a:rPr sz="1700" spc="140" dirty="0">
                <a:latin typeface="Calibri"/>
                <a:cs typeface="Calibri"/>
              </a:rPr>
              <a:t> </a:t>
            </a:r>
            <a:r>
              <a:rPr sz="1700" spc="-10" dirty="0">
                <a:latin typeface="Calibri"/>
                <a:cs typeface="Calibri"/>
              </a:rPr>
              <a:t>1;</a:t>
            </a:r>
            <a:endParaRPr sz="1700">
              <a:latin typeface="Calibri"/>
              <a:cs typeface="Calibri"/>
            </a:endParaRPr>
          </a:p>
          <a:p>
            <a:pPr marL="228600" indent="-216535">
              <a:lnSpc>
                <a:spcPct val="100000"/>
              </a:lnSpc>
              <a:spcBef>
                <a:spcPts val="1380"/>
              </a:spcBef>
              <a:buFont typeface="Cambria"/>
              <a:buChar char="•"/>
              <a:tabLst>
                <a:tab pos="229235" algn="l"/>
              </a:tabLst>
            </a:pPr>
            <a:r>
              <a:rPr sz="1700" spc="305" dirty="0">
                <a:latin typeface="Calibri"/>
                <a:cs typeface="Calibri"/>
              </a:rPr>
              <a:t>LAR</a:t>
            </a:r>
            <a:r>
              <a:rPr sz="1700" spc="140" dirty="0">
                <a:latin typeface="Calibri"/>
                <a:cs typeface="Calibri"/>
              </a:rPr>
              <a:t> </a:t>
            </a:r>
            <a:r>
              <a:rPr sz="1700" spc="30" dirty="0">
                <a:latin typeface="Calibri"/>
                <a:cs typeface="Calibri"/>
              </a:rPr>
              <a:t>type</a:t>
            </a:r>
            <a:r>
              <a:rPr sz="1700" spc="140" dirty="0">
                <a:latin typeface="Calibri"/>
                <a:cs typeface="Calibri"/>
              </a:rPr>
              <a:t> </a:t>
            </a:r>
            <a:r>
              <a:rPr sz="1700" spc="5" dirty="0">
                <a:latin typeface="Calibri"/>
                <a:cs typeface="Calibri"/>
              </a:rPr>
              <a:t>2.</a:t>
            </a:r>
            <a:endParaRPr sz="1700">
              <a:latin typeface="Calibri"/>
              <a:cs typeface="Calibri"/>
            </a:endParaRPr>
          </a:p>
        </p:txBody>
      </p:sp>
      <p:sp>
        <p:nvSpPr>
          <p:cNvPr id="37" name="object 37"/>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p:nvPr/>
        </p:nvSpPr>
        <p:spPr>
          <a:xfrm>
            <a:off x="5530089" y="3835591"/>
            <a:ext cx="474345" cy="477520"/>
          </a:xfrm>
          <a:custGeom>
            <a:avLst/>
            <a:gdLst/>
            <a:ahLst/>
            <a:cxnLst/>
            <a:rect l="l" t="t" r="r" b="b"/>
            <a:pathLst>
              <a:path w="474345" h="477520">
                <a:moveTo>
                  <a:pt x="0" y="239792"/>
                </a:moveTo>
                <a:lnTo>
                  <a:pt x="4631" y="191357"/>
                </a:lnTo>
                <a:lnTo>
                  <a:pt x="18438" y="147554"/>
                </a:lnTo>
                <a:lnTo>
                  <a:pt x="39127" y="106045"/>
                </a:lnTo>
                <a:lnTo>
                  <a:pt x="69079" y="71461"/>
                </a:lnTo>
                <a:lnTo>
                  <a:pt x="105912" y="41509"/>
                </a:lnTo>
                <a:lnTo>
                  <a:pt x="147334" y="18438"/>
                </a:lnTo>
                <a:lnTo>
                  <a:pt x="191049" y="4631"/>
                </a:lnTo>
                <a:lnTo>
                  <a:pt x="237102" y="0"/>
                </a:lnTo>
                <a:lnTo>
                  <a:pt x="283155" y="4631"/>
                </a:lnTo>
                <a:lnTo>
                  <a:pt x="326914" y="18438"/>
                </a:lnTo>
                <a:lnTo>
                  <a:pt x="368335" y="41509"/>
                </a:lnTo>
                <a:lnTo>
                  <a:pt x="405168" y="71461"/>
                </a:lnTo>
                <a:lnTo>
                  <a:pt x="435076" y="106045"/>
                </a:lnTo>
                <a:lnTo>
                  <a:pt x="455809" y="147554"/>
                </a:lnTo>
                <a:lnTo>
                  <a:pt x="469616" y="191357"/>
                </a:lnTo>
                <a:lnTo>
                  <a:pt x="474204" y="239792"/>
                </a:lnTo>
                <a:lnTo>
                  <a:pt x="469616" y="285845"/>
                </a:lnTo>
                <a:lnTo>
                  <a:pt x="455809" y="329693"/>
                </a:lnTo>
                <a:lnTo>
                  <a:pt x="435076" y="371158"/>
                </a:lnTo>
                <a:lnTo>
                  <a:pt x="405168" y="408036"/>
                </a:lnTo>
                <a:lnTo>
                  <a:pt x="368335" y="435738"/>
                </a:lnTo>
                <a:lnTo>
                  <a:pt x="326914" y="458764"/>
                </a:lnTo>
                <a:lnTo>
                  <a:pt x="283155" y="472616"/>
                </a:lnTo>
                <a:lnTo>
                  <a:pt x="237102" y="477203"/>
                </a:lnTo>
                <a:lnTo>
                  <a:pt x="191049" y="472616"/>
                </a:lnTo>
                <a:lnTo>
                  <a:pt x="147334" y="458764"/>
                </a:lnTo>
                <a:lnTo>
                  <a:pt x="105912" y="435738"/>
                </a:lnTo>
                <a:lnTo>
                  <a:pt x="69079" y="408036"/>
                </a:lnTo>
                <a:lnTo>
                  <a:pt x="39127" y="371158"/>
                </a:lnTo>
                <a:lnTo>
                  <a:pt x="18438" y="329693"/>
                </a:lnTo>
                <a:lnTo>
                  <a:pt x="4631" y="285845"/>
                </a:lnTo>
                <a:lnTo>
                  <a:pt x="0" y="239792"/>
                </a:lnTo>
                <a:close/>
              </a:path>
            </a:pathLst>
          </a:custGeom>
          <a:ln w="4599">
            <a:solidFill>
              <a:srgbClr val="231F20"/>
            </a:solidFill>
          </a:ln>
        </p:spPr>
        <p:txBody>
          <a:bodyPr wrap="square" lIns="0" tIns="0" rIns="0" bIns="0" rtlCol="0"/>
          <a:lstStyle/>
          <a:p>
            <a:endParaRPr/>
          </a:p>
        </p:txBody>
      </p:sp>
      <p:sp>
        <p:nvSpPr>
          <p:cNvPr id="5" name="object 5"/>
          <p:cNvSpPr txBox="1"/>
          <p:nvPr/>
        </p:nvSpPr>
        <p:spPr>
          <a:xfrm>
            <a:off x="5690063" y="3901283"/>
            <a:ext cx="153670" cy="302260"/>
          </a:xfrm>
          <a:prstGeom prst="rect">
            <a:avLst/>
          </a:prstGeom>
        </p:spPr>
        <p:txBody>
          <a:bodyPr vert="horz" wrap="square" lIns="0" tIns="14604" rIns="0" bIns="0" rtlCol="0">
            <a:spAutoFit/>
          </a:bodyPr>
          <a:lstStyle/>
          <a:p>
            <a:pPr marL="12700">
              <a:lnSpc>
                <a:spcPct val="100000"/>
              </a:lnSpc>
              <a:spcBef>
                <a:spcPts val="114"/>
              </a:spcBef>
            </a:pPr>
            <a:r>
              <a:rPr sz="1800" spc="5" dirty="0">
                <a:solidFill>
                  <a:srgbClr val="231F20"/>
                </a:solidFill>
                <a:latin typeface="Arial MT"/>
                <a:cs typeface="Arial MT"/>
              </a:rPr>
              <a:t>8</a:t>
            </a:r>
            <a:endParaRPr sz="1800">
              <a:latin typeface="Arial MT"/>
              <a:cs typeface="Arial MT"/>
            </a:endParaRPr>
          </a:p>
        </p:txBody>
      </p:sp>
      <p:sp>
        <p:nvSpPr>
          <p:cNvPr id="6" name="object 6"/>
          <p:cNvSpPr/>
          <p:nvPr/>
        </p:nvSpPr>
        <p:spPr>
          <a:xfrm>
            <a:off x="6572898" y="3337655"/>
            <a:ext cx="476884" cy="474980"/>
          </a:xfrm>
          <a:custGeom>
            <a:avLst/>
            <a:gdLst/>
            <a:ahLst/>
            <a:cxnLst/>
            <a:rect l="l" t="t" r="r" b="b"/>
            <a:pathLst>
              <a:path w="476884" h="474979">
                <a:moveTo>
                  <a:pt x="0" y="237410"/>
                </a:moveTo>
                <a:lnTo>
                  <a:pt x="4587" y="191357"/>
                </a:lnTo>
                <a:lnTo>
                  <a:pt x="18438" y="145216"/>
                </a:lnTo>
                <a:lnTo>
                  <a:pt x="41421" y="103751"/>
                </a:lnTo>
                <a:lnTo>
                  <a:pt x="71373" y="69167"/>
                </a:lnTo>
                <a:lnTo>
                  <a:pt x="105868" y="39171"/>
                </a:lnTo>
                <a:lnTo>
                  <a:pt x="147334" y="16100"/>
                </a:lnTo>
                <a:lnTo>
                  <a:pt x="191049" y="4587"/>
                </a:lnTo>
                <a:lnTo>
                  <a:pt x="239395" y="0"/>
                </a:lnTo>
                <a:lnTo>
                  <a:pt x="285448" y="4587"/>
                </a:lnTo>
                <a:lnTo>
                  <a:pt x="329163" y="16100"/>
                </a:lnTo>
                <a:lnTo>
                  <a:pt x="370629" y="39171"/>
                </a:lnTo>
                <a:lnTo>
                  <a:pt x="407462" y="69167"/>
                </a:lnTo>
                <a:lnTo>
                  <a:pt x="435076" y="103751"/>
                </a:lnTo>
                <a:lnTo>
                  <a:pt x="458103" y="145216"/>
                </a:lnTo>
                <a:lnTo>
                  <a:pt x="471910" y="191357"/>
                </a:lnTo>
                <a:lnTo>
                  <a:pt x="476497" y="237410"/>
                </a:lnTo>
                <a:lnTo>
                  <a:pt x="471910" y="283552"/>
                </a:lnTo>
                <a:lnTo>
                  <a:pt x="458103" y="327355"/>
                </a:lnTo>
                <a:lnTo>
                  <a:pt x="435076" y="368820"/>
                </a:lnTo>
                <a:lnTo>
                  <a:pt x="407462" y="405742"/>
                </a:lnTo>
                <a:lnTo>
                  <a:pt x="370629" y="433400"/>
                </a:lnTo>
                <a:lnTo>
                  <a:pt x="329163" y="456426"/>
                </a:lnTo>
                <a:lnTo>
                  <a:pt x="285448" y="470278"/>
                </a:lnTo>
                <a:lnTo>
                  <a:pt x="239395" y="474909"/>
                </a:lnTo>
                <a:lnTo>
                  <a:pt x="191049" y="470278"/>
                </a:lnTo>
                <a:lnTo>
                  <a:pt x="147334" y="456426"/>
                </a:lnTo>
                <a:lnTo>
                  <a:pt x="105868" y="433400"/>
                </a:lnTo>
                <a:lnTo>
                  <a:pt x="71373" y="405742"/>
                </a:lnTo>
                <a:lnTo>
                  <a:pt x="41421" y="368820"/>
                </a:lnTo>
                <a:lnTo>
                  <a:pt x="18438" y="327355"/>
                </a:lnTo>
                <a:lnTo>
                  <a:pt x="4587" y="283552"/>
                </a:lnTo>
                <a:lnTo>
                  <a:pt x="0" y="237410"/>
                </a:lnTo>
                <a:close/>
              </a:path>
            </a:pathLst>
          </a:custGeom>
          <a:ln w="4599">
            <a:solidFill>
              <a:srgbClr val="231F20"/>
            </a:solidFill>
          </a:ln>
        </p:spPr>
        <p:txBody>
          <a:bodyPr wrap="square" lIns="0" tIns="0" rIns="0" bIns="0" rtlCol="0"/>
          <a:lstStyle/>
          <a:p>
            <a:endParaRPr/>
          </a:p>
        </p:txBody>
      </p:sp>
      <p:sp>
        <p:nvSpPr>
          <p:cNvPr id="7" name="object 7"/>
          <p:cNvSpPr txBox="1"/>
          <p:nvPr/>
        </p:nvSpPr>
        <p:spPr>
          <a:xfrm>
            <a:off x="6732854" y="3401020"/>
            <a:ext cx="153670" cy="302260"/>
          </a:xfrm>
          <a:prstGeom prst="rect">
            <a:avLst/>
          </a:prstGeom>
        </p:spPr>
        <p:txBody>
          <a:bodyPr vert="horz" wrap="square" lIns="0" tIns="14604" rIns="0" bIns="0" rtlCol="0">
            <a:spAutoFit/>
          </a:bodyPr>
          <a:lstStyle/>
          <a:p>
            <a:pPr marL="12700">
              <a:lnSpc>
                <a:spcPct val="100000"/>
              </a:lnSpc>
              <a:spcBef>
                <a:spcPts val="114"/>
              </a:spcBef>
            </a:pPr>
            <a:r>
              <a:rPr sz="1800" spc="5" dirty="0">
                <a:solidFill>
                  <a:srgbClr val="231F20"/>
                </a:solidFill>
                <a:latin typeface="Arial MT"/>
                <a:cs typeface="Arial MT"/>
              </a:rPr>
              <a:t>5</a:t>
            </a:r>
            <a:endParaRPr sz="1800">
              <a:latin typeface="Arial MT"/>
              <a:cs typeface="Arial MT"/>
            </a:endParaRPr>
          </a:p>
        </p:txBody>
      </p:sp>
      <p:sp>
        <p:nvSpPr>
          <p:cNvPr id="8" name="object 8"/>
          <p:cNvSpPr/>
          <p:nvPr/>
        </p:nvSpPr>
        <p:spPr>
          <a:xfrm>
            <a:off x="7371677" y="4612492"/>
            <a:ext cx="476884" cy="474980"/>
          </a:xfrm>
          <a:custGeom>
            <a:avLst/>
            <a:gdLst/>
            <a:ahLst/>
            <a:cxnLst/>
            <a:rect l="l" t="t" r="r" b="b"/>
            <a:pathLst>
              <a:path w="476884" h="474979">
                <a:moveTo>
                  <a:pt x="0" y="237454"/>
                </a:moveTo>
                <a:lnTo>
                  <a:pt x="4587" y="191357"/>
                </a:lnTo>
                <a:lnTo>
                  <a:pt x="18438" y="145260"/>
                </a:lnTo>
                <a:lnTo>
                  <a:pt x="41465" y="106045"/>
                </a:lnTo>
                <a:lnTo>
                  <a:pt x="71373" y="69167"/>
                </a:lnTo>
                <a:lnTo>
                  <a:pt x="105912" y="39215"/>
                </a:lnTo>
                <a:lnTo>
                  <a:pt x="147334" y="18438"/>
                </a:lnTo>
                <a:lnTo>
                  <a:pt x="191049" y="4631"/>
                </a:lnTo>
                <a:lnTo>
                  <a:pt x="237102" y="0"/>
                </a:lnTo>
                <a:lnTo>
                  <a:pt x="285448" y="4631"/>
                </a:lnTo>
                <a:lnTo>
                  <a:pt x="329207" y="18438"/>
                </a:lnTo>
                <a:lnTo>
                  <a:pt x="370629" y="39215"/>
                </a:lnTo>
                <a:lnTo>
                  <a:pt x="405168" y="69167"/>
                </a:lnTo>
                <a:lnTo>
                  <a:pt x="435076" y="106045"/>
                </a:lnTo>
                <a:lnTo>
                  <a:pt x="458103" y="145260"/>
                </a:lnTo>
                <a:lnTo>
                  <a:pt x="471910" y="191357"/>
                </a:lnTo>
                <a:lnTo>
                  <a:pt x="476497" y="237454"/>
                </a:lnTo>
                <a:lnTo>
                  <a:pt x="471910" y="283596"/>
                </a:lnTo>
                <a:lnTo>
                  <a:pt x="458103" y="327399"/>
                </a:lnTo>
                <a:lnTo>
                  <a:pt x="435076" y="368864"/>
                </a:lnTo>
                <a:lnTo>
                  <a:pt x="405168" y="405786"/>
                </a:lnTo>
                <a:lnTo>
                  <a:pt x="370629" y="435738"/>
                </a:lnTo>
                <a:lnTo>
                  <a:pt x="329207" y="456471"/>
                </a:lnTo>
                <a:lnTo>
                  <a:pt x="285448" y="470322"/>
                </a:lnTo>
                <a:lnTo>
                  <a:pt x="237102" y="474909"/>
                </a:lnTo>
                <a:lnTo>
                  <a:pt x="191049" y="470322"/>
                </a:lnTo>
                <a:lnTo>
                  <a:pt x="147334" y="456471"/>
                </a:lnTo>
                <a:lnTo>
                  <a:pt x="105912" y="435738"/>
                </a:lnTo>
                <a:lnTo>
                  <a:pt x="71373" y="405786"/>
                </a:lnTo>
                <a:lnTo>
                  <a:pt x="41465" y="368864"/>
                </a:lnTo>
                <a:lnTo>
                  <a:pt x="18438" y="327399"/>
                </a:lnTo>
                <a:lnTo>
                  <a:pt x="4587" y="283596"/>
                </a:lnTo>
                <a:lnTo>
                  <a:pt x="0" y="237454"/>
                </a:lnTo>
                <a:close/>
              </a:path>
            </a:pathLst>
          </a:custGeom>
          <a:ln w="4599">
            <a:solidFill>
              <a:srgbClr val="231F20"/>
            </a:solidFill>
          </a:ln>
        </p:spPr>
        <p:txBody>
          <a:bodyPr wrap="square" lIns="0" tIns="0" rIns="0" bIns="0" rtlCol="0"/>
          <a:lstStyle/>
          <a:p>
            <a:endParaRPr/>
          </a:p>
        </p:txBody>
      </p:sp>
      <p:sp>
        <p:nvSpPr>
          <p:cNvPr id="9" name="object 9"/>
          <p:cNvSpPr txBox="1"/>
          <p:nvPr/>
        </p:nvSpPr>
        <p:spPr>
          <a:xfrm>
            <a:off x="7531639" y="4675892"/>
            <a:ext cx="153670" cy="302260"/>
          </a:xfrm>
          <a:prstGeom prst="rect">
            <a:avLst/>
          </a:prstGeom>
        </p:spPr>
        <p:txBody>
          <a:bodyPr vert="horz" wrap="square" lIns="0" tIns="14604" rIns="0" bIns="0" rtlCol="0">
            <a:spAutoFit/>
          </a:bodyPr>
          <a:lstStyle/>
          <a:p>
            <a:pPr marL="12700">
              <a:lnSpc>
                <a:spcPct val="100000"/>
              </a:lnSpc>
              <a:spcBef>
                <a:spcPts val="114"/>
              </a:spcBef>
            </a:pPr>
            <a:r>
              <a:rPr sz="1800" spc="5" dirty="0">
                <a:solidFill>
                  <a:srgbClr val="231F20"/>
                </a:solidFill>
                <a:latin typeface="Arial MT"/>
                <a:cs typeface="Arial MT"/>
              </a:rPr>
              <a:t>6</a:t>
            </a:r>
            <a:endParaRPr sz="1800">
              <a:latin typeface="Arial MT"/>
              <a:cs typeface="Arial MT"/>
            </a:endParaRPr>
          </a:p>
        </p:txBody>
      </p:sp>
      <p:sp>
        <p:nvSpPr>
          <p:cNvPr id="10" name="object 10"/>
          <p:cNvSpPr/>
          <p:nvPr/>
        </p:nvSpPr>
        <p:spPr>
          <a:xfrm>
            <a:off x="6227588" y="5131205"/>
            <a:ext cx="476884" cy="474980"/>
          </a:xfrm>
          <a:custGeom>
            <a:avLst/>
            <a:gdLst/>
            <a:ahLst/>
            <a:cxnLst/>
            <a:rect l="l" t="t" r="r" b="b"/>
            <a:pathLst>
              <a:path w="476884" h="474979">
                <a:moveTo>
                  <a:pt x="0" y="237454"/>
                </a:moveTo>
                <a:lnTo>
                  <a:pt x="4587" y="191357"/>
                </a:lnTo>
                <a:lnTo>
                  <a:pt x="18438" y="145260"/>
                </a:lnTo>
                <a:lnTo>
                  <a:pt x="41465" y="106045"/>
                </a:lnTo>
                <a:lnTo>
                  <a:pt x="71373" y="69167"/>
                </a:lnTo>
                <a:lnTo>
                  <a:pt x="105912" y="39215"/>
                </a:lnTo>
                <a:lnTo>
                  <a:pt x="147334" y="18438"/>
                </a:lnTo>
                <a:lnTo>
                  <a:pt x="191049" y="4631"/>
                </a:lnTo>
                <a:lnTo>
                  <a:pt x="239440" y="0"/>
                </a:lnTo>
                <a:lnTo>
                  <a:pt x="285448" y="4631"/>
                </a:lnTo>
                <a:lnTo>
                  <a:pt x="329207" y="18438"/>
                </a:lnTo>
                <a:lnTo>
                  <a:pt x="370629" y="39215"/>
                </a:lnTo>
                <a:lnTo>
                  <a:pt x="405168" y="69167"/>
                </a:lnTo>
                <a:lnTo>
                  <a:pt x="435076" y="106045"/>
                </a:lnTo>
                <a:lnTo>
                  <a:pt x="458103" y="145260"/>
                </a:lnTo>
                <a:lnTo>
                  <a:pt x="471910" y="191357"/>
                </a:lnTo>
                <a:lnTo>
                  <a:pt x="476542" y="237454"/>
                </a:lnTo>
                <a:lnTo>
                  <a:pt x="471910" y="283596"/>
                </a:lnTo>
                <a:lnTo>
                  <a:pt x="458103" y="327355"/>
                </a:lnTo>
                <a:lnTo>
                  <a:pt x="435076" y="368864"/>
                </a:lnTo>
                <a:lnTo>
                  <a:pt x="405168" y="405742"/>
                </a:lnTo>
                <a:lnTo>
                  <a:pt x="370629" y="435738"/>
                </a:lnTo>
                <a:lnTo>
                  <a:pt x="329207" y="456471"/>
                </a:lnTo>
                <a:lnTo>
                  <a:pt x="285448" y="470322"/>
                </a:lnTo>
                <a:lnTo>
                  <a:pt x="239440" y="474909"/>
                </a:lnTo>
                <a:lnTo>
                  <a:pt x="191049" y="470322"/>
                </a:lnTo>
                <a:lnTo>
                  <a:pt x="147334" y="456471"/>
                </a:lnTo>
                <a:lnTo>
                  <a:pt x="105912" y="435738"/>
                </a:lnTo>
                <a:lnTo>
                  <a:pt x="71373" y="405742"/>
                </a:lnTo>
                <a:lnTo>
                  <a:pt x="41465" y="368864"/>
                </a:lnTo>
                <a:lnTo>
                  <a:pt x="18438" y="327355"/>
                </a:lnTo>
                <a:lnTo>
                  <a:pt x="4587" y="283596"/>
                </a:lnTo>
                <a:lnTo>
                  <a:pt x="0" y="237454"/>
                </a:lnTo>
                <a:close/>
              </a:path>
            </a:pathLst>
          </a:custGeom>
          <a:ln w="4599">
            <a:solidFill>
              <a:srgbClr val="231F20"/>
            </a:solidFill>
          </a:ln>
        </p:spPr>
        <p:txBody>
          <a:bodyPr wrap="square" lIns="0" tIns="0" rIns="0" bIns="0" rtlCol="0"/>
          <a:lstStyle/>
          <a:p>
            <a:endParaRPr/>
          </a:p>
        </p:txBody>
      </p:sp>
      <p:sp>
        <p:nvSpPr>
          <p:cNvPr id="11" name="object 11"/>
          <p:cNvSpPr txBox="1"/>
          <p:nvPr/>
        </p:nvSpPr>
        <p:spPr>
          <a:xfrm>
            <a:off x="6387555" y="5194590"/>
            <a:ext cx="153670" cy="302260"/>
          </a:xfrm>
          <a:prstGeom prst="rect">
            <a:avLst/>
          </a:prstGeom>
        </p:spPr>
        <p:txBody>
          <a:bodyPr vert="horz" wrap="square" lIns="0" tIns="14604" rIns="0" bIns="0" rtlCol="0">
            <a:spAutoFit/>
          </a:bodyPr>
          <a:lstStyle/>
          <a:p>
            <a:pPr marL="12700">
              <a:lnSpc>
                <a:spcPct val="100000"/>
              </a:lnSpc>
              <a:spcBef>
                <a:spcPts val="114"/>
              </a:spcBef>
            </a:pPr>
            <a:r>
              <a:rPr sz="1800" spc="5" dirty="0">
                <a:solidFill>
                  <a:srgbClr val="231F20"/>
                </a:solidFill>
                <a:latin typeface="Arial MT"/>
                <a:cs typeface="Arial MT"/>
              </a:rPr>
              <a:t>7</a:t>
            </a:r>
            <a:endParaRPr sz="1800">
              <a:latin typeface="Arial MT"/>
              <a:cs typeface="Arial MT"/>
            </a:endParaRPr>
          </a:p>
        </p:txBody>
      </p:sp>
      <p:sp>
        <p:nvSpPr>
          <p:cNvPr id="12" name="object 12"/>
          <p:cNvSpPr/>
          <p:nvPr/>
        </p:nvSpPr>
        <p:spPr>
          <a:xfrm>
            <a:off x="4501133" y="3402191"/>
            <a:ext cx="476884" cy="474980"/>
          </a:xfrm>
          <a:custGeom>
            <a:avLst/>
            <a:gdLst/>
            <a:ahLst/>
            <a:cxnLst/>
            <a:rect l="l" t="t" r="r" b="b"/>
            <a:pathLst>
              <a:path w="476885" h="474979">
                <a:moveTo>
                  <a:pt x="0" y="237454"/>
                </a:moveTo>
                <a:lnTo>
                  <a:pt x="4587" y="191357"/>
                </a:lnTo>
                <a:lnTo>
                  <a:pt x="18394" y="145260"/>
                </a:lnTo>
                <a:lnTo>
                  <a:pt x="41421" y="106045"/>
                </a:lnTo>
                <a:lnTo>
                  <a:pt x="71329" y="69167"/>
                </a:lnTo>
                <a:lnTo>
                  <a:pt x="105868" y="39215"/>
                </a:lnTo>
                <a:lnTo>
                  <a:pt x="147290" y="18438"/>
                </a:lnTo>
                <a:lnTo>
                  <a:pt x="191049" y="4631"/>
                </a:lnTo>
                <a:lnTo>
                  <a:pt x="237102" y="0"/>
                </a:lnTo>
                <a:lnTo>
                  <a:pt x="285404" y="4631"/>
                </a:lnTo>
                <a:lnTo>
                  <a:pt x="329163" y="18438"/>
                </a:lnTo>
                <a:lnTo>
                  <a:pt x="370585" y="39215"/>
                </a:lnTo>
                <a:lnTo>
                  <a:pt x="405124" y="69167"/>
                </a:lnTo>
                <a:lnTo>
                  <a:pt x="435032" y="106045"/>
                </a:lnTo>
                <a:lnTo>
                  <a:pt x="458059" y="145260"/>
                </a:lnTo>
                <a:lnTo>
                  <a:pt x="471910" y="191357"/>
                </a:lnTo>
                <a:lnTo>
                  <a:pt x="476497" y="237454"/>
                </a:lnTo>
                <a:lnTo>
                  <a:pt x="471910" y="283552"/>
                </a:lnTo>
                <a:lnTo>
                  <a:pt x="458059" y="327355"/>
                </a:lnTo>
                <a:lnTo>
                  <a:pt x="435032" y="368864"/>
                </a:lnTo>
                <a:lnTo>
                  <a:pt x="405124" y="405742"/>
                </a:lnTo>
                <a:lnTo>
                  <a:pt x="370585" y="435694"/>
                </a:lnTo>
                <a:lnTo>
                  <a:pt x="329163" y="456471"/>
                </a:lnTo>
                <a:lnTo>
                  <a:pt x="285404" y="470278"/>
                </a:lnTo>
                <a:lnTo>
                  <a:pt x="237102" y="474909"/>
                </a:lnTo>
                <a:lnTo>
                  <a:pt x="191049" y="470278"/>
                </a:lnTo>
                <a:lnTo>
                  <a:pt x="147290" y="456471"/>
                </a:lnTo>
                <a:lnTo>
                  <a:pt x="105868" y="435694"/>
                </a:lnTo>
                <a:lnTo>
                  <a:pt x="71329" y="405742"/>
                </a:lnTo>
                <a:lnTo>
                  <a:pt x="41421" y="368864"/>
                </a:lnTo>
                <a:lnTo>
                  <a:pt x="18394" y="327355"/>
                </a:lnTo>
                <a:lnTo>
                  <a:pt x="4587" y="283552"/>
                </a:lnTo>
                <a:lnTo>
                  <a:pt x="0" y="237454"/>
                </a:lnTo>
                <a:close/>
              </a:path>
            </a:pathLst>
          </a:custGeom>
          <a:ln w="4599">
            <a:solidFill>
              <a:srgbClr val="231F20"/>
            </a:solidFill>
          </a:ln>
        </p:spPr>
        <p:txBody>
          <a:bodyPr wrap="square" lIns="0" tIns="0" rIns="0" bIns="0" rtlCol="0"/>
          <a:lstStyle/>
          <a:p>
            <a:endParaRPr/>
          </a:p>
        </p:txBody>
      </p:sp>
      <p:sp>
        <p:nvSpPr>
          <p:cNvPr id="13" name="object 13"/>
          <p:cNvSpPr txBox="1"/>
          <p:nvPr/>
        </p:nvSpPr>
        <p:spPr>
          <a:xfrm>
            <a:off x="4661059" y="3465559"/>
            <a:ext cx="153670" cy="302260"/>
          </a:xfrm>
          <a:prstGeom prst="rect">
            <a:avLst/>
          </a:prstGeom>
        </p:spPr>
        <p:txBody>
          <a:bodyPr vert="horz" wrap="square" lIns="0" tIns="14604" rIns="0" bIns="0" rtlCol="0">
            <a:spAutoFit/>
          </a:bodyPr>
          <a:lstStyle/>
          <a:p>
            <a:pPr marL="12700">
              <a:lnSpc>
                <a:spcPct val="100000"/>
              </a:lnSpc>
              <a:spcBef>
                <a:spcPts val="114"/>
              </a:spcBef>
            </a:pPr>
            <a:r>
              <a:rPr sz="1800" spc="5" dirty="0">
                <a:solidFill>
                  <a:srgbClr val="231F20"/>
                </a:solidFill>
                <a:latin typeface="Arial MT"/>
                <a:cs typeface="Arial MT"/>
              </a:rPr>
              <a:t>2</a:t>
            </a:r>
            <a:endParaRPr sz="1800">
              <a:latin typeface="Arial MT"/>
              <a:cs typeface="Arial MT"/>
            </a:endParaRPr>
          </a:p>
        </p:txBody>
      </p:sp>
      <p:sp>
        <p:nvSpPr>
          <p:cNvPr id="14" name="object 14"/>
          <p:cNvSpPr/>
          <p:nvPr/>
        </p:nvSpPr>
        <p:spPr>
          <a:xfrm>
            <a:off x="5019052" y="4439617"/>
            <a:ext cx="476884" cy="474980"/>
          </a:xfrm>
          <a:custGeom>
            <a:avLst/>
            <a:gdLst/>
            <a:ahLst/>
            <a:cxnLst/>
            <a:rect l="l" t="t" r="r" b="b"/>
            <a:pathLst>
              <a:path w="476885" h="474979">
                <a:moveTo>
                  <a:pt x="0" y="237454"/>
                </a:moveTo>
                <a:lnTo>
                  <a:pt x="4631" y="191313"/>
                </a:lnTo>
                <a:lnTo>
                  <a:pt x="18438" y="145216"/>
                </a:lnTo>
                <a:lnTo>
                  <a:pt x="41421" y="106045"/>
                </a:lnTo>
                <a:lnTo>
                  <a:pt x="71373" y="69167"/>
                </a:lnTo>
                <a:lnTo>
                  <a:pt x="105912" y="39171"/>
                </a:lnTo>
                <a:lnTo>
                  <a:pt x="147334" y="18438"/>
                </a:lnTo>
                <a:lnTo>
                  <a:pt x="191093" y="4587"/>
                </a:lnTo>
                <a:lnTo>
                  <a:pt x="237102" y="0"/>
                </a:lnTo>
                <a:lnTo>
                  <a:pt x="285448" y="4587"/>
                </a:lnTo>
                <a:lnTo>
                  <a:pt x="329163" y="18438"/>
                </a:lnTo>
                <a:lnTo>
                  <a:pt x="370629" y="39171"/>
                </a:lnTo>
                <a:lnTo>
                  <a:pt x="405168" y="69167"/>
                </a:lnTo>
                <a:lnTo>
                  <a:pt x="435076" y="106045"/>
                </a:lnTo>
                <a:lnTo>
                  <a:pt x="458103" y="145216"/>
                </a:lnTo>
                <a:lnTo>
                  <a:pt x="471910" y="191313"/>
                </a:lnTo>
                <a:lnTo>
                  <a:pt x="476497" y="237454"/>
                </a:lnTo>
                <a:lnTo>
                  <a:pt x="471910" y="283552"/>
                </a:lnTo>
                <a:lnTo>
                  <a:pt x="458103" y="327355"/>
                </a:lnTo>
                <a:lnTo>
                  <a:pt x="435076" y="368864"/>
                </a:lnTo>
                <a:lnTo>
                  <a:pt x="405168" y="405742"/>
                </a:lnTo>
                <a:lnTo>
                  <a:pt x="370629" y="435694"/>
                </a:lnTo>
                <a:lnTo>
                  <a:pt x="329163" y="456471"/>
                </a:lnTo>
                <a:lnTo>
                  <a:pt x="285448" y="470278"/>
                </a:lnTo>
                <a:lnTo>
                  <a:pt x="237102" y="474909"/>
                </a:lnTo>
                <a:lnTo>
                  <a:pt x="191093" y="470278"/>
                </a:lnTo>
                <a:lnTo>
                  <a:pt x="147334" y="456471"/>
                </a:lnTo>
                <a:lnTo>
                  <a:pt x="105912" y="435694"/>
                </a:lnTo>
                <a:lnTo>
                  <a:pt x="71373" y="405742"/>
                </a:lnTo>
                <a:lnTo>
                  <a:pt x="41421" y="368864"/>
                </a:lnTo>
                <a:lnTo>
                  <a:pt x="18438" y="327355"/>
                </a:lnTo>
                <a:lnTo>
                  <a:pt x="4631" y="283552"/>
                </a:lnTo>
                <a:lnTo>
                  <a:pt x="0" y="237454"/>
                </a:lnTo>
                <a:close/>
              </a:path>
            </a:pathLst>
          </a:custGeom>
          <a:ln w="4599">
            <a:solidFill>
              <a:srgbClr val="231F20"/>
            </a:solidFill>
          </a:ln>
        </p:spPr>
        <p:txBody>
          <a:bodyPr wrap="square" lIns="0" tIns="0" rIns="0" bIns="0" rtlCol="0"/>
          <a:lstStyle/>
          <a:p>
            <a:endParaRPr/>
          </a:p>
        </p:txBody>
      </p:sp>
      <p:sp>
        <p:nvSpPr>
          <p:cNvPr id="15" name="object 15"/>
          <p:cNvSpPr txBox="1"/>
          <p:nvPr/>
        </p:nvSpPr>
        <p:spPr>
          <a:xfrm>
            <a:off x="5179008" y="4502973"/>
            <a:ext cx="153670" cy="302260"/>
          </a:xfrm>
          <a:prstGeom prst="rect">
            <a:avLst/>
          </a:prstGeom>
        </p:spPr>
        <p:txBody>
          <a:bodyPr vert="horz" wrap="square" lIns="0" tIns="14604" rIns="0" bIns="0" rtlCol="0">
            <a:spAutoFit/>
          </a:bodyPr>
          <a:lstStyle/>
          <a:p>
            <a:pPr marL="12700">
              <a:lnSpc>
                <a:spcPct val="100000"/>
              </a:lnSpc>
              <a:spcBef>
                <a:spcPts val="114"/>
              </a:spcBef>
            </a:pPr>
            <a:r>
              <a:rPr sz="1800" spc="5" dirty="0">
                <a:solidFill>
                  <a:srgbClr val="231F20"/>
                </a:solidFill>
                <a:latin typeface="Arial MT"/>
                <a:cs typeface="Arial MT"/>
              </a:rPr>
              <a:t>9</a:t>
            </a:r>
            <a:endParaRPr sz="1800">
              <a:latin typeface="Arial MT"/>
              <a:cs typeface="Arial MT"/>
            </a:endParaRPr>
          </a:p>
        </p:txBody>
      </p:sp>
      <p:sp>
        <p:nvSpPr>
          <p:cNvPr id="16" name="object 16"/>
          <p:cNvSpPr/>
          <p:nvPr/>
        </p:nvSpPr>
        <p:spPr>
          <a:xfrm>
            <a:off x="4392926" y="5239588"/>
            <a:ext cx="476884" cy="474980"/>
          </a:xfrm>
          <a:custGeom>
            <a:avLst/>
            <a:gdLst/>
            <a:ahLst/>
            <a:cxnLst/>
            <a:rect l="l" t="t" r="r" b="b"/>
            <a:pathLst>
              <a:path w="476885" h="474979">
                <a:moveTo>
                  <a:pt x="0" y="237454"/>
                </a:moveTo>
                <a:lnTo>
                  <a:pt x="4587" y="191313"/>
                </a:lnTo>
                <a:lnTo>
                  <a:pt x="18394" y="145216"/>
                </a:lnTo>
                <a:lnTo>
                  <a:pt x="41421" y="103707"/>
                </a:lnTo>
                <a:lnTo>
                  <a:pt x="71329" y="69123"/>
                </a:lnTo>
                <a:lnTo>
                  <a:pt x="105868" y="39171"/>
                </a:lnTo>
                <a:lnTo>
                  <a:pt x="147334" y="16100"/>
                </a:lnTo>
                <a:lnTo>
                  <a:pt x="191049" y="4587"/>
                </a:lnTo>
                <a:lnTo>
                  <a:pt x="239395" y="0"/>
                </a:lnTo>
                <a:lnTo>
                  <a:pt x="285404" y="4587"/>
                </a:lnTo>
                <a:lnTo>
                  <a:pt x="329163" y="16100"/>
                </a:lnTo>
                <a:lnTo>
                  <a:pt x="370629" y="39171"/>
                </a:lnTo>
                <a:lnTo>
                  <a:pt x="407462" y="69123"/>
                </a:lnTo>
                <a:lnTo>
                  <a:pt x="435076" y="103707"/>
                </a:lnTo>
                <a:lnTo>
                  <a:pt x="458103" y="145216"/>
                </a:lnTo>
                <a:lnTo>
                  <a:pt x="471910" y="191313"/>
                </a:lnTo>
                <a:lnTo>
                  <a:pt x="476497" y="237454"/>
                </a:lnTo>
                <a:lnTo>
                  <a:pt x="471910" y="283552"/>
                </a:lnTo>
                <a:lnTo>
                  <a:pt x="458103" y="327355"/>
                </a:lnTo>
                <a:lnTo>
                  <a:pt x="435076" y="368820"/>
                </a:lnTo>
                <a:lnTo>
                  <a:pt x="407462" y="405742"/>
                </a:lnTo>
                <a:lnTo>
                  <a:pt x="370629" y="435694"/>
                </a:lnTo>
                <a:lnTo>
                  <a:pt x="329163" y="456426"/>
                </a:lnTo>
                <a:lnTo>
                  <a:pt x="285404" y="470278"/>
                </a:lnTo>
                <a:lnTo>
                  <a:pt x="239395" y="474865"/>
                </a:lnTo>
                <a:lnTo>
                  <a:pt x="191049" y="470278"/>
                </a:lnTo>
                <a:lnTo>
                  <a:pt x="147334" y="456426"/>
                </a:lnTo>
                <a:lnTo>
                  <a:pt x="105868" y="435694"/>
                </a:lnTo>
                <a:lnTo>
                  <a:pt x="71329" y="405742"/>
                </a:lnTo>
                <a:lnTo>
                  <a:pt x="41421" y="368820"/>
                </a:lnTo>
                <a:lnTo>
                  <a:pt x="18394" y="327355"/>
                </a:lnTo>
                <a:lnTo>
                  <a:pt x="4587" y="283552"/>
                </a:lnTo>
                <a:lnTo>
                  <a:pt x="0" y="237454"/>
                </a:lnTo>
                <a:close/>
              </a:path>
            </a:pathLst>
          </a:custGeom>
          <a:ln w="4599">
            <a:solidFill>
              <a:srgbClr val="231F20"/>
            </a:solidFill>
          </a:ln>
        </p:spPr>
        <p:txBody>
          <a:bodyPr wrap="square" lIns="0" tIns="0" rIns="0" bIns="0" rtlCol="0"/>
          <a:lstStyle/>
          <a:p>
            <a:endParaRPr/>
          </a:p>
        </p:txBody>
      </p:sp>
      <p:sp>
        <p:nvSpPr>
          <p:cNvPr id="17" name="object 17"/>
          <p:cNvSpPr txBox="1"/>
          <p:nvPr/>
        </p:nvSpPr>
        <p:spPr>
          <a:xfrm>
            <a:off x="4552853" y="5302930"/>
            <a:ext cx="153670" cy="302260"/>
          </a:xfrm>
          <a:prstGeom prst="rect">
            <a:avLst/>
          </a:prstGeom>
        </p:spPr>
        <p:txBody>
          <a:bodyPr vert="horz" wrap="square" lIns="0" tIns="14604" rIns="0" bIns="0" rtlCol="0">
            <a:spAutoFit/>
          </a:bodyPr>
          <a:lstStyle/>
          <a:p>
            <a:pPr marL="12700">
              <a:lnSpc>
                <a:spcPct val="100000"/>
              </a:lnSpc>
              <a:spcBef>
                <a:spcPts val="114"/>
              </a:spcBef>
            </a:pPr>
            <a:r>
              <a:rPr sz="1800" spc="5" dirty="0">
                <a:solidFill>
                  <a:srgbClr val="231F20"/>
                </a:solidFill>
                <a:latin typeface="Arial MT"/>
                <a:cs typeface="Arial MT"/>
              </a:rPr>
              <a:t>4</a:t>
            </a:r>
            <a:endParaRPr sz="1800">
              <a:latin typeface="Arial MT"/>
              <a:cs typeface="Arial MT"/>
            </a:endParaRPr>
          </a:p>
        </p:txBody>
      </p:sp>
      <p:sp>
        <p:nvSpPr>
          <p:cNvPr id="18" name="object 18"/>
          <p:cNvSpPr/>
          <p:nvPr/>
        </p:nvSpPr>
        <p:spPr>
          <a:xfrm>
            <a:off x="5472523" y="2991816"/>
            <a:ext cx="476884" cy="474980"/>
          </a:xfrm>
          <a:custGeom>
            <a:avLst/>
            <a:gdLst/>
            <a:ahLst/>
            <a:cxnLst/>
            <a:rect l="l" t="t" r="r" b="b"/>
            <a:pathLst>
              <a:path w="476885" h="474979">
                <a:moveTo>
                  <a:pt x="0" y="237454"/>
                </a:moveTo>
                <a:lnTo>
                  <a:pt x="4631" y="191357"/>
                </a:lnTo>
                <a:lnTo>
                  <a:pt x="18438" y="145260"/>
                </a:lnTo>
                <a:lnTo>
                  <a:pt x="41465" y="103751"/>
                </a:lnTo>
                <a:lnTo>
                  <a:pt x="69079" y="69167"/>
                </a:lnTo>
                <a:lnTo>
                  <a:pt x="105912" y="39215"/>
                </a:lnTo>
                <a:lnTo>
                  <a:pt x="147334" y="16144"/>
                </a:lnTo>
                <a:lnTo>
                  <a:pt x="191093" y="4631"/>
                </a:lnTo>
                <a:lnTo>
                  <a:pt x="237146" y="0"/>
                </a:lnTo>
                <a:lnTo>
                  <a:pt x="285448" y="4631"/>
                </a:lnTo>
                <a:lnTo>
                  <a:pt x="329207" y="16144"/>
                </a:lnTo>
                <a:lnTo>
                  <a:pt x="370629" y="39215"/>
                </a:lnTo>
                <a:lnTo>
                  <a:pt x="405168" y="69167"/>
                </a:lnTo>
                <a:lnTo>
                  <a:pt x="435120" y="103751"/>
                </a:lnTo>
                <a:lnTo>
                  <a:pt x="458147" y="145260"/>
                </a:lnTo>
                <a:lnTo>
                  <a:pt x="471910" y="191357"/>
                </a:lnTo>
                <a:lnTo>
                  <a:pt x="476542" y="237454"/>
                </a:lnTo>
                <a:lnTo>
                  <a:pt x="471910" y="283552"/>
                </a:lnTo>
                <a:lnTo>
                  <a:pt x="458147" y="327399"/>
                </a:lnTo>
                <a:lnTo>
                  <a:pt x="435120" y="368864"/>
                </a:lnTo>
                <a:lnTo>
                  <a:pt x="405168" y="405786"/>
                </a:lnTo>
                <a:lnTo>
                  <a:pt x="370629" y="433444"/>
                </a:lnTo>
                <a:lnTo>
                  <a:pt x="329207" y="456471"/>
                </a:lnTo>
                <a:lnTo>
                  <a:pt x="285448" y="470322"/>
                </a:lnTo>
                <a:lnTo>
                  <a:pt x="237146" y="474909"/>
                </a:lnTo>
                <a:lnTo>
                  <a:pt x="191093" y="470322"/>
                </a:lnTo>
                <a:lnTo>
                  <a:pt x="147334" y="456471"/>
                </a:lnTo>
                <a:lnTo>
                  <a:pt x="105912" y="433444"/>
                </a:lnTo>
                <a:lnTo>
                  <a:pt x="69079" y="405786"/>
                </a:lnTo>
                <a:lnTo>
                  <a:pt x="41465" y="368864"/>
                </a:lnTo>
                <a:lnTo>
                  <a:pt x="18438" y="327399"/>
                </a:lnTo>
                <a:lnTo>
                  <a:pt x="4631" y="283552"/>
                </a:lnTo>
                <a:lnTo>
                  <a:pt x="0" y="237454"/>
                </a:lnTo>
                <a:close/>
              </a:path>
            </a:pathLst>
          </a:custGeom>
          <a:ln w="4599">
            <a:solidFill>
              <a:srgbClr val="231F20"/>
            </a:solidFill>
          </a:ln>
        </p:spPr>
        <p:txBody>
          <a:bodyPr wrap="square" lIns="0" tIns="0" rIns="0" bIns="0" rtlCol="0"/>
          <a:lstStyle/>
          <a:p>
            <a:endParaRPr/>
          </a:p>
        </p:txBody>
      </p:sp>
      <p:sp>
        <p:nvSpPr>
          <p:cNvPr id="19" name="object 19"/>
          <p:cNvSpPr txBox="1"/>
          <p:nvPr/>
        </p:nvSpPr>
        <p:spPr>
          <a:xfrm>
            <a:off x="930237" y="820631"/>
            <a:ext cx="8679180" cy="2536825"/>
          </a:xfrm>
          <a:prstGeom prst="rect">
            <a:avLst/>
          </a:prstGeom>
        </p:spPr>
        <p:txBody>
          <a:bodyPr vert="horz" wrap="square" lIns="0" tIns="149860" rIns="0" bIns="0" rtlCol="0">
            <a:spAutoFit/>
          </a:bodyPr>
          <a:lstStyle/>
          <a:p>
            <a:pPr marL="102870">
              <a:lnSpc>
                <a:spcPct val="100000"/>
              </a:lnSpc>
              <a:spcBef>
                <a:spcPts val="1180"/>
              </a:spcBef>
            </a:pPr>
            <a:r>
              <a:rPr sz="1700" b="1" spc="450" dirty="0">
                <a:latin typeface="Calibri"/>
                <a:cs typeface="Calibri"/>
              </a:rPr>
              <a:t>LAR</a:t>
            </a:r>
            <a:r>
              <a:rPr sz="1700" b="1" spc="250" dirty="0">
                <a:latin typeface="Calibri"/>
                <a:cs typeface="Calibri"/>
              </a:rPr>
              <a:t> </a:t>
            </a:r>
            <a:r>
              <a:rPr sz="1700" b="1" spc="140" dirty="0">
                <a:latin typeface="Calibri"/>
                <a:cs typeface="Calibri"/>
              </a:rPr>
              <a:t>type</a:t>
            </a:r>
            <a:r>
              <a:rPr sz="1700" b="1" spc="250" dirty="0">
                <a:latin typeface="Calibri"/>
                <a:cs typeface="Calibri"/>
              </a:rPr>
              <a:t> </a:t>
            </a:r>
            <a:r>
              <a:rPr sz="1700" b="1" spc="105" dirty="0">
                <a:latin typeface="Calibri"/>
                <a:cs typeface="Calibri"/>
              </a:rPr>
              <a:t>1</a:t>
            </a:r>
            <a:r>
              <a:rPr sz="1700" b="1" spc="254" dirty="0">
                <a:latin typeface="Calibri"/>
                <a:cs typeface="Calibri"/>
              </a:rPr>
              <a:t> </a:t>
            </a:r>
            <a:r>
              <a:rPr sz="1700" b="1" spc="140" dirty="0">
                <a:latin typeface="Calibri"/>
                <a:cs typeface="Calibri"/>
              </a:rPr>
              <a:t>algorithm</a:t>
            </a:r>
            <a:r>
              <a:rPr sz="1700" b="1" spc="250" dirty="0">
                <a:latin typeface="Calibri"/>
                <a:cs typeface="Calibri"/>
              </a:rPr>
              <a:t> </a:t>
            </a:r>
            <a:r>
              <a:rPr sz="1700" b="1" spc="114" dirty="0">
                <a:latin typeface="Calibri"/>
                <a:cs typeface="Calibri"/>
              </a:rPr>
              <a:t>works</a:t>
            </a:r>
            <a:r>
              <a:rPr sz="1700" b="1" spc="245" dirty="0">
                <a:latin typeface="Calibri"/>
                <a:cs typeface="Calibri"/>
              </a:rPr>
              <a:t> </a:t>
            </a:r>
            <a:r>
              <a:rPr sz="1700" b="1" spc="90" dirty="0">
                <a:latin typeface="Calibri"/>
                <a:cs typeface="Calibri"/>
              </a:rPr>
              <a:t>as</a:t>
            </a:r>
            <a:r>
              <a:rPr sz="1700" b="1" spc="254"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the</a:t>
            </a:r>
            <a:r>
              <a:rPr sz="1700" spc="185" dirty="0">
                <a:latin typeface="Calibri"/>
                <a:cs typeface="Calibri"/>
              </a:rPr>
              <a:t> </a:t>
            </a:r>
            <a:r>
              <a:rPr sz="1700" spc="-10" dirty="0">
                <a:latin typeface="Calibri"/>
                <a:cs typeface="Calibri"/>
              </a:rPr>
              <a:t>sender</a:t>
            </a:r>
            <a:r>
              <a:rPr sz="1700" spc="185" dirty="0">
                <a:latin typeface="Calibri"/>
                <a:cs typeface="Calibri"/>
              </a:rPr>
              <a:t> </a:t>
            </a:r>
            <a:r>
              <a:rPr sz="1700" spc="60" dirty="0">
                <a:latin typeface="Calibri"/>
                <a:cs typeface="Calibri"/>
              </a:rPr>
              <a:t>explicitly</a:t>
            </a:r>
            <a:r>
              <a:rPr sz="1700" spc="185" dirty="0">
                <a:latin typeface="Calibri"/>
                <a:cs typeface="Calibri"/>
              </a:rPr>
              <a:t> </a:t>
            </a:r>
            <a:r>
              <a:rPr sz="1700" dirty="0">
                <a:latin typeface="Calibri"/>
                <a:cs typeface="Calibri"/>
              </a:rPr>
              <a:t>specifies</a:t>
            </a:r>
            <a:r>
              <a:rPr sz="1700" spc="185" dirty="0">
                <a:latin typeface="Calibri"/>
                <a:cs typeface="Calibri"/>
              </a:rPr>
              <a:t> </a:t>
            </a:r>
            <a:r>
              <a:rPr sz="1700" spc="5" dirty="0">
                <a:latin typeface="Calibri"/>
                <a:cs typeface="Calibri"/>
              </a:rPr>
              <a:t>the</a:t>
            </a:r>
            <a:r>
              <a:rPr sz="1700" spc="185" dirty="0">
                <a:latin typeface="Calibri"/>
                <a:cs typeface="Calibri"/>
              </a:rPr>
              <a:t> </a:t>
            </a:r>
            <a:r>
              <a:rPr sz="1700" spc="25" dirty="0">
                <a:latin typeface="Calibri"/>
                <a:cs typeface="Calibri"/>
              </a:rPr>
              <a:t>RequestZone</a:t>
            </a:r>
            <a:r>
              <a:rPr sz="1700" spc="185" dirty="0">
                <a:latin typeface="Calibri"/>
                <a:cs typeface="Calibri"/>
              </a:rPr>
              <a:t> </a:t>
            </a:r>
            <a:r>
              <a:rPr sz="1700" spc="60" dirty="0">
                <a:latin typeface="Calibri"/>
                <a:cs typeface="Calibri"/>
              </a:rPr>
              <a:t>in</a:t>
            </a:r>
            <a:r>
              <a:rPr sz="1700" spc="185" dirty="0">
                <a:latin typeface="Calibri"/>
                <a:cs typeface="Calibri"/>
              </a:rPr>
              <a:t> </a:t>
            </a:r>
            <a:r>
              <a:rPr sz="1700" spc="5" dirty="0">
                <a:latin typeface="Calibri"/>
                <a:cs typeface="Calibri"/>
              </a:rPr>
              <a:t>the</a:t>
            </a:r>
            <a:r>
              <a:rPr sz="1700" spc="185" dirty="0">
                <a:latin typeface="Calibri"/>
                <a:cs typeface="Calibri"/>
              </a:rPr>
              <a:t> </a:t>
            </a:r>
            <a:r>
              <a:rPr sz="1700" spc="40" dirty="0">
                <a:latin typeface="Calibri"/>
                <a:cs typeface="Calibri"/>
              </a:rPr>
              <a:t>RouteRequest</a:t>
            </a:r>
            <a:r>
              <a:rPr sz="1700" spc="185" dirty="0">
                <a:latin typeface="Calibri"/>
                <a:cs typeface="Calibri"/>
              </a:rPr>
              <a:t> </a:t>
            </a:r>
            <a:r>
              <a:rPr sz="1700" spc="15" dirty="0">
                <a:latin typeface="Calibri"/>
                <a:cs typeface="Calibri"/>
              </a:rPr>
              <a:t>packet;</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the</a:t>
            </a:r>
            <a:r>
              <a:rPr sz="1700" spc="180" dirty="0">
                <a:latin typeface="Calibri"/>
                <a:cs typeface="Calibri"/>
              </a:rPr>
              <a:t> </a:t>
            </a:r>
            <a:r>
              <a:rPr sz="1700" spc="25" dirty="0">
                <a:latin typeface="Calibri"/>
                <a:cs typeface="Calibri"/>
              </a:rPr>
              <a:t>RequestZone</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smallest</a:t>
            </a:r>
            <a:r>
              <a:rPr sz="1700" spc="180" dirty="0">
                <a:latin typeface="Calibri"/>
                <a:cs typeface="Calibri"/>
              </a:rPr>
              <a:t> </a:t>
            </a:r>
            <a:r>
              <a:rPr sz="1700" spc="15" dirty="0">
                <a:latin typeface="Calibri"/>
                <a:cs typeface="Calibri"/>
              </a:rPr>
              <a:t>rectangle</a:t>
            </a:r>
            <a:r>
              <a:rPr sz="1700" spc="180" dirty="0">
                <a:latin typeface="Calibri"/>
                <a:cs typeface="Calibri"/>
              </a:rPr>
              <a:t> </a:t>
            </a:r>
            <a:r>
              <a:rPr sz="1700" spc="55" dirty="0">
                <a:latin typeface="Calibri"/>
                <a:cs typeface="Calibri"/>
              </a:rPr>
              <a:t>that</a:t>
            </a:r>
            <a:r>
              <a:rPr sz="1700" spc="180" dirty="0">
                <a:latin typeface="Calibri"/>
                <a:cs typeface="Calibri"/>
              </a:rPr>
              <a:t> </a:t>
            </a:r>
            <a:r>
              <a:rPr sz="1700" spc="25" dirty="0">
                <a:latin typeface="Calibri"/>
                <a:cs typeface="Calibri"/>
              </a:rPr>
              <a:t>includes</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5" dirty="0">
                <a:latin typeface="Calibri"/>
                <a:cs typeface="Calibri"/>
              </a:rPr>
              <a:t>source</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0" dirty="0">
                <a:latin typeface="Calibri"/>
                <a:cs typeface="Calibri"/>
              </a:rPr>
              <a:t>ExpectedZone;</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when</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5" dirty="0">
                <a:latin typeface="Calibri"/>
                <a:cs typeface="Calibri"/>
              </a:rPr>
              <a:t>node</a:t>
            </a:r>
            <a:r>
              <a:rPr sz="1700" spc="180" dirty="0">
                <a:latin typeface="Calibri"/>
                <a:cs typeface="Calibri"/>
              </a:rPr>
              <a:t> </a:t>
            </a:r>
            <a:r>
              <a:rPr sz="1700" spc="35" dirty="0">
                <a:latin typeface="Calibri"/>
                <a:cs typeface="Calibri"/>
              </a:rPr>
              <a:t>is</a:t>
            </a:r>
            <a:r>
              <a:rPr sz="1700" spc="185" dirty="0">
                <a:latin typeface="Calibri"/>
                <a:cs typeface="Calibri"/>
              </a:rPr>
              <a:t> </a:t>
            </a:r>
            <a:r>
              <a:rPr sz="1700" spc="60" dirty="0">
                <a:latin typeface="Calibri"/>
                <a:cs typeface="Calibri"/>
              </a:rPr>
              <a:t>in</a:t>
            </a:r>
            <a:r>
              <a:rPr sz="1700" spc="180" dirty="0">
                <a:latin typeface="Calibri"/>
                <a:cs typeface="Calibri"/>
              </a:rPr>
              <a:t> </a:t>
            </a:r>
            <a:r>
              <a:rPr sz="1700" spc="50" dirty="0">
                <a:latin typeface="Calibri"/>
                <a:cs typeface="Calibri"/>
              </a:rPr>
              <a:t>ExpectedZone,</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RequestZone</a:t>
            </a:r>
            <a:r>
              <a:rPr sz="1700" spc="185"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reduced</a:t>
            </a:r>
            <a:r>
              <a:rPr sz="1700" spc="185" dirty="0">
                <a:latin typeface="Calibri"/>
                <a:cs typeface="Calibri"/>
              </a:rPr>
              <a:t> </a:t>
            </a:r>
            <a:r>
              <a:rPr sz="1700" spc="10" dirty="0">
                <a:latin typeface="Calibri"/>
                <a:cs typeface="Calibri"/>
              </a:rPr>
              <a:t>to</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50" dirty="0">
                <a:latin typeface="Calibri"/>
                <a:cs typeface="Calibri"/>
              </a:rPr>
              <a:t>ExpectedZone;</a:t>
            </a:r>
            <a:endParaRPr sz="1700">
              <a:latin typeface="Calibri"/>
              <a:cs typeface="Calibri"/>
            </a:endParaRPr>
          </a:p>
          <a:p>
            <a:pPr marL="228600" indent="-216535">
              <a:lnSpc>
                <a:spcPct val="100000"/>
              </a:lnSpc>
              <a:spcBef>
                <a:spcPts val="1090"/>
              </a:spcBef>
              <a:buFont typeface="Cambria"/>
              <a:buChar char="•"/>
              <a:tabLst>
                <a:tab pos="229235" algn="l"/>
              </a:tabLst>
            </a:pPr>
            <a:r>
              <a:rPr sz="1700" spc="35" dirty="0">
                <a:latin typeface="Calibri"/>
                <a:cs typeface="Calibri"/>
              </a:rPr>
              <a:t>if</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30" dirty="0">
                <a:latin typeface="Calibri"/>
                <a:cs typeface="Calibri"/>
              </a:rPr>
              <a:t>ReouteRequest</a:t>
            </a:r>
            <a:r>
              <a:rPr sz="1700" spc="175" dirty="0">
                <a:latin typeface="Calibri"/>
                <a:cs typeface="Calibri"/>
              </a:rPr>
              <a:t> </a:t>
            </a:r>
            <a:r>
              <a:rPr sz="1700" spc="15" dirty="0">
                <a:latin typeface="Calibri"/>
                <a:cs typeface="Calibri"/>
              </a:rPr>
              <a:t>packet</a:t>
            </a:r>
            <a:r>
              <a:rPr sz="1700" spc="180" dirty="0">
                <a:latin typeface="Calibri"/>
                <a:cs typeface="Calibri"/>
              </a:rPr>
              <a:t> </a:t>
            </a:r>
            <a:r>
              <a:rPr sz="1700" spc="35" dirty="0">
                <a:latin typeface="Calibri"/>
                <a:cs typeface="Calibri"/>
              </a:rPr>
              <a:t>is</a:t>
            </a:r>
            <a:r>
              <a:rPr sz="1700" spc="175" dirty="0">
                <a:latin typeface="Calibri"/>
                <a:cs typeface="Calibri"/>
              </a:rPr>
              <a:t> </a:t>
            </a:r>
            <a:r>
              <a:rPr sz="1700" spc="-5" dirty="0">
                <a:latin typeface="Calibri"/>
                <a:cs typeface="Calibri"/>
              </a:rPr>
              <a:t>received</a:t>
            </a:r>
            <a:r>
              <a:rPr sz="1700" spc="175" dirty="0">
                <a:latin typeface="Calibri"/>
                <a:cs typeface="Calibri"/>
              </a:rPr>
              <a:t> </a:t>
            </a:r>
            <a:r>
              <a:rPr sz="1700" spc="55" dirty="0">
                <a:latin typeface="Calibri"/>
                <a:cs typeface="Calibri"/>
              </a:rPr>
              <a:t>by</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55" dirty="0">
                <a:latin typeface="Calibri"/>
                <a:cs typeface="Calibri"/>
              </a:rPr>
              <a:t>within</a:t>
            </a:r>
            <a:r>
              <a:rPr sz="1700" spc="180" dirty="0">
                <a:latin typeface="Calibri"/>
                <a:cs typeface="Calibri"/>
              </a:rPr>
              <a:t> </a:t>
            </a:r>
            <a:r>
              <a:rPr sz="1700" spc="30" dirty="0">
                <a:latin typeface="Calibri"/>
                <a:cs typeface="Calibri"/>
              </a:rPr>
              <a:t>RequestZone,</a:t>
            </a:r>
            <a:r>
              <a:rPr sz="1700" spc="175" dirty="0">
                <a:latin typeface="Calibri"/>
                <a:cs typeface="Calibri"/>
              </a:rPr>
              <a:t> </a:t>
            </a:r>
            <a:r>
              <a:rPr sz="1700" spc="80" dirty="0">
                <a:latin typeface="Calibri"/>
                <a:cs typeface="Calibri"/>
              </a:rPr>
              <a:t>it</a:t>
            </a:r>
            <a:r>
              <a:rPr sz="1700" spc="175" dirty="0">
                <a:latin typeface="Calibri"/>
                <a:cs typeface="Calibri"/>
              </a:rPr>
              <a:t> </a:t>
            </a:r>
            <a:r>
              <a:rPr sz="1700" spc="5" dirty="0">
                <a:latin typeface="Calibri"/>
                <a:cs typeface="Calibri"/>
              </a:rPr>
              <a:t>forwards</a:t>
            </a:r>
            <a:r>
              <a:rPr sz="1700" spc="175" dirty="0">
                <a:latin typeface="Calibri"/>
                <a:cs typeface="Calibri"/>
              </a:rPr>
              <a:t> </a:t>
            </a:r>
            <a:r>
              <a:rPr sz="1700" spc="65" dirty="0">
                <a:latin typeface="Calibri"/>
                <a:cs typeface="Calibri"/>
              </a:rPr>
              <a:t>it.</a:t>
            </a:r>
            <a:endParaRPr sz="1700">
              <a:latin typeface="Calibri"/>
              <a:cs typeface="Calibri"/>
            </a:endParaRPr>
          </a:p>
          <a:p>
            <a:pPr marL="878840" algn="ctr">
              <a:lnSpc>
                <a:spcPct val="100000"/>
              </a:lnSpc>
              <a:spcBef>
                <a:spcPts val="1985"/>
              </a:spcBef>
            </a:pPr>
            <a:r>
              <a:rPr sz="1800" spc="5" dirty="0">
                <a:solidFill>
                  <a:srgbClr val="231F20"/>
                </a:solidFill>
                <a:latin typeface="Arial MT"/>
                <a:cs typeface="Arial MT"/>
              </a:rPr>
              <a:t>1</a:t>
            </a:r>
            <a:endParaRPr sz="1800">
              <a:latin typeface="Arial MT"/>
              <a:cs typeface="Arial MT"/>
            </a:endParaRPr>
          </a:p>
        </p:txBody>
      </p:sp>
      <p:sp>
        <p:nvSpPr>
          <p:cNvPr id="20" name="object 20"/>
          <p:cNvSpPr/>
          <p:nvPr/>
        </p:nvSpPr>
        <p:spPr>
          <a:xfrm>
            <a:off x="3573413" y="3229271"/>
            <a:ext cx="3918585" cy="2247900"/>
          </a:xfrm>
          <a:custGeom>
            <a:avLst/>
            <a:gdLst/>
            <a:ahLst/>
            <a:cxnLst/>
            <a:rect l="l" t="t" r="r" b="b"/>
            <a:pathLst>
              <a:path w="3918584" h="2247900">
                <a:moveTo>
                  <a:pt x="1533112" y="1632232"/>
                </a:moveTo>
                <a:lnTo>
                  <a:pt x="1229225" y="2084072"/>
                </a:lnTo>
              </a:path>
              <a:path w="3918584" h="2247900">
                <a:moveTo>
                  <a:pt x="2053370" y="1037426"/>
                </a:moveTo>
                <a:lnTo>
                  <a:pt x="1878421" y="1311758"/>
                </a:lnTo>
              </a:path>
              <a:path w="3918584" h="2247900">
                <a:moveTo>
                  <a:pt x="3393140" y="525638"/>
                </a:moveTo>
                <a:lnTo>
                  <a:pt x="3917984" y="1413216"/>
                </a:lnTo>
              </a:path>
              <a:path w="3918584" h="2247900">
                <a:moveTo>
                  <a:pt x="1325962" y="232867"/>
                </a:moveTo>
                <a:lnTo>
                  <a:pt x="1899110" y="0"/>
                </a:lnTo>
              </a:path>
              <a:path w="3918584" h="2247900">
                <a:moveTo>
                  <a:pt x="2375652" y="0"/>
                </a:moveTo>
                <a:lnTo>
                  <a:pt x="3029392" y="232867"/>
                </a:lnTo>
              </a:path>
              <a:path w="3918584" h="2247900">
                <a:moveTo>
                  <a:pt x="3130717" y="2139388"/>
                </a:moveTo>
                <a:lnTo>
                  <a:pt x="3855830" y="1775155"/>
                </a:lnTo>
              </a:path>
              <a:path w="3918584" h="2247900">
                <a:moveTo>
                  <a:pt x="1296010" y="2247771"/>
                </a:moveTo>
                <a:lnTo>
                  <a:pt x="2654175" y="2139388"/>
                </a:lnTo>
              </a:path>
              <a:path w="3918584" h="2247900">
                <a:moveTo>
                  <a:pt x="2193778" y="606319"/>
                </a:moveTo>
                <a:lnTo>
                  <a:pt x="2136256" y="237454"/>
                </a:lnTo>
              </a:path>
              <a:path w="3918584" h="2247900">
                <a:moveTo>
                  <a:pt x="0" y="1274881"/>
                </a:moveTo>
                <a:lnTo>
                  <a:pt x="4600" y="1228784"/>
                </a:lnTo>
                <a:lnTo>
                  <a:pt x="18403" y="1182687"/>
                </a:lnTo>
                <a:lnTo>
                  <a:pt x="41425" y="1143471"/>
                </a:lnTo>
                <a:lnTo>
                  <a:pt x="69048" y="1106593"/>
                </a:lnTo>
                <a:lnTo>
                  <a:pt x="105886" y="1076641"/>
                </a:lnTo>
                <a:lnTo>
                  <a:pt x="147312" y="1055865"/>
                </a:lnTo>
                <a:lnTo>
                  <a:pt x="191062" y="1042058"/>
                </a:lnTo>
                <a:lnTo>
                  <a:pt x="237102" y="1037426"/>
                </a:lnTo>
                <a:lnTo>
                  <a:pt x="283146" y="1042058"/>
                </a:lnTo>
                <a:lnTo>
                  <a:pt x="329163" y="1055865"/>
                </a:lnTo>
                <a:lnTo>
                  <a:pt x="370629" y="1076641"/>
                </a:lnTo>
                <a:lnTo>
                  <a:pt x="405124" y="1106593"/>
                </a:lnTo>
                <a:lnTo>
                  <a:pt x="435076" y="1143471"/>
                </a:lnTo>
                <a:lnTo>
                  <a:pt x="458103" y="1182687"/>
                </a:lnTo>
                <a:lnTo>
                  <a:pt x="469616" y="1228784"/>
                </a:lnTo>
                <a:lnTo>
                  <a:pt x="474204" y="1274881"/>
                </a:lnTo>
                <a:lnTo>
                  <a:pt x="469616" y="1320978"/>
                </a:lnTo>
                <a:lnTo>
                  <a:pt x="458103" y="1364781"/>
                </a:lnTo>
                <a:lnTo>
                  <a:pt x="435076" y="1406290"/>
                </a:lnTo>
                <a:lnTo>
                  <a:pt x="405124" y="1443168"/>
                </a:lnTo>
                <a:lnTo>
                  <a:pt x="370629" y="1473120"/>
                </a:lnTo>
                <a:lnTo>
                  <a:pt x="329163" y="1493897"/>
                </a:lnTo>
                <a:lnTo>
                  <a:pt x="283146" y="1507704"/>
                </a:lnTo>
                <a:lnTo>
                  <a:pt x="237102" y="1512336"/>
                </a:lnTo>
                <a:lnTo>
                  <a:pt x="191062" y="1507704"/>
                </a:lnTo>
                <a:lnTo>
                  <a:pt x="147312" y="1493897"/>
                </a:lnTo>
                <a:lnTo>
                  <a:pt x="105886" y="1473120"/>
                </a:lnTo>
                <a:lnTo>
                  <a:pt x="69048" y="1443168"/>
                </a:lnTo>
                <a:lnTo>
                  <a:pt x="41425" y="1406290"/>
                </a:lnTo>
                <a:lnTo>
                  <a:pt x="18403" y="1364781"/>
                </a:lnTo>
                <a:lnTo>
                  <a:pt x="4600" y="1320978"/>
                </a:lnTo>
                <a:lnTo>
                  <a:pt x="0" y="1274881"/>
                </a:lnTo>
                <a:close/>
              </a:path>
            </a:pathLst>
          </a:custGeom>
          <a:ln w="4599">
            <a:solidFill>
              <a:srgbClr val="231F20"/>
            </a:solidFill>
          </a:ln>
        </p:spPr>
        <p:txBody>
          <a:bodyPr wrap="square" lIns="0" tIns="0" rIns="0" bIns="0" rtlCol="0"/>
          <a:lstStyle/>
          <a:p>
            <a:endParaRPr/>
          </a:p>
        </p:txBody>
      </p:sp>
      <p:sp>
        <p:nvSpPr>
          <p:cNvPr id="21" name="object 21"/>
          <p:cNvSpPr txBox="1"/>
          <p:nvPr/>
        </p:nvSpPr>
        <p:spPr>
          <a:xfrm>
            <a:off x="3733368" y="4330074"/>
            <a:ext cx="153670" cy="302260"/>
          </a:xfrm>
          <a:prstGeom prst="rect">
            <a:avLst/>
          </a:prstGeom>
        </p:spPr>
        <p:txBody>
          <a:bodyPr vert="horz" wrap="square" lIns="0" tIns="14604" rIns="0" bIns="0" rtlCol="0">
            <a:spAutoFit/>
          </a:bodyPr>
          <a:lstStyle/>
          <a:p>
            <a:pPr marL="12700">
              <a:lnSpc>
                <a:spcPct val="100000"/>
              </a:lnSpc>
              <a:spcBef>
                <a:spcPts val="114"/>
              </a:spcBef>
            </a:pPr>
            <a:r>
              <a:rPr sz="1800" spc="5" dirty="0">
                <a:solidFill>
                  <a:srgbClr val="231F20"/>
                </a:solidFill>
                <a:latin typeface="Arial MT"/>
                <a:cs typeface="Arial MT"/>
              </a:rPr>
              <a:t>3</a:t>
            </a:r>
            <a:endParaRPr sz="1800">
              <a:latin typeface="Arial MT"/>
              <a:cs typeface="Arial MT"/>
            </a:endParaRPr>
          </a:p>
        </p:txBody>
      </p:sp>
      <p:sp>
        <p:nvSpPr>
          <p:cNvPr id="22" name="object 22"/>
          <p:cNvSpPr/>
          <p:nvPr/>
        </p:nvSpPr>
        <p:spPr>
          <a:xfrm>
            <a:off x="3960143" y="3771055"/>
            <a:ext cx="582930" cy="1530985"/>
          </a:xfrm>
          <a:custGeom>
            <a:avLst/>
            <a:gdLst/>
            <a:ahLst/>
            <a:cxnLst/>
            <a:rect l="l" t="t" r="r" b="b"/>
            <a:pathLst>
              <a:path w="582929" h="1530985">
                <a:moveTo>
                  <a:pt x="0" y="917529"/>
                </a:moveTo>
                <a:lnTo>
                  <a:pt x="511037" y="1530775"/>
                </a:lnTo>
              </a:path>
              <a:path w="582929" h="1530985">
                <a:moveTo>
                  <a:pt x="582410" y="0"/>
                </a:moveTo>
                <a:lnTo>
                  <a:pt x="25320" y="571735"/>
                </a:lnTo>
              </a:path>
            </a:pathLst>
          </a:custGeom>
          <a:ln w="4599">
            <a:solidFill>
              <a:srgbClr val="231F20"/>
            </a:solidFill>
          </a:ln>
        </p:spPr>
        <p:txBody>
          <a:bodyPr wrap="square" lIns="0" tIns="0" rIns="0" bIns="0" rtlCol="0"/>
          <a:lstStyle/>
          <a:p>
            <a:endParaRPr/>
          </a:p>
        </p:txBody>
      </p:sp>
      <p:sp>
        <p:nvSpPr>
          <p:cNvPr id="23" name="object 23"/>
          <p:cNvSpPr txBox="1"/>
          <p:nvPr/>
        </p:nvSpPr>
        <p:spPr>
          <a:xfrm>
            <a:off x="4888955" y="5130031"/>
            <a:ext cx="1210945" cy="302260"/>
          </a:xfrm>
          <a:prstGeom prst="rect">
            <a:avLst/>
          </a:prstGeom>
        </p:spPr>
        <p:txBody>
          <a:bodyPr vert="horz" wrap="square" lIns="0" tIns="14604" rIns="0" bIns="0" rtlCol="0">
            <a:spAutoFit/>
          </a:bodyPr>
          <a:lstStyle/>
          <a:p>
            <a:pPr marL="12700">
              <a:lnSpc>
                <a:spcPct val="100000"/>
              </a:lnSpc>
              <a:spcBef>
                <a:spcPts val="114"/>
              </a:spcBef>
              <a:tabLst>
                <a:tab pos="1197610" algn="l"/>
              </a:tabLst>
            </a:pPr>
            <a:r>
              <a:rPr sz="1800" spc="5" dirty="0">
                <a:solidFill>
                  <a:srgbClr val="231F20"/>
                </a:solidFill>
                <a:latin typeface="Arial MT"/>
                <a:cs typeface="Arial MT"/>
              </a:rPr>
              <a:t>Source</a:t>
            </a:r>
            <a:r>
              <a:rPr sz="1800" spc="229" dirty="0">
                <a:solidFill>
                  <a:srgbClr val="231F20"/>
                </a:solidFill>
                <a:latin typeface="Arial MT"/>
                <a:cs typeface="Arial MT"/>
              </a:rPr>
              <a:t> </a:t>
            </a:r>
            <a:r>
              <a:rPr sz="1800" u="heavy" dirty="0">
                <a:solidFill>
                  <a:srgbClr val="231F20"/>
                </a:solidFill>
                <a:uFill>
                  <a:solidFill>
                    <a:srgbClr val="231F20"/>
                  </a:solidFill>
                </a:uFill>
                <a:latin typeface="Times New Roman"/>
                <a:cs typeface="Times New Roman"/>
              </a:rPr>
              <a:t> 	</a:t>
            </a:r>
            <a:endParaRPr sz="1800">
              <a:latin typeface="Times New Roman"/>
              <a:cs typeface="Times New Roman"/>
            </a:endParaRPr>
          </a:p>
        </p:txBody>
      </p:sp>
      <p:sp>
        <p:nvSpPr>
          <p:cNvPr id="24" name="object 24"/>
          <p:cNvSpPr txBox="1"/>
          <p:nvPr/>
        </p:nvSpPr>
        <p:spPr>
          <a:xfrm>
            <a:off x="6012331" y="3919723"/>
            <a:ext cx="563880" cy="302260"/>
          </a:xfrm>
          <a:prstGeom prst="rect">
            <a:avLst/>
          </a:prstGeom>
        </p:spPr>
        <p:txBody>
          <a:bodyPr vert="horz" wrap="square" lIns="0" tIns="14604" rIns="0" bIns="0" rtlCol="0">
            <a:spAutoFit/>
          </a:bodyPr>
          <a:lstStyle/>
          <a:p>
            <a:pPr marL="12700">
              <a:lnSpc>
                <a:spcPct val="100000"/>
              </a:lnSpc>
              <a:spcBef>
                <a:spcPts val="114"/>
              </a:spcBef>
            </a:pPr>
            <a:r>
              <a:rPr sz="1800" dirty="0">
                <a:solidFill>
                  <a:srgbClr val="231F20"/>
                </a:solidFill>
                <a:latin typeface="Arial MT"/>
                <a:cs typeface="Arial MT"/>
              </a:rPr>
              <a:t>D</a:t>
            </a:r>
            <a:r>
              <a:rPr sz="1800" spc="10" dirty="0">
                <a:solidFill>
                  <a:srgbClr val="231F20"/>
                </a:solidFill>
                <a:latin typeface="Arial MT"/>
                <a:cs typeface="Arial MT"/>
              </a:rPr>
              <a:t>e</a:t>
            </a:r>
            <a:r>
              <a:rPr sz="1800" dirty="0">
                <a:solidFill>
                  <a:srgbClr val="231F20"/>
                </a:solidFill>
                <a:latin typeface="Arial MT"/>
                <a:cs typeface="Arial MT"/>
              </a:rPr>
              <a:t>st.</a:t>
            </a:r>
            <a:endParaRPr sz="1800">
              <a:latin typeface="Arial MT"/>
              <a:cs typeface="Arial MT"/>
            </a:endParaRPr>
          </a:p>
        </p:txBody>
      </p:sp>
      <p:sp>
        <p:nvSpPr>
          <p:cNvPr id="25" name="object 25"/>
          <p:cNvSpPr/>
          <p:nvPr/>
        </p:nvSpPr>
        <p:spPr>
          <a:xfrm>
            <a:off x="6227588" y="4375037"/>
            <a:ext cx="476884" cy="474980"/>
          </a:xfrm>
          <a:custGeom>
            <a:avLst/>
            <a:gdLst/>
            <a:ahLst/>
            <a:cxnLst/>
            <a:rect l="l" t="t" r="r" b="b"/>
            <a:pathLst>
              <a:path w="476884" h="474979">
                <a:moveTo>
                  <a:pt x="0" y="237454"/>
                </a:moveTo>
                <a:lnTo>
                  <a:pt x="4587" y="191357"/>
                </a:lnTo>
                <a:lnTo>
                  <a:pt x="18438" y="145260"/>
                </a:lnTo>
                <a:lnTo>
                  <a:pt x="41465" y="103751"/>
                </a:lnTo>
                <a:lnTo>
                  <a:pt x="71373" y="69167"/>
                </a:lnTo>
                <a:lnTo>
                  <a:pt x="105912" y="39215"/>
                </a:lnTo>
                <a:lnTo>
                  <a:pt x="147334" y="16144"/>
                </a:lnTo>
                <a:lnTo>
                  <a:pt x="191049" y="4631"/>
                </a:lnTo>
                <a:lnTo>
                  <a:pt x="239440" y="0"/>
                </a:lnTo>
                <a:lnTo>
                  <a:pt x="285448" y="4631"/>
                </a:lnTo>
                <a:lnTo>
                  <a:pt x="329207" y="16144"/>
                </a:lnTo>
                <a:lnTo>
                  <a:pt x="370629" y="39215"/>
                </a:lnTo>
                <a:lnTo>
                  <a:pt x="405168" y="69167"/>
                </a:lnTo>
                <a:lnTo>
                  <a:pt x="435076" y="103751"/>
                </a:lnTo>
                <a:lnTo>
                  <a:pt x="458103" y="145260"/>
                </a:lnTo>
                <a:lnTo>
                  <a:pt x="471910" y="191357"/>
                </a:lnTo>
                <a:lnTo>
                  <a:pt x="476542" y="237454"/>
                </a:lnTo>
                <a:lnTo>
                  <a:pt x="471910" y="283552"/>
                </a:lnTo>
                <a:lnTo>
                  <a:pt x="458103" y="327355"/>
                </a:lnTo>
                <a:lnTo>
                  <a:pt x="435076" y="368864"/>
                </a:lnTo>
                <a:lnTo>
                  <a:pt x="405168" y="405742"/>
                </a:lnTo>
                <a:lnTo>
                  <a:pt x="370629" y="433444"/>
                </a:lnTo>
                <a:lnTo>
                  <a:pt x="329207" y="456471"/>
                </a:lnTo>
                <a:lnTo>
                  <a:pt x="285448" y="470322"/>
                </a:lnTo>
                <a:lnTo>
                  <a:pt x="239440" y="474909"/>
                </a:lnTo>
                <a:lnTo>
                  <a:pt x="191049" y="470322"/>
                </a:lnTo>
                <a:lnTo>
                  <a:pt x="147334" y="456471"/>
                </a:lnTo>
                <a:lnTo>
                  <a:pt x="105912" y="433444"/>
                </a:lnTo>
                <a:lnTo>
                  <a:pt x="71373" y="405742"/>
                </a:lnTo>
                <a:lnTo>
                  <a:pt x="41465" y="368864"/>
                </a:lnTo>
                <a:lnTo>
                  <a:pt x="18438" y="327355"/>
                </a:lnTo>
                <a:lnTo>
                  <a:pt x="4587" y="283552"/>
                </a:lnTo>
                <a:lnTo>
                  <a:pt x="0" y="237454"/>
                </a:lnTo>
                <a:close/>
              </a:path>
            </a:pathLst>
          </a:custGeom>
          <a:ln w="4599">
            <a:solidFill>
              <a:srgbClr val="231F20"/>
            </a:solidFill>
          </a:ln>
        </p:spPr>
        <p:txBody>
          <a:bodyPr wrap="square" lIns="0" tIns="0" rIns="0" bIns="0" rtlCol="0"/>
          <a:lstStyle/>
          <a:p>
            <a:endParaRPr/>
          </a:p>
        </p:txBody>
      </p:sp>
      <p:sp>
        <p:nvSpPr>
          <p:cNvPr id="26" name="object 26"/>
          <p:cNvSpPr txBox="1"/>
          <p:nvPr/>
        </p:nvSpPr>
        <p:spPr>
          <a:xfrm>
            <a:off x="6323092" y="4438434"/>
            <a:ext cx="282575" cy="302260"/>
          </a:xfrm>
          <a:prstGeom prst="rect">
            <a:avLst/>
          </a:prstGeom>
        </p:spPr>
        <p:txBody>
          <a:bodyPr vert="horz" wrap="square" lIns="0" tIns="14604" rIns="0" bIns="0" rtlCol="0">
            <a:spAutoFit/>
          </a:bodyPr>
          <a:lstStyle/>
          <a:p>
            <a:pPr marL="12700">
              <a:lnSpc>
                <a:spcPct val="100000"/>
              </a:lnSpc>
              <a:spcBef>
                <a:spcPts val="114"/>
              </a:spcBef>
            </a:pPr>
            <a:r>
              <a:rPr sz="1800" spc="10" dirty="0">
                <a:solidFill>
                  <a:srgbClr val="231F20"/>
                </a:solidFill>
                <a:latin typeface="Arial MT"/>
                <a:cs typeface="Arial MT"/>
              </a:rPr>
              <a:t>1</a:t>
            </a:r>
            <a:r>
              <a:rPr sz="1800" spc="5" dirty="0">
                <a:solidFill>
                  <a:srgbClr val="231F20"/>
                </a:solidFill>
                <a:latin typeface="Arial MT"/>
                <a:cs typeface="Arial MT"/>
              </a:rPr>
              <a:t>0</a:t>
            </a:r>
            <a:endParaRPr sz="1800">
              <a:latin typeface="Arial MT"/>
              <a:cs typeface="Arial MT"/>
            </a:endParaRPr>
          </a:p>
        </p:txBody>
      </p:sp>
      <p:sp>
        <p:nvSpPr>
          <p:cNvPr id="27" name="object 27"/>
          <p:cNvSpPr/>
          <p:nvPr/>
        </p:nvSpPr>
        <p:spPr>
          <a:xfrm>
            <a:off x="2839071" y="5175008"/>
            <a:ext cx="476884" cy="474980"/>
          </a:xfrm>
          <a:custGeom>
            <a:avLst/>
            <a:gdLst/>
            <a:ahLst/>
            <a:cxnLst/>
            <a:rect l="l" t="t" r="r" b="b"/>
            <a:pathLst>
              <a:path w="476885" h="474979">
                <a:moveTo>
                  <a:pt x="0" y="237454"/>
                </a:moveTo>
                <a:lnTo>
                  <a:pt x="4600" y="191357"/>
                </a:lnTo>
                <a:lnTo>
                  <a:pt x="18421" y="145260"/>
                </a:lnTo>
                <a:lnTo>
                  <a:pt x="41438" y="103751"/>
                </a:lnTo>
                <a:lnTo>
                  <a:pt x="71355" y="69167"/>
                </a:lnTo>
                <a:lnTo>
                  <a:pt x="105904" y="39215"/>
                </a:lnTo>
                <a:lnTo>
                  <a:pt x="147325" y="16144"/>
                </a:lnTo>
                <a:lnTo>
                  <a:pt x="191057" y="2293"/>
                </a:lnTo>
                <a:lnTo>
                  <a:pt x="239409" y="0"/>
                </a:lnTo>
                <a:lnTo>
                  <a:pt x="285453" y="2293"/>
                </a:lnTo>
                <a:lnTo>
                  <a:pt x="329185" y="16144"/>
                </a:lnTo>
                <a:lnTo>
                  <a:pt x="370624" y="39215"/>
                </a:lnTo>
                <a:lnTo>
                  <a:pt x="405155" y="69167"/>
                </a:lnTo>
                <a:lnTo>
                  <a:pt x="435072" y="103751"/>
                </a:lnTo>
                <a:lnTo>
                  <a:pt x="458090" y="145260"/>
                </a:lnTo>
                <a:lnTo>
                  <a:pt x="471910" y="191357"/>
                </a:lnTo>
                <a:lnTo>
                  <a:pt x="476511" y="237454"/>
                </a:lnTo>
                <a:lnTo>
                  <a:pt x="471910" y="283552"/>
                </a:lnTo>
                <a:lnTo>
                  <a:pt x="458090" y="327355"/>
                </a:lnTo>
                <a:lnTo>
                  <a:pt x="435072" y="368864"/>
                </a:lnTo>
                <a:lnTo>
                  <a:pt x="405155" y="405742"/>
                </a:lnTo>
                <a:lnTo>
                  <a:pt x="370624" y="433400"/>
                </a:lnTo>
                <a:lnTo>
                  <a:pt x="329185" y="456471"/>
                </a:lnTo>
                <a:lnTo>
                  <a:pt x="285453" y="470322"/>
                </a:lnTo>
                <a:lnTo>
                  <a:pt x="239409" y="474909"/>
                </a:lnTo>
                <a:lnTo>
                  <a:pt x="191057" y="470322"/>
                </a:lnTo>
                <a:lnTo>
                  <a:pt x="147325" y="456471"/>
                </a:lnTo>
                <a:lnTo>
                  <a:pt x="105904" y="433400"/>
                </a:lnTo>
                <a:lnTo>
                  <a:pt x="71355" y="405742"/>
                </a:lnTo>
                <a:lnTo>
                  <a:pt x="41438" y="368864"/>
                </a:lnTo>
                <a:lnTo>
                  <a:pt x="18421" y="327355"/>
                </a:lnTo>
                <a:lnTo>
                  <a:pt x="4600" y="283552"/>
                </a:lnTo>
                <a:lnTo>
                  <a:pt x="0" y="237454"/>
                </a:lnTo>
                <a:close/>
              </a:path>
            </a:pathLst>
          </a:custGeom>
          <a:ln w="4599">
            <a:solidFill>
              <a:srgbClr val="231F20"/>
            </a:solidFill>
          </a:ln>
        </p:spPr>
        <p:txBody>
          <a:bodyPr wrap="square" lIns="0" tIns="0" rIns="0" bIns="0" rtlCol="0"/>
          <a:lstStyle/>
          <a:p>
            <a:endParaRPr/>
          </a:p>
        </p:txBody>
      </p:sp>
      <p:sp>
        <p:nvSpPr>
          <p:cNvPr id="28" name="object 28"/>
          <p:cNvSpPr txBox="1"/>
          <p:nvPr/>
        </p:nvSpPr>
        <p:spPr>
          <a:xfrm>
            <a:off x="2999026" y="5238391"/>
            <a:ext cx="153670" cy="302260"/>
          </a:xfrm>
          <a:prstGeom prst="rect">
            <a:avLst/>
          </a:prstGeom>
        </p:spPr>
        <p:txBody>
          <a:bodyPr vert="horz" wrap="square" lIns="0" tIns="14604" rIns="0" bIns="0" rtlCol="0">
            <a:spAutoFit/>
          </a:bodyPr>
          <a:lstStyle/>
          <a:p>
            <a:pPr marL="12700">
              <a:lnSpc>
                <a:spcPct val="100000"/>
              </a:lnSpc>
              <a:spcBef>
                <a:spcPts val="114"/>
              </a:spcBef>
            </a:pPr>
            <a:r>
              <a:rPr sz="1800" spc="5" dirty="0">
                <a:solidFill>
                  <a:srgbClr val="231F20"/>
                </a:solidFill>
                <a:latin typeface="Arial MT"/>
                <a:cs typeface="Arial MT"/>
              </a:rPr>
              <a:t>3</a:t>
            </a:r>
            <a:endParaRPr sz="1800">
              <a:latin typeface="Arial MT"/>
              <a:cs typeface="Arial MT"/>
            </a:endParaRPr>
          </a:p>
        </p:txBody>
      </p:sp>
      <p:grpSp>
        <p:nvGrpSpPr>
          <p:cNvPr id="29" name="object 29"/>
          <p:cNvGrpSpPr/>
          <p:nvPr/>
        </p:nvGrpSpPr>
        <p:grpSpPr>
          <a:xfrm>
            <a:off x="3205089" y="3044887"/>
            <a:ext cx="4309745" cy="2672080"/>
            <a:chOff x="3205089" y="3044887"/>
            <a:chExt cx="4309745" cy="2672080"/>
          </a:xfrm>
        </p:grpSpPr>
        <p:sp>
          <p:nvSpPr>
            <p:cNvPr id="30" name="object 30"/>
            <p:cNvSpPr/>
            <p:nvPr/>
          </p:nvSpPr>
          <p:spPr>
            <a:xfrm>
              <a:off x="3207389" y="3812565"/>
              <a:ext cx="4164329" cy="1664970"/>
            </a:xfrm>
            <a:custGeom>
              <a:avLst/>
              <a:gdLst/>
              <a:ahLst/>
              <a:cxnLst/>
              <a:rect l="l" t="t" r="r" b="b"/>
              <a:pathLst>
                <a:path w="4164329" h="1664970">
                  <a:moveTo>
                    <a:pt x="2288160" y="864507"/>
                  </a:moveTo>
                  <a:lnTo>
                    <a:pt x="3020199" y="799927"/>
                  </a:lnTo>
                </a:path>
                <a:path w="4164329" h="1664970">
                  <a:moveTo>
                    <a:pt x="3259639" y="1037382"/>
                  </a:moveTo>
                  <a:lnTo>
                    <a:pt x="3259639" y="1318640"/>
                  </a:lnTo>
                </a:path>
                <a:path w="4164329" h="1664970">
                  <a:moveTo>
                    <a:pt x="3496741" y="799927"/>
                  </a:moveTo>
                  <a:lnTo>
                    <a:pt x="4164288" y="1037382"/>
                  </a:lnTo>
                </a:path>
                <a:path w="4164329" h="1664970">
                  <a:moveTo>
                    <a:pt x="3259639" y="562472"/>
                  </a:moveTo>
                  <a:lnTo>
                    <a:pt x="3604904" y="0"/>
                  </a:lnTo>
                </a:path>
                <a:path w="4164329" h="1664970">
                  <a:moveTo>
                    <a:pt x="1530845" y="64535"/>
                  </a:moveTo>
                  <a:lnTo>
                    <a:pt x="1919869" y="663929"/>
                  </a:lnTo>
                </a:path>
                <a:path w="4164329" h="1664970">
                  <a:moveTo>
                    <a:pt x="0" y="1399321"/>
                  </a:moveTo>
                  <a:lnTo>
                    <a:pt x="448892" y="871388"/>
                  </a:lnTo>
                </a:path>
                <a:path w="4164329" h="1664970">
                  <a:moveTo>
                    <a:pt x="108193" y="1599898"/>
                  </a:moveTo>
                  <a:lnTo>
                    <a:pt x="1185536" y="1664478"/>
                  </a:lnTo>
                </a:path>
              </a:pathLst>
            </a:custGeom>
            <a:ln w="4599">
              <a:solidFill>
                <a:srgbClr val="231F20"/>
              </a:solidFill>
            </a:ln>
          </p:spPr>
          <p:txBody>
            <a:bodyPr wrap="square" lIns="0" tIns="0" rIns="0" bIns="0" rtlCol="0"/>
            <a:lstStyle/>
            <a:p>
              <a:endParaRPr/>
            </a:p>
          </p:txBody>
        </p:sp>
        <p:sp>
          <p:nvSpPr>
            <p:cNvPr id="31" name="object 31"/>
            <p:cNvSpPr/>
            <p:nvPr/>
          </p:nvSpPr>
          <p:spPr>
            <a:xfrm>
              <a:off x="5256154" y="3056397"/>
              <a:ext cx="1556385" cy="1553845"/>
            </a:xfrm>
            <a:custGeom>
              <a:avLst/>
              <a:gdLst/>
              <a:ahLst/>
              <a:cxnLst/>
              <a:rect l="l" t="t" r="r" b="b"/>
              <a:pathLst>
                <a:path w="1556384" h="1553845">
                  <a:moveTo>
                    <a:pt x="0" y="776900"/>
                  </a:moveTo>
                  <a:lnTo>
                    <a:pt x="4631" y="693881"/>
                  </a:lnTo>
                  <a:lnTo>
                    <a:pt x="18438" y="610907"/>
                  </a:lnTo>
                  <a:lnTo>
                    <a:pt x="41421" y="527888"/>
                  </a:lnTo>
                  <a:lnTo>
                    <a:pt x="73667" y="449545"/>
                  </a:lnTo>
                  <a:lnTo>
                    <a:pt x="112794" y="375746"/>
                  </a:lnTo>
                  <a:lnTo>
                    <a:pt x="158847" y="306622"/>
                  </a:lnTo>
                  <a:lnTo>
                    <a:pt x="214075" y="242042"/>
                  </a:lnTo>
                  <a:lnTo>
                    <a:pt x="276229" y="184432"/>
                  </a:lnTo>
                  <a:lnTo>
                    <a:pt x="343015" y="133703"/>
                  </a:lnTo>
                  <a:lnTo>
                    <a:pt x="414344" y="89900"/>
                  </a:lnTo>
                  <a:lnTo>
                    <a:pt x="490349" y="55316"/>
                  </a:lnTo>
                  <a:lnTo>
                    <a:pt x="570897" y="27658"/>
                  </a:lnTo>
                  <a:lnTo>
                    <a:pt x="651490" y="9219"/>
                  </a:lnTo>
                  <a:lnTo>
                    <a:pt x="736626" y="0"/>
                  </a:lnTo>
                  <a:lnTo>
                    <a:pt x="819512" y="0"/>
                  </a:lnTo>
                  <a:lnTo>
                    <a:pt x="904693" y="9219"/>
                  </a:lnTo>
                  <a:lnTo>
                    <a:pt x="985241" y="27658"/>
                  </a:lnTo>
                  <a:lnTo>
                    <a:pt x="1065834" y="55316"/>
                  </a:lnTo>
                  <a:lnTo>
                    <a:pt x="1141795" y="89900"/>
                  </a:lnTo>
                  <a:lnTo>
                    <a:pt x="1213168" y="133703"/>
                  </a:lnTo>
                  <a:lnTo>
                    <a:pt x="1282203" y="184432"/>
                  </a:lnTo>
                  <a:lnTo>
                    <a:pt x="1342063" y="242042"/>
                  </a:lnTo>
                  <a:lnTo>
                    <a:pt x="1397292" y="306622"/>
                  </a:lnTo>
                  <a:lnTo>
                    <a:pt x="1443345" y="375746"/>
                  </a:lnTo>
                  <a:lnTo>
                    <a:pt x="1482472" y="449545"/>
                  </a:lnTo>
                  <a:lnTo>
                    <a:pt x="1514718" y="527888"/>
                  </a:lnTo>
                  <a:lnTo>
                    <a:pt x="1537744" y="610907"/>
                  </a:lnTo>
                  <a:lnTo>
                    <a:pt x="1551551" y="693881"/>
                  </a:lnTo>
                  <a:lnTo>
                    <a:pt x="1556139" y="776900"/>
                  </a:lnTo>
                  <a:lnTo>
                    <a:pt x="1551551" y="862213"/>
                  </a:lnTo>
                  <a:lnTo>
                    <a:pt x="1537744" y="945188"/>
                  </a:lnTo>
                  <a:lnTo>
                    <a:pt x="1514718" y="1025868"/>
                  </a:lnTo>
                  <a:lnTo>
                    <a:pt x="1482472" y="1104255"/>
                  </a:lnTo>
                  <a:lnTo>
                    <a:pt x="1443345" y="1178011"/>
                  </a:lnTo>
                  <a:lnTo>
                    <a:pt x="1397292" y="1247178"/>
                  </a:lnTo>
                  <a:lnTo>
                    <a:pt x="1342063" y="1311758"/>
                  </a:lnTo>
                  <a:lnTo>
                    <a:pt x="1282203" y="1369369"/>
                  </a:lnTo>
                  <a:lnTo>
                    <a:pt x="1213168" y="1422391"/>
                  </a:lnTo>
                  <a:lnTo>
                    <a:pt x="1141795" y="1463901"/>
                  </a:lnTo>
                  <a:lnTo>
                    <a:pt x="1065834" y="1500778"/>
                  </a:lnTo>
                  <a:lnTo>
                    <a:pt x="985241" y="1526143"/>
                  </a:lnTo>
                  <a:lnTo>
                    <a:pt x="904693" y="1544582"/>
                  </a:lnTo>
                  <a:lnTo>
                    <a:pt x="819512" y="1553801"/>
                  </a:lnTo>
                  <a:lnTo>
                    <a:pt x="736626" y="1553801"/>
                  </a:lnTo>
                  <a:lnTo>
                    <a:pt x="651490" y="1544582"/>
                  </a:lnTo>
                  <a:lnTo>
                    <a:pt x="570897" y="1526143"/>
                  </a:lnTo>
                  <a:lnTo>
                    <a:pt x="490349" y="1500778"/>
                  </a:lnTo>
                  <a:lnTo>
                    <a:pt x="414344" y="1463901"/>
                  </a:lnTo>
                  <a:lnTo>
                    <a:pt x="343015" y="1422391"/>
                  </a:lnTo>
                  <a:lnTo>
                    <a:pt x="276229" y="1369369"/>
                  </a:lnTo>
                  <a:lnTo>
                    <a:pt x="214075" y="1311758"/>
                  </a:lnTo>
                  <a:lnTo>
                    <a:pt x="158847" y="1247178"/>
                  </a:lnTo>
                  <a:lnTo>
                    <a:pt x="112794" y="1178011"/>
                  </a:lnTo>
                  <a:lnTo>
                    <a:pt x="73667" y="1104255"/>
                  </a:lnTo>
                  <a:lnTo>
                    <a:pt x="41421" y="1025868"/>
                  </a:lnTo>
                  <a:lnTo>
                    <a:pt x="18438" y="945188"/>
                  </a:lnTo>
                  <a:lnTo>
                    <a:pt x="4631" y="862213"/>
                  </a:lnTo>
                  <a:lnTo>
                    <a:pt x="0" y="776900"/>
                  </a:lnTo>
                </a:path>
              </a:pathLst>
            </a:custGeom>
            <a:ln w="23019">
              <a:solidFill>
                <a:srgbClr val="231F20"/>
              </a:solidFill>
            </a:ln>
          </p:spPr>
          <p:txBody>
            <a:bodyPr wrap="square" lIns="0" tIns="0" rIns="0" bIns="0" rtlCol="0"/>
            <a:lstStyle/>
            <a:p>
              <a:endParaRPr/>
            </a:p>
          </p:txBody>
        </p:sp>
        <p:sp>
          <p:nvSpPr>
            <p:cNvPr id="32" name="object 32"/>
            <p:cNvSpPr/>
            <p:nvPr/>
          </p:nvSpPr>
          <p:spPr>
            <a:xfrm>
              <a:off x="4392926" y="3056397"/>
              <a:ext cx="2419985" cy="2658110"/>
            </a:xfrm>
            <a:custGeom>
              <a:avLst/>
              <a:gdLst/>
              <a:ahLst/>
              <a:cxnLst/>
              <a:rect l="l" t="t" r="r" b="b"/>
              <a:pathLst>
                <a:path w="2419984" h="2658110">
                  <a:moveTo>
                    <a:pt x="0" y="2658057"/>
                  </a:moveTo>
                  <a:lnTo>
                    <a:pt x="2419367" y="2658057"/>
                  </a:lnTo>
                  <a:lnTo>
                    <a:pt x="2419367" y="0"/>
                  </a:lnTo>
                  <a:lnTo>
                    <a:pt x="0" y="0"/>
                  </a:lnTo>
                  <a:lnTo>
                    <a:pt x="0" y="2658057"/>
                  </a:lnTo>
                </a:path>
                <a:path w="2419984" h="2658110">
                  <a:moveTo>
                    <a:pt x="476497" y="2420646"/>
                  </a:moveTo>
                  <a:lnTo>
                    <a:pt x="517919" y="2360698"/>
                  </a:lnTo>
                </a:path>
                <a:path w="2419984" h="2658110">
                  <a:moveTo>
                    <a:pt x="540945" y="2326114"/>
                  </a:moveTo>
                  <a:lnTo>
                    <a:pt x="582410" y="2266166"/>
                  </a:lnTo>
                </a:path>
                <a:path w="2419984" h="2658110">
                  <a:moveTo>
                    <a:pt x="605393" y="2231582"/>
                  </a:moveTo>
                  <a:lnTo>
                    <a:pt x="646858" y="2171634"/>
                  </a:lnTo>
                </a:path>
                <a:path w="2419984" h="2658110">
                  <a:moveTo>
                    <a:pt x="669885" y="2137050"/>
                  </a:moveTo>
                  <a:lnTo>
                    <a:pt x="713600" y="2077102"/>
                  </a:lnTo>
                </a:path>
                <a:path w="2419984" h="2658110">
                  <a:moveTo>
                    <a:pt x="736626" y="2042518"/>
                  </a:moveTo>
                  <a:lnTo>
                    <a:pt x="778047" y="1982614"/>
                  </a:lnTo>
                </a:path>
              </a:pathLst>
            </a:custGeom>
            <a:ln w="4599">
              <a:solidFill>
                <a:srgbClr val="231F20"/>
              </a:solidFill>
            </a:ln>
          </p:spPr>
          <p:txBody>
            <a:bodyPr wrap="square" lIns="0" tIns="0" rIns="0" bIns="0" rtlCol="0"/>
            <a:lstStyle/>
            <a:p>
              <a:endParaRPr/>
            </a:p>
          </p:txBody>
        </p:sp>
        <p:sp>
          <p:nvSpPr>
            <p:cNvPr id="33" name="object 33"/>
            <p:cNvSpPr/>
            <p:nvPr/>
          </p:nvSpPr>
          <p:spPr>
            <a:xfrm>
              <a:off x="5122627" y="4914527"/>
              <a:ext cx="133985" cy="161925"/>
            </a:xfrm>
            <a:custGeom>
              <a:avLst/>
              <a:gdLst/>
              <a:ahLst/>
              <a:cxnLst/>
              <a:rect l="l" t="t" r="r" b="b"/>
              <a:pathLst>
                <a:path w="133985" h="161925">
                  <a:moveTo>
                    <a:pt x="133527" y="0"/>
                  </a:moveTo>
                  <a:lnTo>
                    <a:pt x="0" y="101413"/>
                  </a:lnTo>
                  <a:lnTo>
                    <a:pt x="87518" y="161361"/>
                  </a:lnTo>
                  <a:lnTo>
                    <a:pt x="133527" y="0"/>
                  </a:lnTo>
                  <a:close/>
                </a:path>
              </a:pathLst>
            </a:custGeom>
            <a:solidFill>
              <a:srgbClr val="231F20"/>
            </a:solidFill>
          </p:spPr>
          <p:txBody>
            <a:bodyPr wrap="square" lIns="0" tIns="0" rIns="0" bIns="0" rtlCol="0"/>
            <a:lstStyle/>
            <a:p>
              <a:endParaRPr/>
            </a:p>
          </p:txBody>
        </p:sp>
        <p:sp>
          <p:nvSpPr>
            <p:cNvPr id="34" name="object 34"/>
            <p:cNvSpPr/>
            <p:nvPr/>
          </p:nvSpPr>
          <p:spPr>
            <a:xfrm>
              <a:off x="4807270" y="5631479"/>
              <a:ext cx="74295" cy="5080"/>
            </a:xfrm>
            <a:custGeom>
              <a:avLst/>
              <a:gdLst/>
              <a:ahLst/>
              <a:cxnLst/>
              <a:rect l="l" t="t" r="r" b="b"/>
              <a:pathLst>
                <a:path w="74295" h="5079">
                  <a:moveTo>
                    <a:pt x="-2299" y="2293"/>
                  </a:moveTo>
                  <a:lnTo>
                    <a:pt x="75966" y="2293"/>
                  </a:lnTo>
                </a:path>
              </a:pathLst>
            </a:custGeom>
            <a:ln w="9187">
              <a:solidFill>
                <a:srgbClr val="231F20"/>
              </a:solidFill>
            </a:ln>
          </p:spPr>
          <p:txBody>
            <a:bodyPr wrap="square" lIns="0" tIns="0" rIns="0" bIns="0" rtlCol="0"/>
            <a:lstStyle/>
            <a:p>
              <a:endParaRPr/>
            </a:p>
          </p:txBody>
        </p:sp>
        <p:sp>
          <p:nvSpPr>
            <p:cNvPr id="35" name="object 35"/>
            <p:cNvSpPr/>
            <p:nvPr/>
          </p:nvSpPr>
          <p:spPr>
            <a:xfrm>
              <a:off x="4922402" y="5622260"/>
              <a:ext cx="73660" cy="5080"/>
            </a:xfrm>
            <a:custGeom>
              <a:avLst/>
              <a:gdLst/>
              <a:ahLst/>
              <a:cxnLst/>
              <a:rect l="l" t="t" r="r" b="b"/>
              <a:pathLst>
                <a:path w="73660" h="5079">
                  <a:moveTo>
                    <a:pt x="-2299" y="2293"/>
                  </a:moveTo>
                  <a:lnTo>
                    <a:pt x="75922" y="2293"/>
                  </a:lnTo>
                </a:path>
              </a:pathLst>
            </a:custGeom>
            <a:ln w="9187">
              <a:solidFill>
                <a:srgbClr val="231F20"/>
              </a:solidFill>
            </a:ln>
          </p:spPr>
          <p:txBody>
            <a:bodyPr wrap="square" lIns="0" tIns="0" rIns="0" bIns="0" rtlCol="0"/>
            <a:lstStyle/>
            <a:p>
              <a:endParaRPr/>
            </a:p>
          </p:txBody>
        </p:sp>
        <p:sp>
          <p:nvSpPr>
            <p:cNvPr id="36" name="object 36"/>
            <p:cNvSpPr/>
            <p:nvPr/>
          </p:nvSpPr>
          <p:spPr>
            <a:xfrm>
              <a:off x="5037490" y="5615334"/>
              <a:ext cx="73660" cy="5080"/>
            </a:xfrm>
            <a:custGeom>
              <a:avLst/>
              <a:gdLst/>
              <a:ahLst/>
              <a:cxnLst/>
              <a:rect l="l" t="t" r="r" b="b"/>
              <a:pathLst>
                <a:path w="73660" h="5079">
                  <a:moveTo>
                    <a:pt x="-2299" y="2315"/>
                  </a:moveTo>
                  <a:lnTo>
                    <a:pt x="75922" y="2315"/>
                  </a:lnTo>
                </a:path>
              </a:pathLst>
            </a:custGeom>
            <a:ln w="9231">
              <a:solidFill>
                <a:srgbClr val="231F20"/>
              </a:solidFill>
            </a:ln>
          </p:spPr>
          <p:txBody>
            <a:bodyPr wrap="square" lIns="0" tIns="0" rIns="0" bIns="0" rtlCol="0"/>
            <a:lstStyle/>
            <a:p>
              <a:endParaRPr/>
            </a:p>
          </p:txBody>
        </p:sp>
        <p:sp>
          <p:nvSpPr>
            <p:cNvPr id="37" name="object 37"/>
            <p:cNvSpPr/>
            <p:nvPr/>
          </p:nvSpPr>
          <p:spPr>
            <a:xfrm>
              <a:off x="5150279" y="5601505"/>
              <a:ext cx="193675" cy="6985"/>
            </a:xfrm>
            <a:custGeom>
              <a:avLst/>
              <a:gdLst/>
              <a:ahLst/>
              <a:cxnLst/>
              <a:rect l="l" t="t" r="r" b="b"/>
              <a:pathLst>
                <a:path w="193675" h="6985">
                  <a:moveTo>
                    <a:pt x="0" y="6925"/>
                  </a:moveTo>
                  <a:lnTo>
                    <a:pt x="78266" y="6925"/>
                  </a:lnTo>
                </a:path>
                <a:path w="193675" h="6985">
                  <a:moveTo>
                    <a:pt x="115088" y="0"/>
                  </a:moveTo>
                  <a:lnTo>
                    <a:pt x="193354" y="0"/>
                  </a:lnTo>
                </a:path>
              </a:pathLst>
            </a:custGeom>
            <a:ln w="9231">
              <a:solidFill>
                <a:srgbClr val="231F20"/>
              </a:solidFill>
            </a:ln>
          </p:spPr>
          <p:txBody>
            <a:bodyPr wrap="square" lIns="0" tIns="0" rIns="0" bIns="0" rtlCol="0"/>
            <a:lstStyle/>
            <a:p>
              <a:endParaRPr/>
            </a:p>
          </p:txBody>
        </p:sp>
        <p:sp>
          <p:nvSpPr>
            <p:cNvPr id="38" name="object 38"/>
            <p:cNvSpPr/>
            <p:nvPr/>
          </p:nvSpPr>
          <p:spPr>
            <a:xfrm>
              <a:off x="5382755" y="5589970"/>
              <a:ext cx="74295" cy="5080"/>
            </a:xfrm>
            <a:custGeom>
              <a:avLst/>
              <a:gdLst/>
              <a:ahLst/>
              <a:cxnLst/>
              <a:rect l="l" t="t" r="r" b="b"/>
              <a:pathLst>
                <a:path w="74295" h="5079">
                  <a:moveTo>
                    <a:pt x="-2299" y="2315"/>
                  </a:moveTo>
                  <a:lnTo>
                    <a:pt x="75966" y="2315"/>
                  </a:lnTo>
                </a:path>
              </a:pathLst>
            </a:custGeom>
            <a:ln w="9231">
              <a:solidFill>
                <a:srgbClr val="231F20"/>
              </a:solidFill>
            </a:ln>
          </p:spPr>
          <p:txBody>
            <a:bodyPr wrap="square" lIns="0" tIns="0" rIns="0" bIns="0" rtlCol="0"/>
            <a:lstStyle/>
            <a:p>
              <a:endParaRPr/>
            </a:p>
          </p:txBody>
        </p:sp>
        <p:sp>
          <p:nvSpPr>
            <p:cNvPr id="39" name="object 39"/>
            <p:cNvSpPr/>
            <p:nvPr/>
          </p:nvSpPr>
          <p:spPr>
            <a:xfrm>
              <a:off x="5495588" y="5576141"/>
              <a:ext cx="193675" cy="9525"/>
            </a:xfrm>
            <a:custGeom>
              <a:avLst/>
              <a:gdLst/>
              <a:ahLst/>
              <a:cxnLst/>
              <a:rect l="l" t="t" r="r" b="b"/>
              <a:pathLst>
                <a:path w="193675" h="9525">
                  <a:moveTo>
                    <a:pt x="0" y="9219"/>
                  </a:moveTo>
                  <a:lnTo>
                    <a:pt x="78266" y="9219"/>
                  </a:lnTo>
                </a:path>
                <a:path w="193675" h="9525">
                  <a:moveTo>
                    <a:pt x="115088" y="0"/>
                  </a:moveTo>
                  <a:lnTo>
                    <a:pt x="193354" y="0"/>
                  </a:lnTo>
                </a:path>
              </a:pathLst>
            </a:custGeom>
            <a:ln w="9231">
              <a:solidFill>
                <a:srgbClr val="231F20"/>
              </a:solidFill>
            </a:ln>
          </p:spPr>
          <p:txBody>
            <a:bodyPr wrap="square" lIns="0" tIns="0" rIns="0" bIns="0" rtlCol="0"/>
            <a:lstStyle/>
            <a:p>
              <a:endParaRPr/>
            </a:p>
          </p:txBody>
        </p:sp>
        <p:sp>
          <p:nvSpPr>
            <p:cNvPr id="40" name="object 40"/>
            <p:cNvSpPr/>
            <p:nvPr/>
          </p:nvSpPr>
          <p:spPr>
            <a:xfrm>
              <a:off x="6071073" y="5543873"/>
              <a:ext cx="78740" cy="0"/>
            </a:xfrm>
            <a:custGeom>
              <a:avLst/>
              <a:gdLst/>
              <a:ahLst/>
              <a:cxnLst/>
              <a:rect l="l" t="t" r="r" b="b"/>
              <a:pathLst>
                <a:path w="78739">
                  <a:moveTo>
                    <a:pt x="0" y="0"/>
                  </a:moveTo>
                  <a:lnTo>
                    <a:pt x="78266" y="0"/>
                  </a:lnTo>
                </a:path>
                <a:path w="78739">
                  <a:moveTo>
                    <a:pt x="0" y="0"/>
                  </a:moveTo>
                  <a:lnTo>
                    <a:pt x="78266" y="0"/>
                  </a:lnTo>
                </a:path>
              </a:pathLst>
            </a:custGeom>
            <a:ln w="9187">
              <a:solidFill>
                <a:srgbClr val="231F20"/>
              </a:solidFill>
            </a:ln>
          </p:spPr>
          <p:txBody>
            <a:bodyPr wrap="square" lIns="0" tIns="0" rIns="0" bIns="0" rtlCol="0"/>
            <a:lstStyle/>
            <a:p>
              <a:endParaRPr/>
            </a:p>
          </p:txBody>
        </p:sp>
        <p:sp>
          <p:nvSpPr>
            <p:cNvPr id="41" name="object 41"/>
            <p:cNvSpPr/>
            <p:nvPr/>
          </p:nvSpPr>
          <p:spPr>
            <a:xfrm>
              <a:off x="6128601" y="5488557"/>
              <a:ext cx="163830" cy="106045"/>
            </a:xfrm>
            <a:custGeom>
              <a:avLst/>
              <a:gdLst/>
              <a:ahLst/>
              <a:cxnLst/>
              <a:rect l="l" t="t" r="r" b="b"/>
              <a:pathLst>
                <a:path w="163829" h="106045">
                  <a:moveTo>
                    <a:pt x="0" y="0"/>
                  </a:moveTo>
                  <a:lnTo>
                    <a:pt x="9219" y="106045"/>
                  </a:lnTo>
                  <a:lnTo>
                    <a:pt x="163479" y="41465"/>
                  </a:lnTo>
                  <a:lnTo>
                    <a:pt x="0" y="0"/>
                  </a:lnTo>
                  <a:close/>
                </a:path>
              </a:pathLst>
            </a:custGeom>
            <a:solidFill>
              <a:srgbClr val="231F20"/>
            </a:solidFill>
          </p:spPr>
          <p:txBody>
            <a:bodyPr wrap="square" lIns="0" tIns="0" rIns="0" bIns="0" rtlCol="0"/>
            <a:lstStyle/>
            <a:p>
              <a:endParaRPr/>
            </a:p>
          </p:txBody>
        </p:sp>
        <p:sp>
          <p:nvSpPr>
            <p:cNvPr id="42" name="object 42"/>
            <p:cNvSpPr/>
            <p:nvPr/>
          </p:nvSpPr>
          <p:spPr>
            <a:xfrm>
              <a:off x="3833537" y="4838434"/>
              <a:ext cx="559435" cy="638810"/>
            </a:xfrm>
            <a:custGeom>
              <a:avLst/>
              <a:gdLst/>
              <a:ahLst/>
              <a:cxnLst/>
              <a:rect l="l" t="t" r="r" b="b"/>
              <a:pathLst>
                <a:path w="559435" h="638810">
                  <a:moveTo>
                    <a:pt x="559388" y="638609"/>
                  </a:moveTo>
                  <a:lnTo>
                    <a:pt x="511042" y="583249"/>
                  </a:lnTo>
                </a:path>
                <a:path w="559435" h="638810">
                  <a:moveTo>
                    <a:pt x="483427" y="551003"/>
                  </a:moveTo>
                  <a:lnTo>
                    <a:pt x="435081" y="495642"/>
                  </a:lnTo>
                </a:path>
                <a:path w="559435" h="638810">
                  <a:moveTo>
                    <a:pt x="407467" y="465690"/>
                  </a:moveTo>
                  <a:lnTo>
                    <a:pt x="359120" y="410374"/>
                  </a:lnTo>
                </a:path>
                <a:path w="559435" h="638810">
                  <a:moveTo>
                    <a:pt x="331462" y="378084"/>
                  </a:moveTo>
                  <a:lnTo>
                    <a:pt x="283159" y="322767"/>
                  </a:lnTo>
                </a:path>
                <a:path w="559435" h="638810">
                  <a:moveTo>
                    <a:pt x="255545" y="292771"/>
                  </a:moveTo>
                  <a:lnTo>
                    <a:pt x="207154" y="237454"/>
                  </a:lnTo>
                </a:path>
                <a:path w="559435" h="638810">
                  <a:moveTo>
                    <a:pt x="179540" y="205164"/>
                  </a:moveTo>
                  <a:lnTo>
                    <a:pt x="131237" y="149848"/>
                  </a:lnTo>
                </a:path>
                <a:path w="559435" h="638810">
                  <a:moveTo>
                    <a:pt x="103579" y="117558"/>
                  </a:moveTo>
                  <a:lnTo>
                    <a:pt x="55232" y="62242"/>
                  </a:lnTo>
                </a:path>
                <a:path w="559435" h="638810">
                  <a:moveTo>
                    <a:pt x="27622" y="32289"/>
                  </a:moveTo>
                  <a:lnTo>
                    <a:pt x="0" y="0"/>
                  </a:lnTo>
                </a:path>
              </a:pathLst>
            </a:custGeom>
            <a:ln w="4599">
              <a:solidFill>
                <a:srgbClr val="231F20"/>
              </a:solidFill>
            </a:ln>
          </p:spPr>
          <p:txBody>
            <a:bodyPr wrap="square" lIns="0" tIns="0" rIns="0" bIns="0" rtlCol="0"/>
            <a:lstStyle/>
            <a:p>
              <a:endParaRPr/>
            </a:p>
          </p:txBody>
        </p:sp>
        <p:sp>
          <p:nvSpPr>
            <p:cNvPr id="43" name="object 43"/>
            <p:cNvSpPr/>
            <p:nvPr/>
          </p:nvSpPr>
          <p:spPr>
            <a:xfrm>
              <a:off x="3736852" y="4730095"/>
              <a:ext cx="145415" cy="154940"/>
            </a:xfrm>
            <a:custGeom>
              <a:avLst/>
              <a:gdLst/>
              <a:ahLst/>
              <a:cxnLst/>
              <a:rect l="l" t="t" r="r" b="b"/>
              <a:pathLst>
                <a:path w="145414" h="154939">
                  <a:moveTo>
                    <a:pt x="0" y="0"/>
                  </a:moveTo>
                  <a:lnTo>
                    <a:pt x="66754" y="154436"/>
                  </a:lnTo>
                  <a:lnTo>
                    <a:pt x="145035" y="85268"/>
                  </a:lnTo>
                  <a:lnTo>
                    <a:pt x="0" y="0"/>
                  </a:lnTo>
                  <a:close/>
                </a:path>
              </a:pathLst>
            </a:custGeom>
            <a:solidFill>
              <a:srgbClr val="231F20"/>
            </a:solidFill>
          </p:spPr>
          <p:txBody>
            <a:bodyPr wrap="square" lIns="0" tIns="0" rIns="0" bIns="0" rtlCol="0"/>
            <a:lstStyle/>
            <a:p>
              <a:endParaRPr/>
            </a:p>
          </p:txBody>
        </p:sp>
        <p:sp>
          <p:nvSpPr>
            <p:cNvPr id="44" name="object 44"/>
            <p:cNvSpPr/>
            <p:nvPr/>
          </p:nvSpPr>
          <p:spPr>
            <a:xfrm>
              <a:off x="4977630" y="3985440"/>
              <a:ext cx="278765" cy="454659"/>
            </a:xfrm>
            <a:custGeom>
              <a:avLst/>
              <a:gdLst/>
              <a:ahLst/>
              <a:cxnLst/>
              <a:rect l="l" t="t" r="r" b="b"/>
              <a:pathLst>
                <a:path w="278764" h="454660">
                  <a:moveTo>
                    <a:pt x="278523" y="454177"/>
                  </a:moveTo>
                  <a:lnTo>
                    <a:pt x="239395" y="391935"/>
                  </a:lnTo>
                </a:path>
                <a:path w="278764" h="454660">
                  <a:moveTo>
                    <a:pt x="218663" y="355013"/>
                  </a:moveTo>
                  <a:lnTo>
                    <a:pt x="179535" y="292771"/>
                  </a:lnTo>
                </a:path>
                <a:path w="278764" h="454660">
                  <a:moveTo>
                    <a:pt x="158847" y="258187"/>
                  </a:moveTo>
                  <a:lnTo>
                    <a:pt x="119720" y="195945"/>
                  </a:lnTo>
                </a:path>
                <a:path w="278764" h="454660">
                  <a:moveTo>
                    <a:pt x="98987" y="159067"/>
                  </a:moveTo>
                  <a:lnTo>
                    <a:pt x="59860" y="96825"/>
                  </a:lnTo>
                </a:path>
                <a:path w="278764" h="454660">
                  <a:moveTo>
                    <a:pt x="39127" y="62242"/>
                  </a:moveTo>
                  <a:lnTo>
                    <a:pt x="0" y="0"/>
                  </a:lnTo>
                </a:path>
              </a:pathLst>
            </a:custGeom>
            <a:ln w="4599">
              <a:solidFill>
                <a:srgbClr val="231F20"/>
              </a:solidFill>
            </a:ln>
          </p:spPr>
          <p:txBody>
            <a:bodyPr wrap="square" lIns="0" tIns="0" rIns="0" bIns="0" rtlCol="0"/>
            <a:lstStyle/>
            <a:p>
              <a:endParaRPr/>
            </a:p>
          </p:txBody>
        </p:sp>
        <p:sp>
          <p:nvSpPr>
            <p:cNvPr id="45" name="object 45"/>
            <p:cNvSpPr/>
            <p:nvPr/>
          </p:nvSpPr>
          <p:spPr>
            <a:xfrm>
              <a:off x="4880937" y="3828666"/>
              <a:ext cx="128905" cy="163830"/>
            </a:xfrm>
            <a:custGeom>
              <a:avLst/>
              <a:gdLst/>
              <a:ahLst/>
              <a:cxnLst/>
              <a:rect l="l" t="t" r="r" b="b"/>
              <a:pathLst>
                <a:path w="128904" h="163829">
                  <a:moveTo>
                    <a:pt x="0" y="0"/>
                  </a:moveTo>
                  <a:lnTo>
                    <a:pt x="39127" y="163699"/>
                  </a:lnTo>
                  <a:lnTo>
                    <a:pt x="128895" y="108383"/>
                  </a:lnTo>
                  <a:lnTo>
                    <a:pt x="0" y="0"/>
                  </a:lnTo>
                  <a:close/>
                </a:path>
              </a:pathLst>
            </a:custGeom>
            <a:solidFill>
              <a:srgbClr val="231F20"/>
            </a:solidFill>
          </p:spPr>
          <p:txBody>
            <a:bodyPr wrap="square" lIns="0" tIns="0" rIns="0" bIns="0" rtlCol="0"/>
            <a:lstStyle/>
            <a:p>
              <a:endParaRPr/>
            </a:p>
          </p:txBody>
        </p:sp>
        <p:sp>
          <p:nvSpPr>
            <p:cNvPr id="46" name="object 46"/>
            <p:cNvSpPr/>
            <p:nvPr/>
          </p:nvSpPr>
          <p:spPr>
            <a:xfrm>
              <a:off x="5596831" y="3570478"/>
              <a:ext cx="55880" cy="297815"/>
            </a:xfrm>
            <a:custGeom>
              <a:avLst/>
              <a:gdLst/>
              <a:ahLst/>
              <a:cxnLst/>
              <a:rect l="l" t="t" r="r" b="b"/>
              <a:pathLst>
                <a:path w="55879" h="297814">
                  <a:moveTo>
                    <a:pt x="55272" y="297403"/>
                  </a:moveTo>
                  <a:lnTo>
                    <a:pt x="41465" y="225941"/>
                  </a:lnTo>
                </a:path>
                <a:path w="55879" h="297814">
                  <a:moveTo>
                    <a:pt x="34539" y="184432"/>
                  </a:moveTo>
                  <a:lnTo>
                    <a:pt x="20732" y="112970"/>
                  </a:lnTo>
                </a:path>
                <a:path w="55879" h="297814">
                  <a:moveTo>
                    <a:pt x="13851" y="71461"/>
                  </a:moveTo>
                  <a:lnTo>
                    <a:pt x="0" y="0"/>
                  </a:lnTo>
                </a:path>
              </a:pathLst>
            </a:custGeom>
            <a:ln w="4599">
              <a:solidFill>
                <a:srgbClr val="231F20"/>
              </a:solidFill>
            </a:ln>
          </p:spPr>
          <p:txBody>
            <a:bodyPr wrap="square" lIns="0" tIns="0" rIns="0" bIns="0" rtlCol="0"/>
            <a:lstStyle/>
            <a:p>
              <a:endParaRPr/>
            </a:p>
          </p:txBody>
        </p:sp>
        <p:sp>
          <p:nvSpPr>
            <p:cNvPr id="47" name="object 47"/>
            <p:cNvSpPr/>
            <p:nvPr/>
          </p:nvSpPr>
          <p:spPr>
            <a:xfrm>
              <a:off x="5548528" y="3420629"/>
              <a:ext cx="104139" cy="166370"/>
            </a:xfrm>
            <a:custGeom>
              <a:avLst/>
              <a:gdLst/>
              <a:ahLst/>
              <a:cxnLst/>
              <a:rect l="l" t="t" r="r" b="b"/>
              <a:pathLst>
                <a:path w="104139" h="166370">
                  <a:moveTo>
                    <a:pt x="23026" y="0"/>
                  </a:moveTo>
                  <a:lnTo>
                    <a:pt x="0" y="165993"/>
                  </a:lnTo>
                  <a:lnTo>
                    <a:pt x="103575" y="147554"/>
                  </a:lnTo>
                  <a:lnTo>
                    <a:pt x="23026" y="0"/>
                  </a:lnTo>
                  <a:close/>
                </a:path>
              </a:pathLst>
            </a:custGeom>
            <a:solidFill>
              <a:srgbClr val="231F20"/>
            </a:solidFill>
          </p:spPr>
          <p:txBody>
            <a:bodyPr wrap="square" lIns="0" tIns="0" rIns="0" bIns="0" rtlCol="0"/>
            <a:lstStyle/>
            <a:p>
              <a:endParaRPr/>
            </a:p>
          </p:txBody>
        </p:sp>
        <p:sp>
          <p:nvSpPr>
            <p:cNvPr id="48" name="object 48"/>
            <p:cNvSpPr/>
            <p:nvPr/>
          </p:nvSpPr>
          <p:spPr>
            <a:xfrm>
              <a:off x="6612025" y="3897833"/>
              <a:ext cx="271780" cy="525780"/>
            </a:xfrm>
            <a:custGeom>
              <a:avLst/>
              <a:gdLst/>
              <a:ahLst/>
              <a:cxnLst/>
              <a:rect l="l" t="t" r="r" b="b"/>
              <a:pathLst>
                <a:path w="271779" h="525779">
                  <a:moveTo>
                    <a:pt x="0" y="525638"/>
                  </a:moveTo>
                  <a:lnTo>
                    <a:pt x="34539" y="461102"/>
                  </a:lnTo>
                </a:path>
                <a:path w="271779" h="525779">
                  <a:moveTo>
                    <a:pt x="52934" y="424181"/>
                  </a:moveTo>
                  <a:lnTo>
                    <a:pt x="87474" y="357351"/>
                  </a:lnTo>
                </a:path>
                <a:path w="271779" h="525779">
                  <a:moveTo>
                    <a:pt x="105912" y="320473"/>
                  </a:moveTo>
                  <a:lnTo>
                    <a:pt x="140408" y="255893"/>
                  </a:lnTo>
                </a:path>
                <a:path w="271779" h="525779">
                  <a:moveTo>
                    <a:pt x="158847" y="219016"/>
                  </a:moveTo>
                  <a:lnTo>
                    <a:pt x="193387" y="154480"/>
                  </a:lnTo>
                </a:path>
                <a:path w="271779" h="525779">
                  <a:moveTo>
                    <a:pt x="211781" y="117602"/>
                  </a:moveTo>
                  <a:lnTo>
                    <a:pt x="244027" y="50728"/>
                  </a:lnTo>
                </a:path>
                <a:path w="271779" h="525779">
                  <a:moveTo>
                    <a:pt x="264760" y="13851"/>
                  </a:moveTo>
                  <a:lnTo>
                    <a:pt x="271641" y="0"/>
                  </a:lnTo>
                </a:path>
              </a:pathLst>
            </a:custGeom>
            <a:ln w="4599">
              <a:solidFill>
                <a:srgbClr val="231F20"/>
              </a:solidFill>
            </a:ln>
          </p:spPr>
          <p:txBody>
            <a:bodyPr wrap="square" lIns="0" tIns="0" rIns="0" bIns="0" rtlCol="0"/>
            <a:lstStyle/>
            <a:p>
              <a:endParaRPr/>
            </a:p>
          </p:txBody>
        </p:sp>
        <p:sp>
          <p:nvSpPr>
            <p:cNvPr id="49" name="object 49"/>
            <p:cNvSpPr/>
            <p:nvPr/>
          </p:nvSpPr>
          <p:spPr>
            <a:xfrm>
              <a:off x="6828438" y="3768761"/>
              <a:ext cx="122555" cy="163830"/>
            </a:xfrm>
            <a:custGeom>
              <a:avLst/>
              <a:gdLst/>
              <a:ahLst/>
              <a:cxnLst/>
              <a:rect l="l" t="t" r="r" b="b"/>
              <a:pathLst>
                <a:path w="122554" h="163829">
                  <a:moveTo>
                    <a:pt x="122013" y="0"/>
                  </a:moveTo>
                  <a:lnTo>
                    <a:pt x="0" y="115264"/>
                  </a:lnTo>
                  <a:lnTo>
                    <a:pt x="94355" y="163655"/>
                  </a:lnTo>
                  <a:lnTo>
                    <a:pt x="122013" y="0"/>
                  </a:lnTo>
                  <a:close/>
                </a:path>
              </a:pathLst>
            </a:custGeom>
            <a:solidFill>
              <a:srgbClr val="231F20"/>
            </a:solidFill>
          </p:spPr>
          <p:txBody>
            <a:bodyPr wrap="square" lIns="0" tIns="0" rIns="0" bIns="0" rtlCol="0"/>
            <a:lstStyle/>
            <a:p>
              <a:endParaRPr/>
            </a:p>
          </p:txBody>
        </p:sp>
        <p:sp>
          <p:nvSpPr>
            <p:cNvPr id="50" name="object 50"/>
            <p:cNvSpPr/>
            <p:nvPr/>
          </p:nvSpPr>
          <p:spPr>
            <a:xfrm>
              <a:off x="5438021" y="4817679"/>
              <a:ext cx="193675" cy="6985"/>
            </a:xfrm>
            <a:custGeom>
              <a:avLst/>
              <a:gdLst/>
              <a:ahLst/>
              <a:cxnLst/>
              <a:rect l="l" t="t" r="r" b="b"/>
              <a:pathLst>
                <a:path w="193675" h="6985">
                  <a:moveTo>
                    <a:pt x="0" y="6925"/>
                  </a:moveTo>
                  <a:lnTo>
                    <a:pt x="78266" y="6925"/>
                  </a:lnTo>
                </a:path>
                <a:path w="193675" h="6985">
                  <a:moveTo>
                    <a:pt x="115088" y="0"/>
                  </a:moveTo>
                  <a:lnTo>
                    <a:pt x="193354" y="0"/>
                  </a:lnTo>
                </a:path>
              </a:pathLst>
            </a:custGeom>
            <a:ln w="9231">
              <a:solidFill>
                <a:srgbClr val="231F20"/>
              </a:solidFill>
            </a:ln>
          </p:spPr>
          <p:txBody>
            <a:bodyPr wrap="square" lIns="0" tIns="0" rIns="0" bIns="0" rtlCol="0"/>
            <a:lstStyle/>
            <a:p>
              <a:endParaRPr/>
            </a:p>
          </p:txBody>
        </p:sp>
        <p:sp>
          <p:nvSpPr>
            <p:cNvPr id="51" name="object 51"/>
            <p:cNvSpPr/>
            <p:nvPr/>
          </p:nvSpPr>
          <p:spPr>
            <a:xfrm>
              <a:off x="5668198" y="4801534"/>
              <a:ext cx="193675" cy="6985"/>
            </a:xfrm>
            <a:custGeom>
              <a:avLst/>
              <a:gdLst/>
              <a:ahLst/>
              <a:cxnLst/>
              <a:rect l="l" t="t" r="r" b="b"/>
              <a:pathLst>
                <a:path w="193675" h="6985">
                  <a:moveTo>
                    <a:pt x="0" y="6925"/>
                  </a:moveTo>
                  <a:lnTo>
                    <a:pt x="78266" y="6925"/>
                  </a:lnTo>
                </a:path>
                <a:path w="193675" h="6985">
                  <a:moveTo>
                    <a:pt x="115132" y="0"/>
                  </a:moveTo>
                  <a:lnTo>
                    <a:pt x="193398" y="0"/>
                  </a:lnTo>
                </a:path>
              </a:pathLst>
            </a:custGeom>
            <a:ln w="9231">
              <a:solidFill>
                <a:srgbClr val="231F20"/>
              </a:solidFill>
            </a:ln>
          </p:spPr>
          <p:txBody>
            <a:bodyPr wrap="square" lIns="0" tIns="0" rIns="0" bIns="0" rtlCol="0"/>
            <a:lstStyle/>
            <a:p>
              <a:endParaRPr/>
            </a:p>
          </p:txBody>
        </p:sp>
        <p:sp>
          <p:nvSpPr>
            <p:cNvPr id="52" name="object 52"/>
            <p:cNvSpPr/>
            <p:nvPr/>
          </p:nvSpPr>
          <p:spPr>
            <a:xfrm>
              <a:off x="5898419" y="4787705"/>
              <a:ext cx="193675" cy="6985"/>
            </a:xfrm>
            <a:custGeom>
              <a:avLst/>
              <a:gdLst/>
              <a:ahLst/>
              <a:cxnLst/>
              <a:rect l="l" t="t" r="r" b="b"/>
              <a:pathLst>
                <a:path w="193675" h="6985">
                  <a:moveTo>
                    <a:pt x="0" y="6925"/>
                  </a:moveTo>
                  <a:lnTo>
                    <a:pt x="78266" y="6925"/>
                  </a:lnTo>
                </a:path>
                <a:path w="193675" h="6985">
                  <a:moveTo>
                    <a:pt x="115088" y="0"/>
                  </a:moveTo>
                  <a:lnTo>
                    <a:pt x="193354" y="0"/>
                  </a:lnTo>
                </a:path>
              </a:pathLst>
            </a:custGeom>
            <a:ln w="9187">
              <a:solidFill>
                <a:srgbClr val="231F20"/>
              </a:solidFill>
            </a:ln>
          </p:spPr>
          <p:txBody>
            <a:bodyPr wrap="square" lIns="0" tIns="0" rIns="0" bIns="0" rtlCol="0"/>
            <a:lstStyle/>
            <a:p>
              <a:endParaRPr/>
            </a:p>
          </p:txBody>
        </p:sp>
        <p:sp>
          <p:nvSpPr>
            <p:cNvPr id="53" name="object 53"/>
            <p:cNvSpPr/>
            <p:nvPr/>
          </p:nvSpPr>
          <p:spPr>
            <a:xfrm>
              <a:off x="6130895" y="4780779"/>
              <a:ext cx="13970" cy="0"/>
            </a:xfrm>
            <a:custGeom>
              <a:avLst/>
              <a:gdLst/>
              <a:ahLst/>
              <a:cxnLst/>
              <a:rect l="l" t="t" r="r" b="b"/>
              <a:pathLst>
                <a:path w="13970">
                  <a:moveTo>
                    <a:pt x="0" y="0"/>
                  </a:moveTo>
                  <a:lnTo>
                    <a:pt x="13851" y="0"/>
                  </a:lnTo>
                </a:path>
              </a:pathLst>
            </a:custGeom>
            <a:ln w="4599">
              <a:solidFill>
                <a:srgbClr val="231F20"/>
              </a:solidFill>
            </a:ln>
          </p:spPr>
          <p:txBody>
            <a:bodyPr wrap="square" lIns="0" tIns="0" rIns="0" bIns="0" rtlCol="0"/>
            <a:lstStyle/>
            <a:p>
              <a:endParaRPr/>
            </a:p>
          </p:txBody>
        </p:sp>
        <p:sp>
          <p:nvSpPr>
            <p:cNvPr id="54" name="object 54"/>
            <p:cNvSpPr/>
            <p:nvPr/>
          </p:nvSpPr>
          <p:spPr>
            <a:xfrm>
              <a:off x="6126307" y="4727757"/>
              <a:ext cx="163830" cy="106045"/>
            </a:xfrm>
            <a:custGeom>
              <a:avLst/>
              <a:gdLst/>
              <a:ahLst/>
              <a:cxnLst/>
              <a:rect l="l" t="t" r="r" b="b"/>
              <a:pathLst>
                <a:path w="163829" h="106045">
                  <a:moveTo>
                    <a:pt x="0" y="0"/>
                  </a:moveTo>
                  <a:lnTo>
                    <a:pt x="6925" y="106045"/>
                  </a:lnTo>
                  <a:lnTo>
                    <a:pt x="163435" y="41509"/>
                  </a:lnTo>
                  <a:lnTo>
                    <a:pt x="0" y="0"/>
                  </a:lnTo>
                  <a:close/>
                </a:path>
              </a:pathLst>
            </a:custGeom>
            <a:solidFill>
              <a:srgbClr val="231F20"/>
            </a:solidFill>
          </p:spPr>
          <p:txBody>
            <a:bodyPr wrap="square" lIns="0" tIns="0" rIns="0" bIns="0" rtlCol="0"/>
            <a:lstStyle/>
            <a:p>
              <a:endParaRPr/>
            </a:p>
          </p:txBody>
        </p:sp>
        <p:sp>
          <p:nvSpPr>
            <p:cNvPr id="55" name="object 55"/>
            <p:cNvSpPr/>
            <p:nvPr/>
          </p:nvSpPr>
          <p:spPr>
            <a:xfrm>
              <a:off x="5495550" y="4430397"/>
              <a:ext cx="182245" cy="247015"/>
            </a:xfrm>
            <a:custGeom>
              <a:avLst/>
              <a:gdLst/>
              <a:ahLst/>
              <a:cxnLst/>
              <a:rect l="l" t="t" r="r" b="b"/>
              <a:pathLst>
                <a:path w="182245" h="247014">
                  <a:moveTo>
                    <a:pt x="0" y="246674"/>
                  </a:moveTo>
                  <a:lnTo>
                    <a:pt x="43759" y="186726"/>
                  </a:lnTo>
                </a:path>
                <a:path w="182245" h="247014">
                  <a:moveTo>
                    <a:pt x="69079" y="154436"/>
                  </a:moveTo>
                  <a:lnTo>
                    <a:pt x="112794" y="94487"/>
                  </a:lnTo>
                </a:path>
                <a:path w="182245" h="247014">
                  <a:moveTo>
                    <a:pt x="138158" y="59948"/>
                  </a:moveTo>
                  <a:lnTo>
                    <a:pt x="181873" y="0"/>
                  </a:lnTo>
                </a:path>
              </a:pathLst>
            </a:custGeom>
            <a:ln w="4599">
              <a:solidFill>
                <a:srgbClr val="231F20"/>
              </a:solidFill>
            </a:ln>
          </p:spPr>
          <p:txBody>
            <a:bodyPr wrap="square" lIns="0" tIns="0" rIns="0" bIns="0" rtlCol="0"/>
            <a:lstStyle/>
            <a:p>
              <a:endParaRPr/>
            </a:p>
          </p:txBody>
        </p:sp>
        <p:sp>
          <p:nvSpPr>
            <p:cNvPr id="56" name="object 56"/>
            <p:cNvSpPr/>
            <p:nvPr/>
          </p:nvSpPr>
          <p:spPr>
            <a:xfrm>
              <a:off x="5629077" y="4312795"/>
              <a:ext cx="138430" cy="159385"/>
            </a:xfrm>
            <a:custGeom>
              <a:avLst/>
              <a:gdLst/>
              <a:ahLst/>
              <a:cxnLst/>
              <a:rect l="l" t="t" r="r" b="b"/>
              <a:pathLst>
                <a:path w="138429" h="159385">
                  <a:moveTo>
                    <a:pt x="138114" y="0"/>
                  </a:moveTo>
                  <a:lnTo>
                    <a:pt x="0" y="94532"/>
                  </a:lnTo>
                  <a:lnTo>
                    <a:pt x="85180" y="159067"/>
                  </a:lnTo>
                  <a:lnTo>
                    <a:pt x="138114" y="0"/>
                  </a:lnTo>
                  <a:close/>
                </a:path>
              </a:pathLst>
            </a:custGeom>
            <a:solidFill>
              <a:srgbClr val="231F20"/>
            </a:solidFill>
          </p:spPr>
          <p:txBody>
            <a:bodyPr wrap="square" lIns="0" tIns="0" rIns="0" bIns="0" rtlCol="0"/>
            <a:lstStyle/>
            <a:p>
              <a:endParaRPr/>
            </a:p>
          </p:txBody>
        </p:sp>
        <p:sp>
          <p:nvSpPr>
            <p:cNvPr id="57" name="object 57"/>
            <p:cNvSpPr/>
            <p:nvPr/>
          </p:nvSpPr>
          <p:spPr>
            <a:xfrm>
              <a:off x="6651152" y="4760047"/>
              <a:ext cx="624205" cy="191770"/>
            </a:xfrm>
            <a:custGeom>
              <a:avLst/>
              <a:gdLst/>
              <a:ahLst/>
              <a:cxnLst/>
              <a:rect l="l" t="t" r="r" b="b"/>
              <a:pathLst>
                <a:path w="624204" h="191770">
                  <a:moveTo>
                    <a:pt x="0" y="0"/>
                  </a:moveTo>
                  <a:lnTo>
                    <a:pt x="71373" y="20732"/>
                  </a:lnTo>
                </a:path>
                <a:path w="624204" h="191770">
                  <a:moveTo>
                    <a:pt x="110500" y="34583"/>
                  </a:moveTo>
                  <a:lnTo>
                    <a:pt x="181873" y="55316"/>
                  </a:lnTo>
                </a:path>
                <a:path w="624204" h="191770">
                  <a:moveTo>
                    <a:pt x="221001" y="66873"/>
                  </a:moveTo>
                  <a:lnTo>
                    <a:pt x="292374" y="89900"/>
                  </a:lnTo>
                </a:path>
                <a:path w="624204" h="191770">
                  <a:moveTo>
                    <a:pt x="331501" y="101457"/>
                  </a:moveTo>
                  <a:lnTo>
                    <a:pt x="402875" y="122190"/>
                  </a:lnTo>
                </a:path>
                <a:path w="624204" h="191770">
                  <a:moveTo>
                    <a:pt x="442002" y="136041"/>
                  </a:moveTo>
                  <a:lnTo>
                    <a:pt x="513375" y="156774"/>
                  </a:lnTo>
                </a:path>
                <a:path w="624204" h="191770">
                  <a:moveTo>
                    <a:pt x="552502" y="168287"/>
                  </a:moveTo>
                  <a:lnTo>
                    <a:pt x="623832" y="191357"/>
                  </a:lnTo>
                </a:path>
              </a:pathLst>
            </a:custGeom>
            <a:ln w="4599">
              <a:solidFill>
                <a:srgbClr val="231F20"/>
              </a:solidFill>
            </a:ln>
          </p:spPr>
          <p:txBody>
            <a:bodyPr wrap="square" lIns="0" tIns="0" rIns="0" bIns="0" rtlCol="0"/>
            <a:lstStyle/>
            <a:p>
              <a:endParaRPr/>
            </a:p>
          </p:txBody>
        </p:sp>
        <p:sp>
          <p:nvSpPr>
            <p:cNvPr id="58" name="object 58"/>
            <p:cNvSpPr/>
            <p:nvPr/>
          </p:nvSpPr>
          <p:spPr>
            <a:xfrm>
              <a:off x="7254295" y="4898382"/>
              <a:ext cx="168275" cy="101600"/>
            </a:xfrm>
            <a:custGeom>
              <a:avLst/>
              <a:gdLst/>
              <a:ahLst/>
              <a:cxnLst/>
              <a:rect l="l" t="t" r="r" b="b"/>
              <a:pathLst>
                <a:path w="168275" h="101600">
                  <a:moveTo>
                    <a:pt x="32201" y="0"/>
                  </a:moveTo>
                  <a:lnTo>
                    <a:pt x="0" y="101413"/>
                  </a:lnTo>
                  <a:lnTo>
                    <a:pt x="168022" y="96825"/>
                  </a:lnTo>
                  <a:lnTo>
                    <a:pt x="32201" y="0"/>
                  </a:lnTo>
                  <a:close/>
                </a:path>
              </a:pathLst>
            </a:custGeom>
            <a:solidFill>
              <a:srgbClr val="231F20"/>
            </a:solidFill>
          </p:spPr>
          <p:txBody>
            <a:bodyPr wrap="square" lIns="0" tIns="0" rIns="0" bIns="0" rtlCol="0"/>
            <a:lstStyle/>
            <a:p>
              <a:endParaRPr/>
            </a:p>
          </p:txBody>
        </p:sp>
        <p:sp>
          <p:nvSpPr>
            <p:cNvPr id="59" name="object 59"/>
            <p:cNvSpPr/>
            <p:nvPr/>
          </p:nvSpPr>
          <p:spPr>
            <a:xfrm>
              <a:off x="6667297" y="5149644"/>
              <a:ext cx="686435" cy="343535"/>
            </a:xfrm>
            <a:custGeom>
              <a:avLst/>
              <a:gdLst/>
              <a:ahLst/>
              <a:cxnLst/>
              <a:rect l="l" t="t" r="r" b="b"/>
              <a:pathLst>
                <a:path w="686434" h="343535">
                  <a:moveTo>
                    <a:pt x="0" y="343500"/>
                  </a:moveTo>
                  <a:lnTo>
                    <a:pt x="66741" y="311210"/>
                  </a:lnTo>
                </a:path>
                <a:path w="686434" h="343535">
                  <a:moveTo>
                    <a:pt x="103575" y="290477"/>
                  </a:moveTo>
                  <a:lnTo>
                    <a:pt x="170316" y="258231"/>
                  </a:lnTo>
                </a:path>
                <a:path w="686434" h="343535">
                  <a:moveTo>
                    <a:pt x="207150" y="239792"/>
                  </a:moveTo>
                  <a:lnTo>
                    <a:pt x="273935" y="207502"/>
                  </a:lnTo>
                </a:path>
                <a:path w="686434" h="343535">
                  <a:moveTo>
                    <a:pt x="310769" y="186770"/>
                  </a:moveTo>
                  <a:lnTo>
                    <a:pt x="377510" y="154480"/>
                  </a:lnTo>
                </a:path>
                <a:path w="686434" h="343535">
                  <a:moveTo>
                    <a:pt x="414344" y="136041"/>
                  </a:moveTo>
                  <a:lnTo>
                    <a:pt x="478791" y="101457"/>
                  </a:lnTo>
                </a:path>
                <a:path w="686434" h="343535">
                  <a:moveTo>
                    <a:pt x="515625" y="83018"/>
                  </a:moveTo>
                  <a:lnTo>
                    <a:pt x="582410" y="50728"/>
                  </a:lnTo>
                </a:path>
                <a:path w="686434" h="343535">
                  <a:moveTo>
                    <a:pt x="619200" y="32289"/>
                  </a:moveTo>
                  <a:lnTo>
                    <a:pt x="685985" y="0"/>
                  </a:lnTo>
                </a:path>
              </a:pathLst>
            </a:custGeom>
            <a:ln w="4599">
              <a:solidFill>
                <a:srgbClr val="231F20"/>
              </a:solidFill>
            </a:ln>
          </p:spPr>
          <p:txBody>
            <a:bodyPr wrap="square" lIns="0" tIns="0" rIns="0" bIns="0" rtlCol="0"/>
            <a:lstStyle/>
            <a:p>
              <a:endParaRPr/>
            </a:p>
          </p:txBody>
        </p:sp>
        <p:sp>
          <p:nvSpPr>
            <p:cNvPr id="60" name="object 60"/>
            <p:cNvSpPr/>
            <p:nvPr/>
          </p:nvSpPr>
          <p:spPr>
            <a:xfrm>
              <a:off x="7348651" y="5066669"/>
              <a:ext cx="166370" cy="120014"/>
            </a:xfrm>
            <a:custGeom>
              <a:avLst/>
              <a:gdLst/>
              <a:ahLst/>
              <a:cxnLst/>
              <a:rect l="l" t="t" r="r" b="b"/>
              <a:pathLst>
                <a:path w="166370" h="120014">
                  <a:moveTo>
                    <a:pt x="165772" y="0"/>
                  </a:moveTo>
                  <a:lnTo>
                    <a:pt x="0" y="25364"/>
                  </a:lnTo>
                  <a:lnTo>
                    <a:pt x="48346" y="119852"/>
                  </a:lnTo>
                  <a:lnTo>
                    <a:pt x="165772" y="0"/>
                  </a:lnTo>
                  <a:close/>
                </a:path>
              </a:pathLst>
            </a:custGeom>
            <a:solidFill>
              <a:srgbClr val="231F20"/>
            </a:solidFill>
          </p:spPr>
          <p:txBody>
            <a:bodyPr wrap="square" lIns="0" tIns="0" rIns="0" bIns="0" rtlCol="0"/>
            <a:lstStyle/>
            <a:p>
              <a:endParaRPr/>
            </a:p>
          </p:txBody>
        </p:sp>
        <p:sp>
          <p:nvSpPr>
            <p:cNvPr id="61" name="object 61"/>
            <p:cNvSpPr/>
            <p:nvPr/>
          </p:nvSpPr>
          <p:spPr>
            <a:xfrm>
              <a:off x="4383706" y="5633773"/>
              <a:ext cx="74295" cy="5080"/>
            </a:xfrm>
            <a:custGeom>
              <a:avLst/>
              <a:gdLst/>
              <a:ahLst/>
              <a:cxnLst/>
              <a:rect l="l" t="t" r="r" b="b"/>
              <a:pathLst>
                <a:path w="74295" h="5079">
                  <a:moveTo>
                    <a:pt x="-2299" y="2315"/>
                  </a:moveTo>
                  <a:lnTo>
                    <a:pt x="75966" y="2315"/>
                  </a:lnTo>
                </a:path>
              </a:pathLst>
            </a:custGeom>
            <a:ln w="9231">
              <a:solidFill>
                <a:srgbClr val="231F20"/>
              </a:solidFill>
            </a:ln>
          </p:spPr>
          <p:txBody>
            <a:bodyPr wrap="square" lIns="0" tIns="0" rIns="0" bIns="0" rtlCol="0"/>
            <a:lstStyle/>
            <a:p>
              <a:endParaRPr/>
            </a:p>
          </p:txBody>
        </p:sp>
        <p:sp>
          <p:nvSpPr>
            <p:cNvPr id="62" name="object 62"/>
            <p:cNvSpPr/>
            <p:nvPr/>
          </p:nvSpPr>
          <p:spPr>
            <a:xfrm>
              <a:off x="4268618" y="5626848"/>
              <a:ext cx="74295" cy="5080"/>
            </a:xfrm>
            <a:custGeom>
              <a:avLst/>
              <a:gdLst/>
              <a:ahLst/>
              <a:cxnLst/>
              <a:rect l="l" t="t" r="r" b="b"/>
              <a:pathLst>
                <a:path w="74295" h="5079">
                  <a:moveTo>
                    <a:pt x="-2299" y="2315"/>
                  </a:moveTo>
                  <a:lnTo>
                    <a:pt x="75966" y="2315"/>
                  </a:lnTo>
                </a:path>
              </a:pathLst>
            </a:custGeom>
            <a:ln w="9231">
              <a:solidFill>
                <a:srgbClr val="231F20"/>
              </a:solidFill>
            </a:ln>
          </p:spPr>
          <p:txBody>
            <a:bodyPr wrap="square" lIns="0" tIns="0" rIns="0" bIns="0" rtlCol="0"/>
            <a:lstStyle/>
            <a:p>
              <a:endParaRPr/>
            </a:p>
          </p:txBody>
        </p:sp>
        <p:sp>
          <p:nvSpPr>
            <p:cNvPr id="63" name="object 63"/>
            <p:cNvSpPr/>
            <p:nvPr/>
          </p:nvSpPr>
          <p:spPr>
            <a:xfrm>
              <a:off x="4153486" y="5617628"/>
              <a:ext cx="74295" cy="5080"/>
            </a:xfrm>
            <a:custGeom>
              <a:avLst/>
              <a:gdLst/>
              <a:ahLst/>
              <a:cxnLst/>
              <a:rect l="l" t="t" r="r" b="b"/>
              <a:pathLst>
                <a:path w="74295" h="5079">
                  <a:moveTo>
                    <a:pt x="-2299" y="2315"/>
                  </a:moveTo>
                  <a:lnTo>
                    <a:pt x="75966" y="2315"/>
                  </a:lnTo>
                </a:path>
              </a:pathLst>
            </a:custGeom>
            <a:ln w="9231">
              <a:solidFill>
                <a:srgbClr val="231F20"/>
              </a:solidFill>
            </a:ln>
          </p:spPr>
          <p:txBody>
            <a:bodyPr wrap="square" lIns="0" tIns="0" rIns="0" bIns="0" rtlCol="0"/>
            <a:lstStyle/>
            <a:p>
              <a:endParaRPr/>
            </a:p>
          </p:txBody>
        </p:sp>
        <p:sp>
          <p:nvSpPr>
            <p:cNvPr id="64" name="object 64"/>
            <p:cNvSpPr/>
            <p:nvPr/>
          </p:nvSpPr>
          <p:spPr>
            <a:xfrm>
              <a:off x="4038397" y="5610747"/>
              <a:ext cx="74295" cy="5080"/>
            </a:xfrm>
            <a:custGeom>
              <a:avLst/>
              <a:gdLst/>
              <a:ahLst/>
              <a:cxnLst/>
              <a:rect l="l" t="t" r="r" b="b"/>
              <a:pathLst>
                <a:path w="74295" h="5079">
                  <a:moveTo>
                    <a:pt x="-2299" y="2293"/>
                  </a:moveTo>
                  <a:lnTo>
                    <a:pt x="75966" y="2293"/>
                  </a:lnTo>
                </a:path>
              </a:pathLst>
            </a:custGeom>
            <a:ln w="9187">
              <a:solidFill>
                <a:srgbClr val="231F20"/>
              </a:solidFill>
            </a:ln>
          </p:spPr>
          <p:txBody>
            <a:bodyPr wrap="square" lIns="0" tIns="0" rIns="0" bIns="0" rtlCol="0"/>
            <a:lstStyle/>
            <a:p>
              <a:endParaRPr/>
            </a:p>
          </p:txBody>
        </p:sp>
        <p:sp>
          <p:nvSpPr>
            <p:cNvPr id="65" name="object 65"/>
            <p:cNvSpPr/>
            <p:nvPr/>
          </p:nvSpPr>
          <p:spPr>
            <a:xfrm>
              <a:off x="3923309" y="5603821"/>
              <a:ext cx="74295" cy="5080"/>
            </a:xfrm>
            <a:custGeom>
              <a:avLst/>
              <a:gdLst/>
              <a:ahLst/>
              <a:cxnLst/>
              <a:rect l="l" t="t" r="r" b="b"/>
              <a:pathLst>
                <a:path w="74295" h="5079">
                  <a:moveTo>
                    <a:pt x="-2299" y="2293"/>
                  </a:moveTo>
                  <a:lnTo>
                    <a:pt x="75966" y="2293"/>
                  </a:lnTo>
                </a:path>
              </a:pathLst>
            </a:custGeom>
            <a:ln w="9187">
              <a:solidFill>
                <a:srgbClr val="231F20"/>
              </a:solidFill>
            </a:ln>
          </p:spPr>
          <p:txBody>
            <a:bodyPr wrap="square" lIns="0" tIns="0" rIns="0" bIns="0" rtlCol="0"/>
            <a:lstStyle/>
            <a:p>
              <a:endParaRPr/>
            </a:p>
          </p:txBody>
        </p:sp>
        <p:sp>
          <p:nvSpPr>
            <p:cNvPr id="66" name="object 66"/>
            <p:cNvSpPr/>
            <p:nvPr/>
          </p:nvSpPr>
          <p:spPr>
            <a:xfrm>
              <a:off x="3808208" y="5594602"/>
              <a:ext cx="74295" cy="6985"/>
            </a:xfrm>
            <a:custGeom>
              <a:avLst/>
              <a:gdLst/>
              <a:ahLst/>
              <a:cxnLst/>
              <a:rect l="l" t="t" r="r" b="b"/>
              <a:pathLst>
                <a:path w="74295" h="6985">
                  <a:moveTo>
                    <a:pt x="-2299" y="3462"/>
                  </a:moveTo>
                  <a:lnTo>
                    <a:pt x="75980" y="3462"/>
                  </a:lnTo>
                </a:path>
              </a:pathLst>
            </a:custGeom>
            <a:ln w="11525">
              <a:solidFill>
                <a:srgbClr val="231F20"/>
              </a:solidFill>
            </a:ln>
          </p:spPr>
          <p:txBody>
            <a:bodyPr wrap="square" lIns="0" tIns="0" rIns="0" bIns="0" rtlCol="0"/>
            <a:lstStyle/>
            <a:p>
              <a:endParaRPr/>
            </a:p>
          </p:txBody>
        </p:sp>
        <p:sp>
          <p:nvSpPr>
            <p:cNvPr id="67" name="object 67"/>
            <p:cNvSpPr/>
            <p:nvPr/>
          </p:nvSpPr>
          <p:spPr>
            <a:xfrm>
              <a:off x="3693102" y="5587676"/>
              <a:ext cx="74295" cy="5080"/>
            </a:xfrm>
            <a:custGeom>
              <a:avLst/>
              <a:gdLst/>
              <a:ahLst/>
              <a:cxnLst/>
              <a:rect l="l" t="t" r="r" b="b"/>
              <a:pathLst>
                <a:path w="74295" h="5079">
                  <a:moveTo>
                    <a:pt x="-2299" y="2293"/>
                  </a:moveTo>
                  <a:lnTo>
                    <a:pt x="75966" y="2293"/>
                  </a:lnTo>
                </a:path>
              </a:pathLst>
            </a:custGeom>
            <a:ln w="9187">
              <a:solidFill>
                <a:srgbClr val="231F20"/>
              </a:solidFill>
            </a:ln>
          </p:spPr>
          <p:txBody>
            <a:bodyPr wrap="square" lIns="0" tIns="0" rIns="0" bIns="0" rtlCol="0"/>
            <a:lstStyle/>
            <a:p>
              <a:endParaRPr/>
            </a:p>
          </p:txBody>
        </p:sp>
        <p:sp>
          <p:nvSpPr>
            <p:cNvPr id="68" name="object 68"/>
            <p:cNvSpPr/>
            <p:nvPr/>
          </p:nvSpPr>
          <p:spPr>
            <a:xfrm>
              <a:off x="3460612" y="5576141"/>
              <a:ext cx="193675" cy="6985"/>
            </a:xfrm>
            <a:custGeom>
              <a:avLst/>
              <a:gdLst/>
              <a:ahLst/>
              <a:cxnLst/>
              <a:rect l="l" t="t" r="r" b="b"/>
              <a:pathLst>
                <a:path w="193675" h="6985">
                  <a:moveTo>
                    <a:pt x="115101" y="6925"/>
                  </a:moveTo>
                  <a:lnTo>
                    <a:pt x="193368" y="6925"/>
                  </a:lnTo>
                </a:path>
                <a:path w="193675" h="6985">
                  <a:moveTo>
                    <a:pt x="0" y="0"/>
                  </a:moveTo>
                  <a:lnTo>
                    <a:pt x="78262" y="0"/>
                  </a:lnTo>
                </a:path>
              </a:pathLst>
            </a:custGeom>
            <a:ln w="9231">
              <a:solidFill>
                <a:srgbClr val="231F20"/>
              </a:solidFill>
            </a:ln>
          </p:spPr>
          <p:txBody>
            <a:bodyPr wrap="square" lIns="0" tIns="0" rIns="0" bIns="0" rtlCol="0"/>
            <a:lstStyle/>
            <a:p>
              <a:endParaRPr/>
            </a:p>
          </p:txBody>
        </p:sp>
        <p:sp>
          <p:nvSpPr>
            <p:cNvPr id="69" name="object 69"/>
            <p:cNvSpPr/>
            <p:nvPr/>
          </p:nvSpPr>
          <p:spPr>
            <a:xfrm>
              <a:off x="3407666" y="5569237"/>
              <a:ext cx="13970" cy="0"/>
            </a:xfrm>
            <a:custGeom>
              <a:avLst/>
              <a:gdLst/>
              <a:ahLst/>
              <a:cxnLst/>
              <a:rect l="l" t="t" r="r" b="b"/>
              <a:pathLst>
                <a:path w="13970">
                  <a:moveTo>
                    <a:pt x="13802" y="0"/>
                  </a:moveTo>
                  <a:lnTo>
                    <a:pt x="0" y="0"/>
                  </a:lnTo>
                </a:path>
              </a:pathLst>
            </a:custGeom>
            <a:ln w="4599">
              <a:solidFill>
                <a:srgbClr val="231F20"/>
              </a:solidFill>
            </a:ln>
          </p:spPr>
          <p:txBody>
            <a:bodyPr wrap="square" lIns="0" tIns="0" rIns="0" bIns="0" rtlCol="0"/>
            <a:lstStyle/>
            <a:p>
              <a:endParaRPr/>
            </a:p>
          </p:txBody>
        </p:sp>
        <p:sp>
          <p:nvSpPr>
            <p:cNvPr id="70" name="object 70"/>
            <p:cNvSpPr/>
            <p:nvPr/>
          </p:nvSpPr>
          <p:spPr>
            <a:xfrm>
              <a:off x="3262630" y="5516215"/>
              <a:ext cx="163830" cy="106045"/>
            </a:xfrm>
            <a:custGeom>
              <a:avLst/>
              <a:gdLst/>
              <a:ahLst/>
              <a:cxnLst/>
              <a:rect l="l" t="t" r="r" b="b"/>
              <a:pathLst>
                <a:path w="163829" h="106045">
                  <a:moveTo>
                    <a:pt x="163457" y="0"/>
                  </a:moveTo>
                  <a:lnTo>
                    <a:pt x="0" y="43803"/>
                  </a:lnTo>
                  <a:lnTo>
                    <a:pt x="156549" y="106045"/>
                  </a:lnTo>
                  <a:lnTo>
                    <a:pt x="163457" y="0"/>
                  </a:lnTo>
                  <a:close/>
                </a:path>
              </a:pathLst>
            </a:custGeom>
            <a:solidFill>
              <a:srgbClr val="231F20"/>
            </a:solidFill>
          </p:spPr>
          <p:txBody>
            <a:bodyPr wrap="square" lIns="0" tIns="0" rIns="0" bIns="0" rtlCol="0"/>
            <a:lstStyle/>
            <a:p>
              <a:endParaRPr/>
            </a:p>
          </p:txBody>
        </p:sp>
        <p:sp>
          <p:nvSpPr>
            <p:cNvPr id="71" name="object 71"/>
            <p:cNvSpPr/>
            <p:nvPr/>
          </p:nvSpPr>
          <p:spPr>
            <a:xfrm>
              <a:off x="5479449" y="4183723"/>
              <a:ext cx="78740" cy="120014"/>
            </a:xfrm>
            <a:custGeom>
              <a:avLst/>
              <a:gdLst/>
              <a:ahLst/>
              <a:cxnLst/>
              <a:rect l="l" t="t" r="r" b="b"/>
              <a:pathLst>
                <a:path w="78739" h="120014">
                  <a:moveTo>
                    <a:pt x="78254" y="0"/>
                  </a:moveTo>
                  <a:lnTo>
                    <a:pt x="0" y="119852"/>
                  </a:lnTo>
                </a:path>
              </a:pathLst>
            </a:custGeom>
            <a:ln w="23019">
              <a:solidFill>
                <a:srgbClr val="231F20"/>
              </a:solidFill>
            </a:ln>
          </p:spPr>
          <p:txBody>
            <a:bodyPr wrap="square" lIns="0" tIns="0" rIns="0" bIns="0" rtlCol="0"/>
            <a:lstStyle/>
            <a:p>
              <a:endParaRPr/>
            </a:p>
          </p:txBody>
        </p:sp>
        <p:sp>
          <p:nvSpPr>
            <p:cNvPr id="72" name="object 72"/>
            <p:cNvSpPr/>
            <p:nvPr/>
          </p:nvSpPr>
          <p:spPr>
            <a:xfrm>
              <a:off x="5375874" y="4250553"/>
              <a:ext cx="175260" cy="219075"/>
            </a:xfrm>
            <a:custGeom>
              <a:avLst/>
              <a:gdLst/>
              <a:ahLst/>
              <a:cxnLst/>
              <a:rect l="l" t="t" r="r" b="b"/>
              <a:pathLst>
                <a:path w="175260" h="219075">
                  <a:moveTo>
                    <a:pt x="52934" y="0"/>
                  </a:moveTo>
                  <a:lnTo>
                    <a:pt x="0" y="219016"/>
                  </a:lnTo>
                  <a:lnTo>
                    <a:pt x="174948" y="76093"/>
                  </a:lnTo>
                  <a:lnTo>
                    <a:pt x="52934" y="0"/>
                  </a:lnTo>
                  <a:close/>
                </a:path>
              </a:pathLst>
            </a:custGeom>
            <a:solidFill>
              <a:srgbClr val="231F20"/>
            </a:solidFill>
          </p:spPr>
          <p:txBody>
            <a:bodyPr wrap="square" lIns="0" tIns="0" rIns="0" bIns="0" rtlCol="0"/>
            <a:lstStyle/>
            <a:p>
              <a:endParaRPr/>
            </a:p>
          </p:txBody>
        </p:sp>
        <p:sp>
          <p:nvSpPr>
            <p:cNvPr id="73" name="object 73"/>
            <p:cNvSpPr/>
            <p:nvPr/>
          </p:nvSpPr>
          <p:spPr>
            <a:xfrm>
              <a:off x="4818783" y="4760047"/>
              <a:ext cx="216535" cy="327660"/>
            </a:xfrm>
            <a:custGeom>
              <a:avLst/>
              <a:gdLst/>
              <a:ahLst/>
              <a:cxnLst/>
              <a:rect l="l" t="t" r="r" b="b"/>
              <a:pathLst>
                <a:path w="216535" h="327660">
                  <a:moveTo>
                    <a:pt x="216369" y="0"/>
                  </a:moveTo>
                  <a:lnTo>
                    <a:pt x="0" y="327355"/>
                  </a:lnTo>
                </a:path>
              </a:pathLst>
            </a:custGeom>
            <a:ln w="23019">
              <a:solidFill>
                <a:srgbClr val="231F20"/>
              </a:solidFill>
            </a:ln>
          </p:spPr>
          <p:txBody>
            <a:bodyPr wrap="square" lIns="0" tIns="0" rIns="0" bIns="0" rtlCol="0"/>
            <a:lstStyle/>
            <a:p>
              <a:endParaRPr/>
            </a:p>
          </p:txBody>
        </p:sp>
        <p:sp>
          <p:nvSpPr>
            <p:cNvPr id="74" name="object 74"/>
            <p:cNvSpPr/>
            <p:nvPr/>
          </p:nvSpPr>
          <p:spPr>
            <a:xfrm>
              <a:off x="4710576" y="5034379"/>
              <a:ext cx="177800" cy="217170"/>
            </a:xfrm>
            <a:custGeom>
              <a:avLst/>
              <a:gdLst/>
              <a:ahLst/>
              <a:cxnLst/>
              <a:rect l="l" t="t" r="r" b="b"/>
              <a:pathLst>
                <a:path w="177800" h="217170">
                  <a:moveTo>
                    <a:pt x="57566" y="0"/>
                  </a:moveTo>
                  <a:lnTo>
                    <a:pt x="0" y="216722"/>
                  </a:lnTo>
                  <a:lnTo>
                    <a:pt x="177286" y="78387"/>
                  </a:lnTo>
                  <a:lnTo>
                    <a:pt x="57566" y="0"/>
                  </a:lnTo>
                  <a:close/>
                </a:path>
              </a:pathLst>
            </a:custGeom>
            <a:solidFill>
              <a:srgbClr val="231F20"/>
            </a:solidFill>
          </p:spPr>
          <p:txBody>
            <a:bodyPr wrap="square" lIns="0" tIns="0" rIns="0" bIns="0" rtlCol="0"/>
            <a:lstStyle/>
            <a:p>
              <a:endParaRPr/>
            </a:p>
          </p:txBody>
        </p:sp>
      </p:grpSp>
      <p:sp>
        <p:nvSpPr>
          <p:cNvPr id="75" name="object 75"/>
          <p:cNvSpPr txBox="1"/>
          <p:nvPr/>
        </p:nvSpPr>
        <p:spPr>
          <a:xfrm>
            <a:off x="3192542" y="6116844"/>
            <a:ext cx="4306570" cy="276999"/>
          </a:xfrm>
          <a:prstGeom prst="rect">
            <a:avLst/>
          </a:prstGeom>
        </p:spPr>
        <p:txBody>
          <a:bodyPr vert="horz" wrap="square" lIns="0" tIns="15240" rIns="0" bIns="0" rtlCol="0">
            <a:spAutoFit/>
          </a:bodyPr>
          <a:lstStyle/>
          <a:p>
            <a:pPr marL="12700">
              <a:lnSpc>
                <a:spcPct val="100000"/>
              </a:lnSpc>
              <a:spcBef>
                <a:spcPts val="120"/>
              </a:spcBef>
            </a:pPr>
            <a:r>
              <a:rPr sz="1700" spc="365">
                <a:latin typeface="Calibri"/>
                <a:cs typeface="Calibri"/>
              </a:rPr>
              <a:t> </a:t>
            </a:r>
            <a:r>
              <a:rPr sz="1700" spc="75" dirty="0">
                <a:latin typeface="Calibri"/>
                <a:cs typeface="Calibri"/>
              </a:rPr>
              <a:t>Routing</a:t>
            </a:r>
            <a:r>
              <a:rPr sz="1700" spc="180" dirty="0">
                <a:latin typeface="Calibri"/>
                <a:cs typeface="Calibri"/>
              </a:rPr>
              <a:t> </a:t>
            </a:r>
            <a:r>
              <a:rPr sz="1700" spc="5" dirty="0">
                <a:latin typeface="Calibri"/>
                <a:cs typeface="Calibri"/>
              </a:rPr>
              <a:t>procedure</a:t>
            </a:r>
            <a:r>
              <a:rPr sz="1700" spc="175" dirty="0">
                <a:latin typeface="Calibri"/>
                <a:cs typeface="Calibri"/>
              </a:rPr>
              <a:t> </a:t>
            </a:r>
            <a:r>
              <a:rPr sz="1700" spc="60" dirty="0">
                <a:latin typeface="Calibri"/>
                <a:cs typeface="Calibri"/>
              </a:rPr>
              <a:t>in</a:t>
            </a:r>
            <a:r>
              <a:rPr sz="1700" spc="180" dirty="0">
                <a:latin typeface="Calibri"/>
                <a:cs typeface="Calibri"/>
              </a:rPr>
              <a:t> </a:t>
            </a:r>
            <a:r>
              <a:rPr sz="1700" spc="305" dirty="0">
                <a:latin typeface="Calibri"/>
                <a:cs typeface="Calibri"/>
              </a:rPr>
              <a:t>LAR</a:t>
            </a:r>
            <a:r>
              <a:rPr sz="1700" spc="175" dirty="0">
                <a:latin typeface="Calibri"/>
                <a:cs typeface="Calibri"/>
              </a:rPr>
              <a:t> </a:t>
            </a:r>
            <a:r>
              <a:rPr sz="1700" spc="30" dirty="0">
                <a:latin typeface="Calibri"/>
                <a:cs typeface="Calibri"/>
              </a:rPr>
              <a:t>type</a:t>
            </a:r>
            <a:r>
              <a:rPr sz="1700" spc="175" dirty="0">
                <a:latin typeface="Calibri"/>
                <a:cs typeface="Calibri"/>
              </a:rPr>
              <a:t> </a:t>
            </a:r>
            <a:r>
              <a:rPr sz="1700" spc="5" dirty="0">
                <a:latin typeface="Calibri"/>
                <a:cs typeface="Calibri"/>
              </a:rPr>
              <a:t>1.</a:t>
            </a:r>
            <a:endParaRPr sz="1700">
              <a:latin typeface="Calibri"/>
              <a:cs typeface="Calibri"/>
            </a:endParaRPr>
          </a:p>
        </p:txBody>
      </p:sp>
      <p:sp>
        <p:nvSpPr>
          <p:cNvPr id="76" name="object 7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930237" y="820631"/>
            <a:ext cx="8999855" cy="2313305"/>
          </a:xfrm>
          <a:prstGeom prst="rect">
            <a:avLst/>
          </a:prstGeom>
        </p:spPr>
        <p:txBody>
          <a:bodyPr vert="horz" wrap="square" lIns="0" tIns="149860" rIns="0" bIns="0" rtlCol="0">
            <a:spAutoFit/>
          </a:bodyPr>
          <a:lstStyle/>
          <a:p>
            <a:pPr marL="102870">
              <a:lnSpc>
                <a:spcPct val="100000"/>
              </a:lnSpc>
              <a:spcBef>
                <a:spcPts val="1180"/>
              </a:spcBef>
            </a:pPr>
            <a:r>
              <a:rPr sz="1700" b="1" spc="450" dirty="0">
                <a:latin typeface="Calibri"/>
                <a:cs typeface="Calibri"/>
              </a:rPr>
              <a:t>LAR</a:t>
            </a:r>
            <a:r>
              <a:rPr sz="1700" b="1" spc="250" dirty="0">
                <a:latin typeface="Calibri"/>
                <a:cs typeface="Calibri"/>
              </a:rPr>
              <a:t> </a:t>
            </a:r>
            <a:r>
              <a:rPr sz="1700" b="1" spc="140" dirty="0">
                <a:latin typeface="Calibri"/>
                <a:cs typeface="Calibri"/>
              </a:rPr>
              <a:t>type</a:t>
            </a:r>
            <a:r>
              <a:rPr sz="1700" b="1" spc="250" dirty="0">
                <a:latin typeface="Calibri"/>
                <a:cs typeface="Calibri"/>
              </a:rPr>
              <a:t> </a:t>
            </a:r>
            <a:r>
              <a:rPr sz="1700" b="1" spc="105" dirty="0">
                <a:latin typeface="Calibri"/>
                <a:cs typeface="Calibri"/>
              </a:rPr>
              <a:t>2</a:t>
            </a:r>
            <a:r>
              <a:rPr sz="1700" b="1" spc="250" dirty="0">
                <a:latin typeface="Calibri"/>
                <a:cs typeface="Calibri"/>
              </a:rPr>
              <a:t> </a:t>
            </a:r>
            <a:r>
              <a:rPr sz="1700" b="1" spc="140" dirty="0">
                <a:latin typeface="Calibri"/>
                <a:cs typeface="Calibri"/>
              </a:rPr>
              <a:t>algorithm</a:t>
            </a:r>
            <a:r>
              <a:rPr sz="1700" b="1" spc="250" dirty="0">
                <a:latin typeface="Calibri"/>
                <a:cs typeface="Calibri"/>
              </a:rPr>
              <a:t> </a:t>
            </a:r>
            <a:r>
              <a:rPr sz="1700" b="1" spc="105" dirty="0">
                <a:latin typeface="Calibri"/>
                <a:cs typeface="Calibri"/>
              </a:rPr>
              <a:t>operates</a:t>
            </a:r>
            <a:r>
              <a:rPr sz="1700" b="1" spc="254" dirty="0">
                <a:latin typeface="Calibri"/>
                <a:cs typeface="Calibri"/>
              </a:rPr>
              <a:t> </a:t>
            </a:r>
            <a:r>
              <a:rPr sz="1700" b="1" spc="90" dirty="0">
                <a:latin typeface="Calibri"/>
                <a:cs typeface="Calibri"/>
              </a:rPr>
              <a:t>as</a:t>
            </a:r>
            <a:r>
              <a:rPr sz="1700" b="1" spc="250"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the</a:t>
            </a:r>
            <a:r>
              <a:rPr sz="1700" spc="175" dirty="0">
                <a:latin typeface="Calibri"/>
                <a:cs typeface="Calibri"/>
              </a:rPr>
              <a:t> </a:t>
            </a:r>
            <a:r>
              <a:rPr sz="1700" spc="-10" dirty="0">
                <a:latin typeface="Calibri"/>
                <a:cs typeface="Calibri"/>
              </a:rPr>
              <a:t>sender</a:t>
            </a:r>
            <a:r>
              <a:rPr sz="1700" spc="180" dirty="0">
                <a:latin typeface="Calibri"/>
                <a:cs typeface="Calibri"/>
              </a:rPr>
              <a:t> </a:t>
            </a:r>
            <a:r>
              <a:rPr sz="1700" spc="25" dirty="0">
                <a:latin typeface="Calibri"/>
                <a:cs typeface="Calibri"/>
              </a:rPr>
              <a:t>includes</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distance</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source</a:t>
            </a:r>
            <a:r>
              <a:rPr sz="1700" spc="175" dirty="0">
                <a:latin typeface="Calibri"/>
                <a:cs typeface="Calibri"/>
              </a:rPr>
              <a:t> </a:t>
            </a:r>
            <a:r>
              <a:rPr sz="1700" spc="60" dirty="0">
                <a:latin typeface="Calibri"/>
                <a:cs typeface="Calibri"/>
              </a:rPr>
              <a:t>in</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40" dirty="0">
                <a:latin typeface="Calibri"/>
                <a:cs typeface="Calibri"/>
              </a:rPr>
              <a:t>RouteRequest</a:t>
            </a:r>
            <a:r>
              <a:rPr sz="1700" spc="180" dirty="0">
                <a:latin typeface="Calibri"/>
                <a:cs typeface="Calibri"/>
              </a:rPr>
              <a:t> </a:t>
            </a:r>
            <a:r>
              <a:rPr sz="1700" spc="15" dirty="0">
                <a:latin typeface="Calibri"/>
                <a:cs typeface="Calibri"/>
              </a:rPr>
              <a:t>packet;</a:t>
            </a:r>
            <a:endParaRPr sz="1700">
              <a:latin typeface="Calibri"/>
              <a:cs typeface="Calibri"/>
            </a:endParaRPr>
          </a:p>
          <a:p>
            <a:pPr marL="228600" indent="-216535">
              <a:lnSpc>
                <a:spcPct val="100000"/>
              </a:lnSpc>
              <a:spcBef>
                <a:spcPts val="1085"/>
              </a:spcBef>
              <a:buFont typeface="Cambria"/>
              <a:buChar char="•"/>
              <a:tabLst>
                <a:tab pos="229235" algn="l"/>
              </a:tabLst>
            </a:pPr>
            <a:r>
              <a:rPr sz="1700" spc="10" dirty="0">
                <a:latin typeface="Calibri"/>
                <a:cs typeface="Calibri"/>
              </a:rPr>
              <a:t>intermediate</a:t>
            </a:r>
            <a:r>
              <a:rPr sz="1700" spc="180" dirty="0">
                <a:latin typeface="Calibri"/>
                <a:cs typeface="Calibri"/>
              </a:rPr>
              <a:t> </a:t>
            </a:r>
            <a:r>
              <a:rPr sz="1700" spc="-5" dirty="0">
                <a:latin typeface="Calibri"/>
                <a:cs typeface="Calibri"/>
              </a:rPr>
              <a:t>nodes</a:t>
            </a:r>
            <a:r>
              <a:rPr sz="1700" spc="185" dirty="0">
                <a:latin typeface="Calibri"/>
                <a:cs typeface="Calibri"/>
              </a:rPr>
              <a:t> </a:t>
            </a:r>
            <a:r>
              <a:rPr sz="1700" spc="10" dirty="0">
                <a:latin typeface="Calibri"/>
                <a:cs typeface="Calibri"/>
              </a:rPr>
              <a:t>compute</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distance</a:t>
            </a:r>
            <a:r>
              <a:rPr sz="1700" spc="185" dirty="0">
                <a:latin typeface="Calibri"/>
                <a:cs typeface="Calibri"/>
              </a:rPr>
              <a:t> </a:t>
            </a:r>
            <a:r>
              <a:rPr sz="1700" spc="10" dirty="0">
                <a:latin typeface="Calibri"/>
                <a:cs typeface="Calibri"/>
              </a:rPr>
              <a:t>to</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destination:</a:t>
            </a:r>
            <a:endParaRPr sz="1700">
              <a:latin typeface="Calibri"/>
              <a:cs typeface="Calibri"/>
            </a:endParaRPr>
          </a:p>
          <a:p>
            <a:pPr marL="528320" lvl="1" indent="-230504">
              <a:lnSpc>
                <a:spcPct val="100000"/>
              </a:lnSpc>
              <a:spcBef>
                <a:spcPts val="715"/>
              </a:spcBef>
              <a:buFont typeface="Calibri"/>
              <a:buChar char="–"/>
              <a:tabLst>
                <a:tab pos="528955" algn="l"/>
              </a:tabLst>
            </a:pPr>
            <a:r>
              <a:rPr sz="1700" spc="35" dirty="0">
                <a:latin typeface="Calibri"/>
                <a:cs typeface="Calibri"/>
              </a:rPr>
              <a:t>if</a:t>
            </a:r>
            <a:r>
              <a:rPr sz="1700" spc="75" dirty="0">
                <a:latin typeface="Calibri"/>
                <a:cs typeface="Calibri"/>
              </a:rPr>
              <a:t> </a:t>
            </a:r>
            <a:r>
              <a:rPr sz="1700" spc="45" dirty="0">
                <a:latin typeface="Calibri"/>
                <a:cs typeface="Calibri"/>
              </a:rPr>
              <a:t>this</a:t>
            </a:r>
            <a:r>
              <a:rPr sz="1700" spc="80" dirty="0">
                <a:latin typeface="Calibri"/>
                <a:cs typeface="Calibri"/>
              </a:rPr>
              <a:t> </a:t>
            </a:r>
            <a:r>
              <a:rPr sz="1700" spc="25" dirty="0">
                <a:latin typeface="Calibri"/>
                <a:cs typeface="Calibri"/>
              </a:rPr>
              <a:t>distance</a:t>
            </a:r>
            <a:r>
              <a:rPr sz="1700" spc="80" dirty="0">
                <a:latin typeface="Calibri"/>
                <a:cs typeface="Calibri"/>
              </a:rPr>
              <a:t> </a:t>
            </a:r>
            <a:r>
              <a:rPr sz="1700" spc="35" dirty="0">
                <a:latin typeface="Calibri"/>
                <a:cs typeface="Calibri"/>
              </a:rPr>
              <a:t>is</a:t>
            </a:r>
            <a:r>
              <a:rPr sz="1700" spc="75" dirty="0">
                <a:latin typeface="Calibri"/>
                <a:cs typeface="Calibri"/>
              </a:rPr>
              <a:t> </a:t>
            </a:r>
            <a:r>
              <a:rPr sz="1700" spc="-5" dirty="0">
                <a:latin typeface="Calibri"/>
                <a:cs typeface="Calibri"/>
              </a:rPr>
              <a:t>less</a:t>
            </a:r>
            <a:r>
              <a:rPr sz="1700" spc="80" dirty="0">
                <a:latin typeface="Calibri"/>
                <a:cs typeface="Calibri"/>
              </a:rPr>
              <a:t> </a:t>
            </a:r>
            <a:r>
              <a:rPr sz="1700" spc="45" dirty="0">
                <a:latin typeface="Calibri"/>
                <a:cs typeface="Calibri"/>
              </a:rPr>
              <a:t>than</a:t>
            </a:r>
            <a:r>
              <a:rPr sz="1700" spc="80" dirty="0">
                <a:latin typeface="Calibri"/>
                <a:cs typeface="Calibri"/>
              </a:rPr>
              <a:t> </a:t>
            </a:r>
            <a:r>
              <a:rPr sz="1700" spc="5" dirty="0">
                <a:latin typeface="Calibri"/>
                <a:cs typeface="Calibri"/>
              </a:rPr>
              <a:t>the</a:t>
            </a:r>
            <a:r>
              <a:rPr sz="1700" spc="75" dirty="0">
                <a:latin typeface="Calibri"/>
                <a:cs typeface="Calibri"/>
              </a:rPr>
              <a:t> </a:t>
            </a:r>
            <a:r>
              <a:rPr sz="1700" spc="25" dirty="0">
                <a:latin typeface="Calibri"/>
                <a:cs typeface="Calibri"/>
              </a:rPr>
              <a:t>distance</a:t>
            </a:r>
            <a:r>
              <a:rPr sz="1700" spc="75" dirty="0">
                <a:latin typeface="Calibri"/>
                <a:cs typeface="Calibri"/>
              </a:rPr>
              <a:t> </a:t>
            </a:r>
            <a:r>
              <a:rPr sz="1700" spc="-25" dirty="0">
                <a:latin typeface="Calibri"/>
                <a:cs typeface="Calibri"/>
              </a:rPr>
              <a:t>between</a:t>
            </a:r>
            <a:r>
              <a:rPr sz="1700" spc="80" dirty="0">
                <a:latin typeface="Calibri"/>
                <a:cs typeface="Calibri"/>
              </a:rPr>
              <a:t> </a:t>
            </a:r>
            <a:r>
              <a:rPr sz="1700" spc="-5" dirty="0">
                <a:latin typeface="Calibri"/>
                <a:cs typeface="Calibri"/>
              </a:rPr>
              <a:t>source</a:t>
            </a:r>
            <a:r>
              <a:rPr sz="1700" spc="80" dirty="0">
                <a:latin typeface="Calibri"/>
                <a:cs typeface="Calibri"/>
              </a:rPr>
              <a:t> </a:t>
            </a:r>
            <a:r>
              <a:rPr sz="1700" spc="35" dirty="0">
                <a:latin typeface="Calibri"/>
                <a:cs typeface="Calibri"/>
              </a:rPr>
              <a:t>and</a:t>
            </a:r>
            <a:r>
              <a:rPr sz="1700" spc="80" dirty="0">
                <a:latin typeface="Calibri"/>
                <a:cs typeface="Calibri"/>
              </a:rPr>
              <a:t> </a:t>
            </a:r>
            <a:r>
              <a:rPr sz="1700" spc="30" dirty="0">
                <a:latin typeface="Calibri"/>
                <a:cs typeface="Calibri"/>
              </a:rPr>
              <a:t>destination</a:t>
            </a:r>
            <a:r>
              <a:rPr sz="1700" spc="75" dirty="0">
                <a:latin typeface="Calibri"/>
                <a:cs typeface="Calibri"/>
              </a:rPr>
              <a:t> </a:t>
            </a:r>
            <a:r>
              <a:rPr sz="1700" spc="15" dirty="0">
                <a:latin typeface="Calibri"/>
                <a:cs typeface="Calibri"/>
              </a:rPr>
              <a:t>packet</a:t>
            </a:r>
            <a:r>
              <a:rPr sz="1700" spc="75" dirty="0">
                <a:latin typeface="Calibri"/>
                <a:cs typeface="Calibri"/>
              </a:rPr>
              <a:t> </a:t>
            </a:r>
            <a:r>
              <a:rPr sz="1700" spc="35" dirty="0">
                <a:latin typeface="Calibri"/>
                <a:cs typeface="Calibri"/>
              </a:rPr>
              <a:t>is</a:t>
            </a:r>
            <a:r>
              <a:rPr sz="1700" spc="80" dirty="0">
                <a:latin typeface="Calibri"/>
                <a:cs typeface="Calibri"/>
              </a:rPr>
              <a:t> </a:t>
            </a:r>
            <a:r>
              <a:rPr sz="1700" dirty="0">
                <a:latin typeface="Calibri"/>
                <a:cs typeface="Calibri"/>
              </a:rPr>
              <a:t>forwarded;</a:t>
            </a:r>
            <a:endParaRPr sz="1700">
              <a:latin typeface="Calibri"/>
              <a:cs typeface="Calibri"/>
            </a:endParaRPr>
          </a:p>
          <a:p>
            <a:pPr marL="528320" lvl="1" indent="-230504">
              <a:lnSpc>
                <a:spcPct val="100000"/>
              </a:lnSpc>
              <a:spcBef>
                <a:spcPts val="715"/>
              </a:spcBef>
              <a:buFont typeface="Calibri"/>
              <a:buChar char="–"/>
              <a:tabLst>
                <a:tab pos="528955" algn="l"/>
              </a:tabLst>
            </a:pPr>
            <a:r>
              <a:rPr sz="1700" spc="-5" dirty="0">
                <a:latin typeface="Calibri"/>
                <a:cs typeface="Calibri"/>
              </a:rPr>
              <a:t>otherwise</a:t>
            </a:r>
            <a:r>
              <a:rPr sz="1700" spc="170" dirty="0">
                <a:latin typeface="Calibri"/>
                <a:cs typeface="Calibri"/>
              </a:rPr>
              <a:t> </a:t>
            </a:r>
            <a:r>
              <a:rPr sz="1700" spc="5" dirty="0">
                <a:latin typeface="Calibri"/>
                <a:cs typeface="Calibri"/>
              </a:rPr>
              <a:t>the</a:t>
            </a:r>
            <a:r>
              <a:rPr sz="1700" spc="170" dirty="0">
                <a:latin typeface="Calibri"/>
                <a:cs typeface="Calibri"/>
              </a:rPr>
              <a:t> </a:t>
            </a:r>
            <a:r>
              <a:rPr sz="1700" spc="15" dirty="0">
                <a:latin typeface="Calibri"/>
                <a:cs typeface="Calibri"/>
              </a:rPr>
              <a:t>packet</a:t>
            </a:r>
            <a:r>
              <a:rPr sz="1700" spc="175" dirty="0">
                <a:latin typeface="Calibri"/>
                <a:cs typeface="Calibri"/>
              </a:rPr>
              <a:t> </a:t>
            </a:r>
            <a:r>
              <a:rPr sz="1700" spc="35" dirty="0">
                <a:latin typeface="Calibri"/>
                <a:cs typeface="Calibri"/>
              </a:rPr>
              <a:t>is</a:t>
            </a:r>
            <a:r>
              <a:rPr sz="1700" spc="170" dirty="0">
                <a:latin typeface="Calibri"/>
                <a:cs typeface="Calibri"/>
              </a:rPr>
              <a:t> </a:t>
            </a:r>
            <a:r>
              <a:rPr sz="1700" spc="25" dirty="0">
                <a:latin typeface="Calibri"/>
                <a:cs typeface="Calibri"/>
              </a:rPr>
              <a:t>discarded.</a:t>
            </a:r>
            <a:endParaRPr sz="1700">
              <a:latin typeface="Calibri"/>
              <a:cs typeface="Calibri"/>
            </a:endParaRPr>
          </a:p>
          <a:p>
            <a:pPr marL="228600" indent="-216535">
              <a:lnSpc>
                <a:spcPct val="100000"/>
              </a:lnSpc>
              <a:spcBef>
                <a:spcPts val="1085"/>
              </a:spcBef>
              <a:buFont typeface="Cambria"/>
              <a:buChar char="•"/>
              <a:tabLst>
                <a:tab pos="229235" algn="l"/>
              </a:tabLst>
            </a:pPr>
            <a:r>
              <a:rPr sz="1700" spc="25" dirty="0">
                <a:latin typeface="Calibri"/>
                <a:cs typeface="Calibri"/>
              </a:rPr>
              <a:t>distance</a:t>
            </a:r>
            <a:r>
              <a:rPr sz="1700" spc="175" dirty="0">
                <a:latin typeface="Calibri"/>
                <a:cs typeface="Calibri"/>
              </a:rPr>
              <a:t> </a:t>
            </a:r>
            <a:r>
              <a:rPr sz="1700" spc="60" dirty="0">
                <a:latin typeface="Calibri"/>
                <a:cs typeface="Calibri"/>
              </a:rPr>
              <a:t>in</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5" dirty="0">
                <a:latin typeface="Calibri"/>
                <a:cs typeface="Calibri"/>
              </a:rPr>
              <a:t>packet</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30" dirty="0">
                <a:latin typeface="Calibri"/>
                <a:cs typeface="Calibri"/>
              </a:rPr>
              <a:t>updated</a:t>
            </a:r>
            <a:r>
              <a:rPr sz="1700" spc="180" dirty="0">
                <a:latin typeface="Calibri"/>
                <a:cs typeface="Calibri"/>
              </a:rPr>
              <a:t> </a:t>
            </a:r>
            <a:r>
              <a:rPr sz="1700" spc="55" dirty="0">
                <a:latin typeface="Calibri"/>
                <a:cs typeface="Calibri"/>
              </a:rPr>
              <a:t>at</a:t>
            </a:r>
            <a:r>
              <a:rPr sz="1700" spc="180" dirty="0">
                <a:latin typeface="Calibri"/>
                <a:cs typeface="Calibri"/>
              </a:rPr>
              <a:t> </a:t>
            </a:r>
            <a:r>
              <a:rPr sz="1700" spc="10" dirty="0">
                <a:latin typeface="Calibri"/>
                <a:cs typeface="Calibri"/>
              </a:rPr>
              <a:t>every</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50" dirty="0">
                <a:latin typeface="Calibri"/>
                <a:cs typeface="Calibri"/>
              </a:rPr>
              <a:t>with</a:t>
            </a:r>
            <a:r>
              <a:rPr sz="1700" spc="180" dirty="0">
                <a:latin typeface="Calibri"/>
                <a:cs typeface="Calibri"/>
              </a:rPr>
              <a:t> </a:t>
            </a:r>
            <a:r>
              <a:rPr sz="1700" spc="-25" dirty="0">
                <a:latin typeface="Calibri"/>
                <a:cs typeface="Calibri"/>
              </a:rPr>
              <a:t>lower</a:t>
            </a:r>
            <a:r>
              <a:rPr sz="1700" spc="180" dirty="0">
                <a:latin typeface="Calibri"/>
                <a:cs typeface="Calibri"/>
              </a:rPr>
              <a:t> </a:t>
            </a:r>
            <a:r>
              <a:rPr sz="1700" spc="25" dirty="0">
                <a:latin typeface="Calibri"/>
                <a:cs typeface="Calibri"/>
              </a:rPr>
              <a:t>distance</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30" dirty="0">
                <a:latin typeface="Calibri"/>
                <a:cs typeface="Calibri"/>
              </a:rPr>
              <a:t>destination.</a:t>
            </a:r>
            <a:endParaRPr sz="1700">
              <a:latin typeface="Calibri"/>
              <a:cs typeface="Calibri"/>
            </a:endParaRPr>
          </a:p>
        </p:txBody>
      </p:sp>
      <p:sp>
        <p:nvSpPr>
          <p:cNvPr id="5" name="object 5"/>
          <p:cNvSpPr/>
          <p:nvPr/>
        </p:nvSpPr>
        <p:spPr>
          <a:xfrm>
            <a:off x="4578283" y="4105706"/>
            <a:ext cx="407034" cy="407034"/>
          </a:xfrm>
          <a:custGeom>
            <a:avLst/>
            <a:gdLst/>
            <a:ahLst/>
            <a:cxnLst/>
            <a:rect l="l" t="t" r="r" b="b"/>
            <a:pathLst>
              <a:path w="407035" h="407035">
                <a:moveTo>
                  <a:pt x="0" y="203494"/>
                </a:moveTo>
                <a:lnTo>
                  <a:pt x="3970" y="164020"/>
                </a:lnTo>
                <a:lnTo>
                  <a:pt x="15804" y="126475"/>
                </a:lnTo>
                <a:lnTo>
                  <a:pt x="33537" y="90895"/>
                </a:lnTo>
                <a:lnTo>
                  <a:pt x="59210" y="59286"/>
                </a:lnTo>
                <a:lnTo>
                  <a:pt x="90782" y="33613"/>
                </a:lnTo>
                <a:lnTo>
                  <a:pt x="126324" y="15804"/>
                </a:lnTo>
                <a:lnTo>
                  <a:pt x="163794" y="3970"/>
                </a:lnTo>
                <a:lnTo>
                  <a:pt x="203268" y="0"/>
                </a:lnTo>
                <a:lnTo>
                  <a:pt x="242741" y="3970"/>
                </a:lnTo>
                <a:lnTo>
                  <a:pt x="282215" y="15804"/>
                </a:lnTo>
                <a:lnTo>
                  <a:pt x="347325" y="59286"/>
                </a:lnTo>
                <a:lnTo>
                  <a:pt x="372998" y="90895"/>
                </a:lnTo>
                <a:lnTo>
                  <a:pt x="390731" y="126475"/>
                </a:lnTo>
                <a:lnTo>
                  <a:pt x="402603" y="164020"/>
                </a:lnTo>
                <a:lnTo>
                  <a:pt x="406536" y="203494"/>
                </a:lnTo>
                <a:lnTo>
                  <a:pt x="402603" y="243006"/>
                </a:lnTo>
                <a:lnTo>
                  <a:pt x="390731" y="280552"/>
                </a:lnTo>
                <a:lnTo>
                  <a:pt x="372998" y="316131"/>
                </a:lnTo>
                <a:lnTo>
                  <a:pt x="347325" y="347741"/>
                </a:lnTo>
                <a:lnTo>
                  <a:pt x="315753" y="373414"/>
                </a:lnTo>
                <a:lnTo>
                  <a:pt x="242741" y="403057"/>
                </a:lnTo>
                <a:lnTo>
                  <a:pt x="203268" y="406989"/>
                </a:lnTo>
                <a:lnTo>
                  <a:pt x="163794" y="403057"/>
                </a:lnTo>
                <a:lnTo>
                  <a:pt x="126324" y="391222"/>
                </a:lnTo>
                <a:lnTo>
                  <a:pt x="90782" y="373414"/>
                </a:lnTo>
                <a:lnTo>
                  <a:pt x="59210" y="347741"/>
                </a:lnTo>
                <a:lnTo>
                  <a:pt x="33537" y="316131"/>
                </a:lnTo>
                <a:lnTo>
                  <a:pt x="15804" y="280552"/>
                </a:lnTo>
                <a:lnTo>
                  <a:pt x="3970" y="243006"/>
                </a:lnTo>
                <a:lnTo>
                  <a:pt x="0" y="203494"/>
                </a:lnTo>
                <a:close/>
              </a:path>
            </a:pathLst>
          </a:custGeom>
          <a:ln w="3942">
            <a:solidFill>
              <a:srgbClr val="231F20"/>
            </a:solidFill>
          </a:ln>
        </p:spPr>
        <p:txBody>
          <a:bodyPr wrap="square" lIns="0" tIns="0" rIns="0" bIns="0" rtlCol="0"/>
          <a:lstStyle/>
          <a:p>
            <a:endParaRPr/>
          </a:p>
        </p:txBody>
      </p:sp>
      <p:sp>
        <p:nvSpPr>
          <p:cNvPr id="6" name="object 6"/>
          <p:cNvSpPr txBox="1"/>
          <p:nvPr/>
        </p:nvSpPr>
        <p:spPr>
          <a:xfrm>
            <a:off x="4713588" y="4158220"/>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8</a:t>
            </a:r>
            <a:endParaRPr sz="1550">
              <a:latin typeface="Arial MT"/>
              <a:cs typeface="Arial MT"/>
            </a:endParaRPr>
          </a:p>
        </p:txBody>
      </p:sp>
      <p:sp>
        <p:nvSpPr>
          <p:cNvPr id="7" name="object 7"/>
          <p:cNvSpPr/>
          <p:nvPr/>
        </p:nvSpPr>
        <p:spPr>
          <a:xfrm>
            <a:off x="5474236" y="3677013"/>
            <a:ext cx="407034" cy="407034"/>
          </a:xfrm>
          <a:custGeom>
            <a:avLst/>
            <a:gdLst/>
            <a:ahLst/>
            <a:cxnLst/>
            <a:rect l="l" t="t" r="r" b="b"/>
            <a:pathLst>
              <a:path w="407035" h="407035">
                <a:moveTo>
                  <a:pt x="0" y="203494"/>
                </a:moveTo>
                <a:lnTo>
                  <a:pt x="3932" y="163983"/>
                </a:lnTo>
                <a:lnTo>
                  <a:pt x="13800" y="126437"/>
                </a:lnTo>
                <a:lnTo>
                  <a:pt x="33537" y="90895"/>
                </a:lnTo>
                <a:lnTo>
                  <a:pt x="59210" y="59248"/>
                </a:lnTo>
                <a:lnTo>
                  <a:pt x="88778" y="33575"/>
                </a:lnTo>
                <a:lnTo>
                  <a:pt x="124320" y="15804"/>
                </a:lnTo>
                <a:lnTo>
                  <a:pt x="163794" y="3932"/>
                </a:lnTo>
                <a:lnTo>
                  <a:pt x="203268" y="0"/>
                </a:lnTo>
                <a:lnTo>
                  <a:pt x="242741" y="3932"/>
                </a:lnTo>
                <a:lnTo>
                  <a:pt x="280211" y="15804"/>
                </a:lnTo>
                <a:lnTo>
                  <a:pt x="315753" y="33575"/>
                </a:lnTo>
                <a:lnTo>
                  <a:pt x="347325" y="59248"/>
                </a:lnTo>
                <a:lnTo>
                  <a:pt x="372998" y="90895"/>
                </a:lnTo>
                <a:lnTo>
                  <a:pt x="390731" y="126437"/>
                </a:lnTo>
                <a:lnTo>
                  <a:pt x="402566" y="163983"/>
                </a:lnTo>
                <a:lnTo>
                  <a:pt x="406536" y="203494"/>
                </a:lnTo>
                <a:lnTo>
                  <a:pt x="402566" y="243006"/>
                </a:lnTo>
                <a:lnTo>
                  <a:pt x="390731" y="282518"/>
                </a:lnTo>
                <a:lnTo>
                  <a:pt x="347325" y="347703"/>
                </a:lnTo>
                <a:lnTo>
                  <a:pt x="315753" y="373414"/>
                </a:lnTo>
                <a:lnTo>
                  <a:pt x="280211" y="391185"/>
                </a:lnTo>
                <a:lnTo>
                  <a:pt x="242741" y="403019"/>
                </a:lnTo>
                <a:lnTo>
                  <a:pt x="203268" y="406989"/>
                </a:lnTo>
                <a:lnTo>
                  <a:pt x="163794" y="403019"/>
                </a:lnTo>
                <a:lnTo>
                  <a:pt x="124320" y="391185"/>
                </a:lnTo>
                <a:lnTo>
                  <a:pt x="88778" y="373414"/>
                </a:lnTo>
                <a:lnTo>
                  <a:pt x="59210" y="347703"/>
                </a:lnTo>
                <a:lnTo>
                  <a:pt x="33537" y="316093"/>
                </a:lnTo>
                <a:lnTo>
                  <a:pt x="13800" y="282518"/>
                </a:lnTo>
                <a:lnTo>
                  <a:pt x="3932" y="243006"/>
                </a:lnTo>
                <a:lnTo>
                  <a:pt x="0" y="203494"/>
                </a:lnTo>
                <a:close/>
              </a:path>
            </a:pathLst>
          </a:custGeom>
          <a:ln w="3942">
            <a:solidFill>
              <a:srgbClr val="231F20"/>
            </a:solidFill>
          </a:ln>
        </p:spPr>
        <p:txBody>
          <a:bodyPr wrap="square" lIns="0" tIns="0" rIns="0" bIns="0" rtlCol="0"/>
          <a:lstStyle/>
          <a:p>
            <a:endParaRPr/>
          </a:p>
        </p:txBody>
      </p:sp>
      <p:sp>
        <p:nvSpPr>
          <p:cNvPr id="8" name="object 8"/>
          <p:cNvSpPr txBox="1"/>
          <p:nvPr/>
        </p:nvSpPr>
        <p:spPr>
          <a:xfrm>
            <a:off x="5609548" y="3729505"/>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5</a:t>
            </a:r>
            <a:endParaRPr sz="1550">
              <a:latin typeface="Arial MT"/>
              <a:cs typeface="Arial MT"/>
            </a:endParaRPr>
          </a:p>
        </p:txBody>
      </p:sp>
      <p:sp>
        <p:nvSpPr>
          <p:cNvPr id="9" name="object 9"/>
          <p:cNvSpPr/>
          <p:nvPr/>
        </p:nvSpPr>
        <p:spPr>
          <a:xfrm>
            <a:off x="6159017" y="4769541"/>
            <a:ext cx="407034" cy="407034"/>
          </a:xfrm>
          <a:custGeom>
            <a:avLst/>
            <a:gdLst/>
            <a:ahLst/>
            <a:cxnLst/>
            <a:rect l="l" t="t" r="r" b="b"/>
            <a:pathLst>
              <a:path w="407034" h="407035">
                <a:moveTo>
                  <a:pt x="0" y="203494"/>
                </a:moveTo>
                <a:lnTo>
                  <a:pt x="3932" y="163983"/>
                </a:lnTo>
                <a:lnTo>
                  <a:pt x="13800" y="126437"/>
                </a:lnTo>
                <a:lnTo>
                  <a:pt x="33537" y="90895"/>
                </a:lnTo>
                <a:lnTo>
                  <a:pt x="59210" y="59286"/>
                </a:lnTo>
                <a:lnTo>
                  <a:pt x="124320" y="15804"/>
                </a:lnTo>
                <a:lnTo>
                  <a:pt x="163794" y="3932"/>
                </a:lnTo>
                <a:lnTo>
                  <a:pt x="203268" y="0"/>
                </a:lnTo>
                <a:lnTo>
                  <a:pt x="242741" y="3932"/>
                </a:lnTo>
                <a:lnTo>
                  <a:pt x="280211" y="15804"/>
                </a:lnTo>
                <a:lnTo>
                  <a:pt x="315753" y="35541"/>
                </a:lnTo>
                <a:lnTo>
                  <a:pt x="347325" y="59286"/>
                </a:lnTo>
                <a:lnTo>
                  <a:pt x="372960" y="90895"/>
                </a:lnTo>
                <a:lnTo>
                  <a:pt x="390731" y="126437"/>
                </a:lnTo>
                <a:lnTo>
                  <a:pt x="402566" y="163983"/>
                </a:lnTo>
                <a:lnTo>
                  <a:pt x="406536" y="203494"/>
                </a:lnTo>
                <a:lnTo>
                  <a:pt x="402566" y="243006"/>
                </a:lnTo>
                <a:lnTo>
                  <a:pt x="390731" y="282518"/>
                </a:lnTo>
                <a:lnTo>
                  <a:pt x="372960" y="318097"/>
                </a:lnTo>
                <a:lnTo>
                  <a:pt x="347325" y="347703"/>
                </a:lnTo>
                <a:lnTo>
                  <a:pt x="315753" y="373376"/>
                </a:lnTo>
                <a:lnTo>
                  <a:pt x="280211" y="393151"/>
                </a:lnTo>
                <a:lnTo>
                  <a:pt x="242741" y="404985"/>
                </a:lnTo>
                <a:lnTo>
                  <a:pt x="203268" y="406989"/>
                </a:lnTo>
                <a:lnTo>
                  <a:pt x="163794" y="404985"/>
                </a:lnTo>
                <a:lnTo>
                  <a:pt x="124320" y="393151"/>
                </a:lnTo>
                <a:lnTo>
                  <a:pt x="88816" y="373376"/>
                </a:lnTo>
                <a:lnTo>
                  <a:pt x="59210" y="347703"/>
                </a:lnTo>
                <a:lnTo>
                  <a:pt x="33537" y="318097"/>
                </a:lnTo>
                <a:lnTo>
                  <a:pt x="13800" y="282518"/>
                </a:lnTo>
                <a:lnTo>
                  <a:pt x="3932" y="243006"/>
                </a:lnTo>
                <a:lnTo>
                  <a:pt x="0" y="203494"/>
                </a:lnTo>
                <a:close/>
              </a:path>
            </a:pathLst>
          </a:custGeom>
          <a:ln w="3942">
            <a:solidFill>
              <a:srgbClr val="231F20"/>
            </a:solidFill>
          </a:ln>
        </p:spPr>
        <p:txBody>
          <a:bodyPr wrap="square" lIns="0" tIns="0" rIns="0" bIns="0" rtlCol="0"/>
          <a:lstStyle/>
          <a:p>
            <a:endParaRPr/>
          </a:p>
        </p:txBody>
      </p:sp>
      <p:sp>
        <p:nvSpPr>
          <p:cNvPr id="10" name="object 10"/>
          <p:cNvSpPr txBox="1"/>
          <p:nvPr/>
        </p:nvSpPr>
        <p:spPr>
          <a:xfrm>
            <a:off x="6294336" y="4822055"/>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6</a:t>
            </a:r>
            <a:endParaRPr sz="1550">
              <a:latin typeface="Arial MT"/>
              <a:cs typeface="Arial MT"/>
            </a:endParaRPr>
          </a:p>
        </p:txBody>
      </p:sp>
      <p:sp>
        <p:nvSpPr>
          <p:cNvPr id="11" name="object 11"/>
          <p:cNvSpPr/>
          <p:nvPr/>
        </p:nvSpPr>
        <p:spPr>
          <a:xfrm>
            <a:off x="5178219" y="5214076"/>
            <a:ext cx="407034" cy="409575"/>
          </a:xfrm>
          <a:custGeom>
            <a:avLst/>
            <a:gdLst/>
            <a:ahLst/>
            <a:cxnLst/>
            <a:rect l="l" t="t" r="r" b="b"/>
            <a:pathLst>
              <a:path w="407035" h="409575">
                <a:moveTo>
                  <a:pt x="0" y="203457"/>
                </a:moveTo>
                <a:lnTo>
                  <a:pt x="3932" y="163945"/>
                </a:lnTo>
                <a:lnTo>
                  <a:pt x="13800" y="126437"/>
                </a:lnTo>
                <a:lnTo>
                  <a:pt x="33537" y="90858"/>
                </a:lnTo>
                <a:lnTo>
                  <a:pt x="59210" y="59248"/>
                </a:lnTo>
                <a:lnTo>
                  <a:pt x="124320" y="15804"/>
                </a:lnTo>
                <a:lnTo>
                  <a:pt x="163794" y="3932"/>
                </a:lnTo>
                <a:lnTo>
                  <a:pt x="203268" y="0"/>
                </a:lnTo>
                <a:lnTo>
                  <a:pt x="242741" y="3932"/>
                </a:lnTo>
                <a:lnTo>
                  <a:pt x="280211" y="15804"/>
                </a:lnTo>
                <a:lnTo>
                  <a:pt x="315753" y="35541"/>
                </a:lnTo>
                <a:lnTo>
                  <a:pt x="347325" y="59248"/>
                </a:lnTo>
                <a:lnTo>
                  <a:pt x="372998" y="90858"/>
                </a:lnTo>
                <a:lnTo>
                  <a:pt x="390731" y="126437"/>
                </a:lnTo>
                <a:lnTo>
                  <a:pt x="402566" y="163945"/>
                </a:lnTo>
                <a:lnTo>
                  <a:pt x="406536" y="203457"/>
                </a:lnTo>
                <a:lnTo>
                  <a:pt x="402566" y="244972"/>
                </a:lnTo>
                <a:lnTo>
                  <a:pt x="390731" y="282518"/>
                </a:lnTo>
                <a:lnTo>
                  <a:pt x="372998" y="318060"/>
                </a:lnTo>
                <a:lnTo>
                  <a:pt x="347325" y="347703"/>
                </a:lnTo>
                <a:lnTo>
                  <a:pt x="315753" y="373376"/>
                </a:lnTo>
                <a:lnTo>
                  <a:pt x="280211" y="393151"/>
                </a:lnTo>
                <a:lnTo>
                  <a:pt x="242741" y="404985"/>
                </a:lnTo>
                <a:lnTo>
                  <a:pt x="203268" y="408955"/>
                </a:lnTo>
                <a:lnTo>
                  <a:pt x="163794" y="404985"/>
                </a:lnTo>
                <a:lnTo>
                  <a:pt x="124320" y="393151"/>
                </a:lnTo>
                <a:lnTo>
                  <a:pt x="88816" y="373376"/>
                </a:lnTo>
                <a:lnTo>
                  <a:pt x="59210" y="347703"/>
                </a:lnTo>
                <a:lnTo>
                  <a:pt x="33537" y="318060"/>
                </a:lnTo>
                <a:lnTo>
                  <a:pt x="13800" y="282518"/>
                </a:lnTo>
                <a:lnTo>
                  <a:pt x="3932" y="244972"/>
                </a:lnTo>
                <a:lnTo>
                  <a:pt x="0" y="203457"/>
                </a:lnTo>
                <a:close/>
              </a:path>
            </a:pathLst>
          </a:custGeom>
          <a:ln w="3942">
            <a:solidFill>
              <a:srgbClr val="231F20"/>
            </a:solidFill>
          </a:ln>
        </p:spPr>
        <p:txBody>
          <a:bodyPr wrap="square" lIns="0" tIns="0" rIns="0" bIns="0" rtlCol="0"/>
          <a:lstStyle/>
          <a:p>
            <a:endParaRPr/>
          </a:p>
        </p:txBody>
      </p:sp>
      <p:sp>
        <p:nvSpPr>
          <p:cNvPr id="12" name="object 12"/>
          <p:cNvSpPr txBox="1"/>
          <p:nvPr/>
        </p:nvSpPr>
        <p:spPr>
          <a:xfrm>
            <a:off x="5313528" y="5266554"/>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7</a:t>
            </a:r>
            <a:endParaRPr sz="1550">
              <a:latin typeface="Arial MT"/>
              <a:cs typeface="Arial MT"/>
            </a:endParaRPr>
          </a:p>
        </p:txBody>
      </p:sp>
      <p:sp>
        <p:nvSpPr>
          <p:cNvPr id="13" name="object 13"/>
          <p:cNvSpPr/>
          <p:nvPr/>
        </p:nvSpPr>
        <p:spPr>
          <a:xfrm>
            <a:off x="3696165" y="3732329"/>
            <a:ext cx="408940" cy="407034"/>
          </a:xfrm>
          <a:custGeom>
            <a:avLst/>
            <a:gdLst/>
            <a:ahLst/>
            <a:cxnLst/>
            <a:rect l="l" t="t" r="r" b="b"/>
            <a:pathLst>
              <a:path w="408939" h="407035">
                <a:moveTo>
                  <a:pt x="0" y="203494"/>
                </a:moveTo>
                <a:lnTo>
                  <a:pt x="3943" y="163983"/>
                </a:lnTo>
                <a:lnTo>
                  <a:pt x="15789" y="126437"/>
                </a:lnTo>
                <a:lnTo>
                  <a:pt x="35518" y="90895"/>
                </a:lnTo>
                <a:lnTo>
                  <a:pt x="61173" y="59286"/>
                </a:lnTo>
                <a:lnTo>
                  <a:pt x="90774" y="33575"/>
                </a:lnTo>
                <a:lnTo>
                  <a:pt x="126293" y="15804"/>
                </a:lnTo>
                <a:lnTo>
                  <a:pt x="163794" y="3932"/>
                </a:lnTo>
                <a:lnTo>
                  <a:pt x="205222" y="0"/>
                </a:lnTo>
                <a:lnTo>
                  <a:pt x="244704" y="3932"/>
                </a:lnTo>
                <a:lnTo>
                  <a:pt x="282189" y="15804"/>
                </a:lnTo>
                <a:lnTo>
                  <a:pt x="317723" y="33575"/>
                </a:lnTo>
                <a:lnTo>
                  <a:pt x="349302" y="59286"/>
                </a:lnTo>
                <a:lnTo>
                  <a:pt x="372975" y="90895"/>
                </a:lnTo>
                <a:lnTo>
                  <a:pt x="392708" y="126437"/>
                </a:lnTo>
                <a:lnTo>
                  <a:pt x="404535" y="163983"/>
                </a:lnTo>
                <a:lnTo>
                  <a:pt x="408506" y="203494"/>
                </a:lnTo>
                <a:lnTo>
                  <a:pt x="404535" y="243006"/>
                </a:lnTo>
                <a:lnTo>
                  <a:pt x="392708" y="282518"/>
                </a:lnTo>
                <a:lnTo>
                  <a:pt x="372975" y="318097"/>
                </a:lnTo>
                <a:lnTo>
                  <a:pt x="317723" y="373376"/>
                </a:lnTo>
                <a:lnTo>
                  <a:pt x="282189" y="393151"/>
                </a:lnTo>
                <a:lnTo>
                  <a:pt x="244704" y="403019"/>
                </a:lnTo>
                <a:lnTo>
                  <a:pt x="205222" y="406989"/>
                </a:lnTo>
                <a:lnTo>
                  <a:pt x="163794" y="403019"/>
                </a:lnTo>
                <a:lnTo>
                  <a:pt x="126293" y="393151"/>
                </a:lnTo>
                <a:lnTo>
                  <a:pt x="90774" y="373376"/>
                </a:lnTo>
                <a:lnTo>
                  <a:pt x="61173" y="347703"/>
                </a:lnTo>
                <a:lnTo>
                  <a:pt x="35518" y="318097"/>
                </a:lnTo>
                <a:lnTo>
                  <a:pt x="15789" y="282518"/>
                </a:lnTo>
                <a:lnTo>
                  <a:pt x="3943" y="243006"/>
                </a:lnTo>
                <a:lnTo>
                  <a:pt x="0" y="203494"/>
                </a:lnTo>
                <a:close/>
              </a:path>
            </a:pathLst>
          </a:custGeom>
          <a:ln w="3942">
            <a:solidFill>
              <a:srgbClr val="231F20"/>
            </a:solidFill>
          </a:ln>
        </p:spPr>
        <p:txBody>
          <a:bodyPr wrap="square" lIns="0" tIns="0" rIns="0" bIns="0" rtlCol="0"/>
          <a:lstStyle/>
          <a:p>
            <a:endParaRPr/>
          </a:p>
        </p:txBody>
      </p:sp>
      <p:sp>
        <p:nvSpPr>
          <p:cNvPr id="14" name="object 14"/>
          <p:cNvSpPr txBox="1"/>
          <p:nvPr/>
        </p:nvSpPr>
        <p:spPr>
          <a:xfrm>
            <a:off x="3831470" y="3784825"/>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2</a:t>
            </a:r>
            <a:endParaRPr sz="1550">
              <a:latin typeface="Arial MT"/>
              <a:cs typeface="Arial MT"/>
            </a:endParaRPr>
          </a:p>
        </p:txBody>
      </p:sp>
      <p:sp>
        <p:nvSpPr>
          <p:cNvPr id="15" name="object 15"/>
          <p:cNvSpPr/>
          <p:nvPr/>
        </p:nvSpPr>
        <p:spPr>
          <a:xfrm>
            <a:off x="3605376" y="4621362"/>
            <a:ext cx="943610" cy="1092835"/>
          </a:xfrm>
          <a:custGeom>
            <a:avLst/>
            <a:gdLst/>
            <a:ahLst/>
            <a:cxnLst/>
            <a:rect l="l" t="t" r="r" b="b"/>
            <a:pathLst>
              <a:path w="943610" h="1092835">
                <a:moveTo>
                  <a:pt x="534799" y="203494"/>
                </a:moveTo>
                <a:lnTo>
                  <a:pt x="538770" y="163983"/>
                </a:lnTo>
                <a:lnTo>
                  <a:pt x="550604" y="126437"/>
                </a:lnTo>
                <a:lnTo>
                  <a:pt x="570341" y="90895"/>
                </a:lnTo>
                <a:lnTo>
                  <a:pt x="595976" y="59286"/>
                </a:lnTo>
                <a:lnTo>
                  <a:pt x="661086" y="15804"/>
                </a:lnTo>
                <a:lnTo>
                  <a:pt x="700560" y="3970"/>
                </a:lnTo>
                <a:lnTo>
                  <a:pt x="740034" y="0"/>
                </a:lnTo>
                <a:lnTo>
                  <a:pt x="779508" y="3970"/>
                </a:lnTo>
                <a:lnTo>
                  <a:pt x="817015" y="15804"/>
                </a:lnTo>
                <a:lnTo>
                  <a:pt x="852519" y="35579"/>
                </a:lnTo>
                <a:lnTo>
                  <a:pt x="884129" y="59286"/>
                </a:lnTo>
                <a:lnTo>
                  <a:pt x="907798" y="90895"/>
                </a:lnTo>
                <a:lnTo>
                  <a:pt x="927535" y="126437"/>
                </a:lnTo>
                <a:lnTo>
                  <a:pt x="939369" y="163983"/>
                </a:lnTo>
                <a:lnTo>
                  <a:pt x="943302" y="203494"/>
                </a:lnTo>
                <a:lnTo>
                  <a:pt x="939369" y="243006"/>
                </a:lnTo>
                <a:lnTo>
                  <a:pt x="927535" y="282518"/>
                </a:lnTo>
                <a:lnTo>
                  <a:pt x="907798" y="318097"/>
                </a:lnTo>
                <a:lnTo>
                  <a:pt x="852519" y="373414"/>
                </a:lnTo>
                <a:lnTo>
                  <a:pt x="817015" y="393151"/>
                </a:lnTo>
                <a:lnTo>
                  <a:pt x="779508" y="403019"/>
                </a:lnTo>
                <a:lnTo>
                  <a:pt x="740034" y="406989"/>
                </a:lnTo>
                <a:lnTo>
                  <a:pt x="700560" y="403019"/>
                </a:lnTo>
                <a:lnTo>
                  <a:pt x="661086" y="393151"/>
                </a:lnTo>
                <a:lnTo>
                  <a:pt x="625582" y="373414"/>
                </a:lnTo>
                <a:lnTo>
                  <a:pt x="595976" y="347703"/>
                </a:lnTo>
                <a:lnTo>
                  <a:pt x="570341" y="318097"/>
                </a:lnTo>
                <a:lnTo>
                  <a:pt x="550604" y="282518"/>
                </a:lnTo>
                <a:lnTo>
                  <a:pt x="538770" y="243006"/>
                </a:lnTo>
                <a:lnTo>
                  <a:pt x="534799" y="203494"/>
                </a:lnTo>
                <a:close/>
              </a:path>
              <a:path w="943610" h="1092835">
                <a:moveTo>
                  <a:pt x="0" y="889033"/>
                </a:moveTo>
                <a:lnTo>
                  <a:pt x="3958" y="849521"/>
                </a:lnTo>
                <a:lnTo>
                  <a:pt x="13823" y="812013"/>
                </a:lnTo>
                <a:lnTo>
                  <a:pt x="33556" y="776434"/>
                </a:lnTo>
                <a:lnTo>
                  <a:pt x="59210" y="744824"/>
                </a:lnTo>
                <a:lnTo>
                  <a:pt x="124331" y="701380"/>
                </a:lnTo>
                <a:lnTo>
                  <a:pt x="163794" y="689508"/>
                </a:lnTo>
                <a:lnTo>
                  <a:pt x="203275" y="685575"/>
                </a:lnTo>
                <a:lnTo>
                  <a:pt x="242738" y="689508"/>
                </a:lnTo>
                <a:lnTo>
                  <a:pt x="280223" y="701380"/>
                </a:lnTo>
                <a:lnTo>
                  <a:pt x="315761" y="721117"/>
                </a:lnTo>
                <a:lnTo>
                  <a:pt x="347336" y="744824"/>
                </a:lnTo>
                <a:lnTo>
                  <a:pt x="371013" y="776434"/>
                </a:lnTo>
                <a:lnTo>
                  <a:pt x="390746" y="812013"/>
                </a:lnTo>
                <a:lnTo>
                  <a:pt x="402592" y="849521"/>
                </a:lnTo>
                <a:lnTo>
                  <a:pt x="406536" y="889033"/>
                </a:lnTo>
                <a:lnTo>
                  <a:pt x="402592" y="928582"/>
                </a:lnTo>
                <a:lnTo>
                  <a:pt x="390746" y="968056"/>
                </a:lnTo>
                <a:lnTo>
                  <a:pt x="371013" y="1003636"/>
                </a:lnTo>
                <a:lnTo>
                  <a:pt x="315761" y="1058952"/>
                </a:lnTo>
                <a:lnTo>
                  <a:pt x="280223" y="1078727"/>
                </a:lnTo>
                <a:lnTo>
                  <a:pt x="242738" y="1088595"/>
                </a:lnTo>
                <a:lnTo>
                  <a:pt x="203275" y="1092528"/>
                </a:lnTo>
                <a:lnTo>
                  <a:pt x="163794" y="1088595"/>
                </a:lnTo>
                <a:lnTo>
                  <a:pt x="124331" y="1078727"/>
                </a:lnTo>
                <a:lnTo>
                  <a:pt x="88808" y="1058952"/>
                </a:lnTo>
                <a:lnTo>
                  <a:pt x="59210" y="1033279"/>
                </a:lnTo>
                <a:lnTo>
                  <a:pt x="33556" y="1003636"/>
                </a:lnTo>
                <a:lnTo>
                  <a:pt x="13823" y="968056"/>
                </a:lnTo>
                <a:lnTo>
                  <a:pt x="3958" y="928582"/>
                </a:lnTo>
                <a:lnTo>
                  <a:pt x="0" y="889033"/>
                </a:lnTo>
                <a:close/>
              </a:path>
            </a:pathLst>
          </a:custGeom>
          <a:ln w="3942">
            <a:solidFill>
              <a:srgbClr val="231F20"/>
            </a:solidFill>
          </a:ln>
        </p:spPr>
        <p:txBody>
          <a:bodyPr wrap="square" lIns="0" tIns="0" rIns="0" bIns="0" rtlCol="0"/>
          <a:lstStyle/>
          <a:p>
            <a:endParaRPr/>
          </a:p>
        </p:txBody>
      </p:sp>
      <p:sp>
        <p:nvSpPr>
          <p:cNvPr id="16" name="object 16"/>
          <p:cNvSpPr txBox="1"/>
          <p:nvPr/>
        </p:nvSpPr>
        <p:spPr>
          <a:xfrm>
            <a:off x="4275492" y="4673872"/>
            <a:ext cx="842644" cy="262890"/>
          </a:xfrm>
          <a:prstGeom prst="rect">
            <a:avLst/>
          </a:prstGeom>
        </p:spPr>
        <p:txBody>
          <a:bodyPr vert="horz" wrap="square" lIns="0" tIns="13335" rIns="0" bIns="0" rtlCol="0">
            <a:spAutoFit/>
          </a:bodyPr>
          <a:lstStyle/>
          <a:p>
            <a:pPr marL="12700">
              <a:lnSpc>
                <a:spcPct val="100000"/>
              </a:lnSpc>
              <a:spcBef>
                <a:spcPts val="105"/>
              </a:spcBef>
              <a:tabLst>
                <a:tab pos="617855" algn="l"/>
                <a:tab pos="829310" algn="l"/>
              </a:tabLst>
            </a:pPr>
            <a:r>
              <a:rPr sz="1550" dirty="0">
                <a:solidFill>
                  <a:srgbClr val="231F20"/>
                </a:solidFill>
                <a:latin typeface="Arial MT"/>
                <a:cs typeface="Arial MT"/>
              </a:rPr>
              <a:t>9 </a:t>
            </a:r>
            <a:r>
              <a:rPr sz="1550" spc="-65" dirty="0">
                <a:solidFill>
                  <a:srgbClr val="231F20"/>
                </a:solidFill>
                <a:latin typeface="Arial MT"/>
                <a:cs typeface="Arial MT"/>
              </a:rPr>
              <a:t> </a:t>
            </a:r>
            <a:r>
              <a:rPr sz="1550" u="heavy" dirty="0">
                <a:solidFill>
                  <a:srgbClr val="231F20"/>
                </a:solidFill>
                <a:uFill>
                  <a:solidFill>
                    <a:srgbClr val="231F20"/>
                  </a:solidFill>
                </a:uFill>
                <a:latin typeface="Times New Roman"/>
                <a:cs typeface="Times New Roman"/>
              </a:rPr>
              <a:t> 	 	</a:t>
            </a:r>
            <a:endParaRPr sz="1550">
              <a:latin typeface="Times New Roman"/>
              <a:cs typeface="Times New Roman"/>
            </a:endParaRPr>
          </a:p>
        </p:txBody>
      </p:sp>
      <p:sp>
        <p:nvSpPr>
          <p:cNvPr id="17" name="object 17"/>
          <p:cNvSpPr txBox="1"/>
          <p:nvPr/>
        </p:nvSpPr>
        <p:spPr>
          <a:xfrm>
            <a:off x="3740680" y="5359417"/>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4</a:t>
            </a:r>
            <a:endParaRPr sz="1550">
              <a:latin typeface="Arial MT"/>
              <a:cs typeface="Arial MT"/>
            </a:endParaRPr>
          </a:p>
        </p:txBody>
      </p:sp>
      <p:sp>
        <p:nvSpPr>
          <p:cNvPr id="18" name="object 18"/>
          <p:cNvSpPr/>
          <p:nvPr/>
        </p:nvSpPr>
        <p:spPr>
          <a:xfrm>
            <a:off x="4528941" y="3380656"/>
            <a:ext cx="408940" cy="407034"/>
          </a:xfrm>
          <a:custGeom>
            <a:avLst/>
            <a:gdLst/>
            <a:ahLst/>
            <a:cxnLst/>
            <a:rect l="l" t="t" r="r" b="b"/>
            <a:pathLst>
              <a:path w="408939" h="407035">
                <a:moveTo>
                  <a:pt x="0" y="203494"/>
                </a:moveTo>
                <a:lnTo>
                  <a:pt x="3970" y="163983"/>
                </a:lnTo>
                <a:lnTo>
                  <a:pt x="15804" y="126437"/>
                </a:lnTo>
                <a:lnTo>
                  <a:pt x="35541" y="90895"/>
                </a:lnTo>
                <a:lnTo>
                  <a:pt x="61177" y="59286"/>
                </a:lnTo>
                <a:lnTo>
                  <a:pt x="90782" y="33613"/>
                </a:lnTo>
                <a:lnTo>
                  <a:pt x="126324" y="15804"/>
                </a:lnTo>
                <a:lnTo>
                  <a:pt x="163794" y="3970"/>
                </a:lnTo>
                <a:lnTo>
                  <a:pt x="205234" y="0"/>
                </a:lnTo>
                <a:lnTo>
                  <a:pt x="244708" y="3970"/>
                </a:lnTo>
                <a:lnTo>
                  <a:pt x="282215" y="15804"/>
                </a:lnTo>
                <a:lnTo>
                  <a:pt x="317719" y="33613"/>
                </a:lnTo>
                <a:lnTo>
                  <a:pt x="347325" y="59286"/>
                </a:lnTo>
                <a:lnTo>
                  <a:pt x="372998" y="90895"/>
                </a:lnTo>
                <a:lnTo>
                  <a:pt x="392735" y="126437"/>
                </a:lnTo>
                <a:lnTo>
                  <a:pt x="404569" y="163983"/>
                </a:lnTo>
                <a:lnTo>
                  <a:pt x="408502" y="203494"/>
                </a:lnTo>
                <a:lnTo>
                  <a:pt x="404569" y="243006"/>
                </a:lnTo>
                <a:lnTo>
                  <a:pt x="392735" y="282518"/>
                </a:lnTo>
                <a:lnTo>
                  <a:pt x="372998" y="316093"/>
                </a:lnTo>
                <a:lnTo>
                  <a:pt x="347325" y="347741"/>
                </a:lnTo>
                <a:lnTo>
                  <a:pt x="317719" y="373414"/>
                </a:lnTo>
                <a:lnTo>
                  <a:pt x="282215" y="391185"/>
                </a:lnTo>
                <a:lnTo>
                  <a:pt x="244708" y="403057"/>
                </a:lnTo>
                <a:lnTo>
                  <a:pt x="205234" y="406989"/>
                </a:lnTo>
                <a:lnTo>
                  <a:pt x="163794" y="403057"/>
                </a:lnTo>
                <a:lnTo>
                  <a:pt x="126324" y="391185"/>
                </a:lnTo>
                <a:lnTo>
                  <a:pt x="90782" y="373414"/>
                </a:lnTo>
                <a:lnTo>
                  <a:pt x="61177" y="347741"/>
                </a:lnTo>
                <a:lnTo>
                  <a:pt x="35541" y="316093"/>
                </a:lnTo>
                <a:lnTo>
                  <a:pt x="15804" y="282518"/>
                </a:lnTo>
                <a:lnTo>
                  <a:pt x="3970" y="243006"/>
                </a:lnTo>
                <a:lnTo>
                  <a:pt x="0" y="203494"/>
                </a:lnTo>
                <a:close/>
              </a:path>
            </a:pathLst>
          </a:custGeom>
          <a:ln w="3942">
            <a:solidFill>
              <a:srgbClr val="231F20"/>
            </a:solidFill>
          </a:ln>
        </p:spPr>
        <p:txBody>
          <a:bodyPr wrap="square" lIns="0" tIns="0" rIns="0" bIns="0" rtlCol="0"/>
          <a:lstStyle/>
          <a:p>
            <a:endParaRPr/>
          </a:p>
        </p:txBody>
      </p:sp>
      <p:sp>
        <p:nvSpPr>
          <p:cNvPr id="19" name="object 19"/>
          <p:cNvSpPr txBox="1"/>
          <p:nvPr/>
        </p:nvSpPr>
        <p:spPr>
          <a:xfrm>
            <a:off x="4664259" y="3433156"/>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1</a:t>
            </a:r>
            <a:endParaRPr sz="1550">
              <a:latin typeface="Arial MT"/>
              <a:cs typeface="Arial MT"/>
            </a:endParaRPr>
          </a:p>
        </p:txBody>
      </p:sp>
      <p:sp>
        <p:nvSpPr>
          <p:cNvPr id="20" name="object 20"/>
          <p:cNvSpPr/>
          <p:nvPr/>
        </p:nvSpPr>
        <p:spPr>
          <a:xfrm>
            <a:off x="2900864" y="3584151"/>
            <a:ext cx="3361054" cy="1926589"/>
          </a:xfrm>
          <a:custGeom>
            <a:avLst/>
            <a:gdLst/>
            <a:ahLst/>
            <a:cxnLst/>
            <a:rect l="l" t="t" r="r" b="b"/>
            <a:pathLst>
              <a:path w="3361054" h="1926589">
                <a:moveTo>
                  <a:pt x="1314289" y="1398753"/>
                </a:moveTo>
                <a:lnTo>
                  <a:pt x="1055791" y="1785968"/>
                </a:lnTo>
              </a:path>
              <a:path w="3361054" h="1926589">
                <a:moveTo>
                  <a:pt x="1760299" y="889033"/>
                </a:moveTo>
                <a:lnTo>
                  <a:pt x="1610343" y="1124137"/>
                </a:lnTo>
              </a:path>
              <a:path w="3361054" h="1926589">
                <a:moveTo>
                  <a:pt x="2908861" y="450471"/>
                </a:moveTo>
                <a:lnTo>
                  <a:pt x="3360770" y="1213067"/>
                </a:lnTo>
              </a:path>
              <a:path w="3361054" h="1926589">
                <a:moveTo>
                  <a:pt x="1136701" y="201528"/>
                </a:moveTo>
                <a:lnTo>
                  <a:pt x="1628076" y="0"/>
                </a:lnTo>
              </a:path>
              <a:path w="3361054" h="1926589">
                <a:moveTo>
                  <a:pt x="2036578" y="0"/>
                </a:moveTo>
                <a:lnTo>
                  <a:pt x="2597040" y="199562"/>
                </a:lnTo>
              </a:path>
              <a:path w="3361054" h="1926589">
                <a:moveTo>
                  <a:pt x="2683890" y="1833382"/>
                </a:moveTo>
                <a:lnTo>
                  <a:pt x="3307495" y="1523224"/>
                </a:lnTo>
              </a:path>
              <a:path w="3361054" h="1926589">
                <a:moveTo>
                  <a:pt x="1111047" y="1926244"/>
                </a:moveTo>
                <a:lnTo>
                  <a:pt x="2277354" y="1833382"/>
                </a:lnTo>
              </a:path>
              <a:path w="3361054" h="1926589">
                <a:moveTo>
                  <a:pt x="1880687" y="521554"/>
                </a:moveTo>
                <a:lnTo>
                  <a:pt x="1833310" y="203494"/>
                </a:lnTo>
              </a:path>
              <a:path w="3361054" h="1926589">
                <a:moveTo>
                  <a:pt x="0" y="1092528"/>
                </a:moveTo>
                <a:lnTo>
                  <a:pt x="3943" y="1053016"/>
                </a:lnTo>
                <a:lnTo>
                  <a:pt x="15789" y="1015470"/>
                </a:lnTo>
                <a:lnTo>
                  <a:pt x="35518" y="979929"/>
                </a:lnTo>
                <a:lnTo>
                  <a:pt x="59195" y="948319"/>
                </a:lnTo>
                <a:lnTo>
                  <a:pt x="90774" y="924612"/>
                </a:lnTo>
                <a:lnTo>
                  <a:pt x="126293" y="904837"/>
                </a:lnTo>
                <a:lnTo>
                  <a:pt x="163794" y="893003"/>
                </a:lnTo>
                <a:lnTo>
                  <a:pt x="203260" y="889033"/>
                </a:lnTo>
                <a:lnTo>
                  <a:pt x="242723" y="893003"/>
                </a:lnTo>
                <a:lnTo>
                  <a:pt x="282204" y="904837"/>
                </a:lnTo>
                <a:lnTo>
                  <a:pt x="317723" y="924612"/>
                </a:lnTo>
                <a:lnTo>
                  <a:pt x="372975" y="979929"/>
                </a:lnTo>
                <a:lnTo>
                  <a:pt x="392708" y="1015470"/>
                </a:lnTo>
                <a:lnTo>
                  <a:pt x="404554" y="1053016"/>
                </a:lnTo>
                <a:lnTo>
                  <a:pt x="408498" y="1092528"/>
                </a:lnTo>
                <a:lnTo>
                  <a:pt x="404554" y="1132039"/>
                </a:lnTo>
                <a:lnTo>
                  <a:pt x="392708" y="1171551"/>
                </a:lnTo>
                <a:lnTo>
                  <a:pt x="372975" y="1207130"/>
                </a:lnTo>
                <a:lnTo>
                  <a:pt x="347321" y="1236774"/>
                </a:lnTo>
                <a:lnTo>
                  <a:pt x="317723" y="1262447"/>
                </a:lnTo>
                <a:lnTo>
                  <a:pt x="282204" y="1282184"/>
                </a:lnTo>
                <a:lnTo>
                  <a:pt x="242723" y="1292090"/>
                </a:lnTo>
                <a:lnTo>
                  <a:pt x="203260" y="1296022"/>
                </a:lnTo>
                <a:lnTo>
                  <a:pt x="163794" y="1292090"/>
                </a:lnTo>
                <a:lnTo>
                  <a:pt x="126293" y="1282184"/>
                </a:lnTo>
                <a:lnTo>
                  <a:pt x="90774" y="1262447"/>
                </a:lnTo>
                <a:lnTo>
                  <a:pt x="59195" y="1236774"/>
                </a:lnTo>
                <a:lnTo>
                  <a:pt x="15789" y="1171551"/>
                </a:lnTo>
                <a:lnTo>
                  <a:pt x="3943" y="1132039"/>
                </a:lnTo>
                <a:lnTo>
                  <a:pt x="0" y="1092528"/>
                </a:lnTo>
                <a:close/>
              </a:path>
            </a:pathLst>
          </a:custGeom>
          <a:ln w="3942">
            <a:solidFill>
              <a:srgbClr val="231F20"/>
            </a:solidFill>
          </a:ln>
        </p:spPr>
        <p:txBody>
          <a:bodyPr wrap="square" lIns="0" tIns="0" rIns="0" bIns="0" rtlCol="0"/>
          <a:lstStyle/>
          <a:p>
            <a:endParaRPr/>
          </a:p>
        </p:txBody>
      </p:sp>
      <p:sp>
        <p:nvSpPr>
          <p:cNvPr id="21" name="object 21"/>
          <p:cNvSpPr txBox="1"/>
          <p:nvPr/>
        </p:nvSpPr>
        <p:spPr>
          <a:xfrm>
            <a:off x="3036174" y="4525689"/>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3</a:t>
            </a:r>
            <a:endParaRPr sz="1550">
              <a:latin typeface="Arial MT"/>
              <a:cs typeface="Arial MT"/>
            </a:endParaRPr>
          </a:p>
        </p:txBody>
      </p:sp>
      <p:sp>
        <p:nvSpPr>
          <p:cNvPr id="22" name="object 22"/>
          <p:cNvSpPr/>
          <p:nvPr/>
        </p:nvSpPr>
        <p:spPr>
          <a:xfrm>
            <a:off x="3232400" y="4048423"/>
            <a:ext cx="499745" cy="1311910"/>
          </a:xfrm>
          <a:custGeom>
            <a:avLst/>
            <a:gdLst/>
            <a:ahLst/>
            <a:cxnLst/>
            <a:rect l="l" t="t" r="r" b="b"/>
            <a:pathLst>
              <a:path w="499745" h="1311910">
                <a:moveTo>
                  <a:pt x="0" y="788306"/>
                </a:moveTo>
                <a:lnTo>
                  <a:pt x="438111" y="1311827"/>
                </a:lnTo>
              </a:path>
              <a:path w="499745" h="1311910">
                <a:moveTo>
                  <a:pt x="499284" y="0"/>
                </a:moveTo>
                <a:lnTo>
                  <a:pt x="21710" y="489983"/>
                </a:lnTo>
              </a:path>
            </a:pathLst>
          </a:custGeom>
          <a:ln w="3942">
            <a:solidFill>
              <a:srgbClr val="231F20"/>
            </a:solidFill>
          </a:ln>
        </p:spPr>
        <p:txBody>
          <a:bodyPr wrap="square" lIns="0" tIns="0" rIns="0" bIns="0" rtlCol="0"/>
          <a:lstStyle/>
          <a:p>
            <a:endParaRPr/>
          </a:p>
        </p:txBody>
      </p:sp>
      <p:sp>
        <p:nvSpPr>
          <p:cNvPr id="23" name="object 23"/>
          <p:cNvSpPr txBox="1"/>
          <p:nvPr/>
        </p:nvSpPr>
        <p:spPr>
          <a:xfrm>
            <a:off x="4026841" y="5211251"/>
            <a:ext cx="652780"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S</a:t>
            </a:r>
            <a:r>
              <a:rPr sz="1550" spc="5" dirty="0">
                <a:solidFill>
                  <a:srgbClr val="231F20"/>
                </a:solidFill>
                <a:latin typeface="Arial MT"/>
                <a:cs typeface="Arial MT"/>
              </a:rPr>
              <a:t>ou</a:t>
            </a:r>
            <a:r>
              <a:rPr sz="1550" spc="-10" dirty="0">
                <a:solidFill>
                  <a:srgbClr val="231F20"/>
                </a:solidFill>
                <a:latin typeface="Arial MT"/>
                <a:cs typeface="Arial MT"/>
              </a:rPr>
              <a:t>r</a:t>
            </a:r>
            <a:r>
              <a:rPr sz="1550" spc="-5" dirty="0">
                <a:solidFill>
                  <a:srgbClr val="231F20"/>
                </a:solidFill>
                <a:latin typeface="Arial MT"/>
                <a:cs typeface="Arial MT"/>
              </a:rPr>
              <a:t>c</a:t>
            </a:r>
            <a:r>
              <a:rPr sz="1550" dirty="0">
                <a:solidFill>
                  <a:srgbClr val="231F20"/>
                </a:solidFill>
                <a:latin typeface="Arial MT"/>
                <a:cs typeface="Arial MT"/>
              </a:rPr>
              <a:t>e</a:t>
            </a:r>
            <a:endParaRPr sz="1550">
              <a:latin typeface="Arial MT"/>
              <a:cs typeface="Arial MT"/>
            </a:endParaRPr>
          </a:p>
        </p:txBody>
      </p:sp>
      <p:sp>
        <p:nvSpPr>
          <p:cNvPr id="24" name="object 24"/>
          <p:cNvSpPr txBox="1"/>
          <p:nvPr/>
        </p:nvSpPr>
        <p:spPr>
          <a:xfrm>
            <a:off x="4989881" y="4174037"/>
            <a:ext cx="48704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D</a:t>
            </a:r>
            <a:r>
              <a:rPr sz="1550" spc="5" dirty="0">
                <a:solidFill>
                  <a:srgbClr val="231F20"/>
                </a:solidFill>
                <a:latin typeface="Arial MT"/>
                <a:cs typeface="Arial MT"/>
              </a:rPr>
              <a:t>e</a:t>
            </a:r>
            <a:r>
              <a:rPr sz="1550" spc="-5" dirty="0">
                <a:solidFill>
                  <a:srgbClr val="231F20"/>
                </a:solidFill>
                <a:latin typeface="Arial MT"/>
                <a:cs typeface="Arial MT"/>
              </a:rPr>
              <a:t>s</a:t>
            </a:r>
            <a:r>
              <a:rPr sz="1550" dirty="0">
                <a:solidFill>
                  <a:srgbClr val="231F20"/>
                </a:solidFill>
                <a:latin typeface="Arial MT"/>
                <a:cs typeface="Arial MT"/>
              </a:rPr>
              <a:t>t.</a:t>
            </a:r>
            <a:endParaRPr sz="1550">
              <a:latin typeface="Arial MT"/>
              <a:cs typeface="Arial MT"/>
            </a:endParaRPr>
          </a:p>
        </p:txBody>
      </p:sp>
      <p:sp>
        <p:nvSpPr>
          <p:cNvPr id="25" name="object 25"/>
          <p:cNvSpPr/>
          <p:nvPr/>
        </p:nvSpPr>
        <p:spPr>
          <a:xfrm>
            <a:off x="5178219" y="4566046"/>
            <a:ext cx="407034" cy="407034"/>
          </a:xfrm>
          <a:custGeom>
            <a:avLst/>
            <a:gdLst/>
            <a:ahLst/>
            <a:cxnLst/>
            <a:rect l="l" t="t" r="r" b="b"/>
            <a:pathLst>
              <a:path w="407035" h="407035">
                <a:moveTo>
                  <a:pt x="0" y="203494"/>
                </a:moveTo>
                <a:lnTo>
                  <a:pt x="3932" y="163983"/>
                </a:lnTo>
                <a:lnTo>
                  <a:pt x="13800" y="126437"/>
                </a:lnTo>
                <a:lnTo>
                  <a:pt x="33537" y="90895"/>
                </a:lnTo>
                <a:lnTo>
                  <a:pt x="59210" y="59286"/>
                </a:lnTo>
                <a:lnTo>
                  <a:pt x="88816" y="33575"/>
                </a:lnTo>
                <a:lnTo>
                  <a:pt x="124320" y="15804"/>
                </a:lnTo>
                <a:lnTo>
                  <a:pt x="163794" y="3970"/>
                </a:lnTo>
                <a:lnTo>
                  <a:pt x="203268" y="0"/>
                </a:lnTo>
                <a:lnTo>
                  <a:pt x="242741" y="3970"/>
                </a:lnTo>
                <a:lnTo>
                  <a:pt x="280211" y="15804"/>
                </a:lnTo>
                <a:lnTo>
                  <a:pt x="315753" y="33575"/>
                </a:lnTo>
                <a:lnTo>
                  <a:pt x="347325" y="59286"/>
                </a:lnTo>
                <a:lnTo>
                  <a:pt x="372998" y="90895"/>
                </a:lnTo>
                <a:lnTo>
                  <a:pt x="390731" y="126437"/>
                </a:lnTo>
                <a:lnTo>
                  <a:pt x="402566" y="163983"/>
                </a:lnTo>
                <a:lnTo>
                  <a:pt x="406536" y="203494"/>
                </a:lnTo>
                <a:lnTo>
                  <a:pt x="402566" y="243006"/>
                </a:lnTo>
                <a:lnTo>
                  <a:pt x="390731" y="282518"/>
                </a:lnTo>
                <a:lnTo>
                  <a:pt x="347325" y="347741"/>
                </a:lnTo>
                <a:lnTo>
                  <a:pt x="315753" y="373414"/>
                </a:lnTo>
                <a:lnTo>
                  <a:pt x="280211" y="391185"/>
                </a:lnTo>
                <a:lnTo>
                  <a:pt x="242741" y="403019"/>
                </a:lnTo>
                <a:lnTo>
                  <a:pt x="203268" y="406989"/>
                </a:lnTo>
                <a:lnTo>
                  <a:pt x="163794" y="403019"/>
                </a:lnTo>
                <a:lnTo>
                  <a:pt x="124320" y="391185"/>
                </a:lnTo>
                <a:lnTo>
                  <a:pt x="88816" y="373414"/>
                </a:lnTo>
                <a:lnTo>
                  <a:pt x="59210" y="347741"/>
                </a:lnTo>
                <a:lnTo>
                  <a:pt x="33537" y="316093"/>
                </a:lnTo>
                <a:lnTo>
                  <a:pt x="13800" y="282518"/>
                </a:lnTo>
                <a:lnTo>
                  <a:pt x="3932" y="243006"/>
                </a:lnTo>
                <a:lnTo>
                  <a:pt x="0" y="203494"/>
                </a:lnTo>
                <a:close/>
              </a:path>
            </a:pathLst>
          </a:custGeom>
          <a:ln w="3942">
            <a:solidFill>
              <a:srgbClr val="231F20"/>
            </a:solidFill>
          </a:ln>
        </p:spPr>
        <p:txBody>
          <a:bodyPr wrap="square" lIns="0" tIns="0" rIns="0" bIns="0" rtlCol="0"/>
          <a:lstStyle/>
          <a:p>
            <a:endParaRPr/>
          </a:p>
        </p:txBody>
      </p:sp>
      <p:sp>
        <p:nvSpPr>
          <p:cNvPr id="26" name="object 26"/>
          <p:cNvSpPr txBox="1"/>
          <p:nvPr/>
        </p:nvSpPr>
        <p:spPr>
          <a:xfrm>
            <a:off x="5258274" y="4618552"/>
            <a:ext cx="246379"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0</a:t>
            </a:r>
            <a:endParaRPr sz="1550">
              <a:latin typeface="Arial MT"/>
              <a:cs typeface="Arial MT"/>
            </a:endParaRPr>
          </a:p>
        </p:txBody>
      </p:sp>
      <p:sp>
        <p:nvSpPr>
          <p:cNvPr id="27" name="object 27"/>
          <p:cNvSpPr/>
          <p:nvPr/>
        </p:nvSpPr>
        <p:spPr>
          <a:xfrm>
            <a:off x="2271338" y="4769541"/>
            <a:ext cx="2907030" cy="889635"/>
          </a:xfrm>
          <a:custGeom>
            <a:avLst/>
            <a:gdLst/>
            <a:ahLst/>
            <a:cxnLst/>
            <a:rect l="l" t="t" r="r" b="b"/>
            <a:pathLst>
              <a:path w="2907029" h="889635">
                <a:moveTo>
                  <a:pt x="2277339" y="55316"/>
                </a:moveTo>
                <a:lnTo>
                  <a:pt x="2906880" y="0"/>
                </a:lnTo>
              </a:path>
              <a:path w="2907029" h="889635">
                <a:moveTo>
                  <a:pt x="0" y="685538"/>
                </a:moveTo>
                <a:lnTo>
                  <a:pt x="3943" y="646026"/>
                </a:lnTo>
                <a:lnTo>
                  <a:pt x="15789" y="608480"/>
                </a:lnTo>
                <a:lnTo>
                  <a:pt x="35518" y="572939"/>
                </a:lnTo>
                <a:lnTo>
                  <a:pt x="61177" y="541329"/>
                </a:lnTo>
                <a:lnTo>
                  <a:pt x="90774" y="515656"/>
                </a:lnTo>
                <a:lnTo>
                  <a:pt x="126293" y="497847"/>
                </a:lnTo>
                <a:lnTo>
                  <a:pt x="163794" y="486013"/>
                </a:lnTo>
                <a:lnTo>
                  <a:pt x="205222" y="482043"/>
                </a:lnTo>
                <a:lnTo>
                  <a:pt x="244704" y="486013"/>
                </a:lnTo>
                <a:lnTo>
                  <a:pt x="282189" y="497847"/>
                </a:lnTo>
                <a:lnTo>
                  <a:pt x="317723" y="515656"/>
                </a:lnTo>
                <a:lnTo>
                  <a:pt x="347321" y="541329"/>
                </a:lnTo>
                <a:lnTo>
                  <a:pt x="372975" y="572939"/>
                </a:lnTo>
                <a:lnTo>
                  <a:pt x="392708" y="608480"/>
                </a:lnTo>
                <a:lnTo>
                  <a:pt x="404554" y="646026"/>
                </a:lnTo>
                <a:lnTo>
                  <a:pt x="408498" y="685538"/>
                </a:lnTo>
                <a:lnTo>
                  <a:pt x="404554" y="725049"/>
                </a:lnTo>
                <a:lnTo>
                  <a:pt x="392708" y="764561"/>
                </a:lnTo>
                <a:lnTo>
                  <a:pt x="372975" y="798137"/>
                </a:lnTo>
                <a:lnTo>
                  <a:pt x="347321" y="829784"/>
                </a:lnTo>
                <a:lnTo>
                  <a:pt x="317723" y="855457"/>
                </a:lnTo>
                <a:lnTo>
                  <a:pt x="282189" y="873228"/>
                </a:lnTo>
                <a:lnTo>
                  <a:pt x="244704" y="885100"/>
                </a:lnTo>
                <a:lnTo>
                  <a:pt x="205222" y="889033"/>
                </a:lnTo>
                <a:lnTo>
                  <a:pt x="163794" y="885100"/>
                </a:lnTo>
                <a:lnTo>
                  <a:pt x="126293" y="873228"/>
                </a:lnTo>
                <a:lnTo>
                  <a:pt x="90774" y="855457"/>
                </a:lnTo>
                <a:lnTo>
                  <a:pt x="61177" y="829784"/>
                </a:lnTo>
                <a:lnTo>
                  <a:pt x="35518" y="798137"/>
                </a:lnTo>
                <a:lnTo>
                  <a:pt x="15789" y="764561"/>
                </a:lnTo>
                <a:lnTo>
                  <a:pt x="3943" y="725049"/>
                </a:lnTo>
                <a:lnTo>
                  <a:pt x="0" y="685538"/>
                </a:lnTo>
                <a:close/>
              </a:path>
            </a:pathLst>
          </a:custGeom>
          <a:ln w="3942">
            <a:solidFill>
              <a:srgbClr val="231F20"/>
            </a:solidFill>
          </a:ln>
        </p:spPr>
        <p:txBody>
          <a:bodyPr wrap="square" lIns="0" tIns="0" rIns="0" bIns="0" rtlCol="0"/>
          <a:lstStyle/>
          <a:p>
            <a:endParaRPr/>
          </a:p>
        </p:txBody>
      </p:sp>
      <p:sp>
        <p:nvSpPr>
          <p:cNvPr id="28" name="object 28"/>
          <p:cNvSpPr txBox="1"/>
          <p:nvPr/>
        </p:nvSpPr>
        <p:spPr>
          <a:xfrm>
            <a:off x="2351387" y="5304097"/>
            <a:ext cx="676910" cy="262890"/>
          </a:xfrm>
          <a:prstGeom prst="rect">
            <a:avLst/>
          </a:prstGeom>
        </p:spPr>
        <p:txBody>
          <a:bodyPr vert="horz" wrap="square" lIns="0" tIns="13335" rIns="0" bIns="0" rtlCol="0">
            <a:spAutoFit/>
          </a:bodyPr>
          <a:lstStyle/>
          <a:p>
            <a:pPr marL="12700">
              <a:lnSpc>
                <a:spcPct val="100000"/>
              </a:lnSpc>
              <a:spcBef>
                <a:spcPts val="105"/>
              </a:spcBef>
              <a:tabLst>
                <a:tab pos="452120" algn="l"/>
                <a:tab pos="663575" algn="l"/>
              </a:tabLst>
            </a:pPr>
            <a:r>
              <a:rPr sz="1550" spc="5" dirty="0">
                <a:solidFill>
                  <a:srgbClr val="231F20"/>
                </a:solidFill>
                <a:latin typeface="Arial MT"/>
                <a:cs typeface="Arial MT"/>
              </a:rPr>
              <a:t>11	</a:t>
            </a:r>
            <a:r>
              <a:rPr sz="1550" u="heavy" spc="5" dirty="0">
                <a:solidFill>
                  <a:srgbClr val="231F20"/>
                </a:solidFill>
                <a:uFill>
                  <a:solidFill>
                    <a:srgbClr val="231F20"/>
                  </a:solidFill>
                </a:uFill>
                <a:latin typeface="Times New Roman"/>
                <a:cs typeface="Times New Roman"/>
              </a:rPr>
              <a:t> 	</a:t>
            </a:r>
            <a:endParaRPr sz="1550">
              <a:latin typeface="Times New Roman"/>
              <a:cs typeface="Times New Roman"/>
            </a:endParaRPr>
          </a:p>
        </p:txBody>
      </p:sp>
      <p:grpSp>
        <p:nvGrpSpPr>
          <p:cNvPr id="29" name="object 29"/>
          <p:cNvGrpSpPr/>
          <p:nvPr/>
        </p:nvGrpSpPr>
        <p:grpSpPr>
          <a:xfrm>
            <a:off x="2584862" y="3915831"/>
            <a:ext cx="4279265" cy="1737360"/>
            <a:chOff x="2584862" y="3915831"/>
            <a:chExt cx="4279265" cy="1737360"/>
          </a:xfrm>
        </p:grpSpPr>
        <p:sp>
          <p:nvSpPr>
            <p:cNvPr id="30" name="object 30"/>
            <p:cNvSpPr/>
            <p:nvPr/>
          </p:nvSpPr>
          <p:spPr>
            <a:xfrm>
              <a:off x="2587084" y="4084003"/>
              <a:ext cx="3572510" cy="1426845"/>
            </a:xfrm>
            <a:custGeom>
              <a:avLst/>
              <a:gdLst/>
              <a:ahLst/>
              <a:cxnLst/>
              <a:rect l="l" t="t" r="r" b="b"/>
              <a:pathLst>
                <a:path w="3572510" h="1426845">
                  <a:moveTo>
                    <a:pt x="2794402" y="889033"/>
                  </a:moveTo>
                  <a:lnTo>
                    <a:pt x="2794402" y="1130073"/>
                  </a:lnTo>
                </a:path>
                <a:path w="3572510" h="1426845">
                  <a:moveTo>
                    <a:pt x="2997670" y="685538"/>
                  </a:moveTo>
                  <a:lnTo>
                    <a:pt x="3571933" y="889033"/>
                  </a:lnTo>
                </a:path>
                <a:path w="3572510" h="1426845">
                  <a:moveTo>
                    <a:pt x="2794402" y="482043"/>
                  </a:moveTo>
                  <a:lnTo>
                    <a:pt x="3090419" y="0"/>
                  </a:lnTo>
                </a:path>
                <a:path w="3572510" h="1426845">
                  <a:moveTo>
                    <a:pt x="1314304" y="55316"/>
                  </a:moveTo>
                  <a:lnTo>
                    <a:pt x="1647805" y="570935"/>
                  </a:lnTo>
                </a:path>
                <a:path w="3572510" h="1426845">
                  <a:moveTo>
                    <a:pt x="0" y="1201194"/>
                  </a:moveTo>
                  <a:lnTo>
                    <a:pt x="384821" y="746790"/>
                  </a:lnTo>
                </a:path>
                <a:path w="3572510" h="1426845">
                  <a:moveTo>
                    <a:pt x="92752" y="1371076"/>
                  </a:moveTo>
                  <a:lnTo>
                    <a:pt x="1018291" y="1426392"/>
                  </a:lnTo>
                </a:path>
                <a:path w="3572510" h="1426845">
                  <a:moveTo>
                    <a:pt x="1424827" y="1426392"/>
                  </a:moveTo>
                  <a:lnTo>
                    <a:pt x="1460346" y="1375046"/>
                  </a:lnTo>
                </a:path>
                <a:path w="3572510" h="1426845">
                  <a:moveTo>
                    <a:pt x="1480079" y="1345403"/>
                  </a:moveTo>
                  <a:lnTo>
                    <a:pt x="1515583" y="1294018"/>
                  </a:lnTo>
                </a:path>
                <a:path w="3572510" h="1426845">
                  <a:moveTo>
                    <a:pt x="1537324" y="1264413"/>
                  </a:moveTo>
                  <a:lnTo>
                    <a:pt x="1572828" y="1213029"/>
                  </a:lnTo>
                </a:path>
                <a:path w="3572510" h="1426845">
                  <a:moveTo>
                    <a:pt x="1592565" y="1183386"/>
                  </a:moveTo>
                  <a:lnTo>
                    <a:pt x="1628069" y="1132039"/>
                  </a:lnTo>
                </a:path>
                <a:path w="3572510" h="1426845">
                  <a:moveTo>
                    <a:pt x="1647805" y="1102396"/>
                  </a:moveTo>
                  <a:lnTo>
                    <a:pt x="1685313" y="1051012"/>
                  </a:lnTo>
                </a:path>
              </a:pathLst>
            </a:custGeom>
            <a:ln w="3942">
              <a:solidFill>
                <a:srgbClr val="231F20"/>
              </a:solidFill>
            </a:ln>
          </p:spPr>
          <p:txBody>
            <a:bodyPr wrap="square" lIns="0" tIns="0" rIns="0" bIns="0" rtlCol="0"/>
            <a:lstStyle/>
            <a:p>
              <a:endParaRPr/>
            </a:p>
          </p:txBody>
        </p:sp>
        <p:sp>
          <p:nvSpPr>
            <p:cNvPr id="31" name="object 31"/>
            <p:cNvSpPr/>
            <p:nvPr/>
          </p:nvSpPr>
          <p:spPr>
            <a:xfrm>
              <a:off x="4228992" y="5028352"/>
              <a:ext cx="116839" cy="138430"/>
            </a:xfrm>
            <a:custGeom>
              <a:avLst/>
              <a:gdLst/>
              <a:ahLst/>
              <a:cxnLst/>
              <a:rect l="l" t="t" r="r" b="b"/>
              <a:pathLst>
                <a:path w="116839" h="138429">
                  <a:moveTo>
                    <a:pt x="116417" y="0"/>
                  </a:moveTo>
                  <a:lnTo>
                    <a:pt x="0" y="86925"/>
                  </a:lnTo>
                  <a:lnTo>
                    <a:pt x="74977" y="138272"/>
                  </a:lnTo>
                  <a:lnTo>
                    <a:pt x="116417" y="0"/>
                  </a:lnTo>
                  <a:close/>
                </a:path>
              </a:pathLst>
            </a:custGeom>
            <a:solidFill>
              <a:srgbClr val="231F20"/>
            </a:solidFill>
          </p:spPr>
          <p:txBody>
            <a:bodyPr wrap="square" lIns="0" tIns="0" rIns="0" bIns="0" rtlCol="0"/>
            <a:lstStyle/>
            <a:p>
              <a:endParaRPr/>
            </a:p>
          </p:txBody>
        </p:sp>
        <p:sp>
          <p:nvSpPr>
            <p:cNvPr id="32" name="object 32"/>
            <p:cNvSpPr/>
            <p:nvPr/>
          </p:nvSpPr>
          <p:spPr>
            <a:xfrm>
              <a:off x="3956666" y="5638818"/>
              <a:ext cx="166370" cy="8255"/>
            </a:xfrm>
            <a:custGeom>
              <a:avLst/>
              <a:gdLst/>
              <a:ahLst/>
              <a:cxnLst/>
              <a:rect l="l" t="t" r="r" b="b"/>
              <a:pathLst>
                <a:path w="166370" h="8254">
                  <a:moveTo>
                    <a:pt x="0" y="7902"/>
                  </a:moveTo>
                  <a:lnTo>
                    <a:pt x="67081" y="7902"/>
                  </a:lnTo>
                </a:path>
                <a:path w="166370" h="8254">
                  <a:moveTo>
                    <a:pt x="98658" y="0"/>
                  </a:moveTo>
                  <a:lnTo>
                    <a:pt x="165744" y="0"/>
                  </a:lnTo>
                </a:path>
              </a:pathLst>
            </a:custGeom>
            <a:ln w="7912">
              <a:solidFill>
                <a:srgbClr val="231F20"/>
              </a:solidFill>
            </a:ln>
          </p:spPr>
          <p:txBody>
            <a:bodyPr wrap="square" lIns="0" tIns="0" rIns="0" bIns="0" rtlCol="0"/>
            <a:lstStyle/>
            <a:p>
              <a:endParaRPr/>
            </a:p>
          </p:txBody>
        </p:sp>
        <p:sp>
          <p:nvSpPr>
            <p:cNvPr id="33" name="object 33"/>
            <p:cNvSpPr/>
            <p:nvPr/>
          </p:nvSpPr>
          <p:spPr>
            <a:xfrm>
              <a:off x="4155980" y="5628931"/>
              <a:ext cx="63500" cy="6350"/>
            </a:xfrm>
            <a:custGeom>
              <a:avLst/>
              <a:gdLst/>
              <a:ahLst/>
              <a:cxnLst/>
              <a:rect l="l" t="t" r="r" b="b"/>
              <a:pathLst>
                <a:path w="63500" h="6350">
                  <a:moveTo>
                    <a:pt x="-1971" y="2968"/>
                  </a:moveTo>
                  <a:lnTo>
                    <a:pt x="65114" y="2968"/>
                  </a:lnTo>
                </a:path>
              </a:pathLst>
            </a:custGeom>
            <a:ln w="9878">
              <a:solidFill>
                <a:srgbClr val="231F20"/>
              </a:solidFill>
            </a:ln>
          </p:spPr>
          <p:txBody>
            <a:bodyPr wrap="square" lIns="0" tIns="0" rIns="0" bIns="0" rtlCol="0"/>
            <a:lstStyle/>
            <a:p>
              <a:endParaRPr/>
            </a:p>
          </p:txBody>
        </p:sp>
        <p:sp>
          <p:nvSpPr>
            <p:cNvPr id="34" name="object 34"/>
            <p:cNvSpPr/>
            <p:nvPr/>
          </p:nvSpPr>
          <p:spPr>
            <a:xfrm>
              <a:off x="4254665" y="5623032"/>
              <a:ext cx="63500" cy="4445"/>
            </a:xfrm>
            <a:custGeom>
              <a:avLst/>
              <a:gdLst/>
              <a:ahLst/>
              <a:cxnLst/>
              <a:rect l="l" t="t" r="r" b="b"/>
              <a:pathLst>
                <a:path w="63500" h="4445">
                  <a:moveTo>
                    <a:pt x="-1971" y="1966"/>
                  </a:moveTo>
                  <a:lnTo>
                    <a:pt x="65114" y="1966"/>
                  </a:lnTo>
                </a:path>
              </a:pathLst>
            </a:custGeom>
            <a:ln w="7874">
              <a:solidFill>
                <a:srgbClr val="231F20"/>
              </a:solidFill>
            </a:ln>
          </p:spPr>
          <p:txBody>
            <a:bodyPr wrap="square" lIns="0" tIns="0" rIns="0" bIns="0" rtlCol="0"/>
            <a:lstStyle/>
            <a:p>
              <a:endParaRPr/>
            </a:p>
          </p:txBody>
        </p:sp>
        <p:sp>
          <p:nvSpPr>
            <p:cNvPr id="35" name="object 35"/>
            <p:cNvSpPr/>
            <p:nvPr/>
          </p:nvSpPr>
          <p:spPr>
            <a:xfrm>
              <a:off x="4353312" y="5615130"/>
              <a:ext cx="63500" cy="6350"/>
            </a:xfrm>
            <a:custGeom>
              <a:avLst/>
              <a:gdLst/>
              <a:ahLst/>
              <a:cxnLst/>
              <a:rect l="l" t="t" r="r" b="b"/>
              <a:pathLst>
                <a:path w="63500" h="6350">
                  <a:moveTo>
                    <a:pt x="-1971" y="2949"/>
                  </a:moveTo>
                  <a:lnTo>
                    <a:pt x="65114" y="2949"/>
                  </a:lnTo>
                </a:path>
              </a:pathLst>
            </a:custGeom>
            <a:ln w="9840">
              <a:solidFill>
                <a:srgbClr val="231F20"/>
              </a:solidFill>
            </a:ln>
          </p:spPr>
          <p:txBody>
            <a:bodyPr wrap="square" lIns="0" tIns="0" rIns="0" bIns="0" rtlCol="0"/>
            <a:lstStyle/>
            <a:p>
              <a:endParaRPr/>
            </a:p>
          </p:txBody>
        </p:sp>
        <p:sp>
          <p:nvSpPr>
            <p:cNvPr id="36" name="object 36"/>
            <p:cNvSpPr/>
            <p:nvPr/>
          </p:nvSpPr>
          <p:spPr>
            <a:xfrm>
              <a:off x="4451997" y="5609194"/>
              <a:ext cx="63500" cy="4445"/>
            </a:xfrm>
            <a:custGeom>
              <a:avLst/>
              <a:gdLst/>
              <a:ahLst/>
              <a:cxnLst/>
              <a:rect l="l" t="t" r="r" b="b"/>
              <a:pathLst>
                <a:path w="63500" h="4445">
                  <a:moveTo>
                    <a:pt x="-1971" y="1966"/>
                  </a:moveTo>
                  <a:lnTo>
                    <a:pt x="65114" y="1966"/>
                  </a:lnTo>
                </a:path>
              </a:pathLst>
            </a:custGeom>
            <a:ln w="7874">
              <a:solidFill>
                <a:srgbClr val="231F20"/>
              </a:solidFill>
            </a:ln>
          </p:spPr>
          <p:txBody>
            <a:bodyPr wrap="square" lIns="0" tIns="0" rIns="0" bIns="0" rtlCol="0"/>
            <a:lstStyle/>
            <a:p>
              <a:endParaRPr/>
            </a:p>
          </p:txBody>
        </p:sp>
        <p:sp>
          <p:nvSpPr>
            <p:cNvPr id="37" name="object 37"/>
            <p:cNvSpPr/>
            <p:nvPr/>
          </p:nvSpPr>
          <p:spPr>
            <a:xfrm>
              <a:off x="4550644" y="5601292"/>
              <a:ext cx="63500" cy="4445"/>
            </a:xfrm>
            <a:custGeom>
              <a:avLst/>
              <a:gdLst/>
              <a:ahLst/>
              <a:cxnLst/>
              <a:rect l="l" t="t" r="r" b="b"/>
              <a:pathLst>
                <a:path w="63500" h="4445">
                  <a:moveTo>
                    <a:pt x="-1971" y="1966"/>
                  </a:moveTo>
                  <a:lnTo>
                    <a:pt x="65152" y="1966"/>
                  </a:lnTo>
                </a:path>
              </a:pathLst>
            </a:custGeom>
            <a:ln w="7874">
              <a:solidFill>
                <a:srgbClr val="231F20"/>
              </a:solidFill>
            </a:ln>
          </p:spPr>
          <p:txBody>
            <a:bodyPr wrap="square" lIns="0" tIns="0" rIns="0" bIns="0" rtlCol="0"/>
            <a:lstStyle/>
            <a:p>
              <a:endParaRPr/>
            </a:p>
          </p:txBody>
        </p:sp>
        <p:sp>
          <p:nvSpPr>
            <p:cNvPr id="38" name="object 38"/>
            <p:cNvSpPr/>
            <p:nvPr/>
          </p:nvSpPr>
          <p:spPr>
            <a:xfrm>
              <a:off x="4649329" y="5593389"/>
              <a:ext cx="63500" cy="6350"/>
            </a:xfrm>
            <a:custGeom>
              <a:avLst/>
              <a:gdLst/>
              <a:ahLst/>
              <a:cxnLst/>
              <a:rect l="l" t="t" r="r" b="b"/>
              <a:pathLst>
                <a:path w="63500" h="6350">
                  <a:moveTo>
                    <a:pt x="-1971" y="2968"/>
                  </a:moveTo>
                  <a:lnTo>
                    <a:pt x="65114" y="2968"/>
                  </a:lnTo>
                </a:path>
              </a:pathLst>
            </a:custGeom>
            <a:ln w="9878">
              <a:solidFill>
                <a:srgbClr val="231F20"/>
              </a:solidFill>
            </a:ln>
          </p:spPr>
          <p:txBody>
            <a:bodyPr wrap="square" lIns="0" tIns="0" rIns="0" bIns="0" rtlCol="0"/>
            <a:lstStyle/>
            <a:p>
              <a:endParaRPr/>
            </a:p>
          </p:txBody>
        </p:sp>
        <p:sp>
          <p:nvSpPr>
            <p:cNvPr id="39" name="object 39"/>
            <p:cNvSpPr/>
            <p:nvPr/>
          </p:nvSpPr>
          <p:spPr>
            <a:xfrm>
              <a:off x="4748014" y="5587453"/>
              <a:ext cx="63500" cy="4445"/>
            </a:xfrm>
            <a:custGeom>
              <a:avLst/>
              <a:gdLst/>
              <a:ahLst/>
              <a:cxnLst/>
              <a:rect l="l" t="t" r="r" b="b"/>
              <a:pathLst>
                <a:path w="63500" h="4445">
                  <a:moveTo>
                    <a:pt x="-1971" y="1966"/>
                  </a:moveTo>
                  <a:lnTo>
                    <a:pt x="65114" y="1966"/>
                  </a:lnTo>
                </a:path>
              </a:pathLst>
            </a:custGeom>
            <a:ln w="7874">
              <a:solidFill>
                <a:srgbClr val="231F20"/>
              </a:solidFill>
            </a:ln>
          </p:spPr>
          <p:txBody>
            <a:bodyPr wrap="square" lIns="0" tIns="0" rIns="0" bIns="0" rtlCol="0"/>
            <a:lstStyle/>
            <a:p>
              <a:endParaRPr/>
            </a:p>
          </p:txBody>
        </p:sp>
        <p:sp>
          <p:nvSpPr>
            <p:cNvPr id="40" name="object 40"/>
            <p:cNvSpPr/>
            <p:nvPr/>
          </p:nvSpPr>
          <p:spPr>
            <a:xfrm>
              <a:off x="4846660" y="5579551"/>
              <a:ext cx="63500" cy="6350"/>
            </a:xfrm>
            <a:custGeom>
              <a:avLst/>
              <a:gdLst/>
              <a:ahLst/>
              <a:cxnLst/>
              <a:rect l="l" t="t" r="r" b="b"/>
              <a:pathLst>
                <a:path w="63500" h="6350">
                  <a:moveTo>
                    <a:pt x="-1971" y="2968"/>
                  </a:moveTo>
                  <a:lnTo>
                    <a:pt x="65152" y="2968"/>
                  </a:lnTo>
                </a:path>
              </a:pathLst>
            </a:custGeom>
            <a:ln w="9878">
              <a:solidFill>
                <a:srgbClr val="231F20"/>
              </a:solidFill>
            </a:ln>
          </p:spPr>
          <p:txBody>
            <a:bodyPr wrap="square" lIns="0" tIns="0" rIns="0" bIns="0" rtlCol="0"/>
            <a:lstStyle/>
            <a:p>
              <a:endParaRPr/>
            </a:p>
          </p:txBody>
        </p:sp>
        <p:sp>
          <p:nvSpPr>
            <p:cNvPr id="41" name="object 41"/>
            <p:cNvSpPr/>
            <p:nvPr/>
          </p:nvSpPr>
          <p:spPr>
            <a:xfrm>
              <a:off x="4945345" y="5573614"/>
              <a:ext cx="63500" cy="4445"/>
            </a:xfrm>
            <a:custGeom>
              <a:avLst/>
              <a:gdLst/>
              <a:ahLst/>
              <a:cxnLst/>
              <a:rect l="l" t="t" r="r" b="b"/>
              <a:pathLst>
                <a:path w="63500" h="4445">
                  <a:moveTo>
                    <a:pt x="-1971" y="1985"/>
                  </a:moveTo>
                  <a:lnTo>
                    <a:pt x="65114" y="1985"/>
                  </a:lnTo>
                </a:path>
              </a:pathLst>
            </a:custGeom>
            <a:ln w="7912">
              <a:solidFill>
                <a:srgbClr val="231F20"/>
              </a:solidFill>
            </a:ln>
          </p:spPr>
          <p:txBody>
            <a:bodyPr wrap="square" lIns="0" tIns="0" rIns="0" bIns="0" rtlCol="0"/>
            <a:lstStyle/>
            <a:p>
              <a:endParaRPr/>
            </a:p>
          </p:txBody>
        </p:sp>
        <p:sp>
          <p:nvSpPr>
            <p:cNvPr id="42" name="object 42"/>
            <p:cNvSpPr/>
            <p:nvPr/>
          </p:nvSpPr>
          <p:spPr>
            <a:xfrm>
              <a:off x="5042059" y="5567697"/>
              <a:ext cx="67310" cy="0"/>
            </a:xfrm>
            <a:custGeom>
              <a:avLst/>
              <a:gdLst/>
              <a:ahLst/>
              <a:cxnLst/>
              <a:rect l="l" t="t" r="r" b="b"/>
              <a:pathLst>
                <a:path w="67310">
                  <a:moveTo>
                    <a:pt x="0" y="0"/>
                  </a:moveTo>
                  <a:lnTo>
                    <a:pt x="67085" y="0"/>
                  </a:lnTo>
                </a:path>
                <a:path w="67310">
                  <a:moveTo>
                    <a:pt x="0" y="0"/>
                  </a:moveTo>
                  <a:lnTo>
                    <a:pt x="67085" y="0"/>
                  </a:lnTo>
                </a:path>
              </a:pathLst>
            </a:custGeom>
            <a:ln w="7912">
              <a:solidFill>
                <a:srgbClr val="231F20"/>
              </a:solidFill>
            </a:ln>
          </p:spPr>
          <p:txBody>
            <a:bodyPr wrap="square" lIns="0" tIns="0" rIns="0" bIns="0" rtlCol="0"/>
            <a:lstStyle/>
            <a:p>
              <a:endParaRPr/>
            </a:p>
          </p:txBody>
        </p:sp>
        <p:sp>
          <p:nvSpPr>
            <p:cNvPr id="43" name="object 43"/>
            <p:cNvSpPr/>
            <p:nvPr/>
          </p:nvSpPr>
          <p:spPr>
            <a:xfrm>
              <a:off x="5093373" y="5520302"/>
              <a:ext cx="138430" cy="91440"/>
            </a:xfrm>
            <a:custGeom>
              <a:avLst/>
              <a:gdLst/>
              <a:ahLst/>
              <a:cxnLst/>
              <a:rect l="l" t="t" r="r" b="b"/>
              <a:pathLst>
                <a:path w="138429" h="91439">
                  <a:moveTo>
                    <a:pt x="0" y="0"/>
                  </a:moveTo>
                  <a:lnTo>
                    <a:pt x="5898" y="90858"/>
                  </a:lnTo>
                  <a:lnTo>
                    <a:pt x="138120" y="35541"/>
                  </a:lnTo>
                  <a:lnTo>
                    <a:pt x="0" y="0"/>
                  </a:lnTo>
                  <a:close/>
                </a:path>
              </a:pathLst>
            </a:custGeom>
            <a:solidFill>
              <a:srgbClr val="231F20"/>
            </a:solidFill>
          </p:spPr>
          <p:txBody>
            <a:bodyPr wrap="square" lIns="0" tIns="0" rIns="0" bIns="0" rtlCol="0"/>
            <a:lstStyle/>
            <a:p>
              <a:endParaRPr/>
            </a:p>
          </p:txBody>
        </p:sp>
        <p:sp>
          <p:nvSpPr>
            <p:cNvPr id="44" name="object 44"/>
            <p:cNvSpPr/>
            <p:nvPr/>
          </p:nvSpPr>
          <p:spPr>
            <a:xfrm>
              <a:off x="3123854" y="4965134"/>
              <a:ext cx="481965" cy="545465"/>
            </a:xfrm>
            <a:custGeom>
              <a:avLst/>
              <a:gdLst/>
              <a:ahLst/>
              <a:cxnLst/>
              <a:rect l="l" t="t" r="r" b="b"/>
              <a:pathLst>
                <a:path w="481964" h="545464">
                  <a:moveTo>
                    <a:pt x="481521" y="545262"/>
                  </a:moveTo>
                  <a:lnTo>
                    <a:pt x="440077" y="497847"/>
                  </a:lnTo>
                </a:path>
                <a:path w="481964" h="545464">
                  <a:moveTo>
                    <a:pt x="416400" y="472174"/>
                  </a:moveTo>
                  <a:lnTo>
                    <a:pt x="374956" y="424760"/>
                  </a:lnTo>
                </a:path>
                <a:path w="481964" h="545464">
                  <a:moveTo>
                    <a:pt x="351283" y="397083"/>
                  </a:moveTo>
                  <a:lnTo>
                    <a:pt x="309840" y="349707"/>
                  </a:lnTo>
                </a:path>
                <a:path w="481964" h="545464">
                  <a:moveTo>
                    <a:pt x="286148" y="323996"/>
                  </a:moveTo>
                  <a:lnTo>
                    <a:pt x="244719" y="276582"/>
                  </a:lnTo>
                </a:path>
                <a:path w="481964" h="545464">
                  <a:moveTo>
                    <a:pt x="221031" y="250909"/>
                  </a:moveTo>
                  <a:lnTo>
                    <a:pt x="179587" y="203494"/>
                  </a:lnTo>
                </a:path>
                <a:path w="481964" h="545464">
                  <a:moveTo>
                    <a:pt x="155910" y="175817"/>
                  </a:moveTo>
                  <a:lnTo>
                    <a:pt x="114466" y="128403"/>
                  </a:lnTo>
                </a:path>
                <a:path w="481964" h="545464">
                  <a:moveTo>
                    <a:pt x="90774" y="102730"/>
                  </a:moveTo>
                  <a:lnTo>
                    <a:pt x="49346" y="55316"/>
                  </a:lnTo>
                </a:path>
                <a:path w="481964" h="545464">
                  <a:moveTo>
                    <a:pt x="25658" y="29643"/>
                  </a:moveTo>
                  <a:lnTo>
                    <a:pt x="0" y="0"/>
                  </a:lnTo>
                </a:path>
              </a:pathLst>
            </a:custGeom>
            <a:ln w="3942">
              <a:solidFill>
                <a:srgbClr val="231F20"/>
              </a:solidFill>
            </a:ln>
          </p:spPr>
          <p:txBody>
            <a:bodyPr wrap="square" lIns="0" tIns="0" rIns="0" bIns="0" rtlCol="0"/>
            <a:lstStyle/>
            <a:p>
              <a:endParaRPr/>
            </a:p>
          </p:txBody>
        </p:sp>
        <p:sp>
          <p:nvSpPr>
            <p:cNvPr id="45" name="object 45"/>
            <p:cNvSpPr/>
            <p:nvPr/>
          </p:nvSpPr>
          <p:spPr>
            <a:xfrm>
              <a:off x="3042948" y="4870305"/>
              <a:ext cx="122555" cy="132715"/>
            </a:xfrm>
            <a:custGeom>
              <a:avLst/>
              <a:gdLst/>
              <a:ahLst/>
              <a:cxnLst/>
              <a:rect l="l" t="t" r="r" b="b"/>
              <a:pathLst>
                <a:path w="122555" h="132714">
                  <a:moveTo>
                    <a:pt x="0" y="0"/>
                  </a:moveTo>
                  <a:lnTo>
                    <a:pt x="55252" y="132373"/>
                  </a:lnTo>
                  <a:lnTo>
                    <a:pt x="122350" y="73087"/>
                  </a:lnTo>
                  <a:lnTo>
                    <a:pt x="0" y="0"/>
                  </a:lnTo>
                  <a:close/>
                </a:path>
              </a:pathLst>
            </a:custGeom>
            <a:solidFill>
              <a:srgbClr val="231F20"/>
            </a:solidFill>
          </p:spPr>
          <p:txBody>
            <a:bodyPr wrap="square" lIns="0" tIns="0" rIns="0" bIns="0" rtlCol="0"/>
            <a:lstStyle/>
            <a:p>
              <a:endParaRPr/>
            </a:p>
          </p:txBody>
        </p:sp>
        <p:sp>
          <p:nvSpPr>
            <p:cNvPr id="46" name="object 46"/>
            <p:cNvSpPr/>
            <p:nvPr/>
          </p:nvSpPr>
          <p:spPr>
            <a:xfrm>
              <a:off x="4106638" y="4236114"/>
              <a:ext cx="239395" cy="385445"/>
            </a:xfrm>
            <a:custGeom>
              <a:avLst/>
              <a:gdLst/>
              <a:ahLst/>
              <a:cxnLst/>
              <a:rect l="l" t="t" r="r" b="b"/>
              <a:pathLst>
                <a:path w="239395" h="385445">
                  <a:moveTo>
                    <a:pt x="238771" y="385248"/>
                  </a:moveTo>
                  <a:lnTo>
                    <a:pt x="205234" y="331898"/>
                  </a:lnTo>
                </a:path>
                <a:path w="239395" h="385445">
                  <a:moveTo>
                    <a:pt x="187463" y="302293"/>
                  </a:moveTo>
                  <a:lnTo>
                    <a:pt x="153925" y="248942"/>
                  </a:lnTo>
                </a:path>
                <a:path w="239395" h="385445">
                  <a:moveTo>
                    <a:pt x="136154" y="219299"/>
                  </a:moveTo>
                  <a:lnTo>
                    <a:pt x="102617" y="165949"/>
                  </a:lnTo>
                </a:path>
                <a:path w="239395" h="385445">
                  <a:moveTo>
                    <a:pt x="84846" y="136306"/>
                  </a:moveTo>
                  <a:lnTo>
                    <a:pt x="51308" y="82993"/>
                  </a:lnTo>
                </a:path>
                <a:path w="239395" h="385445">
                  <a:moveTo>
                    <a:pt x="33537" y="53350"/>
                  </a:moveTo>
                  <a:lnTo>
                    <a:pt x="0" y="0"/>
                  </a:lnTo>
                </a:path>
              </a:pathLst>
            </a:custGeom>
            <a:ln w="3942">
              <a:solidFill>
                <a:srgbClr val="231F20"/>
              </a:solidFill>
            </a:ln>
          </p:spPr>
          <p:txBody>
            <a:bodyPr wrap="square" lIns="0" tIns="0" rIns="0" bIns="0" rtlCol="0"/>
            <a:lstStyle/>
            <a:p>
              <a:endParaRPr/>
            </a:p>
          </p:txBody>
        </p:sp>
        <p:sp>
          <p:nvSpPr>
            <p:cNvPr id="47" name="object 47"/>
            <p:cNvSpPr/>
            <p:nvPr/>
          </p:nvSpPr>
          <p:spPr>
            <a:xfrm>
              <a:off x="4021776" y="4099808"/>
              <a:ext cx="111125" cy="140335"/>
            </a:xfrm>
            <a:custGeom>
              <a:avLst/>
              <a:gdLst/>
              <a:ahLst/>
              <a:cxnLst/>
              <a:rect l="l" t="t" r="r" b="b"/>
              <a:pathLst>
                <a:path w="111125" h="140335">
                  <a:moveTo>
                    <a:pt x="0" y="0"/>
                  </a:moveTo>
                  <a:lnTo>
                    <a:pt x="33541" y="140276"/>
                  </a:lnTo>
                  <a:lnTo>
                    <a:pt x="110534" y="90858"/>
                  </a:lnTo>
                  <a:lnTo>
                    <a:pt x="0" y="0"/>
                  </a:lnTo>
                  <a:close/>
                </a:path>
              </a:pathLst>
            </a:custGeom>
            <a:solidFill>
              <a:srgbClr val="231F20"/>
            </a:solidFill>
          </p:spPr>
          <p:txBody>
            <a:bodyPr wrap="square" lIns="0" tIns="0" rIns="0" bIns="0" rtlCol="0"/>
            <a:lstStyle/>
            <a:p>
              <a:endParaRPr/>
            </a:p>
          </p:txBody>
        </p:sp>
        <p:sp>
          <p:nvSpPr>
            <p:cNvPr id="48" name="object 48"/>
            <p:cNvSpPr/>
            <p:nvPr/>
          </p:nvSpPr>
          <p:spPr>
            <a:xfrm>
              <a:off x="5093373" y="4913787"/>
              <a:ext cx="12065" cy="0"/>
            </a:xfrm>
            <a:custGeom>
              <a:avLst/>
              <a:gdLst/>
              <a:ahLst/>
              <a:cxnLst/>
              <a:rect l="l" t="t" r="r" b="b"/>
              <a:pathLst>
                <a:path w="12064">
                  <a:moveTo>
                    <a:pt x="0" y="0"/>
                  </a:moveTo>
                  <a:lnTo>
                    <a:pt x="11834" y="0"/>
                  </a:lnTo>
                </a:path>
              </a:pathLst>
            </a:custGeom>
            <a:ln w="3942">
              <a:solidFill>
                <a:srgbClr val="231F20"/>
              </a:solidFill>
            </a:ln>
          </p:spPr>
          <p:txBody>
            <a:bodyPr wrap="square" lIns="0" tIns="0" rIns="0" bIns="0" rtlCol="0"/>
            <a:lstStyle/>
            <a:p>
              <a:endParaRPr/>
            </a:p>
          </p:txBody>
        </p:sp>
        <p:sp>
          <p:nvSpPr>
            <p:cNvPr id="49" name="object 49"/>
            <p:cNvSpPr/>
            <p:nvPr/>
          </p:nvSpPr>
          <p:spPr>
            <a:xfrm>
              <a:off x="5089402" y="4870305"/>
              <a:ext cx="140335" cy="88900"/>
            </a:xfrm>
            <a:custGeom>
              <a:avLst/>
              <a:gdLst/>
              <a:ahLst/>
              <a:cxnLst/>
              <a:rect l="l" t="t" r="r" b="b"/>
              <a:pathLst>
                <a:path w="140335" h="88900">
                  <a:moveTo>
                    <a:pt x="0" y="0"/>
                  </a:moveTo>
                  <a:lnTo>
                    <a:pt x="7902" y="88891"/>
                  </a:lnTo>
                  <a:lnTo>
                    <a:pt x="140124" y="35579"/>
                  </a:lnTo>
                  <a:lnTo>
                    <a:pt x="0" y="0"/>
                  </a:lnTo>
                  <a:close/>
                </a:path>
              </a:pathLst>
            </a:custGeom>
            <a:solidFill>
              <a:srgbClr val="231F20"/>
            </a:solidFill>
          </p:spPr>
          <p:txBody>
            <a:bodyPr wrap="square" lIns="0" tIns="0" rIns="0" bIns="0" rtlCol="0"/>
            <a:lstStyle/>
            <a:p>
              <a:endParaRPr/>
            </a:p>
          </p:txBody>
        </p:sp>
        <p:sp>
          <p:nvSpPr>
            <p:cNvPr id="50" name="object 50"/>
            <p:cNvSpPr/>
            <p:nvPr/>
          </p:nvSpPr>
          <p:spPr>
            <a:xfrm>
              <a:off x="4548678" y="4615426"/>
              <a:ext cx="156210" cy="209550"/>
            </a:xfrm>
            <a:custGeom>
              <a:avLst/>
              <a:gdLst/>
              <a:ahLst/>
              <a:cxnLst/>
              <a:rect l="l" t="t" r="r" b="b"/>
              <a:pathLst>
                <a:path w="156210" h="209550">
                  <a:moveTo>
                    <a:pt x="0" y="209431"/>
                  </a:moveTo>
                  <a:lnTo>
                    <a:pt x="37507" y="158046"/>
                  </a:lnTo>
                </a:path>
                <a:path w="156210" h="209550">
                  <a:moveTo>
                    <a:pt x="59210" y="130407"/>
                  </a:moveTo>
                  <a:lnTo>
                    <a:pt x="96718" y="79061"/>
                  </a:lnTo>
                </a:path>
                <a:path w="156210" h="209550">
                  <a:moveTo>
                    <a:pt x="118421" y="51384"/>
                  </a:moveTo>
                  <a:lnTo>
                    <a:pt x="155929" y="0"/>
                  </a:lnTo>
                </a:path>
              </a:pathLst>
            </a:custGeom>
            <a:ln w="3942">
              <a:solidFill>
                <a:srgbClr val="231F20"/>
              </a:solidFill>
            </a:ln>
          </p:spPr>
          <p:txBody>
            <a:bodyPr wrap="square" lIns="0" tIns="0" rIns="0" bIns="0" rtlCol="0"/>
            <a:lstStyle/>
            <a:p>
              <a:endParaRPr/>
            </a:p>
          </p:txBody>
        </p:sp>
        <p:sp>
          <p:nvSpPr>
            <p:cNvPr id="51" name="object 51"/>
            <p:cNvSpPr/>
            <p:nvPr/>
          </p:nvSpPr>
          <p:spPr>
            <a:xfrm>
              <a:off x="4663129" y="4512696"/>
              <a:ext cx="118745" cy="136525"/>
            </a:xfrm>
            <a:custGeom>
              <a:avLst/>
              <a:gdLst/>
              <a:ahLst/>
              <a:cxnLst/>
              <a:rect l="l" t="t" r="r" b="b"/>
              <a:pathLst>
                <a:path w="118745" h="136525">
                  <a:moveTo>
                    <a:pt x="118421" y="0"/>
                  </a:moveTo>
                  <a:lnTo>
                    <a:pt x="0" y="82993"/>
                  </a:lnTo>
                  <a:lnTo>
                    <a:pt x="73049" y="136343"/>
                  </a:lnTo>
                  <a:lnTo>
                    <a:pt x="118421" y="0"/>
                  </a:lnTo>
                  <a:close/>
                </a:path>
              </a:pathLst>
            </a:custGeom>
            <a:solidFill>
              <a:srgbClr val="231F20"/>
            </a:solidFill>
          </p:spPr>
          <p:txBody>
            <a:bodyPr wrap="square" lIns="0" tIns="0" rIns="0" bIns="0" rtlCol="0"/>
            <a:lstStyle/>
            <a:p>
              <a:endParaRPr/>
            </a:p>
          </p:txBody>
        </p:sp>
        <p:sp>
          <p:nvSpPr>
            <p:cNvPr id="52" name="object 52"/>
            <p:cNvSpPr/>
            <p:nvPr/>
          </p:nvSpPr>
          <p:spPr>
            <a:xfrm>
              <a:off x="3595511" y="5644736"/>
              <a:ext cx="63500" cy="4445"/>
            </a:xfrm>
            <a:custGeom>
              <a:avLst/>
              <a:gdLst/>
              <a:ahLst/>
              <a:cxnLst/>
              <a:rect l="l" t="t" r="r" b="b"/>
              <a:pathLst>
                <a:path w="63500" h="4445">
                  <a:moveTo>
                    <a:pt x="-1971" y="1985"/>
                  </a:moveTo>
                  <a:lnTo>
                    <a:pt x="65125" y="1985"/>
                  </a:lnTo>
                </a:path>
              </a:pathLst>
            </a:custGeom>
            <a:ln w="7912">
              <a:solidFill>
                <a:srgbClr val="231F20"/>
              </a:solidFill>
            </a:ln>
          </p:spPr>
          <p:txBody>
            <a:bodyPr wrap="square" lIns="0" tIns="0" rIns="0" bIns="0" rtlCol="0"/>
            <a:lstStyle/>
            <a:p>
              <a:endParaRPr/>
            </a:p>
          </p:txBody>
        </p:sp>
        <p:sp>
          <p:nvSpPr>
            <p:cNvPr id="53" name="object 53"/>
            <p:cNvSpPr/>
            <p:nvPr/>
          </p:nvSpPr>
          <p:spPr>
            <a:xfrm>
              <a:off x="3496834" y="5638837"/>
              <a:ext cx="63500" cy="4445"/>
            </a:xfrm>
            <a:custGeom>
              <a:avLst/>
              <a:gdLst/>
              <a:ahLst/>
              <a:cxnLst/>
              <a:rect l="l" t="t" r="r" b="b"/>
              <a:pathLst>
                <a:path w="63500" h="4445">
                  <a:moveTo>
                    <a:pt x="-1971" y="1966"/>
                  </a:moveTo>
                  <a:lnTo>
                    <a:pt x="65125" y="1966"/>
                  </a:lnTo>
                </a:path>
              </a:pathLst>
            </a:custGeom>
            <a:ln w="7874">
              <a:solidFill>
                <a:srgbClr val="231F20"/>
              </a:solidFill>
            </a:ln>
          </p:spPr>
          <p:txBody>
            <a:bodyPr wrap="square" lIns="0" tIns="0" rIns="0" bIns="0" rtlCol="0"/>
            <a:lstStyle/>
            <a:p>
              <a:endParaRPr/>
            </a:p>
          </p:txBody>
        </p:sp>
        <p:sp>
          <p:nvSpPr>
            <p:cNvPr id="54" name="object 54"/>
            <p:cNvSpPr/>
            <p:nvPr/>
          </p:nvSpPr>
          <p:spPr>
            <a:xfrm>
              <a:off x="3398171" y="5630935"/>
              <a:ext cx="63500" cy="4445"/>
            </a:xfrm>
            <a:custGeom>
              <a:avLst/>
              <a:gdLst/>
              <a:ahLst/>
              <a:cxnLst/>
              <a:rect l="l" t="t" r="r" b="b"/>
              <a:pathLst>
                <a:path w="63500" h="4445">
                  <a:moveTo>
                    <a:pt x="-1971" y="1966"/>
                  </a:moveTo>
                  <a:lnTo>
                    <a:pt x="65125" y="1966"/>
                  </a:lnTo>
                </a:path>
              </a:pathLst>
            </a:custGeom>
            <a:ln w="7874">
              <a:solidFill>
                <a:srgbClr val="231F20"/>
              </a:solidFill>
            </a:ln>
          </p:spPr>
          <p:txBody>
            <a:bodyPr wrap="square" lIns="0" tIns="0" rIns="0" bIns="0" rtlCol="0"/>
            <a:lstStyle/>
            <a:p>
              <a:endParaRPr/>
            </a:p>
          </p:txBody>
        </p:sp>
        <p:sp>
          <p:nvSpPr>
            <p:cNvPr id="55" name="object 55"/>
            <p:cNvSpPr/>
            <p:nvPr/>
          </p:nvSpPr>
          <p:spPr>
            <a:xfrm>
              <a:off x="3299498" y="5624999"/>
              <a:ext cx="63500" cy="4445"/>
            </a:xfrm>
            <a:custGeom>
              <a:avLst/>
              <a:gdLst/>
              <a:ahLst/>
              <a:cxnLst/>
              <a:rect l="l" t="t" r="r" b="b"/>
              <a:pathLst>
                <a:path w="63500" h="4445">
                  <a:moveTo>
                    <a:pt x="-1971" y="1966"/>
                  </a:moveTo>
                  <a:lnTo>
                    <a:pt x="65125" y="1966"/>
                  </a:lnTo>
                </a:path>
              </a:pathLst>
            </a:custGeom>
            <a:ln w="7874">
              <a:solidFill>
                <a:srgbClr val="231F20"/>
              </a:solidFill>
            </a:ln>
          </p:spPr>
          <p:txBody>
            <a:bodyPr wrap="square" lIns="0" tIns="0" rIns="0" bIns="0" rtlCol="0"/>
            <a:lstStyle/>
            <a:p>
              <a:endParaRPr/>
            </a:p>
          </p:txBody>
        </p:sp>
        <p:sp>
          <p:nvSpPr>
            <p:cNvPr id="56" name="object 56"/>
            <p:cNvSpPr/>
            <p:nvPr/>
          </p:nvSpPr>
          <p:spPr>
            <a:xfrm>
              <a:off x="3200821" y="5619062"/>
              <a:ext cx="63500" cy="4445"/>
            </a:xfrm>
            <a:custGeom>
              <a:avLst/>
              <a:gdLst/>
              <a:ahLst/>
              <a:cxnLst/>
              <a:rect l="l" t="t" r="r" b="b"/>
              <a:pathLst>
                <a:path w="63500" h="4445">
                  <a:moveTo>
                    <a:pt x="-1971" y="1985"/>
                  </a:moveTo>
                  <a:lnTo>
                    <a:pt x="65125" y="1985"/>
                  </a:lnTo>
                </a:path>
              </a:pathLst>
            </a:custGeom>
            <a:ln w="7912">
              <a:solidFill>
                <a:srgbClr val="231F20"/>
              </a:solidFill>
            </a:ln>
          </p:spPr>
          <p:txBody>
            <a:bodyPr wrap="square" lIns="0" tIns="0" rIns="0" bIns="0" rtlCol="0"/>
            <a:lstStyle/>
            <a:p>
              <a:endParaRPr/>
            </a:p>
          </p:txBody>
        </p:sp>
        <p:sp>
          <p:nvSpPr>
            <p:cNvPr id="57" name="object 57"/>
            <p:cNvSpPr/>
            <p:nvPr/>
          </p:nvSpPr>
          <p:spPr>
            <a:xfrm>
              <a:off x="3102159" y="5611160"/>
              <a:ext cx="63500" cy="6350"/>
            </a:xfrm>
            <a:custGeom>
              <a:avLst/>
              <a:gdLst/>
              <a:ahLst/>
              <a:cxnLst/>
              <a:rect l="l" t="t" r="r" b="b"/>
              <a:pathLst>
                <a:path w="63500" h="6350">
                  <a:moveTo>
                    <a:pt x="-1971" y="2968"/>
                  </a:moveTo>
                  <a:lnTo>
                    <a:pt x="65110" y="2968"/>
                  </a:lnTo>
                </a:path>
              </a:pathLst>
            </a:custGeom>
            <a:ln w="9878">
              <a:solidFill>
                <a:srgbClr val="231F20"/>
              </a:solidFill>
            </a:ln>
          </p:spPr>
          <p:txBody>
            <a:bodyPr wrap="square" lIns="0" tIns="0" rIns="0" bIns="0" rtlCol="0"/>
            <a:lstStyle/>
            <a:p>
              <a:endParaRPr/>
            </a:p>
          </p:txBody>
        </p:sp>
        <p:sp>
          <p:nvSpPr>
            <p:cNvPr id="58" name="object 58"/>
            <p:cNvSpPr/>
            <p:nvPr/>
          </p:nvSpPr>
          <p:spPr>
            <a:xfrm>
              <a:off x="3003485" y="5605224"/>
              <a:ext cx="63500" cy="4445"/>
            </a:xfrm>
            <a:custGeom>
              <a:avLst/>
              <a:gdLst/>
              <a:ahLst/>
              <a:cxnLst/>
              <a:rect l="l" t="t" r="r" b="b"/>
              <a:pathLst>
                <a:path w="63500" h="4445">
                  <a:moveTo>
                    <a:pt x="-1971" y="1985"/>
                  </a:moveTo>
                  <a:lnTo>
                    <a:pt x="65110" y="1985"/>
                  </a:lnTo>
                </a:path>
              </a:pathLst>
            </a:custGeom>
            <a:ln w="7912">
              <a:solidFill>
                <a:srgbClr val="231F20"/>
              </a:solidFill>
            </a:ln>
          </p:spPr>
          <p:txBody>
            <a:bodyPr wrap="square" lIns="0" tIns="0" rIns="0" bIns="0" rtlCol="0"/>
            <a:lstStyle/>
            <a:p>
              <a:endParaRPr/>
            </a:p>
          </p:txBody>
        </p:sp>
        <p:sp>
          <p:nvSpPr>
            <p:cNvPr id="59" name="object 59"/>
            <p:cNvSpPr/>
            <p:nvPr/>
          </p:nvSpPr>
          <p:spPr>
            <a:xfrm>
              <a:off x="2760743" y="5589419"/>
              <a:ext cx="10160" cy="0"/>
            </a:xfrm>
            <a:custGeom>
              <a:avLst/>
              <a:gdLst/>
              <a:ahLst/>
              <a:cxnLst/>
              <a:rect l="l" t="t" r="r" b="b"/>
              <a:pathLst>
                <a:path w="10160">
                  <a:moveTo>
                    <a:pt x="9868" y="0"/>
                  </a:moveTo>
                  <a:lnTo>
                    <a:pt x="0" y="0"/>
                  </a:lnTo>
                </a:path>
              </a:pathLst>
            </a:custGeom>
            <a:ln w="3942">
              <a:solidFill>
                <a:srgbClr val="231F20"/>
              </a:solidFill>
            </a:ln>
          </p:spPr>
          <p:txBody>
            <a:bodyPr wrap="square" lIns="0" tIns="0" rIns="0" bIns="0" rtlCol="0"/>
            <a:lstStyle/>
            <a:p>
              <a:endParaRPr/>
            </a:p>
          </p:txBody>
        </p:sp>
        <p:sp>
          <p:nvSpPr>
            <p:cNvPr id="60" name="object 60"/>
            <p:cNvSpPr/>
            <p:nvPr/>
          </p:nvSpPr>
          <p:spPr>
            <a:xfrm>
              <a:off x="2634449" y="5545975"/>
              <a:ext cx="140335" cy="91440"/>
            </a:xfrm>
            <a:custGeom>
              <a:avLst/>
              <a:gdLst/>
              <a:ahLst/>
              <a:cxnLst/>
              <a:rect l="l" t="t" r="r" b="b"/>
              <a:pathLst>
                <a:path w="140335" h="91439">
                  <a:moveTo>
                    <a:pt x="140105" y="0"/>
                  </a:moveTo>
                  <a:lnTo>
                    <a:pt x="0" y="35541"/>
                  </a:lnTo>
                  <a:lnTo>
                    <a:pt x="134196" y="90858"/>
                  </a:lnTo>
                  <a:lnTo>
                    <a:pt x="140105" y="0"/>
                  </a:lnTo>
                  <a:close/>
                </a:path>
              </a:pathLst>
            </a:custGeom>
            <a:solidFill>
              <a:srgbClr val="231F20"/>
            </a:solidFill>
          </p:spPr>
          <p:txBody>
            <a:bodyPr wrap="square" lIns="0" tIns="0" rIns="0" bIns="0" rtlCol="0"/>
            <a:lstStyle/>
            <a:p>
              <a:endParaRPr/>
            </a:p>
          </p:txBody>
        </p:sp>
        <p:sp>
          <p:nvSpPr>
            <p:cNvPr id="61" name="object 61"/>
            <p:cNvSpPr/>
            <p:nvPr/>
          </p:nvSpPr>
          <p:spPr>
            <a:xfrm>
              <a:off x="4536843" y="4404067"/>
              <a:ext cx="65405" cy="102870"/>
            </a:xfrm>
            <a:custGeom>
              <a:avLst/>
              <a:gdLst/>
              <a:ahLst/>
              <a:cxnLst/>
              <a:rect l="l" t="t" r="r" b="b"/>
              <a:pathLst>
                <a:path w="65404" h="102870">
                  <a:moveTo>
                    <a:pt x="65147" y="0"/>
                  </a:moveTo>
                  <a:lnTo>
                    <a:pt x="0" y="102692"/>
                  </a:lnTo>
                </a:path>
              </a:pathLst>
            </a:custGeom>
            <a:ln w="19730">
              <a:solidFill>
                <a:srgbClr val="231F20"/>
              </a:solidFill>
            </a:ln>
          </p:spPr>
          <p:txBody>
            <a:bodyPr wrap="square" lIns="0" tIns="0" rIns="0" bIns="0" rtlCol="0"/>
            <a:lstStyle/>
            <a:p>
              <a:endParaRPr/>
            </a:p>
          </p:txBody>
        </p:sp>
        <p:sp>
          <p:nvSpPr>
            <p:cNvPr id="62" name="object 62"/>
            <p:cNvSpPr/>
            <p:nvPr/>
          </p:nvSpPr>
          <p:spPr>
            <a:xfrm>
              <a:off x="4446061" y="4461349"/>
              <a:ext cx="150495" cy="187960"/>
            </a:xfrm>
            <a:custGeom>
              <a:avLst/>
              <a:gdLst/>
              <a:ahLst/>
              <a:cxnLst/>
              <a:rect l="l" t="t" r="r" b="b"/>
              <a:pathLst>
                <a:path w="150495" h="187960">
                  <a:moveTo>
                    <a:pt x="47376" y="0"/>
                  </a:moveTo>
                  <a:lnTo>
                    <a:pt x="0" y="187690"/>
                  </a:lnTo>
                  <a:lnTo>
                    <a:pt x="149993" y="65184"/>
                  </a:lnTo>
                  <a:lnTo>
                    <a:pt x="47376" y="0"/>
                  </a:lnTo>
                  <a:close/>
                </a:path>
              </a:pathLst>
            </a:custGeom>
            <a:solidFill>
              <a:srgbClr val="231F20"/>
            </a:solidFill>
          </p:spPr>
          <p:txBody>
            <a:bodyPr wrap="square" lIns="0" tIns="0" rIns="0" bIns="0" rtlCol="0"/>
            <a:lstStyle/>
            <a:p>
              <a:endParaRPr/>
            </a:p>
          </p:txBody>
        </p:sp>
        <p:sp>
          <p:nvSpPr>
            <p:cNvPr id="63" name="object 63"/>
            <p:cNvSpPr/>
            <p:nvPr/>
          </p:nvSpPr>
          <p:spPr>
            <a:xfrm>
              <a:off x="3968487" y="4897945"/>
              <a:ext cx="186055" cy="280670"/>
            </a:xfrm>
            <a:custGeom>
              <a:avLst/>
              <a:gdLst/>
              <a:ahLst/>
              <a:cxnLst/>
              <a:rect l="l" t="t" r="r" b="b"/>
              <a:pathLst>
                <a:path w="186054" h="280670">
                  <a:moveTo>
                    <a:pt x="185489" y="0"/>
                  </a:moveTo>
                  <a:lnTo>
                    <a:pt x="0" y="280552"/>
                  </a:lnTo>
                </a:path>
              </a:pathLst>
            </a:custGeom>
            <a:ln w="19730">
              <a:solidFill>
                <a:srgbClr val="231F20"/>
              </a:solidFill>
            </a:ln>
          </p:spPr>
          <p:txBody>
            <a:bodyPr wrap="square" lIns="0" tIns="0" rIns="0" bIns="0" rtlCol="0"/>
            <a:lstStyle/>
            <a:p>
              <a:endParaRPr/>
            </a:p>
          </p:txBody>
        </p:sp>
        <p:sp>
          <p:nvSpPr>
            <p:cNvPr id="64" name="object 64"/>
            <p:cNvSpPr/>
            <p:nvPr/>
          </p:nvSpPr>
          <p:spPr>
            <a:xfrm>
              <a:off x="3875749" y="5131083"/>
              <a:ext cx="152400" cy="187960"/>
            </a:xfrm>
            <a:custGeom>
              <a:avLst/>
              <a:gdLst/>
              <a:ahLst/>
              <a:cxnLst/>
              <a:rect l="l" t="t" r="r" b="b"/>
              <a:pathLst>
                <a:path w="152400" h="187960">
                  <a:moveTo>
                    <a:pt x="49331" y="0"/>
                  </a:moveTo>
                  <a:lnTo>
                    <a:pt x="0" y="187690"/>
                  </a:lnTo>
                  <a:lnTo>
                    <a:pt x="151948" y="69155"/>
                  </a:lnTo>
                  <a:lnTo>
                    <a:pt x="49331" y="0"/>
                  </a:lnTo>
                  <a:close/>
                </a:path>
              </a:pathLst>
            </a:custGeom>
            <a:solidFill>
              <a:srgbClr val="231F20"/>
            </a:solidFill>
          </p:spPr>
          <p:txBody>
            <a:bodyPr wrap="square" lIns="0" tIns="0" rIns="0" bIns="0" rtlCol="0"/>
            <a:lstStyle/>
            <a:p>
              <a:endParaRPr/>
            </a:p>
          </p:txBody>
        </p:sp>
        <p:sp>
          <p:nvSpPr>
            <p:cNvPr id="65" name="object 65"/>
            <p:cNvSpPr/>
            <p:nvPr/>
          </p:nvSpPr>
          <p:spPr>
            <a:xfrm>
              <a:off x="6455034" y="3918054"/>
              <a:ext cx="407034" cy="407034"/>
            </a:xfrm>
            <a:custGeom>
              <a:avLst/>
              <a:gdLst/>
              <a:ahLst/>
              <a:cxnLst/>
              <a:rect l="l" t="t" r="r" b="b"/>
              <a:pathLst>
                <a:path w="407034" h="407035">
                  <a:moveTo>
                    <a:pt x="0" y="203457"/>
                  </a:moveTo>
                  <a:lnTo>
                    <a:pt x="3970" y="163945"/>
                  </a:lnTo>
                  <a:lnTo>
                    <a:pt x="13838" y="126437"/>
                  </a:lnTo>
                  <a:lnTo>
                    <a:pt x="33537" y="90858"/>
                  </a:lnTo>
                  <a:lnTo>
                    <a:pt x="59210" y="59248"/>
                  </a:lnTo>
                  <a:lnTo>
                    <a:pt x="88816" y="33575"/>
                  </a:lnTo>
                  <a:lnTo>
                    <a:pt x="124320" y="15804"/>
                  </a:lnTo>
                  <a:lnTo>
                    <a:pt x="163794" y="3932"/>
                  </a:lnTo>
                  <a:lnTo>
                    <a:pt x="203268" y="0"/>
                  </a:lnTo>
                  <a:lnTo>
                    <a:pt x="242741" y="3932"/>
                  </a:lnTo>
                  <a:lnTo>
                    <a:pt x="280249" y="15804"/>
                  </a:lnTo>
                  <a:lnTo>
                    <a:pt x="315753" y="33575"/>
                  </a:lnTo>
                  <a:lnTo>
                    <a:pt x="347325" y="59248"/>
                  </a:lnTo>
                  <a:lnTo>
                    <a:pt x="372960" y="90858"/>
                  </a:lnTo>
                  <a:lnTo>
                    <a:pt x="390731" y="126437"/>
                  </a:lnTo>
                  <a:lnTo>
                    <a:pt x="402603" y="163945"/>
                  </a:lnTo>
                  <a:lnTo>
                    <a:pt x="406536" y="203457"/>
                  </a:lnTo>
                  <a:lnTo>
                    <a:pt x="402603" y="243006"/>
                  </a:lnTo>
                  <a:lnTo>
                    <a:pt x="390731" y="280514"/>
                  </a:lnTo>
                  <a:lnTo>
                    <a:pt x="372960" y="316093"/>
                  </a:lnTo>
                  <a:lnTo>
                    <a:pt x="347325" y="347703"/>
                  </a:lnTo>
                  <a:lnTo>
                    <a:pt x="315753" y="373376"/>
                  </a:lnTo>
                  <a:lnTo>
                    <a:pt x="280249" y="391147"/>
                  </a:lnTo>
                  <a:lnTo>
                    <a:pt x="242741" y="403019"/>
                  </a:lnTo>
                  <a:lnTo>
                    <a:pt x="203268" y="406952"/>
                  </a:lnTo>
                  <a:lnTo>
                    <a:pt x="163794" y="403019"/>
                  </a:lnTo>
                  <a:lnTo>
                    <a:pt x="124320" y="391147"/>
                  </a:lnTo>
                  <a:lnTo>
                    <a:pt x="88816" y="373376"/>
                  </a:lnTo>
                  <a:lnTo>
                    <a:pt x="59210" y="347703"/>
                  </a:lnTo>
                  <a:lnTo>
                    <a:pt x="33537" y="316093"/>
                  </a:lnTo>
                  <a:lnTo>
                    <a:pt x="13838" y="280514"/>
                  </a:lnTo>
                  <a:lnTo>
                    <a:pt x="3970" y="243006"/>
                  </a:lnTo>
                  <a:lnTo>
                    <a:pt x="0" y="203457"/>
                  </a:lnTo>
                  <a:close/>
                </a:path>
              </a:pathLst>
            </a:custGeom>
            <a:ln w="3942">
              <a:solidFill>
                <a:srgbClr val="231F20"/>
              </a:solidFill>
            </a:ln>
          </p:spPr>
          <p:txBody>
            <a:bodyPr wrap="square" lIns="0" tIns="0" rIns="0" bIns="0" rtlCol="0"/>
            <a:lstStyle/>
            <a:p>
              <a:endParaRPr/>
            </a:p>
          </p:txBody>
        </p:sp>
      </p:grpSp>
      <p:sp>
        <p:nvSpPr>
          <p:cNvPr id="66" name="object 66"/>
          <p:cNvSpPr txBox="1"/>
          <p:nvPr/>
        </p:nvSpPr>
        <p:spPr>
          <a:xfrm>
            <a:off x="6535086" y="3970535"/>
            <a:ext cx="246379"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2</a:t>
            </a:r>
            <a:endParaRPr sz="1550">
              <a:latin typeface="Arial MT"/>
              <a:cs typeface="Arial MT"/>
            </a:endParaRPr>
          </a:p>
        </p:txBody>
      </p:sp>
      <p:sp>
        <p:nvSpPr>
          <p:cNvPr id="67" name="object 67"/>
          <p:cNvSpPr/>
          <p:nvPr/>
        </p:nvSpPr>
        <p:spPr>
          <a:xfrm>
            <a:off x="7195094" y="4566046"/>
            <a:ext cx="407034" cy="407034"/>
          </a:xfrm>
          <a:custGeom>
            <a:avLst/>
            <a:gdLst/>
            <a:ahLst/>
            <a:cxnLst/>
            <a:rect l="l" t="t" r="r" b="b"/>
            <a:pathLst>
              <a:path w="407034" h="407035">
                <a:moveTo>
                  <a:pt x="0" y="203494"/>
                </a:moveTo>
                <a:lnTo>
                  <a:pt x="3932" y="163983"/>
                </a:lnTo>
                <a:lnTo>
                  <a:pt x="15766" y="126437"/>
                </a:lnTo>
                <a:lnTo>
                  <a:pt x="33537" y="90895"/>
                </a:lnTo>
                <a:lnTo>
                  <a:pt x="59173" y="59286"/>
                </a:lnTo>
                <a:lnTo>
                  <a:pt x="90744" y="33575"/>
                </a:lnTo>
                <a:lnTo>
                  <a:pt x="163794" y="3970"/>
                </a:lnTo>
                <a:lnTo>
                  <a:pt x="203230" y="0"/>
                </a:lnTo>
                <a:lnTo>
                  <a:pt x="242704" y="3970"/>
                </a:lnTo>
                <a:lnTo>
                  <a:pt x="280211" y="15804"/>
                </a:lnTo>
                <a:lnTo>
                  <a:pt x="315715" y="33575"/>
                </a:lnTo>
                <a:lnTo>
                  <a:pt x="347287" y="59286"/>
                </a:lnTo>
                <a:lnTo>
                  <a:pt x="372960" y="90895"/>
                </a:lnTo>
                <a:lnTo>
                  <a:pt x="390731" y="126437"/>
                </a:lnTo>
                <a:lnTo>
                  <a:pt x="402566" y="163983"/>
                </a:lnTo>
                <a:lnTo>
                  <a:pt x="406536" y="203494"/>
                </a:lnTo>
                <a:lnTo>
                  <a:pt x="402566" y="243006"/>
                </a:lnTo>
                <a:lnTo>
                  <a:pt x="390731" y="282518"/>
                </a:lnTo>
                <a:lnTo>
                  <a:pt x="347287" y="347741"/>
                </a:lnTo>
                <a:lnTo>
                  <a:pt x="315715" y="373414"/>
                </a:lnTo>
                <a:lnTo>
                  <a:pt x="280211" y="391185"/>
                </a:lnTo>
                <a:lnTo>
                  <a:pt x="242704" y="403019"/>
                </a:lnTo>
                <a:lnTo>
                  <a:pt x="203230" y="406989"/>
                </a:lnTo>
                <a:lnTo>
                  <a:pt x="163794" y="403019"/>
                </a:lnTo>
                <a:lnTo>
                  <a:pt x="124320" y="391185"/>
                </a:lnTo>
                <a:lnTo>
                  <a:pt x="59173" y="347741"/>
                </a:lnTo>
                <a:lnTo>
                  <a:pt x="33537" y="316093"/>
                </a:lnTo>
                <a:lnTo>
                  <a:pt x="3932" y="243006"/>
                </a:lnTo>
                <a:lnTo>
                  <a:pt x="0" y="203494"/>
                </a:lnTo>
                <a:close/>
              </a:path>
            </a:pathLst>
          </a:custGeom>
          <a:ln w="3942">
            <a:solidFill>
              <a:srgbClr val="231F20"/>
            </a:solidFill>
          </a:ln>
        </p:spPr>
        <p:txBody>
          <a:bodyPr wrap="square" lIns="0" tIns="0" rIns="0" bIns="0" rtlCol="0"/>
          <a:lstStyle/>
          <a:p>
            <a:endParaRPr/>
          </a:p>
        </p:txBody>
      </p:sp>
      <p:sp>
        <p:nvSpPr>
          <p:cNvPr id="68" name="object 68"/>
          <p:cNvSpPr txBox="1"/>
          <p:nvPr/>
        </p:nvSpPr>
        <p:spPr>
          <a:xfrm>
            <a:off x="7275144" y="4618552"/>
            <a:ext cx="24574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3</a:t>
            </a:r>
            <a:endParaRPr sz="1550">
              <a:latin typeface="Arial MT"/>
              <a:cs typeface="Arial MT"/>
            </a:endParaRPr>
          </a:p>
        </p:txBody>
      </p:sp>
      <p:sp>
        <p:nvSpPr>
          <p:cNvPr id="69" name="object 69"/>
          <p:cNvSpPr/>
          <p:nvPr/>
        </p:nvSpPr>
        <p:spPr>
          <a:xfrm>
            <a:off x="6121510" y="3287794"/>
            <a:ext cx="407034" cy="407034"/>
          </a:xfrm>
          <a:custGeom>
            <a:avLst/>
            <a:gdLst/>
            <a:ahLst/>
            <a:cxnLst/>
            <a:rect l="l" t="t" r="r" b="b"/>
            <a:pathLst>
              <a:path w="407034" h="407035">
                <a:moveTo>
                  <a:pt x="0" y="203494"/>
                </a:moveTo>
                <a:lnTo>
                  <a:pt x="3970" y="163983"/>
                </a:lnTo>
                <a:lnTo>
                  <a:pt x="15804" y="126475"/>
                </a:lnTo>
                <a:lnTo>
                  <a:pt x="33575" y="90895"/>
                </a:lnTo>
                <a:lnTo>
                  <a:pt x="59210" y="59286"/>
                </a:lnTo>
                <a:lnTo>
                  <a:pt x="90782" y="33613"/>
                </a:lnTo>
                <a:lnTo>
                  <a:pt x="126324" y="15804"/>
                </a:lnTo>
                <a:lnTo>
                  <a:pt x="163794" y="3970"/>
                </a:lnTo>
                <a:lnTo>
                  <a:pt x="203268" y="0"/>
                </a:lnTo>
                <a:lnTo>
                  <a:pt x="242741" y="3970"/>
                </a:lnTo>
                <a:lnTo>
                  <a:pt x="280249" y="15804"/>
                </a:lnTo>
                <a:lnTo>
                  <a:pt x="315753" y="33613"/>
                </a:lnTo>
                <a:lnTo>
                  <a:pt x="347363" y="59286"/>
                </a:lnTo>
                <a:lnTo>
                  <a:pt x="372998" y="90895"/>
                </a:lnTo>
                <a:lnTo>
                  <a:pt x="390769" y="126475"/>
                </a:lnTo>
                <a:lnTo>
                  <a:pt x="402603" y="163983"/>
                </a:lnTo>
                <a:lnTo>
                  <a:pt x="406536" y="203494"/>
                </a:lnTo>
                <a:lnTo>
                  <a:pt x="402603" y="243006"/>
                </a:lnTo>
                <a:lnTo>
                  <a:pt x="390769" y="282518"/>
                </a:lnTo>
                <a:lnTo>
                  <a:pt x="347363" y="347741"/>
                </a:lnTo>
                <a:lnTo>
                  <a:pt x="315753" y="373414"/>
                </a:lnTo>
                <a:lnTo>
                  <a:pt x="280249" y="391185"/>
                </a:lnTo>
                <a:lnTo>
                  <a:pt x="242741" y="403057"/>
                </a:lnTo>
                <a:lnTo>
                  <a:pt x="203268" y="406989"/>
                </a:lnTo>
                <a:lnTo>
                  <a:pt x="163794" y="403057"/>
                </a:lnTo>
                <a:lnTo>
                  <a:pt x="126324" y="391185"/>
                </a:lnTo>
                <a:lnTo>
                  <a:pt x="90782" y="373414"/>
                </a:lnTo>
                <a:lnTo>
                  <a:pt x="59210" y="347741"/>
                </a:lnTo>
                <a:lnTo>
                  <a:pt x="33575" y="316131"/>
                </a:lnTo>
                <a:lnTo>
                  <a:pt x="3970" y="243006"/>
                </a:lnTo>
                <a:lnTo>
                  <a:pt x="0" y="203494"/>
                </a:lnTo>
                <a:close/>
              </a:path>
            </a:pathLst>
          </a:custGeom>
          <a:ln w="3942">
            <a:solidFill>
              <a:srgbClr val="231F20"/>
            </a:solidFill>
          </a:ln>
        </p:spPr>
        <p:txBody>
          <a:bodyPr wrap="square" lIns="0" tIns="0" rIns="0" bIns="0" rtlCol="0"/>
          <a:lstStyle/>
          <a:p>
            <a:endParaRPr/>
          </a:p>
        </p:txBody>
      </p:sp>
      <p:sp>
        <p:nvSpPr>
          <p:cNvPr id="70" name="object 70"/>
          <p:cNvSpPr txBox="1"/>
          <p:nvPr/>
        </p:nvSpPr>
        <p:spPr>
          <a:xfrm>
            <a:off x="6201571" y="3340309"/>
            <a:ext cx="246379"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4</a:t>
            </a:r>
            <a:endParaRPr sz="1550">
              <a:latin typeface="Arial MT"/>
              <a:cs typeface="Arial MT"/>
            </a:endParaRPr>
          </a:p>
        </p:txBody>
      </p:sp>
      <p:sp>
        <p:nvSpPr>
          <p:cNvPr id="71" name="object 71"/>
          <p:cNvSpPr/>
          <p:nvPr/>
        </p:nvSpPr>
        <p:spPr>
          <a:xfrm>
            <a:off x="6806329" y="5251584"/>
            <a:ext cx="407034" cy="407034"/>
          </a:xfrm>
          <a:custGeom>
            <a:avLst/>
            <a:gdLst/>
            <a:ahLst/>
            <a:cxnLst/>
            <a:rect l="l" t="t" r="r" b="b"/>
            <a:pathLst>
              <a:path w="407034" h="407035">
                <a:moveTo>
                  <a:pt x="0" y="203494"/>
                </a:moveTo>
                <a:lnTo>
                  <a:pt x="3932" y="163983"/>
                </a:lnTo>
                <a:lnTo>
                  <a:pt x="15766" y="126437"/>
                </a:lnTo>
                <a:lnTo>
                  <a:pt x="33537" y="90895"/>
                </a:lnTo>
                <a:lnTo>
                  <a:pt x="59173" y="59286"/>
                </a:lnTo>
                <a:lnTo>
                  <a:pt x="90744" y="33613"/>
                </a:lnTo>
                <a:lnTo>
                  <a:pt x="163794" y="3970"/>
                </a:lnTo>
                <a:lnTo>
                  <a:pt x="203230" y="0"/>
                </a:lnTo>
                <a:lnTo>
                  <a:pt x="242704" y="3970"/>
                </a:lnTo>
                <a:lnTo>
                  <a:pt x="280211" y="15804"/>
                </a:lnTo>
                <a:lnTo>
                  <a:pt x="315715" y="33613"/>
                </a:lnTo>
                <a:lnTo>
                  <a:pt x="347287" y="59286"/>
                </a:lnTo>
                <a:lnTo>
                  <a:pt x="372960" y="90895"/>
                </a:lnTo>
                <a:lnTo>
                  <a:pt x="390731" y="126437"/>
                </a:lnTo>
                <a:lnTo>
                  <a:pt x="402566" y="163983"/>
                </a:lnTo>
                <a:lnTo>
                  <a:pt x="406498" y="203494"/>
                </a:lnTo>
                <a:lnTo>
                  <a:pt x="402566" y="243006"/>
                </a:lnTo>
                <a:lnTo>
                  <a:pt x="390731" y="282518"/>
                </a:lnTo>
                <a:lnTo>
                  <a:pt x="347287" y="347741"/>
                </a:lnTo>
                <a:lnTo>
                  <a:pt x="315715" y="373414"/>
                </a:lnTo>
                <a:lnTo>
                  <a:pt x="280211" y="391185"/>
                </a:lnTo>
                <a:lnTo>
                  <a:pt x="242704" y="403057"/>
                </a:lnTo>
                <a:lnTo>
                  <a:pt x="203230" y="406989"/>
                </a:lnTo>
                <a:lnTo>
                  <a:pt x="163794" y="403057"/>
                </a:lnTo>
                <a:lnTo>
                  <a:pt x="124320" y="391185"/>
                </a:lnTo>
                <a:lnTo>
                  <a:pt x="59173" y="347741"/>
                </a:lnTo>
                <a:lnTo>
                  <a:pt x="33537" y="316093"/>
                </a:lnTo>
                <a:lnTo>
                  <a:pt x="3932" y="243006"/>
                </a:lnTo>
                <a:lnTo>
                  <a:pt x="0" y="203494"/>
                </a:lnTo>
                <a:close/>
              </a:path>
            </a:pathLst>
          </a:custGeom>
          <a:ln w="3942">
            <a:solidFill>
              <a:srgbClr val="231F20"/>
            </a:solidFill>
          </a:ln>
        </p:spPr>
        <p:txBody>
          <a:bodyPr wrap="square" lIns="0" tIns="0" rIns="0" bIns="0" rtlCol="0"/>
          <a:lstStyle/>
          <a:p>
            <a:endParaRPr/>
          </a:p>
        </p:txBody>
      </p:sp>
      <p:sp>
        <p:nvSpPr>
          <p:cNvPr id="72" name="object 72"/>
          <p:cNvSpPr txBox="1"/>
          <p:nvPr/>
        </p:nvSpPr>
        <p:spPr>
          <a:xfrm>
            <a:off x="6886376" y="5304097"/>
            <a:ext cx="24574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5</a:t>
            </a:r>
            <a:endParaRPr sz="1550">
              <a:latin typeface="Arial MT"/>
              <a:cs typeface="Arial MT"/>
            </a:endParaRPr>
          </a:p>
        </p:txBody>
      </p:sp>
      <p:sp>
        <p:nvSpPr>
          <p:cNvPr id="73" name="object 73"/>
          <p:cNvSpPr/>
          <p:nvPr/>
        </p:nvSpPr>
        <p:spPr>
          <a:xfrm>
            <a:off x="5584755" y="3594019"/>
            <a:ext cx="2127885" cy="1861185"/>
          </a:xfrm>
          <a:custGeom>
            <a:avLst/>
            <a:gdLst/>
            <a:ahLst/>
            <a:cxnLst/>
            <a:rect l="l" t="t" r="r" b="b"/>
            <a:pathLst>
              <a:path w="2127884" h="1861185">
                <a:moveTo>
                  <a:pt x="266411" y="181791"/>
                </a:moveTo>
                <a:lnTo>
                  <a:pt x="564394" y="0"/>
                </a:lnTo>
              </a:path>
              <a:path w="2127884" h="1861185">
                <a:moveTo>
                  <a:pt x="828839" y="81027"/>
                </a:moveTo>
                <a:lnTo>
                  <a:pt x="986697" y="343771"/>
                </a:lnTo>
              </a:path>
              <a:path w="2127884" h="1861185">
                <a:moveTo>
                  <a:pt x="1229439" y="657898"/>
                </a:moveTo>
                <a:lnTo>
                  <a:pt x="1639907" y="1068858"/>
                </a:lnTo>
              </a:path>
              <a:path w="2127884" h="1861185">
                <a:moveTo>
                  <a:pt x="951193" y="691512"/>
                </a:moveTo>
                <a:lnTo>
                  <a:pt x="854474" y="1191326"/>
                </a:lnTo>
              </a:path>
              <a:path w="2127884" h="1861185">
                <a:moveTo>
                  <a:pt x="1675449" y="1325666"/>
                </a:moveTo>
                <a:lnTo>
                  <a:pt x="1537290" y="1691178"/>
                </a:lnTo>
              </a:path>
              <a:path w="2127884" h="1861185">
                <a:moveTo>
                  <a:pt x="1221574" y="1861059"/>
                </a:moveTo>
                <a:lnTo>
                  <a:pt x="0" y="1823514"/>
                </a:lnTo>
              </a:path>
              <a:path w="2127884" h="1861185">
                <a:moveTo>
                  <a:pt x="1268912" y="1730652"/>
                </a:moveTo>
                <a:lnTo>
                  <a:pt x="929490" y="1515322"/>
                </a:lnTo>
              </a:path>
              <a:path w="2127884" h="1861185">
                <a:moveTo>
                  <a:pt x="870279" y="527491"/>
                </a:moveTo>
                <a:lnTo>
                  <a:pt x="296016" y="286488"/>
                </a:lnTo>
              </a:path>
              <a:path w="2127884" h="1861185">
                <a:moveTo>
                  <a:pt x="1720859" y="341804"/>
                </a:moveTo>
                <a:lnTo>
                  <a:pt x="1724791" y="302293"/>
                </a:lnTo>
                <a:lnTo>
                  <a:pt x="1736626" y="264747"/>
                </a:lnTo>
                <a:lnTo>
                  <a:pt x="1754396" y="229205"/>
                </a:lnTo>
                <a:lnTo>
                  <a:pt x="1780032" y="197596"/>
                </a:lnTo>
                <a:lnTo>
                  <a:pt x="1811603" y="171885"/>
                </a:lnTo>
                <a:lnTo>
                  <a:pt x="1847145" y="154114"/>
                </a:lnTo>
                <a:lnTo>
                  <a:pt x="1884653" y="142242"/>
                </a:lnTo>
                <a:lnTo>
                  <a:pt x="1924089" y="138310"/>
                </a:lnTo>
                <a:lnTo>
                  <a:pt x="1963563" y="142242"/>
                </a:lnTo>
                <a:lnTo>
                  <a:pt x="2003037" y="154114"/>
                </a:lnTo>
                <a:lnTo>
                  <a:pt x="2068146" y="197596"/>
                </a:lnTo>
                <a:lnTo>
                  <a:pt x="2093819" y="229205"/>
                </a:lnTo>
                <a:lnTo>
                  <a:pt x="2111590" y="264747"/>
                </a:lnTo>
                <a:lnTo>
                  <a:pt x="2123425" y="302293"/>
                </a:lnTo>
                <a:lnTo>
                  <a:pt x="2127357" y="341804"/>
                </a:lnTo>
                <a:lnTo>
                  <a:pt x="2123425" y="381316"/>
                </a:lnTo>
                <a:lnTo>
                  <a:pt x="2111590" y="420828"/>
                </a:lnTo>
                <a:lnTo>
                  <a:pt x="2093819" y="456407"/>
                </a:lnTo>
                <a:lnTo>
                  <a:pt x="2068146" y="486013"/>
                </a:lnTo>
                <a:lnTo>
                  <a:pt x="2036575" y="511686"/>
                </a:lnTo>
                <a:lnTo>
                  <a:pt x="2003037" y="531461"/>
                </a:lnTo>
                <a:lnTo>
                  <a:pt x="1963563" y="541329"/>
                </a:lnTo>
                <a:lnTo>
                  <a:pt x="1924089" y="545299"/>
                </a:lnTo>
                <a:lnTo>
                  <a:pt x="1884653" y="541329"/>
                </a:lnTo>
                <a:lnTo>
                  <a:pt x="1847145" y="531461"/>
                </a:lnTo>
                <a:lnTo>
                  <a:pt x="1811603" y="511686"/>
                </a:lnTo>
                <a:lnTo>
                  <a:pt x="1780032" y="486013"/>
                </a:lnTo>
                <a:lnTo>
                  <a:pt x="1754396" y="456407"/>
                </a:lnTo>
                <a:lnTo>
                  <a:pt x="1736626" y="420828"/>
                </a:lnTo>
                <a:lnTo>
                  <a:pt x="1724791" y="381316"/>
                </a:lnTo>
                <a:lnTo>
                  <a:pt x="1720859" y="341804"/>
                </a:lnTo>
                <a:close/>
              </a:path>
            </a:pathLst>
          </a:custGeom>
          <a:ln w="3942">
            <a:solidFill>
              <a:srgbClr val="231F20"/>
            </a:solidFill>
          </a:ln>
        </p:spPr>
        <p:txBody>
          <a:bodyPr wrap="square" lIns="0" tIns="0" rIns="0" bIns="0" rtlCol="0"/>
          <a:lstStyle/>
          <a:p>
            <a:endParaRPr/>
          </a:p>
        </p:txBody>
      </p:sp>
      <p:sp>
        <p:nvSpPr>
          <p:cNvPr id="74" name="object 74"/>
          <p:cNvSpPr txBox="1"/>
          <p:nvPr/>
        </p:nvSpPr>
        <p:spPr>
          <a:xfrm>
            <a:off x="7385651" y="3784825"/>
            <a:ext cx="246379"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6</a:t>
            </a:r>
            <a:endParaRPr sz="1550">
              <a:latin typeface="Arial MT"/>
              <a:cs typeface="Arial MT"/>
            </a:endParaRPr>
          </a:p>
        </p:txBody>
      </p:sp>
      <p:sp>
        <p:nvSpPr>
          <p:cNvPr id="75" name="object 75"/>
          <p:cNvSpPr/>
          <p:nvPr/>
        </p:nvSpPr>
        <p:spPr>
          <a:xfrm>
            <a:off x="7860140" y="5028352"/>
            <a:ext cx="408940" cy="409575"/>
          </a:xfrm>
          <a:custGeom>
            <a:avLst/>
            <a:gdLst/>
            <a:ahLst/>
            <a:cxnLst/>
            <a:rect l="l" t="t" r="r" b="b"/>
            <a:pathLst>
              <a:path w="408940" h="409575">
                <a:moveTo>
                  <a:pt x="0" y="205461"/>
                </a:moveTo>
                <a:lnTo>
                  <a:pt x="3932" y="163983"/>
                </a:lnTo>
                <a:lnTo>
                  <a:pt x="15766" y="126437"/>
                </a:lnTo>
                <a:lnTo>
                  <a:pt x="35503" y="90895"/>
                </a:lnTo>
                <a:lnTo>
                  <a:pt x="61177" y="61252"/>
                </a:lnTo>
                <a:lnTo>
                  <a:pt x="90744" y="35579"/>
                </a:lnTo>
                <a:lnTo>
                  <a:pt x="126286" y="15804"/>
                </a:lnTo>
                <a:lnTo>
                  <a:pt x="163794" y="3932"/>
                </a:lnTo>
                <a:lnTo>
                  <a:pt x="203268" y="0"/>
                </a:lnTo>
                <a:lnTo>
                  <a:pt x="244670" y="3932"/>
                </a:lnTo>
                <a:lnTo>
                  <a:pt x="282178" y="15804"/>
                </a:lnTo>
                <a:lnTo>
                  <a:pt x="317719" y="35579"/>
                </a:lnTo>
                <a:lnTo>
                  <a:pt x="347325" y="61252"/>
                </a:lnTo>
                <a:lnTo>
                  <a:pt x="372960" y="90895"/>
                </a:lnTo>
                <a:lnTo>
                  <a:pt x="392697" y="126437"/>
                </a:lnTo>
                <a:lnTo>
                  <a:pt x="404532" y="163983"/>
                </a:lnTo>
                <a:lnTo>
                  <a:pt x="408502" y="205461"/>
                </a:lnTo>
                <a:lnTo>
                  <a:pt x="404532" y="244972"/>
                </a:lnTo>
                <a:lnTo>
                  <a:pt x="392697" y="282518"/>
                </a:lnTo>
                <a:lnTo>
                  <a:pt x="372960" y="318060"/>
                </a:lnTo>
                <a:lnTo>
                  <a:pt x="347325" y="349669"/>
                </a:lnTo>
                <a:lnTo>
                  <a:pt x="282178" y="393151"/>
                </a:lnTo>
                <a:lnTo>
                  <a:pt x="244670" y="405023"/>
                </a:lnTo>
                <a:lnTo>
                  <a:pt x="203268" y="408955"/>
                </a:lnTo>
                <a:lnTo>
                  <a:pt x="163794" y="405023"/>
                </a:lnTo>
                <a:lnTo>
                  <a:pt x="126286" y="393151"/>
                </a:lnTo>
                <a:lnTo>
                  <a:pt x="90744" y="373376"/>
                </a:lnTo>
                <a:lnTo>
                  <a:pt x="35503" y="318060"/>
                </a:lnTo>
                <a:lnTo>
                  <a:pt x="15766" y="282518"/>
                </a:lnTo>
                <a:lnTo>
                  <a:pt x="3932" y="244972"/>
                </a:lnTo>
                <a:lnTo>
                  <a:pt x="0" y="205461"/>
                </a:lnTo>
                <a:close/>
              </a:path>
            </a:pathLst>
          </a:custGeom>
          <a:ln w="3942">
            <a:solidFill>
              <a:srgbClr val="231F20"/>
            </a:solidFill>
          </a:ln>
        </p:spPr>
        <p:txBody>
          <a:bodyPr wrap="square" lIns="0" tIns="0" rIns="0" bIns="0" rtlCol="0"/>
          <a:lstStyle/>
          <a:p>
            <a:endParaRPr/>
          </a:p>
        </p:txBody>
      </p:sp>
      <p:sp>
        <p:nvSpPr>
          <p:cNvPr id="76" name="object 76"/>
          <p:cNvSpPr txBox="1"/>
          <p:nvPr/>
        </p:nvSpPr>
        <p:spPr>
          <a:xfrm>
            <a:off x="7940181" y="5082819"/>
            <a:ext cx="246379"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8</a:t>
            </a:r>
            <a:endParaRPr sz="1550">
              <a:latin typeface="Arial MT"/>
              <a:cs typeface="Arial MT"/>
            </a:endParaRPr>
          </a:p>
        </p:txBody>
      </p:sp>
      <p:sp>
        <p:nvSpPr>
          <p:cNvPr id="77" name="object 77"/>
          <p:cNvSpPr/>
          <p:nvPr/>
        </p:nvSpPr>
        <p:spPr>
          <a:xfrm>
            <a:off x="8008129" y="4103740"/>
            <a:ext cx="408940" cy="407034"/>
          </a:xfrm>
          <a:custGeom>
            <a:avLst/>
            <a:gdLst/>
            <a:ahLst/>
            <a:cxnLst/>
            <a:rect l="l" t="t" r="r" b="b"/>
            <a:pathLst>
              <a:path w="408940" h="407035">
                <a:moveTo>
                  <a:pt x="0" y="203494"/>
                </a:moveTo>
                <a:lnTo>
                  <a:pt x="3932" y="163983"/>
                </a:lnTo>
                <a:lnTo>
                  <a:pt x="15804" y="124471"/>
                </a:lnTo>
                <a:lnTo>
                  <a:pt x="35541" y="88929"/>
                </a:lnTo>
                <a:lnTo>
                  <a:pt x="61177" y="59286"/>
                </a:lnTo>
                <a:lnTo>
                  <a:pt x="90782" y="33575"/>
                </a:lnTo>
                <a:lnTo>
                  <a:pt x="126324" y="13838"/>
                </a:lnTo>
                <a:lnTo>
                  <a:pt x="163794" y="3970"/>
                </a:lnTo>
                <a:lnTo>
                  <a:pt x="203268" y="0"/>
                </a:lnTo>
                <a:lnTo>
                  <a:pt x="244708" y="3970"/>
                </a:lnTo>
                <a:lnTo>
                  <a:pt x="282215" y="13838"/>
                </a:lnTo>
                <a:lnTo>
                  <a:pt x="317719" y="33575"/>
                </a:lnTo>
                <a:lnTo>
                  <a:pt x="347325" y="59286"/>
                </a:lnTo>
                <a:lnTo>
                  <a:pt x="372998" y="88929"/>
                </a:lnTo>
                <a:lnTo>
                  <a:pt x="392735" y="124471"/>
                </a:lnTo>
                <a:lnTo>
                  <a:pt x="404569" y="163983"/>
                </a:lnTo>
                <a:lnTo>
                  <a:pt x="408502" y="203494"/>
                </a:lnTo>
                <a:lnTo>
                  <a:pt x="404569" y="243006"/>
                </a:lnTo>
                <a:lnTo>
                  <a:pt x="392735" y="280552"/>
                </a:lnTo>
                <a:lnTo>
                  <a:pt x="372998" y="316131"/>
                </a:lnTo>
                <a:lnTo>
                  <a:pt x="347325" y="347741"/>
                </a:lnTo>
                <a:lnTo>
                  <a:pt x="317719" y="373414"/>
                </a:lnTo>
                <a:lnTo>
                  <a:pt x="282215" y="391185"/>
                </a:lnTo>
                <a:lnTo>
                  <a:pt x="244708" y="403019"/>
                </a:lnTo>
                <a:lnTo>
                  <a:pt x="203268" y="406989"/>
                </a:lnTo>
                <a:lnTo>
                  <a:pt x="163794" y="403019"/>
                </a:lnTo>
                <a:lnTo>
                  <a:pt x="126324" y="391185"/>
                </a:lnTo>
                <a:lnTo>
                  <a:pt x="90782" y="373414"/>
                </a:lnTo>
                <a:lnTo>
                  <a:pt x="61177" y="347741"/>
                </a:lnTo>
                <a:lnTo>
                  <a:pt x="35541" y="316131"/>
                </a:lnTo>
                <a:lnTo>
                  <a:pt x="15804" y="280552"/>
                </a:lnTo>
                <a:lnTo>
                  <a:pt x="3932" y="243006"/>
                </a:lnTo>
                <a:lnTo>
                  <a:pt x="0" y="203494"/>
                </a:lnTo>
                <a:close/>
              </a:path>
            </a:pathLst>
          </a:custGeom>
          <a:ln w="3942">
            <a:solidFill>
              <a:srgbClr val="231F20"/>
            </a:solidFill>
          </a:ln>
        </p:spPr>
        <p:txBody>
          <a:bodyPr wrap="square" lIns="0" tIns="0" rIns="0" bIns="0" rtlCol="0"/>
          <a:lstStyle/>
          <a:p>
            <a:endParaRPr/>
          </a:p>
        </p:txBody>
      </p:sp>
      <p:sp>
        <p:nvSpPr>
          <p:cNvPr id="78" name="object 78"/>
          <p:cNvSpPr txBox="1"/>
          <p:nvPr/>
        </p:nvSpPr>
        <p:spPr>
          <a:xfrm>
            <a:off x="8088199" y="4156245"/>
            <a:ext cx="246379"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7</a:t>
            </a:r>
            <a:endParaRPr sz="1550">
              <a:latin typeface="Arial MT"/>
              <a:cs typeface="Arial MT"/>
            </a:endParaRPr>
          </a:p>
        </p:txBody>
      </p:sp>
      <p:sp>
        <p:nvSpPr>
          <p:cNvPr id="79" name="object 79"/>
          <p:cNvSpPr/>
          <p:nvPr/>
        </p:nvSpPr>
        <p:spPr>
          <a:xfrm>
            <a:off x="6861570" y="3935824"/>
            <a:ext cx="1350010" cy="1519555"/>
          </a:xfrm>
          <a:custGeom>
            <a:avLst/>
            <a:gdLst/>
            <a:ahLst/>
            <a:cxnLst/>
            <a:rect l="l" t="t" r="r" b="b"/>
            <a:pathLst>
              <a:path w="1350009" h="1519554">
                <a:moveTo>
                  <a:pt x="1349826" y="574905"/>
                </a:moveTo>
                <a:lnTo>
                  <a:pt x="1201837" y="1092528"/>
                </a:lnTo>
              </a:path>
              <a:path w="1350009" h="1519554">
                <a:moveTo>
                  <a:pt x="822902" y="102730"/>
                </a:moveTo>
                <a:lnTo>
                  <a:pt x="1170265" y="276582"/>
                </a:lnTo>
              </a:path>
              <a:path w="1350009" h="1519554">
                <a:moveTo>
                  <a:pt x="0" y="185686"/>
                </a:moveTo>
                <a:lnTo>
                  <a:pt x="444043" y="0"/>
                </a:lnTo>
              </a:path>
              <a:path w="1350009" h="1519554">
                <a:moveTo>
                  <a:pt x="536754" y="630221"/>
                </a:moveTo>
                <a:lnTo>
                  <a:pt x="647274" y="203494"/>
                </a:lnTo>
              </a:path>
              <a:path w="1350009" h="1519554">
                <a:moveTo>
                  <a:pt x="1038005" y="1177487"/>
                </a:moveTo>
                <a:lnTo>
                  <a:pt x="702552" y="952251"/>
                </a:lnTo>
              </a:path>
              <a:path w="1350009" h="1519554">
                <a:moveTo>
                  <a:pt x="998569" y="1297989"/>
                </a:moveTo>
                <a:lnTo>
                  <a:pt x="351257" y="1519254"/>
                </a:lnTo>
              </a:path>
            </a:pathLst>
          </a:custGeom>
          <a:ln w="3942">
            <a:solidFill>
              <a:srgbClr val="231F20"/>
            </a:solidFill>
          </a:ln>
        </p:spPr>
        <p:txBody>
          <a:bodyPr wrap="square" lIns="0" tIns="0" rIns="0" bIns="0" rtlCol="0"/>
          <a:lstStyle/>
          <a:p>
            <a:endParaRPr/>
          </a:p>
        </p:txBody>
      </p:sp>
      <p:sp>
        <p:nvSpPr>
          <p:cNvPr id="80" name="object 80"/>
          <p:cNvSpPr txBox="1"/>
          <p:nvPr/>
        </p:nvSpPr>
        <p:spPr>
          <a:xfrm>
            <a:off x="3192542" y="6101295"/>
            <a:ext cx="4306570" cy="276999"/>
          </a:xfrm>
          <a:prstGeom prst="rect">
            <a:avLst/>
          </a:prstGeom>
        </p:spPr>
        <p:txBody>
          <a:bodyPr vert="horz" wrap="square" lIns="0" tIns="15240" rIns="0" bIns="0" rtlCol="0">
            <a:spAutoFit/>
          </a:bodyPr>
          <a:lstStyle/>
          <a:p>
            <a:pPr marL="12700">
              <a:lnSpc>
                <a:spcPct val="100000"/>
              </a:lnSpc>
              <a:spcBef>
                <a:spcPts val="120"/>
              </a:spcBef>
            </a:pPr>
            <a:r>
              <a:rPr sz="1700" spc="75">
                <a:latin typeface="Calibri"/>
                <a:cs typeface="Calibri"/>
              </a:rPr>
              <a:t>Routing</a:t>
            </a:r>
            <a:r>
              <a:rPr sz="1700" spc="180">
                <a:latin typeface="Calibri"/>
                <a:cs typeface="Calibri"/>
              </a:rPr>
              <a:t> </a:t>
            </a:r>
            <a:r>
              <a:rPr sz="1700" spc="5" dirty="0">
                <a:latin typeface="Calibri"/>
                <a:cs typeface="Calibri"/>
              </a:rPr>
              <a:t>procedure</a:t>
            </a:r>
            <a:r>
              <a:rPr sz="1700" spc="175" dirty="0">
                <a:latin typeface="Calibri"/>
                <a:cs typeface="Calibri"/>
              </a:rPr>
              <a:t> </a:t>
            </a:r>
            <a:r>
              <a:rPr sz="1700" spc="60" dirty="0">
                <a:latin typeface="Calibri"/>
                <a:cs typeface="Calibri"/>
              </a:rPr>
              <a:t>in</a:t>
            </a:r>
            <a:r>
              <a:rPr sz="1700" spc="180" dirty="0">
                <a:latin typeface="Calibri"/>
                <a:cs typeface="Calibri"/>
              </a:rPr>
              <a:t> </a:t>
            </a:r>
            <a:r>
              <a:rPr sz="1700" spc="305" dirty="0">
                <a:latin typeface="Calibri"/>
                <a:cs typeface="Calibri"/>
              </a:rPr>
              <a:t>LAR</a:t>
            </a:r>
            <a:r>
              <a:rPr sz="1700" spc="175" dirty="0">
                <a:latin typeface="Calibri"/>
                <a:cs typeface="Calibri"/>
              </a:rPr>
              <a:t> </a:t>
            </a:r>
            <a:r>
              <a:rPr sz="1700" spc="30" dirty="0">
                <a:latin typeface="Calibri"/>
                <a:cs typeface="Calibri"/>
              </a:rPr>
              <a:t>type</a:t>
            </a:r>
            <a:r>
              <a:rPr sz="1700" spc="175" dirty="0">
                <a:latin typeface="Calibri"/>
                <a:cs typeface="Calibri"/>
              </a:rPr>
              <a:t> </a:t>
            </a:r>
            <a:r>
              <a:rPr sz="1700" spc="5" dirty="0">
                <a:latin typeface="Calibri"/>
                <a:cs typeface="Calibri"/>
              </a:rPr>
              <a:t>2.</a:t>
            </a:r>
            <a:endParaRPr sz="1700">
              <a:latin typeface="Calibri"/>
              <a:cs typeface="Calibri"/>
            </a:endParaRPr>
          </a:p>
        </p:txBody>
      </p:sp>
      <p:sp>
        <p:nvSpPr>
          <p:cNvPr id="81" name="object 81"/>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800941"/>
            <a:ext cx="8667750" cy="5528945"/>
          </a:xfrm>
          <a:prstGeom prst="rect">
            <a:avLst/>
          </a:prstGeom>
        </p:spPr>
        <p:txBody>
          <a:bodyPr vert="horz" wrap="square" lIns="0" tIns="155575" rIns="0" bIns="0" rtlCol="0">
            <a:spAutoFit/>
          </a:bodyPr>
          <a:lstStyle/>
          <a:p>
            <a:pPr marL="525780" lvl="1" indent="-513715">
              <a:lnSpc>
                <a:spcPct val="100000"/>
              </a:lnSpc>
              <a:spcBef>
                <a:spcPts val="1225"/>
              </a:spcBef>
              <a:buAutoNum type="arabicPeriod" startAt="4"/>
              <a:tabLst>
                <a:tab pos="526415" algn="l"/>
              </a:tabLst>
            </a:pPr>
            <a:r>
              <a:rPr sz="2050" spc="55" dirty="0">
                <a:solidFill>
                  <a:srgbClr val="000099"/>
                </a:solidFill>
                <a:latin typeface="Calibri"/>
                <a:cs typeface="Calibri"/>
              </a:rPr>
              <a:t>Associativity-based</a:t>
            </a:r>
            <a:r>
              <a:rPr sz="2050" spc="180" dirty="0">
                <a:solidFill>
                  <a:srgbClr val="000099"/>
                </a:solidFill>
                <a:latin typeface="Calibri"/>
                <a:cs typeface="Calibri"/>
              </a:rPr>
              <a:t> </a:t>
            </a:r>
            <a:r>
              <a:rPr sz="2050" spc="40" dirty="0">
                <a:solidFill>
                  <a:srgbClr val="000099"/>
                </a:solidFill>
                <a:latin typeface="Calibri"/>
                <a:cs typeface="Calibri"/>
              </a:rPr>
              <a:t>routing</a:t>
            </a:r>
            <a:endParaRPr sz="2050">
              <a:latin typeface="Calibri"/>
              <a:cs typeface="Calibri"/>
            </a:endParaRPr>
          </a:p>
          <a:p>
            <a:pPr marL="257175">
              <a:lnSpc>
                <a:spcPct val="100000"/>
              </a:lnSpc>
              <a:spcBef>
                <a:spcPts val="950"/>
              </a:spcBef>
            </a:pPr>
            <a:r>
              <a:rPr sz="1700" b="1" spc="215" dirty="0">
                <a:latin typeface="Calibri"/>
                <a:cs typeface="Calibri"/>
              </a:rPr>
              <a:t>It</a:t>
            </a:r>
            <a:r>
              <a:rPr sz="1700" b="1" spc="250" dirty="0">
                <a:latin typeface="Calibri"/>
                <a:cs typeface="Calibri"/>
              </a:rPr>
              <a:t> </a:t>
            </a:r>
            <a:r>
              <a:rPr sz="1700" b="1" spc="100" dirty="0">
                <a:latin typeface="Calibri"/>
                <a:cs typeface="Calibri"/>
              </a:rPr>
              <a:t>is</a:t>
            </a:r>
            <a:r>
              <a:rPr sz="1700" b="1" spc="254" dirty="0">
                <a:latin typeface="Calibri"/>
                <a:cs typeface="Calibri"/>
              </a:rPr>
              <a:t> </a:t>
            </a:r>
            <a:r>
              <a:rPr sz="1700" b="1" spc="125" dirty="0">
                <a:latin typeface="Calibri"/>
                <a:cs typeface="Calibri"/>
              </a:rPr>
              <a:t>characterized</a:t>
            </a:r>
            <a:r>
              <a:rPr sz="1700" b="1" spc="254" dirty="0">
                <a:latin typeface="Calibri"/>
                <a:cs typeface="Calibri"/>
              </a:rPr>
              <a:t> </a:t>
            </a:r>
            <a:r>
              <a:rPr sz="1700" b="1" spc="160" dirty="0">
                <a:latin typeface="Calibri"/>
                <a:cs typeface="Calibri"/>
              </a:rPr>
              <a:t>by</a:t>
            </a:r>
            <a:r>
              <a:rPr sz="1700" b="1" spc="245" dirty="0">
                <a:latin typeface="Calibri"/>
                <a:cs typeface="Calibri"/>
              </a:rPr>
              <a:t> </a:t>
            </a:r>
            <a:r>
              <a:rPr sz="1700" b="1" spc="114" dirty="0">
                <a:latin typeface="Calibri"/>
                <a:cs typeface="Calibri"/>
              </a:rPr>
              <a:t>the</a:t>
            </a:r>
            <a:r>
              <a:rPr sz="1700" b="1" spc="254" dirty="0">
                <a:latin typeface="Calibri"/>
                <a:cs typeface="Calibri"/>
              </a:rPr>
              <a:t> </a:t>
            </a:r>
            <a:r>
              <a:rPr sz="1700" b="1" spc="95" dirty="0">
                <a:latin typeface="Calibri"/>
                <a:cs typeface="Calibri"/>
              </a:rPr>
              <a:t>following:</a:t>
            </a:r>
            <a:endParaRPr sz="1700">
              <a:latin typeface="Calibri"/>
              <a:cs typeface="Calibri"/>
            </a:endParaRPr>
          </a:p>
          <a:p>
            <a:pPr marL="311785" lvl="2" indent="-216535">
              <a:lnSpc>
                <a:spcPct val="100000"/>
              </a:lnSpc>
              <a:spcBef>
                <a:spcPts val="1190"/>
              </a:spcBef>
              <a:buFont typeface="Cambria"/>
              <a:buChar char="•"/>
              <a:tabLst>
                <a:tab pos="312420" algn="l"/>
              </a:tabLst>
            </a:pPr>
            <a:r>
              <a:rPr sz="1700" spc="10" dirty="0">
                <a:latin typeface="Calibri"/>
                <a:cs typeface="Calibri"/>
              </a:rPr>
              <a:t>on-demand</a:t>
            </a:r>
            <a:r>
              <a:rPr sz="1700" spc="160" dirty="0">
                <a:latin typeface="Calibri"/>
                <a:cs typeface="Calibri"/>
              </a:rPr>
              <a:t> </a:t>
            </a:r>
            <a:r>
              <a:rPr sz="1700" spc="5" dirty="0">
                <a:latin typeface="Calibri"/>
                <a:cs typeface="Calibri"/>
              </a:rPr>
              <a:t>beacon-based</a:t>
            </a:r>
            <a:r>
              <a:rPr sz="1700" spc="165" dirty="0">
                <a:latin typeface="Calibri"/>
                <a:cs typeface="Calibri"/>
              </a:rPr>
              <a:t> </a:t>
            </a:r>
            <a:r>
              <a:rPr sz="1700" spc="20" dirty="0">
                <a:latin typeface="Calibri"/>
                <a:cs typeface="Calibri"/>
              </a:rPr>
              <a:t>protocol;</a:t>
            </a:r>
            <a:endParaRPr sz="1700">
              <a:latin typeface="Calibri"/>
              <a:cs typeface="Calibri"/>
            </a:endParaRPr>
          </a:p>
          <a:p>
            <a:pPr marL="311785" lvl="2" indent="-216535">
              <a:lnSpc>
                <a:spcPct val="100000"/>
              </a:lnSpc>
              <a:spcBef>
                <a:spcPts val="1195"/>
              </a:spcBef>
              <a:buFont typeface="Cambria"/>
              <a:buChar char="•"/>
              <a:tabLst>
                <a:tab pos="312420" algn="l"/>
              </a:tabLst>
            </a:pPr>
            <a:r>
              <a:rPr sz="1700" dirty="0">
                <a:latin typeface="Calibri"/>
                <a:cs typeface="Calibri"/>
              </a:rPr>
              <a:t>routes</a:t>
            </a:r>
            <a:r>
              <a:rPr sz="1700" spc="180" dirty="0">
                <a:latin typeface="Calibri"/>
                <a:cs typeface="Calibri"/>
              </a:rPr>
              <a:t> </a:t>
            </a:r>
            <a:r>
              <a:rPr sz="1700" spc="-5" dirty="0">
                <a:latin typeface="Calibri"/>
                <a:cs typeface="Calibri"/>
              </a:rPr>
              <a:t>are</a:t>
            </a:r>
            <a:r>
              <a:rPr sz="1700" spc="180" dirty="0">
                <a:latin typeface="Calibri"/>
                <a:cs typeface="Calibri"/>
              </a:rPr>
              <a:t> </a:t>
            </a:r>
            <a:r>
              <a:rPr sz="1700" spc="-10" dirty="0">
                <a:latin typeface="Calibri"/>
                <a:cs typeface="Calibri"/>
              </a:rPr>
              <a:t>selected</a:t>
            </a:r>
            <a:r>
              <a:rPr sz="1700" spc="180" dirty="0">
                <a:latin typeface="Calibri"/>
                <a:cs typeface="Calibri"/>
              </a:rPr>
              <a:t> </a:t>
            </a:r>
            <a:r>
              <a:rPr sz="1700" dirty="0">
                <a:latin typeface="Calibri"/>
                <a:cs typeface="Calibri"/>
              </a:rPr>
              <a:t>based</a:t>
            </a:r>
            <a:r>
              <a:rPr sz="1700" spc="180" dirty="0">
                <a:latin typeface="Calibri"/>
                <a:cs typeface="Calibri"/>
              </a:rPr>
              <a:t> </a:t>
            </a:r>
            <a:r>
              <a:rPr sz="1700" spc="-10" dirty="0">
                <a:latin typeface="Calibri"/>
                <a:cs typeface="Calibri"/>
              </a:rPr>
              <a:t>on</a:t>
            </a:r>
            <a:r>
              <a:rPr sz="1700" spc="180" dirty="0">
                <a:latin typeface="Calibri"/>
                <a:cs typeface="Calibri"/>
              </a:rPr>
              <a:t> </a:t>
            </a:r>
            <a:r>
              <a:rPr sz="1700" spc="25" dirty="0">
                <a:latin typeface="Calibri"/>
                <a:cs typeface="Calibri"/>
              </a:rPr>
              <a:t>temporal</a:t>
            </a:r>
            <a:r>
              <a:rPr sz="1700" spc="180" dirty="0">
                <a:latin typeface="Calibri"/>
                <a:cs typeface="Calibri"/>
              </a:rPr>
              <a:t> </a:t>
            </a:r>
            <a:r>
              <a:rPr sz="1700" spc="60" dirty="0">
                <a:latin typeface="Calibri"/>
                <a:cs typeface="Calibri"/>
              </a:rPr>
              <a:t>stability</a:t>
            </a:r>
            <a:r>
              <a:rPr sz="1700" spc="175" dirty="0">
                <a:latin typeface="Calibri"/>
                <a:cs typeface="Calibri"/>
              </a:rPr>
              <a:t> </a:t>
            </a:r>
            <a:r>
              <a:rPr sz="1700" spc="-35" dirty="0">
                <a:latin typeface="Calibri"/>
                <a:cs typeface="Calibri"/>
              </a:rPr>
              <a:t>of</a:t>
            </a:r>
            <a:r>
              <a:rPr sz="1700" spc="180" dirty="0">
                <a:latin typeface="Calibri"/>
                <a:cs typeface="Calibri"/>
              </a:rPr>
              <a:t> </a:t>
            </a:r>
            <a:r>
              <a:rPr sz="1700" dirty="0">
                <a:latin typeface="Calibri"/>
                <a:cs typeface="Calibri"/>
              </a:rPr>
              <a:t>wireless</a:t>
            </a:r>
            <a:r>
              <a:rPr sz="1700" spc="180" dirty="0">
                <a:latin typeface="Calibri"/>
                <a:cs typeface="Calibri"/>
              </a:rPr>
              <a:t> </a:t>
            </a:r>
            <a:r>
              <a:rPr sz="1700" spc="50" dirty="0">
                <a:latin typeface="Calibri"/>
                <a:cs typeface="Calibri"/>
              </a:rPr>
              <a:t>links:</a:t>
            </a:r>
            <a:endParaRPr sz="1700">
              <a:latin typeface="Calibri"/>
              <a:cs typeface="Calibri"/>
            </a:endParaRPr>
          </a:p>
          <a:p>
            <a:pPr marL="311785" lvl="2" indent="-216535">
              <a:lnSpc>
                <a:spcPct val="100000"/>
              </a:lnSpc>
              <a:spcBef>
                <a:spcPts val="1195"/>
              </a:spcBef>
              <a:buFont typeface="Cambria"/>
              <a:buChar char="•"/>
              <a:tabLst>
                <a:tab pos="312420" algn="l"/>
              </a:tabLst>
            </a:pPr>
            <a:r>
              <a:rPr sz="1700" spc="10" dirty="0">
                <a:latin typeface="Calibri"/>
                <a:cs typeface="Calibri"/>
              </a:rPr>
              <a:t>to</a:t>
            </a:r>
            <a:r>
              <a:rPr sz="1700" spc="180" dirty="0">
                <a:latin typeface="Calibri"/>
                <a:cs typeface="Calibri"/>
              </a:rPr>
              <a:t> </a:t>
            </a:r>
            <a:r>
              <a:rPr sz="1700" spc="5" dirty="0">
                <a:latin typeface="Calibri"/>
                <a:cs typeface="Calibri"/>
              </a:rPr>
              <a:t>determine</a:t>
            </a:r>
            <a:r>
              <a:rPr sz="1700" spc="180" dirty="0">
                <a:latin typeface="Calibri"/>
                <a:cs typeface="Calibri"/>
              </a:rPr>
              <a:t> </a:t>
            </a:r>
            <a:r>
              <a:rPr sz="1700" spc="25" dirty="0">
                <a:latin typeface="Calibri"/>
                <a:cs typeface="Calibri"/>
              </a:rPr>
              <a:t>temporal</a:t>
            </a:r>
            <a:r>
              <a:rPr sz="1700" spc="180" dirty="0">
                <a:latin typeface="Calibri"/>
                <a:cs typeface="Calibri"/>
              </a:rPr>
              <a:t> </a:t>
            </a:r>
            <a:r>
              <a:rPr sz="1700" spc="45" dirty="0">
                <a:latin typeface="Calibri"/>
                <a:cs typeface="Calibri"/>
              </a:rPr>
              <a:t>stability,</a:t>
            </a:r>
            <a:r>
              <a:rPr sz="1700" spc="180" dirty="0">
                <a:latin typeface="Calibri"/>
                <a:cs typeface="Calibri"/>
              </a:rPr>
              <a:t> </a:t>
            </a:r>
            <a:r>
              <a:rPr sz="1700" spc="-10" dirty="0">
                <a:latin typeface="Calibri"/>
                <a:cs typeface="Calibri"/>
              </a:rPr>
              <a:t>each</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40" dirty="0">
                <a:latin typeface="Calibri"/>
                <a:cs typeface="Calibri"/>
              </a:rPr>
              <a:t>maintains</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20" dirty="0">
                <a:latin typeface="Calibri"/>
                <a:cs typeface="Calibri"/>
              </a:rPr>
              <a:t>count</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50" dirty="0">
                <a:latin typeface="Calibri"/>
                <a:cs typeface="Calibri"/>
              </a:rPr>
              <a:t>its</a:t>
            </a:r>
            <a:r>
              <a:rPr sz="1700" spc="180" dirty="0">
                <a:latin typeface="Calibri"/>
                <a:cs typeface="Calibri"/>
              </a:rPr>
              <a:t> </a:t>
            </a:r>
            <a:r>
              <a:rPr sz="1700" spc="15" dirty="0">
                <a:latin typeface="Calibri"/>
                <a:cs typeface="Calibri"/>
              </a:rPr>
              <a:t>neighbors’</a:t>
            </a:r>
            <a:r>
              <a:rPr sz="1700" spc="180" dirty="0">
                <a:latin typeface="Calibri"/>
                <a:cs typeface="Calibri"/>
              </a:rPr>
              <a:t> </a:t>
            </a:r>
            <a:r>
              <a:rPr sz="1700" spc="5" dirty="0">
                <a:latin typeface="Calibri"/>
                <a:cs typeface="Calibri"/>
              </a:rPr>
              <a:t>beacons.</a:t>
            </a:r>
            <a:endParaRPr sz="1700">
              <a:latin typeface="Calibri"/>
              <a:cs typeface="Calibri"/>
            </a:endParaRPr>
          </a:p>
          <a:p>
            <a:pPr marL="186055">
              <a:lnSpc>
                <a:spcPct val="100000"/>
              </a:lnSpc>
              <a:spcBef>
                <a:spcPts val="1195"/>
              </a:spcBef>
            </a:pPr>
            <a:r>
              <a:rPr sz="1700" b="1" spc="229" dirty="0">
                <a:latin typeface="Calibri"/>
                <a:cs typeface="Calibri"/>
              </a:rPr>
              <a:t>The</a:t>
            </a:r>
            <a:r>
              <a:rPr sz="1700" b="1" spc="245" dirty="0">
                <a:latin typeface="Calibri"/>
                <a:cs typeface="Calibri"/>
              </a:rPr>
              <a:t> </a:t>
            </a:r>
            <a:r>
              <a:rPr sz="1700" b="1" spc="125" dirty="0">
                <a:latin typeface="Calibri"/>
                <a:cs typeface="Calibri"/>
              </a:rPr>
              <a:t>protocol</a:t>
            </a:r>
            <a:r>
              <a:rPr sz="1700" b="1" spc="245" dirty="0">
                <a:latin typeface="Calibri"/>
                <a:cs typeface="Calibri"/>
              </a:rPr>
              <a:t> </a:t>
            </a:r>
            <a:r>
              <a:rPr sz="1700" b="1" spc="105" dirty="0">
                <a:latin typeface="Calibri"/>
                <a:cs typeface="Calibri"/>
              </a:rPr>
              <a:t>operates</a:t>
            </a:r>
            <a:r>
              <a:rPr sz="1700" b="1" spc="245" dirty="0">
                <a:latin typeface="Calibri"/>
                <a:cs typeface="Calibri"/>
              </a:rPr>
              <a:t> </a:t>
            </a:r>
            <a:r>
              <a:rPr sz="1700" b="1" spc="90" dirty="0">
                <a:latin typeface="Calibri"/>
                <a:cs typeface="Calibri"/>
              </a:rPr>
              <a:t>as</a:t>
            </a:r>
            <a:r>
              <a:rPr sz="1700" b="1" spc="245" dirty="0">
                <a:latin typeface="Calibri"/>
                <a:cs typeface="Calibri"/>
              </a:rPr>
              <a:t> </a:t>
            </a:r>
            <a:r>
              <a:rPr sz="1700" b="1" spc="75" dirty="0">
                <a:latin typeface="Calibri"/>
                <a:cs typeface="Calibri"/>
              </a:rPr>
              <a:t>follows:</a:t>
            </a:r>
            <a:endParaRPr sz="1700">
              <a:latin typeface="Calibri"/>
              <a:cs typeface="Calibri"/>
            </a:endParaRPr>
          </a:p>
          <a:p>
            <a:pPr marL="311785" lvl="2" indent="-216535">
              <a:lnSpc>
                <a:spcPct val="100000"/>
              </a:lnSpc>
              <a:spcBef>
                <a:spcPts val="1195"/>
              </a:spcBef>
              <a:buFont typeface="Cambria"/>
              <a:buChar char="•"/>
              <a:tabLst>
                <a:tab pos="312420" algn="l"/>
              </a:tabLst>
            </a:pPr>
            <a:r>
              <a:rPr sz="1700" spc="-5" dirty="0">
                <a:latin typeface="Calibri"/>
                <a:cs typeface="Calibri"/>
              </a:rPr>
              <a:t>source</a:t>
            </a:r>
            <a:r>
              <a:rPr sz="1700" spc="180" dirty="0">
                <a:latin typeface="Calibri"/>
                <a:cs typeface="Calibri"/>
              </a:rPr>
              <a:t> </a:t>
            </a:r>
            <a:r>
              <a:rPr sz="1700" spc="-5" dirty="0">
                <a:latin typeface="Calibri"/>
                <a:cs typeface="Calibri"/>
              </a:rPr>
              <a:t>node</a:t>
            </a:r>
            <a:r>
              <a:rPr sz="1700" spc="185" dirty="0">
                <a:latin typeface="Calibri"/>
                <a:cs typeface="Calibri"/>
              </a:rPr>
              <a:t> </a:t>
            </a:r>
            <a:r>
              <a:rPr sz="1700" spc="5" dirty="0">
                <a:latin typeface="Calibri"/>
                <a:cs typeface="Calibri"/>
              </a:rPr>
              <a:t>floods</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40" dirty="0">
                <a:latin typeface="Calibri"/>
                <a:cs typeface="Calibri"/>
              </a:rPr>
              <a:t>RouteRequest</a:t>
            </a:r>
            <a:r>
              <a:rPr sz="1700" spc="185" dirty="0">
                <a:latin typeface="Calibri"/>
                <a:cs typeface="Calibri"/>
              </a:rPr>
              <a:t> </a:t>
            </a:r>
            <a:r>
              <a:rPr sz="1700" spc="20" dirty="0">
                <a:latin typeface="Calibri"/>
                <a:cs typeface="Calibri"/>
              </a:rPr>
              <a:t>packet,</a:t>
            </a:r>
            <a:r>
              <a:rPr sz="1700" spc="180" dirty="0">
                <a:latin typeface="Calibri"/>
                <a:cs typeface="Calibri"/>
              </a:rPr>
              <a:t> </a:t>
            </a:r>
            <a:r>
              <a:rPr sz="1700" spc="55" dirty="0">
                <a:latin typeface="Calibri"/>
                <a:cs typeface="Calibri"/>
              </a:rPr>
              <a:t>all</a:t>
            </a:r>
            <a:r>
              <a:rPr sz="1700" spc="185" dirty="0">
                <a:latin typeface="Calibri"/>
                <a:cs typeface="Calibri"/>
              </a:rPr>
              <a:t> </a:t>
            </a:r>
            <a:r>
              <a:rPr sz="1700" spc="10" dirty="0">
                <a:latin typeface="Calibri"/>
                <a:cs typeface="Calibri"/>
              </a:rPr>
              <a:t>intermediate</a:t>
            </a:r>
            <a:r>
              <a:rPr sz="1700" spc="185" dirty="0">
                <a:latin typeface="Calibri"/>
                <a:cs typeface="Calibri"/>
              </a:rPr>
              <a:t> </a:t>
            </a:r>
            <a:r>
              <a:rPr sz="1700" spc="-5" dirty="0">
                <a:latin typeface="Calibri"/>
                <a:cs typeface="Calibri"/>
              </a:rPr>
              <a:t>nodes</a:t>
            </a:r>
            <a:r>
              <a:rPr sz="1700" spc="180" dirty="0">
                <a:latin typeface="Calibri"/>
                <a:cs typeface="Calibri"/>
              </a:rPr>
              <a:t> </a:t>
            </a:r>
            <a:r>
              <a:rPr sz="1700" spc="10" dirty="0">
                <a:latin typeface="Calibri"/>
                <a:cs typeface="Calibri"/>
              </a:rPr>
              <a:t>forward</a:t>
            </a:r>
            <a:r>
              <a:rPr sz="1700" spc="180" dirty="0">
                <a:latin typeface="Calibri"/>
                <a:cs typeface="Calibri"/>
              </a:rPr>
              <a:t> </a:t>
            </a:r>
            <a:r>
              <a:rPr sz="1700" spc="45" dirty="0">
                <a:latin typeface="Calibri"/>
                <a:cs typeface="Calibri"/>
              </a:rPr>
              <a:t>this</a:t>
            </a:r>
            <a:r>
              <a:rPr sz="1700" spc="185" dirty="0">
                <a:latin typeface="Calibri"/>
                <a:cs typeface="Calibri"/>
              </a:rPr>
              <a:t> </a:t>
            </a:r>
            <a:r>
              <a:rPr sz="1700" spc="15" dirty="0">
                <a:latin typeface="Calibri"/>
                <a:cs typeface="Calibri"/>
              </a:rPr>
              <a:t>packet;</a:t>
            </a:r>
            <a:endParaRPr sz="1700">
              <a:latin typeface="Calibri"/>
              <a:cs typeface="Calibri"/>
            </a:endParaRPr>
          </a:p>
          <a:p>
            <a:pPr marL="311785" lvl="2" indent="-216535">
              <a:lnSpc>
                <a:spcPct val="100000"/>
              </a:lnSpc>
              <a:spcBef>
                <a:spcPts val="1195"/>
              </a:spcBef>
              <a:buFont typeface="Cambria"/>
              <a:buChar char="•"/>
              <a:tabLst>
                <a:tab pos="312420" algn="l"/>
              </a:tabLst>
            </a:pPr>
            <a:r>
              <a:rPr sz="1700" spc="40" dirty="0">
                <a:latin typeface="Calibri"/>
                <a:cs typeface="Calibri"/>
              </a:rPr>
              <a:t>RouteRequest</a:t>
            </a:r>
            <a:r>
              <a:rPr sz="1700" spc="170" dirty="0">
                <a:latin typeface="Calibri"/>
                <a:cs typeface="Calibri"/>
              </a:rPr>
              <a:t> </a:t>
            </a:r>
            <a:r>
              <a:rPr sz="1700" spc="15" dirty="0">
                <a:latin typeface="Calibri"/>
                <a:cs typeface="Calibri"/>
              </a:rPr>
              <a:t>packet</a:t>
            </a:r>
            <a:r>
              <a:rPr sz="1700" spc="175" dirty="0">
                <a:latin typeface="Calibri"/>
                <a:cs typeface="Calibri"/>
              </a:rPr>
              <a:t> </a:t>
            </a:r>
            <a:r>
              <a:rPr sz="1700" spc="20" dirty="0">
                <a:latin typeface="Calibri"/>
                <a:cs typeface="Calibri"/>
              </a:rPr>
              <a:t>carries</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15" dirty="0">
                <a:latin typeface="Calibri"/>
                <a:cs typeface="Calibri"/>
              </a:rPr>
              <a:t>following:</a:t>
            </a:r>
            <a:endParaRPr sz="1700">
              <a:latin typeface="Calibri"/>
              <a:cs typeface="Calibri"/>
            </a:endParaRPr>
          </a:p>
          <a:p>
            <a:pPr marL="611505" lvl="3" indent="-230504">
              <a:lnSpc>
                <a:spcPct val="100000"/>
              </a:lnSpc>
              <a:spcBef>
                <a:spcPts val="785"/>
              </a:spcBef>
              <a:buFont typeface="Calibri"/>
              <a:buChar char="–"/>
              <a:tabLst>
                <a:tab pos="612140" algn="l"/>
              </a:tabLst>
            </a:pPr>
            <a:r>
              <a:rPr sz="1700" spc="5" dirty="0">
                <a:latin typeface="Calibri"/>
                <a:cs typeface="Calibri"/>
              </a:rPr>
              <a:t>the</a:t>
            </a:r>
            <a:r>
              <a:rPr sz="1700" spc="160" dirty="0">
                <a:latin typeface="Calibri"/>
                <a:cs typeface="Calibri"/>
              </a:rPr>
              <a:t> </a:t>
            </a:r>
            <a:r>
              <a:rPr sz="1700" spc="50" dirty="0">
                <a:latin typeface="Calibri"/>
                <a:cs typeface="Calibri"/>
              </a:rPr>
              <a:t>path</a:t>
            </a:r>
            <a:r>
              <a:rPr sz="1700" spc="165" dirty="0">
                <a:latin typeface="Calibri"/>
                <a:cs typeface="Calibri"/>
              </a:rPr>
              <a:t> </a:t>
            </a:r>
            <a:r>
              <a:rPr sz="1700" spc="80" dirty="0">
                <a:latin typeface="Calibri"/>
                <a:cs typeface="Calibri"/>
              </a:rPr>
              <a:t>it</a:t>
            </a:r>
            <a:r>
              <a:rPr sz="1700" spc="160" dirty="0">
                <a:latin typeface="Calibri"/>
                <a:cs typeface="Calibri"/>
              </a:rPr>
              <a:t> </a:t>
            </a:r>
            <a:r>
              <a:rPr sz="1700" spc="20" dirty="0">
                <a:latin typeface="Calibri"/>
                <a:cs typeface="Calibri"/>
              </a:rPr>
              <a:t>has</a:t>
            </a:r>
            <a:r>
              <a:rPr sz="1700" spc="165" dirty="0">
                <a:latin typeface="Calibri"/>
                <a:cs typeface="Calibri"/>
              </a:rPr>
              <a:t> </a:t>
            </a:r>
            <a:r>
              <a:rPr sz="1700" spc="10" dirty="0">
                <a:latin typeface="Calibri"/>
                <a:cs typeface="Calibri"/>
              </a:rPr>
              <a:t>traversed;</a:t>
            </a:r>
            <a:endParaRPr sz="1700">
              <a:latin typeface="Calibri"/>
              <a:cs typeface="Calibri"/>
            </a:endParaRPr>
          </a:p>
          <a:p>
            <a:pPr marL="611505" lvl="3" indent="-230504">
              <a:lnSpc>
                <a:spcPct val="100000"/>
              </a:lnSpc>
              <a:spcBef>
                <a:spcPts val="780"/>
              </a:spcBef>
              <a:buFont typeface="Calibri"/>
              <a:buChar char="–"/>
              <a:tabLst>
                <a:tab pos="612140" algn="l"/>
              </a:tabLst>
            </a:pPr>
            <a:r>
              <a:rPr sz="1700" spc="5" dirty="0">
                <a:latin typeface="Calibri"/>
                <a:cs typeface="Calibri"/>
              </a:rPr>
              <a:t>the</a:t>
            </a:r>
            <a:r>
              <a:rPr sz="1700" spc="170" dirty="0">
                <a:latin typeface="Calibri"/>
                <a:cs typeface="Calibri"/>
              </a:rPr>
              <a:t> </a:t>
            </a:r>
            <a:r>
              <a:rPr sz="1700" spc="5" dirty="0">
                <a:latin typeface="Calibri"/>
                <a:cs typeface="Calibri"/>
              </a:rPr>
              <a:t>beacon</a:t>
            </a:r>
            <a:r>
              <a:rPr sz="1700" spc="170" dirty="0">
                <a:latin typeface="Calibri"/>
                <a:cs typeface="Calibri"/>
              </a:rPr>
              <a:t> </a:t>
            </a:r>
            <a:r>
              <a:rPr sz="1700" spc="20" dirty="0">
                <a:latin typeface="Calibri"/>
                <a:cs typeface="Calibri"/>
              </a:rPr>
              <a:t>count</a:t>
            </a:r>
            <a:r>
              <a:rPr sz="1700" spc="165" dirty="0">
                <a:latin typeface="Calibri"/>
                <a:cs typeface="Calibri"/>
              </a:rPr>
              <a:t> </a:t>
            </a:r>
            <a:r>
              <a:rPr sz="1700" dirty="0">
                <a:latin typeface="Calibri"/>
                <a:cs typeface="Calibri"/>
              </a:rPr>
              <a:t>for</a:t>
            </a:r>
            <a:r>
              <a:rPr sz="1700" spc="170" dirty="0">
                <a:latin typeface="Calibri"/>
                <a:cs typeface="Calibri"/>
              </a:rPr>
              <a:t> </a:t>
            </a:r>
            <a:r>
              <a:rPr sz="1700" spc="20" dirty="0">
                <a:latin typeface="Calibri"/>
                <a:cs typeface="Calibri"/>
              </a:rPr>
              <a:t>corresponding</a:t>
            </a:r>
            <a:r>
              <a:rPr sz="1700" spc="170" dirty="0">
                <a:latin typeface="Calibri"/>
                <a:cs typeface="Calibri"/>
              </a:rPr>
              <a:t> </a:t>
            </a:r>
            <a:r>
              <a:rPr sz="1700" spc="-5" dirty="0">
                <a:latin typeface="Calibri"/>
                <a:cs typeface="Calibri"/>
              </a:rPr>
              <a:t>node</a:t>
            </a:r>
            <a:r>
              <a:rPr sz="1700" spc="170" dirty="0">
                <a:latin typeface="Calibri"/>
                <a:cs typeface="Calibri"/>
              </a:rPr>
              <a:t> </a:t>
            </a:r>
            <a:r>
              <a:rPr sz="1700" spc="60" dirty="0">
                <a:latin typeface="Calibri"/>
                <a:cs typeface="Calibri"/>
              </a:rPr>
              <a:t>in</a:t>
            </a:r>
            <a:r>
              <a:rPr sz="1700" spc="170" dirty="0">
                <a:latin typeface="Calibri"/>
                <a:cs typeface="Calibri"/>
              </a:rPr>
              <a:t> </a:t>
            </a:r>
            <a:r>
              <a:rPr sz="1700" spc="5" dirty="0">
                <a:latin typeface="Calibri"/>
                <a:cs typeface="Calibri"/>
              </a:rPr>
              <a:t>the</a:t>
            </a:r>
            <a:r>
              <a:rPr sz="1700" spc="175" dirty="0">
                <a:latin typeface="Calibri"/>
                <a:cs typeface="Calibri"/>
              </a:rPr>
              <a:t> </a:t>
            </a:r>
            <a:r>
              <a:rPr sz="1700" spc="45" dirty="0">
                <a:latin typeface="Calibri"/>
                <a:cs typeface="Calibri"/>
              </a:rPr>
              <a:t>path.</a:t>
            </a:r>
            <a:endParaRPr sz="1700">
              <a:latin typeface="Calibri"/>
              <a:cs typeface="Calibri"/>
            </a:endParaRPr>
          </a:p>
          <a:p>
            <a:pPr marL="311785" lvl="2" indent="-216535">
              <a:lnSpc>
                <a:spcPct val="100000"/>
              </a:lnSpc>
              <a:spcBef>
                <a:spcPts val="1195"/>
              </a:spcBef>
              <a:buFont typeface="Cambria"/>
              <a:buChar char="•"/>
              <a:tabLst>
                <a:tab pos="312420" algn="l"/>
              </a:tabLst>
            </a:pPr>
            <a:r>
              <a:rPr sz="1700" spc="-5" dirty="0">
                <a:latin typeface="Calibri"/>
                <a:cs typeface="Calibri"/>
              </a:rPr>
              <a:t>when</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35" dirty="0">
                <a:latin typeface="Calibri"/>
                <a:cs typeface="Calibri"/>
              </a:rPr>
              <a:t>first</a:t>
            </a:r>
            <a:r>
              <a:rPr sz="1700" spc="175" dirty="0">
                <a:latin typeface="Calibri"/>
                <a:cs typeface="Calibri"/>
              </a:rPr>
              <a:t> </a:t>
            </a:r>
            <a:r>
              <a:rPr sz="1700" spc="40" dirty="0">
                <a:latin typeface="Calibri"/>
                <a:cs typeface="Calibri"/>
              </a:rPr>
              <a:t>RouteRequest</a:t>
            </a:r>
            <a:r>
              <a:rPr sz="1700" spc="180" dirty="0">
                <a:latin typeface="Calibri"/>
                <a:cs typeface="Calibri"/>
              </a:rPr>
              <a:t> </a:t>
            </a:r>
            <a:r>
              <a:rPr sz="1700" spc="-15" dirty="0">
                <a:latin typeface="Calibri"/>
                <a:cs typeface="Calibri"/>
              </a:rPr>
              <a:t>reaches</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30" dirty="0">
                <a:latin typeface="Calibri"/>
                <a:cs typeface="Calibri"/>
              </a:rPr>
              <a:t>destination,</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destination:</a:t>
            </a:r>
            <a:endParaRPr sz="1700">
              <a:latin typeface="Calibri"/>
              <a:cs typeface="Calibri"/>
            </a:endParaRPr>
          </a:p>
          <a:p>
            <a:pPr marL="611505" lvl="3" indent="-230504">
              <a:lnSpc>
                <a:spcPct val="100000"/>
              </a:lnSpc>
              <a:spcBef>
                <a:spcPts val="785"/>
              </a:spcBef>
              <a:buFont typeface="Calibri"/>
              <a:buChar char="–"/>
              <a:tabLst>
                <a:tab pos="612140" algn="l"/>
              </a:tabLst>
            </a:pPr>
            <a:r>
              <a:rPr sz="1700" spc="25" dirty="0">
                <a:latin typeface="Calibri"/>
                <a:cs typeface="Calibri"/>
              </a:rPr>
              <a:t>waits</a:t>
            </a:r>
            <a:r>
              <a:rPr sz="1700" spc="175" dirty="0">
                <a:latin typeface="Calibri"/>
                <a:cs typeface="Calibri"/>
              </a:rPr>
              <a:t> </a:t>
            </a:r>
            <a:r>
              <a:rPr sz="1700" dirty="0">
                <a:latin typeface="Calibri"/>
                <a:cs typeface="Calibri"/>
              </a:rPr>
              <a:t>for</a:t>
            </a:r>
            <a:r>
              <a:rPr sz="1700" spc="180" dirty="0">
                <a:latin typeface="Calibri"/>
                <a:cs typeface="Calibri"/>
              </a:rPr>
              <a:t> </a:t>
            </a:r>
            <a:r>
              <a:rPr sz="1700" spc="35" dirty="0">
                <a:latin typeface="Calibri"/>
                <a:cs typeface="Calibri"/>
              </a:rPr>
              <a:t>RouteSelect</a:t>
            </a:r>
            <a:r>
              <a:rPr sz="1700" spc="185" dirty="0">
                <a:latin typeface="Calibri"/>
                <a:cs typeface="Calibri"/>
              </a:rPr>
              <a:t> </a:t>
            </a:r>
            <a:r>
              <a:rPr sz="1700" spc="20" dirty="0">
                <a:latin typeface="Calibri"/>
                <a:cs typeface="Calibri"/>
              </a:rPr>
              <a:t>time</a:t>
            </a:r>
            <a:r>
              <a:rPr sz="1700" spc="180" dirty="0">
                <a:latin typeface="Calibri"/>
                <a:cs typeface="Calibri"/>
              </a:rPr>
              <a:t> </a:t>
            </a:r>
            <a:r>
              <a:rPr sz="1700" spc="10" dirty="0">
                <a:latin typeface="Calibri"/>
                <a:cs typeface="Calibri"/>
              </a:rPr>
              <a:t>to</a:t>
            </a:r>
            <a:r>
              <a:rPr sz="1700" spc="185" dirty="0">
                <a:latin typeface="Calibri"/>
                <a:cs typeface="Calibri"/>
              </a:rPr>
              <a:t> </a:t>
            </a:r>
            <a:r>
              <a:rPr sz="1700" spc="-15" dirty="0">
                <a:latin typeface="Calibri"/>
                <a:cs typeface="Calibri"/>
              </a:rPr>
              <a:t>receive</a:t>
            </a:r>
            <a:r>
              <a:rPr sz="1700" spc="180" dirty="0">
                <a:latin typeface="Calibri"/>
                <a:cs typeface="Calibri"/>
              </a:rPr>
              <a:t> </a:t>
            </a:r>
            <a:r>
              <a:rPr sz="1700" spc="35" dirty="0">
                <a:latin typeface="Calibri"/>
                <a:cs typeface="Calibri"/>
              </a:rPr>
              <a:t>multiple</a:t>
            </a:r>
            <a:r>
              <a:rPr sz="1700" spc="185" dirty="0">
                <a:latin typeface="Calibri"/>
                <a:cs typeface="Calibri"/>
              </a:rPr>
              <a:t> </a:t>
            </a:r>
            <a:r>
              <a:rPr sz="1700" dirty="0">
                <a:latin typeface="Calibri"/>
                <a:cs typeface="Calibri"/>
              </a:rPr>
              <a:t>copies</a:t>
            </a:r>
            <a:r>
              <a:rPr sz="1700" spc="180" dirty="0">
                <a:latin typeface="Calibri"/>
                <a:cs typeface="Calibri"/>
              </a:rPr>
              <a:t> </a:t>
            </a:r>
            <a:r>
              <a:rPr sz="1700" spc="-35" dirty="0">
                <a:latin typeface="Calibri"/>
                <a:cs typeface="Calibri"/>
              </a:rPr>
              <a:t>of</a:t>
            </a:r>
            <a:r>
              <a:rPr sz="1700" spc="185" dirty="0">
                <a:latin typeface="Calibri"/>
                <a:cs typeface="Calibri"/>
              </a:rPr>
              <a:t> </a:t>
            </a:r>
            <a:r>
              <a:rPr sz="1700" spc="35" dirty="0">
                <a:latin typeface="Calibri"/>
                <a:cs typeface="Calibri"/>
              </a:rPr>
              <a:t>RouteRequest;</a:t>
            </a:r>
            <a:endParaRPr sz="1700">
              <a:latin typeface="Calibri"/>
              <a:cs typeface="Calibri"/>
            </a:endParaRPr>
          </a:p>
          <a:p>
            <a:pPr marL="611505" lvl="3" indent="-230504">
              <a:lnSpc>
                <a:spcPct val="100000"/>
              </a:lnSpc>
              <a:spcBef>
                <a:spcPts val="780"/>
              </a:spcBef>
              <a:buFont typeface="Calibri"/>
              <a:buChar char="–"/>
              <a:tabLst>
                <a:tab pos="612140" algn="l"/>
              </a:tabLst>
            </a:pPr>
            <a:r>
              <a:rPr sz="1700" spc="-5" dirty="0">
                <a:latin typeface="Calibri"/>
                <a:cs typeface="Calibri"/>
              </a:rPr>
              <a:t>selects</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0" dirty="0">
                <a:latin typeface="Calibri"/>
                <a:cs typeface="Calibri"/>
              </a:rPr>
              <a:t>path</a:t>
            </a:r>
            <a:r>
              <a:rPr sz="1700" spc="180" dirty="0">
                <a:latin typeface="Calibri"/>
                <a:cs typeface="Calibri"/>
              </a:rPr>
              <a:t> </a:t>
            </a:r>
            <a:r>
              <a:rPr sz="1700" spc="55" dirty="0">
                <a:latin typeface="Calibri"/>
                <a:cs typeface="Calibri"/>
              </a:rPr>
              <a:t>that</a:t>
            </a:r>
            <a:r>
              <a:rPr sz="1700" spc="185" dirty="0">
                <a:latin typeface="Calibri"/>
                <a:cs typeface="Calibri"/>
              </a:rPr>
              <a:t> </a:t>
            </a:r>
            <a:r>
              <a:rPr sz="1700" spc="20" dirty="0">
                <a:latin typeface="Calibri"/>
                <a:cs typeface="Calibri"/>
              </a:rPr>
              <a:t>has</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5" dirty="0">
                <a:latin typeface="Calibri"/>
                <a:cs typeface="Calibri"/>
              </a:rPr>
              <a:t>maximum</a:t>
            </a:r>
            <a:r>
              <a:rPr sz="1700" spc="180" dirty="0">
                <a:latin typeface="Calibri"/>
                <a:cs typeface="Calibri"/>
              </a:rPr>
              <a:t> </a:t>
            </a:r>
            <a:r>
              <a:rPr sz="1700" spc="10" dirty="0">
                <a:latin typeface="Calibri"/>
                <a:cs typeface="Calibri"/>
              </a:rPr>
              <a:t>number</a:t>
            </a:r>
            <a:r>
              <a:rPr sz="1700" spc="185" dirty="0">
                <a:latin typeface="Calibri"/>
                <a:cs typeface="Calibri"/>
              </a:rPr>
              <a:t> </a:t>
            </a:r>
            <a:r>
              <a:rPr sz="1700" spc="-35" dirty="0">
                <a:latin typeface="Calibri"/>
                <a:cs typeface="Calibri"/>
              </a:rPr>
              <a:t>of</a:t>
            </a:r>
            <a:r>
              <a:rPr sz="1700" spc="180" dirty="0">
                <a:latin typeface="Calibri"/>
                <a:cs typeface="Calibri"/>
              </a:rPr>
              <a:t> </a:t>
            </a:r>
            <a:r>
              <a:rPr sz="1700" spc="20" dirty="0">
                <a:latin typeface="Calibri"/>
                <a:cs typeface="Calibri"/>
              </a:rPr>
              <a:t>stable</a:t>
            </a:r>
            <a:r>
              <a:rPr sz="1700" spc="180" dirty="0">
                <a:latin typeface="Calibri"/>
                <a:cs typeface="Calibri"/>
              </a:rPr>
              <a:t> </a:t>
            </a:r>
            <a:r>
              <a:rPr sz="1700" spc="50" dirty="0">
                <a:latin typeface="Calibri"/>
                <a:cs typeface="Calibri"/>
              </a:rPr>
              <a:t>links;</a:t>
            </a:r>
            <a:endParaRPr sz="1700">
              <a:latin typeface="Calibri"/>
              <a:cs typeface="Calibri"/>
            </a:endParaRPr>
          </a:p>
          <a:p>
            <a:pPr marL="611505" lvl="3" indent="-230504">
              <a:lnSpc>
                <a:spcPct val="100000"/>
              </a:lnSpc>
              <a:spcBef>
                <a:spcPts val="785"/>
              </a:spcBef>
              <a:buFont typeface="Calibri"/>
              <a:buChar char="–"/>
              <a:tabLst>
                <a:tab pos="612140" algn="l"/>
              </a:tabLst>
            </a:pPr>
            <a:r>
              <a:rPr sz="1700" spc="5" dirty="0">
                <a:latin typeface="Calibri"/>
                <a:cs typeface="Calibri"/>
              </a:rPr>
              <a:t>replies</a:t>
            </a:r>
            <a:r>
              <a:rPr sz="1700" spc="170" dirty="0">
                <a:latin typeface="Calibri"/>
                <a:cs typeface="Calibri"/>
              </a:rPr>
              <a:t> </a:t>
            </a:r>
            <a:r>
              <a:rPr sz="1700" spc="10" dirty="0">
                <a:latin typeface="Calibri"/>
                <a:cs typeface="Calibri"/>
              </a:rPr>
              <a:t>to</a:t>
            </a:r>
            <a:r>
              <a:rPr sz="1700" spc="170" dirty="0">
                <a:latin typeface="Calibri"/>
                <a:cs typeface="Calibri"/>
              </a:rPr>
              <a:t> </a:t>
            </a:r>
            <a:r>
              <a:rPr sz="1700" spc="5" dirty="0">
                <a:latin typeface="Calibri"/>
                <a:cs typeface="Calibri"/>
              </a:rPr>
              <a:t>the</a:t>
            </a:r>
            <a:r>
              <a:rPr sz="1700" spc="170" dirty="0">
                <a:latin typeface="Calibri"/>
                <a:cs typeface="Calibri"/>
              </a:rPr>
              <a:t> </a:t>
            </a:r>
            <a:r>
              <a:rPr sz="1700" spc="-5" dirty="0">
                <a:latin typeface="Calibri"/>
                <a:cs typeface="Calibri"/>
              </a:rPr>
              <a:t>source</a:t>
            </a:r>
            <a:r>
              <a:rPr sz="1700" spc="170" dirty="0">
                <a:latin typeface="Calibri"/>
                <a:cs typeface="Calibri"/>
              </a:rPr>
              <a:t> </a:t>
            </a:r>
            <a:r>
              <a:rPr sz="1700" spc="50" dirty="0">
                <a:latin typeface="Calibri"/>
                <a:cs typeface="Calibri"/>
              </a:rPr>
              <a:t>with</a:t>
            </a:r>
            <a:r>
              <a:rPr sz="1700" spc="170" dirty="0">
                <a:latin typeface="Calibri"/>
                <a:cs typeface="Calibri"/>
              </a:rPr>
              <a:t> </a:t>
            </a:r>
            <a:r>
              <a:rPr sz="1700" spc="70" dirty="0">
                <a:latin typeface="Calibri"/>
                <a:cs typeface="Calibri"/>
              </a:rPr>
              <a:t>RouteReply</a:t>
            </a:r>
            <a:r>
              <a:rPr sz="1700" spc="175" dirty="0">
                <a:latin typeface="Calibri"/>
                <a:cs typeface="Calibri"/>
              </a:rPr>
              <a:t> </a:t>
            </a:r>
            <a:r>
              <a:rPr sz="1700" spc="20" dirty="0">
                <a:latin typeface="Calibri"/>
                <a:cs typeface="Calibri"/>
              </a:rPr>
              <a:t>packet.</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4762628" y="2195995"/>
            <a:ext cx="541655" cy="542925"/>
          </a:xfrm>
          <a:custGeom>
            <a:avLst/>
            <a:gdLst/>
            <a:ahLst/>
            <a:cxnLst/>
            <a:rect l="l" t="t" r="r" b="b"/>
            <a:pathLst>
              <a:path w="541654" h="542925">
                <a:moveTo>
                  <a:pt x="0" y="271377"/>
                </a:moveTo>
                <a:lnTo>
                  <a:pt x="5243" y="218695"/>
                </a:lnTo>
                <a:lnTo>
                  <a:pt x="21022" y="168634"/>
                </a:lnTo>
                <a:lnTo>
                  <a:pt x="44666" y="121194"/>
                </a:lnTo>
                <a:lnTo>
                  <a:pt x="78847" y="79048"/>
                </a:lnTo>
                <a:lnTo>
                  <a:pt x="120892" y="47439"/>
                </a:lnTo>
                <a:lnTo>
                  <a:pt x="168180" y="21072"/>
                </a:lnTo>
                <a:lnTo>
                  <a:pt x="218090" y="5243"/>
                </a:lnTo>
                <a:lnTo>
                  <a:pt x="270671" y="0"/>
                </a:lnTo>
                <a:lnTo>
                  <a:pt x="323202" y="5243"/>
                </a:lnTo>
                <a:lnTo>
                  <a:pt x="373162" y="21072"/>
                </a:lnTo>
                <a:lnTo>
                  <a:pt x="420450" y="47439"/>
                </a:lnTo>
                <a:lnTo>
                  <a:pt x="462496" y="79048"/>
                </a:lnTo>
                <a:lnTo>
                  <a:pt x="496626" y="121194"/>
                </a:lnTo>
                <a:lnTo>
                  <a:pt x="520270" y="168634"/>
                </a:lnTo>
                <a:lnTo>
                  <a:pt x="536049" y="218695"/>
                </a:lnTo>
                <a:lnTo>
                  <a:pt x="541292" y="271377"/>
                </a:lnTo>
                <a:lnTo>
                  <a:pt x="536049" y="324059"/>
                </a:lnTo>
                <a:lnTo>
                  <a:pt x="520270" y="376742"/>
                </a:lnTo>
                <a:lnTo>
                  <a:pt x="496626" y="424181"/>
                </a:lnTo>
                <a:lnTo>
                  <a:pt x="462496" y="463706"/>
                </a:lnTo>
                <a:lnTo>
                  <a:pt x="420450" y="497936"/>
                </a:lnTo>
                <a:lnTo>
                  <a:pt x="373162" y="524303"/>
                </a:lnTo>
                <a:lnTo>
                  <a:pt x="323202" y="537461"/>
                </a:lnTo>
                <a:lnTo>
                  <a:pt x="270671" y="542754"/>
                </a:lnTo>
                <a:lnTo>
                  <a:pt x="218090" y="537461"/>
                </a:lnTo>
                <a:lnTo>
                  <a:pt x="168180" y="524303"/>
                </a:lnTo>
                <a:lnTo>
                  <a:pt x="120892" y="497936"/>
                </a:lnTo>
                <a:lnTo>
                  <a:pt x="78847" y="463706"/>
                </a:lnTo>
                <a:lnTo>
                  <a:pt x="44666" y="424181"/>
                </a:lnTo>
                <a:lnTo>
                  <a:pt x="21022" y="376742"/>
                </a:lnTo>
                <a:lnTo>
                  <a:pt x="5243" y="324059"/>
                </a:lnTo>
                <a:lnTo>
                  <a:pt x="0" y="271377"/>
                </a:lnTo>
                <a:close/>
              </a:path>
            </a:pathLst>
          </a:custGeom>
          <a:ln w="5250">
            <a:solidFill>
              <a:srgbClr val="231F20"/>
            </a:solidFill>
          </a:ln>
        </p:spPr>
        <p:txBody>
          <a:bodyPr wrap="square" lIns="0" tIns="0" rIns="0" bIns="0" rtlCol="0"/>
          <a:lstStyle/>
          <a:p>
            <a:endParaRPr/>
          </a:p>
        </p:txBody>
      </p:sp>
      <p:sp>
        <p:nvSpPr>
          <p:cNvPr id="6" name="object 6"/>
          <p:cNvSpPr txBox="1"/>
          <p:nvPr/>
        </p:nvSpPr>
        <p:spPr>
          <a:xfrm>
            <a:off x="4947024" y="2270221"/>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8</a:t>
            </a:r>
            <a:endParaRPr sz="2050">
              <a:latin typeface="Arial MT"/>
              <a:cs typeface="Arial MT"/>
            </a:endParaRPr>
          </a:p>
        </p:txBody>
      </p:sp>
      <p:sp>
        <p:nvSpPr>
          <p:cNvPr id="7" name="object 7"/>
          <p:cNvSpPr/>
          <p:nvPr/>
        </p:nvSpPr>
        <p:spPr>
          <a:xfrm>
            <a:off x="5952999" y="1624252"/>
            <a:ext cx="544195" cy="545465"/>
          </a:xfrm>
          <a:custGeom>
            <a:avLst/>
            <a:gdLst/>
            <a:ahLst/>
            <a:cxnLst/>
            <a:rect l="l" t="t" r="r" b="b"/>
            <a:pathLst>
              <a:path w="544195" h="545464">
                <a:moveTo>
                  <a:pt x="0" y="271377"/>
                </a:moveTo>
                <a:lnTo>
                  <a:pt x="5243" y="218695"/>
                </a:lnTo>
                <a:lnTo>
                  <a:pt x="21022" y="168634"/>
                </a:lnTo>
                <a:lnTo>
                  <a:pt x="47288" y="121194"/>
                </a:lnTo>
                <a:lnTo>
                  <a:pt x="81468" y="81670"/>
                </a:lnTo>
                <a:lnTo>
                  <a:pt x="120841" y="47439"/>
                </a:lnTo>
                <a:lnTo>
                  <a:pt x="168180" y="21072"/>
                </a:lnTo>
                <a:lnTo>
                  <a:pt x="218090" y="5243"/>
                </a:lnTo>
                <a:lnTo>
                  <a:pt x="273242" y="0"/>
                </a:lnTo>
                <a:lnTo>
                  <a:pt x="325824" y="5243"/>
                </a:lnTo>
                <a:lnTo>
                  <a:pt x="375733" y="21072"/>
                </a:lnTo>
                <a:lnTo>
                  <a:pt x="423072" y="47439"/>
                </a:lnTo>
                <a:lnTo>
                  <a:pt x="462445" y="81670"/>
                </a:lnTo>
                <a:lnTo>
                  <a:pt x="496626" y="121194"/>
                </a:lnTo>
                <a:lnTo>
                  <a:pt x="522891" y="168634"/>
                </a:lnTo>
                <a:lnTo>
                  <a:pt x="538671" y="218695"/>
                </a:lnTo>
                <a:lnTo>
                  <a:pt x="543914" y="271377"/>
                </a:lnTo>
                <a:lnTo>
                  <a:pt x="538671" y="326681"/>
                </a:lnTo>
                <a:lnTo>
                  <a:pt x="522891" y="376742"/>
                </a:lnTo>
                <a:lnTo>
                  <a:pt x="496626" y="424181"/>
                </a:lnTo>
                <a:lnTo>
                  <a:pt x="462445" y="463706"/>
                </a:lnTo>
                <a:lnTo>
                  <a:pt x="423072" y="497936"/>
                </a:lnTo>
                <a:lnTo>
                  <a:pt x="375733" y="524303"/>
                </a:lnTo>
                <a:lnTo>
                  <a:pt x="325824" y="540133"/>
                </a:lnTo>
                <a:lnTo>
                  <a:pt x="273242" y="545376"/>
                </a:lnTo>
                <a:lnTo>
                  <a:pt x="218090" y="540133"/>
                </a:lnTo>
                <a:lnTo>
                  <a:pt x="168180" y="524303"/>
                </a:lnTo>
                <a:lnTo>
                  <a:pt x="120841" y="497936"/>
                </a:lnTo>
                <a:lnTo>
                  <a:pt x="81468" y="463706"/>
                </a:lnTo>
                <a:lnTo>
                  <a:pt x="47288" y="424181"/>
                </a:lnTo>
                <a:lnTo>
                  <a:pt x="21022" y="376742"/>
                </a:lnTo>
                <a:lnTo>
                  <a:pt x="5243" y="326681"/>
                </a:lnTo>
                <a:lnTo>
                  <a:pt x="0" y="271377"/>
                </a:lnTo>
                <a:close/>
              </a:path>
            </a:pathLst>
          </a:custGeom>
          <a:ln w="5250">
            <a:solidFill>
              <a:srgbClr val="231F20"/>
            </a:solidFill>
          </a:ln>
        </p:spPr>
        <p:txBody>
          <a:bodyPr wrap="square" lIns="0" tIns="0" rIns="0" bIns="0" rtlCol="0"/>
          <a:lstStyle/>
          <a:p>
            <a:endParaRPr/>
          </a:p>
        </p:txBody>
      </p:sp>
      <p:sp>
        <p:nvSpPr>
          <p:cNvPr id="8" name="object 8"/>
          <p:cNvSpPr txBox="1"/>
          <p:nvPr/>
        </p:nvSpPr>
        <p:spPr>
          <a:xfrm>
            <a:off x="6137381" y="1698491"/>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5</a:t>
            </a:r>
            <a:endParaRPr sz="2050">
              <a:latin typeface="Arial MT"/>
              <a:cs typeface="Arial MT"/>
            </a:endParaRPr>
          </a:p>
        </p:txBody>
      </p:sp>
      <p:sp>
        <p:nvSpPr>
          <p:cNvPr id="9" name="object 9"/>
          <p:cNvSpPr/>
          <p:nvPr/>
        </p:nvSpPr>
        <p:spPr>
          <a:xfrm>
            <a:off x="6864782" y="3081261"/>
            <a:ext cx="544195" cy="545465"/>
          </a:xfrm>
          <a:custGeom>
            <a:avLst/>
            <a:gdLst/>
            <a:ahLst/>
            <a:cxnLst/>
            <a:rect l="l" t="t" r="r" b="b"/>
            <a:pathLst>
              <a:path w="544195" h="545464">
                <a:moveTo>
                  <a:pt x="0" y="273998"/>
                </a:moveTo>
                <a:lnTo>
                  <a:pt x="5243" y="221316"/>
                </a:lnTo>
                <a:lnTo>
                  <a:pt x="21022" y="168583"/>
                </a:lnTo>
                <a:lnTo>
                  <a:pt x="47338" y="121194"/>
                </a:lnTo>
                <a:lnTo>
                  <a:pt x="81468" y="81670"/>
                </a:lnTo>
                <a:lnTo>
                  <a:pt x="120892" y="47388"/>
                </a:lnTo>
                <a:lnTo>
                  <a:pt x="168180" y="21072"/>
                </a:lnTo>
                <a:lnTo>
                  <a:pt x="218140" y="5243"/>
                </a:lnTo>
                <a:lnTo>
                  <a:pt x="270671" y="0"/>
                </a:lnTo>
                <a:lnTo>
                  <a:pt x="325874" y="5243"/>
                </a:lnTo>
                <a:lnTo>
                  <a:pt x="375784" y="21072"/>
                </a:lnTo>
                <a:lnTo>
                  <a:pt x="423072" y="47388"/>
                </a:lnTo>
                <a:lnTo>
                  <a:pt x="462496" y="81670"/>
                </a:lnTo>
                <a:lnTo>
                  <a:pt x="496676" y="121194"/>
                </a:lnTo>
                <a:lnTo>
                  <a:pt x="522942" y="168583"/>
                </a:lnTo>
                <a:lnTo>
                  <a:pt x="538721" y="221316"/>
                </a:lnTo>
                <a:lnTo>
                  <a:pt x="543914" y="273998"/>
                </a:lnTo>
                <a:lnTo>
                  <a:pt x="538721" y="326681"/>
                </a:lnTo>
                <a:lnTo>
                  <a:pt x="522942" y="376742"/>
                </a:lnTo>
                <a:lnTo>
                  <a:pt x="496676" y="424181"/>
                </a:lnTo>
                <a:lnTo>
                  <a:pt x="462496" y="466327"/>
                </a:lnTo>
                <a:lnTo>
                  <a:pt x="423072" y="497936"/>
                </a:lnTo>
                <a:lnTo>
                  <a:pt x="375784" y="524303"/>
                </a:lnTo>
                <a:lnTo>
                  <a:pt x="325874" y="540082"/>
                </a:lnTo>
                <a:lnTo>
                  <a:pt x="270671" y="545376"/>
                </a:lnTo>
                <a:lnTo>
                  <a:pt x="218140" y="540082"/>
                </a:lnTo>
                <a:lnTo>
                  <a:pt x="168180" y="524303"/>
                </a:lnTo>
                <a:lnTo>
                  <a:pt x="120892" y="497936"/>
                </a:lnTo>
                <a:lnTo>
                  <a:pt x="81468" y="466327"/>
                </a:lnTo>
                <a:lnTo>
                  <a:pt x="47338" y="424181"/>
                </a:lnTo>
                <a:lnTo>
                  <a:pt x="21022" y="376742"/>
                </a:lnTo>
                <a:lnTo>
                  <a:pt x="5243" y="326681"/>
                </a:lnTo>
                <a:lnTo>
                  <a:pt x="0" y="273998"/>
                </a:lnTo>
                <a:close/>
              </a:path>
            </a:pathLst>
          </a:custGeom>
          <a:ln w="5250">
            <a:solidFill>
              <a:srgbClr val="231F20"/>
            </a:solidFill>
          </a:ln>
        </p:spPr>
        <p:txBody>
          <a:bodyPr wrap="square" lIns="0" tIns="0" rIns="0" bIns="0" rtlCol="0"/>
          <a:lstStyle/>
          <a:p>
            <a:endParaRPr/>
          </a:p>
        </p:txBody>
      </p:sp>
      <p:sp>
        <p:nvSpPr>
          <p:cNvPr id="10" name="object 10"/>
          <p:cNvSpPr txBox="1"/>
          <p:nvPr/>
        </p:nvSpPr>
        <p:spPr>
          <a:xfrm>
            <a:off x="7049182" y="3158123"/>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6</a:t>
            </a:r>
            <a:endParaRPr sz="2050">
              <a:latin typeface="Arial MT"/>
              <a:cs typeface="Arial MT"/>
            </a:endParaRPr>
          </a:p>
        </p:txBody>
      </p:sp>
      <p:sp>
        <p:nvSpPr>
          <p:cNvPr id="11" name="object 11"/>
          <p:cNvSpPr/>
          <p:nvPr/>
        </p:nvSpPr>
        <p:spPr>
          <a:xfrm>
            <a:off x="5558813" y="3676698"/>
            <a:ext cx="544195" cy="542925"/>
          </a:xfrm>
          <a:custGeom>
            <a:avLst/>
            <a:gdLst/>
            <a:ahLst/>
            <a:cxnLst/>
            <a:rect l="l" t="t" r="r" b="b"/>
            <a:pathLst>
              <a:path w="544195" h="542925">
                <a:moveTo>
                  <a:pt x="0" y="271377"/>
                </a:moveTo>
                <a:lnTo>
                  <a:pt x="5293" y="218644"/>
                </a:lnTo>
                <a:lnTo>
                  <a:pt x="21022" y="165962"/>
                </a:lnTo>
                <a:lnTo>
                  <a:pt x="47338" y="118522"/>
                </a:lnTo>
                <a:lnTo>
                  <a:pt x="81468" y="79048"/>
                </a:lnTo>
                <a:lnTo>
                  <a:pt x="120892" y="44767"/>
                </a:lnTo>
                <a:lnTo>
                  <a:pt x="168180" y="18451"/>
                </a:lnTo>
                <a:lnTo>
                  <a:pt x="218140" y="2621"/>
                </a:lnTo>
                <a:lnTo>
                  <a:pt x="273293" y="0"/>
                </a:lnTo>
                <a:lnTo>
                  <a:pt x="325874" y="2621"/>
                </a:lnTo>
                <a:lnTo>
                  <a:pt x="375784" y="18451"/>
                </a:lnTo>
                <a:lnTo>
                  <a:pt x="423072" y="44767"/>
                </a:lnTo>
                <a:lnTo>
                  <a:pt x="462496" y="79048"/>
                </a:lnTo>
                <a:lnTo>
                  <a:pt x="496676" y="118522"/>
                </a:lnTo>
                <a:lnTo>
                  <a:pt x="522942" y="165962"/>
                </a:lnTo>
                <a:lnTo>
                  <a:pt x="538721" y="218644"/>
                </a:lnTo>
                <a:lnTo>
                  <a:pt x="543964" y="271377"/>
                </a:lnTo>
                <a:lnTo>
                  <a:pt x="538721" y="324059"/>
                </a:lnTo>
                <a:lnTo>
                  <a:pt x="522942" y="374120"/>
                </a:lnTo>
                <a:lnTo>
                  <a:pt x="496676" y="421509"/>
                </a:lnTo>
                <a:lnTo>
                  <a:pt x="462496" y="463706"/>
                </a:lnTo>
                <a:lnTo>
                  <a:pt x="423072" y="495315"/>
                </a:lnTo>
                <a:lnTo>
                  <a:pt x="375784" y="521631"/>
                </a:lnTo>
                <a:lnTo>
                  <a:pt x="325874" y="537461"/>
                </a:lnTo>
                <a:lnTo>
                  <a:pt x="273293" y="542754"/>
                </a:lnTo>
                <a:lnTo>
                  <a:pt x="218140" y="537461"/>
                </a:lnTo>
                <a:lnTo>
                  <a:pt x="168180" y="521631"/>
                </a:lnTo>
                <a:lnTo>
                  <a:pt x="120892" y="495315"/>
                </a:lnTo>
                <a:lnTo>
                  <a:pt x="81468" y="463706"/>
                </a:lnTo>
                <a:lnTo>
                  <a:pt x="47338" y="421509"/>
                </a:lnTo>
                <a:lnTo>
                  <a:pt x="21022" y="374120"/>
                </a:lnTo>
                <a:lnTo>
                  <a:pt x="5293" y="324059"/>
                </a:lnTo>
                <a:lnTo>
                  <a:pt x="0" y="271377"/>
                </a:lnTo>
                <a:close/>
              </a:path>
            </a:pathLst>
          </a:custGeom>
          <a:ln w="5250">
            <a:solidFill>
              <a:srgbClr val="231F20"/>
            </a:solidFill>
          </a:ln>
        </p:spPr>
        <p:txBody>
          <a:bodyPr wrap="square" lIns="0" tIns="0" rIns="0" bIns="0" rtlCol="0"/>
          <a:lstStyle/>
          <a:p>
            <a:endParaRPr/>
          </a:p>
        </p:txBody>
      </p:sp>
      <p:sp>
        <p:nvSpPr>
          <p:cNvPr id="12" name="object 12"/>
          <p:cNvSpPr txBox="1"/>
          <p:nvPr/>
        </p:nvSpPr>
        <p:spPr>
          <a:xfrm>
            <a:off x="5743214" y="3750943"/>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7</a:t>
            </a:r>
            <a:endParaRPr sz="2050">
              <a:latin typeface="Arial MT"/>
              <a:cs typeface="Arial MT"/>
            </a:endParaRPr>
          </a:p>
        </p:txBody>
      </p:sp>
      <p:sp>
        <p:nvSpPr>
          <p:cNvPr id="13" name="object 13"/>
          <p:cNvSpPr/>
          <p:nvPr/>
        </p:nvSpPr>
        <p:spPr>
          <a:xfrm>
            <a:off x="3588048" y="1698007"/>
            <a:ext cx="544195" cy="545465"/>
          </a:xfrm>
          <a:custGeom>
            <a:avLst/>
            <a:gdLst/>
            <a:ahLst/>
            <a:cxnLst/>
            <a:rect l="l" t="t" r="r" b="b"/>
            <a:pathLst>
              <a:path w="544195" h="545464">
                <a:moveTo>
                  <a:pt x="0" y="273998"/>
                </a:moveTo>
                <a:lnTo>
                  <a:pt x="5258" y="218695"/>
                </a:lnTo>
                <a:lnTo>
                  <a:pt x="21027" y="168634"/>
                </a:lnTo>
                <a:lnTo>
                  <a:pt x="47298" y="121194"/>
                </a:lnTo>
                <a:lnTo>
                  <a:pt x="81468" y="81670"/>
                </a:lnTo>
                <a:lnTo>
                  <a:pt x="120882" y="47439"/>
                </a:lnTo>
                <a:lnTo>
                  <a:pt x="168170" y="21072"/>
                </a:lnTo>
                <a:lnTo>
                  <a:pt x="218079" y="5293"/>
                </a:lnTo>
                <a:lnTo>
                  <a:pt x="270661" y="0"/>
                </a:lnTo>
                <a:lnTo>
                  <a:pt x="325814" y="5293"/>
                </a:lnTo>
                <a:lnTo>
                  <a:pt x="375774" y="21072"/>
                </a:lnTo>
                <a:lnTo>
                  <a:pt x="423062" y="47439"/>
                </a:lnTo>
                <a:lnTo>
                  <a:pt x="462485" y="81670"/>
                </a:lnTo>
                <a:lnTo>
                  <a:pt x="496616" y="121194"/>
                </a:lnTo>
                <a:lnTo>
                  <a:pt x="522932" y="168634"/>
                </a:lnTo>
                <a:lnTo>
                  <a:pt x="538661" y="218695"/>
                </a:lnTo>
                <a:lnTo>
                  <a:pt x="543954" y="273998"/>
                </a:lnTo>
                <a:lnTo>
                  <a:pt x="538661" y="326731"/>
                </a:lnTo>
                <a:lnTo>
                  <a:pt x="522932" y="376792"/>
                </a:lnTo>
                <a:lnTo>
                  <a:pt x="496616" y="424181"/>
                </a:lnTo>
                <a:lnTo>
                  <a:pt x="462485" y="466377"/>
                </a:lnTo>
                <a:lnTo>
                  <a:pt x="423062" y="497987"/>
                </a:lnTo>
                <a:lnTo>
                  <a:pt x="375774" y="524303"/>
                </a:lnTo>
                <a:lnTo>
                  <a:pt x="325814" y="540133"/>
                </a:lnTo>
                <a:lnTo>
                  <a:pt x="270661" y="545426"/>
                </a:lnTo>
                <a:lnTo>
                  <a:pt x="218079" y="540133"/>
                </a:lnTo>
                <a:lnTo>
                  <a:pt x="168170" y="524303"/>
                </a:lnTo>
                <a:lnTo>
                  <a:pt x="120882" y="497987"/>
                </a:lnTo>
                <a:lnTo>
                  <a:pt x="81468" y="466377"/>
                </a:lnTo>
                <a:lnTo>
                  <a:pt x="47298" y="424181"/>
                </a:lnTo>
                <a:lnTo>
                  <a:pt x="21027" y="376792"/>
                </a:lnTo>
                <a:lnTo>
                  <a:pt x="5258" y="326731"/>
                </a:lnTo>
                <a:lnTo>
                  <a:pt x="0" y="273998"/>
                </a:lnTo>
                <a:close/>
              </a:path>
            </a:pathLst>
          </a:custGeom>
          <a:ln w="5250">
            <a:solidFill>
              <a:srgbClr val="231F20"/>
            </a:solidFill>
          </a:ln>
        </p:spPr>
        <p:txBody>
          <a:bodyPr wrap="square" lIns="0" tIns="0" rIns="0" bIns="0" rtlCol="0"/>
          <a:lstStyle/>
          <a:p>
            <a:endParaRPr/>
          </a:p>
        </p:txBody>
      </p:sp>
      <p:sp>
        <p:nvSpPr>
          <p:cNvPr id="14" name="object 14"/>
          <p:cNvSpPr txBox="1"/>
          <p:nvPr/>
        </p:nvSpPr>
        <p:spPr>
          <a:xfrm>
            <a:off x="3772444" y="1774906"/>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2</a:t>
            </a:r>
            <a:endParaRPr sz="2050">
              <a:latin typeface="Arial MT"/>
              <a:cs typeface="Arial MT"/>
            </a:endParaRPr>
          </a:p>
        </p:txBody>
      </p:sp>
      <p:sp>
        <p:nvSpPr>
          <p:cNvPr id="15" name="object 15"/>
          <p:cNvSpPr/>
          <p:nvPr/>
        </p:nvSpPr>
        <p:spPr>
          <a:xfrm>
            <a:off x="4179290" y="2883639"/>
            <a:ext cx="544195" cy="545465"/>
          </a:xfrm>
          <a:custGeom>
            <a:avLst/>
            <a:gdLst/>
            <a:ahLst/>
            <a:cxnLst/>
            <a:rect l="l" t="t" r="r" b="b"/>
            <a:pathLst>
              <a:path w="544195" h="545464">
                <a:moveTo>
                  <a:pt x="0" y="273998"/>
                </a:moveTo>
                <a:lnTo>
                  <a:pt x="5243" y="218695"/>
                </a:lnTo>
                <a:lnTo>
                  <a:pt x="21022" y="168634"/>
                </a:lnTo>
                <a:lnTo>
                  <a:pt x="47288" y="121194"/>
                </a:lnTo>
                <a:lnTo>
                  <a:pt x="81468" y="81670"/>
                </a:lnTo>
                <a:lnTo>
                  <a:pt x="120892" y="47439"/>
                </a:lnTo>
                <a:lnTo>
                  <a:pt x="168180" y="21072"/>
                </a:lnTo>
                <a:lnTo>
                  <a:pt x="218090" y="5293"/>
                </a:lnTo>
                <a:lnTo>
                  <a:pt x="270671" y="0"/>
                </a:lnTo>
                <a:lnTo>
                  <a:pt x="325824" y="5293"/>
                </a:lnTo>
                <a:lnTo>
                  <a:pt x="375733" y="21072"/>
                </a:lnTo>
                <a:lnTo>
                  <a:pt x="423072" y="47439"/>
                </a:lnTo>
                <a:lnTo>
                  <a:pt x="462445" y="81670"/>
                </a:lnTo>
                <a:lnTo>
                  <a:pt x="496626" y="121194"/>
                </a:lnTo>
                <a:lnTo>
                  <a:pt x="522891" y="168634"/>
                </a:lnTo>
                <a:lnTo>
                  <a:pt x="538671" y="218695"/>
                </a:lnTo>
                <a:lnTo>
                  <a:pt x="543914" y="273998"/>
                </a:lnTo>
                <a:lnTo>
                  <a:pt x="538671" y="326681"/>
                </a:lnTo>
                <a:lnTo>
                  <a:pt x="522891" y="376742"/>
                </a:lnTo>
                <a:lnTo>
                  <a:pt x="496626" y="424181"/>
                </a:lnTo>
                <a:lnTo>
                  <a:pt x="462445" y="466327"/>
                </a:lnTo>
                <a:lnTo>
                  <a:pt x="423072" y="497987"/>
                </a:lnTo>
                <a:lnTo>
                  <a:pt x="375733" y="524303"/>
                </a:lnTo>
                <a:lnTo>
                  <a:pt x="325824" y="540133"/>
                </a:lnTo>
                <a:lnTo>
                  <a:pt x="270671" y="545376"/>
                </a:lnTo>
                <a:lnTo>
                  <a:pt x="218090" y="540133"/>
                </a:lnTo>
                <a:lnTo>
                  <a:pt x="168180" y="524303"/>
                </a:lnTo>
                <a:lnTo>
                  <a:pt x="120892" y="497987"/>
                </a:lnTo>
                <a:lnTo>
                  <a:pt x="81468" y="466327"/>
                </a:lnTo>
                <a:lnTo>
                  <a:pt x="47288" y="424181"/>
                </a:lnTo>
                <a:lnTo>
                  <a:pt x="21022" y="376742"/>
                </a:lnTo>
                <a:lnTo>
                  <a:pt x="5243" y="326681"/>
                </a:lnTo>
                <a:lnTo>
                  <a:pt x="0" y="273998"/>
                </a:lnTo>
                <a:close/>
              </a:path>
            </a:pathLst>
          </a:custGeom>
          <a:ln w="5250">
            <a:solidFill>
              <a:srgbClr val="231F20"/>
            </a:solidFill>
          </a:ln>
        </p:spPr>
        <p:txBody>
          <a:bodyPr wrap="square" lIns="0" tIns="0" rIns="0" bIns="0" rtlCol="0"/>
          <a:lstStyle/>
          <a:p>
            <a:endParaRPr/>
          </a:p>
        </p:txBody>
      </p:sp>
      <p:sp>
        <p:nvSpPr>
          <p:cNvPr id="16" name="object 16"/>
          <p:cNvSpPr txBox="1"/>
          <p:nvPr/>
        </p:nvSpPr>
        <p:spPr>
          <a:xfrm>
            <a:off x="4363684" y="2960523"/>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9</a:t>
            </a:r>
            <a:endParaRPr sz="2050">
              <a:latin typeface="Arial MT"/>
              <a:cs typeface="Arial MT"/>
            </a:endParaRPr>
          </a:p>
        </p:txBody>
      </p:sp>
      <p:sp>
        <p:nvSpPr>
          <p:cNvPr id="17" name="object 17"/>
          <p:cNvSpPr/>
          <p:nvPr/>
        </p:nvSpPr>
        <p:spPr>
          <a:xfrm>
            <a:off x="3464549" y="3797892"/>
            <a:ext cx="544195" cy="545465"/>
          </a:xfrm>
          <a:custGeom>
            <a:avLst/>
            <a:gdLst/>
            <a:ahLst/>
            <a:cxnLst/>
            <a:rect l="l" t="t" r="r" b="b"/>
            <a:pathLst>
              <a:path w="544195" h="545464">
                <a:moveTo>
                  <a:pt x="0" y="273998"/>
                </a:moveTo>
                <a:lnTo>
                  <a:pt x="5258" y="218695"/>
                </a:lnTo>
                <a:lnTo>
                  <a:pt x="21012" y="168634"/>
                </a:lnTo>
                <a:lnTo>
                  <a:pt x="47303" y="121194"/>
                </a:lnTo>
                <a:lnTo>
                  <a:pt x="81453" y="81670"/>
                </a:lnTo>
                <a:lnTo>
                  <a:pt x="120877" y="47388"/>
                </a:lnTo>
                <a:lnTo>
                  <a:pt x="168180" y="21072"/>
                </a:lnTo>
                <a:lnTo>
                  <a:pt x="218115" y="5243"/>
                </a:lnTo>
                <a:lnTo>
                  <a:pt x="273267" y="0"/>
                </a:lnTo>
                <a:lnTo>
                  <a:pt x="325849" y="5243"/>
                </a:lnTo>
                <a:lnTo>
                  <a:pt x="375759" y="21072"/>
                </a:lnTo>
                <a:lnTo>
                  <a:pt x="423047" y="47388"/>
                </a:lnTo>
                <a:lnTo>
                  <a:pt x="462470" y="81670"/>
                </a:lnTo>
                <a:lnTo>
                  <a:pt x="496651" y="121194"/>
                </a:lnTo>
                <a:lnTo>
                  <a:pt x="522916" y="168634"/>
                </a:lnTo>
                <a:lnTo>
                  <a:pt x="538696" y="218695"/>
                </a:lnTo>
                <a:lnTo>
                  <a:pt x="543939" y="273998"/>
                </a:lnTo>
                <a:lnTo>
                  <a:pt x="538696" y="326681"/>
                </a:lnTo>
                <a:lnTo>
                  <a:pt x="522916" y="376742"/>
                </a:lnTo>
                <a:lnTo>
                  <a:pt x="496651" y="424181"/>
                </a:lnTo>
                <a:lnTo>
                  <a:pt x="462470" y="463706"/>
                </a:lnTo>
                <a:lnTo>
                  <a:pt x="423047" y="497936"/>
                </a:lnTo>
                <a:lnTo>
                  <a:pt x="375759" y="524303"/>
                </a:lnTo>
                <a:lnTo>
                  <a:pt x="325849" y="540082"/>
                </a:lnTo>
                <a:lnTo>
                  <a:pt x="273267" y="545376"/>
                </a:lnTo>
                <a:lnTo>
                  <a:pt x="218115" y="540082"/>
                </a:lnTo>
                <a:lnTo>
                  <a:pt x="168180" y="524303"/>
                </a:lnTo>
                <a:lnTo>
                  <a:pt x="120877" y="497936"/>
                </a:lnTo>
                <a:lnTo>
                  <a:pt x="81453" y="463706"/>
                </a:lnTo>
                <a:lnTo>
                  <a:pt x="47303" y="424181"/>
                </a:lnTo>
                <a:lnTo>
                  <a:pt x="21012" y="376742"/>
                </a:lnTo>
                <a:lnTo>
                  <a:pt x="5258" y="326681"/>
                </a:lnTo>
                <a:lnTo>
                  <a:pt x="0" y="273998"/>
                </a:lnTo>
                <a:close/>
              </a:path>
            </a:pathLst>
          </a:custGeom>
          <a:ln w="5250">
            <a:solidFill>
              <a:srgbClr val="231F20"/>
            </a:solidFill>
          </a:ln>
        </p:spPr>
        <p:txBody>
          <a:bodyPr wrap="square" lIns="0" tIns="0" rIns="0" bIns="0" rtlCol="0"/>
          <a:lstStyle/>
          <a:p>
            <a:endParaRPr/>
          </a:p>
        </p:txBody>
      </p:sp>
      <p:sp>
        <p:nvSpPr>
          <p:cNvPr id="18" name="object 18"/>
          <p:cNvSpPr txBox="1"/>
          <p:nvPr/>
        </p:nvSpPr>
        <p:spPr>
          <a:xfrm>
            <a:off x="3648934" y="3874761"/>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4</a:t>
            </a:r>
            <a:endParaRPr sz="2050">
              <a:latin typeface="Arial MT"/>
              <a:cs typeface="Arial MT"/>
            </a:endParaRPr>
          </a:p>
        </p:txBody>
      </p:sp>
      <p:sp>
        <p:nvSpPr>
          <p:cNvPr id="19" name="object 19"/>
          <p:cNvSpPr/>
          <p:nvPr/>
        </p:nvSpPr>
        <p:spPr>
          <a:xfrm>
            <a:off x="4696939" y="1229058"/>
            <a:ext cx="541655" cy="545465"/>
          </a:xfrm>
          <a:custGeom>
            <a:avLst/>
            <a:gdLst/>
            <a:ahLst/>
            <a:cxnLst/>
            <a:rect l="l" t="t" r="r" b="b"/>
            <a:pathLst>
              <a:path w="541654" h="545464">
                <a:moveTo>
                  <a:pt x="0" y="271377"/>
                </a:moveTo>
                <a:lnTo>
                  <a:pt x="5243" y="218644"/>
                </a:lnTo>
                <a:lnTo>
                  <a:pt x="21022" y="168583"/>
                </a:lnTo>
                <a:lnTo>
                  <a:pt x="47288" y="121194"/>
                </a:lnTo>
                <a:lnTo>
                  <a:pt x="78847" y="81670"/>
                </a:lnTo>
                <a:lnTo>
                  <a:pt x="120892" y="47439"/>
                </a:lnTo>
                <a:lnTo>
                  <a:pt x="168180" y="21072"/>
                </a:lnTo>
                <a:lnTo>
                  <a:pt x="218090" y="5243"/>
                </a:lnTo>
                <a:lnTo>
                  <a:pt x="270671" y="0"/>
                </a:lnTo>
                <a:lnTo>
                  <a:pt x="323202" y="5243"/>
                </a:lnTo>
                <a:lnTo>
                  <a:pt x="375784" y="21072"/>
                </a:lnTo>
                <a:lnTo>
                  <a:pt x="423072" y="47439"/>
                </a:lnTo>
                <a:lnTo>
                  <a:pt x="462496" y="81670"/>
                </a:lnTo>
                <a:lnTo>
                  <a:pt x="496626" y="121194"/>
                </a:lnTo>
                <a:lnTo>
                  <a:pt x="522942" y="168583"/>
                </a:lnTo>
                <a:lnTo>
                  <a:pt x="538671" y="218644"/>
                </a:lnTo>
                <a:lnTo>
                  <a:pt x="541292" y="271377"/>
                </a:lnTo>
                <a:lnTo>
                  <a:pt x="538671" y="326681"/>
                </a:lnTo>
                <a:lnTo>
                  <a:pt x="522942" y="376742"/>
                </a:lnTo>
                <a:lnTo>
                  <a:pt x="496626" y="424181"/>
                </a:lnTo>
                <a:lnTo>
                  <a:pt x="462496" y="463706"/>
                </a:lnTo>
                <a:lnTo>
                  <a:pt x="423072" y="497936"/>
                </a:lnTo>
                <a:lnTo>
                  <a:pt x="375784" y="524303"/>
                </a:lnTo>
                <a:lnTo>
                  <a:pt x="323202" y="540082"/>
                </a:lnTo>
                <a:lnTo>
                  <a:pt x="270671" y="545376"/>
                </a:lnTo>
                <a:lnTo>
                  <a:pt x="218090" y="540082"/>
                </a:lnTo>
                <a:lnTo>
                  <a:pt x="168180" y="524303"/>
                </a:lnTo>
                <a:lnTo>
                  <a:pt x="120892" y="497936"/>
                </a:lnTo>
                <a:lnTo>
                  <a:pt x="78847" y="463706"/>
                </a:lnTo>
                <a:lnTo>
                  <a:pt x="47288" y="424181"/>
                </a:lnTo>
                <a:lnTo>
                  <a:pt x="21022" y="376742"/>
                </a:lnTo>
                <a:lnTo>
                  <a:pt x="5243" y="326681"/>
                </a:lnTo>
                <a:lnTo>
                  <a:pt x="0" y="271377"/>
                </a:lnTo>
                <a:close/>
              </a:path>
            </a:pathLst>
          </a:custGeom>
          <a:ln w="5250">
            <a:solidFill>
              <a:srgbClr val="231F20"/>
            </a:solidFill>
          </a:ln>
        </p:spPr>
        <p:txBody>
          <a:bodyPr wrap="square" lIns="0" tIns="0" rIns="0" bIns="0" rtlCol="0"/>
          <a:lstStyle/>
          <a:p>
            <a:endParaRPr/>
          </a:p>
        </p:txBody>
      </p:sp>
      <p:sp>
        <p:nvSpPr>
          <p:cNvPr id="20" name="object 20"/>
          <p:cNvSpPr txBox="1"/>
          <p:nvPr/>
        </p:nvSpPr>
        <p:spPr>
          <a:xfrm>
            <a:off x="4881318" y="1303292"/>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1</a:t>
            </a:r>
            <a:endParaRPr sz="2050">
              <a:latin typeface="Arial MT"/>
              <a:cs typeface="Arial MT"/>
            </a:endParaRPr>
          </a:p>
        </p:txBody>
      </p:sp>
      <p:sp>
        <p:nvSpPr>
          <p:cNvPr id="21" name="object 21"/>
          <p:cNvSpPr/>
          <p:nvPr/>
        </p:nvSpPr>
        <p:spPr>
          <a:xfrm>
            <a:off x="2529081" y="1500436"/>
            <a:ext cx="4472940" cy="2571750"/>
          </a:xfrm>
          <a:custGeom>
            <a:avLst/>
            <a:gdLst/>
            <a:ahLst/>
            <a:cxnLst/>
            <a:rect l="l" t="t" r="r" b="b"/>
            <a:pathLst>
              <a:path w="4472940" h="2571750">
                <a:moveTo>
                  <a:pt x="1750028" y="1867982"/>
                </a:moveTo>
                <a:lnTo>
                  <a:pt x="1403182" y="2384370"/>
                </a:lnTo>
              </a:path>
              <a:path w="4472940" h="2571750">
                <a:moveTo>
                  <a:pt x="2343903" y="1185581"/>
                </a:moveTo>
                <a:lnTo>
                  <a:pt x="2144214" y="1499104"/>
                </a:lnTo>
              </a:path>
              <a:path w="4472940" h="2571750">
                <a:moveTo>
                  <a:pt x="3873255" y="603301"/>
                </a:moveTo>
                <a:lnTo>
                  <a:pt x="4472373" y="1617677"/>
                </a:lnTo>
              </a:path>
              <a:path w="4472940" h="2571750">
                <a:moveTo>
                  <a:pt x="1513537" y="268705"/>
                </a:moveTo>
                <a:lnTo>
                  <a:pt x="2167858" y="0"/>
                </a:lnTo>
              </a:path>
              <a:path w="4472940" h="2571750">
                <a:moveTo>
                  <a:pt x="2709151" y="0"/>
                </a:moveTo>
                <a:lnTo>
                  <a:pt x="3458047" y="266083"/>
                </a:lnTo>
              </a:path>
              <a:path w="4472940" h="2571750">
                <a:moveTo>
                  <a:pt x="3573697" y="2447639"/>
                </a:moveTo>
                <a:lnTo>
                  <a:pt x="4401441" y="2031322"/>
                </a:lnTo>
              </a:path>
              <a:path w="4472940" h="2571750">
                <a:moveTo>
                  <a:pt x="1479407" y="2571455"/>
                </a:moveTo>
                <a:lnTo>
                  <a:pt x="3029732" y="2447639"/>
                </a:lnTo>
              </a:path>
              <a:path w="4472940" h="2571750">
                <a:moveTo>
                  <a:pt x="2504219" y="695559"/>
                </a:moveTo>
                <a:lnTo>
                  <a:pt x="2438529" y="273998"/>
                </a:lnTo>
              </a:path>
              <a:path w="4472940" h="2571750">
                <a:moveTo>
                  <a:pt x="0" y="1459630"/>
                </a:moveTo>
                <a:lnTo>
                  <a:pt x="5258" y="1404276"/>
                </a:lnTo>
                <a:lnTo>
                  <a:pt x="21032" y="1354215"/>
                </a:lnTo>
                <a:lnTo>
                  <a:pt x="47303" y="1306826"/>
                </a:lnTo>
                <a:lnTo>
                  <a:pt x="78832" y="1267301"/>
                </a:lnTo>
                <a:lnTo>
                  <a:pt x="120872" y="1233020"/>
                </a:lnTo>
                <a:lnTo>
                  <a:pt x="168175" y="1206704"/>
                </a:lnTo>
                <a:lnTo>
                  <a:pt x="218100" y="1190874"/>
                </a:lnTo>
                <a:lnTo>
                  <a:pt x="270656" y="1185581"/>
                </a:lnTo>
                <a:lnTo>
                  <a:pt x="323217" y="1190874"/>
                </a:lnTo>
                <a:lnTo>
                  <a:pt x="375759" y="1206704"/>
                </a:lnTo>
                <a:lnTo>
                  <a:pt x="423062" y="1233020"/>
                </a:lnTo>
                <a:lnTo>
                  <a:pt x="462485" y="1267301"/>
                </a:lnTo>
                <a:lnTo>
                  <a:pt x="496636" y="1306826"/>
                </a:lnTo>
                <a:lnTo>
                  <a:pt x="522922" y="1354215"/>
                </a:lnTo>
                <a:lnTo>
                  <a:pt x="536059" y="1404276"/>
                </a:lnTo>
                <a:lnTo>
                  <a:pt x="541318" y="1459630"/>
                </a:lnTo>
                <a:lnTo>
                  <a:pt x="536059" y="1512312"/>
                </a:lnTo>
                <a:lnTo>
                  <a:pt x="522922" y="1562373"/>
                </a:lnTo>
                <a:lnTo>
                  <a:pt x="496636" y="1609762"/>
                </a:lnTo>
                <a:lnTo>
                  <a:pt x="462485" y="1651958"/>
                </a:lnTo>
                <a:lnTo>
                  <a:pt x="423062" y="1683568"/>
                </a:lnTo>
                <a:lnTo>
                  <a:pt x="375759" y="1709884"/>
                </a:lnTo>
                <a:lnTo>
                  <a:pt x="323217" y="1725714"/>
                </a:lnTo>
                <a:lnTo>
                  <a:pt x="270656" y="1731007"/>
                </a:lnTo>
                <a:lnTo>
                  <a:pt x="218100" y="1725714"/>
                </a:lnTo>
                <a:lnTo>
                  <a:pt x="168175" y="1709884"/>
                </a:lnTo>
                <a:lnTo>
                  <a:pt x="120872" y="1683568"/>
                </a:lnTo>
                <a:lnTo>
                  <a:pt x="78832" y="1651958"/>
                </a:lnTo>
                <a:lnTo>
                  <a:pt x="47303" y="1609762"/>
                </a:lnTo>
                <a:lnTo>
                  <a:pt x="21032" y="1562373"/>
                </a:lnTo>
                <a:lnTo>
                  <a:pt x="5258" y="1512312"/>
                </a:lnTo>
                <a:lnTo>
                  <a:pt x="0" y="1459630"/>
                </a:lnTo>
                <a:close/>
              </a:path>
            </a:pathLst>
          </a:custGeom>
          <a:ln w="5250">
            <a:solidFill>
              <a:srgbClr val="231F20"/>
            </a:solidFill>
          </a:ln>
        </p:spPr>
        <p:txBody>
          <a:bodyPr wrap="square" lIns="0" tIns="0" rIns="0" bIns="0" rtlCol="0"/>
          <a:lstStyle/>
          <a:p>
            <a:endParaRPr/>
          </a:p>
        </p:txBody>
      </p:sp>
      <p:sp>
        <p:nvSpPr>
          <p:cNvPr id="22" name="object 22"/>
          <p:cNvSpPr txBox="1"/>
          <p:nvPr/>
        </p:nvSpPr>
        <p:spPr>
          <a:xfrm>
            <a:off x="2713475" y="2762924"/>
            <a:ext cx="172085" cy="341630"/>
          </a:xfrm>
          <a:prstGeom prst="rect">
            <a:avLst/>
          </a:prstGeom>
        </p:spPr>
        <p:txBody>
          <a:bodyPr vert="horz" wrap="square" lIns="0" tIns="15875" rIns="0" bIns="0" rtlCol="0">
            <a:spAutoFit/>
          </a:bodyPr>
          <a:lstStyle/>
          <a:p>
            <a:pPr marL="12700">
              <a:lnSpc>
                <a:spcPct val="100000"/>
              </a:lnSpc>
              <a:spcBef>
                <a:spcPts val="125"/>
              </a:spcBef>
            </a:pPr>
            <a:r>
              <a:rPr sz="2050" spc="10" dirty="0">
                <a:solidFill>
                  <a:srgbClr val="231F20"/>
                </a:solidFill>
                <a:latin typeface="Arial MT"/>
                <a:cs typeface="Arial MT"/>
              </a:rPr>
              <a:t>3</a:t>
            </a:r>
            <a:endParaRPr sz="2050">
              <a:latin typeface="Arial MT"/>
              <a:cs typeface="Arial MT"/>
            </a:endParaRPr>
          </a:p>
        </p:txBody>
      </p:sp>
      <p:sp>
        <p:nvSpPr>
          <p:cNvPr id="23" name="object 23"/>
          <p:cNvSpPr/>
          <p:nvPr/>
        </p:nvSpPr>
        <p:spPr>
          <a:xfrm>
            <a:off x="2970534" y="2122189"/>
            <a:ext cx="3132455" cy="1746885"/>
          </a:xfrm>
          <a:custGeom>
            <a:avLst/>
            <a:gdLst/>
            <a:ahLst/>
            <a:cxnLst/>
            <a:rect l="l" t="t" r="r" b="b"/>
            <a:pathLst>
              <a:path w="3132454" h="1746885">
                <a:moveTo>
                  <a:pt x="0" y="1048606"/>
                </a:moveTo>
                <a:lnTo>
                  <a:pt x="583342" y="1746837"/>
                </a:lnTo>
              </a:path>
              <a:path w="3132454" h="1746885">
                <a:moveTo>
                  <a:pt x="664811" y="0"/>
                </a:moveTo>
                <a:lnTo>
                  <a:pt x="28912" y="653413"/>
                </a:lnTo>
              </a:path>
              <a:path w="3132454" h="1746885">
                <a:moveTo>
                  <a:pt x="2588279" y="959071"/>
                </a:moveTo>
                <a:lnTo>
                  <a:pt x="2593572" y="906339"/>
                </a:lnTo>
                <a:lnTo>
                  <a:pt x="2609301" y="856328"/>
                </a:lnTo>
                <a:lnTo>
                  <a:pt x="2635617" y="808889"/>
                </a:lnTo>
                <a:lnTo>
                  <a:pt x="2669747" y="769364"/>
                </a:lnTo>
                <a:lnTo>
                  <a:pt x="2709171" y="735133"/>
                </a:lnTo>
                <a:lnTo>
                  <a:pt x="2756459" y="708767"/>
                </a:lnTo>
                <a:lnTo>
                  <a:pt x="2806419" y="692937"/>
                </a:lnTo>
                <a:lnTo>
                  <a:pt x="2861572" y="687694"/>
                </a:lnTo>
                <a:lnTo>
                  <a:pt x="2914153" y="692937"/>
                </a:lnTo>
                <a:lnTo>
                  <a:pt x="2964063" y="708767"/>
                </a:lnTo>
                <a:lnTo>
                  <a:pt x="3011351" y="735133"/>
                </a:lnTo>
                <a:lnTo>
                  <a:pt x="3050775" y="769364"/>
                </a:lnTo>
                <a:lnTo>
                  <a:pt x="3084955" y="808889"/>
                </a:lnTo>
                <a:lnTo>
                  <a:pt x="3111221" y="856328"/>
                </a:lnTo>
                <a:lnTo>
                  <a:pt x="3127000" y="906339"/>
                </a:lnTo>
                <a:lnTo>
                  <a:pt x="3132243" y="959071"/>
                </a:lnTo>
                <a:lnTo>
                  <a:pt x="3127000" y="1014375"/>
                </a:lnTo>
                <a:lnTo>
                  <a:pt x="3111221" y="1064436"/>
                </a:lnTo>
                <a:lnTo>
                  <a:pt x="3084955" y="1111876"/>
                </a:lnTo>
                <a:lnTo>
                  <a:pt x="3050775" y="1151400"/>
                </a:lnTo>
                <a:lnTo>
                  <a:pt x="3011351" y="1185631"/>
                </a:lnTo>
                <a:lnTo>
                  <a:pt x="2964063" y="1211997"/>
                </a:lnTo>
                <a:lnTo>
                  <a:pt x="2914153" y="1227777"/>
                </a:lnTo>
                <a:lnTo>
                  <a:pt x="2861572" y="1233070"/>
                </a:lnTo>
                <a:lnTo>
                  <a:pt x="2806419" y="1227777"/>
                </a:lnTo>
                <a:lnTo>
                  <a:pt x="2756459" y="1211997"/>
                </a:lnTo>
                <a:lnTo>
                  <a:pt x="2709171" y="1185631"/>
                </a:lnTo>
                <a:lnTo>
                  <a:pt x="2669747" y="1151400"/>
                </a:lnTo>
                <a:lnTo>
                  <a:pt x="2635617" y="1111876"/>
                </a:lnTo>
                <a:lnTo>
                  <a:pt x="2609301" y="1064436"/>
                </a:lnTo>
                <a:lnTo>
                  <a:pt x="2593572" y="1014375"/>
                </a:lnTo>
                <a:lnTo>
                  <a:pt x="2588279" y="959071"/>
                </a:lnTo>
                <a:close/>
              </a:path>
            </a:pathLst>
          </a:custGeom>
          <a:ln w="5250">
            <a:solidFill>
              <a:srgbClr val="231F20"/>
            </a:solidFill>
          </a:ln>
        </p:spPr>
        <p:txBody>
          <a:bodyPr wrap="square" lIns="0" tIns="0" rIns="0" bIns="0" rtlCol="0"/>
          <a:lstStyle/>
          <a:p>
            <a:endParaRPr/>
          </a:p>
        </p:txBody>
      </p:sp>
      <p:sp>
        <p:nvSpPr>
          <p:cNvPr id="24" name="object 24"/>
          <p:cNvSpPr txBox="1"/>
          <p:nvPr/>
        </p:nvSpPr>
        <p:spPr>
          <a:xfrm>
            <a:off x="5669630" y="2884108"/>
            <a:ext cx="319405" cy="341630"/>
          </a:xfrm>
          <a:prstGeom prst="rect">
            <a:avLst/>
          </a:prstGeom>
        </p:spPr>
        <p:txBody>
          <a:bodyPr vert="horz" wrap="square" lIns="0" tIns="15875" rIns="0" bIns="0" rtlCol="0">
            <a:spAutoFit/>
          </a:bodyPr>
          <a:lstStyle/>
          <a:p>
            <a:pPr marL="12700">
              <a:lnSpc>
                <a:spcPct val="100000"/>
              </a:lnSpc>
              <a:spcBef>
                <a:spcPts val="125"/>
              </a:spcBef>
            </a:pPr>
            <a:r>
              <a:rPr sz="2050" spc="15" dirty="0">
                <a:solidFill>
                  <a:srgbClr val="231F20"/>
                </a:solidFill>
                <a:latin typeface="Arial MT"/>
                <a:cs typeface="Arial MT"/>
              </a:rPr>
              <a:t>1</a:t>
            </a:r>
            <a:r>
              <a:rPr sz="2050" spc="10" dirty="0">
                <a:solidFill>
                  <a:srgbClr val="231F20"/>
                </a:solidFill>
                <a:latin typeface="Arial MT"/>
                <a:cs typeface="Arial MT"/>
              </a:rPr>
              <a:t>0</a:t>
            </a:r>
            <a:endParaRPr sz="2050">
              <a:latin typeface="Arial MT"/>
              <a:cs typeface="Arial MT"/>
            </a:endParaRPr>
          </a:p>
        </p:txBody>
      </p:sp>
      <p:sp>
        <p:nvSpPr>
          <p:cNvPr id="25" name="object 25"/>
          <p:cNvSpPr/>
          <p:nvPr/>
        </p:nvSpPr>
        <p:spPr>
          <a:xfrm>
            <a:off x="1690851" y="3724087"/>
            <a:ext cx="544195" cy="545465"/>
          </a:xfrm>
          <a:custGeom>
            <a:avLst/>
            <a:gdLst/>
            <a:ahLst/>
            <a:cxnLst/>
            <a:rect l="l" t="t" r="r" b="b"/>
            <a:pathLst>
              <a:path w="544194" h="545464">
                <a:moveTo>
                  <a:pt x="0" y="271427"/>
                </a:moveTo>
                <a:lnTo>
                  <a:pt x="5258" y="218695"/>
                </a:lnTo>
                <a:lnTo>
                  <a:pt x="21012" y="168634"/>
                </a:lnTo>
                <a:lnTo>
                  <a:pt x="47303" y="121194"/>
                </a:lnTo>
                <a:lnTo>
                  <a:pt x="81453" y="79048"/>
                </a:lnTo>
                <a:lnTo>
                  <a:pt x="120877" y="47439"/>
                </a:lnTo>
                <a:lnTo>
                  <a:pt x="168180" y="21123"/>
                </a:lnTo>
                <a:lnTo>
                  <a:pt x="218100" y="5293"/>
                </a:lnTo>
                <a:lnTo>
                  <a:pt x="273278" y="0"/>
                </a:lnTo>
                <a:lnTo>
                  <a:pt x="325839" y="5293"/>
                </a:lnTo>
                <a:lnTo>
                  <a:pt x="375764" y="21123"/>
                </a:lnTo>
                <a:lnTo>
                  <a:pt x="423062" y="47439"/>
                </a:lnTo>
                <a:lnTo>
                  <a:pt x="462470" y="79048"/>
                </a:lnTo>
                <a:lnTo>
                  <a:pt x="496636" y="121194"/>
                </a:lnTo>
                <a:lnTo>
                  <a:pt x="522906" y="168634"/>
                </a:lnTo>
                <a:lnTo>
                  <a:pt x="538681" y="218695"/>
                </a:lnTo>
                <a:lnTo>
                  <a:pt x="543939" y="271427"/>
                </a:lnTo>
                <a:lnTo>
                  <a:pt x="538681" y="326731"/>
                </a:lnTo>
                <a:lnTo>
                  <a:pt x="522906" y="376792"/>
                </a:lnTo>
                <a:lnTo>
                  <a:pt x="496636" y="424181"/>
                </a:lnTo>
                <a:lnTo>
                  <a:pt x="462470" y="463706"/>
                </a:lnTo>
                <a:lnTo>
                  <a:pt x="423062" y="497987"/>
                </a:lnTo>
                <a:lnTo>
                  <a:pt x="375764" y="524303"/>
                </a:lnTo>
                <a:lnTo>
                  <a:pt x="325839" y="540133"/>
                </a:lnTo>
                <a:lnTo>
                  <a:pt x="273278" y="545426"/>
                </a:lnTo>
                <a:lnTo>
                  <a:pt x="218100" y="540133"/>
                </a:lnTo>
                <a:lnTo>
                  <a:pt x="168180" y="524303"/>
                </a:lnTo>
                <a:lnTo>
                  <a:pt x="120877" y="497987"/>
                </a:lnTo>
                <a:lnTo>
                  <a:pt x="81453" y="463706"/>
                </a:lnTo>
                <a:lnTo>
                  <a:pt x="47303" y="424181"/>
                </a:lnTo>
                <a:lnTo>
                  <a:pt x="21012" y="376792"/>
                </a:lnTo>
                <a:lnTo>
                  <a:pt x="5258" y="326731"/>
                </a:lnTo>
                <a:lnTo>
                  <a:pt x="0" y="271427"/>
                </a:lnTo>
                <a:close/>
              </a:path>
            </a:pathLst>
          </a:custGeom>
          <a:ln w="5250">
            <a:solidFill>
              <a:srgbClr val="231F20"/>
            </a:solidFill>
          </a:ln>
        </p:spPr>
        <p:txBody>
          <a:bodyPr wrap="square" lIns="0" tIns="0" rIns="0" bIns="0" rtlCol="0"/>
          <a:lstStyle/>
          <a:p>
            <a:endParaRPr/>
          </a:p>
        </p:txBody>
      </p:sp>
      <p:sp>
        <p:nvSpPr>
          <p:cNvPr id="26" name="object 26"/>
          <p:cNvSpPr txBox="1"/>
          <p:nvPr/>
        </p:nvSpPr>
        <p:spPr>
          <a:xfrm>
            <a:off x="1801652" y="3798346"/>
            <a:ext cx="319405" cy="341630"/>
          </a:xfrm>
          <a:prstGeom prst="rect">
            <a:avLst/>
          </a:prstGeom>
        </p:spPr>
        <p:txBody>
          <a:bodyPr vert="horz" wrap="square" lIns="0" tIns="15875" rIns="0" bIns="0" rtlCol="0">
            <a:spAutoFit/>
          </a:bodyPr>
          <a:lstStyle/>
          <a:p>
            <a:pPr marL="12700">
              <a:lnSpc>
                <a:spcPct val="100000"/>
              </a:lnSpc>
              <a:spcBef>
                <a:spcPts val="125"/>
              </a:spcBef>
            </a:pPr>
            <a:r>
              <a:rPr sz="2050" spc="15" dirty="0">
                <a:solidFill>
                  <a:srgbClr val="231F20"/>
                </a:solidFill>
                <a:latin typeface="Arial MT"/>
                <a:cs typeface="Arial MT"/>
              </a:rPr>
              <a:t>1</a:t>
            </a:r>
            <a:r>
              <a:rPr sz="2050" spc="10" dirty="0">
                <a:solidFill>
                  <a:srgbClr val="231F20"/>
                </a:solidFill>
                <a:latin typeface="Arial MT"/>
                <a:cs typeface="Arial MT"/>
              </a:rPr>
              <a:t>1</a:t>
            </a:r>
            <a:endParaRPr sz="2050">
              <a:latin typeface="Arial MT"/>
              <a:cs typeface="Arial MT"/>
            </a:endParaRPr>
          </a:p>
        </p:txBody>
      </p:sp>
      <p:sp>
        <p:nvSpPr>
          <p:cNvPr id="27" name="object 27"/>
          <p:cNvSpPr/>
          <p:nvPr/>
        </p:nvSpPr>
        <p:spPr>
          <a:xfrm>
            <a:off x="2111276" y="1945690"/>
            <a:ext cx="5692140" cy="2126615"/>
          </a:xfrm>
          <a:custGeom>
            <a:avLst/>
            <a:gdLst/>
            <a:ahLst/>
            <a:cxnLst/>
            <a:rect l="l" t="t" r="r" b="b"/>
            <a:pathLst>
              <a:path w="5692140" h="2126615">
                <a:moveTo>
                  <a:pt x="2611928" y="1211947"/>
                </a:moveTo>
                <a:lnTo>
                  <a:pt x="3447536" y="1135570"/>
                </a:lnTo>
              </a:path>
              <a:path w="5692140" h="2126615">
                <a:moveTo>
                  <a:pt x="3720829" y="1409569"/>
                </a:moveTo>
                <a:lnTo>
                  <a:pt x="3720829" y="1731007"/>
                </a:lnTo>
              </a:path>
              <a:path w="5692140" h="2126615">
                <a:moveTo>
                  <a:pt x="3991501" y="1135570"/>
                </a:moveTo>
                <a:lnTo>
                  <a:pt x="4753505" y="1409569"/>
                </a:lnTo>
              </a:path>
              <a:path w="5692140" h="2126615">
                <a:moveTo>
                  <a:pt x="3899496" y="932705"/>
                </a:moveTo>
                <a:lnTo>
                  <a:pt x="4114964" y="223938"/>
                </a:lnTo>
              </a:path>
              <a:path w="5692140" h="2126615">
                <a:moveTo>
                  <a:pt x="1747432" y="297743"/>
                </a:moveTo>
                <a:lnTo>
                  <a:pt x="2191527" y="982766"/>
                </a:lnTo>
              </a:path>
              <a:path w="5692140" h="2126615">
                <a:moveTo>
                  <a:pt x="0" y="1823214"/>
                </a:moveTo>
                <a:lnTo>
                  <a:pt x="512410" y="1219862"/>
                </a:lnTo>
              </a:path>
              <a:path w="5692140" h="2126615">
                <a:moveTo>
                  <a:pt x="123513" y="2049824"/>
                </a:moveTo>
                <a:lnTo>
                  <a:pt x="1353272" y="2126201"/>
                </a:lnTo>
              </a:path>
              <a:path w="5692140" h="2126615">
                <a:moveTo>
                  <a:pt x="5147691" y="271377"/>
                </a:moveTo>
                <a:lnTo>
                  <a:pt x="5152934" y="218695"/>
                </a:lnTo>
                <a:lnTo>
                  <a:pt x="5168713" y="168634"/>
                </a:lnTo>
                <a:lnTo>
                  <a:pt x="5194979" y="121194"/>
                </a:lnTo>
                <a:lnTo>
                  <a:pt x="5229109" y="79048"/>
                </a:lnTo>
                <a:lnTo>
                  <a:pt x="5268533" y="47388"/>
                </a:lnTo>
                <a:lnTo>
                  <a:pt x="5315871" y="21072"/>
                </a:lnTo>
                <a:lnTo>
                  <a:pt x="5365781" y="5243"/>
                </a:lnTo>
                <a:lnTo>
                  <a:pt x="5418362" y="0"/>
                </a:lnTo>
                <a:lnTo>
                  <a:pt x="5473515" y="5243"/>
                </a:lnTo>
                <a:lnTo>
                  <a:pt x="5523425" y="21072"/>
                </a:lnTo>
                <a:lnTo>
                  <a:pt x="5570763" y="47388"/>
                </a:lnTo>
                <a:lnTo>
                  <a:pt x="5610136" y="79048"/>
                </a:lnTo>
                <a:lnTo>
                  <a:pt x="5644317" y="121194"/>
                </a:lnTo>
                <a:lnTo>
                  <a:pt x="5670583" y="168634"/>
                </a:lnTo>
                <a:lnTo>
                  <a:pt x="5686362" y="218695"/>
                </a:lnTo>
                <a:lnTo>
                  <a:pt x="5691605" y="271377"/>
                </a:lnTo>
                <a:lnTo>
                  <a:pt x="5686362" y="324059"/>
                </a:lnTo>
                <a:lnTo>
                  <a:pt x="5670583" y="376742"/>
                </a:lnTo>
                <a:lnTo>
                  <a:pt x="5644317" y="424181"/>
                </a:lnTo>
                <a:lnTo>
                  <a:pt x="5610136" y="463706"/>
                </a:lnTo>
                <a:lnTo>
                  <a:pt x="5570763" y="497987"/>
                </a:lnTo>
                <a:lnTo>
                  <a:pt x="5523425" y="524303"/>
                </a:lnTo>
                <a:lnTo>
                  <a:pt x="5473515" y="537461"/>
                </a:lnTo>
                <a:lnTo>
                  <a:pt x="5418362" y="542754"/>
                </a:lnTo>
                <a:lnTo>
                  <a:pt x="5365781" y="537461"/>
                </a:lnTo>
                <a:lnTo>
                  <a:pt x="5315871" y="524303"/>
                </a:lnTo>
                <a:lnTo>
                  <a:pt x="5268533" y="497987"/>
                </a:lnTo>
                <a:lnTo>
                  <a:pt x="5229109" y="463706"/>
                </a:lnTo>
                <a:lnTo>
                  <a:pt x="5194979" y="424181"/>
                </a:lnTo>
                <a:lnTo>
                  <a:pt x="5168713" y="376742"/>
                </a:lnTo>
                <a:lnTo>
                  <a:pt x="5152934" y="324059"/>
                </a:lnTo>
                <a:lnTo>
                  <a:pt x="5147691" y="271377"/>
                </a:lnTo>
                <a:close/>
              </a:path>
            </a:pathLst>
          </a:custGeom>
          <a:ln w="5250">
            <a:solidFill>
              <a:srgbClr val="231F20"/>
            </a:solidFill>
          </a:ln>
        </p:spPr>
        <p:txBody>
          <a:bodyPr wrap="square" lIns="0" tIns="0" rIns="0" bIns="0" rtlCol="0"/>
          <a:lstStyle/>
          <a:p>
            <a:endParaRPr/>
          </a:p>
        </p:txBody>
      </p:sp>
      <p:sp>
        <p:nvSpPr>
          <p:cNvPr id="28" name="object 28"/>
          <p:cNvSpPr txBox="1"/>
          <p:nvPr/>
        </p:nvSpPr>
        <p:spPr>
          <a:xfrm>
            <a:off x="7369766" y="1398166"/>
            <a:ext cx="753110" cy="963930"/>
          </a:xfrm>
          <a:prstGeom prst="rect">
            <a:avLst/>
          </a:prstGeom>
        </p:spPr>
        <p:txBody>
          <a:bodyPr vert="horz" wrap="square" lIns="0" tIns="12065" rIns="0" bIns="0" rtlCol="0">
            <a:spAutoFit/>
          </a:bodyPr>
          <a:lstStyle/>
          <a:p>
            <a:pPr marL="12700" marR="5080" indent="112395">
              <a:lnSpc>
                <a:spcPct val="150100"/>
              </a:lnSpc>
              <a:spcBef>
                <a:spcPts val="95"/>
              </a:spcBef>
            </a:pPr>
            <a:r>
              <a:rPr sz="2050" spc="5" dirty="0">
                <a:solidFill>
                  <a:srgbClr val="231F20"/>
                </a:solidFill>
                <a:latin typeface="Arial MT"/>
                <a:cs typeface="Arial MT"/>
              </a:rPr>
              <a:t>D</a:t>
            </a:r>
            <a:r>
              <a:rPr sz="2050" spc="15" dirty="0">
                <a:solidFill>
                  <a:srgbClr val="231F20"/>
                </a:solidFill>
                <a:latin typeface="Arial MT"/>
                <a:cs typeface="Arial MT"/>
              </a:rPr>
              <a:t>e</a:t>
            </a:r>
            <a:r>
              <a:rPr sz="2050" spc="5" dirty="0">
                <a:solidFill>
                  <a:srgbClr val="231F20"/>
                </a:solidFill>
                <a:latin typeface="Arial MT"/>
                <a:cs typeface="Arial MT"/>
              </a:rPr>
              <a:t>st.  </a:t>
            </a:r>
            <a:r>
              <a:rPr sz="2050" spc="15" dirty="0">
                <a:solidFill>
                  <a:srgbClr val="231F20"/>
                </a:solidFill>
                <a:latin typeface="Arial MT"/>
                <a:cs typeface="Arial MT"/>
              </a:rPr>
              <a:t>12</a:t>
            </a:r>
            <a:endParaRPr sz="2050">
              <a:latin typeface="Arial MT"/>
              <a:cs typeface="Arial MT"/>
            </a:endParaRPr>
          </a:p>
        </p:txBody>
      </p:sp>
      <p:sp>
        <p:nvSpPr>
          <p:cNvPr id="29" name="object 29"/>
          <p:cNvSpPr/>
          <p:nvPr/>
        </p:nvSpPr>
        <p:spPr>
          <a:xfrm>
            <a:off x="8244355" y="2809883"/>
            <a:ext cx="544195" cy="545465"/>
          </a:xfrm>
          <a:custGeom>
            <a:avLst/>
            <a:gdLst/>
            <a:ahLst/>
            <a:cxnLst/>
            <a:rect l="l" t="t" r="r" b="b"/>
            <a:pathLst>
              <a:path w="544195" h="545464">
                <a:moveTo>
                  <a:pt x="0" y="271377"/>
                </a:moveTo>
                <a:lnTo>
                  <a:pt x="5243" y="218644"/>
                </a:lnTo>
                <a:lnTo>
                  <a:pt x="21022" y="168634"/>
                </a:lnTo>
                <a:lnTo>
                  <a:pt x="47288" y="121194"/>
                </a:lnTo>
                <a:lnTo>
                  <a:pt x="81468" y="81670"/>
                </a:lnTo>
                <a:lnTo>
                  <a:pt x="120841" y="47439"/>
                </a:lnTo>
                <a:lnTo>
                  <a:pt x="168129" y="21072"/>
                </a:lnTo>
                <a:lnTo>
                  <a:pt x="218090" y="5243"/>
                </a:lnTo>
                <a:lnTo>
                  <a:pt x="270621" y="0"/>
                </a:lnTo>
                <a:lnTo>
                  <a:pt x="325824" y="5243"/>
                </a:lnTo>
                <a:lnTo>
                  <a:pt x="375733" y="21072"/>
                </a:lnTo>
                <a:lnTo>
                  <a:pt x="423072" y="47439"/>
                </a:lnTo>
                <a:lnTo>
                  <a:pt x="462445" y="81670"/>
                </a:lnTo>
                <a:lnTo>
                  <a:pt x="496626" y="121194"/>
                </a:lnTo>
                <a:lnTo>
                  <a:pt x="522891" y="168634"/>
                </a:lnTo>
                <a:lnTo>
                  <a:pt x="538671" y="218644"/>
                </a:lnTo>
                <a:lnTo>
                  <a:pt x="543914" y="271377"/>
                </a:lnTo>
                <a:lnTo>
                  <a:pt x="538671" y="326681"/>
                </a:lnTo>
                <a:lnTo>
                  <a:pt x="522891" y="376742"/>
                </a:lnTo>
                <a:lnTo>
                  <a:pt x="496626" y="424181"/>
                </a:lnTo>
                <a:lnTo>
                  <a:pt x="462445" y="463706"/>
                </a:lnTo>
                <a:lnTo>
                  <a:pt x="423072" y="497936"/>
                </a:lnTo>
                <a:lnTo>
                  <a:pt x="375733" y="524303"/>
                </a:lnTo>
                <a:lnTo>
                  <a:pt x="325824" y="540082"/>
                </a:lnTo>
                <a:lnTo>
                  <a:pt x="270621" y="545376"/>
                </a:lnTo>
                <a:lnTo>
                  <a:pt x="218090" y="540082"/>
                </a:lnTo>
                <a:lnTo>
                  <a:pt x="168129" y="524303"/>
                </a:lnTo>
                <a:lnTo>
                  <a:pt x="120841" y="497936"/>
                </a:lnTo>
                <a:lnTo>
                  <a:pt x="81468" y="463706"/>
                </a:lnTo>
                <a:lnTo>
                  <a:pt x="47288" y="424181"/>
                </a:lnTo>
                <a:lnTo>
                  <a:pt x="21022" y="376742"/>
                </a:lnTo>
                <a:lnTo>
                  <a:pt x="5243" y="326681"/>
                </a:lnTo>
                <a:lnTo>
                  <a:pt x="0" y="271377"/>
                </a:lnTo>
                <a:close/>
              </a:path>
            </a:pathLst>
          </a:custGeom>
          <a:ln w="5250">
            <a:solidFill>
              <a:srgbClr val="231F20"/>
            </a:solidFill>
          </a:ln>
        </p:spPr>
        <p:txBody>
          <a:bodyPr wrap="square" lIns="0" tIns="0" rIns="0" bIns="0" rtlCol="0"/>
          <a:lstStyle/>
          <a:p>
            <a:endParaRPr/>
          </a:p>
        </p:txBody>
      </p:sp>
      <p:sp>
        <p:nvSpPr>
          <p:cNvPr id="30" name="object 30"/>
          <p:cNvSpPr txBox="1"/>
          <p:nvPr/>
        </p:nvSpPr>
        <p:spPr>
          <a:xfrm>
            <a:off x="8355151" y="2884108"/>
            <a:ext cx="319405" cy="341630"/>
          </a:xfrm>
          <a:prstGeom prst="rect">
            <a:avLst/>
          </a:prstGeom>
        </p:spPr>
        <p:txBody>
          <a:bodyPr vert="horz" wrap="square" lIns="0" tIns="15875" rIns="0" bIns="0" rtlCol="0">
            <a:spAutoFit/>
          </a:bodyPr>
          <a:lstStyle/>
          <a:p>
            <a:pPr marL="12700">
              <a:lnSpc>
                <a:spcPct val="100000"/>
              </a:lnSpc>
              <a:spcBef>
                <a:spcPts val="125"/>
              </a:spcBef>
            </a:pPr>
            <a:r>
              <a:rPr sz="2050" spc="15" dirty="0">
                <a:solidFill>
                  <a:srgbClr val="231F20"/>
                </a:solidFill>
                <a:latin typeface="Arial MT"/>
                <a:cs typeface="Arial MT"/>
              </a:rPr>
              <a:t>1</a:t>
            </a:r>
            <a:r>
              <a:rPr sz="2050" spc="10" dirty="0">
                <a:solidFill>
                  <a:srgbClr val="231F20"/>
                </a:solidFill>
                <a:latin typeface="Arial MT"/>
                <a:cs typeface="Arial MT"/>
              </a:rPr>
              <a:t>3</a:t>
            </a:r>
            <a:endParaRPr sz="2050">
              <a:latin typeface="Arial MT"/>
              <a:cs typeface="Arial MT"/>
            </a:endParaRPr>
          </a:p>
        </p:txBody>
      </p:sp>
      <p:sp>
        <p:nvSpPr>
          <p:cNvPr id="31" name="object 31"/>
          <p:cNvSpPr/>
          <p:nvPr/>
        </p:nvSpPr>
        <p:spPr>
          <a:xfrm>
            <a:off x="6817494" y="1105191"/>
            <a:ext cx="541655" cy="545465"/>
          </a:xfrm>
          <a:custGeom>
            <a:avLst/>
            <a:gdLst/>
            <a:ahLst/>
            <a:cxnLst/>
            <a:rect l="l" t="t" r="r" b="b"/>
            <a:pathLst>
              <a:path w="541654" h="545464">
                <a:moveTo>
                  <a:pt x="0" y="273998"/>
                </a:moveTo>
                <a:lnTo>
                  <a:pt x="5243" y="218695"/>
                </a:lnTo>
                <a:lnTo>
                  <a:pt x="18401" y="168634"/>
                </a:lnTo>
                <a:lnTo>
                  <a:pt x="44666" y="121245"/>
                </a:lnTo>
                <a:lnTo>
                  <a:pt x="78847" y="81720"/>
                </a:lnTo>
                <a:lnTo>
                  <a:pt x="118220" y="47439"/>
                </a:lnTo>
                <a:lnTo>
                  <a:pt x="165558" y="21123"/>
                </a:lnTo>
                <a:lnTo>
                  <a:pt x="218090" y="5293"/>
                </a:lnTo>
                <a:lnTo>
                  <a:pt x="270671" y="0"/>
                </a:lnTo>
                <a:lnTo>
                  <a:pt x="323202" y="5293"/>
                </a:lnTo>
                <a:lnTo>
                  <a:pt x="373162" y="21123"/>
                </a:lnTo>
                <a:lnTo>
                  <a:pt x="420450" y="47439"/>
                </a:lnTo>
                <a:lnTo>
                  <a:pt x="462496" y="81720"/>
                </a:lnTo>
                <a:lnTo>
                  <a:pt x="494004" y="121245"/>
                </a:lnTo>
                <a:lnTo>
                  <a:pt x="520270" y="168634"/>
                </a:lnTo>
                <a:lnTo>
                  <a:pt x="536049" y="218695"/>
                </a:lnTo>
                <a:lnTo>
                  <a:pt x="541292" y="273998"/>
                </a:lnTo>
                <a:lnTo>
                  <a:pt x="536049" y="326731"/>
                </a:lnTo>
                <a:lnTo>
                  <a:pt x="520270" y="376792"/>
                </a:lnTo>
                <a:lnTo>
                  <a:pt x="494004" y="424181"/>
                </a:lnTo>
                <a:lnTo>
                  <a:pt x="462496" y="463706"/>
                </a:lnTo>
                <a:lnTo>
                  <a:pt x="420450" y="497987"/>
                </a:lnTo>
                <a:lnTo>
                  <a:pt x="373162" y="524303"/>
                </a:lnTo>
                <a:lnTo>
                  <a:pt x="323202" y="540133"/>
                </a:lnTo>
                <a:lnTo>
                  <a:pt x="270671" y="545426"/>
                </a:lnTo>
                <a:lnTo>
                  <a:pt x="218090" y="540133"/>
                </a:lnTo>
                <a:lnTo>
                  <a:pt x="165558" y="524303"/>
                </a:lnTo>
                <a:lnTo>
                  <a:pt x="118220" y="497987"/>
                </a:lnTo>
                <a:lnTo>
                  <a:pt x="78847" y="463706"/>
                </a:lnTo>
                <a:lnTo>
                  <a:pt x="44666" y="424181"/>
                </a:lnTo>
                <a:lnTo>
                  <a:pt x="18401" y="376792"/>
                </a:lnTo>
                <a:lnTo>
                  <a:pt x="5243" y="326731"/>
                </a:lnTo>
                <a:lnTo>
                  <a:pt x="0" y="273998"/>
                </a:lnTo>
                <a:close/>
              </a:path>
            </a:pathLst>
          </a:custGeom>
          <a:ln w="5250">
            <a:solidFill>
              <a:srgbClr val="231F20"/>
            </a:solidFill>
          </a:ln>
        </p:spPr>
        <p:txBody>
          <a:bodyPr wrap="square" lIns="0" tIns="0" rIns="0" bIns="0" rtlCol="0"/>
          <a:lstStyle/>
          <a:p>
            <a:endParaRPr/>
          </a:p>
        </p:txBody>
      </p:sp>
      <p:sp>
        <p:nvSpPr>
          <p:cNvPr id="32" name="object 32"/>
          <p:cNvSpPr txBox="1"/>
          <p:nvPr/>
        </p:nvSpPr>
        <p:spPr>
          <a:xfrm>
            <a:off x="6928305" y="1182086"/>
            <a:ext cx="319405" cy="341630"/>
          </a:xfrm>
          <a:prstGeom prst="rect">
            <a:avLst/>
          </a:prstGeom>
        </p:spPr>
        <p:txBody>
          <a:bodyPr vert="horz" wrap="square" lIns="0" tIns="15875" rIns="0" bIns="0" rtlCol="0">
            <a:spAutoFit/>
          </a:bodyPr>
          <a:lstStyle/>
          <a:p>
            <a:pPr marL="12700">
              <a:lnSpc>
                <a:spcPct val="100000"/>
              </a:lnSpc>
              <a:spcBef>
                <a:spcPts val="125"/>
              </a:spcBef>
            </a:pPr>
            <a:r>
              <a:rPr sz="2050" spc="15" dirty="0">
                <a:solidFill>
                  <a:srgbClr val="231F20"/>
                </a:solidFill>
                <a:latin typeface="Arial MT"/>
                <a:cs typeface="Arial MT"/>
              </a:rPr>
              <a:t>1</a:t>
            </a:r>
            <a:r>
              <a:rPr sz="2050" spc="10" dirty="0">
                <a:solidFill>
                  <a:srgbClr val="231F20"/>
                </a:solidFill>
                <a:latin typeface="Arial MT"/>
                <a:cs typeface="Arial MT"/>
              </a:rPr>
              <a:t>4</a:t>
            </a:r>
            <a:endParaRPr sz="2050">
              <a:latin typeface="Arial MT"/>
              <a:cs typeface="Arial MT"/>
            </a:endParaRPr>
          </a:p>
        </p:txBody>
      </p:sp>
      <p:sp>
        <p:nvSpPr>
          <p:cNvPr id="33" name="object 33"/>
          <p:cNvSpPr/>
          <p:nvPr/>
        </p:nvSpPr>
        <p:spPr>
          <a:xfrm>
            <a:off x="7726707" y="3724087"/>
            <a:ext cx="544195" cy="545465"/>
          </a:xfrm>
          <a:custGeom>
            <a:avLst/>
            <a:gdLst/>
            <a:ahLst/>
            <a:cxnLst/>
            <a:rect l="l" t="t" r="r" b="b"/>
            <a:pathLst>
              <a:path w="544195" h="545464">
                <a:moveTo>
                  <a:pt x="0" y="271427"/>
                </a:moveTo>
                <a:lnTo>
                  <a:pt x="5243" y="218695"/>
                </a:lnTo>
                <a:lnTo>
                  <a:pt x="20972" y="168634"/>
                </a:lnTo>
                <a:lnTo>
                  <a:pt x="47288" y="121194"/>
                </a:lnTo>
                <a:lnTo>
                  <a:pt x="81468" y="79048"/>
                </a:lnTo>
                <a:lnTo>
                  <a:pt x="120841" y="47439"/>
                </a:lnTo>
                <a:lnTo>
                  <a:pt x="168129" y="21123"/>
                </a:lnTo>
                <a:lnTo>
                  <a:pt x="218090" y="5293"/>
                </a:lnTo>
                <a:lnTo>
                  <a:pt x="273242" y="0"/>
                </a:lnTo>
                <a:lnTo>
                  <a:pt x="325824" y="5293"/>
                </a:lnTo>
                <a:lnTo>
                  <a:pt x="375733" y="21123"/>
                </a:lnTo>
                <a:lnTo>
                  <a:pt x="423022" y="47439"/>
                </a:lnTo>
                <a:lnTo>
                  <a:pt x="465067" y="79048"/>
                </a:lnTo>
                <a:lnTo>
                  <a:pt x="496626" y="121194"/>
                </a:lnTo>
                <a:lnTo>
                  <a:pt x="522891" y="168634"/>
                </a:lnTo>
                <a:lnTo>
                  <a:pt x="538671" y="218695"/>
                </a:lnTo>
                <a:lnTo>
                  <a:pt x="543914" y="271427"/>
                </a:lnTo>
                <a:lnTo>
                  <a:pt x="538671" y="326731"/>
                </a:lnTo>
                <a:lnTo>
                  <a:pt x="522891" y="376792"/>
                </a:lnTo>
                <a:lnTo>
                  <a:pt x="496626" y="424181"/>
                </a:lnTo>
                <a:lnTo>
                  <a:pt x="465067" y="463706"/>
                </a:lnTo>
                <a:lnTo>
                  <a:pt x="423022" y="497987"/>
                </a:lnTo>
                <a:lnTo>
                  <a:pt x="375733" y="524303"/>
                </a:lnTo>
                <a:lnTo>
                  <a:pt x="325824" y="540133"/>
                </a:lnTo>
                <a:lnTo>
                  <a:pt x="273242" y="545426"/>
                </a:lnTo>
                <a:lnTo>
                  <a:pt x="218090" y="540133"/>
                </a:lnTo>
                <a:lnTo>
                  <a:pt x="168129" y="524303"/>
                </a:lnTo>
                <a:lnTo>
                  <a:pt x="120841" y="497987"/>
                </a:lnTo>
                <a:lnTo>
                  <a:pt x="81468" y="463706"/>
                </a:lnTo>
                <a:lnTo>
                  <a:pt x="47288" y="424181"/>
                </a:lnTo>
                <a:lnTo>
                  <a:pt x="20972" y="376792"/>
                </a:lnTo>
                <a:lnTo>
                  <a:pt x="5243" y="326731"/>
                </a:lnTo>
                <a:lnTo>
                  <a:pt x="0" y="271427"/>
                </a:lnTo>
                <a:close/>
              </a:path>
            </a:pathLst>
          </a:custGeom>
          <a:ln w="5250">
            <a:solidFill>
              <a:srgbClr val="231F20"/>
            </a:solidFill>
          </a:ln>
        </p:spPr>
        <p:txBody>
          <a:bodyPr wrap="square" lIns="0" tIns="0" rIns="0" bIns="0" rtlCol="0"/>
          <a:lstStyle/>
          <a:p>
            <a:endParaRPr/>
          </a:p>
        </p:txBody>
      </p:sp>
      <p:sp>
        <p:nvSpPr>
          <p:cNvPr id="34" name="object 34"/>
          <p:cNvSpPr txBox="1"/>
          <p:nvPr/>
        </p:nvSpPr>
        <p:spPr>
          <a:xfrm>
            <a:off x="7837495" y="3798346"/>
            <a:ext cx="319405" cy="341630"/>
          </a:xfrm>
          <a:prstGeom prst="rect">
            <a:avLst/>
          </a:prstGeom>
        </p:spPr>
        <p:txBody>
          <a:bodyPr vert="horz" wrap="square" lIns="0" tIns="15875" rIns="0" bIns="0" rtlCol="0">
            <a:spAutoFit/>
          </a:bodyPr>
          <a:lstStyle/>
          <a:p>
            <a:pPr marL="12700">
              <a:lnSpc>
                <a:spcPct val="100000"/>
              </a:lnSpc>
              <a:spcBef>
                <a:spcPts val="125"/>
              </a:spcBef>
            </a:pPr>
            <a:r>
              <a:rPr sz="2050" spc="15" dirty="0">
                <a:solidFill>
                  <a:srgbClr val="231F20"/>
                </a:solidFill>
                <a:latin typeface="Arial MT"/>
                <a:cs typeface="Arial MT"/>
              </a:rPr>
              <a:t>1</a:t>
            </a:r>
            <a:r>
              <a:rPr sz="2050" spc="10" dirty="0">
                <a:solidFill>
                  <a:srgbClr val="231F20"/>
                </a:solidFill>
                <a:latin typeface="Arial MT"/>
                <a:cs typeface="Arial MT"/>
              </a:rPr>
              <a:t>5</a:t>
            </a:r>
            <a:endParaRPr sz="2050">
              <a:latin typeface="Arial MT"/>
              <a:cs typeface="Arial MT"/>
            </a:endParaRPr>
          </a:p>
        </p:txBody>
      </p:sp>
      <p:sp>
        <p:nvSpPr>
          <p:cNvPr id="35" name="object 35"/>
          <p:cNvSpPr/>
          <p:nvPr/>
        </p:nvSpPr>
        <p:spPr>
          <a:xfrm>
            <a:off x="6102778" y="1516215"/>
            <a:ext cx="2832735" cy="2479675"/>
          </a:xfrm>
          <a:custGeom>
            <a:avLst/>
            <a:gdLst/>
            <a:ahLst/>
            <a:cxnLst/>
            <a:rect l="l" t="t" r="r" b="b"/>
            <a:pathLst>
              <a:path w="2832734" h="2479675">
                <a:moveTo>
                  <a:pt x="354711" y="239767"/>
                </a:moveTo>
                <a:lnTo>
                  <a:pt x="751518" y="0"/>
                </a:lnTo>
              </a:path>
              <a:path w="2832734" h="2479675">
                <a:moveTo>
                  <a:pt x="1100986" y="105415"/>
                </a:moveTo>
                <a:lnTo>
                  <a:pt x="1313833" y="455791"/>
                </a:lnTo>
              </a:path>
              <a:path w="2832734" h="2479675">
                <a:moveTo>
                  <a:pt x="1634414" y="877401"/>
                </a:moveTo>
                <a:lnTo>
                  <a:pt x="2183572" y="1422777"/>
                </a:lnTo>
              </a:path>
              <a:path w="2832734" h="2479675">
                <a:moveTo>
                  <a:pt x="1266545" y="919547"/>
                </a:moveTo>
                <a:lnTo>
                  <a:pt x="1137788" y="1586118"/>
                </a:lnTo>
              </a:path>
              <a:path w="2832734" h="2479675">
                <a:moveTo>
                  <a:pt x="2228289" y="1765289"/>
                </a:moveTo>
                <a:lnTo>
                  <a:pt x="2046950" y="2255311"/>
                </a:lnTo>
              </a:path>
              <a:path w="2832734" h="2479675">
                <a:moveTo>
                  <a:pt x="1623928" y="2479299"/>
                </a:moveTo>
                <a:lnTo>
                  <a:pt x="0" y="2431860"/>
                </a:lnTo>
              </a:path>
              <a:path w="2832734" h="2479675">
                <a:moveTo>
                  <a:pt x="1689618" y="2305372"/>
                </a:moveTo>
                <a:lnTo>
                  <a:pt x="1234986" y="2018164"/>
                </a:lnTo>
              </a:path>
              <a:path w="2832734" h="2479675">
                <a:moveTo>
                  <a:pt x="1156189" y="700852"/>
                </a:moveTo>
                <a:lnTo>
                  <a:pt x="394134" y="379414"/>
                </a:lnTo>
              </a:path>
              <a:path w="2832734" h="2479675">
                <a:moveTo>
                  <a:pt x="2291357" y="455791"/>
                </a:moveTo>
                <a:lnTo>
                  <a:pt x="2296600" y="400487"/>
                </a:lnTo>
                <a:lnTo>
                  <a:pt x="2309707" y="350426"/>
                </a:lnTo>
                <a:lnTo>
                  <a:pt x="2336023" y="302986"/>
                </a:lnTo>
                <a:lnTo>
                  <a:pt x="2370153" y="263462"/>
                </a:lnTo>
                <a:lnTo>
                  <a:pt x="2409577" y="229231"/>
                </a:lnTo>
                <a:lnTo>
                  <a:pt x="2456915" y="202865"/>
                </a:lnTo>
                <a:lnTo>
                  <a:pt x="2509447" y="187085"/>
                </a:lnTo>
                <a:lnTo>
                  <a:pt x="2561978" y="181792"/>
                </a:lnTo>
                <a:lnTo>
                  <a:pt x="2614559" y="187085"/>
                </a:lnTo>
                <a:lnTo>
                  <a:pt x="2664469" y="202865"/>
                </a:lnTo>
                <a:lnTo>
                  <a:pt x="2711757" y="229231"/>
                </a:lnTo>
                <a:lnTo>
                  <a:pt x="2753802" y="263462"/>
                </a:lnTo>
                <a:lnTo>
                  <a:pt x="2785361" y="302986"/>
                </a:lnTo>
                <a:lnTo>
                  <a:pt x="2811627" y="350426"/>
                </a:lnTo>
                <a:lnTo>
                  <a:pt x="2827406" y="400487"/>
                </a:lnTo>
                <a:lnTo>
                  <a:pt x="2832649" y="455791"/>
                </a:lnTo>
                <a:lnTo>
                  <a:pt x="2827406" y="508523"/>
                </a:lnTo>
                <a:lnTo>
                  <a:pt x="2811627" y="558584"/>
                </a:lnTo>
                <a:lnTo>
                  <a:pt x="2785361" y="605973"/>
                </a:lnTo>
                <a:lnTo>
                  <a:pt x="2753802" y="648170"/>
                </a:lnTo>
                <a:lnTo>
                  <a:pt x="2711757" y="679779"/>
                </a:lnTo>
                <a:lnTo>
                  <a:pt x="2664469" y="706095"/>
                </a:lnTo>
                <a:lnTo>
                  <a:pt x="2614559" y="721925"/>
                </a:lnTo>
                <a:lnTo>
                  <a:pt x="2561978" y="727218"/>
                </a:lnTo>
                <a:lnTo>
                  <a:pt x="2509447" y="721925"/>
                </a:lnTo>
                <a:lnTo>
                  <a:pt x="2456915" y="706095"/>
                </a:lnTo>
                <a:lnTo>
                  <a:pt x="2409577" y="679779"/>
                </a:lnTo>
                <a:lnTo>
                  <a:pt x="2370153" y="648170"/>
                </a:lnTo>
                <a:lnTo>
                  <a:pt x="2336023" y="605973"/>
                </a:lnTo>
                <a:lnTo>
                  <a:pt x="2309707" y="558584"/>
                </a:lnTo>
                <a:lnTo>
                  <a:pt x="2296600" y="508523"/>
                </a:lnTo>
                <a:lnTo>
                  <a:pt x="2291357" y="455791"/>
                </a:lnTo>
                <a:close/>
              </a:path>
            </a:pathLst>
          </a:custGeom>
          <a:ln w="5250">
            <a:solidFill>
              <a:srgbClr val="231F20"/>
            </a:solidFill>
          </a:ln>
        </p:spPr>
        <p:txBody>
          <a:bodyPr wrap="square" lIns="0" tIns="0" rIns="0" bIns="0" rtlCol="0"/>
          <a:lstStyle/>
          <a:p>
            <a:endParaRPr/>
          </a:p>
        </p:txBody>
      </p:sp>
      <p:sp>
        <p:nvSpPr>
          <p:cNvPr id="36" name="object 36"/>
          <p:cNvSpPr txBox="1"/>
          <p:nvPr/>
        </p:nvSpPr>
        <p:spPr>
          <a:xfrm>
            <a:off x="8504931" y="1774906"/>
            <a:ext cx="319405" cy="341630"/>
          </a:xfrm>
          <a:prstGeom prst="rect">
            <a:avLst/>
          </a:prstGeom>
        </p:spPr>
        <p:txBody>
          <a:bodyPr vert="horz" wrap="square" lIns="0" tIns="15875" rIns="0" bIns="0" rtlCol="0">
            <a:spAutoFit/>
          </a:bodyPr>
          <a:lstStyle/>
          <a:p>
            <a:pPr marL="12700">
              <a:lnSpc>
                <a:spcPct val="100000"/>
              </a:lnSpc>
              <a:spcBef>
                <a:spcPts val="125"/>
              </a:spcBef>
            </a:pPr>
            <a:r>
              <a:rPr sz="2050" spc="15" dirty="0">
                <a:solidFill>
                  <a:srgbClr val="231F20"/>
                </a:solidFill>
                <a:latin typeface="Arial MT"/>
                <a:cs typeface="Arial MT"/>
              </a:rPr>
              <a:t>1</a:t>
            </a:r>
            <a:r>
              <a:rPr sz="2050" spc="10" dirty="0">
                <a:solidFill>
                  <a:srgbClr val="231F20"/>
                </a:solidFill>
                <a:latin typeface="Arial MT"/>
                <a:cs typeface="Arial MT"/>
              </a:rPr>
              <a:t>6</a:t>
            </a:r>
            <a:endParaRPr sz="2050">
              <a:latin typeface="Arial MT"/>
              <a:cs typeface="Arial MT"/>
            </a:endParaRPr>
          </a:p>
        </p:txBody>
      </p:sp>
      <p:grpSp>
        <p:nvGrpSpPr>
          <p:cNvPr id="37" name="object 37"/>
          <p:cNvGrpSpPr/>
          <p:nvPr/>
        </p:nvGrpSpPr>
        <p:grpSpPr>
          <a:xfrm>
            <a:off x="3916483" y="1366052"/>
            <a:ext cx="4751070" cy="2969895"/>
            <a:chOff x="3916483" y="1366052"/>
            <a:chExt cx="4751070" cy="2969895"/>
          </a:xfrm>
        </p:grpSpPr>
        <p:sp>
          <p:nvSpPr>
            <p:cNvPr id="38" name="object 38"/>
            <p:cNvSpPr/>
            <p:nvPr/>
          </p:nvSpPr>
          <p:spPr>
            <a:xfrm>
              <a:off x="7802882" y="1972006"/>
              <a:ext cx="862330" cy="838200"/>
            </a:xfrm>
            <a:custGeom>
              <a:avLst/>
              <a:gdLst/>
              <a:ahLst/>
              <a:cxnLst/>
              <a:rect l="l" t="t" r="r" b="b"/>
              <a:pathLst>
                <a:path w="862329" h="838200">
                  <a:moveTo>
                    <a:pt x="0" y="245061"/>
                  </a:moveTo>
                  <a:lnTo>
                    <a:pt x="591252" y="0"/>
                  </a:lnTo>
                </a:path>
                <a:path w="862329" h="838200">
                  <a:moveTo>
                    <a:pt x="712094" y="837877"/>
                  </a:moveTo>
                  <a:lnTo>
                    <a:pt x="861874" y="271427"/>
                  </a:lnTo>
                </a:path>
              </a:pathLst>
            </a:custGeom>
            <a:ln w="5250">
              <a:solidFill>
                <a:srgbClr val="231F20"/>
              </a:solidFill>
            </a:ln>
          </p:spPr>
          <p:txBody>
            <a:bodyPr wrap="square" lIns="0" tIns="0" rIns="0" bIns="0" rtlCol="0"/>
            <a:lstStyle/>
            <a:p>
              <a:endParaRPr/>
            </a:p>
          </p:txBody>
        </p:sp>
        <p:sp>
          <p:nvSpPr>
            <p:cNvPr id="39" name="object 39"/>
            <p:cNvSpPr/>
            <p:nvPr/>
          </p:nvSpPr>
          <p:spPr>
            <a:xfrm>
              <a:off x="6570517" y="1379190"/>
              <a:ext cx="247015" cy="171450"/>
            </a:xfrm>
            <a:custGeom>
              <a:avLst/>
              <a:gdLst/>
              <a:ahLst/>
              <a:cxnLst/>
              <a:rect l="l" t="t" r="r" b="b"/>
              <a:pathLst>
                <a:path w="247015" h="171450">
                  <a:moveTo>
                    <a:pt x="246977" y="0"/>
                  </a:moveTo>
                  <a:lnTo>
                    <a:pt x="0" y="171306"/>
                  </a:lnTo>
                </a:path>
              </a:pathLst>
            </a:custGeom>
            <a:ln w="26276">
              <a:solidFill>
                <a:srgbClr val="231F20"/>
              </a:solidFill>
            </a:ln>
          </p:spPr>
          <p:txBody>
            <a:bodyPr wrap="square" lIns="0" tIns="0" rIns="0" bIns="0" rtlCol="0"/>
            <a:lstStyle/>
            <a:p>
              <a:endParaRPr/>
            </a:p>
          </p:txBody>
        </p:sp>
        <p:sp>
          <p:nvSpPr>
            <p:cNvPr id="40" name="object 40"/>
            <p:cNvSpPr/>
            <p:nvPr/>
          </p:nvSpPr>
          <p:spPr>
            <a:xfrm>
              <a:off x="6386557" y="1471448"/>
              <a:ext cx="247015" cy="208279"/>
            </a:xfrm>
            <a:custGeom>
              <a:avLst/>
              <a:gdLst/>
              <a:ahLst/>
              <a:cxnLst/>
              <a:rect l="l" t="t" r="r" b="b"/>
              <a:pathLst>
                <a:path w="247015" h="208280">
                  <a:moveTo>
                    <a:pt x="155022" y="0"/>
                  </a:moveTo>
                  <a:lnTo>
                    <a:pt x="0" y="208108"/>
                  </a:lnTo>
                  <a:lnTo>
                    <a:pt x="246977" y="134352"/>
                  </a:lnTo>
                  <a:lnTo>
                    <a:pt x="155022" y="0"/>
                  </a:lnTo>
                  <a:close/>
                </a:path>
              </a:pathLst>
            </a:custGeom>
            <a:solidFill>
              <a:srgbClr val="231F20"/>
            </a:solidFill>
          </p:spPr>
          <p:txBody>
            <a:bodyPr wrap="square" lIns="0" tIns="0" rIns="0" bIns="0" rtlCol="0"/>
            <a:lstStyle/>
            <a:p>
              <a:endParaRPr/>
            </a:p>
          </p:txBody>
        </p:sp>
        <p:sp>
          <p:nvSpPr>
            <p:cNvPr id="41" name="object 41"/>
            <p:cNvSpPr/>
            <p:nvPr/>
          </p:nvSpPr>
          <p:spPr>
            <a:xfrm>
              <a:off x="5900417" y="2111652"/>
              <a:ext cx="158115" cy="485140"/>
            </a:xfrm>
            <a:custGeom>
              <a:avLst/>
              <a:gdLst/>
              <a:ahLst/>
              <a:cxnLst/>
              <a:rect l="l" t="t" r="r" b="b"/>
              <a:pathLst>
                <a:path w="158114" h="485139">
                  <a:moveTo>
                    <a:pt x="157643" y="0"/>
                  </a:moveTo>
                  <a:lnTo>
                    <a:pt x="0" y="484778"/>
                  </a:lnTo>
                </a:path>
              </a:pathLst>
            </a:custGeom>
            <a:ln w="26276">
              <a:solidFill>
                <a:srgbClr val="231F20"/>
              </a:solidFill>
            </a:ln>
          </p:spPr>
          <p:txBody>
            <a:bodyPr wrap="square" lIns="0" tIns="0" rIns="0" bIns="0" rtlCol="0"/>
            <a:lstStyle/>
            <a:p>
              <a:endParaRPr/>
            </a:p>
          </p:txBody>
        </p:sp>
        <p:sp>
          <p:nvSpPr>
            <p:cNvPr id="42" name="object 42"/>
            <p:cNvSpPr/>
            <p:nvPr/>
          </p:nvSpPr>
          <p:spPr>
            <a:xfrm>
              <a:off x="5829485" y="2551664"/>
              <a:ext cx="155575" cy="258445"/>
            </a:xfrm>
            <a:custGeom>
              <a:avLst/>
              <a:gdLst/>
              <a:ahLst/>
              <a:cxnLst/>
              <a:rect l="l" t="t" r="r" b="b"/>
              <a:pathLst>
                <a:path w="155575" h="258444">
                  <a:moveTo>
                    <a:pt x="0" y="0"/>
                  </a:moveTo>
                  <a:lnTo>
                    <a:pt x="2621" y="258219"/>
                  </a:lnTo>
                  <a:lnTo>
                    <a:pt x="155022" y="52682"/>
                  </a:lnTo>
                  <a:lnTo>
                    <a:pt x="0" y="0"/>
                  </a:lnTo>
                  <a:close/>
                </a:path>
              </a:pathLst>
            </a:custGeom>
            <a:solidFill>
              <a:srgbClr val="231F20"/>
            </a:solidFill>
          </p:spPr>
          <p:txBody>
            <a:bodyPr wrap="square" lIns="0" tIns="0" rIns="0" bIns="0" rtlCol="0"/>
            <a:lstStyle/>
            <a:p>
              <a:endParaRPr/>
            </a:p>
          </p:txBody>
        </p:sp>
        <p:sp>
          <p:nvSpPr>
            <p:cNvPr id="43" name="object 43"/>
            <p:cNvSpPr/>
            <p:nvPr/>
          </p:nvSpPr>
          <p:spPr>
            <a:xfrm>
              <a:off x="5695485" y="3318357"/>
              <a:ext cx="3175" cy="213995"/>
            </a:xfrm>
            <a:custGeom>
              <a:avLst/>
              <a:gdLst/>
              <a:ahLst/>
              <a:cxnLst/>
              <a:rect l="l" t="t" r="r" b="b"/>
              <a:pathLst>
                <a:path w="3175" h="213995">
                  <a:moveTo>
                    <a:pt x="1310" y="-13138"/>
                  </a:moveTo>
                  <a:lnTo>
                    <a:pt x="1310" y="226539"/>
                  </a:lnTo>
                </a:path>
              </a:pathLst>
            </a:custGeom>
            <a:ln w="28898">
              <a:solidFill>
                <a:srgbClr val="231F20"/>
              </a:solidFill>
            </a:ln>
          </p:spPr>
          <p:txBody>
            <a:bodyPr wrap="square" lIns="0" tIns="0" rIns="0" bIns="0" rtlCol="0"/>
            <a:lstStyle/>
            <a:p>
              <a:endParaRPr/>
            </a:p>
          </p:txBody>
        </p:sp>
        <p:sp>
          <p:nvSpPr>
            <p:cNvPr id="44" name="object 44"/>
            <p:cNvSpPr/>
            <p:nvPr/>
          </p:nvSpPr>
          <p:spPr>
            <a:xfrm>
              <a:off x="5616638" y="3510685"/>
              <a:ext cx="163195" cy="245110"/>
            </a:xfrm>
            <a:custGeom>
              <a:avLst/>
              <a:gdLst/>
              <a:ahLst/>
              <a:cxnLst/>
              <a:rect l="l" t="t" r="r" b="b"/>
              <a:pathLst>
                <a:path w="163195" h="245110">
                  <a:moveTo>
                    <a:pt x="162886" y="0"/>
                  </a:moveTo>
                  <a:lnTo>
                    <a:pt x="0" y="0"/>
                  </a:lnTo>
                  <a:lnTo>
                    <a:pt x="81468" y="245061"/>
                  </a:lnTo>
                  <a:lnTo>
                    <a:pt x="162886" y="0"/>
                  </a:lnTo>
                  <a:close/>
                </a:path>
              </a:pathLst>
            </a:custGeom>
            <a:solidFill>
              <a:srgbClr val="231F20"/>
            </a:solidFill>
          </p:spPr>
          <p:txBody>
            <a:bodyPr wrap="square" lIns="0" tIns="0" rIns="0" bIns="0" rtlCol="0"/>
            <a:lstStyle/>
            <a:p>
              <a:endParaRPr/>
            </a:p>
          </p:txBody>
        </p:sp>
        <p:sp>
          <p:nvSpPr>
            <p:cNvPr id="45" name="object 45"/>
            <p:cNvSpPr/>
            <p:nvPr/>
          </p:nvSpPr>
          <p:spPr>
            <a:xfrm>
              <a:off x="4139867" y="4127195"/>
              <a:ext cx="1487805" cy="129539"/>
            </a:xfrm>
            <a:custGeom>
              <a:avLst/>
              <a:gdLst/>
              <a:ahLst/>
              <a:cxnLst/>
              <a:rect l="l" t="t" r="r" b="b"/>
              <a:pathLst>
                <a:path w="1487804" h="129539">
                  <a:moveTo>
                    <a:pt x="1487257" y="0"/>
                  </a:moveTo>
                  <a:lnTo>
                    <a:pt x="0" y="129109"/>
                  </a:lnTo>
                </a:path>
              </a:pathLst>
            </a:custGeom>
            <a:ln w="26276">
              <a:solidFill>
                <a:srgbClr val="231F20"/>
              </a:solidFill>
            </a:ln>
          </p:spPr>
          <p:txBody>
            <a:bodyPr wrap="square" lIns="0" tIns="0" rIns="0" bIns="0" rtlCol="0"/>
            <a:lstStyle/>
            <a:p>
              <a:endParaRPr/>
            </a:p>
          </p:txBody>
        </p:sp>
        <p:sp>
          <p:nvSpPr>
            <p:cNvPr id="46" name="object 46"/>
            <p:cNvSpPr/>
            <p:nvPr/>
          </p:nvSpPr>
          <p:spPr>
            <a:xfrm>
              <a:off x="3916483" y="4172013"/>
              <a:ext cx="250190" cy="163830"/>
            </a:xfrm>
            <a:custGeom>
              <a:avLst/>
              <a:gdLst/>
              <a:ahLst/>
              <a:cxnLst/>
              <a:rect l="l" t="t" r="r" b="b"/>
              <a:pathLst>
                <a:path w="250189" h="163829">
                  <a:moveTo>
                    <a:pt x="236541" y="0"/>
                  </a:moveTo>
                  <a:lnTo>
                    <a:pt x="0" y="102743"/>
                  </a:lnTo>
                  <a:lnTo>
                    <a:pt x="249649" y="163340"/>
                  </a:lnTo>
                  <a:lnTo>
                    <a:pt x="236541" y="0"/>
                  </a:lnTo>
                  <a:close/>
                </a:path>
              </a:pathLst>
            </a:custGeom>
            <a:solidFill>
              <a:srgbClr val="231F20"/>
            </a:solidFill>
          </p:spPr>
          <p:txBody>
            <a:bodyPr wrap="square" lIns="0" tIns="0" rIns="0" bIns="0" rtlCol="0"/>
            <a:lstStyle/>
            <a:p>
              <a:endParaRPr/>
            </a:p>
          </p:txBody>
        </p:sp>
      </p:grpSp>
      <p:sp>
        <p:nvSpPr>
          <p:cNvPr id="47" name="object 47"/>
          <p:cNvSpPr txBox="1"/>
          <p:nvPr/>
        </p:nvSpPr>
        <p:spPr>
          <a:xfrm>
            <a:off x="1764871" y="4011770"/>
            <a:ext cx="2211705" cy="974090"/>
          </a:xfrm>
          <a:prstGeom prst="rect">
            <a:avLst/>
          </a:prstGeom>
        </p:spPr>
        <p:txBody>
          <a:bodyPr vert="horz" wrap="square" lIns="0" tIns="173990" rIns="0" bIns="0" rtlCol="0">
            <a:spAutoFit/>
          </a:bodyPr>
          <a:lstStyle/>
          <a:p>
            <a:pPr marL="800735">
              <a:lnSpc>
                <a:spcPct val="100000"/>
              </a:lnSpc>
              <a:spcBef>
                <a:spcPts val="1370"/>
              </a:spcBef>
            </a:pPr>
            <a:r>
              <a:rPr sz="2050" spc="10" dirty="0">
                <a:solidFill>
                  <a:srgbClr val="231F20"/>
                </a:solidFill>
                <a:latin typeface="Arial MT"/>
                <a:cs typeface="Arial MT"/>
              </a:rPr>
              <a:t>Source</a:t>
            </a:r>
            <a:endParaRPr sz="2050">
              <a:latin typeface="Arial MT"/>
              <a:cs typeface="Arial MT"/>
            </a:endParaRPr>
          </a:p>
          <a:p>
            <a:pPr marL="12700">
              <a:lnSpc>
                <a:spcPct val="100000"/>
              </a:lnSpc>
              <a:spcBef>
                <a:spcPts val="1270"/>
              </a:spcBef>
              <a:tabLst>
                <a:tab pos="1670685" algn="l"/>
              </a:tabLst>
            </a:pPr>
            <a:r>
              <a:rPr sz="2050" spc="10" dirty="0">
                <a:solidFill>
                  <a:srgbClr val="231F20"/>
                </a:solidFill>
                <a:latin typeface="Arial MT"/>
                <a:cs typeface="Arial MT"/>
              </a:rPr>
              <a:t>4</a:t>
            </a:r>
            <a:r>
              <a:rPr sz="2050" spc="15" dirty="0">
                <a:solidFill>
                  <a:srgbClr val="231F20"/>
                </a:solidFill>
                <a:latin typeface="Arial MT"/>
                <a:cs typeface="Arial MT"/>
              </a:rPr>
              <a:t> </a:t>
            </a:r>
            <a:r>
              <a:rPr sz="2050" spc="5" dirty="0">
                <a:solidFill>
                  <a:srgbClr val="231F20"/>
                </a:solidFill>
                <a:latin typeface="Arial MT"/>
                <a:cs typeface="Arial MT"/>
              </a:rPr>
              <a:t>- </a:t>
            </a:r>
            <a:r>
              <a:rPr sz="2050" spc="10" dirty="0">
                <a:solidFill>
                  <a:srgbClr val="231F20"/>
                </a:solidFill>
                <a:latin typeface="Arial MT"/>
                <a:cs typeface="Arial MT"/>
              </a:rPr>
              <a:t>7</a:t>
            </a:r>
            <a:r>
              <a:rPr sz="2050" spc="15" dirty="0">
                <a:solidFill>
                  <a:srgbClr val="231F20"/>
                </a:solidFill>
                <a:latin typeface="Arial MT"/>
                <a:cs typeface="Arial MT"/>
              </a:rPr>
              <a:t> </a:t>
            </a:r>
            <a:r>
              <a:rPr sz="2050" spc="5" dirty="0">
                <a:solidFill>
                  <a:srgbClr val="231F20"/>
                </a:solidFill>
                <a:latin typeface="Arial MT"/>
                <a:cs typeface="Arial MT"/>
              </a:rPr>
              <a:t>- </a:t>
            </a:r>
            <a:r>
              <a:rPr sz="2050" spc="15" dirty="0">
                <a:solidFill>
                  <a:srgbClr val="231F20"/>
                </a:solidFill>
                <a:latin typeface="Arial MT"/>
                <a:cs typeface="Arial MT"/>
              </a:rPr>
              <a:t>10 </a:t>
            </a:r>
            <a:r>
              <a:rPr sz="2050" spc="5" dirty="0">
                <a:solidFill>
                  <a:srgbClr val="231F20"/>
                </a:solidFill>
                <a:latin typeface="Arial MT"/>
                <a:cs typeface="Arial MT"/>
              </a:rPr>
              <a:t>- </a:t>
            </a:r>
            <a:r>
              <a:rPr sz="2050" spc="10" dirty="0">
                <a:solidFill>
                  <a:srgbClr val="231F20"/>
                </a:solidFill>
                <a:latin typeface="Arial MT"/>
                <a:cs typeface="Arial MT"/>
              </a:rPr>
              <a:t>5	</a:t>
            </a:r>
            <a:r>
              <a:rPr sz="2050" spc="5" dirty="0">
                <a:solidFill>
                  <a:srgbClr val="231F20"/>
                </a:solidFill>
                <a:latin typeface="Arial MT"/>
                <a:cs typeface="Arial MT"/>
              </a:rPr>
              <a:t>-</a:t>
            </a:r>
            <a:r>
              <a:rPr sz="2050" spc="-70" dirty="0">
                <a:solidFill>
                  <a:srgbClr val="231F20"/>
                </a:solidFill>
                <a:latin typeface="Arial MT"/>
                <a:cs typeface="Arial MT"/>
              </a:rPr>
              <a:t> </a:t>
            </a:r>
            <a:r>
              <a:rPr sz="2050" spc="10" dirty="0">
                <a:solidFill>
                  <a:srgbClr val="231F20"/>
                </a:solidFill>
                <a:latin typeface="Arial MT"/>
                <a:cs typeface="Arial MT"/>
              </a:rPr>
              <a:t>14;</a:t>
            </a:r>
            <a:endParaRPr sz="2050">
              <a:latin typeface="Arial MT"/>
              <a:cs typeface="Arial MT"/>
            </a:endParaRPr>
          </a:p>
        </p:txBody>
      </p:sp>
      <p:sp>
        <p:nvSpPr>
          <p:cNvPr id="48" name="object 48"/>
          <p:cNvSpPr txBox="1"/>
          <p:nvPr/>
        </p:nvSpPr>
        <p:spPr>
          <a:xfrm>
            <a:off x="1764871" y="4960282"/>
            <a:ext cx="4916170" cy="1321435"/>
          </a:xfrm>
          <a:prstGeom prst="rect">
            <a:avLst/>
          </a:prstGeom>
        </p:spPr>
        <p:txBody>
          <a:bodyPr vert="horz" wrap="square" lIns="0" tIns="15875" rIns="0" bIns="0" rtlCol="0">
            <a:spAutoFit/>
          </a:bodyPr>
          <a:lstStyle/>
          <a:p>
            <a:pPr marL="12700">
              <a:lnSpc>
                <a:spcPct val="100000"/>
              </a:lnSpc>
              <a:spcBef>
                <a:spcPts val="125"/>
              </a:spcBef>
              <a:tabLst>
                <a:tab pos="1142365" algn="l"/>
              </a:tabLst>
            </a:pPr>
            <a:r>
              <a:rPr sz="2050" spc="10" dirty="0">
                <a:solidFill>
                  <a:srgbClr val="231F20"/>
                </a:solidFill>
                <a:latin typeface="Arial MT"/>
                <a:cs typeface="Arial MT"/>
              </a:rPr>
              <a:t>4</a:t>
            </a:r>
            <a:r>
              <a:rPr sz="2050" spc="15" dirty="0">
                <a:solidFill>
                  <a:srgbClr val="231F20"/>
                </a:solidFill>
                <a:latin typeface="Arial MT"/>
                <a:cs typeface="Arial MT"/>
              </a:rPr>
              <a:t> </a:t>
            </a:r>
            <a:r>
              <a:rPr sz="2050" spc="5" dirty="0">
                <a:solidFill>
                  <a:srgbClr val="231F20"/>
                </a:solidFill>
                <a:latin typeface="Arial MT"/>
                <a:cs typeface="Arial MT"/>
              </a:rPr>
              <a:t>- </a:t>
            </a:r>
            <a:r>
              <a:rPr sz="2050" spc="10" dirty="0">
                <a:solidFill>
                  <a:srgbClr val="231F20"/>
                </a:solidFill>
                <a:latin typeface="Arial MT"/>
                <a:cs typeface="Arial MT"/>
              </a:rPr>
              <a:t>7</a:t>
            </a:r>
            <a:r>
              <a:rPr sz="2050" spc="15" dirty="0">
                <a:solidFill>
                  <a:srgbClr val="231F20"/>
                </a:solidFill>
                <a:latin typeface="Arial MT"/>
                <a:cs typeface="Arial MT"/>
              </a:rPr>
              <a:t> </a:t>
            </a:r>
            <a:r>
              <a:rPr sz="2050" spc="5" dirty="0">
                <a:solidFill>
                  <a:srgbClr val="231F20"/>
                </a:solidFill>
                <a:latin typeface="Arial MT"/>
                <a:cs typeface="Arial MT"/>
              </a:rPr>
              <a:t>- </a:t>
            </a:r>
            <a:r>
              <a:rPr sz="2050" spc="10" dirty="0">
                <a:solidFill>
                  <a:srgbClr val="231F20"/>
                </a:solidFill>
                <a:latin typeface="Arial MT"/>
                <a:cs typeface="Arial MT"/>
              </a:rPr>
              <a:t>6	</a:t>
            </a:r>
            <a:r>
              <a:rPr sz="2050" spc="5" dirty="0">
                <a:solidFill>
                  <a:srgbClr val="231F20"/>
                </a:solidFill>
                <a:latin typeface="Arial MT"/>
                <a:cs typeface="Arial MT"/>
              </a:rPr>
              <a:t>-</a:t>
            </a:r>
            <a:r>
              <a:rPr sz="2050" spc="-20" dirty="0">
                <a:solidFill>
                  <a:srgbClr val="231F20"/>
                </a:solidFill>
                <a:latin typeface="Arial MT"/>
                <a:cs typeface="Arial MT"/>
              </a:rPr>
              <a:t> </a:t>
            </a:r>
            <a:r>
              <a:rPr sz="2050" spc="15" dirty="0">
                <a:solidFill>
                  <a:srgbClr val="231F20"/>
                </a:solidFill>
                <a:latin typeface="Arial MT"/>
                <a:cs typeface="Arial MT"/>
              </a:rPr>
              <a:t>12</a:t>
            </a:r>
            <a:r>
              <a:rPr sz="2050" spc="-5" dirty="0">
                <a:solidFill>
                  <a:srgbClr val="231F20"/>
                </a:solidFill>
                <a:latin typeface="Arial MT"/>
                <a:cs typeface="Arial MT"/>
              </a:rPr>
              <a:t> </a:t>
            </a:r>
            <a:r>
              <a:rPr sz="2050" spc="5" dirty="0">
                <a:solidFill>
                  <a:srgbClr val="231F20"/>
                </a:solidFill>
                <a:latin typeface="Arial MT"/>
                <a:cs typeface="Arial MT"/>
              </a:rPr>
              <a:t>-</a:t>
            </a:r>
            <a:r>
              <a:rPr sz="2050" spc="-20" dirty="0">
                <a:solidFill>
                  <a:srgbClr val="231F20"/>
                </a:solidFill>
                <a:latin typeface="Arial MT"/>
                <a:cs typeface="Arial MT"/>
              </a:rPr>
              <a:t> </a:t>
            </a:r>
            <a:r>
              <a:rPr sz="2050" spc="10" dirty="0">
                <a:solidFill>
                  <a:srgbClr val="231F20"/>
                </a:solidFill>
                <a:latin typeface="Arial MT"/>
                <a:cs typeface="Arial MT"/>
              </a:rPr>
              <a:t>14;</a:t>
            </a:r>
            <a:endParaRPr sz="2050">
              <a:latin typeface="Arial MT"/>
              <a:cs typeface="Arial MT"/>
            </a:endParaRPr>
          </a:p>
          <a:p>
            <a:pPr marL="12700">
              <a:lnSpc>
                <a:spcPct val="100000"/>
              </a:lnSpc>
              <a:spcBef>
                <a:spcPts val="25"/>
              </a:spcBef>
              <a:tabLst>
                <a:tab pos="1142365" algn="l"/>
                <a:tab pos="1670685" algn="l"/>
                <a:tab pos="1904364" algn="l"/>
                <a:tab pos="2198370" algn="l"/>
              </a:tabLst>
            </a:pPr>
            <a:r>
              <a:rPr sz="2050" spc="10" dirty="0">
                <a:solidFill>
                  <a:srgbClr val="231F20"/>
                </a:solidFill>
                <a:latin typeface="Arial MT"/>
                <a:cs typeface="Arial MT"/>
              </a:rPr>
              <a:t>4</a:t>
            </a:r>
            <a:r>
              <a:rPr sz="2050" spc="15" dirty="0">
                <a:solidFill>
                  <a:srgbClr val="231F20"/>
                </a:solidFill>
                <a:latin typeface="Arial MT"/>
                <a:cs typeface="Arial MT"/>
              </a:rPr>
              <a:t> </a:t>
            </a:r>
            <a:r>
              <a:rPr sz="2050" spc="5" dirty="0">
                <a:solidFill>
                  <a:srgbClr val="231F20"/>
                </a:solidFill>
                <a:latin typeface="Arial MT"/>
                <a:cs typeface="Arial MT"/>
              </a:rPr>
              <a:t>- </a:t>
            </a:r>
            <a:r>
              <a:rPr sz="2050" spc="10" dirty="0">
                <a:solidFill>
                  <a:srgbClr val="231F20"/>
                </a:solidFill>
                <a:latin typeface="Arial MT"/>
                <a:cs typeface="Arial MT"/>
              </a:rPr>
              <a:t>9</a:t>
            </a:r>
            <a:r>
              <a:rPr sz="2050" spc="15" dirty="0">
                <a:solidFill>
                  <a:srgbClr val="231F20"/>
                </a:solidFill>
                <a:latin typeface="Arial MT"/>
                <a:cs typeface="Arial MT"/>
              </a:rPr>
              <a:t> </a:t>
            </a:r>
            <a:r>
              <a:rPr sz="2050" spc="5" dirty="0">
                <a:solidFill>
                  <a:srgbClr val="231F20"/>
                </a:solidFill>
                <a:latin typeface="Arial MT"/>
                <a:cs typeface="Arial MT"/>
              </a:rPr>
              <a:t>- </a:t>
            </a:r>
            <a:r>
              <a:rPr sz="2050" spc="10" dirty="0">
                <a:solidFill>
                  <a:srgbClr val="231F20"/>
                </a:solidFill>
                <a:latin typeface="Arial MT"/>
                <a:cs typeface="Arial MT"/>
              </a:rPr>
              <a:t>8	</a:t>
            </a:r>
            <a:r>
              <a:rPr sz="2050" spc="5" dirty="0">
                <a:solidFill>
                  <a:srgbClr val="231F20"/>
                </a:solidFill>
                <a:latin typeface="Arial MT"/>
                <a:cs typeface="Arial MT"/>
              </a:rPr>
              <a:t>-</a:t>
            </a:r>
            <a:r>
              <a:rPr sz="2050" dirty="0">
                <a:solidFill>
                  <a:srgbClr val="231F20"/>
                </a:solidFill>
                <a:latin typeface="Arial MT"/>
                <a:cs typeface="Arial MT"/>
              </a:rPr>
              <a:t> </a:t>
            </a:r>
            <a:r>
              <a:rPr sz="2050" spc="10" dirty="0">
                <a:solidFill>
                  <a:srgbClr val="231F20"/>
                </a:solidFill>
                <a:latin typeface="Arial MT"/>
                <a:cs typeface="Arial MT"/>
              </a:rPr>
              <a:t>1	</a:t>
            </a:r>
            <a:r>
              <a:rPr sz="2050" spc="5" dirty="0">
                <a:solidFill>
                  <a:srgbClr val="231F20"/>
                </a:solidFill>
                <a:latin typeface="Arial MT"/>
                <a:cs typeface="Arial MT"/>
              </a:rPr>
              <a:t>-	</a:t>
            </a:r>
            <a:r>
              <a:rPr sz="2050" spc="10" dirty="0">
                <a:solidFill>
                  <a:srgbClr val="231F20"/>
                </a:solidFill>
                <a:latin typeface="Arial MT"/>
                <a:cs typeface="Arial MT"/>
              </a:rPr>
              <a:t>5	</a:t>
            </a:r>
            <a:r>
              <a:rPr sz="2050" spc="5" dirty="0">
                <a:solidFill>
                  <a:srgbClr val="231F20"/>
                </a:solidFill>
                <a:latin typeface="Arial MT"/>
                <a:cs typeface="Arial MT"/>
              </a:rPr>
              <a:t>-</a:t>
            </a:r>
            <a:r>
              <a:rPr sz="2050" spc="-40" dirty="0">
                <a:solidFill>
                  <a:srgbClr val="231F20"/>
                </a:solidFill>
                <a:latin typeface="Arial MT"/>
                <a:cs typeface="Arial MT"/>
              </a:rPr>
              <a:t> </a:t>
            </a:r>
            <a:r>
              <a:rPr sz="2050" spc="10" dirty="0">
                <a:solidFill>
                  <a:srgbClr val="231F20"/>
                </a:solidFill>
                <a:latin typeface="Arial MT"/>
                <a:cs typeface="Arial MT"/>
              </a:rPr>
              <a:t>14...</a:t>
            </a:r>
            <a:endParaRPr sz="2050">
              <a:latin typeface="Arial MT"/>
              <a:cs typeface="Arial MT"/>
            </a:endParaRPr>
          </a:p>
          <a:p>
            <a:pPr>
              <a:lnSpc>
                <a:spcPct val="100000"/>
              </a:lnSpc>
              <a:spcBef>
                <a:spcPts val="25"/>
              </a:spcBef>
            </a:pPr>
            <a:endParaRPr sz="2750">
              <a:latin typeface="Arial MT"/>
              <a:cs typeface="Arial MT"/>
            </a:endParaRPr>
          </a:p>
          <a:p>
            <a:pPr marL="2258060">
              <a:lnSpc>
                <a:spcPct val="100000"/>
              </a:lnSpc>
            </a:pPr>
            <a:r>
              <a:rPr sz="1700" spc="75">
                <a:latin typeface="Calibri"/>
                <a:cs typeface="Calibri"/>
              </a:rPr>
              <a:t>Routing</a:t>
            </a:r>
            <a:r>
              <a:rPr sz="1700" spc="160">
                <a:latin typeface="Calibri"/>
                <a:cs typeface="Calibri"/>
              </a:rPr>
              <a:t> </a:t>
            </a:r>
            <a:r>
              <a:rPr sz="1700" spc="60">
                <a:latin typeface="Calibri"/>
                <a:cs typeface="Calibri"/>
              </a:rPr>
              <a:t>in</a:t>
            </a:r>
            <a:r>
              <a:rPr sz="1700" spc="165">
                <a:latin typeface="Calibri"/>
                <a:cs typeface="Calibri"/>
              </a:rPr>
              <a:t> </a:t>
            </a:r>
            <a:r>
              <a:rPr sz="1700" spc="225">
                <a:latin typeface="Calibri"/>
                <a:cs typeface="Calibri"/>
              </a:rPr>
              <a:t>ABR.</a:t>
            </a:r>
            <a:endParaRPr sz="1700">
              <a:latin typeface="Calibri"/>
              <a:cs typeface="Calibri"/>
            </a:endParaRPr>
          </a:p>
        </p:txBody>
      </p:sp>
      <p:sp>
        <p:nvSpPr>
          <p:cNvPr id="49" name="object 49"/>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930237" y="808192"/>
            <a:ext cx="8744585" cy="2021205"/>
          </a:xfrm>
          <a:prstGeom prst="rect">
            <a:avLst/>
          </a:prstGeom>
        </p:spPr>
        <p:txBody>
          <a:bodyPr vert="horz" wrap="square" lIns="0" tIns="162560" rIns="0" bIns="0" rtlCol="0">
            <a:spAutoFit/>
          </a:bodyPr>
          <a:lstStyle/>
          <a:p>
            <a:pPr marL="102870">
              <a:lnSpc>
                <a:spcPct val="100000"/>
              </a:lnSpc>
              <a:spcBef>
                <a:spcPts val="1280"/>
              </a:spcBef>
            </a:pPr>
            <a:r>
              <a:rPr sz="1700" b="1" spc="160" dirty="0">
                <a:latin typeface="Calibri"/>
                <a:cs typeface="Calibri"/>
              </a:rPr>
              <a:t>If</a:t>
            </a:r>
            <a:r>
              <a:rPr sz="1700" b="1" spc="250" dirty="0">
                <a:latin typeface="Calibri"/>
                <a:cs typeface="Calibri"/>
              </a:rPr>
              <a:t> </a:t>
            </a:r>
            <a:r>
              <a:rPr sz="1700" b="1" spc="114" dirty="0">
                <a:latin typeface="Calibri"/>
                <a:cs typeface="Calibri"/>
              </a:rPr>
              <a:t>the</a:t>
            </a:r>
            <a:r>
              <a:rPr sz="1700" b="1" spc="250" dirty="0">
                <a:latin typeface="Calibri"/>
                <a:cs typeface="Calibri"/>
              </a:rPr>
              <a:t> </a:t>
            </a:r>
            <a:r>
              <a:rPr sz="1700" b="1" spc="145" dirty="0">
                <a:latin typeface="Calibri"/>
                <a:cs typeface="Calibri"/>
              </a:rPr>
              <a:t>link</a:t>
            </a:r>
            <a:r>
              <a:rPr sz="1700" b="1" spc="254" dirty="0">
                <a:latin typeface="Calibri"/>
                <a:cs typeface="Calibri"/>
              </a:rPr>
              <a:t> </a:t>
            </a:r>
            <a:r>
              <a:rPr sz="1700" b="1" spc="135" dirty="0">
                <a:latin typeface="Calibri"/>
                <a:cs typeface="Calibri"/>
              </a:rPr>
              <a:t>break</a:t>
            </a:r>
            <a:r>
              <a:rPr sz="1700" b="1" spc="250" dirty="0">
                <a:latin typeface="Calibri"/>
                <a:cs typeface="Calibri"/>
              </a:rPr>
              <a:t> </a:t>
            </a:r>
            <a:r>
              <a:rPr sz="1700" b="1" spc="125" dirty="0">
                <a:latin typeface="Calibri"/>
                <a:cs typeface="Calibri"/>
              </a:rPr>
              <a:t>occurs:</a:t>
            </a:r>
            <a:endParaRPr sz="1700">
              <a:latin typeface="Calibri"/>
              <a:cs typeface="Calibri"/>
            </a:endParaRPr>
          </a:p>
          <a:p>
            <a:pPr marL="228600" indent="-216535">
              <a:lnSpc>
                <a:spcPct val="100000"/>
              </a:lnSpc>
              <a:spcBef>
                <a:spcPts val="1180"/>
              </a:spcBef>
              <a:buFont typeface="Cambria"/>
              <a:buChar char="•"/>
              <a:tabLst>
                <a:tab pos="229235" algn="l"/>
              </a:tabLst>
            </a:pPr>
            <a:r>
              <a:rPr sz="1700" spc="5" dirty="0">
                <a:latin typeface="Calibri"/>
                <a:cs typeface="Calibri"/>
              </a:rPr>
              <a:t>the</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dirty="0">
                <a:latin typeface="Calibri"/>
                <a:cs typeface="Calibri"/>
              </a:rPr>
              <a:t>closer</a:t>
            </a:r>
            <a:r>
              <a:rPr sz="1700" spc="180" dirty="0">
                <a:latin typeface="Calibri"/>
                <a:cs typeface="Calibri"/>
              </a:rPr>
              <a:t> </a:t>
            </a:r>
            <a:r>
              <a:rPr sz="1700" spc="10" dirty="0">
                <a:latin typeface="Calibri"/>
                <a:cs typeface="Calibri"/>
              </a:rPr>
              <a:t>to</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source</a:t>
            </a:r>
            <a:r>
              <a:rPr sz="1700" spc="175" dirty="0">
                <a:latin typeface="Calibri"/>
                <a:cs typeface="Calibri"/>
              </a:rPr>
              <a:t> </a:t>
            </a:r>
            <a:r>
              <a:rPr sz="1700" spc="40" dirty="0">
                <a:latin typeface="Calibri"/>
                <a:cs typeface="Calibri"/>
              </a:rPr>
              <a:t>initiates</a:t>
            </a:r>
            <a:r>
              <a:rPr sz="1700" spc="180" dirty="0">
                <a:latin typeface="Calibri"/>
                <a:cs typeface="Calibri"/>
              </a:rPr>
              <a:t> </a:t>
            </a:r>
            <a:r>
              <a:rPr sz="1700" spc="25" dirty="0">
                <a:latin typeface="Calibri"/>
                <a:cs typeface="Calibri"/>
              </a:rPr>
              <a:t>a</a:t>
            </a:r>
            <a:r>
              <a:rPr sz="1700" spc="175" dirty="0">
                <a:latin typeface="Calibri"/>
                <a:cs typeface="Calibri"/>
              </a:rPr>
              <a:t> </a:t>
            </a:r>
            <a:r>
              <a:rPr sz="1700" spc="40" dirty="0">
                <a:latin typeface="Calibri"/>
                <a:cs typeface="Calibri"/>
              </a:rPr>
              <a:t>local</a:t>
            </a:r>
            <a:r>
              <a:rPr sz="1700" spc="175" dirty="0">
                <a:latin typeface="Calibri"/>
                <a:cs typeface="Calibri"/>
              </a:rPr>
              <a:t> </a:t>
            </a:r>
            <a:r>
              <a:rPr sz="1700" spc="75" dirty="0">
                <a:latin typeface="Calibri"/>
                <a:cs typeface="Calibri"/>
              </a:rPr>
              <a:t>link</a:t>
            </a:r>
            <a:r>
              <a:rPr sz="1700" spc="180" dirty="0">
                <a:latin typeface="Calibri"/>
                <a:cs typeface="Calibri"/>
              </a:rPr>
              <a:t> </a:t>
            </a:r>
            <a:r>
              <a:rPr sz="1700" spc="25" dirty="0">
                <a:latin typeface="Calibri"/>
                <a:cs typeface="Calibri"/>
              </a:rPr>
              <a:t>repair</a:t>
            </a:r>
            <a:r>
              <a:rPr sz="1700" spc="175" dirty="0">
                <a:latin typeface="Calibri"/>
                <a:cs typeface="Calibri"/>
              </a:rPr>
              <a:t> </a:t>
            </a:r>
            <a:r>
              <a:rPr sz="1700" spc="10" dirty="0">
                <a:latin typeface="Calibri"/>
                <a:cs typeface="Calibri"/>
              </a:rPr>
              <a:t>as</a:t>
            </a:r>
            <a:r>
              <a:rPr sz="1700" spc="180" dirty="0">
                <a:latin typeface="Calibri"/>
                <a:cs typeface="Calibri"/>
              </a:rPr>
              <a:t> </a:t>
            </a:r>
            <a:r>
              <a:rPr sz="1700" dirty="0">
                <a:latin typeface="Calibri"/>
                <a:cs typeface="Calibri"/>
              </a:rPr>
              <a:t>follows:</a:t>
            </a:r>
            <a:endParaRPr sz="1700">
              <a:latin typeface="Calibri"/>
              <a:cs typeface="Calibri"/>
            </a:endParaRPr>
          </a:p>
          <a:p>
            <a:pPr marL="298450">
              <a:lnSpc>
                <a:spcPct val="100000"/>
              </a:lnSpc>
              <a:spcBef>
                <a:spcPts val="775"/>
              </a:spcBef>
            </a:pPr>
            <a:r>
              <a:rPr sz="1700" b="1" spc="120" dirty="0">
                <a:latin typeface="Calibri"/>
                <a:cs typeface="Calibri"/>
              </a:rPr>
              <a:t>–</a:t>
            </a:r>
            <a:r>
              <a:rPr sz="1700" b="1" spc="459" dirty="0">
                <a:latin typeface="Calibri"/>
                <a:cs typeface="Calibri"/>
              </a:rPr>
              <a:t> </a:t>
            </a:r>
            <a:r>
              <a:rPr sz="1700" spc="25" dirty="0">
                <a:latin typeface="Calibri"/>
                <a:cs typeface="Calibri"/>
              </a:rPr>
              <a:t>broadcasts</a:t>
            </a:r>
            <a:r>
              <a:rPr sz="1700" spc="180" dirty="0">
                <a:latin typeface="Calibri"/>
                <a:cs typeface="Calibri"/>
              </a:rPr>
              <a:t> </a:t>
            </a:r>
            <a:r>
              <a:rPr sz="1700" spc="55" dirty="0">
                <a:latin typeface="Calibri"/>
                <a:cs typeface="Calibri"/>
              </a:rPr>
              <a:t>locally</a:t>
            </a:r>
            <a:r>
              <a:rPr sz="1700" spc="175" dirty="0">
                <a:latin typeface="Calibri"/>
                <a:cs typeface="Calibri"/>
              </a:rPr>
              <a:t> </a:t>
            </a:r>
            <a:r>
              <a:rPr sz="1700" dirty="0">
                <a:latin typeface="Calibri"/>
                <a:cs typeface="Calibri"/>
              </a:rPr>
              <a:t>route</a:t>
            </a:r>
            <a:r>
              <a:rPr sz="1700" spc="180" dirty="0">
                <a:latin typeface="Calibri"/>
                <a:cs typeface="Calibri"/>
              </a:rPr>
              <a:t> </a:t>
            </a:r>
            <a:r>
              <a:rPr sz="1700" spc="25" dirty="0">
                <a:latin typeface="Calibri"/>
                <a:cs typeface="Calibri"/>
              </a:rPr>
              <a:t>repair</a:t>
            </a:r>
            <a:r>
              <a:rPr sz="1700" spc="180" dirty="0">
                <a:latin typeface="Calibri"/>
                <a:cs typeface="Calibri"/>
              </a:rPr>
              <a:t> </a:t>
            </a:r>
            <a:r>
              <a:rPr sz="1700" spc="15" dirty="0">
                <a:latin typeface="Calibri"/>
                <a:cs typeface="Calibri"/>
              </a:rPr>
              <a:t>packet</a:t>
            </a:r>
            <a:r>
              <a:rPr sz="1700" spc="180" dirty="0">
                <a:latin typeface="Calibri"/>
                <a:cs typeface="Calibri"/>
              </a:rPr>
              <a:t> </a:t>
            </a:r>
            <a:r>
              <a:rPr sz="1700" spc="55" dirty="0">
                <a:latin typeface="Calibri"/>
                <a:cs typeface="Calibri"/>
              </a:rPr>
              <a:t>(local</a:t>
            </a:r>
            <a:r>
              <a:rPr sz="1700" spc="180" dirty="0">
                <a:latin typeface="Calibri"/>
                <a:cs typeface="Calibri"/>
              </a:rPr>
              <a:t> </a:t>
            </a:r>
            <a:r>
              <a:rPr sz="1700" spc="20" dirty="0">
                <a:latin typeface="Calibri"/>
                <a:cs typeface="Calibri"/>
              </a:rPr>
              <a:t>query</a:t>
            </a:r>
            <a:r>
              <a:rPr sz="1700" spc="180" dirty="0">
                <a:latin typeface="Calibri"/>
                <a:cs typeface="Calibri"/>
              </a:rPr>
              <a:t> (LQ)) </a:t>
            </a:r>
            <a:r>
              <a:rPr sz="1700" spc="50" dirty="0">
                <a:latin typeface="Calibri"/>
                <a:cs typeface="Calibri"/>
              </a:rPr>
              <a:t>with</a:t>
            </a:r>
            <a:r>
              <a:rPr sz="1700" spc="175" dirty="0">
                <a:latin typeface="Calibri"/>
                <a:cs typeface="Calibri"/>
              </a:rPr>
              <a:t> </a:t>
            </a:r>
            <a:r>
              <a:rPr sz="1700" spc="40" dirty="0">
                <a:latin typeface="Calibri"/>
                <a:cs typeface="Calibri"/>
              </a:rPr>
              <a:t>limited</a:t>
            </a:r>
            <a:r>
              <a:rPr sz="1700" spc="180" dirty="0">
                <a:latin typeface="Calibri"/>
                <a:cs typeface="Calibri"/>
              </a:rPr>
              <a:t> </a:t>
            </a:r>
            <a:r>
              <a:rPr sz="1700" spc="370" dirty="0">
                <a:latin typeface="Calibri"/>
                <a:cs typeface="Calibri"/>
              </a:rPr>
              <a:t>TTL</a:t>
            </a:r>
            <a:r>
              <a:rPr sz="1700" spc="180" dirty="0">
                <a:latin typeface="Calibri"/>
                <a:cs typeface="Calibri"/>
              </a:rPr>
              <a:t> </a:t>
            </a:r>
            <a:r>
              <a:rPr sz="1700" spc="30" dirty="0">
                <a:latin typeface="Calibri"/>
                <a:cs typeface="Calibri"/>
              </a:rPr>
              <a:t>(e.g.,</a:t>
            </a:r>
            <a:r>
              <a:rPr sz="1700" spc="180" dirty="0">
                <a:latin typeface="Calibri"/>
                <a:cs typeface="Calibri"/>
              </a:rPr>
              <a:t> </a:t>
            </a:r>
            <a:r>
              <a:rPr sz="1700" spc="40" dirty="0">
                <a:latin typeface="Calibri"/>
                <a:cs typeface="Calibri"/>
              </a:rPr>
              <a:t>3);</a:t>
            </a:r>
            <a:endParaRPr sz="1700">
              <a:latin typeface="Calibri"/>
              <a:cs typeface="Calibri"/>
            </a:endParaRPr>
          </a:p>
          <a:p>
            <a:pPr marL="228600" indent="-216535">
              <a:lnSpc>
                <a:spcPct val="100000"/>
              </a:lnSpc>
              <a:spcBef>
                <a:spcPts val="1185"/>
              </a:spcBef>
              <a:buFont typeface="Cambria"/>
              <a:buChar char="•"/>
              <a:tabLst>
                <a:tab pos="229235" algn="l"/>
              </a:tabLst>
            </a:pPr>
            <a:r>
              <a:rPr sz="1700" spc="35" dirty="0">
                <a:latin typeface="Calibri"/>
                <a:cs typeface="Calibri"/>
              </a:rPr>
              <a:t>if</a:t>
            </a:r>
            <a:r>
              <a:rPr sz="1700" spc="175" dirty="0">
                <a:latin typeface="Calibri"/>
                <a:cs typeface="Calibri"/>
              </a:rPr>
              <a:t> </a:t>
            </a:r>
            <a:r>
              <a:rPr sz="1700" spc="45" dirty="0">
                <a:latin typeface="Calibri"/>
                <a:cs typeface="Calibri"/>
              </a:rPr>
              <a:t>this</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35" dirty="0">
                <a:latin typeface="Calibri"/>
                <a:cs typeface="Calibri"/>
              </a:rPr>
              <a:t>fails</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25" dirty="0">
                <a:latin typeface="Calibri"/>
                <a:cs typeface="Calibri"/>
              </a:rPr>
              <a:t>repair,</a:t>
            </a:r>
            <a:r>
              <a:rPr sz="1700" spc="175" dirty="0">
                <a:latin typeface="Calibri"/>
                <a:cs typeface="Calibri"/>
              </a:rPr>
              <a:t> </a:t>
            </a:r>
            <a:r>
              <a:rPr sz="1700" spc="15" dirty="0">
                <a:latin typeface="Calibri"/>
                <a:cs typeface="Calibri"/>
              </a:rPr>
              <a:t>then</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45" dirty="0">
                <a:latin typeface="Calibri"/>
                <a:cs typeface="Calibri"/>
              </a:rPr>
              <a:t>next</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dirty="0">
                <a:latin typeface="Calibri"/>
                <a:cs typeface="Calibri"/>
              </a:rPr>
              <a:t>closer</a:t>
            </a:r>
            <a:r>
              <a:rPr sz="1700" spc="180" dirty="0">
                <a:latin typeface="Calibri"/>
                <a:cs typeface="Calibri"/>
              </a:rPr>
              <a:t> </a:t>
            </a:r>
            <a:r>
              <a:rPr sz="1700" spc="10" dirty="0">
                <a:latin typeface="Calibri"/>
                <a:cs typeface="Calibri"/>
              </a:rPr>
              <a:t>to</a:t>
            </a:r>
            <a:r>
              <a:rPr sz="1700" spc="175" dirty="0">
                <a:latin typeface="Calibri"/>
                <a:cs typeface="Calibri"/>
              </a:rPr>
              <a:t> </a:t>
            </a:r>
            <a:r>
              <a:rPr sz="1700" spc="30" dirty="0">
                <a:latin typeface="Calibri"/>
                <a:cs typeface="Calibri"/>
              </a:rPr>
              <a:t>destination</a:t>
            </a:r>
            <a:r>
              <a:rPr sz="1700" spc="180" dirty="0">
                <a:latin typeface="Calibri"/>
                <a:cs typeface="Calibri"/>
              </a:rPr>
              <a:t> </a:t>
            </a:r>
            <a:r>
              <a:rPr sz="1700" spc="40" dirty="0">
                <a:latin typeface="Calibri"/>
                <a:cs typeface="Calibri"/>
              </a:rPr>
              <a:t>initiates</a:t>
            </a:r>
            <a:r>
              <a:rPr sz="1700" spc="180" dirty="0">
                <a:latin typeface="Calibri"/>
                <a:cs typeface="Calibri"/>
              </a:rPr>
              <a:t> </a:t>
            </a:r>
            <a:r>
              <a:rPr sz="1700" spc="25" dirty="0">
                <a:latin typeface="Calibri"/>
                <a:cs typeface="Calibri"/>
              </a:rPr>
              <a:t>a</a:t>
            </a:r>
            <a:r>
              <a:rPr sz="1700" spc="180" dirty="0">
                <a:latin typeface="Calibri"/>
                <a:cs typeface="Calibri"/>
              </a:rPr>
              <a:t> </a:t>
            </a:r>
            <a:r>
              <a:rPr sz="1700" dirty="0">
                <a:latin typeface="Calibri"/>
                <a:cs typeface="Calibri"/>
              </a:rPr>
              <a:t>route</a:t>
            </a:r>
            <a:r>
              <a:rPr sz="1700" spc="180" dirty="0">
                <a:latin typeface="Calibri"/>
                <a:cs typeface="Calibri"/>
              </a:rPr>
              <a:t> </a:t>
            </a:r>
            <a:r>
              <a:rPr sz="1700" spc="20" dirty="0">
                <a:latin typeface="Calibri"/>
                <a:cs typeface="Calibri"/>
              </a:rPr>
              <a:t>repair;</a:t>
            </a:r>
            <a:endParaRPr sz="1700">
              <a:latin typeface="Calibri"/>
              <a:cs typeface="Calibri"/>
            </a:endParaRPr>
          </a:p>
          <a:p>
            <a:pPr marL="228600" indent="-216535">
              <a:lnSpc>
                <a:spcPct val="100000"/>
              </a:lnSpc>
              <a:spcBef>
                <a:spcPts val="1185"/>
              </a:spcBef>
              <a:buFont typeface="Cambria"/>
              <a:buChar char="•"/>
              <a:tabLst>
                <a:tab pos="229235" algn="l"/>
              </a:tabLst>
            </a:pPr>
            <a:r>
              <a:rPr sz="1700" spc="35" dirty="0">
                <a:latin typeface="Calibri"/>
                <a:cs typeface="Calibri"/>
              </a:rPr>
              <a:t>if</a:t>
            </a:r>
            <a:r>
              <a:rPr sz="1700" spc="175" dirty="0">
                <a:latin typeface="Calibri"/>
                <a:cs typeface="Calibri"/>
              </a:rPr>
              <a:t> </a:t>
            </a:r>
            <a:r>
              <a:rPr sz="1700" spc="-5" dirty="0">
                <a:latin typeface="Calibri"/>
                <a:cs typeface="Calibri"/>
              </a:rPr>
              <a:t>nodes</a:t>
            </a:r>
            <a:r>
              <a:rPr sz="1700" spc="180" dirty="0">
                <a:latin typeface="Calibri"/>
                <a:cs typeface="Calibri"/>
              </a:rPr>
              <a:t> </a:t>
            </a:r>
            <a:r>
              <a:rPr sz="1700" spc="45" dirty="0">
                <a:latin typeface="Calibri"/>
                <a:cs typeface="Calibri"/>
              </a:rPr>
              <a:t>constituting</a:t>
            </a:r>
            <a:r>
              <a:rPr sz="1700" spc="180" dirty="0">
                <a:latin typeface="Calibri"/>
                <a:cs typeface="Calibri"/>
              </a:rPr>
              <a:t> </a:t>
            </a:r>
            <a:r>
              <a:rPr sz="1700" spc="25" dirty="0">
                <a:latin typeface="Calibri"/>
                <a:cs typeface="Calibri"/>
              </a:rPr>
              <a:t>a</a:t>
            </a:r>
            <a:r>
              <a:rPr sz="1700" spc="180" dirty="0">
                <a:latin typeface="Calibri"/>
                <a:cs typeface="Calibri"/>
              </a:rPr>
              <a:t> </a:t>
            </a:r>
            <a:r>
              <a:rPr sz="1700" spc="35" dirty="0">
                <a:latin typeface="Calibri"/>
                <a:cs typeface="Calibri"/>
              </a:rPr>
              <a:t>half</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15" dirty="0">
                <a:latin typeface="Calibri"/>
                <a:cs typeface="Calibri"/>
              </a:rPr>
              <a:t>pass</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the</a:t>
            </a:r>
            <a:r>
              <a:rPr sz="1700" spc="180" dirty="0">
                <a:latin typeface="Calibri"/>
                <a:cs typeface="Calibri"/>
              </a:rPr>
              <a:t> </a:t>
            </a:r>
            <a:r>
              <a:rPr sz="1700" dirty="0">
                <a:latin typeface="Calibri"/>
                <a:cs typeface="Calibri"/>
              </a:rPr>
              <a:t>route</a:t>
            </a:r>
            <a:r>
              <a:rPr sz="1700" spc="180" dirty="0">
                <a:latin typeface="Calibri"/>
                <a:cs typeface="Calibri"/>
              </a:rPr>
              <a:t> </a:t>
            </a:r>
            <a:r>
              <a:rPr sz="1700" spc="45" dirty="0">
                <a:latin typeface="Calibri"/>
                <a:cs typeface="Calibri"/>
              </a:rPr>
              <a:t>fail</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25" dirty="0">
                <a:latin typeface="Calibri"/>
                <a:cs typeface="Calibri"/>
              </a:rPr>
              <a:t>repair,</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source</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15" dirty="0">
                <a:latin typeface="Calibri"/>
                <a:cs typeface="Calibri"/>
              </a:rPr>
              <a:t>informed.</a:t>
            </a:r>
            <a:endParaRPr sz="1700">
              <a:latin typeface="Calibri"/>
              <a:cs typeface="Calibri"/>
            </a:endParaRPr>
          </a:p>
        </p:txBody>
      </p:sp>
      <p:pic>
        <p:nvPicPr>
          <p:cNvPr id="5" name="object 5"/>
          <p:cNvPicPr/>
          <p:nvPr/>
        </p:nvPicPr>
        <p:blipFill>
          <a:blip r:embed="rId2" cstate="print"/>
          <a:stretch>
            <a:fillRect/>
          </a:stretch>
        </p:blipFill>
        <p:spPr>
          <a:xfrm>
            <a:off x="2598835" y="3066917"/>
            <a:ext cx="5443117" cy="2429623"/>
          </a:xfrm>
          <a:prstGeom prst="rect">
            <a:avLst/>
          </a:prstGeom>
        </p:spPr>
      </p:pic>
      <p:sp>
        <p:nvSpPr>
          <p:cNvPr id="6" name="object 6"/>
          <p:cNvSpPr txBox="1"/>
          <p:nvPr/>
        </p:nvSpPr>
        <p:spPr>
          <a:xfrm>
            <a:off x="5042354" y="3939161"/>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8</a:t>
            </a:r>
            <a:endParaRPr sz="1550">
              <a:latin typeface="Arial MT"/>
              <a:cs typeface="Arial MT"/>
            </a:endParaRPr>
          </a:p>
        </p:txBody>
      </p:sp>
      <p:sp>
        <p:nvSpPr>
          <p:cNvPr id="7" name="object 7"/>
          <p:cNvSpPr txBox="1"/>
          <p:nvPr/>
        </p:nvSpPr>
        <p:spPr>
          <a:xfrm>
            <a:off x="5936059" y="3510512"/>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5</a:t>
            </a:r>
            <a:endParaRPr sz="1550">
              <a:latin typeface="Arial MT"/>
              <a:cs typeface="Arial MT"/>
            </a:endParaRPr>
          </a:p>
        </p:txBody>
      </p:sp>
      <p:sp>
        <p:nvSpPr>
          <p:cNvPr id="8" name="object 8"/>
          <p:cNvSpPr txBox="1"/>
          <p:nvPr/>
        </p:nvSpPr>
        <p:spPr>
          <a:xfrm>
            <a:off x="6620650" y="4602865"/>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6</a:t>
            </a:r>
            <a:endParaRPr sz="1550">
              <a:latin typeface="Arial MT"/>
              <a:cs typeface="Arial MT"/>
            </a:endParaRPr>
          </a:p>
        </p:txBody>
      </p:sp>
      <p:sp>
        <p:nvSpPr>
          <p:cNvPr id="9" name="object 9"/>
          <p:cNvSpPr txBox="1"/>
          <p:nvPr/>
        </p:nvSpPr>
        <p:spPr>
          <a:xfrm>
            <a:off x="5640138" y="5047314"/>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7</a:t>
            </a:r>
            <a:endParaRPr sz="1550">
              <a:latin typeface="Arial MT"/>
              <a:cs typeface="Arial MT"/>
            </a:endParaRPr>
          </a:p>
        </p:txBody>
      </p:sp>
      <p:sp>
        <p:nvSpPr>
          <p:cNvPr id="10" name="object 10"/>
          <p:cNvSpPr txBox="1"/>
          <p:nvPr/>
        </p:nvSpPr>
        <p:spPr>
          <a:xfrm>
            <a:off x="4160483" y="3565816"/>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2</a:t>
            </a:r>
            <a:endParaRPr sz="1550">
              <a:latin typeface="Arial MT"/>
              <a:cs typeface="Arial MT"/>
            </a:endParaRPr>
          </a:p>
        </p:txBody>
      </p:sp>
      <p:sp>
        <p:nvSpPr>
          <p:cNvPr id="11" name="object 11"/>
          <p:cNvSpPr txBox="1"/>
          <p:nvPr/>
        </p:nvSpPr>
        <p:spPr>
          <a:xfrm>
            <a:off x="4604373" y="4454715"/>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9</a:t>
            </a:r>
            <a:endParaRPr sz="1550">
              <a:latin typeface="Arial MT"/>
              <a:cs typeface="Arial MT"/>
            </a:endParaRPr>
          </a:p>
        </p:txBody>
      </p:sp>
      <p:sp>
        <p:nvSpPr>
          <p:cNvPr id="12" name="object 12"/>
          <p:cNvSpPr txBox="1"/>
          <p:nvPr/>
        </p:nvSpPr>
        <p:spPr>
          <a:xfrm>
            <a:off x="4067768" y="5140161"/>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4</a:t>
            </a:r>
            <a:endParaRPr sz="1550">
              <a:latin typeface="Arial MT"/>
              <a:cs typeface="Arial MT"/>
            </a:endParaRPr>
          </a:p>
        </p:txBody>
      </p:sp>
      <p:sp>
        <p:nvSpPr>
          <p:cNvPr id="13" name="object 13"/>
          <p:cNvSpPr txBox="1"/>
          <p:nvPr/>
        </p:nvSpPr>
        <p:spPr>
          <a:xfrm>
            <a:off x="4993042" y="3214213"/>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1</a:t>
            </a:r>
            <a:endParaRPr sz="1550">
              <a:latin typeface="Arial MT"/>
              <a:cs typeface="Arial MT"/>
            </a:endParaRPr>
          </a:p>
        </p:txBody>
      </p:sp>
      <p:sp>
        <p:nvSpPr>
          <p:cNvPr id="14" name="object 14"/>
          <p:cNvSpPr txBox="1"/>
          <p:nvPr/>
        </p:nvSpPr>
        <p:spPr>
          <a:xfrm>
            <a:off x="3365418" y="4306565"/>
            <a:ext cx="135255" cy="262890"/>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3</a:t>
            </a:r>
            <a:endParaRPr sz="1550">
              <a:latin typeface="Arial MT"/>
              <a:cs typeface="Arial MT"/>
            </a:endParaRPr>
          </a:p>
        </p:txBody>
      </p:sp>
      <p:sp>
        <p:nvSpPr>
          <p:cNvPr id="15" name="object 15"/>
          <p:cNvSpPr txBox="1"/>
          <p:nvPr/>
        </p:nvSpPr>
        <p:spPr>
          <a:xfrm>
            <a:off x="5584901" y="4399395"/>
            <a:ext cx="24574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0</a:t>
            </a:r>
            <a:endParaRPr sz="1550">
              <a:latin typeface="Arial MT"/>
              <a:cs typeface="Arial MT"/>
            </a:endParaRPr>
          </a:p>
        </p:txBody>
      </p:sp>
      <p:sp>
        <p:nvSpPr>
          <p:cNvPr id="16" name="object 16"/>
          <p:cNvSpPr txBox="1"/>
          <p:nvPr/>
        </p:nvSpPr>
        <p:spPr>
          <a:xfrm>
            <a:off x="2680828" y="5084841"/>
            <a:ext cx="24574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1</a:t>
            </a:r>
            <a:endParaRPr sz="1550">
              <a:latin typeface="Arial MT"/>
              <a:cs typeface="Arial MT"/>
            </a:endParaRPr>
          </a:p>
        </p:txBody>
      </p:sp>
      <p:sp>
        <p:nvSpPr>
          <p:cNvPr id="17" name="object 17"/>
          <p:cNvSpPr txBox="1"/>
          <p:nvPr/>
        </p:nvSpPr>
        <p:spPr>
          <a:xfrm>
            <a:off x="6861333" y="3281366"/>
            <a:ext cx="572135" cy="732790"/>
          </a:xfrm>
          <a:prstGeom prst="rect">
            <a:avLst/>
          </a:prstGeom>
        </p:spPr>
        <p:txBody>
          <a:bodyPr vert="horz" wrap="square" lIns="0" tIns="12065" rIns="0" bIns="0" rtlCol="0">
            <a:spAutoFit/>
          </a:bodyPr>
          <a:lstStyle/>
          <a:p>
            <a:pPr marL="12700" marR="5080" indent="84455">
              <a:lnSpc>
                <a:spcPct val="149700"/>
              </a:lnSpc>
              <a:spcBef>
                <a:spcPts val="95"/>
              </a:spcBef>
            </a:pPr>
            <a:r>
              <a:rPr sz="1550" spc="-5" dirty="0">
                <a:solidFill>
                  <a:srgbClr val="231F20"/>
                </a:solidFill>
                <a:latin typeface="Arial MT"/>
                <a:cs typeface="Arial MT"/>
              </a:rPr>
              <a:t>D</a:t>
            </a:r>
            <a:r>
              <a:rPr sz="1550" spc="5" dirty="0">
                <a:solidFill>
                  <a:srgbClr val="231F20"/>
                </a:solidFill>
                <a:latin typeface="Arial MT"/>
                <a:cs typeface="Arial MT"/>
              </a:rPr>
              <a:t>e</a:t>
            </a:r>
            <a:r>
              <a:rPr sz="1550" spc="-5" dirty="0">
                <a:solidFill>
                  <a:srgbClr val="231F20"/>
                </a:solidFill>
                <a:latin typeface="Arial MT"/>
                <a:cs typeface="Arial MT"/>
              </a:rPr>
              <a:t>s</a:t>
            </a:r>
            <a:r>
              <a:rPr sz="1550" dirty="0">
                <a:solidFill>
                  <a:srgbClr val="231F20"/>
                </a:solidFill>
                <a:latin typeface="Arial MT"/>
                <a:cs typeface="Arial MT"/>
              </a:rPr>
              <a:t>t.  </a:t>
            </a:r>
            <a:r>
              <a:rPr sz="1550" spc="5" dirty="0">
                <a:solidFill>
                  <a:srgbClr val="231F20"/>
                </a:solidFill>
                <a:latin typeface="Arial MT"/>
                <a:cs typeface="Arial MT"/>
              </a:rPr>
              <a:t>12</a:t>
            </a:r>
            <a:endParaRPr sz="1550">
              <a:latin typeface="Arial MT"/>
              <a:cs typeface="Arial MT"/>
            </a:endParaRPr>
          </a:p>
        </p:txBody>
      </p:sp>
      <p:sp>
        <p:nvSpPr>
          <p:cNvPr id="18" name="object 18"/>
          <p:cNvSpPr txBox="1"/>
          <p:nvPr/>
        </p:nvSpPr>
        <p:spPr>
          <a:xfrm>
            <a:off x="7601161" y="4399395"/>
            <a:ext cx="24574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3</a:t>
            </a:r>
            <a:endParaRPr sz="1550">
              <a:latin typeface="Arial MT"/>
              <a:cs typeface="Arial MT"/>
            </a:endParaRPr>
          </a:p>
        </p:txBody>
      </p:sp>
      <p:sp>
        <p:nvSpPr>
          <p:cNvPr id="19" name="object 19"/>
          <p:cNvSpPr txBox="1"/>
          <p:nvPr/>
        </p:nvSpPr>
        <p:spPr>
          <a:xfrm>
            <a:off x="6529893" y="3121366"/>
            <a:ext cx="24574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4</a:t>
            </a:r>
            <a:endParaRPr sz="1550">
              <a:latin typeface="Arial MT"/>
              <a:cs typeface="Arial MT"/>
            </a:endParaRPr>
          </a:p>
        </p:txBody>
      </p:sp>
      <p:sp>
        <p:nvSpPr>
          <p:cNvPr id="20" name="object 20"/>
          <p:cNvSpPr txBox="1"/>
          <p:nvPr/>
        </p:nvSpPr>
        <p:spPr>
          <a:xfrm>
            <a:off x="7212509" y="5084841"/>
            <a:ext cx="24574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5</a:t>
            </a:r>
            <a:endParaRPr sz="1550">
              <a:latin typeface="Arial MT"/>
              <a:cs typeface="Arial MT"/>
            </a:endParaRPr>
          </a:p>
        </p:txBody>
      </p:sp>
      <p:sp>
        <p:nvSpPr>
          <p:cNvPr id="21" name="object 21"/>
          <p:cNvSpPr txBox="1"/>
          <p:nvPr/>
        </p:nvSpPr>
        <p:spPr>
          <a:xfrm>
            <a:off x="7713627" y="3565816"/>
            <a:ext cx="245745" cy="262890"/>
          </a:xfrm>
          <a:prstGeom prst="rect">
            <a:avLst/>
          </a:prstGeom>
        </p:spPr>
        <p:txBody>
          <a:bodyPr vert="horz" wrap="square" lIns="0" tIns="13335" rIns="0" bIns="0" rtlCol="0">
            <a:spAutoFit/>
          </a:bodyPr>
          <a:lstStyle/>
          <a:p>
            <a:pPr marL="12700">
              <a:lnSpc>
                <a:spcPct val="100000"/>
              </a:lnSpc>
              <a:spcBef>
                <a:spcPts val="105"/>
              </a:spcBef>
            </a:pPr>
            <a:r>
              <a:rPr sz="1550" spc="5" dirty="0">
                <a:solidFill>
                  <a:srgbClr val="231F20"/>
                </a:solidFill>
                <a:latin typeface="Arial MT"/>
                <a:cs typeface="Arial MT"/>
              </a:rPr>
              <a:t>1</a:t>
            </a:r>
            <a:r>
              <a:rPr sz="1550" dirty="0">
                <a:solidFill>
                  <a:srgbClr val="231F20"/>
                </a:solidFill>
                <a:latin typeface="Arial MT"/>
                <a:cs typeface="Arial MT"/>
              </a:rPr>
              <a:t>6</a:t>
            </a:r>
            <a:endParaRPr sz="1550">
              <a:latin typeface="Arial MT"/>
              <a:cs typeface="Arial MT"/>
            </a:endParaRPr>
          </a:p>
        </p:txBody>
      </p:sp>
      <p:sp>
        <p:nvSpPr>
          <p:cNvPr id="22" name="object 22"/>
          <p:cNvSpPr txBox="1"/>
          <p:nvPr/>
        </p:nvSpPr>
        <p:spPr>
          <a:xfrm>
            <a:off x="3245084" y="5361390"/>
            <a:ext cx="3903345" cy="906144"/>
          </a:xfrm>
          <a:prstGeom prst="rect">
            <a:avLst/>
          </a:prstGeom>
        </p:spPr>
        <p:txBody>
          <a:bodyPr vert="horz" wrap="square" lIns="0" tIns="13335" rIns="0" bIns="0" rtlCol="0">
            <a:spAutoFit/>
          </a:bodyPr>
          <a:lstStyle/>
          <a:p>
            <a:pPr marL="12700">
              <a:lnSpc>
                <a:spcPct val="100000"/>
              </a:lnSpc>
              <a:spcBef>
                <a:spcPts val="105"/>
              </a:spcBef>
            </a:pPr>
            <a:r>
              <a:rPr sz="1550" dirty="0">
                <a:solidFill>
                  <a:srgbClr val="231F20"/>
                </a:solidFill>
                <a:latin typeface="Arial MT"/>
                <a:cs typeface="Arial MT"/>
              </a:rPr>
              <a:t>Source</a:t>
            </a:r>
            <a:endParaRPr sz="1550">
              <a:latin typeface="Arial MT"/>
              <a:cs typeface="Arial MT"/>
            </a:endParaRPr>
          </a:p>
          <a:p>
            <a:pPr>
              <a:lnSpc>
                <a:spcPct val="100000"/>
              </a:lnSpc>
            </a:pPr>
            <a:endParaRPr sz="1500">
              <a:latin typeface="Arial MT"/>
              <a:cs typeface="Arial MT"/>
            </a:endParaRPr>
          </a:p>
          <a:p>
            <a:pPr marL="310515">
              <a:lnSpc>
                <a:spcPct val="100000"/>
              </a:lnSpc>
              <a:spcBef>
                <a:spcPts val="1295"/>
              </a:spcBef>
            </a:pPr>
            <a:r>
              <a:rPr sz="1700" spc="90">
                <a:latin typeface="Calibri"/>
                <a:cs typeface="Calibri"/>
              </a:rPr>
              <a:t>Local</a:t>
            </a:r>
            <a:r>
              <a:rPr sz="1700" spc="175">
                <a:latin typeface="Calibri"/>
                <a:cs typeface="Calibri"/>
              </a:rPr>
              <a:t> </a:t>
            </a:r>
            <a:r>
              <a:rPr sz="1700" dirty="0">
                <a:latin typeface="Calibri"/>
                <a:cs typeface="Calibri"/>
              </a:rPr>
              <a:t>route</a:t>
            </a:r>
            <a:r>
              <a:rPr sz="1700" spc="175" dirty="0">
                <a:latin typeface="Calibri"/>
                <a:cs typeface="Calibri"/>
              </a:rPr>
              <a:t> </a:t>
            </a:r>
            <a:r>
              <a:rPr sz="1700" spc="25" dirty="0">
                <a:latin typeface="Calibri"/>
                <a:cs typeface="Calibri"/>
              </a:rPr>
              <a:t>repair</a:t>
            </a:r>
            <a:r>
              <a:rPr sz="1700" spc="170" dirty="0">
                <a:latin typeface="Calibri"/>
                <a:cs typeface="Calibri"/>
              </a:rPr>
              <a:t> </a:t>
            </a:r>
            <a:r>
              <a:rPr sz="1700" spc="60" dirty="0">
                <a:latin typeface="Calibri"/>
                <a:cs typeface="Calibri"/>
              </a:rPr>
              <a:t>in</a:t>
            </a:r>
            <a:r>
              <a:rPr sz="1700" spc="175" dirty="0">
                <a:latin typeface="Calibri"/>
                <a:cs typeface="Calibri"/>
              </a:rPr>
              <a:t> </a:t>
            </a:r>
            <a:r>
              <a:rPr sz="1700" spc="225" dirty="0">
                <a:latin typeface="Calibri"/>
                <a:cs typeface="Calibri"/>
              </a:rPr>
              <a:t>ABR.</a:t>
            </a:r>
            <a:endParaRPr sz="1700">
              <a:latin typeface="Calibri"/>
              <a:cs typeface="Calibri"/>
            </a:endParaRPr>
          </a:p>
        </p:txBody>
      </p:sp>
      <p:sp>
        <p:nvSpPr>
          <p:cNvPr id="23" name="object 23"/>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780087"/>
            <a:ext cx="8146415" cy="5429885"/>
          </a:xfrm>
          <a:prstGeom prst="rect">
            <a:avLst/>
          </a:prstGeom>
        </p:spPr>
        <p:txBody>
          <a:bodyPr vert="horz" wrap="square" lIns="0" tIns="176530" rIns="0" bIns="0" rtlCol="0">
            <a:spAutoFit/>
          </a:bodyPr>
          <a:lstStyle/>
          <a:p>
            <a:pPr marL="525780" lvl="1" indent="-513715">
              <a:lnSpc>
                <a:spcPct val="100000"/>
              </a:lnSpc>
              <a:spcBef>
                <a:spcPts val="1390"/>
              </a:spcBef>
              <a:buAutoNum type="arabicPeriod" startAt="5"/>
              <a:tabLst>
                <a:tab pos="526415" algn="l"/>
              </a:tabLst>
            </a:pPr>
            <a:r>
              <a:rPr sz="2050" spc="80" dirty="0">
                <a:solidFill>
                  <a:srgbClr val="000099"/>
                </a:solidFill>
                <a:latin typeface="Calibri"/>
                <a:cs typeface="Calibri"/>
              </a:rPr>
              <a:t>Signal</a:t>
            </a:r>
            <a:r>
              <a:rPr sz="2050" spc="210" dirty="0">
                <a:solidFill>
                  <a:srgbClr val="000099"/>
                </a:solidFill>
                <a:latin typeface="Calibri"/>
                <a:cs typeface="Calibri"/>
              </a:rPr>
              <a:t> </a:t>
            </a:r>
            <a:r>
              <a:rPr sz="2050" spc="40" dirty="0">
                <a:solidFill>
                  <a:srgbClr val="000099"/>
                </a:solidFill>
                <a:latin typeface="Calibri"/>
                <a:cs typeface="Calibri"/>
              </a:rPr>
              <a:t>stability-based</a:t>
            </a:r>
            <a:r>
              <a:rPr sz="2050" spc="204" dirty="0">
                <a:solidFill>
                  <a:srgbClr val="000099"/>
                </a:solidFill>
                <a:latin typeface="Calibri"/>
                <a:cs typeface="Calibri"/>
              </a:rPr>
              <a:t> </a:t>
            </a:r>
            <a:r>
              <a:rPr sz="2050" spc="35" dirty="0">
                <a:solidFill>
                  <a:srgbClr val="000099"/>
                </a:solidFill>
                <a:latin typeface="Calibri"/>
                <a:cs typeface="Calibri"/>
              </a:rPr>
              <a:t>adaptive</a:t>
            </a:r>
            <a:r>
              <a:rPr sz="2050" spc="210" dirty="0">
                <a:solidFill>
                  <a:srgbClr val="000099"/>
                </a:solidFill>
                <a:latin typeface="Calibri"/>
                <a:cs typeface="Calibri"/>
              </a:rPr>
              <a:t> </a:t>
            </a:r>
            <a:r>
              <a:rPr sz="2050" spc="40" dirty="0">
                <a:solidFill>
                  <a:srgbClr val="000099"/>
                </a:solidFill>
                <a:latin typeface="Calibri"/>
                <a:cs typeface="Calibri"/>
              </a:rPr>
              <a:t>routing</a:t>
            </a:r>
            <a:r>
              <a:rPr sz="2050" spc="210" dirty="0">
                <a:solidFill>
                  <a:srgbClr val="000099"/>
                </a:solidFill>
                <a:latin typeface="Calibri"/>
                <a:cs typeface="Calibri"/>
              </a:rPr>
              <a:t> </a:t>
            </a:r>
            <a:r>
              <a:rPr sz="2050" spc="20" dirty="0">
                <a:solidFill>
                  <a:srgbClr val="000099"/>
                </a:solidFill>
                <a:latin typeface="Calibri"/>
                <a:cs typeface="Calibri"/>
              </a:rPr>
              <a:t>protocol</a:t>
            </a:r>
            <a:endParaRPr sz="2050">
              <a:latin typeface="Calibri"/>
              <a:cs typeface="Calibri"/>
            </a:endParaRPr>
          </a:p>
          <a:p>
            <a:pPr marL="257175">
              <a:lnSpc>
                <a:spcPct val="100000"/>
              </a:lnSpc>
              <a:spcBef>
                <a:spcPts val="1085"/>
              </a:spcBef>
            </a:pPr>
            <a:r>
              <a:rPr sz="1700" b="1" spc="215" dirty="0">
                <a:latin typeface="Calibri"/>
                <a:cs typeface="Calibri"/>
              </a:rPr>
              <a:t>This</a:t>
            </a:r>
            <a:r>
              <a:rPr sz="1700" b="1" spc="254" dirty="0">
                <a:latin typeface="Calibri"/>
                <a:cs typeface="Calibri"/>
              </a:rPr>
              <a:t> </a:t>
            </a:r>
            <a:r>
              <a:rPr sz="1700" b="1" spc="125" dirty="0">
                <a:latin typeface="Calibri"/>
                <a:cs typeface="Calibri"/>
              </a:rPr>
              <a:t>protocol</a:t>
            </a:r>
            <a:r>
              <a:rPr sz="1700" b="1" spc="254" dirty="0">
                <a:latin typeface="Calibri"/>
                <a:cs typeface="Calibri"/>
              </a:rPr>
              <a:t> </a:t>
            </a:r>
            <a:r>
              <a:rPr sz="1700" b="1" spc="100" dirty="0">
                <a:latin typeface="Calibri"/>
                <a:cs typeface="Calibri"/>
              </a:rPr>
              <a:t>is</a:t>
            </a:r>
            <a:r>
              <a:rPr sz="1700" b="1" spc="254" dirty="0">
                <a:latin typeface="Calibri"/>
                <a:cs typeface="Calibri"/>
              </a:rPr>
              <a:t> </a:t>
            </a:r>
            <a:r>
              <a:rPr sz="1700" b="1" spc="125" dirty="0">
                <a:latin typeface="Calibri"/>
                <a:cs typeface="Calibri"/>
              </a:rPr>
              <a:t>characterized</a:t>
            </a:r>
            <a:r>
              <a:rPr sz="1700" b="1" spc="254" dirty="0">
                <a:latin typeface="Calibri"/>
                <a:cs typeface="Calibri"/>
              </a:rPr>
              <a:t> </a:t>
            </a:r>
            <a:r>
              <a:rPr sz="1700" b="1" spc="160" dirty="0">
                <a:latin typeface="Calibri"/>
                <a:cs typeface="Calibri"/>
              </a:rPr>
              <a:t>by</a:t>
            </a:r>
            <a:r>
              <a:rPr sz="1700" b="1" spc="254" dirty="0">
                <a:latin typeface="Calibri"/>
                <a:cs typeface="Calibri"/>
              </a:rPr>
              <a:t> </a:t>
            </a:r>
            <a:r>
              <a:rPr sz="1700" b="1" spc="114" dirty="0">
                <a:latin typeface="Calibri"/>
                <a:cs typeface="Calibri"/>
              </a:rPr>
              <a:t>the</a:t>
            </a:r>
            <a:r>
              <a:rPr sz="1700" b="1" spc="254" dirty="0">
                <a:latin typeface="Calibri"/>
                <a:cs typeface="Calibri"/>
              </a:rPr>
              <a:t> </a:t>
            </a:r>
            <a:r>
              <a:rPr sz="1700" b="1" spc="95" dirty="0">
                <a:latin typeface="Calibri"/>
                <a:cs typeface="Calibri"/>
              </a:rPr>
              <a:t>following:</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10" dirty="0">
                <a:latin typeface="Calibri"/>
                <a:cs typeface="Calibri"/>
              </a:rPr>
              <a:t>on-demand</a:t>
            </a:r>
            <a:r>
              <a:rPr sz="1700" spc="160" dirty="0">
                <a:latin typeface="Calibri"/>
                <a:cs typeface="Calibri"/>
              </a:rPr>
              <a:t> </a:t>
            </a:r>
            <a:r>
              <a:rPr sz="1700" spc="5" dirty="0">
                <a:latin typeface="Calibri"/>
                <a:cs typeface="Calibri"/>
              </a:rPr>
              <a:t>beacon-based</a:t>
            </a:r>
            <a:r>
              <a:rPr sz="1700" spc="165" dirty="0">
                <a:latin typeface="Calibri"/>
                <a:cs typeface="Calibri"/>
              </a:rPr>
              <a:t> </a:t>
            </a:r>
            <a:r>
              <a:rPr sz="1700" spc="20" dirty="0">
                <a:latin typeface="Calibri"/>
                <a:cs typeface="Calibri"/>
              </a:rPr>
              <a:t>protocol;</a:t>
            </a:r>
            <a:endParaRPr sz="1700">
              <a:latin typeface="Calibri"/>
              <a:cs typeface="Calibri"/>
            </a:endParaRPr>
          </a:p>
          <a:p>
            <a:pPr marL="311785" lvl="2" indent="-216535">
              <a:lnSpc>
                <a:spcPct val="100000"/>
              </a:lnSpc>
              <a:spcBef>
                <a:spcPts val="1375"/>
              </a:spcBef>
              <a:buFont typeface="Cambria"/>
              <a:buChar char="•"/>
              <a:tabLst>
                <a:tab pos="312420" algn="l"/>
              </a:tabLst>
            </a:pPr>
            <a:r>
              <a:rPr sz="1700" dirty="0">
                <a:latin typeface="Calibri"/>
                <a:cs typeface="Calibri"/>
              </a:rPr>
              <a:t>routes</a:t>
            </a:r>
            <a:r>
              <a:rPr sz="1700" spc="180" dirty="0">
                <a:latin typeface="Calibri"/>
                <a:cs typeface="Calibri"/>
              </a:rPr>
              <a:t> </a:t>
            </a:r>
            <a:r>
              <a:rPr sz="1700" spc="-5" dirty="0">
                <a:latin typeface="Calibri"/>
                <a:cs typeface="Calibri"/>
              </a:rPr>
              <a:t>are</a:t>
            </a:r>
            <a:r>
              <a:rPr sz="1700" spc="180" dirty="0">
                <a:latin typeface="Calibri"/>
                <a:cs typeface="Calibri"/>
              </a:rPr>
              <a:t> </a:t>
            </a:r>
            <a:r>
              <a:rPr sz="1700" spc="-10" dirty="0">
                <a:latin typeface="Calibri"/>
                <a:cs typeface="Calibri"/>
              </a:rPr>
              <a:t>selected</a:t>
            </a:r>
            <a:r>
              <a:rPr sz="1700" spc="180" dirty="0">
                <a:latin typeface="Calibri"/>
                <a:cs typeface="Calibri"/>
              </a:rPr>
              <a:t> </a:t>
            </a:r>
            <a:r>
              <a:rPr sz="1700" dirty="0">
                <a:latin typeface="Calibri"/>
                <a:cs typeface="Calibri"/>
              </a:rPr>
              <a:t>based</a:t>
            </a:r>
            <a:r>
              <a:rPr sz="1700" spc="180" dirty="0">
                <a:latin typeface="Calibri"/>
                <a:cs typeface="Calibri"/>
              </a:rPr>
              <a:t> </a:t>
            </a:r>
            <a:r>
              <a:rPr sz="1700" spc="-10" dirty="0">
                <a:latin typeface="Calibri"/>
                <a:cs typeface="Calibri"/>
              </a:rPr>
              <a:t>on</a:t>
            </a:r>
            <a:r>
              <a:rPr sz="1700" spc="180" dirty="0">
                <a:latin typeface="Calibri"/>
                <a:cs typeface="Calibri"/>
              </a:rPr>
              <a:t> </a:t>
            </a:r>
            <a:r>
              <a:rPr sz="1700" spc="25" dirty="0">
                <a:latin typeface="Calibri"/>
                <a:cs typeface="Calibri"/>
              </a:rPr>
              <a:t>temporal</a:t>
            </a:r>
            <a:r>
              <a:rPr sz="1700" spc="180" dirty="0">
                <a:latin typeface="Calibri"/>
                <a:cs typeface="Calibri"/>
              </a:rPr>
              <a:t> </a:t>
            </a:r>
            <a:r>
              <a:rPr sz="1700" spc="60" dirty="0">
                <a:latin typeface="Calibri"/>
                <a:cs typeface="Calibri"/>
              </a:rPr>
              <a:t>stability</a:t>
            </a:r>
            <a:r>
              <a:rPr sz="1700" spc="175" dirty="0">
                <a:latin typeface="Calibri"/>
                <a:cs typeface="Calibri"/>
              </a:rPr>
              <a:t> </a:t>
            </a:r>
            <a:r>
              <a:rPr sz="1700" spc="-35" dirty="0">
                <a:latin typeface="Calibri"/>
                <a:cs typeface="Calibri"/>
              </a:rPr>
              <a:t>of</a:t>
            </a:r>
            <a:r>
              <a:rPr sz="1700" spc="180" dirty="0">
                <a:latin typeface="Calibri"/>
                <a:cs typeface="Calibri"/>
              </a:rPr>
              <a:t> </a:t>
            </a:r>
            <a:r>
              <a:rPr sz="1700" dirty="0">
                <a:latin typeface="Calibri"/>
                <a:cs typeface="Calibri"/>
              </a:rPr>
              <a:t>wireless</a:t>
            </a:r>
            <a:r>
              <a:rPr sz="1700" spc="180" dirty="0">
                <a:latin typeface="Calibri"/>
                <a:cs typeface="Calibri"/>
              </a:rPr>
              <a:t> </a:t>
            </a:r>
            <a:r>
              <a:rPr sz="1700" spc="50" dirty="0">
                <a:latin typeface="Calibri"/>
                <a:cs typeface="Calibri"/>
              </a:rPr>
              <a:t>links:</a:t>
            </a:r>
            <a:endParaRPr sz="1700">
              <a:latin typeface="Calibri"/>
              <a:cs typeface="Calibri"/>
            </a:endParaRPr>
          </a:p>
          <a:p>
            <a:pPr marL="311785" lvl="2" indent="-216535">
              <a:lnSpc>
                <a:spcPct val="100000"/>
              </a:lnSpc>
              <a:spcBef>
                <a:spcPts val="1380"/>
              </a:spcBef>
              <a:buFont typeface="Cambria"/>
              <a:buChar char="•"/>
              <a:tabLst>
                <a:tab pos="312420" algn="l"/>
              </a:tabLst>
            </a:pPr>
            <a:r>
              <a:rPr sz="1700" dirty="0">
                <a:latin typeface="Calibri"/>
                <a:cs typeface="Calibri"/>
              </a:rPr>
              <a:t>based</a:t>
            </a:r>
            <a:r>
              <a:rPr sz="1700" spc="175" dirty="0">
                <a:latin typeface="Calibri"/>
                <a:cs typeface="Calibri"/>
              </a:rPr>
              <a:t> </a:t>
            </a:r>
            <a:r>
              <a:rPr sz="1700" spc="-10" dirty="0">
                <a:latin typeface="Calibri"/>
                <a:cs typeface="Calibri"/>
              </a:rPr>
              <a:t>on</a:t>
            </a:r>
            <a:r>
              <a:rPr sz="1700" spc="175" dirty="0">
                <a:latin typeface="Calibri"/>
                <a:cs typeface="Calibri"/>
              </a:rPr>
              <a:t> </a:t>
            </a:r>
            <a:r>
              <a:rPr sz="1700" spc="25" dirty="0">
                <a:latin typeface="Calibri"/>
                <a:cs typeface="Calibri"/>
              </a:rPr>
              <a:t>temporal</a:t>
            </a:r>
            <a:r>
              <a:rPr sz="1700" spc="175" dirty="0">
                <a:latin typeface="Calibri"/>
                <a:cs typeface="Calibri"/>
              </a:rPr>
              <a:t> </a:t>
            </a:r>
            <a:r>
              <a:rPr sz="1700" spc="45" dirty="0">
                <a:latin typeface="Calibri"/>
                <a:cs typeface="Calibri"/>
              </a:rPr>
              <a:t>stability,</a:t>
            </a:r>
            <a:r>
              <a:rPr sz="1700" spc="175" dirty="0">
                <a:latin typeface="Calibri"/>
                <a:cs typeface="Calibri"/>
              </a:rPr>
              <a:t> </a:t>
            </a:r>
            <a:r>
              <a:rPr sz="1700" spc="-10" dirty="0">
                <a:latin typeface="Calibri"/>
                <a:cs typeface="Calibri"/>
              </a:rPr>
              <a:t>each</a:t>
            </a:r>
            <a:r>
              <a:rPr sz="1700" spc="175" dirty="0">
                <a:latin typeface="Calibri"/>
                <a:cs typeface="Calibri"/>
              </a:rPr>
              <a:t> </a:t>
            </a:r>
            <a:r>
              <a:rPr sz="1700" spc="60" dirty="0">
                <a:latin typeface="Calibri"/>
                <a:cs typeface="Calibri"/>
              </a:rPr>
              <a:t>links</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15" dirty="0">
                <a:latin typeface="Calibri"/>
                <a:cs typeface="Calibri"/>
              </a:rPr>
              <a:t>classified</a:t>
            </a:r>
            <a:r>
              <a:rPr sz="1700" spc="175" dirty="0">
                <a:latin typeface="Calibri"/>
                <a:cs typeface="Calibri"/>
              </a:rPr>
              <a:t> </a:t>
            </a:r>
            <a:r>
              <a:rPr sz="1700" spc="10" dirty="0">
                <a:latin typeface="Calibri"/>
                <a:cs typeface="Calibri"/>
              </a:rPr>
              <a:t>to:</a:t>
            </a:r>
            <a:endParaRPr sz="1700">
              <a:latin typeface="Calibri"/>
              <a:cs typeface="Calibri"/>
            </a:endParaRPr>
          </a:p>
          <a:p>
            <a:pPr marL="611505" lvl="3" indent="-230504">
              <a:lnSpc>
                <a:spcPct val="100000"/>
              </a:lnSpc>
              <a:spcBef>
                <a:spcPts val="894"/>
              </a:spcBef>
              <a:buFont typeface="Calibri"/>
              <a:buChar char="–"/>
              <a:tabLst>
                <a:tab pos="612140" algn="l"/>
              </a:tabLst>
            </a:pPr>
            <a:r>
              <a:rPr sz="1700" spc="20" dirty="0">
                <a:latin typeface="Calibri"/>
                <a:cs typeface="Calibri"/>
              </a:rPr>
              <a:t>stable</a:t>
            </a:r>
            <a:endParaRPr sz="1700">
              <a:latin typeface="Calibri"/>
              <a:cs typeface="Calibri"/>
            </a:endParaRPr>
          </a:p>
          <a:p>
            <a:pPr marL="611505" lvl="3" indent="-230504">
              <a:lnSpc>
                <a:spcPct val="100000"/>
              </a:lnSpc>
              <a:spcBef>
                <a:spcPts val="894"/>
              </a:spcBef>
              <a:buFont typeface="Calibri"/>
              <a:buChar char="–"/>
              <a:tabLst>
                <a:tab pos="612140" algn="l"/>
              </a:tabLst>
            </a:pPr>
            <a:r>
              <a:rPr sz="1700" spc="25" dirty="0">
                <a:latin typeface="Calibri"/>
                <a:cs typeface="Calibri"/>
              </a:rPr>
              <a:t>unstable</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10" dirty="0">
                <a:latin typeface="Calibri"/>
                <a:cs typeface="Calibri"/>
              </a:rPr>
              <a:t>to</a:t>
            </a:r>
            <a:r>
              <a:rPr sz="1700" spc="180" dirty="0">
                <a:latin typeface="Calibri"/>
                <a:cs typeface="Calibri"/>
              </a:rPr>
              <a:t> </a:t>
            </a:r>
            <a:r>
              <a:rPr sz="1700" spc="5" dirty="0">
                <a:latin typeface="Calibri"/>
                <a:cs typeface="Calibri"/>
              </a:rPr>
              <a:t>determine</a:t>
            </a:r>
            <a:r>
              <a:rPr sz="1700" spc="180" dirty="0">
                <a:latin typeface="Calibri"/>
                <a:cs typeface="Calibri"/>
              </a:rPr>
              <a:t> </a:t>
            </a:r>
            <a:r>
              <a:rPr sz="1700" spc="25" dirty="0">
                <a:latin typeface="Calibri"/>
                <a:cs typeface="Calibri"/>
              </a:rPr>
              <a:t>temporal</a:t>
            </a:r>
            <a:r>
              <a:rPr sz="1700" spc="180" dirty="0">
                <a:latin typeface="Calibri"/>
                <a:cs typeface="Calibri"/>
              </a:rPr>
              <a:t> </a:t>
            </a:r>
            <a:r>
              <a:rPr sz="1700" spc="45" dirty="0">
                <a:latin typeface="Calibri"/>
                <a:cs typeface="Calibri"/>
              </a:rPr>
              <a:t>stability,</a:t>
            </a:r>
            <a:r>
              <a:rPr sz="1700" spc="180" dirty="0">
                <a:latin typeface="Calibri"/>
                <a:cs typeface="Calibri"/>
              </a:rPr>
              <a:t> </a:t>
            </a:r>
            <a:r>
              <a:rPr sz="1700" spc="-10" dirty="0">
                <a:latin typeface="Calibri"/>
                <a:cs typeface="Calibri"/>
              </a:rPr>
              <a:t>each</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5" dirty="0">
                <a:latin typeface="Calibri"/>
                <a:cs typeface="Calibri"/>
              </a:rPr>
              <a:t>measures</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45" dirty="0">
                <a:latin typeface="Calibri"/>
                <a:cs typeface="Calibri"/>
              </a:rPr>
              <a:t>signal</a:t>
            </a:r>
            <a:r>
              <a:rPr sz="1700" spc="180" dirty="0">
                <a:latin typeface="Calibri"/>
                <a:cs typeface="Calibri"/>
              </a:rPr>
              <a:t> </a:t>
            </a:r>
            <a:r>
              <a:rPr sz="1700" spc="30" dirty="0">
                <a:latin typeface="Calibri"/>
                <a:cs typeface="Calibri"/>
              </a:rPr>
              <a:t>strength</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beacons.</a:t>
            </a:r>
            <a:endParaRPr sz="1700">
              <a:latin typeface="Calibri"/>
              <a:cs typeface="Calibri"/>
            </a:endParaRPr>
          </a:p>
          <a:p>
            <a:pPr marL="186055">
              <a:lnSpc>
                <a:spcPct val="100000"/>
              </a:lnSpc>
              <a:spcBef>
                <a:spcPts val="1375"/>
              </a:spcBef>
            </a:pPr>
            <a:r>
              <a:rPr sz="1700" b="1" spc="229" dirty="0">
                <a:latin typeface="Calibri"/>
                <a:cs typeface="Calibri"/>
              </a:rPr>
              <a:t>The</a:t>
            </a:r>
            <a:r>
              <a:rPr sz="1700" b="1" spc="260" dirty="0">
                <a:latin typeface="Calibri"/>
                <a:cs typeface="Calibri"/>
              </a:rPr>
              <a:t> </a:t>
            </a:r>
            <a:r>
              <a:rPr sz="1700" b="1" spc="95" dirty="0">
                <a:latin typeface="Calibri"/>
                <a:cs typeface="Calibri"/>
              </a:rPr>
              <a:t>whole</a:t>
            </a:r>
            <a:r>
              <a:rPr sz="1700" b="1" spc="260" dirty="0">
                <a:latin typeface="Calibri"/>
                <a:cs typeface="Calibri"/>
              </a:rPr>
              <a:t> </a:t>
            </a:r>
            <a:r>
              <a:rPr sz="1700" b="1" spc="120" dirty="0">
                <a:latin typeface="Calibri"/>
                <a:cs typeface="Calibri"/>
              </a:rPr>
              <a:t>protocols</a:t>
            </a:r>
            <a:r>
              <a:rPr sz="1700" b="1" spc="260" dirty="0">
                <a:latin typeface="Calibri"/>
                <a:cs typeface="Calibri"/>
              </a:rPr>
              <a:t> </a:t>
            </a:r>
            <a:r>
              <a:rPr sz="1700" b="1" spc="114" dirty="0">
                <a:latin typeface="Calibri"/>
                <a:cs typeface="Calibri"/>
              </a:rPr>
              <a:t>consist</a:t>
            </a:r>
            <a:r>
              <a:rPr sz="1700" b="1" spc="265" dirty="0">
                <a:latin typeface="Calibri"/>
                <a:cs typeface="Calibri"/>
              </a:rPr>
              <a:t> </a:t>
            </a:r>
            <a:r>
              <a:rPr sz="1700" b="1" spc="50" dirty="0">
                <a:latin typeface="Calibri"/>
                <a:cs typeface="Calibri"/>
              </a:rPr>
              <a:t>of</a:t>
            </a:r>
            <a:r>
              <a:rPr sz="1700" b="1" spc="260" dirty="0">
                <a:latin typeface="Calibri"/>
                <a:cs typeface="Calibri"/>
              </a:rPr>
              <a:t> </a:t>
            </a:r>
            <a:r>
              <a:rPr sz="1700" b="1" spc="114" dirty="0">
                <a:latin typeface="Calibri"/>
                <a:cs typeface="Calibri"/>
              </a:rPr>
              <a:t>the</a:t>
            </a:r>
            <a:r>
              <a:rPr sz="1700" b="1" spc="260" dirty="0">
                <a:latin typeface="Calibri"/>
                <a:cs typeface="Calibri"/>
              </a:rPr>
              <a:t> </a:t>
            </a:r>
            <a:r>
              <a:rPr sz="1700" b="1" spc="95" dirty="0">
                <a:latin typeface="Calibri"/>
                <a:cs typeface="Calibri"/>
              </a:rPr>
              <a:t>following</a:t>
            </a:r>
            <a:r>
              <a:rPr sz="1700" b="1" spc="254" dirty="0">
                <a:latin typeface="Calibri"/>
                <a:cs typeface="Calibri"/>
              </a:rPr>
              <a:t> </a:t>
            </a:r>
            <a:r>
              <a:rPr sz="1700" b="1" spc="75" dirty="0">
                <a:latin typeface="Calibri"/>
                <a:cs typeface="Calibri"/>
              </a:rPr>
              <a:t>two</a:t>
            </a:r>
            <a:r>
              <a:rPr sz="1700" b="1" spc="260" dirty="0">
                <a:latin typeface="Calibri"/>
                <a:cs typeface="Calibri"/>
              </a:rPr>
              <a:t> </a:t>
            </a:r>
            <a:r>
              <a:rPr sz="1700" b="1" spc="125" dirty="0">
                <a:latin typeface="Calibri"/>
                <a:cs typeface="Calibri"/>
              </a:rPr>
              <a:t>parts:</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55" dirty="0">
                <a:latin typeface="Calibri"/>
                <a:cs typeface="Calibri"/>
              </a:rPr>
              <a:t>dynamic</a:t>
            </a:r>
            <a:r>
              <a:rPr sz="1700" spc="165" dirty="0">
                <a:latin typeface="Calibri"/>
                <a:cs typeface="Calibri"/>
              </a:rPr>
              <a:t> </a:t>
            </a:r>
            <a:r>
              <a:rPr sz="1700" spc="35" dirty="0">
                <a:latin typeface="Calibri"/>
                <a:cs typeface="Calibri"/>
              </a:rPr>
              <a:t>routing</a:t>
            </a:r>
            <a:r>
              <a:rPr sz="1700" spc="170" dirty="0">
                <a:latin typeface="Calibri"/>
                <a:cs typeface="Calibri"/>
              </a:rPr>
              <a:t> </a:t>
            </a:r>
            <a:r>
              <a:rPr sz="1700" spc="20" dirty="0">
                <a:latin typeface="Calibri"/>
                <a:cs typeface="Calibri"/>
              </a:rPr>
              <a:t>protocol</a:t>
            </a:r>
            <a:r>
              <a:rPr sz="1700" spc="165" dirty="0">
                <a:latin typeface="Calibri"/>
                <a:cs typeface="Calibri"/>
              </a:rPr>
              <a:t> </a:t>
            </a:r>
            <a:r>
              <a:rPr sz="1700" spc="180" dirty="0">
                <a:latin typeface="Calibri"/>
                <a:cs typeface="Calibri"/>
              </a:rPr>
              <a:t>(DRP):</a:t>
            </a:r>
            <a:endParaRPr sz="1700">
              <a:latin typeface="Calibri"/>
              <a:cs typeface="Calibri"/>
            </a:endParaRPr>
          </a:p>
          <a:p>
            <a:pPr marL="611505" lvl="3" indent="-230504">
              <a:lnSpc>
                <a:spcPct val="100000"/>
              </a:lnSpc>
              <a:spcBef>
                <a:spcPts val="894"/>
              </a:spcBef>
              <a:buFont typeface="Calibri"/>
              <a:buChar char="–"/>
              <a:tabLst>
                <a:tab pos="612140" algn="l"/>
              </a:tabLst>
            </a:pPr>
            <a:r>
              <a:rPr sz="1700" spc="270" dirty="0">
                <a:latin typeface="Calibri"/>
                <a:cs typeface="Calibri"/>
              </a:rPr>
              <a:t>DRP</a:t>
            </a:r>
            <a:r>
              <a:rPr sz="1700" spc="180" dirty="0">
                <a:latin typeface="Calibri"/>
                <a:cs typeface="Calibri"/>
              </a:rPr>
              <a:t> </a:t>
            </a:r>
            <a:r>
              <a:rPr sz="1700" spc="40" dirty="0">
                <a:latin typeface="Calibri"/>
                <a:cs typeface="Calibri"/>
              </a:rPr>
              <a:t>maintains</a:t>
            </a:r>
            <a:r>
              <a:rPr sz="1700" spc="170" dirty="0">
                <a:latin typeface="Calibri"/>
                <a:cs typeface="Calibri"/>
              </a:rPr>
              <a:t> </a:t>
            </a:r>
            <a:r>
              <a:rPr sz="1700" spc="5" dirty="0">
                <a:latin typeface="Calibri"/>
                <a:cs typeface="Calibri"/>
              </a:rPr>
              <a:t>the</a:t>
            </a:r>
            <a:r>
              <a:rPr sz="1700" spc="180" dirty="0">
                <a:latin typeface="Calibri"/>
                <a:cs typeface="Calibri"/>
              </a:rPr>
              <a:t> </a:t>
            </a:r>
            <a:r>
              <a:rPr sz="1700" spc="35" dirty="0">
                <a:latin typeface="Calibri"/>
                <a:cs typeface="Calibri"/>
              </a:rPr>
              <a:t>routing</a:t>
            </a:r>
            <a:r>
              <a:rPr sz="1700" spc="180" dirty="0">
                <a:latin typeface="Calibri"/>
                <a:cs typeface="Calibri"/>
              </a:rPr>
              <a:t> </a:t>
            </a:r>
            <a:r>
              <a:rPr sz="1700" spc="20" dirty="0">
                <a:latin typeface="Calibri"/>
                <a:cs typeface="Calibri"/>
              </a:rPr>
              <a:t>table</a:t>
            </a:r>
            <a:r>
              <a:rPr sz="1700" spc="180" dirty="0">
                <a:latin typeface="Calibri"/>
                <a:cs typeface="Calibri"/>
              </a:rPr>
              <a:t> </a:t>
            </a:r>
            <a:r>
              <a:rPr sz="1700" spc="35" dirty="0">
                <a:latin typeface="Calibri"/>
                <a:cs typeface="Calibri"/>
              </a:rPr>
              <a:t>interacting</a:t>
            </a:r>
            <a:r>
              <a:rPr sz="1700" spc="180" dirty="0">
                <a:latin typeface="Calibri"/>
                <a:cs typeface="Calibri"/>
              </a:rPr>
              <a:t> </a:t>
            </a:r>
            <a:r>
              <a:rPr sz="1700" spc="50" dirty="0">
                <a:latin typeface="Calibri"/>
                <a:cs typeface="Calibri"/>
              </a:rPr>
              <a:t>with</a:t>
            </a:r>
            <a:r>
              <a:rPr sz="1700" spc="180" dirty="0">
                <a:latin typeface="Calibri"/>
                <a:cs typeface="Calibri"/>
              </a:rPr>
              <a:t> </a:t>
            </a:r>
            <a:r>
              <a:rPr sz="1700" spc="200" dirty="0">
                <a:latin typeface="Calibri"/>
                <a:cs typeface="Calibri"/>
              </a:rPr>
              <a:t>DRPs</a:t>
            </a:r>
            <a:r>
              <a:rPr sz="1700" spc="180" dirty="0">
                <a:latin typeface="Calibri"/>
                <a:cs typeface="Calibri"/>
              </a:rPr>
              <a:t> </a:t>
            </a:r>
            <a:r>
              <a:rPr sz="1700" spc="-10" dirty="0">
                <a:latin typeface="Calibri"/>
                <a:cs typeface="Calibri"/>
              </a:rPr>
              <a:t>on</a:t>
            </a:r>
            <a:r>
              <a:rPr sz="1700" spc="180" dirty="0">
                <a:latin typeface="Calibri"/>
                <a:cs typeface="Calibri"/>
              </a:rPr>
              <a:t> </a:t>
            </a:r>
            <a:r>
              <a:rPr sz="1700" dirty="0">
                <a:latin typeface="Calibri"/>
                <a:cs typeface="Calibri"/>
              </a:rPr>
              <a:t>other</a:t>
            </a:r>
            <a:r>
              <a:rPr sz="1700" spc="180" dirty="0">
                <a:latin typeface="Calibri"/>
                <a:cs typeface="Calibri"/>
              </a:rPr>
              <a:t> </a:t>
            </a:r>
            <a:r>
              <a:rPr sz="1700" spc="15" dirty="0">
                <a:latin typeface="Calibri"/>
                <a:cs typeface="Calibri"/>
              </a:rPr>
              <a:t>hosts.</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20" dirty="0">
                <a:latin typeface="Calibri"/>
                <a:cs typeface="Calibri"/>
              </a:rPr>
              <a:t>forwarding</a:t>
            </a:r>
            <a:r>
              <a:rPr sz="1700" spc="160" dirty="0">
                <a:latin typeface="Calibri"/>
                <a:cs typeface="Calibri"/>
              </a:rPr>
              <a:t> </a:t>
            </a:r>
            <a:r>
              <a:rPr sz="1700" spc="20" dirty="0">
                <a:latin typeface="Calibri"/>
                <a:cs typeface="Calibri"/>
              </a:rPr>
              <a:t>protocol</a:t>
            </a:r>
            <a:r>
              <a:rPr sz="1700" spc="165" dirty="0">
                <a:latin typeface="Calibri"/>
                <a:cs typeface="Calibri"/>
              </a:rPr>
              <a:t> </a:t>
            </a:r>
            <a:r>
              <a:rPr sz="1700" spc="170" dirty="0">
                <a:latin typeface="Calibri"/>
                <a:cs typeface="Calibri"/>
              </a:rPr>
              <a:t>(FP):</a:t>
            </a:r>
            <a:endParaRPr sz="1700">
              <a:latin typeface="Calibri"/>
              <a:cs typeface="Calibri"/>
            </a:endParaRPr>
          </a:p>
          <a:p>
            <a:pPr marL="611505" lvl="3" indent="-230504">
              <a:lnSpc>
                <a:spcPct val="100000"/>
              </a:lnSpc>
              <a:spcBef>
                <a:spcPts val="894"/>
              </a:spcBef>
              <a:buFont typeface="Calibri"/>
              <a:buChar char="–"/>
              <a:tabLst>
                <a:tab pos="612140" algn="l"/>
              </a:tabLst>
            </a:pPr>
            <a:r>
              <a:rPr sz="1700" spc="35" dirty="0">
                <a:latin typeface="Calibri"/>
                <a:cs typeface="Calibri"/>
              </a:rPr>
              <a:t>is</a:t>
            </a:r>
            <a:r>
              <a:rPr sz="1700" spc="175" dirty="0">
                <a:latin typeface="Calibri"/>
                <a:cs typeface="Calibri"/>
              </a:rPr>
              <a:t> </a:t>
            </a:r>
            <a:r>
              <a:rPr sz="1700" spc="5" dirty="0">
                <a:latin typeface="Calibri"/>
                <a:cs typeface="Calibri"/>
              </a:rPr>
              <a:t>responsible</a:t>
            </a:r>
            <a:r>
              <a:rPr sz="1700" spc="180" dirty="0">
                <a:latin typeface="Calibri"/>
                <a:cs typeface="Calibri"/>
              </a:rPr>
              <a:t> </a:t>
            </a:r>
            <a:r>
              <a:rPr sz="1700" dirty="0">
                <a:latin typeface="Calibri"/>
                <a:cs typeface="Calibri"/>
              </a:rPr>
              <a:t>for</a:t>
            </a:r>
            <a:r>
              <a:rPr sz="1700" spc="180" dirty="0">
                <a:latin typeface="Calibri"/>
                <a:cs typeface="Calibri"/>
              </a:rPr>
              <a:t> </a:t>
            </a:r>
            <a:r>
              <a:rPr sz="1700" spc="20" dirty="0">
                <a:latin typeface="Calibri"/>
                <a:cs typeface="Calibri"/>
              </a:rPr>
              <a:t>forwarding</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15" dirty="0">
                <a:latin typeface="Calibri"/>
                <a:cs typeface="Calibri"/>
              </a:rPr>
              <a:t>packets</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30" dirty="0">
                <a:latin typeface="Calibri"/>
                <a:cs typeface="Calibri"/>
              </a:rPr>
              <a:t>destination.</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930237" y="820631"/>
            <a:ext cx="8366125" cy="5575300"/>
          </a:xfrm>
          <a:prstGeom prst="rect">
            <a:avLst/>
          </a:prstGeom>
        </p:spPr>
        <p:txBody>
          <a:bodyPr vert="horz" wrap="square" lIns="0" tIns="149860" rIns="0" bIns="0" rtlCol="0">
            <a:spAutoFit/>
          </a:bodyPr>
          <a:lstStyle/>
          <a:p>
            <a:pPr marL="102870">
              <a:lnSpc>
                <a:spcPct val="100000"/>
              </a:lnSpc>
              <a:spcBef>
                <a:spcPts val="1180"/>
              </a:spcBef>
            </a:pPr>
            <a:r>
              <a:rPr sz="1700" b="1" spc="215" dirty="0">
                <a:latin typeface="Calibri"/>
                <a:cs typeface="Calibri"/>
              </a:rPr>
              <a:t>In</a:t>
            </a:r>
            <a:r>
              <a:rPr sz="1700" b="1" spc="254" dirty="0">
                <a:latin typeface="Calibri"/>
                <a:cs typeface="Calibri"/>
              </a:rPr>
              <a:t> </a:t>
            </a:r>
            <a:r>
              <a:rPr sz="1700" b="1" spc="95" dirty="0">
                <a:latin typeface="Calibri"/>
                <a:cs typeface="Calibri"/>
              </a:rPr>
              <a:t>each</a:t>
            </a:r>
            <a:r>
              <a:rPr sz="1700" b="1" spc="260" dirty="0">
                <a:latin typeface="Calibri"/>
                <a:cs typeface="Calibri"/>
              </a:rPr>
              <a:t> </a:t>
            </a:r>
            <a:r>
              <a:rPr sz="1700" b="1" spc="110" dirty="0">
                <a:latin typeface="Calibri"/>
                <a:cs typeface="Calibri"/>
              </a:rPr>
              <a:t>node</a:t>
            </a:r>
            <a:r>
              <a:rPr sz="1700" b="1" spc="260" dirty="0">
                <a:latin typeface="Calibri"/>
                <a:cs typeface="Calibri"/>
              </a:rPr>
              <a:t> </a:t>
            </a:r>
            <a:r>
              <a:rPr sz="1700" b="1" spc="114" dirty="0">
                <a:latin typeface="Calibri"/>
                <a:cs typeface="Calibri"/>
              </a:rPr>
              <a:t>the</a:t>
            </a:r>
            <a:r>
              <a:rPr sz="1700" b="1" spc="254" dirty="0">
                <a:latin typeface="Calibri"/>
                <a:cs typeface="Calibri"/>
              </a:rPr>
              <a:t> </a:t>
            </a:r>
            <a:r>
              <a:rPr sz="1700" b="1" spc="120" dirty="0">
                <a:latin typeface="Calibri"/>
                <a:cs typeface="Calibri"/>
              </a:rPr>
              <a:t>signal</a:t>
            </a:r>
            <a:r>
              <a:rPr sz="1700" b="1" spc="260" dirty="0">
                <a:latin typeface="Calibri"/>
                <a:cs typeface="Calibri"/>
              </a:rPr>
              <a:t> </a:t>
            </a:r>
            <a:r>
              <a:rPr sz="1700" b="1" spc="130" dirty="0">
                <a:latin typeface="Calibri"/>
                <a:cs typeface="Calibri"/>
              </a:rPr>
              <a:t>stability</a:t>
            </a:r>
            <a:r>
              <a:rPr sz="1700" b="1" spc="254" dirty="0">
                <a:latin typeface="Calibri"/>
                <a:cs typeface="Calibri"/>
              </a:rPr>
              <a:t> </a:t>
            </a:r>
            <a:r>
              <a:rPr sz="1700" b="1" spc="110" dirty="0">
                <a:latin typeface="Calibri"/>
                <a:cs typeface="Calibri"/>
              </a:rPr>
              <a:t>table</a:t>
            </a:r>
            <a:r>
              <a:rPr sz="1700" b="1" spc="260" dirty="0">
                <a:latin typeface="Calibri"/>
                <a:cs typeface="Calibri"/>
              </a:rPr>
              <a:t> </a:t>
            </a:r>
            <a:r>
              <a:rPr sz="1700" b="1" spc="100" dirty="0">
                <a:latin typeface="Calibri"/>
                <a:cs typeface="Calibri"/>
              </a:rPr>
              <a:t>is</a:t>
            </a:r>
            <a:r>
              <a:rPr sz="1700" b="1" spc="254" dirty="0">
                <a:latin typeface="Calibri"/>
                <a:cs typeface="Calibri"/>
              </a:rPr>
              <a:t> </a:t>
            </a:r>
            <a:r>
              <a:rPr sz="1700" b="1" spc="125" dirty="0">
                <a:latin typeface="Calibri"/>
                <a:cs typeface="Calibri"/>
              </a:rPr>
              <a:t>maintained</a:t>
            </a:r>
            <a:r>
              <a:rPr sz="1700" b="1" spc="254" dirty="0">
                <a:latin typeface="Calibri"/>
                <a:cs typeface="Calibri"/>
              </a:rPr>
              <a:t> </a:t>
            </a:r>
            <a:r>
              <a:rPr sz="1700" b="1" spc="120" dirty="0">
                <a:latin typeface="Calibri"/>
                <a:cs typeface="Calibri"/>
              </a:rPr>
              <a:t>containing:</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beacon</a:t>
            </a:r>
            <a:r>
              <a:rPr sz="1700" spc="170" dirty="0">
                <a:latin typeface="Calibri"/>
                <a:cs typeface="Calibri"/>
              </a:rPr>
              <a:t> </a:t>
            </a:r>
            <a:r>
              <a:rPr sz="1700" spc="20" dirty="0">
                <a:latin typeface="Calibri"/>
                <a:cs typeface="Calibri"/>
              </a:rPr>
              <a:t>count</a:t>
            </a:r>
            <a:r>
              <a:rPr sz="1700" spc="170" dirty="0">
                <a:latin typeface="Calibri"/>
                <a:cs typeface="Calibri"/>
              </a:rPr>
              <a:t> </a:t>
            </a:r>
            <a:r>
              <a:rPr sz="1700" spc="35" dirty="0">
                <a:latin typeface="Calibri"/>
                <a:cs typeface="Calibri"/>
              </a:rPr>
              <a:t>and</a:t>
            </a:r>
            <a:r>
              <a:rPr sz="1700" spc="170" dirty="0">
                <a:latin typeface="Calibri"/>
                <a:cs typeface="Calibri"/>
              </a:rPr>
              <a:t> </a:t>
            </a:r>
            <a:r>
              <a:rPr sz="1700" spc="45" dirty="0">
                <a:latin typeface="Calibri"/>
                <a:cs typeface="Calibri"/>
              </a:rPr>
              <a:t>signal</a:t>
            </a:r>
            <a:r>
              <a:rPr sz="1700" spc="175" dirty="0">
                <a:latin typeface="Calibri"/>
                <a:cs typeface="Calibri"/>
              </a:rPr>
              <a:t> </a:t>
            </a:r>
            <a:r>
              <a:rPr sz="1700" spc="30" dirty="0">
                <a:latin typeface="Calibri"/>
                <a:cs typeface="Calibri"/>
              </a:rPr>
              <a:t>strength</a:t>
            </a:r>
            <a:r>
              <a:rPr sz="1700" spc="170" dirty="0">
                <a:latin typeface="Calibri"/>
                <a:cs typeface="Calibri"/>
              </a:rPr>
              <a:t> </a:t>
            </a:r>
            <a:r>
              <a:rPr sz="1700" spc="-35" dirty="0">
                <a:latin typeface="Calibri"/>
                <a:cs typeface="Calibri"/>
              </a:rPr>
              <a:t>of</a:t>
            </a:r>
            <a:r>
              <a:rPr sz="1700" spc="175" dirty="0">
                <a:latin typeface="Calibri"/>
                <a:cs typeface="Calibri"/>
              </a:rPr>
              <a:t> </a:t>
            </a:r>
            <a:r>
              <a:rPr sz="1700" spc="-20" dirty="0">
                <a:latin typeface="Calibri"/>
                <a:cs typeface="Calibri"/>
              </a:rPr>
              <a:t>these</a:t>
            </a:r>
            <a:r>
              <a:rPr sz="1700" spc="170" dirty="0">
                <a:latin typeface="Calibri"/>
                <a:cs typeface="Calibri"/>
              </a:rPr>
              <a:t> </a:t>
            </a:r>
            <a:r>
              <a:rPr sz="1700" spc="5" dirty="0">
                <a:latin typeface="Calibri"/>
                <a:cs typeface="Calibri"/>
              </a:rPr>
              <a:t>beacons;</a:t>
            </a:r>
            <a:endParaRPr sz="1700">
              <a:latin typeface="Calibri"/>
              <a:cs typeface="Calibri"/>
            </a:endParaRPr>
          </a:p>
          <a:p>
            <a:pPr marL="528320" lvl="1" indent="-230504">
              <a:lnSpc>
                <a:spcPct val="100000"/>
              </a:lnSpc>
              <a:spcBef>
                <a:spcPts val="715"/>
              </a:spcBef>
              <a:buFont typeface="Calibri"/>
              <a:buChar char="–"/>
              <a:tabLst>
                <a:tab pos="528955" algn="l"/>
              </a:tabLst>
            </a:pPr>
            <a:r>
              <a:rPr sz="1700" spc="35" dirty="0">
                <a:latin typeface="Calibri"/>
                <a:cs typeface="Calibri"/>
              </a:rPr>
              <a:t>if</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45" dirty="0">
                <a:latin typeface="Calibri"/>
                <a:cs typeface="Calibri"/>
              </a:rPr>
              <a:t>signal</a:t>
            </a:r>
            <a:r>
              <a:rPr sz="1700" spc="180" dirty="0">
                <a:latin typeface="Calibri"/>
                <a:cs typeface="Calibri"/>
              </a:rPr>
              <a:t> </a:t>
            </a:r>
            <a:r>
              <a:rPr sz="1700" spc="30" dirty="0">
                <a:latin typeface="Calibri"/>
                <a:cs typeface="Calibri"/>
              </a:rPr>
              <a:t>strength</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30" dirty="0">
                <a:latin typeface="Calibri"/>
                <a:cs typeface="Calibri"/>
              </a:rPr>
              <a:t>strong</a:t>
            </a:r>
            <a:r>
              <a:rPr sz="1700" spc="175" dirty="0">
                <a:latin typeface="Calibri"/>
                <a:cs typeface="Calibri"/>
              </a:rPr>
              <a:t> </a:t>
            </a:r>
            <a:r>
              <a:rPr sz="1700" dirty="0">
                <a:latin typeface="Calibri"/>
                <a:cs typeface="Calibri"/>
              </a:rPr>
              <a:t>for</a:t>
            </a:r>
            <a:r>
              <a:rPr sz="1700" spc="175" dirty="0">
                <a:latin typeface="Calibri"/>
                <a:cs typeface="Calibri"/>
              </a:rPr>
              <a:t> </a:t>
            </a:r>
            <a:r>
              <a:rPr sz="1700" spc="35" dirty="0">
                <a:latin typeface="Calibri"/>
                <a:cs typeface="Calibri"/>
              </a:rPr>
              <a:t>past</a:t>
            </a:r>
            <a:r>
              <a:rPr sz="1700" spc="180" dirty="0">
                <a:latin typeface="Calibri"/>
                <a:cs typeface="Calibri"/>
              </a:rPr>
              <a:t> </a:t>
            </a:r>
            <a:r>
              <a:rPr sz="1700" spc="-35" dirty="0">
                <a:latin typeface="Calibri"/>
                <a:cs typeface="Calibri"/>
              </a:rPr>
              <a:t>few</a:t>
            </a:r>
            <a:r>
              <a:rPr sz="1700" spc="175" dirty="0">
                <a:latin typeface="Calibri"/>
                <a:cs typeface="Calibri"/>
              </a:rPr>
              <a:t> </a:t>
            </a:r>
            <a:r>
              <a:rPr sz="1700" spc="5" dirty="0">
                <a:latin typeface="Calibri"/>
                <a:cs typeface="Calibri"/>
              </a:rPr>
              <a:t>beacons</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75" dirty="0">
                <a:latin typeface="Calibri"/>
                <a:cs typeface="Calibri"/>
              </a:rPr>
              <a:t>link</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20" dirty="0">
                <a:latin typeface="Calibri"/>
                <a:cs typeface="Calibri"/>
              </a:rPr>
              <a:t>stable;</a:t>
            </a:r>
            <a:endParaRPr sz="1700">
              <a:latin typeface="Calibri"/>
              <a:cs typeface="Calibri"/>
            </a:endParaRPr>
          </a:p>
          <a:p>
            <a:pPr marL="528320" lvl="1" indent="-230504">
              <a:lnSpc>
                <a:spcPct val="100000"/>
              </a:lnSpc>
              <a:spcBef>
                <a:spcPts val="715"/>
              </a:spcBef>
              <a:buFont typeface="Calibri"/>
              <a:buChar char="–"/>
              <a:tabLst>
                <a:tab pos="528955" algn="l"/>
              </a:tabLst>
            </a:pPr>
            <a:r>
              <a:rPr sz="1700" spc="35" dirty="0">
                <a:latin typeface="Calibri"/>
                <a:cs typeface="Calibri"/>
              </a:rPr>
              <a:t>if</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45" dirty="0">
                <a:latin typeface="Calibri"/>
                <a:cs typeface="Calibri"/>
              </a:rPr>
              <a:t>signal</a:t>
            </a:r>
            <a:r>
              <a:rPr sz="1700" spc="180" dirty="0">
                <a:latin typeface="Calibri"/>
                <a:cs typeface="Calibri"/>
              </a:rPr>
              <a:t> </a:t>
            </a:r>
            <a:r>
              <a:rPr sz="1700" spc="30" dirty="0">
                <a:latin typeface="Calibri"/>
                <a:cs typeface="Calibri"/>
              </a:rPr>
              <a:t>strength</a:t>
            </a:r>
            <a:r>
              <a:rPr sz="1700" spc="180" dirty="0">
                <a:latin typeface="Calibri"/>
                <a:cs typeface="Calibri"/>
              </a:rPr>
              <a:t> </a:t>
            </a:r>
            <a:r>
              <a:rPr sz="1700" spc="35" dirty="0">
                <a:latin typeface="Calibri"/>
                <a:cs typeface="Calibri"/>
              </a:rPr>
              <a:t>is</a:t>
            </a:r>
            <a:r>
              <a:rPr sz="1700" spc="180" dirty="0">
                <a:latin typeface="Calibri"/>
                <a:cs typeface="Calibri"/>
              </a:rPr>
              <a:t> </a:t>
            </a:r>
            <a:r>
              <a:rPr sz="1700" dirty="0">
                <a:latin typeface="Calibri"/>
                <a:cs typeface="Calibri"/>
              </a:rPr>
              <a:t>weak</a:t>
            </a:r>
            <a:r>
              <a:rPr sz="1700" spc="180" dirty="0">
                <a:latin typeface="Calibri"/>
                <a:cs typeface="Calibri"/>
              </a:rPr>
              <a:t> </a:t>
            </a:r>
            <a:r>
              <a:rPr sz="1700" dirty="0">
                <a:latin typeface="Calibri"/>
                <a:cs typeface="Calibri"/>
              </a:rPr>
              <a:t>for</a:t>
            </a:r>
            <a:r>
              <a:rPr sz="1700" spc="175" dirty="0">
                <a:latin typeface="Calibri"/>
                <a:cs typeface="Calibri"/>
              </a:rPr>
              <a:t> </a:t>
            </a:r>
            <a:r>
              <a:rPr sz="1700" spc="35" dirty="0">
                <a:latin typeface="Calibri"/>
                <a:cs typeface="Calibri"/>
              </a:rPr>
              <a:t>past</a:t>
            </a:r>
            <a:r>
              <a:rPr sz="1700" spc="180" dirty="0">
                <a:latin typeface="Calibri"/>
                <a:cs typeface="Calibri"/>
              </a:rPr>
              <a:t> </a:t>
            </a:r>
            <a:r>
              <a:rPr sz="1700" spc="-35" dirty="0">
                <a:latin typeface="Calibri"/>
                <a:cs typeface="Calibri"/>
              </a:rPr>
              <a:t>few</a:t>
            </a:r>
            <a:r>
              <a:rPr sz="1700" spc="180" dirty="0">
                <a:latin typeface="Calibri"/>
                <a:cs typeface="Calibri"/>
              </a:rPr>
              <a:t> </a:t>
            </a:r>
            <a:r>
              <a:rPr sz="1700" spc="5" dirty="0">
                <a:latin typeface="Calibri"/>
                <a:cs typeface="Calibri"/>
              </a:rPr>
              <a:t>beacons</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75" dirty="0">
                <a:latin typeface="Calibri"/>
                <a:cs typeface="Calibri"/>
              </a:rPr>
              <a:t>link</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25" dirty="0">
                <a:latin typeface="Calibri"/>
                <a:cs typeface="Calibri"/>
              </a:rPr>
              <a:t>unstable.</a:t>
            </a:r>
            <a:endParaRPr sz="1700">
              <a:latin typeface="Calibri"/>
              <a:cs typeface="Calibri"/>
            </a:endParaRPr>
          </a:p>
          <a:p>
            <a:pPr marL="102870">
              <a:lnSpc>
                <a:spcPct val="100000"/>
              </a:lnSpc>
              <a:spcBef>
                <a:spcPts val="1085"/>
              </a:spcBef>
            </a:pPr>
            <a:r>
              <a:rPr sz="1700" b="1" spc="229" dirty="0">
                <a:latin typeface="Calibri"/>
                <a:cs typeface="Calibri"/>
              </a:rPr>
              <a:t>The</a:t>
            </a:r>
            <a:r>
              <a:rPr sz="1700" b="1" spc="245" dirty="0">
                <a:latin typeface="Calibri"/>
                <a:cs typeface="Calibri"/>
              </a:rPr>
              <a:t> </a:t>
            </a:r>
            <a:r>
              <a:rPr sz="1700" b="1" spc="125" dirty="0">
                <a:latin typeface="Calibri"/>
                <a:cs typeface="Calibri"/>
              </a:rPr>
              <a:t>protocol</a:t>
            </a:r>
            <a:r>
              <a:rPr sz="1700" b="1" spc="245" dirty="0">
                <a:latin typeface="Calibri"/>
                <a:cs typeface="Calibri"/>
              </a:rPr>
              <a:t> </a:t>
            </a:r>
            <a:r>
              <a:rPr sz="1700" b="1" spc="105" dirty="0">
                <a:latin typeface="Calibri"/>
                <a:cs typeface="Calibri"/>
              </a:rPr>
              <a:t>operates</a:t>
            </a:r>
            <a:r>
              <a:rPr sz="1700" b="1" spc="245" dirty="0">
                <a:latin typeface="Calibri"/>
                <a:cs typeface="Calibri"/>
              </a:rPr>
              <a:t> </a:t>
            </a:r>
            <a:r>
              <a:rPr sz="1700" b="1" spc="90" dirty="0">
                <a:latin typeface="Calibri"/>
                <a:cs typeface="Calibri"/>
              </a:rPr>
              <a:t>as</a:t>
            </a:r>
            <a:r>
              <a:rPr sz="1700" b="1" spc="245"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085"/>
              </a:spcBef>
              <a:buFont typeface="Cambria"/>
              <a:buChar char="•"/>
              <a:tabLst>
                <a:tab pos="229235" algn="l"/>
              </a:tabLst>
            </a:pPr>
            <a:r>
              <a:rPr sz="1700" spc="35" dirty="0">
                <a:latin typeface="Calibri"/>
                <a:cs typeface="Calibri"/>
              </a:rPr>
              <a:t>if</a:t>
            </a:r>
            <a:r>
              <a:rPr sz="1700" spc="175" dirty="0">
                <a:latin typeface="Calibri"/>
                <a:cs typeface="Calibri"/>
              </a:rPr>
              <a:t> </a:t>
            </a:r>
            <a:r>
              <a:rPr sz="1700" spc="-5" dirty="0">
                <a:latin typeface="Calibri"/>
                <a:cs typeface="Calibri"/>
              </a:rPr>
              <a:t>no</a:t>
            </a:r>
            <a:r>
              <a:rPr sz="1700" spc="175" dirty="0">
                <a:latin typeface="Calibri"/>
                <a:cs typeface="Calibri"/>
              </a:rPr>
              <a:t> </a:t>
            </a:r>
            <a:r>
              <a:rPr sz="1700" dirty="0">
                <a:latin typeface="Calibri"/>
                <a:cs typeface="Calibri"/>
              </a:rPr>
              <a:t>route</a:t>
            </a:r>
            <a:r>
              <a:rPr sz="1700" spc="175" dirty="0">
                <a:latin typeface="Calibri"/>
                <a:cs typeface="Calibri"/>
              </a:rPr>
              <a:t> </a:t>
            </a:r>
            <a:r>
              <a:rPr sz="1700" spc="60" dirty="0">
                <a:latin typeface="Calibri"/>
                <a:cs typeface="Calibri"/>
              </a:rPr>
              <a:t>in</a:t>
            </a:r>
            <a:r>
              <a:rPr sz="1700" spc="175" dirty="0">
                <a:latin typeface="Calibri"/>
                <a:cs typeface="Calibri"/>
              </a:rPr>
              <a:t> </a:t>
            </a:r>
            <a:r>
              <a:rPr sz="1700" spc="5" dirty="0">
                <a:latin typeface="Calibri"/>
                <a:cs typeface="Calibri"/>
              </a:rPr>
              <a:t>cache,</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5" dirty="0">
                <a:latin typeface="Calibri"/>
                <a:cs typeface="Calibri"/>
              </a:rPr>
              <a:t>floods</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40" dirty="0">
                <a:latin typeface="Calibri"/>
                <a:cs typeface="Calibri"/>
              </a:rPr>
              <a:t>RouteRequest</a:t>
            </a:r>
            <a:r>
              <a:rPr sz="1700" spc="175" dirty="0">
                <a:latin typeface="Calibri"/>
                <a:cs typeface="Calibri"/>
              </a:rPr>
              <a:t> </a:t>
            </a:r>
            <a:r>
              <a:rPr sz="1700" spc="15" dirty="0">
                <a:latin typeface="Calibri"/>
                <a:cs typeface="Calibri"/>
              </a:rPr>
              <a:t>packet;</a:t>
            </a:r>
            <a:endParaRPr sz="1700">
              <a:latin typeface="Calibri"/>
              <a:cs typeface="Calibri"/>
            </a:endParaRPr>
          </a:p>
          <a:p>
            <a:pPr marL="228600" indent="-216535">
              <a:lnSpc>
                <a:spcPct val="100000"/>
              </a:lnSpc>
              <a:spcBef>
                <a:spcPts val="1085"/>
              </a:spcBef>
              <a:buFont typeface="Cambria"/>
              <a:buChar char="•"/>
              <a:tabLst>
                <a:tab pos="229235" algn="l"/>
              </a:tabLst>
            </a:pPr>
            <a:r>
              <a:rPr sz="1700" spc="40" dirty="0">
                <a:latin typeface="Calibri"/>
                <a:cs typeface="Calibri"/>
              </a:rPr>
              <a:t>RouteRequest</a:t>
            </a:r>
            <a:r>
              <a:rPr sz="1700" spc="175" dirty="0">
                <a:latin typeface="Calibri"/>
                <a:cs typeface="Calibri"/>
              </a:rPr>
              <a:t> </a:t>
            </a:r>
            <a:r>
              <a:rPr sz="1700" spc="15" dirty="0">
                <a:latin typeface="Calibri"/>
                <a:cs typeface="Calibri"/>
              </a:rPr>
              <a:t>packet</a:t>
            </a:r>
            <a:r>
              <a:rPr sz="1700" spc="175" dirty="0">
                <a:latin typeface="Calibri"/>
                <a:cs typeface="Calibri"/>
              </a:rPr>
              <a:t> </a:t>
            </a:r>
            <a:r>
              <a:rPr sz="1700" spc="20" dirty="0">
                <a:latin typeface="Calibri"/>
                <a:cs typeface="Calibri"/>
              </a:rPr>
              <a:t>carries</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50" dirty="0">
                <a:latin typeface="Calibri"/>
                <a:cs typeface="Calibri"/>
              </a:rPr>
              <a:t>path</a:t>
            </a:r>
            <a:r>
              <a:rPr sz="1700" spc="175" dirty="0">
                <a:latin typeface="Calibri"/>
                <a:cs typeface="Calibri"/>
              </a:rPr>
              <a:t> </a:t>
            </a:r>
            <a:r>
              <a:rPr sz="1700" spc="80" dirty="0">
                <a:latin typeface="Calibri"/>
                <a:cs typeface="Calibri"/>
              </a:rPr>
              <a:t>it</a:t>
            </a:r>
            <a:r>
              <a:rPr sz="1700" spc="175" dirty="0">
                <a:latin typeface="Calibri"/>
                <a:cs typeface="Calibri"/>
              </a:rPr>
              <a:t> </a:t>
            </a:r>
            <a:r>
              <a:rPr sz="1700" spc="20" dirty="0">
                <a:latin typeface="Calibri"/>
                <a:cs typeface="Calibri"/>
              </a:rPr>
              <a:t>has</a:t>
            </a:r>
            <a:r>
              <a:rPr sz="1700" spc="175" dirty="0">
                <a:latin typeface="Calibri"/>
                <a:cs typeface="Calibri"/>
              </a:rPr>
              <a:t> </a:t>
            </a:r>
            <a:r>
              <a:rPr sz="1700" spc="10" dirty="0">
                <a:latin typeface="Calibri"/>
                <a:cs typeface="Calibri"/>
              </a:rPr>
              <a:t>traversed;</a:t>
            </a:r>
            <a:endParaRPr sz="1700">
              <a:latin typeface="Calibri"/>
              <a:cs typeface="Calibri"/>
            </a:endParaRPr>
          </a:p>
          <a:p>
            <a:pPr marL="228600" indent="-216535">
              <a:lnSpc>
                <a:spcPct val="100000"/>
              </a:lnSpc>
              <a:spcBef>
                <a:spcPts val="1090"/>
              </a:spcBef>
              <a:buFont typeface="Cambria"/>
              <a:buChar char="•"/>
              <a:tabLst>
                <a:tab pos="229235" algn="l"/>
              </a:tabLst>
            </a:pPr>
            <a:r>
              <a:rPr sz="1700" spc="35" dirty="0">
                <a:latin typeface="Calibri"/>
                <a:cs typeface="Calibri"/>
              </a:rPr>
              <a:t>if</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0" dirty="0">
                <a:latin typeface="Calibri"/>
                <a:cs typeface="Calibri"/>
              </a:rPr>
              <a:t>intermediate</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10" dirty="0">
                <a:latin typeface="Calibri"/>
                <a:cs typeface="Calibri"/>
              </a:rPr>
              <a:t>receives</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40" dirty="0">
                <a:latin typeface="Calibri"/>
                <a:cs typeface="Calibri"/>
              </a:rPr>
              <a:t>RouteRequest</a:t>
            </a:r>
            <a:r>
              <a:rPr sz="1700" spc="180" dirty="0">
                <a:latin typeface="Calibri"/>
                <a:cs typeface="Calibri"/>
              </a:rPr>
              <a:t> </a:t>
            </a:r>
            <a:r>
              <a:rPr sz="1700" spc="70" dirty="0">
                <a:latin typeface="Calibri"/>
                <a:cs typeface="Calibri"/>
              </a:rPr>
              <a:t>via</a:t>
            </a:r>
            <a:r>
              <a:rPr sz="1700" spc="185" dirty="0">
                <a:latin typeface="Calibri"/>
                <a:cs typeface="Calibri"/>
              </a:rPr>
              <a:t> </a:t>
            </a:r>
            <a:r>
              <a:rPr sz="1700" spc="20" dirty="0">
                <a:latin typeface="Calibri"/>
                <a:cs typeface="Calibri"/>
              </a:rPr>
              <a:t>stable</a:t>
            </a:r>
            <a:r>
              <a:rPr sz="1700" spc="180" dirty="0">
                <a:latin typeface="Calibri"/>
                <a:cs typeface="Calibri"/>
              </a:rPr>
              <a:t> </a:t>
            </a:r>
            <a:r>
              <a:rPr sz="1700" spc="75" dirty="0">
                <a:latin typeface="Calibri"/>
                <a:cs typeface="Calibri"/>
              </a:rPr>
              <a:t>link</a:t>
            </a:r>
            <a:r>
              <a:rPr sz="1700" spc="180" dirty="0">
                <a:latin typeface="Calibri"/>
                <a:cs typeface="Calibri"/>
              </a:rPr>
              <a:t> </a:t>
            </a:r>
            <a:r>
              <a:rPr sz="1700" spc="80" dirty="0">
                <a:latin typeface="Calibri"/>
                <a:cs typeface="Calibri"/>
              </a:rPr>
              <a:t>it</a:t>
            </a:r>
            <a:r>
              <a:rPr sz="1700" spc="185" dirty="0">
                <a:latin typeface="Calibri"/>
                <a:cs typeface="Calibri"/>
              </a:rPr>
              <a:t> </a:t>
            </a:r>
            <a:r>
              <a:rPr sz="1700" spc="5" dirty="0">
                <a:latin typeface="Calibri"/>
                <a:cs typeface="Calibri"/>
              </a:rPr>
              <a:t>forwards</a:t>
            </a:r>
            <a:r>
              <a:rPr sz="1700" spc="180" dirty="0">
                <a:latin typeface="Calibri"/>
                <a:cs typeface="Calibri"/>
              </a:rPr>
              <a:t> </a:t>
            </a:r>
            <a:r>
              <a:rPr sz="1700" spc="55" dirty="0">
                <a:latin typeface="Calibri"/>
                <a:cs typeface="Calibri"/>
              </a:rPr>
              <a:t>it;</a:t>
            </a:r>
            <a:endParaRPr sz="1700">
              <a:latin typeface="Calibri"/>
              <a:cs typeface="Calibri"/>
            </a:endParaRPr>
          </a:p>
          <a:p>
            <a:pPr marL="228600" indent="-216535">
              <a:lnSpc>
                <a:spcPct val="100000"/>
              </a:lnSpc>
              <a:spcBef>
                <a:spcPts val="1085"/>
              </a:spcBef>
              <a:buFont typeface="Cambria"/>
              <a:buChar char="•"/>
              <a:tabLst>
                <a:tab pos="229235" algn="l"/>
              </a:tabLst>
            </a:pPr>
            <a:r>
              <a:rPr sz="1700" spc="35" dirty="0">
                <a:latin typeface="Calibri"/>
                <a:cs typeface="Calibri"/>
              </a:rPr>
              <a:t>if</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0" dirty="0">
                <a:latin typeface="Calibri"/>
                <a:cs typeface="Calibri"/>
              </a:rPr>
              <a:t>intermediate</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10" dirty="0">
                <a:latin typeface="Calibri"/>
                <a:cs typeface="Calibri"/>
              </a:rPr>
              <a:t>receives</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40" dirty="0">
                <a:latin typeface="Calibri"/>
                <a:cs typeface="Calibri"/>
              </a:rPr>
              <a:t>RouteRequest</a:t>
            </a:r>
            <a:r>
              <a:rPr sz="1700" spc="180" dirty="0">
                <a:latin typeface="Calibri"/>
                <a:cs typeface="Calibri"/>
              </a:rPr>
              <a:t> </a:t>
            </a:r>
            <a:r>
              <a:rPr sz="1700" spc="70" dirty="0">
                <a:latin typeface="Calibri"/>
                <a:cs typeface="Calibri"/>
              </a:rPr>
              <a:t>via</a:t>
            </a:r>
            <a:r>
              <a:rPr sz="1700" spc="180" dirty="0">
                <a:latin typeface="Calibri"/>
                <a:cs typeface="Calibri"/>
              </a:rPr>
              <a:t> </a:t>
            </a:r>
            <a:r>
              <a:rPr sz="1700" spc="25" dirty="0">
                <a:latin typeface="Calibri"/>
                <a:cs typeface="Calibri"/>
              </a:rPr>
              <a:t>unstable</a:t>
            </a:r>
            <a:r>
              <a:rPr sz="1700" spc="185" dirty="0">
                <a:latin typeface="Calibri"/>
                <a:cs typeface="Calibri"/>
              </a:rPr>
              <a:t> </a:t>
            </a:r>
            <a:r>
              <a:rPr sz="1700" spc="75" dirty="0">
                <a:latin typeface="Calibri"/>
                <a:cs typeface="Calibri"/>
              </a:rPr>
              <a:t>link</a:t>
            </a:r>
            <a:r>
              <a:rPr sz="1700" spc="180" dirty="0">
                <a:latin typeface="Calibri"/>
                <a:cs typeface="Calibri"/>
              </a:rPr>
              <a:t> </a:t>
            </a:r>
            <a:r>
              <a:rPr sz="1700" spc="80" dirty="0">
                <a:latin typeface="Calibri"/>
                <a:cs typeface="Calibri"/>
              </a:rPr>
              <a:t>it</a:t>
            </a:r>
            <a:r>
              <a:rPr sz="1700" spc="180" dirty="0">
                <a:latin typeface="Calibri"/>
                <a:cs typeface="Calibri"/>
              </a:rPr>
              <a:t> </a:t>
            </a:r>
            <a:r>
              <a:rPr sz="1700" spc="15" dirty="0">
                <a:latin typeface="Calibri"/>
                <a:cs typeface="Calibri"/>
              </a:rPr>
              <a:t>drops</a:t>
            </a:r>
            <a:r>
              <a:rPr sz="1700" spc="180" dirty="0">
                <a:latin typeface="Calibri"/>
                <a:cs typeface="Calibri"/>
              </a:rPr>
              <a:t> </a:t>
            </a:r>
            <a:r>
              <a:rPr sz="1700" spc="55" dirty="0">
                <a:latin typeface="Calibri"/>
                <a:cs typeface="Calibri"/>
              </a:rPr>
              <a:t>it;</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when</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35" dirty="0">
                <a:latin typeface="Calibri"/>
                <a:cs typeface="Calibri"/>
              </a:rPr>
              <a:t>first</a:t>
            </a:r>
            <a:r>
              <a:rPr sz="1700" spc="175" dirty="0">
                <a:latin typeface="Calibri"/>
                <a:cs typeface="Calibri"/>
              </a:rPr>
              <a:t> </a:t>
            </a:r>
            <a:r>
              <a:rPr sz="1700" spc="40" dirty="0">
                <a:latin typeface="Calibri"/>
                <a:cs typeface="Calibri"/>
              </a:rPr>
              <a:t>RouteRequest</a:t>
            </a:r>
            <a:r>
              <a:rPr sz="1700" spc="180" dirty="0">
                <a:latin typeface="Calibri"/>
                <a:cs typeface="Calibri"/>
              </a:rPr>
              <a:t> </a:t>
            </a:r>
            <a:r>
              <a:rPr sz="1700" spc="-15" dirty="0">
                <a:latin typeface="Calibri"/>
                <a:cs typeface="Calibri"/>
              </a:rPr>
              <a:t>reaches</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30" dirty="0">
                <a:latin typeface="Calibri"/>
                <a:cs typeface="Calibri"/>
              </a:rPr>
              <a:t>destination,</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destination:</a:t>
            </a:r>
            <a:endParaRPr sz="1700">
              <a:latin typeface="Calibri"/>
              <a:cs typeface="Calibri"/>
            </a:endParaRPr>
          </a:p>
          <a:p>
            <a:pPr marL="528320" lvl="1" indent="-230504">
              <a:lnSpc>
                <a:spcPct val="100000"/>
              </a:lnSpc>
              <a:spcBef>
                <a:spcPts val="715"/>
              </a:spcBef>
              <a:buFont typeface="Calibri"/>
              <a:buChar char="–"/>
              <a:tabLst>
                <a:tab pos="528955" algn="l"/>
              </a:tabLst>
            </a:pPr>
            <a:r>
              <a:rPr sz="1700" spc="25" dirty="0">
                <a:latin typeface="Calibri"/>
                <a:cs typeface="Calibri"/>
              </a:rPr>
              <a:t>waits</a:t>
            </a:r>
            <a:r>
              <a:rPr sz="1700" spc="175" dirty="0">
                <a:latin typeface="Calibri"/>
                <a:cs typeface="Calibri"/>
              </a:rPr>
              <a:t> </a:t>
            </a:r>
            <a:r>
              <a:rPr sz="1700" dirty="0">
                <a:latin typeface="Calibri"/>
                <a:cs typeface="Calibri"/>
              </a:rPr>
              <a:t>for</a:t>
            </a:r>
            <a:r>
              <a:rPr sz="1700" spc="180" dirty="0">
                <a:latin typeface="Calibri"/>
                <a:cs typeface="Calibri"/>
              </a:rPr>
              <a:t> </a:t>
            </a:r>
            <a:r>
              <a:rPr sz="1700" spc="35" dirty="0">
                <a:latin typeface="Calibri"/>
                <a:cs typeface="Calibri"/>
              </a:rPr>
              <a:t>RouteSelect</a:t>
            </a:r>
            <a:r>
              <a:rPr sz="1700" spc="185" dirty="0">
                <a:latin typeface="Calibri"/>
                <a:cs typeface="Calibri"/>
              </a:rPr>
              <a:t> </a:t>
            </a:r>
            <a:r>
              <a:rPr sz="1700" spc="20" dirty="0">
                <a:latin typeface="Calibri"/>
                <a:cs typeface="Calibri"/>
              </a:rPr>
              <a:t>time</a:t>
            </a:r>
            <a:r>
              <a:rPr sz="1700" spc="180" dirty="0">
                <a:latin typeface="Calibri"/>
                <a:cs typeface="Calibri"/>
              </a:rPr>
              <a:t> </a:t>
            </a:r>
            <a:r>
              <a:rPr sz="1700" spc="10" dirty="0">
                <a:latin typeface="Calibri"/>
                <a:cs typeface="Calibri"/>
              </a:rPr>
              <a:t>to</a:t>
            </a:r>
            <a:r>
              <a:rPr sz="1700" spc="185" dirty="0">
                <a:latin typeface="Calibri"/>
                <a:cs typeface="Calibri"/>
              </a:rPr>
              <a:t> </a:t>
            </a:r>
            <a:r>
              <a:rPr sz="1700" spc="-15" dirty="0">
                <a:latin typeface="Calibri"/>
                <a:cs typeface="Calibri"/>
              </a:rPr>
              <a:t>receive</a:t>
            </a:r>
            <a:r>
              <a:rPr sz="1700" spc="180" dirty="0">
                <a:latin typeface="Calibri"/>
                <a:cs typeface="Calibri"/>
              </a:rPr>
              <a:t> </a:t>
            </a:r>
            <a:r>
              <a:rPr sz="1700" spc="35" dirty="0">
                <a:latin typeface="Calibri"/>
                <a:cs typeface="Calibri"/>
              </a:rPr>
              <a:t>multiple</a:t>
            </a:r>
            <a:r>
              <a:rPr sz="1700" spc="185" dirty="0">
                <a:latin typeface="Calibri"/>
                <a:cs typeface="Calibri"/>
              </a:rPr>
              <a:t> </a:t>
            </a:r>
            <a:r>
              <a:rPr sz="1700" dirty="0">
                <a:latin typeface="Calibri"/>
                <a:cs typeface="Calibri"/>
              </a:rPr>
              <a:t>copies</a:t>
            </a:r>
            <a:r>
              <a:rPr sz="1700" spc="180" dirty="0">
                <a:latin typeface="Calibri"/>
                <a:cs typeface="Calibri"/>
              </a:rPr>
              <a:t> </a:t>
            </a:r>
            <a:r>
              <a:rPr sz="1700" spc="-35" dirty="0">
                <a:latin typeface="Calibri"/>
                <a:cs typeface="Calibri"/>
              </a:rPr>
              <a:t>of</a:t>
            </a:r>
            <a:r>
              <a:rPr sz="1700" spc="185" dirty="0">
                <a:latin typeface="Calibri"/>
                <a:cs typeface="Calibri"/>
              </a:rPr>
              <a:t> </a:t>
            </a:r>
            <a:r>
              <a:rPr sz="1700" spc="35" dirty="0">
                <a:latin typeface="Calibri"/>
                <a:cs typeface="Calibri"/>
              </a:rPr>
              <a:t>RouteRequest;</a:t>
            </a:r>
            <a:endParaRPr sz="1700">
              <a:latin typeface="Calibri"/>
              <a:cs typeface="Calibri"/>
            </a:endParaRPr>
          </a:p>
          <a:p>
            <a:pPr marL="528320" lvl="1" indent="-230504">
              <a:lnSpc>
                <a:spcPct val="100000"/>
              </a:lnSpc>
              <a:spcBef>
                <a:spcPts val="715"/>
              </a:spcBef>
              <a:buFont typeface="Calibri"/>
              <a:buChar char="–"/>
              <a:tabLst>
                <a:tab pos="528955" algn="l"/>
              </a:tabLst>
            </a:pPr>
            <a:r>
              <a:rPr sz="1700" spc="-5" dirty="0">
                <a:latin typeface="Calibri"/>
                <a:cs typeface="Calibri"/>
              </a:rPr>
              <a:t>selects</a:t>
            </a:r>
            <a:r>
              <a:rPr sz="1700" spc="170" dirty="0">
                <a:latin typeface="Calibri"/>
                <a:cs typeface="Calibri"/>
              </a:rPr>
              <a:t> </a:t>
            </a:r>
            <a:r>
              <a:rPr sz="1700" spc="5" dirty="0">
                <a:latin typeface="Calibri"/>
                <a:cs typeface="Calibri"/>
              </a:rPr>
              <a:t>the</a:t>
            </a:r>
            <a:r>
              <a:rPr sz="1700" spc="175" dirty="0">
                <a:latin typeface="Calibri"/>
                <a:cs typeface="Calibri"/>
              </a:rPr>
              <a:t> </a:t>
            </a:r>
            <a:r>
              <a:rPr sz="1700" spc="50" dirty="0">
                <a:latin typeface="Calibri"/>
                <a:cs typeface="Calibri"/>
              </a:rPr>
              <a:t>path</a:t>
            </a:r>
            <a:r>
              <a:rPr sz="1700" spc="175" dirty="0">
                <a:latin typeface="Calibri"/>
                <a:cs typeface="Calibri"/>
              </a:rPr>
              <a:t> </a:t>
            </a:r>
            <a:r>
              <a:rPr sz="1700" spc="55" dirty="0">
                <a:latin typeface="Calibri"/>
                <a:cs typeface="Calibri"/>
              </a:rPr>
              <a:t>that</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15" dirty="0">
                <a:latin typeface="Calibri"/>
                <a:cs typeface="Calibri"/>
              </a:rPr>
              <a:t>most</a:t>
            </a:r>
            <a:r>
              <a:rPr sz="1700" spc="170" dirty="0">
                <a:latin typeface="Calibri"/>
                <a:cs typeface="Calibri"/>
              </a:rPr>
              <a:t> </a:t>
            </a:r>
            <a:r>
              <a:rPr sz="1700" spc="20" dirty="0">
                <a:latin typeface="Calibri"/>
                <a:cs typeface="Calibri"/>
              </a:rPr>
              <a:t>stable;</a:t>
            </a:r>
            <a:endParaRPr sz="1700">
              <a:latin typeface="Calibri"/>
              <a:cs typeface="Calibri"/>
            </a:endParaRPr>
          </a:p>
          <a:p>
            <a:pPr marL="526415">
              <a:lnSpc>
                <a:spcPct val="100000"/>
              </a:lnSpc>
              <a:spcBef>
                <a:spcPts val="490"/>
              </a:spcBef>
            </a:pPr>
            <a:r>
              <a:rPr sz="1700" spc="35" dirty="0">
                <a:latin typeface="Cambria"/>
                <a:cs typeface="Cambria"/>
              </a:rPr>
              <a:t>∗</a:t>
            </a:r>
            <a:r>
              <a:rPr sz="1700" spc="55" dirty="0">
                <a:latin typeface="Cambria"/>
                <a:cs typeface="Cambria"/>
              </a:rPr>
              <a:t> </a:t>
            </a:r>
            <a:r>
              <a:rPr sz="1700" spc="35" dirty="0">
                <a:latin typeface="Calibri"/>
                <a:cs typeface="Calibri"/>
              </a:rPr>
              <a:t>if</a:t>
            </a:r>
            <a:r>
              <a:rPr sz="1700" spc="170" dirty="0">
                <a:latin typeface="Calibri"/>
                <a:cs typeface="Calibri"/>
              </a:rPr>
              <a:t> </a:t>
            </a:r>
            <a:r>
              <a:rPr sz="1700" spc="-25" dirty="0">
                <a:latin typeface="Calibri"/>
                <a:cs typeface="Calibri"/>
              </a:rPr>
              <a:t>two</a:t>
            </a:r>
            <a:r>
              <a:rPr sz="1700" spc="175" dirty="0">
                <a:latin typeface="Calibri"/>
                <a:cs typeface="Calibri"/>
              </a:rPr>
              <a:t> </a:t>
            </a:r>
            <a:r>
              <a:rPr sz="1700" dirty="0">
                <a:latin typeface="Calibri"/>
                <a:cs typeface="Calibri"/>
              </a:rPr>
              <a:t>or</a:t>
            </a:r>
            <a:r>
              <a:rPr sz="1700" spc="175" dirty="0">
                <a:latin typeface="Calibri"/>
                <a:cs typeface="Calibri"/>
              </a:rPr>
              <a:t> </a:t>
            </a:r>
            <a:r>
              <a:rPr sz="1700" spc="-15" dirty="0">
                <a:latin typeface="Calibri"/>
                <a:cs typeface="Calibri"/>
              </a:rPr>
              <a:t>more</a:t>
            </a:r>
            <a:r>
              <a:rPr sz="1700" spc="170" dirty="0">
                <a:latin typeface="Calibri"/>
                <a:cs typeface="Calibri"/>
              </a:rPr>
              <a:t> </a:t>
            </a:r>
            <a:r>
              <a:rPr sz="1700" spc="40" dirty="0">
                <a:latin typeface="Calibri"/>
                <a:cs typeface="Calibri"/>
              </a:rPr>
              <a:t>paths</a:t>
            </a:r>
            <a:r>
              <a:rPr sz="1700" spc="175" dirty="0">
                <a:latin typeface="Calibri"/>
                <a:cs typeface="Calibri"/>
              </a:rPr>
              <a:t> </a:t>
            </a:r>
            <a:r>
              <a:rPr sz="1700" spc="-5" dirty="0">
                <a:latin typeface="Calibri"/>
                <a:cs typeface="Calibri"/>
              </a:rPr>
              <a:t>are</a:t>
            </a:r>
            <a:r>
              <a:rPr sz="1700" spc="175" dirty="0">
                <a:latin typeface="Calibri"/>
                <a:cs typeface="Calibri"/>
              </a:rPr>
              <a:t> </a:t>
            </a:r>
            <a:r>
              <a:rPr sz="1700" spc="10" dirty="0">
                <a:latin typeface="Calibri"/>
                <a:cs typeface="Calibri"/>
              </a:rPr>
              <a:t>equal</a:t>
            </a:r>
            <a:r>
              <a:rPr sz="1700" spc="175" dirty="0">
                <a:latin typeface="Calibri"/>
                <a:cs typeface="Calibri"/>
              </a:rPr>
              <a:t> </a:t>
            </a:r>
            <a:r>
              <a:rPr sz="1700" spc="60" dirty="0">
                <a:latin typeface="Calibri"/>
                <a:cs typeface="Calibri"/>
              </a:rPr>
              <a:t>in</a:t>
            </a:r>
            <a:r>
              <a:rPr sz="1700" spc="170" dirty="0">
                <a:latin typeface="Calibri"/>
                <a:cs typeface="Calibri"/>
              </a:rPr>
              <a:t> </a:t>
            </a:r>
            <a:r>
              <a:rPr sz="1700" spc="45" dirty="0">
                <a:latin typeface="Calibri"/>
                <a:cs typeface="Calibri"/>
              </a:rPr>
              <a:t>stability,</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15" dirty="0">
                <a:latin typeface="Calibri"/>
                <a:cs typeface="Calibri"/>
              </a:rPr>
              <a:t>shortest</a:t>
            </a:r>
            <a:r>
              <a:rPr sz="1700" spc="170" dirty="0">
                <a:latin typeface="Calibri"/>
                <a:cs typeface="Calibri"/>
              </a:rPr>
              <a:t> </a:t>
            </a:r>
            <a:r>
              <a:rPr sz="1700" spc="50" dirty="0">
                <a:latin typeface="Calibri"/>
                <a:cs typeface="Calibri"/>
              </a:rPr>
              <a:t>path</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5" dirty="0">
                <a:latin typeface="Calibri"/>
                <a:cs typeface="Calibri"/>
              </a:rPr>
              <a:t>selected;</a:t>
            </a:r>
            <a:endParaRPr sz="1700">
              <a:latin typeface="Calibri"/>
              <a:cs typeface="Calibri"/>
            </a:endParaRPr>
          </a:p>
          <a:p>
            <a:pPr marL="526415">
              <a:lnSpc>
                <a:spcPct val="100000"/>
              </a:lnSpc>
              <a:spcBef>
                <a:spcPts val="345"/>
              </a:spcBef>
            </a:pPr>
            <a:r>
              <a:rPr sz="1700" spc="35" dirty="0">
                <a:latin typeface="Cambria"/>
                <a:cs typeface="Cambria"/>
              </a:rPr>
              <a:t>∗ </a:t>
            </a:r>
            <a:r>
              <a:rPr sz="1700" spc="55" dirty="0">
                <a:latin typeface="Cambria"/>
                <a:cs typeface="Cambria"/>
              </a:rPr>
              <a:t> </a:t>
            </a:r>
            <a:r>
              <a:rPr sz="1700" spc="35" dirty="0">
                <a:latin typeface="Calibri"/>
                <a:cs typeface="Calibri"/>
              </a:rPr>
              <a:t>if</a:t>
            </a:r>
            <a:r>
              <a:rPr sz="1700" spc="180" dirty="0">
                <a:latin typeface="Calibri"/>
                <a:cs typeface="Calibri"/>
              </a:rPr>
              <a:t> </a:t>
            </a:r>
            <a:r>
              <a:rPr sz="1700" spc="-25" dirty="0">
                <a:latin typeface="Calibri"/>
                <a:cs typeface="Calibri"/>
              </a:rPr>
              <a:t>two</a:t>
            </a:r>
            <a:r>
              <a:rPr sz="1700" spc="175" dirty="0">
                <a:latin typeface="Calibri"/>
                <a:cs typeface="Calibri"/>
              </a:rPr>
              <a:t> </a:t>
            </a:r>
            <a:r>
              <a:rPr sz="1700" dirty="0">
                <a:latin typeface="Calibri"/>
                <a:cs typeface="Calibri"/>
              </a:rPr>
              <a:t>or</a:t>
            </a:r>
            <a:r>
              <a:rPr sz="1700" spc="180" dirty="0">
                <a:latin typeface="Calibri"/>
                <a:cs typeface="Calibri"/>
              </a:rPr>
              <a:t> </a:t>
            </a:r>
            <a:r>
              <a:rPr sz="1700" spc="-15" dirty="0">
                <a:latin typeface="Calibri"/>
                <a:cs typeface="Calibri"/>
              </a:rPr>
              <a:t>more</a:t>
            </a:r>
            <a:r>
              <a:rPr sz="1700" spc="180" dirty="0">
                <a:latin typeface="Calibri"/>
                <a:cs typeface="Calibri"/>
              </a:rPr>
              <a:t> </a:t>
            </a:r>
            <a:r>
              <a:rPr sz="1700" spc="15" dirty="0">
                <a:latin typeface="Calibri"/>
                <a:cs typeface="Calibri"/>
              </a:rPr>
              <a:t>shortest</a:t>
            </a:r>
            <a:r>
              <a:rPr sz="1700" spc="175" dirty="0">
                <a:latin typeface="Calibri"/>
                <a:cs typeface="Calibri"/>
              </a:rPr>
              <a:t> </a:t>
            </a:r>
            <a:r>
              <a:rPr sz="1700" spc="40" dirty="0">
                <a:latin typeface="Calibri"/>
                <a:cs typeface="Calibri"/>
              </a:rPr>
              <a:t>paths</a:t>
            </a:r>
            <a:r>
              <a:rPr sz="1700" spc="180" dirty="0">
                <a:latin typeface="Calibri"/>
                <a:cs typeface="Calibri"/>
              </a:rPr>
              <a:t> </a:t>
            </a:r>
            <a:r>
              <a:rPr sz="1700" spc="-5" dirty="0">
                <a:latin typeface="Calibri"/>
                <a:cs typeface="Calibri"/>
              </a:rPr>
              <a:t>are</a:t>
            </a:r>
            <a:r>
              <a:rPr sz="1700" spc="175" dirty="0">
                <a:latin typeface="Calibri"/>
                <a:cs typeface="Calibri"/>
              </a:rPr>
              <a:t> </a:t>
            </a:r>
            <a:r>
              <a:rPr sz="1700" spc="25" dirty="0">
                <a:latin typeface="Calibri"/>
                <a:cs typeface="Calibri"/>
              </a:rPr>
              <a:t>available,</a:t>
            </a:r>
            <a:r>
              <a:rPr sz="1700" spc="175" dirty="0">
                <a:latin typeface="Calibri"/>
                <a:cs typeface="Calibri"/>
              </a:rPr>
              <a:t> </a:t>
            </a:r>
            <a:r>
              <a:rPr sz="1700" spc="20" dirty="0">
                <a:latin typeface="Calibri"/>
                <a:cs typeface="Calibri"/>
              </a:rPr>
              <a:t>random</a:t>
            </a:r>
            <a:r>
              <a:rPr sz="1700" spc="175" dirty="0">
                <a:latin typeface="Calibri"/>
                <a:cs typeface="Calibri"/>
              </a:rPr>
              <a:t> </a:t>
            </a:r>
            <a:r>
              <a:rPr sz="1700" spc="50" dirty="0">
                <a:latin typeface="Calibri"/>
                <a:cs typeface="Calibri"/>
              </a:rPr>
              <a:t>path</a:t>
            </a:r>
            <a:r>
              <a:rPr sz="1700" spc="180" dirty="0">
                <a:latin typeface="Calibri"/>
                <a:cs typeface="Calibri"/>
              </a:rPr>
              <a:t> </a:t>
            </a:r>
            <a:r>
              <a:rPr sz="1700" spc="15" dirty="0">
                <a:latin typeface="Calibri"/>
                <a:cs typeface="Calibri"/>
              </a:rPr>
              <a:t>among</a:t>
            </a:r>
            <a:r>
              <a:rPr sz="1700" spc="175" dirty="0">
                <a:latin typeface="Calibri"/>
                <a:cs typeface="Calibri"/>
              </a:rPr>
              <a:t> </a:t>
            </a:r>
            <a:r>
              <a:rPr sz="1700" spc="15" dirty="0">
                <a:latin typeface="Calibri"/>
                <a:cs typeface="Calibri"/>
              </a:rPr>
              <a:t>them</a:t>
            </a:r>
            <a:r>
              <a:rPr sz="1700" spc="180" dirty="0">
                <a:latin typeface="Calibri"/>
                <a:cs typeface="Calibri"/>
              </a:rPr>
              <a:t> </a:t>
            </a:r>
            <a:r>
              <a:rPr sz="1700" spc="35" dirty="0">
                <a:latin typeface="Calibri"/>
                <a:cs typeface="Calibri"/>
              </a:rPr>
              <a:t>is</a:t>
            </a:r>
            <a:r>
              <a:rPr sz="1700" spc="175" dirty="0">
                <a:latin typeface="Calibri"/>
                <a:cs typeface="Calibri"/>
              </a:rPr>
              <a:t> </a:t>
            </a:r>
            <a:r>
              <a:rPr sz="1700" spc="-5" dirty="0">
                <a:latin typeface="Calibri"/>
                <a:cs typeface="Calibri"/>
              </a:rPr>
              <a:t>selected.</a:t>
            </a:r>
            <a:endParaRPr sz="1700">
              <a:latin typeface="Calibri"/>
              <a:cs typeface="Calibri"/>
            </a:endParaRPr>
          </a:p>
          <a:p>
            <a:pPr marL="528320" lvl="1" indent="-230504">
              <a:lnSpc>
                <a:spcPct val="100000"/>
              </a:lnSpc>
              <a:spcBef>
                <a:spcPts val="715"/>
              </a:spcBef>
              <a:buFont typeface="Calibri"/>
              <a:buChar char="–"/>
              <a:tabLst>
                <a:tab pos="528955" algn="l"/>
              </a:tabLst>
            </a:pPr>
            <a:r>
              <a:rPr sz="1700" spc="5" dirty="0">
                <a:latin typeface="Calibri"/>
                <a:cs typeface="Calibri"/>
              </a:rPr>
              <a:t>replies</a:t>
            </a:r>
            <a:r>
              <a:rPr sz="1700" spc="170" dirty="0">
                <a:latin typeface="Calibri"/>
                <a:cs typeface="Calibri"/>
              </a:rPr>
              <a:t> </a:t>
            </a:r>
            <a:r>
              <a:rPr sz="1700" spc="10" dirty="0">
                <a:latin typeface="Calibri"/>
                <a:cs typeface="Calibri"/>
              </a:rPr>
              <a:t>to</a:t>
            </a:r>
            <a:r>
              <a:rPr sz="1700" spc="170" dirty="0">
                <a:latin typeface="Calibri"/>
                <a:cs typeface="Calibri"/>
              </a:rPr>
              <a:t> </a:t>
            </a:r>
            <a:r>
              <a:rPr sz="1700" spc="5" dirty="0">
                <a:latin typeface="Calibri"/>
                <a:cs typeface="Calibri"/>
              </a:rPr>
              <a:t>the</a:t>
            </a:r>
            <a:r>
              <a:rPr sz="1700" spc="170" dirty="0">
                <a:latin typeface="Calibri"/>
                <a:cs typeface="Calibri"/>
              </a:rPr>
              <a:t> </a:t>
            </a:r>
            <a:r>
              <a:rPr sz="1700" spc="-5" dirty="0">
                <a:latin typeface="Calibri"/>
                <a:cs typeface="Calibri"/>
              </a:rPr>
              <a:t>source</a:t>
            </a:r>
            <a:r>
              <a:rPr sz="1700" spc="170" dirty="0">
                <a:latin typeface="Calibri"/>
                <a:cs typeface="Calibri"/>
              </a:rPr>
              <a:t> </a:t>
            </a:r>
            <a:r>
              <a:rPr sz="1700" spc="50" dirty="0">
                <a:latin typeface="Calibri"/>
                <a:cs typeface="Calibri"/>
              </a:rPr>
              <a:t>with</a:t>
            </a:r>
            <a:r>
              <a:rPr sz="1700" spc="170" dirty="0">
                <a:latin typeface="Calibri"/>
                <a:cs typeface="Calibri"/>
              </a:rPr>
              <a:t> </a:t>
            </a:r>
            <a:r>
              <a:rPr sz="1700" spc="70" dirty="0">
                <a:latin typeface="Calibri"/>
                <a:cs typeface="Calibri"/>
              </a:rPr>
              <a:t>RouteReply</a:t>
            </a:r>
            <a:r>
              <a:rPr sz="1700" spc="175" dirty="0">
                <a:latin typeface="Calibri"/>
                <a:cs typeface="Calibri"/>
              </a:rPr>
              <a:t> </a:t>
            </a:r>
            <a:r>
              <a:rPr sz="1700" spc="20" dirty="0">
                <a:latin typeface="Calibri"/>
                <a:cs typeface="Calibri"/>
              </a:rPr>
              <a:t>packet.</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383551" y="1096548"/>
            <a:ext cx="7862338" cy="3510601"/>
          </a:xfrm>
          <a:prstGeom prst="rect">
            <a:avLst/>
          </a:prstGeom>
        </p:spPr>
      </p:pic>
      <p:sp>
        <p:nvSpPr>
          <p:cNvPr id="6" name="object 6"/>
          <p:cNvSpPr txBox="1"/>
          <p:nvPr/>
        </p:nvSpPr>
        <p:spPr>
          <a:xfrm>
            <a:off x="4918731" y="2362506"/>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8</a:t>
            </a:r>
            <a:endParaRPr sz="2250">
              <a:latin typeface="Arial MT"/>
              <a:cs typeface="Arial MT"/>
            </a:endParaRPr>
          </a:p>
        </p:txBody>
      </p:sp>
      <p:sp>
        <p:nvSpPr>
          <p:cNvPr id="7" name="object 7"/>
          <p:cNvSpPr txBox="1"/>
          <p:nvPr/>
        </p:nvSpPr>
        <p:spPr>
          <a:xfrm>
            <a:off x="6209686" y="1743157"/>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5</a:t>
            </a:r>
            <a:endParaRPr sz="2250">
              <a:latin typeface="Arial MT"/>
              <a:cs typeface="Arial MT"/>
            </a:endParaRPr>
          </a:p>
        </p:txBody>
      </p:sp>
      <p:sp>
        <p:nvSpPr>
          <p:cNvPr id="8" name="object 8"/>
          <p:cNvSpPr txBox="1"/>
          <p:nvPr/>
        </p:nvSpPr>
        <p:spPr>
          <a:xfrm>
            <a:off x="7198538" y="3321474"/>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6</a:t>
            </a:r>
            <a:endParaRPr sz="2250">
              <a:latin typeface="Arial MT"/>
              <a:cs typeface="Arial MT"/>
            </a:endParaRPr>
          </a:p>
        </p:txBody>
      </p:sp>
      <p:sp>
        <p:nvSpPr>
          <p:cNvPr id="9" name="object 9"/>
          <p:cNvSpPr txBox="1"/>
          <p:nvPr/>
        </p:nvSpPr>
        <p:spPr>
          <a:xfrm>
            <a:off x="5782220" y="3963671"/>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7</a:t>
            </a:r>
            <a:endParaRPr sz="2250">
              <a:latin typeface="Arial MT"/>
              <a:cs typeface="Arial MT"/>
            </a:endParaRPr>
          </a:p>
        </p:txBody>
      </p:sp>
      <p:sp>
        <p:nvSpPr>
          <p:cNvPr id="10" name="object 10"/>
          <p:cNvSpPr txBox="1"/>
          <p:nvPr/>
        </p:nvSpPr>
        <p:spPr>
          <a:xfrm>
            <a:off x="3644917" y="1823063"/>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2</a:t>
            </a:r>
            <a:endParaRPr sz="2250">
              <a:latin typeface="Arial MT"/>
              <a:cs typeface="Arial MT"/>
            </a:endParaRPr>
          </a:p>
        </p:txBody>
      </p:sp>
      <p:sp>
        <p:nvSpPr>
          <p:cNvPr id="11" name="object 11"/>
          <p:cNvSpPr txBox="1"/>
          <p:nvPr/>
        </p:nvSpPr>
        <p:spPr>
          <a:xfrm>
            <a:off x="4286115" y="3107433"/>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9</a:t>
            </a:r>
            <a:endParaRPr sz="2250">
              <a:latin typeface="Arial MT"/>
              <a:cs typeface="Arial MT"/>
            </a:endParaRPr>
          </a:p>
        </p:txBody>
      </p:sp>
      <p:sp>
        <p:nvSpPr>
          <p:cNvPr id="12" name="object 12"/>
          <p:cNvSpPr txBox="1"/>
          <p:nvPr/>
        </p:nvSpPr>
        <p:spPr>
          <a:xfrm>
            <a:off x="3510972" y="4097807"/>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4</a:t>
            </a:r>
            <a:endParaRPr sz="2250">
              <a:latin typeface="Arial MT"/>
              <a:cs typeface="Arial MT"/>
            </a:endParaRPr>
          </a:p>
        </p:txBody>
      </p:sp>
      <p:sp>
        <p:nvSpPr>
          <p:cNvPr id="13" name="object 13"/>
          <p:cNvSpPr txBox="1"/>
          <p:nvPr/>
        </p:nvSpPr>
        <p:spPr>
          <a:xfrm>
            <a:off x="4847502" y="1315050"/>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1</a:t>
            </a:r>
            <a:endParaRPr sz="2250">
              <a:latin typeface="Arial MT"/>
              <a:cs typeface="Arial MT"/>
            </a:endParaRPr>
          </a:p>
        </p:txBody>
      </p:sp>
      <p:sp>
        <p:nvSpPr>
          <p:cNvPr id="14" name="object 14"/>
          <p:cNvSpPr txBox="1"/>
          <p:nvPr/>
        </p:nvSpPr>
        <p:spPr>
          <a:xfrm>
            <a:off x="2496490" y="2893367"/>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3</a:t>
            </a:r>
            <a:endParaRPr sz="2250">
              <a:latin typeface="Arial MT"/>
              <a:cs typeface="Arial MT"/>
            </a:endParaRPr>
          </a:p>
        </p:txBody>
      </p:sp>
      <p:sp>
        <p:nvSpPr>
          <p:cNvPr id="15" name="object 15"/>
          <p:cNvSpPr txBox="1"/>
          <p:nvPr/>
        </p:nvSpPr>
        <p:spPr>
          <a:xfrm>
            <a:off x="5702433" y="3027527"/>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0</a:t>
            </a:r>
            <a:endParaRPr sz="2250">
              <a:latin typeface="Arial MT"/>
              <a:cs typeface="Arial MT"/>
            </a:endParaRPr>
          </a:p>
        </p:txBody>
      </p:sp>
      <p:sp>
        <p:nvSpPr>
          <p:cNvPr id="16" name="object 16"/>
          <p:cNvSpPr txBox="1"/>
          <p:nvPr/>
        </p:nvSpPr>
        <p:spPr>
          <a:xfrm>
            <a:off x="1507638" y="4017900"/>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1</a:t>
            </a:r>
            <a:endParaRPr sz="2250">
              <a:latin typeface="Arial MT"/>
              <a:cs typeface="Arial MT"/>
            </a:endParaRPr>
          </a:p>
        </p:txBody>
      </p:sp>
      <p:sp>
        <p:nvSpPr>
          <p:cNvPr id="17" name="object 17"/>
          <p:cNvSpPr txBox="1"/>
          <p:nvPr/>
        </p:nvSpPr>
        <p:spPr>
          <a:xfrm>
            <a:off x="7546192" y="1417813"/>
            <a:ext cx="814705" cy="1042035"/>
          </a:xfrm>
          <a:prstGeom prst="rect">
            <a:avLst/>
          </a:prstGeom>
        </p:spPr>
        <p:txBody>
          <a:bodyPr vert="horz" wrap="square" lIns="0" tIns="12700" rIns="0" bIns="0" rtlCol="0">
            <a:spAutoFit/>
          </a:bodyPr>
          <a:lstStyle/>
          <a:p>
            <a:pPr marL="12700" marR="5080" indent="121920">
              <a:lnSpc>
                <a:spcPct val="148200"/>
              </a:lnSpc>
              <a:spcBef>
                <a:spcPts val="100"/>
              </a:spcBef>
            </a:pPr>
            <a:r>
              <a:rPr sz="2250" spc="-15" dirty="0">
                <a:solidFill>
                  <a:srgbClr val="231F20"/>
                </a:solidFill>
                <a:latin typeface="Arial MT"/>
                <a:cs typeface="Arial MT"/>
              </a:rPr>
              <a:t>D</a:t>
            </a:r>
            <a:r>
              <a:rPr sz="2250" dirty="0">
                <a:solidFill>
                  <a:srgbClr val="231F20"/>
                </a:solidFill>
                <a:latin typeface="Arial MT"/>
                <a:cs typeface="Arial MT"/>
              </a:rPr>
              <a:t>e</a:t>
            </a:r>
            <a:r>
              <a:rPr sz="2250" spc="-10" dirty="0">
                <a:solidFill>
                  <a:srgbClr val="231F20"/>
                </a:solidFill>
                <a:latin typeface="Arial MT"/>
                <a:cs typeface="Arial MT"/>
              </a:rPr>
              <a:t>s</a:t>
            </a:r>
            <a:r>
              <a:rPr sz="2250" spc="-5" dirty="0">
                <a:solidFill>
                  <a:srgbClr val="231F20"/>
                </a:solidFill>
                <a:latin typeface="Arial MT"/>
                <a:cs typeface="Arial MT"/>
              </a:rPr>
              <a:t>t.  </a:t>
            </a:r>
            <a:r>
              <a:rPr sz="2250" dirty="0">
                <a:solidFill>
                  <a:srgbClr val="231F20"/>
                </a:solidFill>
                <a:latin typeface="Arial MT"/>
                <a:cs typeface="Arial MT"/>
              </a:rPr>
              <a:t>12</a:t>
            </a:r>
            <a:endParaRPr sz="2250">
              <a:latin typeface="Arial MT"/>
              <a:cs typeface="Arial MT"/>
            </a:endParaRPr>
          </a:p>
        </p:txBody>
      </p:sp>
      <p:sp>
        <p:nvSpPr>
          <p:cNvPr id="18" name="object 18"/>
          <p:cNvSpPr txBox="1"/>
          <p:nvPr/>
        </p:nvSpPr>
        <p:spPr>
          <a:xfrm>
            <a:off x="8614832" y="3027527"/>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3</a:t>
            </a:r>
            <a:endParaRPr sz="2250">
              <a:latin typeface="Arial MT"/>
              <a:cs typeface="Arial MT"/>
            </a:endParaRPr>
          </a:p>
        </p:txBody>
      </p:sp>
      <p:sp>
        <p:nvSpPr>
          <p:cNvPr id="19" name="object 19"/>
          <p:cNvSpPr txBox="1"/>
          <p:nvPr/>
        </p:nvSpPr>
        <p:spPr>
          <a:xfrm>
            <a:off x="7067422" y="1180891"/>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4</a:t>
            </a:r>
            <a:endParaRPr sz="2250">
              <a:latin typeface="Arial MT"/>
              <a:cs typeface="Arial MT"/>
            </a:endParaRPr>
          </a:p>
        </p:txBody>
      </p:sp>
      <p:sp>
        <p:nvSpPr>
          <p:cNvPr id="20" name="object 20"/>
          <p:cNvSpPr txBox="1"/>
          <p:nvPr/>
        </p:nvSpPr>
        <p:spPr>
          <a:xfrm>
            <a:off x="8053445" y="4017900"/>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5</a:t>
            </a:r>
            <a:endParaRPr sz="2250">
              <a:latin typeface="Arial MT"/>
              <a:cs typeface="Arial MT"/>
            </a:endParaRPr>
          </a:p>
        </p:txBody>
      </p:sp>
      <p:sp>
        <p:nvSpPr>
          <p:cNvPr id="21" name="object 21"/>
          <p:cNvSpPr txBox="1"/>
          <p:nvPr/>
        </p:nvSpPr>
        <p:spPr>
          <a:xfrm>
            <a:off x="8777259" y="1823063"/>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6</a:t>
            </a:r>
            <a:endParaRPr sz="2250">
              <a:latin typeface="Arial MT"/>
              <a:cs typeface="Arial MT"/>
            </a:endParaRPr>
          </a:p>
        </p:txBody>
      </p:sp>
      <p:sp>
        <p:nvSpPr>
          <p:cNvPr id="22" name="object 22"/>
          <p:cNvSpPr txBox="1"/>
          <p:nvPr/>
        </p:nvSpPr>
        <p:spPr>
          <a:xfrm>
            <a:off x="1467744" y="4420331"/>
            <a:ext cx="5177790" cy="2035814"/>
          </a:xfrm>
          <a:prstGeom prst="rect">
            <a:avLst/>
          </a:prstGeom>
        </p:spPr>
        <p:txBody>
          <a:bodyPr vert="horz" wrap="square" lIns="0" tIns="12065" rIns="0" bIns="0" rtlCol="0">
            <a:spAutoFit/>
          </a:bodyPr>
          <a:lstStyle/>
          <a:p>
            <a:pPr marL="867410">
              <a:lnSpc>
                <a:spcPct val="100000"/>
              </a:lnSpc>
              <a:spcBef>
                <a:spcPts val="95"/>
              </a:spcBef>
            </a:pPr>
            <a:r>
              <a:rPr sz="2250" spc="-5" dirty="0">
                <a:solidFill>
                  <a:srgbClr val="231F20"/>
                </a:solidFill>
                <a:latin typeface="Arial MT"/>
                <a:cs typeface="Arial MT"/>
              </a:rPr>
              <a:t>Source</a:t>
            </a:r>
            <a:endParaRPr sz="2250">
              <a:latin typeface="Arial MT"/>
              <a:cs typeface="Arial MT"/>
            </a:endParaRPr>
          </a:p>
          <a:p>
            <a:pPr marL="12700">
              <a:lnSpc>
                <a:spcPts val="2700"/>
              </a:lnSpc>
              <a:spcBef>
                <a:spcPts val="1839"/>
              </a:spcBef>
            </a:pPr>
            <a:r>
              <a:rPr sz="2250" spc="-5" dirty="0">
                <a:solidFill>
                  <a:srgbClr val="231F20"/>
                </a:solidFill>
                <a:latin typeface="Arial MT"/>
                <a:cs typeface="Arial MT"/>
              </a:rPr>
              <a:t>4</a:t>
            </a:r>
            <a:r>
              <a:rPr sz="2250" dirty="0">
                <a:solidFill>
                  <a:srgbClr val="231F20"/>
                </a:solidFill>
                <a:latin typeface="Arial MT"/>
                <a:cs typeface="Arial MT"/>
              </a:rPr>
              <a:t> </a:t>
            </a:r>
            <a:r>
              <a:rPr sz="2250" spc="-5" dirty="0">
                <a:solidFill>
                  <a:srgbClr val="231F20"/>
                </a:solidFill>
                <a:latin typeface="Arial MT"/>
                <a:cs typeface="Arial MT"/>
              </a:rPr>
              <a:t>-</a:t>
            </a:r>
            <a:r>
              <a:rPr sz="2250" spc="-10" dirty="0">
                <a:solidFill>
                  <a:srgbClr val="231F20"/>
                </a:solidFill>
                <a:latin typeface="Arial MT"/>
                <a:cs typeface="Arial MT"/>
              </a:rPr>
              <a:t> </a:t>
            </a:r>
            <a:r>
              <a:rPr sz="2250" spc="-5" dirty="0">
                <a:solidFill>
                  <a:srgbClr val="231F20"/>
                </a:solidFill>
                <a:latin typeface="Arial MT"/>
                <a:cs typeface="Arial MT"/>
              </a:rPr>
              <a:t>7</a:t>
            </a:r>
            <a:r>
              <a:rPr sz="2250" dirty="0">
                <a:solidFill>
                  <a:srgbClr val="231F20"/>
                </a:solidFill>
                <a:latin typeface="Arial MT"/>
                <a:cs typeface="Arial MT"/>
              </a:rPr>
              <a:t> </a:t>
            </a:r>
            <a:r>
              <a:rPr sz="2250" spc="-5" dirty="0">
                <a:solidFill>
                  <a:srgbClr val="231F20"/>
                </a:solidFill>
                <a:latin typeface="Arial MT"/>
                <a:cs typeface="Arial MT"/>
              </a:rPr>
              <a:t>-</a:t>
            </a:r>
            <a:r>
              <a:rPr sz="2250" spc="-10" dirty="0">
                <a:solidFill>
                  <a:srgbClr val="231F20"/>
                </a:solidFill>
                <a:latin typeface="Arial MT"/>
                <a:cs typeface="Arial MT"/>
              </a:rPr>
              <a:t> </a:t>
            </a:r>
            <a:r>
              <a:rPr sz="2250" dirty="0">
                <a:solidFill>
                  <a:srgbClr val="231F20"/>
                </a:solidFill>
                <a:latin typeface="Arial MT"/>
                <a:cs typeface="Arial MT"/>
              </a:rPr>
              <a:t>10 </a:t>
            </a:r>
            <a:r>
              <a:rPr sz="2250" spc="-5" dirty="0">
                <a:solidFill>
                  <a:srgbClr val="231F20"/>
                </a:solidFill>
                <a:latin typeface="Arial MT"/>
                <a:cs typeface="Arial MT"/>
              </a:rPr>
              <a:t>-</a:t>
            </a:r>
            <a:r>
              <a:rPr sz="2250" spc="-10" dirty="0">
                <a:solidFill>
                  <a:srgbClr val="231F20"/>
                </a:solidFill>
                <a:latin typeface="Arial MT"/>
                <a:cs typeface="Arial MT"/>
              </a:rPr>
              <a:t> </a:t>
            </a:r>
            <a:r>
              <a:rPr sz="2250" spc="-5" dirty="0">
                <a:solidFill>
                  <a:srgbClr val="231F20"/>
                </a:solidFill>
                <a:latin typeface="Arial MT"/>
                <a:cs typeface="Arial MT"/>
              </a:rPr>
              <a:t>5</a:t>
            </a:r>
            <a:r>
              <a:rPr sz="2250" dirty="0">
                <a:solidFill>
                  <a:srgbClr val="231F20"/>
                </a:solidFill>
                <a:latin typeface="Arial MT"/>
                <a:cs typeface="Arial MT"/>
              </a:rPr>
              <a:t> </a:t>
            </a:r>
            <a:r>
              <a:rPr sz="2250" spc="-5" dirty="0">
                <a:solidFill>
                  <a:srgbClr val="231F20"/>
                </a:solidFill>
                <a:latin typeface="Arial MT"/>
                <a:cs typeface="Arial MT"/>
              </a:rPr>
              <a:t>-</a:t>
            </a:r>
            <a:r>
              <a:rPr sz="2250" spc="-10" dirty="0">
                <a:solidFill>
                  <a:srgbClr val="231F20"/>
                </a:solidFill>
                <a:latin typeface="Arial MT"/>
                <a:cs typeface="Arial MT"/>
              </a:rPr>
              <a:t> </a:t>
            </a:r>
            <a:r>
              <a:rPr sz="2250" dirty="0">
                <a:solidFill>
                  <a:srgbClr val="231F20"/>
                </a:solidFill>
                <a:latin typeface="Arial MT"/>
                <a:cs typeface="Arial MT"/>
              </a:rPr>
              <a:t>14;</a:t>
            </a:r>
            <a:endParaRPr sz="2250">
              <a:latin typeface="Arial MT"/>
              <a:cs typeface="Arial MT"/>
            </a:endParaRPr>
          </a:p>
          <a:p>
            <a:pPr marL="12700">
              <a:lnSpc>
                <a:spcPts val="2700"/>
              </a:lnSpc>
            </a:pPr>
            <a:r>
              <a:rPr sz="2250" spc="-5" dirty="0">
                <a:solidFill>
                  <a:srgbClr val="231F20"/>
                </a:solidFill>
                <a:latin typeface="Arial MT"/>
                <a:cs typeface="Arial MT"/>
              </a:rPr>
              <a:t>4</a:t>
            </a:r>
            <a:r>
              <a:rPr sz="2250" dirty="0">
                <a:solidFill>
                  <a:srgbClr val="231F20"/>
                </a:solidFill>
                <a:latin typeface="Arial MT"/>
                <a:cs typeface="Arial MT"/>
              </a:rPr>
              <a:t> </a:t>
            </a:r>
            <a:r>
              <a:rPr sz="2250" spc="-5" dirty="0">
                <a:solidFill>
                  <a:srgbClr val="231F20"/>
                </a:solidFill>
                <a:latin typeface="Arial MT"/>
                <a:cs typeface="Arial MT"/>
              </a:rPr>
              <a:t>-</a:t>
            </a:r>
            <a:r>
              <a:rPr sz="2250" spc="-10" dirty="0">
                <a:solidFill>
                  <a:srgbClr val="231F20"/>
                </a:solidFill>
                <a:latin typeface="Arial MT"/>
                <a:cs typeface="Arial MT"/>
              </a:rPr>
              <a:t> </a:t>
            </a:r>
            <a:r>
              <a:rPr sz="2250" spc="-5" dirty="0">
                <a:solidFill>
                  <a:srgbClr val="231F20"/>
                </a:solidFill>
                <a:latin typeface="Arial MT"/>
                <a:cs typeface="Arial MT"/>
              </a:rPr>
              <a:t>7</a:t>
            </a:r>
            <a:r>
              <a:rPr sz="2250" spc="5" dirty="0">
                <a:solidFill>
                  <a:srgbClr val="231F20"/>
                </a:solidFill>
                <a:latin typeface="Arial MT"/>
                <a:cs typeface="Arial MT"/>
              </a:rPr>
              <a:t> </a:t>
            </a:r>
            <a:r>
              <a:rPr sz="2250" spc="-5" dirty="0">
                <a:solidFill>
                  <a:srgbClr val="231F20"/>
                </a:solidFill>
                <a:latin typeface="Arial MT"/>
                <a:cs typeface="Arial MT"/>
              </a:rPr>
              <a:t>-</a:t>
            </a:r>
            <a:r>
              <a:rPr sz="2250" spc="-10" dirty="0">
                <a:solidFill>
                  <a:srgbClr val="231F20"/>
                </a:solidFill>
                <a:latin typeface="Arial MT"/>
                <a:cs typeface="Arial MT"/>
              </a:rPr>
              <a:t> </a:t>
            </a:r>
            <a:r>
              <a:rPr sz="2250" dirty="0">
                <a:solidFill>
                  <a:srgbClr val="231F20"/>
                </a:solidFill>
                <a:latin typeface="Arial MT"/>
                <a:cs typeface="Arial MT"/>
              </a:rPr>
              <a:t>10</a:t>
            </a:r>
            <a:r>
              <a:rPr sz="2250" spc="5" dirty="0">
                <a:solidFill>
                  <a:srgbClr val="231F20"/>
                </a:solidFill>
                <a:latin typeface="Arial MT"/>
                <a:cs typeface="Arial MT"/>
              </a:rPr>
              <a:t> </a:t>
            </a:r>
            <a:r>
              <a:rPr sz="2250" spc="-5" dirty="0">
                <a:solidFill>
                  <a:srgbClr val="231F20"/>
                </a:solidFill>
                <a:latin typeface="Arial MT"/>
                <a:cs typeface="Arial MT"/>
              </a:rPr>
              <a:t>-</a:t>
            </a:r>
            <a:r>
              <a:rPr sz="2250" spc="-10" dirty="0">
                <a:solidFill>
                  <a:srgbClr val="231F20"/>
                </a:solidFill>
                <a:latin typeface="Arial MT"/>
                <a:cs typeface="Arial MT"/>
              </a:rPr>
              <a:t> </a:t>
            </a:r>
            <a:r>
              <a:rPr sz="2250" spc="-5" dirty="0">
                <a:solidFill>
                  <a:srgbClr val="231F20"/>
                </a:solidFill>
                <a:latin typeface="Arial MT"/>
                <a:cs typeface="Arial MT"/>
              </a:rPr>
              <a:t>5</a:t>
            </a:r>
            <a:r>
              <a:rPr sz="2250" spc="5" dirty="0">
                <a:solidFill>
                  <a:srgbClr val="231F20"/>
                </a:solidFill>
                <a:latin typeface="Arial MT"/>
                <a:cs typeface="Arial MT"/>
              </a:rPr>
              <a:t> </a:t>
            </a:r>
            <a:r>
              <a:rPr sz="2250" spc="-5" dirty="0">
                <a:solidFill>
                  <a:srgbClr val="231F20"/>
                </a:solidFill>
                <a:latin typeface="Arial MT"/>
                <a:cs typeface="Arial MT"/>
              </a:rPr>
              <a:t>-</a:t>
            </a:r>
            <a:r>
              <a:rPr sz="2250" spc="-10" dirty="0">
                <a:solidFill>
                  <a:srgbClr val="231F20"/>
                </a:solidFill>
                <a:latin typeface="Arial MT"/>
                <a:cs typeface="Arial MT"/>
              </a:rPr>
              <a:t> </a:t>
            </a:r>
            <a:r>
              <a:rPr sz="2250" dirty="0">
                <a:solidFill>
                  <a:srgbClr val="231F20"/>
                </a:solidFill>
                <a:latin typeface="Arial MT"/>
                <a:cs typeface="Arial MT"/>
              </a:rPr>
              <a:t>12</a:t>
            </a:r>
            <a:r>
              <a:rPr sz="2250" spc="5" dirty="0">
                <a:solidFill>
                  <a:srgbClr val="231F20"/>
                </a:solidFill>
                <a:latin typeface="Arial MT"/>
                <a:cs typeface="Arial MT"/>
              </a:rPr>
              <a:t> </a:t>
            </a:r>
            <a:r>
              <a:rPr sz="2250" spc="-5" dirty="0">
                <a:solidFill>
                  <a:srgbClr val="231F20"/>
                </a:solidFill>
                <a:latin typeface="Arial MT"/>
                <a:cs typeface="Arial MT"/>
              </a:rPr>
              <a:t>-</a:t>
            </a:r>
            <a:r>
              <a:rPr sz="2250" spc="-15" dirty="0">
                <a:solidFill>
                  <a:srgbClr val="231F20"/>
                </a:solidFill>
                <a:latin typeface="Arial MT"/>
                <a:cs typeface="Arial MT"/>
              </a:rPr>
              <a:t> </a:t>
            </a:r>
            <a:r>
              <a:rPr sz="2250" dirty="0">
                <a:solidFill>
                  <a:srgbClr val="231F20"/>
                </a:solidFill>
                <a:latin typeface="Arial MT"/>
                <a:cs typeface="Arial MT"/>
              </a:rPr>
              <a:t>14.</a:t>
            </a:r>
            <a:endParaRPr sz="2250">
              <a:latin typeface="Arial MT"/>
              <a:cs typeface="Arial MT"/>
            </a:endParaRPr>
          </a:p>
          <a:p>
            <a:pPr>
              <a:lnSpc>
                <a:spcPct val="100000"/>
              </a:lnSpc>
              <a:spcBef>
                <a:spcPts val="5"/>
              </a:spcBef>
            </a:pPr>
            <a:endParaRPr sz="3200">
              <a:latin typeface="Arial MT"/>
              <a:cs typeface="Arial MT"/>
            </a:endParaRPr>
          </a:p>
          <a:p>
            <a:pPr marL="2590800">
              <a:lnSpc>
                <a:spcPct val="100000"/>
              </a:lnSpc>
            </a:pPr>
            <a:r>
              <a:rPr sz="1700" spc="75">
                <a:latin typeface="Calibri"/>
                <a:cs typeface="Calibri"/>
              </a:rPr>
              <a:t>Routing</a:t>
            </a:r>
            <a:r>
              <a:rPr sz="1700" spc="165">
                <a:latin typeface="Calibri"/>
                <a:cs typeface="Calibri"/>
              </a:rPr>
              <a:t> </a:t>
            </a:r>
            <a:r>
              <a:rPr sz="1700" spc="60" dirty="0">
                <a:latin typeface="Calibri"/>
                <a:cs typeface="Calibri"/>
              </a:rPr>
              <a:t>in</a:t>
            </a:r>
            <a:r>
              <a:rPr sz="1700" spc="165" dirty="0">
                <a:latin typeface="Calibri"/>
                <a:cs typeface="Calibri"/>
              </a:rPr>
              <a:t> </a:t>
            </a:r>
            <a:r>
              <a:rPr sz="1700" spc="155" dirty="0">
                <a:latin typeface="Calibri"/>
                <a:cs typeface="Calibri"/>
              </a:rPr>
              <a:t>SSA.</a:t>
            </a:r>
            <a:endParaRPr sz="1700">
              <a:latin typeface="Calibri"/>
              <a:cs typeface="Calibri"/>
            </a:endParaRPr>
          </a:p>
        </p:txBody>
      </p:sp>
      <p:sp>
        <p:nvSpPr>
          <p:cNvPr id="23" name="object 23"/>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930237" y="820631"/>
            <a:ext cx="7157720" cy="1216660"/>
          </a:xfrm>
          <a:prstGeom prst="rect">
            <a:avLst/>
          </a:prstGeom>
        </p:spPr>
        <p:txBody>
          <a:bodyPr vert="horz" wrap="square" lIns="0" tIns="149860" rIns="0" bIns="0" rtlCol="0">
            <a:spAutoFit/>
          </a:bodyPr>
          <a:lstStyle/>
          <a:p>
            <a:pPr marL="102870">
              <a:lnSpc>
                <a:spcPct val="100000"/>
              </a:lnSpc>
              <a:spcBef>
                <a:spcPts val="1180"/>
              </a:spcBef>
            </a:pPr>
            <a:r>
              <a:rPr sz="1700" b="1" spc="215" dirty="0">
                <a:latin typeface="Calibri"/>
                <a:cs typeface="Calibri"/>
              </a:rPr>
              <a:t>In</a:t>
            </a:r>
            <a:r>
              <a:rPr sz="1700" b="1" spc="245" dirty="0">
                <a:latin typeface="Calibri"/>
                <a:cs typeface="Calibri"/>
              </a:rPr>
              <a:t> </a:t>
            </a:r>
            <a:r>
              <a:rPr sz="1700" b="1" spc="90" dirty="0">
                <a:latin typeface="Calibri"/>
                <a:cs typeface="Calibri"/>
              </a:rPr>
              <a:t>case</a:t>
            </a:r>
            <a:r>
              <a:rPr sz="1700" b="1" spc="250" dirty="0">
                <a:latin typeface="Calibri"/>
                <a:cs typeface="Calibri"/>
              </a:rPr>
              <a:t> </a:t>
            </a:r>
            <a:r>
              <a:rPr sz="1700" b="1" spc="50" dirty="0">
                <a:latin typeface="Calibri"/>
                <a:cs typeface="Calibri"/>
              </a:rPr>
              <a:t>of</a:t>
            </a:r>
            <a:r>
              <a:rPr sz="1700" b="1" spc="245" dirty="0">
                <a:latin typeface="Calibri"/>
                <a:cs typeface="Calibri"/>
              </a:rPr>
              <a:t> </a:t>
            </a:r>
            <a:r>
              <a:rPr sz="1700" b="1" spc="114" dirty="0">
                <a:latin typeface="Calibri"/>
                <a:cs typeface="Calibri"/>
              </a:rPr>
              <a:t>the</a:t>
            </a:r>
            <a:r>
              <a:rPr sz="1700" b="1" spc="250" dirty="0">
                <a:latin typeface="Calibri"/>
                <a:cs typeface="Calibri"/>
              </a:rPr>
              <a:t> </a:t>
            </a:r>
            <a:r>
              <a:rPr sz="1700" b="1" spc="145" dirty="0">
                <a:latin typeface="Calibri"/>
                <a:cs typeface="Calibri"/>
              </a:rPr>
              <a:t>link</a:t>
            </a:r>
            <a:r>
              <a:rPr sz="1700" b="1" spc="250" dirty="0">
                <a:latin typeface="Calibri"/>
                <a:cs typeface="Calibri"/>
              </a:rPr>
              <a:t> </a:t>
            </a:r>
            <a:r>
              <a:rPr sz="1700" b="1" spc="125" dirty="0">
                <a:latin typeface="Calibri"/>
                <a:cs typeface="Calibri"/>
              </a:rPr>
              <a:t>break:</a:t>
            </a:r>
            <a:endParaRPr sz="1700">
              <a:latin typeface="Calibri"/>
              <a:cs typeface="Calibri"/>
            </a:endParaRPr>
          </a:p>
          <a:p>
            <a:pPr marL="228600" indent="-216535">
              <a:lnSpc>
                <a:spcPct val="100000"/>
              </a:lnSpc>
              <a:spcBef>
                <a:spcPts val="1085"/>
              </a:spcBef>
              <a:buFont typeface="Cambria"/>
              <a:buChar char="•"/>
              <a:tabLst>
                <a:tab pos="229235" algn="l"/>
              </a:tabLst>
            </a:pPr>
            <a:r>
              <a:rPr sz="1700" dirty="0">
                <a:latin typeface="Calibri"/>
                <a:cs typeface="Calibri"/>
              </a:rPr>
              <a:t>end-nodes</a:t>
            </a:r>
            <a:r>
              <a:rPr sz="1700" spc="175" dirty="0">
                <a:latin typeface="Calibri"/>
                <a:cs typeface="Calibri"/>
              </a:rPr>
              <a:t> </a:t>
            </a:r>
            <a:r>
              <a:rPr sz="1700" spc="-5" dirty="0">
                <a:latin typeface="Calibri"/>
                <a:cs typeface="Calibri"/>
              </a:rPr>
              <a:t>are</a:t>
            </a:r>
            <a:r>
              <a:rPr sz="1700" spc="180" dirty="0">
                <a:latin typeface="Calibri"/>
                <a:cs typeface="Calibri"/>
              </a:rPr>
              <a:t> </a:t>
            </a:r>
            <a:r>
              <a:rPr sz="1700" spc="15" dirty="0">
                <a:latin typeface="Calibri"/>
                <a:cs typeface="Calibri"/>
              </a:rPr>
              <a:t>informed</a:t>
            </a:r>
            <a:r>
              <a:rPr sz="1700" spc="175" dirty="0">
                <a:latin typeface="Calibri"/>
                <a:cs typeface="Calibri"/>
              </a:rPr>
              <a:t> </a:t>
            </a:r>
            <a:r>
              <a:rPr sz="1700" spc="35" dirty="0">
                <a:latin typeface="Calibri"/>
                <a:cs typeface="Calibri"/>
              </a:rPr>
              <a:t>and</a:t>
            </a:r>
            <a:r>
              <a:rPr sz="1700" spc="180" dirty="0">
                <a:latin typeface="Calibri"/>
                <a:cs typeface="Calibri"/>
              </a:rPr>
              <a:t> </a:t>
            </a:r>
            <a:r>
              <a:rPr sz="1700" spc="30" dirty="0">
                <a:latin typeface="Calibri"/>
                <a:cs typeface="Calibri"/>
              </a:rPr>
              <a:t>they</a:t>
            </a:r>
            <a:r>
              <a:rPr sz="1700" spc="175" dirty="0">
                <a:latin typeface="Calibri"/>
                <a:cs typeface="Calibri"/>
              </a:rPr>
              <a:t> </a:t>
            </a:r>
            <a:r>
              <a:rPr sz="1700" spc="85" dirty="0">
                <a:latin typeface="Calibri"/>
                <a:cs typeface="Calibri"/>
              </a:rPr>
              <a:t>try</a:t>
            </a:r>
            <a:r>
              <a:rPr sz="1700" spc="180" dirty="0">
                <a:latin typeface="Calibri"/>
                <a:cs typeface="Calibri"/>
              </a:rPr>
              <a:t> </a:t>
            </a:r>
            <a:r>
              <a:rPr sz="1700" spc="10" dirty="0">
                <a:latin typeface="Calibri"/>
                <a:cs typeface="Calibri"/>
              </a:rPr>
              <a:t>to</a:t>
            </a:r>
            <a:r>
              <a:rPr sz="1700" spc="175" dirty="0">
                <a:latin typeface="Calibri"/>
                <a:cs typeface="Calibri"/>
              </a:rPr>
              <a:t> </a:t>
            </a:r>
            <a:r>
              <a:rPr sz="1700" spc="25" dirty="0">
                <a:latin typeface="Calibri"/>
                <a:cs typeface="Calibri"/>
              </a:rPr>
              <a:t>establish</a:t>
            </a:r>
            <a:r>
              <a:rPr sz="1700" spc="180" dirty="0">
                <a:latin typeface="Calibri"/>
                <a:cs typeface="Calibri"/>
              </a:rPr>
              <a:t> </a:t>
            </a:r>
            <a:r>
              <a:rPr sz="1700" spc="-20" dirty="0">
                <a:latin typeface="Calibri"/>
                <a:cs typeface="Calibri"/>
              </a:rPr>
              <a:t>new</a:t>
            </a:r>
            <a:r>
              <a:rPr sz="1700" spc="175" dirty="0">
                <a:latin typeface="Calibri"/>
                <a:cs typeface="Calibri"/>
              </a:rPr>
              <a:t> </a:t>
            </a:r>
            <a:r>
              <a:rPr sz="1700" spc="20" dirty="0">
                <a:latin typeface="Calibri"/>
                <a:cs typeface="Calibri"/>
              </a:rPr>
              <a:t>stable</a:t>
            </a:r>
            <a:r>
              <a:rPr sz="1700" spc="180" dirty="0">
                <a:latin typeface="Calibri"/>
                <a:cs typeface="Calibri"/>
              </a:rPr>
              <a:t> </a:t>
            </a:r>
            <a:r>
              <a:rPr sz="1700" dirty="0">
                <a:latin typeface="Calibri"/>
                <a:cs typeface="Calibri"/>
              </a:rPr>
              <a:t>route;</a:t>
            </a:r>
            <a:endParaRPr sz="1700">
              <a:latin typeface="Calibri"/>
              <a:cs typeface="Calibri"/>
            </a:endParaRPr>
          </a:p>
          <a:p>
            <a:pPr marL="228600" indent="-216535">
              <a:lnSpc>
                <a:spcPct val="100000"/>
              </a:lnSpc>
              <a:spcBef>
                <a:spcPts val="1085"/>
              </a:spcBef>
              <a:buFont typeface="Cambria"/>
              <a:buChar char="•"/>
              <a:tabLst>
                <a:tab pos="229235" algn="l"/>
              </a:tabLst>
            </a:pPr>
            <a:r>
              <a:rPr sz="1700" spc="-35" dirty="0">
                <a:latin typeface="Calibri"/>
                <a:cs typeface="Calibri"/>
              </a:rPr>
              <a:t>of</a:t>
            </a:r>
            <a:r>
              <a:rPr sz="1700" spc="180" dirty="0">
                <a:latin typeface="Calibri"/>
                <a:cs typeface="Calibri"/>
              </a:rPr>
              <a:t> </a:t>
            </a:r>
            <a:r>
              <a:rPr sz="1700" spc="-5" dirty="0">
                <a:latin typeface="Calibri"/>
                <a:cs typeface="Calibri"/>
              </a:rPr>
              <a:t>no</a:t>
            </a:r>
            <a:r>
              <a:rPr sz="1700" spc="180" dirty="0">
                <a:latin typeface="Calibri"/>
                <a:cs typeface="Calibri"/>
              </a:rPr>
              <a:t> </a:t>
            </a:r>
            <a:r>
              <a:rPr sz="1700" spc="20" dirty="0">
                <a:latin typeface="Calibri"/>
                <a:cs typeface="Calibri"/>
              </a:rPr>
              <a:t>stable</a:t>
            </a:r>
            <a:r>
              <a:rPr sz="1700" spc="185" dirty="0">
                <a:latin typeface="Calibri"/>
                <a:cs typeface="Calibri"/>
              </a:rPr>
              <a:t> </a:t>
            </a:r>
            <a:r>
              <a:rPr sz="1700" dirty="0">
                <a:latin typeface="Calibri"/>
                <a:cs typeface="Calibri"/>
              </a:rPr>
              <a:t>routes</a:t>
            </a:r>
            <a:r>
              <a:rPr sz="1700" spc="180" dirty="0">
                <a:latin typeface="Calibri"/>
                <a:cs typeface="Calibri"/>
              </a:rPr>
              <a:t> </a:t>
            </a:r>
            <a:r>
              <a:rPr sz="1700" spc="-5" dirty="0">
                <a:latin typeface="Calibri"/>
                <a:cs typeface="Calibri"/>
              </a:rPr>
              <a:t>are</a:t>
            </a:r>
            <a:r>
              <a:rPr sz="1700" spc="185" dirty="0">
                <a:latin typeface="Calibri"/>
                <a:cs typeface="Calibri"/>
              </a:rPr>
              <a:t> </a:t>
            </a:r>
            <a:r>
              <a:rPr sz="1700" spc="25" dirty="0">
                <a:latin typeface="Calibri"/>
                <a:cs typeface="Calibri"/>
              </a:rPr>
              <a:t>available,</a:t>
            </a:r>
            <a:r>
              <a:rPr sz="1700" spc="175" dirty="0">
                <a:latin typeface="Calibri"/>
                <a:cs typeface="Calibri"/>
              </a:rPr>
              <a:t> </a:t>
            </a:r>
            <a:r>
              <a:rPr sz="1700" spc="5" dirty="0">
                <a:latin typeface="Calibri"/>
                <a:cs typeface="Calibri"/>
              </a:rPr>
              <a:t>the</a:t>
            </a:r>
            <a:r>
              <a:rPr sz="1700" spc="185" dirty="0">
                <a:latin typeface="Calibri"/>
                <a:cs typeface="Calibri"/>
              </a:rPr>
              <a:t> </a:t>
            </a:r>
            <a:r>
              <a:rPr sz="1700" spc="25" dirty="0">
                <a:latin typeface="Calibri"/>
                <a:cs typeface="Calibri"/>
              </a:rPr>
              <a:t>restriction</a:t>
            </a:r>
            <a:r>
              <a:rPr sz="1700" spc="180" dirty="0">
                <a:latin typeface="Calibri"/>
                <a:cs typeface="Calibri"/>
              </a:rPr>
              <a:t> </a:t>
            </a:r>
            <a:r>
              <a:rPr sz="1700" spc="-35" dirty="0">
                <a:latin typeface="Calibri"/>
                <a:cs typeface="Calibri"/>
              </a:rPr>
              <a:t>of</a:t>
            </a:r>
            <a:r>
              <a:rPr sz="1700" spc="185" dirty="0">
                <a:latin typeface="Calibri"/>
                <a:cs typeface="Calibri"/>
              </a:rPr>
              <a:t> </a:t>
            </a:r>
            <a:r>
              <a:rPr sz="1700" spc="20" dirty="0">
                <a:latin typeface="Calibri"/>
                <a:cs typeface="Calibri"/>
              </a:rPr>
              <a:t>stable</a:t>
            </a:r>
            <a:r>
              <a:rPr sz="1700" spc="180" dirty="0">
                <a:latin typeface="Calibri"/>
                <a:cs typeface="Calibri"/>
              </a:rPr>
              <a:t> </a:t>
            </a:r>
            <a:r>
              <a:rPr sz="1700" spc="60" dirty="0">
                <a:latin typeface="Calibri"/>
                <a:cs typeface="Calibri"/>
              </a:rPr>
              <a:t>links</a:t>
            </a:r>
            <a:r>
              <a:rPr sz="1700" spc="180" dirty="0">
                <a:latin typeface="Calibri"/>
                <a:cs typeface="Calibri"/>
              </a:rPr>
              <a:t> </a:t>
            </a:r>
            <a:r>
              <a:rPr sz="1700" spc="35" dirty="0">
                <a:latin typeface="Calibri"/>
                <a:cs typeface="Calibri"/>
              </a:rPr>
              <a:t>is</a:t>
            </a:r>
            <a:r>
              <a:rPr sz="1700" spc="185" dirty="0">
                <a:latin typeface="Calibri"/>
                <a:cs typeface="Calibri"/>
              </a:rPr>
              <a:t> </a:t>
            </a:r>
            <a:r>
              <a:rPr sz="1700" spc="-10" dirty="0">
                <a:latin typeface="Calibri"/>
                <a:cs typeface="Calibri"/>
              </a:rPr>
              <a:t>removed.</a:t>
            </a:r>
            <a:endParaRPr sz="1700">
              <a:latin typeface="Calibri"/>
              <a:cs typeface="Calibri"/>
            </a:endParaRPr>
          </a:p>
        </p:txBody>
      </p:sp>
      <p:sp>
        <p:nvSpPr>
          <p:cNvPr id="5" name="object 5"/>
          <p:cNvSpPr/>
          <p:nvPr/>
        </p:nvSpPr>
        <p:spPr>
          <a:xfrm>
            <a:off x="4862608" y="3100052"/>
            <a:ext cx="452120" cy="452755"/>
          </a:xfrm>
          <a:custGeom>
            <a:avLst/>
            <a:gdLst/>
            <a:ahLst/>
            <a:cxnLst/>
            <a:rect l="l" t="t" r="r" b="b"/>
            <a:pathLst>
              <a:path w="452120" h="452754">
                <a:moveTo>
                  <a:pt x="0" y="226105"/>
                </a:moveTo>
                <a:lnTo>
                  <a:pt x="4369" y="182203"/>
                </a:lnTo>
                <a:lnTo>
                  <a:pt x="17560" y="138301"/>
                </a:lnTo>
                <a:lnTo>
                  <a:pt x="37264" y="100953"/>
                </a:lnTo>
                <a:lnTo>
                  <a:pt x="65747" y="65873"/>
                </a:lnTo>
                <a:lnTo>
                  <a:pt x="100827" y="37306"/>
                </a:lnTo>
                <a:lnTo>
                  <a:pt x="140276" y="17560"/>
                </a:lnTo>
                <a:lnTo>
                  <a:pt x="181951" y="4369"/>
                </a:lnTo>
                <a:lnTo>
                  <a:pt x="225811" y="0"/>
                </a:lnTo>
                <a:lnTo>
                  <a:pt x="269629" y="4369"/>
                </a:lnTo>
                <a:lnTo>
                  <a:pt x="311262" y="17560"/>
                </a:lnTo>
                <a:lnTo>
                  <a:pt x="350711" y="37306"/>
                </a:lnTo>
                <a:lnTo>
                  <a:pt x="385832" y="65873"/>
                </a:lnTo>
                <a:lnTo>
                  <a:pt x="414316" y="100953"/>
                </a:lnTo>
                <a:lnTo>
                  <a:pt x="434019" y="138301"/>
                </a:lnTo>
                <a:lnTo>
                  <a:pt x="447211" y="182203"/>
                </a:lnTo>
                <a:lnTo>
                  <a:pt x="451580" y="226105"/>
                </a:lnTo>
                <a:lnTo>
                  <a:pt x="447211" y="270049"/>
                </a:lnTo>
                <a:lnTo>
                  <a:pt x="434019" y="311724"/>
                </a:lnTo>
                <a:lnTo>
                  <a:pt x="414316" y="351257"/>
                </a:lnTo>
                <a:lnTo>
                  <a:pt x="385832" y="386378"/>
                </a:lnTo>
                <a:lnTo>
                  <a:pt x="350711" y="414946"/>
                </a:lnTo>
                <a:lnTo>
                  <a:pt x="311262" y="434692"/>
                </a:lnTo>
                <a:lnTo>
                  <a:pt x="269629" y="447883"/>
                </a:lnTo>
                <a:lnTo>
                  <a:pt x="225811" y="452252"/>
                </a:lnTo>
                <a:lnTo>
                  <a:pt x="181951" y="447883"/>
                </a:lnTo>
                <a:lnTo>
                  <a:pt x="140276" y="434692"/>
                </a:lnTo>
                <a:lnTo>
                  <a:pt x="100827" y="414946"/>
                </a:lnTo>
                <a:lnTo>
                  <a:pt x="65747" y="386378"/>
                </a:lnTo>
                <a:lnTo>
                  <a:pt x="37264" y="351257"/>
                </a:lnTo>
                <a:lnTo>
                  <a:pt x="17560" y="311724"/>
                </a:lnTo>
                <a:lnTo>
                  <a:pt x="4369" y="270049"/>
                </a:lnTo>
                <a:lnTo>
                  <a:pt x="0" y="226105"/>
                </a:lnTo>
                <a:close/>
              </a:path>
            </a:pathLst>
          </a:custGeom>
          <a:ln w="4380">
            <a:solidFill>
              <a:srgbClr val="231F20"/>
            </a:solidFill>
          </a:ln>
        </p:spPr>
        <p:txBody>
          <a:bodyPr wrap="square" lIns="0" tIns="0" rIns="0" bIns="0" rtlCol="0"/>
          <a:lstStyle/>
          <a:p>
            <a:endParaRPr/>
          </a:p>
        </p:txBody>
      </p:sp>
      <p:sp>
        <p:nvSpPr>
          <p:cNvPr id="6" name="object 6"/>
          <p:cNvSpPr txBox="1"/>
          <p:nvPr/>
        </p:nvSpPr>
        <p:spPr>
          <a:xfrm>
            <a:off x="5014306" y="3159787"/>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solidFill>
                  <a:srgbClr val="231F20"/>
                </a:solidFill>
                <a:latin typeface="Arial MT"/>
                <a:cs typeface="Arial MT"/>
              </a:rPr>
              <a:t>8</a:t>
            </a:r>
            <a:endParaRPr sz="1700">
              <a:latin typeface="Arial MT"/>
              <a:cs typeface="Arial MT"/>
            </a:endParaRPr>
          </a:p>
        </p:txBody>
      </p:sp>
      <p:sp>
        <p:nvSpPr>
          <p:cNvPr id="7" name="object 7"/>
          <p:cNvSpPr/>
          <p:nvPr/>
        </p:nvSpPr>
        <p:spPr>
          <a:xfrm>
            <a:off x="5855631" y="2623600"/>
            <a:ext cx="454025" cy="452755"/>
          </a:xfrm>
          <a:custGeom>
            <a:avLst/>
            <a:gdLst/>
            <a:ahLst/>
            <a:cxnLst/>
            <a:rect l="l" t="t" r="r" b="b"/>
            <a:pathLst>
              <a:path w="454025" h="452755">
                <a:moveTo>
                  <a:pt x="0" y="226147"/>
                </a:moveTo>
                <a:lnTo>
                  <a:pt x="4369" y="182245"/>
                </a:lnTo>
                <a:lnTo>
                  <a:pt x="17518" y="138343"/>
                </a:lnTo>
                <a:lnTo>
                  <a:pt x="39448" y="100995"/>
                </a:lnTo>
                <a:lnTo>
                  <a:pt x="67932" y="65873"/>
                </a:lnTo>
                <a:lnTo>
                  <a:pt x="100827" y="37348"/>
                </a:lnTo>
                <a:lnTo>
                  <a:pt x="140276" y="17602"/>
                </a:lnTo>
                <a:lnTo>
                  <a:pt x="181951" y="4411"/>
                </a:lnTo>
                <a:lnTo>
                  <a:pt x="227953" y="0"/>
                </a:lnTo>
                <a:lnTo>
                  <a:pt x="271813" y="4411"/>
                </a:lnTo>
                <a:lnTo>
                  <a:pt x="313447" y="17602"/>
                </a:lnTo>
                <a:lnTo>
                  <a:pt x="352937" y="37348"/>
                </a:lnTo>
                <a:lnTo>
                  <a:pt x="385790" y="65873"/>
                </a:lnTo>
                <a:lnTo>
                  <a:pt x="414274" y="100995"/>
                </a:lnTo>
                <a:lnTo>
                  <a:pt x="436204" y="138343"/>
                </a:lnTo>
                <a:lnTo>
                  <a:pt x="449354" y="182245"/>
                </a:lnTo>
                <a:lnTo>
                  <a:pt x="453765" y="226147"/>
                </a:lnTo>
                <a:lnTo>
                  <a:pt x="449354" y="270049"/>
                </a:lnTo>
                <a:lnTo>
                  <a:pt x="436204" y="311766"/>
                </a:lnTo>
                <a:lnTo>
                  <a:pt x="414274" y="351299"/>
                </a:lnTo>
                <a:lnTo>
                  <a:pt x="385790" y="386420"/>
                </a:lnTo>
                <a:lnTo>
                  <a:pt x="352937" y="414946"/>
                </a:lnTo>
                <a:lnTo>
                  <a:pt x="313447" y="434734"/>
                </a:lnTo>
                <a:lnTo>
                  <a:pt x="271813" y="447883"/>
                </a:lnTo>
                <a:lnTo>
                  <a:pt x="227953" y="452294"/>
                </a:lnTo>
                <a:lnTo>
                  <a:pt x="181951" y="447883"/>
                </a:lnTo>
                <a:lnTo>
                  <a:pt x="140276" y="434734"/>
                </a:lnTo>
                <a:lnTo>
                  <a:pt x="100827" y="414946"/>
                </a:lnTo>
                <a:lnTo>
                  <a:pt x="67932" y="386420"/>
                </a:lnTo>
                <a:lnTo>
                  <a:pt x="39448" y="351299"/>
                </a:lnTo>
                <a:lnTo>
                  <a:pt x="17518" y="311766"/>
                </a:lnTo>
                <a:lnTo>
                  <a:pt x="4369" y="270049"/>
                </a:lnTo>
                <a:lnTo>
                  <a:pt x="0" y="226147"/>
                </a:lnTo>
                <a:close/>
              </a:path>
            </a:pathLst>
          </a:custGeom>
          <a:ln w="4380">
            <a:solidFill>
              <a:srgbClr val="231F20"/>
            </a:solidFill>
          </a:ln>
        </p:spPr>
        <p:txBody>
          <a:bodyPr wrap="square" lIns="0" tIns="0" rIns="0" bIns="0" rtlCol="0"/>
          <a:lstStyle/>
          <a:p>
            <a:endParaRPr/>
          </a:p>
        </p:txBody>
      </p:sp>
      <p:sp>
        <p:nvSpPr>
          <p:cNvPr id="8" name="object 8"/>
          <p:cNvSpPr txBox="1"/>
          <p:nvPr/>
        </p:nvSpPr>
        <p:spPr>
          <a:xfrm>
            <a:off x="6007349" y="2683364"/>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solidFill>
                  <a:srgbClr val="231F20"/>
                </a:solidFill>
                <a:latin typeface="Arial MT"/>
                <a:cs typeface="Arial MT"/>
              </a:rPr>
              <a:t>5</a:t>
            </a:r>
            <a:endParaRPr sz="1700">
              <a:latin typeface="Arial MT"/>
              <a:cs typeface="Arial MT"/>
            </a:endParaRPr>
          </a:p>
        </p:txBody>
      </p:sp>
      <p:sp>
        <p:nvSpPr>
          <p:cNvPr id="9" name="object 9"/>
          <p:cNvSpPr/>
          <p:nvPr/>
        </p:nvSpPr>
        <p:spPr>
          <a:xfrm>
            <a:off x="6616289" y="3837730"/>
            <a:ext cx="454025" cy="452755"/>
          </a:xfrm>
          <a:custGeom>
            <a:avLst/>
            <a:gdLst/>
            <a:ahLst/>
            <a:cxnLst/>
            <a:rect l="l" t="t" r="r" b="b"/>
            <a:pathLst>
              <a:path w="454025" h="452754">
                <a:moveTo>
                  <a:pt x="0" y="226105"/>
                </a:moveTo>
                <a:lnTo>
                  <a:pt x="4369" y="182203"/>
                </a:lnTo>
                <a:lnTo>
                  <a:pt x="17518" y="140486"/>
                </a:lnTo>
                <a:lnTo>
                  <a:pt x="39448" y="100953"/>
                </a:lnTo>
                <a:lnTo>
                  <a:pt x="67932" y="65873"/>
                </a:lnTo>
                <a:lnTo>
                  <a:pt x="100827" y="37306"/>
                </a:lnTo>
                <a:lnTo>
                  <a:pt x="140276" y="17560"/>
                </a:lnTo>
                <a:lnTo>
                  <a:pt x="181909" y="4369"/>
                </a:lnTo>
                <a:lnTo>
                  <a:pt x="225769" y="0"/>
                </a:lnTo>
                <a:lnTo>
                  <a:pt x="271813" y="4369"/>
                </a:lnTo>
                <a:lnTo>
                  <a:pt x="313447" y="17560"/>
                </a:lnTo>
                <a:lnTo>
                  <a:pt x="352895" y="37306"/>
                </a:lnTo>
                <a:lnTo>
                  <a:pt x="385790" y="65873"/>
                </a:lnTo>
                <a:lnTo>
                  <a:pt x="414274" y="100953"/>
                </a:lnTo>
                <a:lnTo>
                  <a:pt x="436204" y="140486"/>
                </a:lnTo>
                <a:lnTo>
                  <a:pt x="449354" y="182203"/>
                </a:lnTo>
                <a:lnTo>
                  <a:pt x="453765" y="226105"/>
                </a:lnTo>
                <a:lnTo>
                  <a:pt x="449354" y="270007"/>
                </a:lnTo>
                <a:lnTo>
                  <a:pt x="436204" y="313951"/>
                </a:lnTo>
                <a:lnTo>
                  <a:pt x="414274" y="351257"/>
                </a:lnTo>
                <a:lnTo>
                  <a:pt x="385790" y="386378"/>
                </a:lnTo>
                <a:lnTo>
                  <a:pt x="352895" y="414946"/>
                </a:lnTo>
                <a:lnTo>
                  <a:pt x="313447" y="434692"/>
                </a:lnTo>
                <a:lnTo>
                  <a:pt x="271813" y="447883"/>
                </a:lnTo>
                <a:lnTo>
                  <a:pt x="225769" y="452252"/>
                </a:lnTo>
                <a:lnTo>
                  <a:pt x="181909" y="447883"/>
                </a:lnTo>
                <a:lnTo>
                  <a:pt x="140276" y="434692"/>
                </a:lnTo>
                <a:lnTo>
                  <a:pt x="100827" y="414946"/>
                </a:lnTo>
                <a:lnTo>
                  <a:pt x="67932" y="386378"/>
                </a:lnTo>
                <a:lnTo>
                  <a:pt x="39448" y="351257"/>
                </a:lnTo>
                <a:lnTo>
                  <a:pt x="17518" y="313951"/>
                </a:lnTo>
                <a:lnTo>
                  <a:pt x="4369" y="270007"/>
                </a:lnTo>
                <a:lnTo>
                  <a:pt x="0" y="226105"/>
                </a:lnTo>
                <a:close/>
              </a:path>
            </a:pathLst>
          </a:custGeom>
          <a:ln w="4380">
            <a:solidFill>
              <a:srgbClr val="231F20"/>
            </a:solidFill>
          </a:ln>
        </p:spPr>
        <p:txBody>
          <a:bodyPr wrap="square" lIns="0" tIns="0" rIns="0" bIns="0" rtlCol="0"/>
          <a:lstStyle/>
          <a:p>
            <a:endParaRPr/>
          </a:p>
        </p:txBody>
      </p:sp>
      <p:sp>
        <p:nvSpPr>
          <p:cNvPr id="10" name="object 10"/>
          <p:cNvSpPr txBox="1"/>
          <p:nvPr/>
        </p:nvSpPr>
        <p:spPr>
          <a:xfrm>
            <a:off x="6768004" y="3897454"/>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solidFill>
                  <a:srgbClr val="231F20"/>
                </a:solidFill>
                <a:latin typeface="Arial MT"/>
                <a:cs typeface="Arial MT"/>
              </a:rPr>
              <a:t>6</a:t>
            </a:r>
            <a:endParaRPr sz="1700">
              <a:latin typeface="Arial MT"/>
              <a:cs typeface="Arial MT"/>
            </a:endParaRPr>
          </a:p>
        </p:txBody>
      </p:sp>
      <p:sp>
        <p:nvSpPr>
          <p:cNvPr id="11" name="object 11"/>
          <p:cNvSpPr/>
          <p:nvPr/>
        </p:nvSpPr>
        <p:spPr>
          <a:xfrm>
            <a:off x="5526808" y="4331700"/>
            <a:ext cx="454025" cy="452755"/>
          </a:xfrm>
          <a:custGeom>
            <a:avLst/>
            <a:gdLst/>
            <a:ahLst/>
            <a:cxnLst/>
            <a:rect l="l" t="t" r="r" b="b"/>
            <a:pathLst>
              <a:path w="454025" h="452754">
                <a:moveTo>
                  <a:pt x="0" y="226147"/>
                </a:moveTo>
                <a:lnTo>
                  <a:pt x="4369" y="182203"/>
                </a:lnTo>
                <a:lnTo>
                  <a:pt x="17518" y="140528"/>
                </a:lnTo>
                <a:lnTo>
                  <a:pt x="39448" y="100995"/>
                </a:lnTo>
                <a:lnTo>
                  <a:pt x="67974" y="65873"/>
                </a:lnTo>
                <a:lnTo>
                  <a:pt x="100827" y="37306"/>
                </a:lnTo>
                <a:lnTo>
                  <a:pt x="140318" y="17560"/>
                </a:lnTo>
                <a:lnTo>
                  <a:pt x="181951" y="4369"/>
                </a:lnTo>
                <a:lnTo>
                  <a:pt x="227995" y="0"/>
                </a:lnTo>
                <a:lnTo>
                  <a:pt x="271813" y="4369"/>
                </a:lnTo>
                <a:lnTo>
                  <a:pt x="313447" y="17560"/>
                </a:lnTo>
                <a:lnTo>
                  <a:pt x="352937" y="37306"/>
                </a:lnTo>
                <a:lnTo>
                  <a:pt x="385790" y="65873"/>
                </a:lnTo>
                <a:lnTo>
                  <a:pt x="414316" y="100995"/>
                </a:lnTo>
                <a:lnTo>
                  <a:pt x="436246" y="140528"/>
                </a:lnTo>
                <a:lnTo>
                  <a:pt x="449396" y="182203"/>
                </a:lnTo>
                <a:lnTo>
                  <a:pt x="453765" y="226147"/>
                </a:lnTo>
                <a:lnTo>
                  <a:pt x="449396" y="270049"/>
                </a:lnTo>
                <a:lnTo>
                  <a:pt x="436246" y="313951"/>
                </a:lnTo>
                <a:lnTo>
                  <a:pt x="414316" y="351257"/>
                </a:lnTo>
                <a:lnTo>
                  <a:pt x="385790" y="386378"/>
                </a:lnTo>
                <a:lnTo>
                  <a:pt x="352937" y="414946"/>
                </a:lnTo>
                <a:lnTo>
                  <a:pt x="313447" y="434692"/>
                </a:lnTo>
                <a:lnTo>
                  <a:pt x="271813" y="447883"/>
                </a:lnTo>
                <a:lnTo>
                  <a:pt x="227995" y="452252"/>
                </a:lnTo>
                <a:lnTo>
                  <a:pt x="181951" y="447883"/>
                </a:lnTo>
                <a:lnTo>
                  <a:pt x="140318" y="434692"/>
                </a:lnTo>
                <a:lnTo>
                  <a:pt x="100827" y="414946"/>
                </a:lnTo>
                <a:lnTo>
                  <a:pt x="67974" y="386378"/>
                </a:lnTo>
                <a:lnTo>
                  <a:pt x="39448" y="351257"/>
                </a:lnTo>
                <a:lnTo>
                  <a:pt x="17518" y="313951"/>
                </a:lnTo>
                <a:lnTo>
                  <a:pt x="4369" y="270049"/>
                </a:lnTo>
                <a:lnTo>
                  <a:pt x="0" y="226147"/>
                </a:lnTo>
                <a:close/>
              </a:path>
            </a:pathLst>
          </a:custGeom>
          <a:ln w="4380">
            <a:solidFill>
              <a:srgbClr val="231F20"/>
            </a:solidFill>
          </a:ln>
        </p:spPr>
        <p:txBody>
          <a:bodyPr wrap="square" lIns="0" tIns="0" rIns="0" bIns="0" rtlCol="0"/>
          <a:lstStyle/>
          <a:p>
            <a:endParaRPr/>
          </a:p>
        </p:txBody>
      </p:sp>
      <p:sp>
        <p:nvSpPr>
          <p:cNvPr id="12" name="object 12"/>
          <p:cNvSpPr txBox="1"/>
          <p:nvPr/>
        </p:nvSpPr>
        <p:spPr>
          <a:xfrm>
            <a:off x="5678529" y="4391452"/>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solidFill>
                  <a:srgbClr val="231F20"/>
                </a:solidFill>
                <a:latin typeface="Arial MT"/>
                <a:cs typeface="Arial MT"/>
              </a:rPr>
              <a:t>7</a:t>
            </a:r>
            <a:endParaRPr sz="1700">
              <a:latin typeface="Arial MT"/>
              <a:cs typeface="Arial MT"/>
            </a:endParaRPr>
          </a:p>
        </p:txBody>
      </p:sp>
      <p:sp>
        <p:nvSpPr>
          <p:cNvPr id="13" name="object 13"/>
          <p:cNvSpPr/>
          <p:nvPr/>
        </p:nvSpPr>
        <p:spPr>
          <a:xfrm>
            <a:off x="3882742" y="2685105"/>
            <a:ext cx="454025" cy="452755"/>
          </a:xfrm>
          <a:custGeom>
            <a:avLst/>
            <a:gdLst/>
            <a:ahLst/>
            <a:cxnLst/>
            <a:rect l="l" t="t" r="r" b="b"/>
            <a:pathLst>
              <a:path w="454025" h="452755">
                <a:moveTo>
                  <a:pt x="0" y="226105"/>
                </a:moveTo>
                <a:lnTo>
                  <a:pt x="4381" y="182203"/>
                </a:lnTo>
                <a:lnTo>
                  <a:pt x="17543" y="140486"/>
                </a:lnTo>
                <a:lnTo>
                  <a:pt x="39465" y="100995"/>
                </a:lnTo>
                <a:lnTo>
                  <a:pt x="67957" y="65873"/>
                </a:lnTo>
                <a:lnTo>
                  <a:pt x="100860" y="37306"/>
                </a:lnTo>
                <a:lnTo>
                  <a:pt x="140309" y="17560"/>
                </a:lnTo>
                <a:lnTo>
                  <a:pt x="181942" y="4369"/>
                </a:lnTo>
                <a:lnTo>
                  <a:pt x="225802" y="0"/>
                </a:lnTo>
                <a:lnTo>
                  <a:pt x="271805" y="4369"/>
                </a:lnTo>
                <a:lnTo>
                  <a:pt x="313480" y="17560"/>
                </a:lnTo>
                <a:lnTo>
                  <a:pt x="352929" y="37306"/>
                </a:lnTo>
                <a:lnTo>
                  <a:pt x="385824" y="65873"/>
                </a:lnTo>
                <a:lnTo>
                  <a:pt x="414308" y="100995"/>
                </a:lnTo>
                <a:lnTo>
                  <a:pt x="436238" y="140486"/>
                </a:lnTo>
                <a:lnTo>
                  <a:pt x="449387" y="182203"/>
                </a:lnTo>
                <a:lnTo>
                  <a:pt x="453756" y="226105"/>
                </a:lnTo>
                <a:lnTo>
                  <a:pt x="449387" y="270007"/>
                </a:lnTo>
                <a:lnTo>
                  <a:pt x="436238" y="313951"/>
                </a:lnTo>
                <a:lnTo>
                  <a:pt x="414308" y="351257"/>
                </a:lnTo>
                <a:lnTo>
                  <a:pt x="385824" y="386378"/>
                </a:lnTo>
                <a:lnTo>
                  <a:pt x="352929" y="414946"/>
                </a:lnTo>
                <a:lnTo>
                  <a:pt x="313480" y="434692"/>
                </a:lnTo>
                <a:lnTo>
                  <a:pt x="271805" y="447883"/>
                </a:lnTo>
                <a:lnTo>
                  <a:pt x="225802" y="452252"/>
                </a:lnTo>
                <a:lnTo>
                  <a:pt x="181942" y="447883"/>
                </a:lnTo>
                <a:lnTo>
                  <a:pt x="140309" y="434692"/>
                </a:lnTo>
                <a:lnTo>
                  <a:pt x="100860" y="414946"/>
                </a:lnTo>
                <a:lnTo>
                  <a:pt x="67957" y="386378"/>
                </a:lnTo>
                <a:lnTo>
                  <a:pt x="39465" y="351257"/>
                </a:lnTo>
                <a:lnTo>
                  <a:pt x="17543" y="313951"/>
                </a:lnTo>
                <a:lnTo>
                  <a:pt x="4381" y="270007"/>
                </a:lnTo>
                <a:lnTo>
                  <a:pt x="0" y="226105"/>
                </a:lnTo>
                <a:close/>
              </a:path>
            </a:pathLst>
          </a:custGeom>
          <a:ln w="4380">
            <a:solidFill>
              <a:srgbClr val="231F20"/>
            </a:solidFill>
          </a:ln>
        </p:spPr>
        <p:txBody>
          <a:bodyPr wrap="square" lIns="0" tIns="0" rIns="0" bIns="0" rtlCol="0"/>
          <a:lstStyle/>
          <a:p>
            <a:endParaRPr/>
          </a:p>
        </p:txBody>
      </p:sp>
      <p:sp>
        <p:nvSpPr>
          <p:cNvPr id="14" name="object 14"/>
          <p:cNvSpPr txBox="1"/>
          <p:nvPr/>
        </p:nvSpPr>
        <p:spPr>
          <a:xfrm>
            <a:off x="4034450" y="2744830"/>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solidFill>
                  <a:srgbClr val="231F20"/>
                </a:solidFill>
                <a:latin typeface="Arial MT"/>
                <a:cs typeface="Arial MT"/>
              </a:rPr>
              <a:t>2</a:t>
            </a:r>
            <a:endParaRPr sz="1700">
              <a:latin typeface="Arial MT"/>
              <a:cs typeface="Arial MT"/>
            </a:endParaRPr>
          </a:p>
        </p:txBody>
      </p:sp>
      <p:sp>
        <p:nvSpPr>
          <p:cNvPr id="15" name="object 15"/>
          <p:cNvSpPr/>
          <p:nvPr/>
        </p:nvSpPr>
        <p:spPr>
          <a:xfrm>
            <a:off x="4375948" y="3673045"/>
            <a:ext cx="454025" cy="452755"/>
          </a:xfrm>
          <a:custGeom>
            <a:avLst/>
            <a:gdLst/>
            <a:ahLst/>
            <a:cxnLst/>
            <a:rect l="l" t="t" r="r" b="b"/>
            <a:pathLst>
              <a:path w="454025" h="452754">
                <a:moveTo>
                  <a:pt x="0" y="226147"/>
                </a:moveTo>
                <a:lnTo>
                  <a:pt x="4411" y="182245"/>
                </a:lnTo>
                <a:lnTo>
                  <a:pt x="17560" y="140528"/>
                </a:lnTo>
                <a:lnTo>
                  <a:pt x="39448" y="100995"/>
                </a:lnTo>
                <a:lnTo>
                  <a:pt x="67974" y="65873"/>
                </a:lnTo>
                <a:lnTo>
                  <a:pt x="100869" y="37348"/>
                </a:lnTo>
                <a:lnTo>
                  <a:pt x="140318" y="17560"/>
                </a:lnTo>
                <a:lnTo>
                  <a:pt x="181951" y="4411"/>
                </a:lnTo>
                <a:lnTo>
                  <a:pt x="225811" y="0"/>
                </a:lnTo>
                <a:lnTo>
                  <a:pt x="271855" y="4411"/>
                </a:lnTo>
                <a:lnTo>
                  <a:pt x="313489" y="17560"/>
                </a:lnTo>
                <a:lnTo>
                  <a:pt x="352937" y="37348"/>
                </a:lnTo>
                <a:lnTo>
                  <a:pt x="385832" y="65873"/>
                </a:lnTo>
                <a:lnTo>
                  <a:pt x="414316" y="100995"/>
                </a:lnTo>
                <a:lnTo>
                  <a:pt x="436246" y="140528"/>
                </a:lnTo>
                <a:lnTo>
                  <a:pt x="449396" y="182245"/>
                </a:lnTo>
                <a:lnTo>
                  <a:pt x="453807" y="226147"/>
                </a:lnTo>
                <a:lnTo>
                  <a:pt x="449396" y="270049"/>
                </a:lnTo>
                <a:lnTo>
                  <a:pt x="436246" y="313951"/>
                </a:lnTo>
                <a:lnTo>
                  <a:pt x="414316" y="351299"/>
                </a:lnTo>
                <a:lnTo>
                  <a:pt x="385832" y="386420"/>
                </a:lnTo>
                <a:lnTo>
                  <a:pt x="352937" y="414946"/>
                </a:lnTo>
                <a:lnTo>
                  <a:pt x="313489" y="434692"/>
                </a:lnTo>
                <a:lnTo>
                  <a:pt x="271855" y="447883"/>
                </a:lnTo>
                <a:lnTo>
                  <a:pt x="225811" y="452294"/>
                </a:lnTo>
                <a:lnTo>
                  <a:pt x="181951" y="447883"/>
                </a:lnTo>
                <a:lnTo>
                  <a:pt x="140318" y="434692"/>
                </a:lnTo>
                <a:lnTo>
                  <a:pt x="100869" y="414946"/>
                </a:lnTo>
                <a:lnTo>
                  <a:pt x="67974" y="386420"/>
                </a:lnTo>
                <a:lnTo>
                  <a:pt x="39448" y="351299"/>
                </a:lnTo>
                <a:lnTo>
                  <a:pt x="17560" y="313951"/>
                </a:lnTo>
                <a:lnTo>
                  <a:pt x="4411" y="270049"/>
                </a:lnTo>
                <a:lnTo>
                  <a:pt x="0" y="226147"/>
                </a:lnTo>
                <a:close/>
              </a:path>
            </a:pathLst>
          </a:custGeom>
          <a:ln w="4380">
            <a:solidFill>
              <a:srgbClr val="231F20"/>
            </a:solidFill>
          </a:ln>
        </p:spPr>
        <p:txBody>
          <a:bodyPr wrap="square" lIns="0" tIns="0" rIns="0" bIns="0" rtlCol="0"/>
          <a:lstStyle/>
          <a:p>
            <a:endParaRPr/>
          </a:p>
        </p:txBody>
      </p:sp>
      <p:sp>
        <p:nvSpPr>
          <p:cNvPr id="16" name="object 16"/>
          <p:cNvSpPr txBox="1"/>
          <p:nvPr/>
        </p:nvSpPr>
        <p:spPr>
          <a:xfrm>
            <a:off x="4527679" y="3732807"/>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solidFill>
                  <a:srgbClr val="231F20"/>
                </a:solidFill>
                <a:latin typeface="Arial MT"/>
                <a:cs typeface="Arial MT"/>
              </a:rPr>
              <a:t>9</a:t>
            </a:r>
            <a:endParaRPr sz="1700">
              <a:latin typeface="Arial MT"/>
              <a:cs typeface="Arial MT"/>
            </a:endParaRPr>
          </a:p>
        </p:txBody>
      </p:sp>
      <p:sp>
        <p:nvSpPr>
          <p:cNvPr id="17" name="object 17"/>
          <p:cNvSpPr/>
          <p:nvPr/>
        </p:nvSpPr>
        <p:spPr>
          <a:xfrm>
            <a:off x="3779713" y="4434880"/>
            <a:ext cx="454025" cy="452755"/>
          </a:xfrm>
          <a:custGeom>
            <a:avLst/>
            <a:gdLst/>
            <a:ahLst/>
            <a:cxnLst/>
            <a:rect l="l" t="t" r="r" b="b"/>
            <a:pathLst>
              <a:path w="454025" h="452754">
                <a:moveTo>
                  <a:pt x="0" y="226147"/>
                </a:moveTo>
                <a:lnTo>
                  <a:pt x="4381" y="182245"/>
                </a:lnTo>
                <a:lnTo>
                  <a:pt x="17543" y="140528"/>
                </a:lnTo>
                <a:lnTo>
                  <a:pt x="39452" y="100995"/>
                </a:lnTo>
                <a:lnTo>
                  <a:pt x="67957" y="65873"/>
                </a:lnTo>
                <a:lnTo>
                  <a:pt x="100844" y="37348"/>
                </a:lnTo>
                <a:lnTo>
                  <a:pt x="140297" y="17560"/>
                </a:lnTo>
                <a:lnTo>
                  <a:pt x="181959" y="4411"/>
                </a:lnTo>
                <a:lnTo>
                  <a:pt x="227962" y="0"/>
                </a:lnTo>
                <a:lnTo>
                  <a:pt x="271822" y="4411"/>
                </a:lnTo>
                <a:lnTo>
                  <a:pt x="313497" y="17560"/>
                </a:lnTo>
                <a:lnTo>
                  <a:pt x="352946" y="37348"/>
                </a:lnTo>
                <a:lnTo>
                  <a:pt x="385799" y="65873"/>
                </a:lnTo>
                <a:lnTo>
                  <a:pt x="414324" y="100995"/>
                </a:lnTo>
                <a:lnTo>
                  <a:pt x="436212" y="140528"/>
                </a:lnTo>
                <a:lnTo>
                  <a:pt x="449362" y="182245"/>
                </a:lnTo>
                <a:lnTo>
                  <a:pt x="453773" y="226147"/>
                </a:lnTo>
                <a:lnTo>
                  <a:pt x="449362" y="270049"/>
                </a:lnTo>
                <a:lnTo>
                  <a:pt x="436212" y="311766"/>
                </a:lnTo>
                <a:lnTo>
                  <a:pt x="414324" y="351257"/>
                </a:lnTo>
                <a:lnTo>
                  <a:pt x="385799" y="386420"/>
                </a:lnTo>
                <a:lnTo>
                  <a:pt x="352946" y="414946"/>
                </a:lnTo>
                <a:lnTo>
                  <a:pt x="313497" y="434692"/>
                </a:lnTo>
                <a:lnTo>
                  <a:pt x="271822" y="447883"/>
                </a:lnTo>
                <a:lnTo>
                  <a:pt x="227962" y="452294"/>
                </a:lnTo>
                <a:lnTo>
                  <a:pt x="181959" y="447883"/>
                </a:lnTo>
                <a:lnTo>
                  <a:pt x="140297" y="434692"/>
                </a:lnTo>
                <a:lnTo>
                  <a:pt x="100844" y="414946"/>
                </a:lnTo>
                <a:lnTo>
                  <a:pt x="67957" y="386420"/>
                </a:lnTo>
                <a:lnTo>
                  <a:pt x="39452" y="351257"/>
                </a:lnTo>
                <a:lnTo>
                  <a:pt x="17543" y="311766"/>
                </a:lnTo>
                <a:lnTo>
                  <a:pt x="4381" y="270049"/>
                </a:lnTo>
                <a:lnTo>
                  <a:pt x="0" y="226147"/>
                </a:lnTo>
                <a:close/>
              </a:path>
            </a:pathLst>
          </a:custGeom>
          <a:ln w="4380">
            <a:solidFill>
              <a:srgbClr val="231F20"/>
            </a:solidFill>
          </a:ln>
        </p:spPr>
        <p:txBody>
          <a:bodyPr wrap="square" lIns="0" tIns="0" rIns="0" bIns="0" rtlCol="0"/>
          <a:lstStyle/>
          <a:p>
            <a:endParaRPr/>
          </a:p>
        </p:txBody>
      </p:sp>
      <p:sp>
        <p:nvSpPr>
          <p:cNvPr id="18" name="object 18"/>
          <p:cNvSpPr txBox="1"/>
          <p:nvPr/>
        </p:nvSpPr>
        <p:spPr>
          <a:xfrm>
            <a:off x="3931415" y="4494633"/>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solidFill>
                  <a:srgbClr val="231F20"/>
                </a:solidFill>
                <a:latin typeface="Arial MT"/>
                <a:cs typeface="Arial MT"/>
              </a:rPr>
              <a:t>4</a:t>
            </a:r>
            <a:endParaRPr sz="1700">
              <a:latin typeface="Arial MT"/>
              <a:cs typeface="Arial MT"/>
            </a:endParaRPr>
          </a:p>
        </p:txBody>
      </p:sp>
      <p:sp>
        <p:nvSpPr>
          <p:cNvPr id="19" name="object 19"/>
          <p:cNvSpPr/>
          <p:nvPr/>
        </p:nvSpPr>
        <p:spPr>
          <a:xfrm>
            <a:off x="4807825" y="2294315"/>
            <a:ext cx="452120" cy="452755"/>
          </a:xfrm>
          <a:custGeom>
            <a:avLst/>
            <a:gdLst/>
            <a:ahLst/>
            <a:cxnLst/>
            <a:rect l="l" t="t" r="r" b="b"/>
            <a:pathLst>
              <a:path w="452120" h="452755">
                <a:moveTo>
                  <a:pt x="0" y="226105"/>
                </a:moveTo>
                <a:lnTo>
                  <a:pt x="4369" y="182203"/>
                </a:lnTo>
                <a:lnTo>
                  <a:pt x="17518" y="138301"/>
                </a:lnTo>
                <a:lnTo>
                  <a:pt x="39448" y="100995"/>
                </a:lnTo>
                <a:lnTo>
                  <a:pt x="65747" y="65831"/>
                </a:lnTo>
                <a:lnTo>
                  <a:pt x="100827" y="37306"/>
                </a:lnTo>
                <a:lnTo>
                  <a:pt x="140276" y="17560"/>
                </a:lnTo>
                <a:lnTo>
                  <a:pt x="181909" y="4369"/>
                </a:lnTo>
                <a:lnTo>
                  <a:pt x="225769" y="0"/>
                </a:lnTo>
                <a:lnTo>
                  <a:pt x="269587" y="4369"/>
                </a:lnTo>
                <a:lnTo>
                  <a:pt x="313447" y="17560"/>
                </a:lnTo>
                <a:lnTo>
                  <a:pt x="352895" y="37306"/>
                </a:lnTo>
                <a:lnTo>
                  <a:pt x="385790" y="65831"/>
                </a:lnTo>
                <a:lnTo>
                  <a:pt x="414274" y="100995"/>
                </a:lnTo>
                <a:lnTo>
                  <a:pt x="436204" y="138301"/>
                </a:lnTo>
                <a:lnTo>
                  <a:pt x="449354" y="182203"/>
                </a:lnTo>
                <a:lnTo>
                  <a:pt x="451538" y="226105"/>
                </a:lnTo>
                <a:lnTo>
                  <a:pt x="449354" y="270007"/>
                </a:lnTo>
                <a:lnTo>
                  <a:pt x="436204" y="311724"/>
                </a:lnTo>
                <a:lnTo>
                  <a:pt x="414274" y="351257"/>
                </a:lnTo>
                <a:lnTo>
                  <a:pt x="385790" y="386378"/>
                </a:lnTo>
                <a:lnTo>
                  <a:pt x="352895" y="414946"/>
                </a:lnTo>
                <a:lnTo>
                  <a:pt x="313447" y="434692"/>
                </a:lnTo>
                <a:lnTo>
                  <a:pt x="269587" y="447841"/>
                </a:lnTo>
                <a:lnTo>
                  <a:pt x="225769" y="452252"/>
                </a:lnTo>
                <a:lnTo>
                  <a:pt x="181909" y="447841"/>
                </a:lnTo>
                <a:lnTo>
                  <a:pt x="140276" y="434692"/>
                </a:lnTo>
                <a:lnTo>
                  <a:pt x="100827" y="414946"/>
                </a:lnTo>
                <a:lnTo>
                  <a:pt x="65747" y="386378"/>
                </a:lnTo>
                <a:lnTo>
                  <a:pt x="39448" y="351257"/>
                </a:lnTo>
                <a:lnTo>
                  <a:pt x="17518" y="311724"/>
                </a:lnTo>
                <a:lnTo>
                  <a:pt x="4369" y="270007"/>
                </a:lnTo>
                <a:lnTo>
                  <a:pt x="0" y="226105"/>
                </a:lnTo>
                <a:close/>
              </a:path>
            </a:pathLst>
          </a:custGeom>
          <a:ln w="4380">
            <a:solidFill>
              <a:srgbClr val="231F20"/>
            </a:solidFill>
          </a:ln>
        </p:spPr>
        <p:txBody>
          <a:bodyPr wrap="square" lIns="0" tIns="0" rIns="0" bIns="0" rtlCol="0"/>
          <a:lstStyle/>
          <a:p>
            <a:endParaRPr/>
          </a:p>
        </p:txBody>
      </p:sp>
      <p:sp>
        <p:nvSpPr>
          <p:cNvPr id="20" name="object 20"/>
          <p:cNvSpPr txBox="1"/>
          <p:nvPr/>
        </p:nvSpPr>
        <p:spPr>
          <a:xfrm>
            <a:off x="4959515" y="2354051"/>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solidFill>
                  <a:srgbClr val="231F20"/>
                </a:solidFill>
                <a:latin typeface="Arial MT"/>
                <a:cs typeface="Arial MT"/>
              </a:rPr>
              <a:t>1</a:t>
            </a:r>
            <a:endParaRPr sz="1700">
              <a:latin typeface="Arial MT"/>
              <a:cs typeface="Arial MT"/>
            </a:endParaRPr>
          </a:p>
        </p:txBody>
      </p:sp>
      <p:sp>
        <p:nvSpPr>
          <p:cNvPr id="21" name="object 21"/>
          <p:cNvSpPr/>
          <p:nvPr/>
        </p:nvSpPr>
        <p:spPr>
          <a:xfrm>
            <a:off x="2999334" y="2520420"/>
            <a:ext cx="3731260" cy="2141220"/>
          </a:xfrm>
          <a:custGeom>
            <a:avLst/>
            <a:gdLst/>
            <a:ahLst/>
            <a:cxnLst/>
            <a:rect l="l" t="t" r="r" b="b"/>
            <a:pathLst>
              <a:path w="3731259" h="2141220">
                <a:moveTo>
                  <a:pt x="1955320" y="987982"/>
                </a:moveTo>
                <a:lnTo>
                  <a:pt x="1918097" y="1047260"/>
                </a:lnTo>
              </a:path>
              <a:path w="3731259" h="2141220">
                <a:moveTo>
                  <a:pt x="1459921" y="1554422"/>
                </a:moveTo>
                <a:lnTo>
                  <a:pt x="1170589" y="1984702"/>
                </a:lnTo>
              </a:path>
              <a:path w="3731259" h="2141220">
                <a:moveTo>
                  <a:pt x="1896168" y="1080197"/>
                </a:moveTo>
                <a:lnTo>
                  <a:pt x="1858903" y="1139475"/>
                </a:lnTo>
              </a:path>
              <a:path w="3731259" h="2141220">
                <a:moveTo>
                  <a:pt x="1836973" y="1172370"/>
                </a:moveTo>
                <a:lnTo>
                  <a:pt x="1799709" y="1231690"/>
                </a:lnTo>
              </a:path>
              <a:path w="3731259" h="2141220">
                <a:moveTo>
                  <a:pt x="3231122" y="500565"/>
                </a:moveTo>
                <a:lnTo>
                  <a:pt x="3248683" y="531318"/>
                </a:lnTo>
              </a:path>
              <a:path w="3731259" h="2141220">
                <a:moveTo>
                  <a:pt x="3259648" y="548879"/>
                </a:moveTo>
                <a:lnTo>
                  <a:pt x="3277166" y="579631"/>
                </a:lnTo>
              </a:path>
              <a:path w="3731259" h="2141220">
                <a:moveTo>
                  <a:pt x="3288131" y="597192"/>
                </a:moveTo>
                <a:lnTo>
                  <a:pt x="3305650" y="627902"/>
                </a:lnTo>
              </a:path>
              <a:path w="3731259" h="2141220">
                <a:moveTo>
                  <a:pt x="3316615" y="645505"/>
                </a:moveTo>
                <a:lnTo>
                  <a:pt x="3334176" y="676215"/>
                </a:lnTo>
              </a:path>
              <a:path w="3731259" h="2141220">
                <a:moveTo>
                  <a:pt x="3345141" y="693776"/>
                </a:moveTo>
                <a:lnTo>
                  <a:pt x="3362660" y="724528"/>
                </a:lnTo>
              </a:path>
              <a:path w="3731259" h="2141220">
                <a:moveTo>
                  <a:pt x="3373625" y="744274"/>
                </a:moveTo>
                <a:lnTo>
                  <a:pt x="3393328" y="775026"/>
                </a:lnTo>
              </a:path>
              <a:path w="3731259" h="2141220">
                <a:moveTo>
                  <a:pt x="3404335" y="794771"/>
                </a:moveTo>
                <a:lnTo>
                  <a:pt x="3421854" y="825524"/>
                </a:lnTo>
              </a:path>
              <a:path w="3731259" h="2141220">
                <a:moveTo>
                  <a:pt x="3432819" y="843084"/>
                </a:moveTo>
                <a:lnTo>
                  <a:pt x="3450338" y="873795"/>
                </a:lnTo>
              </a:path>
              <a:path w="3731259" h="2141220">
                <a:moveTo>
                  <a:pt x="3461302" y="891356"/>
                </a:moveTo>
                <a:lnTo>
                  <a:pt x="3478821" y="922108"/>
                </a:lnTo>
              </a:path>
              <a:path w="3731259" h="2141220">
                <a:moveTo>
                  <a:pt x="3489786" y="939669"/>
                </a:moveTo>
                <a:lnTo>
                  <a:pt x="3507347" y="970421"/>
                </a:lnTo>
              </a:path>
              <a:path w="3731259" h="2141220">
                <a:moveTo>
                  <a:pt x="3518312" y="987982"/>
                </a:moveTo>
                <a:lnTo>
                  <a:pt x="3535831" y="1018734"/>
                </a:lnTo>
              </a:path>
              <a:path w="3731259" h="2141220">
                <a:moveTo>
                  <a:pt x="3546796" y="1036295"/>
                </a:moveTo>
                <a:lnTo>
                  <a:pt x="3564356" y="1067005"/>
                </a:lnTo>
              </a:path>
              <a:path w="3731259" h="2141220">
                <a:moveTo>
                  <a:pt x="3575279" y="1084566"/>
                </a:moveTo>
                <a:lnTo>
                  <a:pt x="3592840" y="1115318"/>
                </a:lnTo>
              </a:path>
              <a:path w="3731259" h="2141220">
                <a:moveTo>
                  <a:pt x="3603805" y="1132879"/>
                </a:moveTo>
                <a:lnTo>
                  <a:pt x="3621324" y="1163589"/>
                </a:lnTo>
              </a:path>
              <a:path w="3731259" h="2141220">
                <a:moveTo>
                  <a:pt x="3632289" y="1181192"/>
                </a:moveTo>
                <a:lnTo>
                  <a:pt x="3649808" y="1211903"/>
                </a:lnTo>
              </a:path>
              <a:path w="3731259" h="2141220">
                <a:moveTo>
                  <a:pt x="3660773" y="1229463"/>
                </a:moveTo>
                <a:lnTo>
                  <a:pt x="3678333" y="1260216"/>
                </a:lnTo>
              </a:path>
              <a:path w="3731259" h="2141220">
                <a:moveTo>
                  <a:pt x="3689256" y="1277776"/>
                </a:moveTo>
                <a:lnTo>
                  <a:pt x="3706817" y="1308529"/>
                </a:lnTo>
              </a:path>
              <a:path w="3731259" h="2141220">
                <a:moveTo>
                  <a:pt x="3717782" y="1326090"/>
                </a:moveTo>
                <a:lnTo>
                  <a:pt x="3730932" y="1348020"/>
                </a:lnTo>
              </a:path>
              <a:path w="3731259" h="2141220">
                <a:moveTo>
                  <a:pt x="1262636" y="223962"/>
                </a:moveTo>
                <a:lnTo>
                  <a:pt x="1328383" y="197621"/>
                </a:lnTo>
              </a:path>
              <a:path w="3731259" h="2141220">
                <a:moveTo>
                  <a:pt x="1365647" y="182245"/>
                </a:moveTo>
                <a:lnTo>
                  <a:pt x="1431437" y="155904"/>
                </a:lnTo>
              </a:path>
              <a:path w="3731259" h="2141220">
                <a:moveTo>
                  <a:pt x="1466517" y="140528"/>
                </a:moveTo>
                <a:lnTo>
                  <a:pt x="1532265" y="114187"/>
                </a:lnTo>
              </a:path>
              <a:path w="3731259" h="2141220">
                <a:moveTo>
                  <a:pt x="1569529" y="98810"/>
                </a:moveTo>
                <a:lnTo>
                  <a:pt x="1633092" y="72469"/>
                </a:lnTo>
              </a:path>
              <a:path w="3731259" h="2141220">
                <a:moveTo>
                  <a:pt x="1670356" y="57093"/>
                </a:moveTo>
                <a:lnTo>
                  <a:pt x="1736146" y="30752"/>
                </a:lnTo>
              </a:path>
              <a:path w="3731259" h="2141220">
                <a:moveTo>
                  <a:pt x="1771226" y="15376"/>
                </a:moveTo>
                <a:lnTo>
                  <a:pt x="1808490" y="0"/>
                </a:lnTo>
              </a:path>
              <a:path w="3731259" h="2141220">
                <a:moveTo>
                  <a:pt x="2260028" y="0"/>
                </a:moveTo>
                <a:lnTo>
                  <a:pt x="2325818" y="24156"/>
                </a:lnTo>
              </a:path>
              <a:path w="3731259" h="2141220">
                <a:moveTo>
                  <a:pt x="2363040" y="37348"/>
                </a:moveTo>
                <a:lnTo>
                  <a:pt x="2428830" y="59278"/>
                </a:lnTo>
              </a:path>
              <a:path w="3731259" h="2141220">
                <a:moveTo>
                  <a:pt x="2466094" y="72469"/>
                </a:moveTo>
                <a:lnTo>
                  <a:pt x="2531842" y="96626"/>
                </a:lnTo>
              </a:path>
              <a:path w="3731259" h="2141220">
                <a:moveTo>
                  <a:pt x="2569148" y="109775"/>
                </a:moveTo>
                <a:lnTo>
                  <a:pt x="2634896" y="133932"/>
                </a:lnTo>
              </a:path>
              <a:path w="3731259" h="2141220">
                <a:moveTo>
                  <a:pt x="2672160" y="147123"/>
                </a:moveTo>
                <a:lnTo>
                  <a:pt x="2737908" y="169053"/>
                </a:lnTo>
              </a:path>
              <a:path w="3731259" h="2141220">
                <a:moveTo>
                  <a:pt x="2775172" y="182245"/>
                </a:moveTo>
                <a:lnTo>
                  <a:pt x="2840920" y="206402"/>
                </a:lnTo>
              </a:path>
              <a:path w="3731259" h="2141220">
                <a:moveTo>
                  <a:pt x="2878226" y="219551"/>
                </a:moveTo>
                <a:lnTo>
                  <a:pt x="2884780" y="221736"/>
                </a:lnTo>
              </a:path>
              <a:path w="3731259" h="2141220">
                <a:moveTo>
                  <a:pt x="2981238" y="2037427"/>
                </a:moveTo>
                <a:lnTo>
                  <a:pt x="3044801" y="2006674"/>
                </a:lnTo>
              </a:path>
              <a:path w="3731259" h="2141220">
                <a:moveTo>
                  <a:pt x="3079881" y="1989114"/>
                </a:moveTo>
                <a:lnTo>
                  <a:pt x="3141260" y="1956177"/>
                </a:lnTo>
              </a:path>
              <a:path w="3731259" h="2141220">
                <a:moveTo>
                  <a:pt x="3176339" y="1938616"/>
                </a:moveTo>
                <a:lnTo>
                  <a:pt x="3239902" y="1907864"/>
                </a:lnTo>
              </a:path>
              <a:path w="3731259" h="2141220">
                <a:moveTo>
                  <a:pt x="3274982" y="1890303"/>
                </a:moveTo>
                <a:lnTo>
                  <a:pt x="3338545" y="1859550"/>
                </a:lnTo>
              </a:path>
              <a:path w="3731259" h="2141220">
                <a:moveTo>
                  <a:pt x="3373625" y="1841990"/>
                </a:moveTo>
                <a:lnTo>
                  <a:pt x="3437188" y="1811279"/>
                </a:lnTo>
              </a:path>
              <a:path w="3731259" h="2141220">
                <a:moveTo>
                  <a:pt x="3472267" y="1791492"/>
                </a:moveTo>
                <a:lnTo>
                  <a:pt x="3535831" y="1760782"/>
                </a:lnTo>
              </a:path>
              <a:path w="3731259" h="2141220">
                <a:moveTo>
                  <a:pt x="3570910" y="1743221"/>
                </a:moveTo>
                <a:lnTo>
                  <a:pt x="3634474" y="1712468"/>
                </a:lnTo>
              </a:path>
              <a:path w="3731259" h="2141220">
                <a:moveTo>
                  <a:pt x="3669553" y="1694908"/>
                </a:moveTo>
                <a:lnTo>
                  <a:pt x="3671738" y="1692723"/>
                </a:lnTo>
              </a:path>
              <a:path w="3731259" h="2141220">
                <a:moveTo>
                  <a:pt x="1234152" y="2140607"/>
                </a:moveTo>
                <a:lnTo>
                  <a:pt x="2527473" y="2037427"/>
                </a:lnTo>
              </a:path>
              <a:path w="3731259" h="2141220">
                <a:moveTo>
                  <a:pt x="2089084" y="579631"/>
                </a:moveTo>
                <a:lnTo>
                  <a:pt x="2034259" y="226147"/>
                </a:lnTo>
              </a:path>
              <a:path w="3731259" h="2141220">
                <a:moveTo>
                  <a:pt x="0" y="1214087"/>
                </a:moveTo>
                <a:lnTo>
                  <a:pt x="4381" y="1170185"/>
                </a:lnTo>
                <a:lnTo>
                  <a:pt x="17527" y="1128468"/>
                </a:lnTo>
                <a:lnTo>
                  <a:pt x="39452" y="1088977"/>
                </a:lnTo>
                <a:lnTo>
                  <a:pt x="65760" y="1053814"/>
                </a:lnTo>
                <a:lnTo>
                  <a:pt x="100827" y="1025288"/>
                </a:lnTo>
                <a:lnTo>
                  <a:pt x="140297" y="1005543"/>
                </a:lnTo>
                <a:lnTo>
                  <a:pt x="181947" y="992351"/>
                </a:lnTo>
                <a:lnTo>
                  <a:pt x="225781" y="987982"/>
                </a:lnTo>
                <a:lnTo>
                  <a:pt x="269629" y="992351"/>
                </a:lnTo>
                <a:lnTo>
                  <a:pt x="313463" y="1005543"/>
                </a:lnTo>
                <a:lnTo>
                  <a:pt x="352929" y="1025288"/>
                </a:lnTo>
                <a:lnTo>
                  <a:pt x="385799" y="1053814"/>
                </a:lnTo>
                <a:lnTo>
                  <a:pt x="414308" y="1088977"/>
                </a:lnTo>
                <a:lnTo>
                  <a:pt x="436229" y="1128468"/>
                </a:lnTo>
                <a:lnTo>
                  <a:pt x="447194" y="1170185"/>
                </a:lnTo>
                <a:lnTo>
                  <a:pt x="451576" y="1214087"/>
                </a:lnTo>
                <a:lnTo>
                  <a:pt x="447194" y="1258031"/>
                </a:lnTo>
                <a:lnTo>
                  <a:pt x="436229" y="1301933"/>
                </a:lnTo>
                <a:lnTo>
                  <a:pt x="414308" y="1339239"/>
                </a:lnTo>
                <a:lnTo>
                  <a:pt x="385799" y="1374403"/>
                </a:lnTo>
                <a:lnTo>
                  <a:pt x="352929" y="1402928"/>
                </a:lnTo>
                <a:lnTo>
                  <a:pt x="313463" y="1422674"/>
                </a:lnTo>
                <a:lnTo>
                  <a:pt x="269629" y="1435823"/>
                </a:lnTo>
                <a:lnTo>
                  <a:pt x="225781" y="1440235"/>
                </a:lnTo>
                <a:lnTo>
                  <a:pt x="181947" y="1435823"/>
                </a:lnTo>
                <a:lnTo>
                  <a:pt x="140297" y="1422674"/>
                </a:lnTo>
                <a:lnTo>
                  <a:pt x="100827" y="1402928"/>
                </a:lnTo>
                <a:lnTo>
                  <a:pt x="65760" y="1374403"/>
                </a:lnTo>
                <a:lnTo>
                  <a:pt x="39452" y="1339239"/>
                </a:lnTo>
                <a:lnTo>
                  <a:pt x="17527" y="1301933"/>
                </a:lnTo>
                <a:lnTo>
                  <a:pt x="4381" y="1258031"/>
                </a:lnTo>
                <a:lnTo>
                  <a:pt x="0" y="1214087"/>
                </a:lnTo>
                <a:close/>
              </a:path>
            </a:pathLst>
          </a:custGeom>
          <a:ln w="4380">
            <a:solidFill>
              <a:srgbClr val="231F20"/>
            </a:solidFill>
          </a:ln>
        </p:spPr>
        <p:txBody>
          <a:bodyPr wrap="square" lIns="0" tIns="0" rIns="0" bIns="0" rtlCol="0"/>
          <a:lstStyle/>
          <a:p>
            <a:endParaRPr/>
          </a:p>
        </p:txBody>
      </p:sp>
      <p:sp>
        <p:nvSpPr>
          <p:cNvPr id="22" name="object 22"/>
          <p:cNvSpPr txBox="1"/>
          <p:nvPr/>
        </p:nvSpPr>
        <p:spPr>
          <a:xfrm>
            <a:off x="3151045" y="3568141"/>
            <a:ext cx="147955" cy="288925"/>
          </a:xfrm>
          <a:prstGeom prst="rect">
            <a:avLst/>
          </a:prstGeom>
        </p:spPr>
        <p:txBody>
          <a:bodyPr vert="horz" wrap="square" lIns="0" tIns="15875" rIns="0" bIns="0" rtlCol="0">
            <a:spAutoFit/>
          </a:bodyPr>
          <a:lstStyle/>
          <a:p>
            <a:pPr marL="12700">
              <a:lnSpc>
                <a:spcPct val="100000"/>
              </a:lnSpc>
              <a:spcBef>
                <a:spcPts val="125"/>
              </a:spcBef>
            </a:pPr>
            <a:r>
              <a:rPr sz="1700" spc="15" dirty="0">
                <a:solidFill>
                  <a:srgbClr val="231F20"/>
                </a:solidFill>
                <a:latin typeface="Arial MT"/>
                <a:cs typeface="Arial MT"/>
              </a:rPr>
              <a:t>3</a:t>
            </a:r>
            <a:endParaRPr sz="1700">
              <a:latin typeface="Arial MT"/>
              <a:cs typeface="Arial MT"/>
            </a:endParaRPr>
          </a:p>
        </p:txBody>
      </p:sp>
      <p:sp>
        <p:nvSpPr>
          <p:cNvPr id="23" name="object 23"/>
          <p:cNvSpPr/>
          <p:nvPr/>
        </p:nvSpPr>
        <p:spPr>
          <a:xfrm>
            <a:off x="3367611" y="3036362"/>
            <a:ext cx="2613025" cy="1433830"/>
          </a:xfrm>
          <a:custGeom>
            <a:avLst/>
            <a:gdLst/>
            <a:ahLst/>
            <a:cxnLst/>
            <a:rect l="l" t="t" r="r" b="b"/>
            <a:pathLst>
              <a:path w="2613025" h="1433829">
                <a:moveTo>
                  <a:pt x="0" y="873795"/>
                </a:moveTo>
                <a:lnTo>
                  <a:pt x="46031" y="928704"/>
                </a:lnTo>
              </a:path>
              <a:path w="2613025" h="1433829">
                <a:moveTo>
                  <a:pt x="70138" y="959414"/>
                </a:moveTo>
                <a:lnTo>
                  <a:pt x="116169" y="1012096"/>
                </a:lnTo>
              </a:path>
              <a:path w="2613025" h="1433829">
                <a:moveTo>
                  <a:pt x="140292" y="1042849"/>
                </a:moveTo>
                <a:lnTo>
                  <a:pt x="186324" y="1095531"/>
                </a:lnTo>
              </a:path>
              <a:path w="2613025" h="1433829">
                <a:moveTo>
                  <a:pt x="210430" y="1126283"/>
                </a:moveTo>
                <a:lnTo>
                  <a:pt x="254282" y="1181192"/>
                </a:lnTo>
              </a:path>
              <a:path w="2613025" h="1433829">
                <a:moveTo>
                  <a:pt x="280589" y="1209718"/>
                </a:moveTo>
                <a:lnTo>
                  <a:pt x="324420" y="1264585"/>
                </a:lnTo>
              </a:path>
              <a:path w="2613025" h="1433829">
                <a:moveTo>
                  <a:pt x="350728" y="1295337"/>
                </a:moveTo>
                <a:lnTo>
                  <a:pt x="396759" y="1348020"/>
                </a:lnTo>
              </a:path>
              <a:path w="2613025" h="1433829">
                <a:moveTo>
                  <a:pt x="420866" y="1378772"/>
                </a:moveTo>
                <a:lnTo>
                  <a:pt x="464717" y="1433639"/>
                </a:lnTo>
              </a:path>
              <a:path w="2613025" h="1433829">
                <a:moveTo>
                  <a:pt x="554596" y="0"/>
                </a:moveTo>
                <a:lnTo>
                  <a:pt x="24106" y="544467"/>
                </a:lnTo>
              </a:path>
              <a:path w="2613025" h="1433829">
                <a:moveTo>
                  <a:pt x="2159197" y="801367"/>
                </a:moveTo>
                <a:lnTo>
                  <a:pt x="2163566" y="757465"/>
                </a:lnTo>
                <a:lnTo>
                  <a:pt x="2176716" y="715748"/>
                </a:lnTo>
                <a:lnTo>
                  <a:pt x="2198645" y="676215"/>
                </a:lnTo>
                <a:lnTo>
                  <a:pt x="2227171" y="641094"/>
                </a:lnTo>
                <a:lnTo>
                  <a:pt x="2260024" y="612526"/>
                </a:lnTo>
                <a:lnTo>
                  <a:pt x="2299515" y="592780"/>
                </a:lnTo>
                <a:lnTo>
                  <a:pt x="2341148" y="579589"/>
                </a:lnTo>
                <a:lnTo>
                  <a:pt x="2387193" y="575220"/>
                </a:lnTo>
                <a:lnTo>
                  <a:pt x="2431011" y="579589"/>
                </a:lnTo>
                <a:lnTo>
                  <a:pt x="2472644" y="592780"/>
                </a:lnTo>
                <a:lnTo>
                  <a:pt x="2512135" y="612526"/>
                </a:lnTo>
                <a:lnTo>
                  <a:pt x="2544987" y="641094"/>
                </a:lnTo>
                <a:lnTo>
                  <a:pt x="2573513" y="676215"/>
                </a:lnTo>
                <a:lnTo>
                  <a:pt x="2595443" y="715748"/>
                </a:lnTo>
                <a:lnTo>
                  <a:pt x="2608593" y="757465"/>
                </a:lnTo>
                <a:lnTo>
                  <a:pt x="2612962" y="801367"/>
                </a:lnTo>
                <a:lnTo>
                  <a:pt x="2608593" y="845269"/>
                </a:lnTo>
                <a:lnTo>
                  <a:pt x="2595443" y="886986"/>
                </a:lnTo>
                <a:lnTo>
                  <a:pt x="2573513" y="926477"/>
                </a:lnTo>
                <a:lnTo>
                  <a:pt x="2544987" y="961599"/>
                </a:lnTo>
                <a:lnTo>
                  <a:pt x="2512135" y="990166"/>
                </a:lnTo>
                <a:lnTo>
                  <a:pt x="2472644" y="1009912"/>
                </a:lnTo>
                <a:lnTo>
                  <a:pt x="2431011" y="1023103"/>
                </a:lnTo>
                <a:lnTo>
                  <a:pt x="2387193" y="1027472"/>
                </a:lnTo>
                <a:lnTo>
                  <a:pt x="2341148" y="1023103"/>
                </a:lnTo>
                <a:lnTo>
                  <a:pt x="2299515" y="1009912"/>
                </a:lnTo>
                <a:lnTo>
                  <a:pt x="2260024" y="990166"/>
                </a:lnTo>
                <a:lnTo>
                  <a:pt x="2227171" y="961599"/>
                </a:lnTo>
                <a:lnTo>
                  <a:pt x="2198645" y="926477"/>
                </a:lnTo>
                <a:lnTo>
                  <a:pt x="2176716" y="886986"/>
                </a:lnTo>
                <a:lnTo>
                  <a:pt x="2163566" y="845269"/>
                </a:lnTo>
                <a:lnTo>
                  <a:pt x="2159197" y="801367"/>
                </a:lnTo>
                <a:close/>
              </a:path>
            </a:pathLst>
          </a:custGeom>
          <a:ln w="4380">
            <a:solidFill>
              <a:srgbClr val="231F20"/>
            </a:solidFill>
          </a:ln>
        </p:spPr>
        <p:txBody>
          <a:bodyPr wrap="square" lIns="0" tIns="0" rIns="0" bIns="0" rtlCol="0"/>
          <a:lstStyle/>
          <a:p>
            <a:endParaRPr/>
          </a:p>
        </p:txBody>
      </p:sp>
      <p:sp>
        <p:nvSpPr>
          <p:cNvPr id="24" name="object 24"/>
          <p:cNvSpPr txBox="1"/>
          <p:nvPr/>
        </p:nvSpPr>
        <p:spPr>
          <a:xfrm>
            <a:off x="5617154" y="3671340"/>
            <a:ext cx="270510" cy="288925"/>
          </a:xfrm>
          <a:prstGeom prst="rect">
            <a:avLst/>
          </a:prstGeom>
        </p:spPr>
        <p:txBody>
          <a:bodyPr vert="horz" wrap="square" lIns="0" tIns="15875" rIns="0" bIns="0" rtlCol="0">
            <a:spAutoFit/>
          </a:bodyPr>
          <a:lstStyle/>
          <a:p>
            <a:pPr marL="12700">
              <a:lnSpc>
                <a:spcPct val="100000"/>
              </a:lnSpc>
              <a:spcBef>
                <a:spcPts val="125"/>
              </a:spcBef>
            </a:pPr>
            <a:r>
              <a:rPr sz="1700" spc="20" dirty="0">
                <a:solidFill>
                  <a:srgbClr val="231F20"/>
                </a:solidFill>
                <a:latin typeface="Arial MT"/>
                <a:cs typeface="Arial MT"/>
              </a:rPr>
              <a:t>1</a:t>
            </a:r>
            <a:r>
              <a:rPr sz="1700" spc="15" dirty="0">
                <a:solidFill>
                  <a:srgbClr val="231F20"/>
                </a:solidFill>
                <a:latin typeface="Arial MT"/>
                <a:cs typeface="Arial MT"/>
              </a:rPr>
              <a:t>0</a:t>
            </a:r>
            <a:endParaRPr sz="1700">
              <a:latin typeface="Arial MT"/>
              <a:cs typeface="Arial MT"/>
            </a:endParaRPr>
          </a:p>
        </p:txBody>
      </p:sp>
      <p:sp>
        <p:nvSpPr>
          <p:cNvPr id="25" name="object 25"/>
          <p:cNvSpPr/>
          <p:nvPr/>
        </p:nvSpPr>
        <p:spPr>
          <a:xfrm>
            <a:off x="2300059" y="4373417"/>
            <a:ext cx="454025" cy="452755"/>
          </a:xfrm>
          <a:custGeom>
            <a:avLst/>
            <a:gdLst/>
            <a:ahLst/>
            <a:cxnLst/>
            <a:rect l="l" t="t" r="r" b="b"/>
            <a:pathLst>
              <a:path w="454025" h="452754">
                <a:moveTo>
                  <a:pt x="0" y="226147"/>
                </a:moveTo>
                <a:lnTo>
                  <a:pt x="4381" y="182203"/>
                </a:lnTo>
                <a:lnTo>
                  <a:pt x="17543" y="138301"/>
                </a:lnTo>
                <a:lnTo>
                  <a:pt x="39452" y="100995"/>
                </a:lnTo>
                <a:lnTo>
                  <a:pt x="67957" y="65873"/>
                </a:lnTo>
                <a:lnTo>
                  <a:pt x="100827" y="37306"/>
                </a:lnTo>
                <a:lnTo>
                  <a:pt x="140297" y="17560"/>
                </a:lnTo>
                <a:lnTo>
                  <a:pt x="181947" y="4369"/>
                </a:lnTo>
                <a:lnTo>
                  <a:pt x="227979" y="0"/>
                </a:lnTo>
                <a:lnTo>
                  <a:pt x="271809" y="4369"/>
                </a:lnTo>
                <a:lnTo>
                  <a:pt x="313459" y="17560"/>
                </a:lnTo>
                <a:lnTo>
                  <a:pt x="352929" y="37306"/>
                </a:lnTo>
                <a:lnTo>
                  <a:pt x="385799" y="65873"/>
                </a:lnTo>
                <a:lnTo>
                  <a:pt x="414303" y="100995"/>
                </a:lnTo>
                <a:lnTo>
                  <a:pt x="436229" y="138301"/>
                </a:lnTo>
                <a:lnTo>
                  <a:pt x="449375" y="182203"/>
                </a:lnTo>
                <a:lnTo>
                  <a:pt x="453756" y="226147"/>
                </a:lnTo>
                <a:lnTo>
                  <a:pt x="449375" y="270007"/>
                </a:lnTo>
                <a:lnTo>
                  <a:pt x="436229" y="311724"/>
                </a:lnTo>
                <a:lnTo>
                  <a:pt x="414303" y="351257"/>
                </a:lnTo>
                <a:lnTo>
                  <a:pt x="385799" y="386378"/>
                </a:lnTo>
                <a:lnTo>
                  <a:pt x="352929" y="414946"/>
                </a:lnTo>
                <a:lnTo>
                  <a:pt x="313459" y="434692"/>
                </a:lnTo>
                <a:lnTo>
                  <a:pt x="271809" y="447883"/>
                </a:lnTo>
                <a:lnTo>
                  <a:pt x="227979" y="452252"/>
                </a:lnTo>
                <a:lnTo>
                  <a:pt x="181947" y="447883"/>
                </a:lnTo>
                <a:lnTo>
                  <a:pt x="140297" y="434692"/>
                </a:lnTo>
                <a:lnTo>
                  <a:pt x="100827" y="414946"/>
                </a:lnTo>
                <a:lnTo>
                  <a:pt x="67957" y="386378"/>
                </a:lnTo>
                <a:lnTo>
                  <a:pt x="39452" y="351257"/>
                </a:lnTo>
                <a:lnTo>
                  <a:pt x="17543" y="311724"/>
                </a:lnTo>
                <a:lnTo>
                  <a:pt x="4381" y="270007"/>
                </a:lnTo>
                <a:lnTo>
                  <a:pt x="0" y="226147"/>
                </a:lnTo>
                <a:close/>
              </a:path>
            </a:pathLst>
          </a:custGeom>
          <a:ln w="4380">
            <a:solidFill>
              <a:srgbClr val="231F20"/>
            </a:solidFill>
          </a:ln>
        </p:spPr>
        <p:txBody>
          <a:bodyPr wrap="square" lIns="0" tIns="0" rIns="0" bIns="0" rtlCol="0"/>
          <a:lstStyle/>
          <a:p>
            <a:endParaRPr/>
          </a:p>
        </p:txBody>
      </p:sp>
      <p:sp>
        <p:nvSpPr>
          <p:cNvPr id="26" name="object 26"/>
          <p:cNvSpPr txBox="1"/>
          <p:nvPr/>
        </p:nvSpPr>
        <p:spPr>
          <a:xfrm>
            <a:off x="2390389" y="4433167"/>
            <a:ext cx="270510" cy="288925"/>
          </a:xfrm>
          <a:prstGeom prst="rect">
            <a:avLst/>
          </a:prstGeom>
        </p:spPr>
        <p:txBody>
          <a:bodyPr vert="horz" wrap="square" lIns="0" tIns="15875" rIns="0" bIns="0" rtlCol="0">
            <a:spAutoFit/>
          </a:bodyPr>
          <a:lstStyle/>
          <a:p>
            <a:pPr marL="12700">
              <a:lnSpc>
                <a:spcPct val="100000"/>
              </a:lnSpc>
              <a:spcBef>
                <a:spcPts val="125"/>
              </a:spcBef>
            </a:pPr>
            <a:r>
              <a:rPr sz="1700" spc="20" dirty="0">
                <a:solidFill>
                  <a:srgbClr val="231F20"/>
                </a:solidFill>
                <a:latin typeface="Arial MT"/>
                <a:cs typeface="Arial MT"/>
              </a:rPr>
              <a:t>1</a:t>
            </a:r>
            <a:r>
              <a:rPr sz="1700" spc="15" dirty="0">
                <a:solidFill>
                  <a:srgbClr val="231F20"/>
                </a:solidFill>
                <a:latin typeface="Arial MT"/>
                <a:cs typeface="Arial MT"/>
              </a:rPr>
              <a:t>1</a:t>
            </a:r>
            <a:endParaRPr sz="1700">
              <a:latin typeface="Arial MT"/>
              <a:cs typeface="Arial MT"/>
            </a:endParaRPr>
          </a:p>
        </p:txBody>
      </p:sp>
      <p:grpSp>
        <p:nvGrpSpPr>
          <p:cNvPr id="27" name="object 27"/>
          <p:cNvGrpSpPr/>
          <p:nvPr/>
        </p:nvGrpSpPr>
        <p:grpSpPr>
          <a:xfrm>
            <a:off x="2648569" y="2889243"/>
            <a:ext cx="4752975" cy="1775460"/>
            <a:chOff x="2648569" y="2889243"/>
            <a:chExt cx="4752975" cy="1775460"/>
          </a:xfrm>
        </p:grpSpPr>
        <p:sp>
          <p:nvSpPr>
            <p:cNvPr id="28" name="object 28"/>
            <p:cNvSpPr/>
            <p:nvPr/>
          </p:nvSpPr>
          <p:spPr>
            <a:xfrm>
              <a:off x="4829755" y="3897008"/>
              <a:ext cx="35560" cy="2540"/>
            </a:xfrm>
            <a:custGeom>
              <a:avLst/>
              <a:gdLst/>
              <a:ahLst/>
              <a:cxnLst/>
              <a:rect l="l" t="t" r="r" b="b"/>
              <a:pathLst>
                <a:path w="35560" h="2539">
                  <a:moveTo>
                    <a:pt x="-2190" y="1092"/>
                  </a:moveTo>
                  <a:lnTo>
                    <a:pt x="37227" y="1092"/>
                  </a:lnTo>
                </a:path>
              </a:pathLst>
            </a:custGeom>
            <a:ln w="6565">
              <a:solidFill>
                <a:srgbClr val="231F20"/>
              </a:solidFill>
            </a:ln>
          </p:spPr>
          <p:txBody>
            <a:bodyPr wrap="square" lIns="0" tIns="0" rIns="0" bIns="0" rtlCol="0"/>
            <a:lstStyle/>
            <a:p>
              <a:endParaRPr/>
            </a:p>
          </p:txBody>
        </p:sp>
        <p:sp>
          <p:nvSpPr>
            <p:cNvPr id="29" name="object 29"/>
            <p:cNvSpPr/>
            <p:nvPr/>
          </p:nvSpPr>
          <p:spPr>
            <a:xfrm>
              <a:off x="4886722" y="3890412"/>
              <a:ext cx="35560" cy="4445"/>
            </a:xfrm>
            <a:custGeom>
              <a:avLst/>
              <a:gdLst/>
              <a:ahLst/>
              <a:cxnLst/>
              <a:rect l="l" t="t" r="r" b="b"/>
              <a:pathLst>
                <a:path w="35560" h="4445">
                  <a:moveTo>
                    <a:pt x="0" y="4411"/>
                  </a:moveTo>
                  <a:lnTo>
                    <a:pt x="35079" y="0"/>
                  </a:lnTo>
                </a:path>
              </a:pathLst>
            </a:custGeom>
            <a:ln w="4380">
              <a:solidFill>
                <a:srgbClr val="231F20"/>
              </a:solidFill>
            </a:ln>
          </p:spPr>
          <p:txBody>
            <a:bodyPr wrap="square" lIns="0" tIns="0" rIns="0" bIns="0" rtlCol="0"/>
            <a:lstStyle/>
            <a:p>
              <a:endParaRPr/>
            </a:p>
          </p:txBody>
        </p:sp>
        <p:sp>
          <p:nvSpPr>
            <p:cNvPr id="30" name="object 30"/>
            <p:cNvSpPr/>
            <p:nvPr/>
          </p:nvSpPr>
          <p:spPr>
            <a:xfrm>
              <a:off x="4943690" y="3886001"/>
              <a:ext cx="35560" cy="2540"/>
            </a:xfrm>
            <a:custGeom>
              <a:avLst/>
              <a:gdLst/>
              <a:ahLst/>
              <a:cxnLst/>
              <a:rect l="l" t="t" r="r" b="b"/>
              <a:pathLst>
                <a:path w="35560" h="2539">
                  <a:moveTo>
                    <a:pt x="-2190" y="1113"/>
                  </a:moveTo>
                  <a:lnTo>
                    <a:pt x="37311" y="1113"/>
                  </a:lnTo>
                </a:path>
              </a:pathLst>
            </a:custGeom>
            <a:ln w="6607">
              <a:solidFill>
                <a:srgbClr val="231F20"/>
              </a:solidFill>
            </a:ln>
          </p:spPr>
          <p:txBody>
            <a:bodyPr wrap="square" lIns="0" tIns="0" rIns="0" bIns="0" rtlCol="0"/>
            <a:lstStyle/>
            <a:p>
              <a:endParaRPr/>
            </a:p>
          </p:txBody>
        </p:sp>
        <p:sp>
          <p:nvSpPr>
            <p:cNvPr id="31" name="object 31"/>
            <p:cNvSpPr/>
            <p:nvPr/>
          </p:nvSpPr>
          <p:spPr>
            <a:xfrm>
              <a:off x="5000699" y="3881632"/>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32" name="object 32"/>
            <p:cNvSpPr/>
            <p:nvPr/>
          </p:nvSpPr>
          <p:spPr>
            <a:xfrm>
              <a:off x="5057709" y="3870667"/>
              <a:ext cx="92075" cy="8890"/>
            </a:xfrm>
            <a:custGeom>
              <a:avLst/>
              <a:gdLst/>
              <a:ahLst/>
              <a:cxnLst/>
              <a:rect l="l" t="t" r="r" b="b"/>
              <a:pathLst>
                <a:path w="92075" h="8889">
                  <a:moveTo>
                    <a:pt x="0" y="8780"/>
                  </a:moveTo>
                  <a:lnTo>
                    <a:pt x="35079" y="4369"/>
                  </a:lnTo>
                </a:path>
                <a:path w="92075" h="8889">
                  <a:moveTo>
                    <a:pt x="56967" y="4369"/>
                  </a:moveTo>
                  <a:lnTo>
                    <a:pt x="92046" y="0"/>
                  </a:lnTo>
                </a:path>
              </a:pathLst>
            </a:custGeom>
            <a:ln w="4380">
              <a:solidFill>
                <a:srgbClr val="231F20"/>
              </a:solidFill>
            </a:ln>
          </p:spPr>
          <p:txBody>
            <a:bodyPr wrap="square" lIns="0" tIns="0" rIns="0" bIns="0" rtlCol="0"/>
            <a:lstStyle/>
            <a:p>
              <a:endParaRPr/>
            </a:p>
          </p:txBody>
        </p:sp>
        <p:sp>
          <p:nvSpPr>
            <p:cNvPr id="33" name="object 33"/>
            <p:cNvSpPr/>
            <p:nvPr/>
          </p:nvSpPr>
          <p:spPr>
            <a:xfrm>
              <a:off x="5171686" y="3866256"/>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34" name="object 34"/>
            <p:cNvSpPr/>
            <p:nvPr/>
          </p:nvSpPr>
          <p:spPr>
            <a:xfrm>
              <a:off x="5228695" y="3861887"/>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35" name="object 35"/>
            <p:cNvSpPr/>
            <p:nvPr/>
          </p:nvSpPr>
          <p:spPr>
            <a:xfrm>
              <a:off x="5285663" y="3855291"/>
              <a:ext cx="35560" cy="4445"/>
            </a:xfrm>
            <a:custGeom>
              <a:avLst/>
              <a:gdLst/>
              <a:ahLst/>
              <a:cxnLst/>
              <a:rect l="l" t="t" r="r" b="b"/>
              <a:pathLst>
                <a:path w="35560" h="4445">
                  <a:moveTo>
                    <a:pt x="0" y="4369"/>
                  </a:moveTo>
                  <a:lnTo>
                    <a:pt x="35079" y="0"/>
                  </a:lnTo>
                </a:path>
              </a:pathLst>
            </a:custGeom>
            <a:ln w="4380">
              <a:solidFill>
                <a:srgbClr val="231F20"/>
              </a:solidFill>
            </a:ln>
          </p:spPr>
          <p:txBody>
            <a:bodyPr wrap="square" lIns="0" tIns="0" rIns="0" bIns="0" rtlCol="0"/>
            <a:lstStyle/>
            <a:p>
              <a:endParaRPr/>
            </a:p>
          </p:txBody>
        </p:sp>
        <p:sp>
          <p:nvSpPr>
            <p:cNvPr id="36" name="object 36"/>
            <p:cNvSpPr/>
            <p:nvPr/>
          </p:nvSpPr>
          <p:spPr>
            <a:xfrm>
              <a:off x="5342672" y="3850880"/>
              <a:ext cx="35560" cy="2540"/>
            </a:xfrm>
            <a:custGeom>
              <a:avLst/>
              <a:gdLst/>
              <a:ahLst/>
              <a:cxnLst/>
              <a:rect l="l" t="t" r="r" b="b"/>
              <a:pathLst>
                <a:path w="35560" h="2539">
                  <a:moveTo>
                    <a:pt x="-2190" y="1113"/>
                  </a:moveTo>
                  <a:lnTo>
                    <a:pt x="37269" y="1113"/>
                  </a:lnTo>
                </a:path>
              </a:pathLst>
            </a:custGeom>
            <a:ln w="6607">
              <a:solidFill>
                <a:srgbClr val="231F20"/>
              </a:solidFill>
            </a:ln>
          </p:spPr>
          <p:txBody>
            <a:bodyPr wrap="square" lIns="0" tIns="0" rIns="0" bIns="0" rtlCol="0"/>
            <a:lstStyle/>
            <a:p>
              <a:endParaRPr/>
            </a:p>
          </p:txBody>
        </p:sp>
        <p:sp>
          <p:nvSpPr>
            <p:cNvPr id="37" name="object 37"/>
            <p:cNvSpPr/>
            <p:nvPr/>
          </p:nvSpPr>
          <p:spPr>
            <a:xfrm>
              <a:off x="5399682" y="3846511"/>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38" name="object 38"/>
            <p:cNvSpPr/>
            <p:nvPr/>
          </p:nvSpPr>
          <p:spPr>
            <a:xfrm>
              <a:off x="5456649" y="3837730"/>
              <a:ext cx="1137920" cy="494030"/>
            </a:xfrm>
            <a:custGeom>
              <a:avLst/>
              <a:gdLst/>
              <a:ahLst/>
              <a:cxnLst/>
              <a:rect l="l" t="t" r="r" b="b"/>
              <a:pathLst>
                <a:path w="1137920" h="494029">
                  <a:moveTo>
                    <a:pt x="0" y="6553"/>
                  </a:moveTo>
                  <a:lnTo>
                    <a:pt x="35079" y="2184"/>
                  </a:lnTo>
                </a:path>
                <a:path w="1137920" h="494029">
                  <a:moveTo>
                    <a:pt x="57009" y="2184"/>
                  </a:moveTo>
                  <a:lnTo>
                    <a:pt x="70159" y="0"/>
                  </a:lnTo>
                </a:path>
                <a:path w="1137920" h="494029">
                  <a:moveTo>
                    <a:pt x="298154" y="226105"/>
                  </a:moveTo>
                  <a:lnTo>
                    <a:pt x="298154" y="493970"/>
                  </a:lnTo>
                </a:path>
                <a:path w="1137920" h="494029">
                  <a:moveTo>
                    <a:pt x="523924" y="0"/>
                  </a:moveTo>
                  <a:lnTo>
                    <a:pt x="556819" y="10964"/>
                  </a:lnTo>
                </a:path>
                <a:path w="1137920" h="494029">
                  <a:moveTo>
                    <a:pt x="576522" y="19745"/>
                  </a:moveTo>
                  <a:lnTo>
                    <a:pt x="609417" y="30710"/>
                  </a:lnTo>
                </a:path>
                <a:path w="1137920" h="494029">
                  <a:moveTo>
                    <a:pt x="629162" y="37306"/>
                  </a:moveTo>
                  <a:lnTo>
                    <a:pt x="662015" y="48271"/>
                  </a:lnTo>
                </a:path>
                <a:path w="1137920" h="494029">
                  <a:moveTo>
                    <a:pt x="681761" y="57093"/>
                  </a:moveTo>
                  <a:lnTo>
                    <a:pt x="714614" y="68058"/>
                  </a:lnTo>
                </a:path>
                <a:path w="1137920" h="494029">
                  <a:moveTo>
                    <a:pt x="734359" y="74654"/>
                  </a:moveTo>
                  <a:lnTo>
                    <a:pt x="767254" y="85619"/>
                  </a:lnTo>
                </a:path>
                <a:path w="1137920" h="494029">
                  <a:moveTo>
                    <a:pt x="786957" y="94399"/>
                  </a:moveTo>
                  <a:lnTo>
                    <a:pt x="819852" y="105364"/>
                  </a:lnTo>
                </a:path>
                <a:path w="1137920" h="494029">
                  <a:moveTo>
                    <a:pt x="839597" y="111960"/>
                  </a:moveTo>
                  <a:lnTo>
                    <a:pt x="872450" y="122925"/>
                  </a:lnTo>
                </a:path>
                <a:path w="1137920" h="494029">
                  <a:moveTo>
                    <a:pt x="892196" y="131705"/>
                  </a:moveTo>
                  <a:lnTo>
                    <a:pt x="925091" y="142670"/>
                  </a:lnTo>
                </a:path>
                <a:path w="1137920" h="494029">
                  <a:moveTo>
                    <a:pt x="944794" y="149266"/>
                  </a:moveTo>
                  <a:lnTo>
                    <a:pt x="977689" y="162458"/>
                  </a:lnTo>
                </a:path>
                <a:path w="1137920" h="494029">
                  <a:moveTo>
                    <a:pt x="999619" y="169053"/>
                  </a:moveTo>
                  <a:lnTo>
                    <a:pt x="1032472" y="180018"/>
                  </a:lnTo>
                </a:path>
                <a:path w="1137920" h="494029">
                  <a:moveTo>
                    <a:pt x="1052217" y="188799"/>
                  </a:moveTo>
                  <a:lnTo>
                    <a:pt x="1085112" y="199764"/>
                  </a:lnTo>
                </a:path>
                <a:path w="1137920" h="494029">
                  <a:moveTo>
                    <a:pt x="1104815" y="206360"/>
                  </a:moveTo>
                  <a:lnTo>
                    <a:pt x="1137710" y="217325"/>
                  </a:lnTo>
                </a:path>
              </a:pathLst>
            </a:custGeom>
            <a:ln w="4380">
              <a:solidFill>
                <a:srgbClr val="231F20"/>
              </a:solidFill>
            </a:ln>
          </p:spPr>
          <p:txBody>
            <a:bodyPr wrap="square" lIns="0" tIns="0" rIns="0" bIns="0" rtlCol="0"/>
            <a:lstStyle/>
            <a:p>
              <a:endParaRPr/>
            </a:p>
          </p:txBody>
        </p:sp>
        <p:sp>
          <p:nvSpPr>
            <p:cNvPr id="39" name="object 39"/>
            <p:cNvSpPr/>
            <p:nvPr/>
          </p:nvSpPr>
          <p:spPr>
            <a:xfrm>
              <a:off x="6614105" y="4063836"/>
              <a:ext cx="2540" cy="0"/>
            </a:xfrm>
            <a:custGeom>
              <a:avLst/>
              <a:gdLst/>
              <a:ahLst/>
              <a:cxnLst/>
              <a:rect l="l" t="t" r="r" b="b"/>
              <a:pathLst>
                <a:path w="2540">
                  <a:moveTo>
                    <a:pt x="1092" y="-2190"/>
                  </a:moveTo>
                  <a:lnTo>
                    <a:pt x="1092" y="2190"/>
                  </a:lnTo>
                </a:path>
              </a:pathLst>
            </a:custGeom>
            <a:ln w="3175">
              <a:solidFill>
                <a:srgbClr val="231F20"/>
              </a:solidFill>
            </a:ln>
          </p:spPr>
          <p:txBody>
            <a:bodyPr wrap="square" lIns="0" tIns="0" rIns="0" bIns="0" rtlCol="0"/>
            <a:lstStyle/>
            <a:p>
              <a:endParaRPr/>
            </a:p>
          </p:txBody>
        </p:sp>
        <p:sp>
          <p:nvSpPr>
            <p:cNvPr id="40" name="object 40"/>
            <p:cNvSpPr/>
            <p:nvPr/>
          </p:nvSpPr>
          <p:spPr>
            <a:xfrm>
              <a:off x="2650791" y="3053923"/>
              <a:ext cx="3336925" cy="1356995"/>
            </a:xfrm>
            <a:custGeom>
              <a:avLst/>
              <a:gdLst/>
              <a:ahLst/>
              <a:cxnLst/>
              <a:rect l="l" t="t" r="r" b="b"/>
              <a:pathLst>
                <a:path w="3336925" h="1356995">
                  <a:moveTo>
                    <a:pt x="3160980" y="564255"/>
                  </a:moveTo>
                  <a:lnTo>
                    <a:pt x="3336377" y="0"/>
                  </a:lnTo>
                </a:path>
                <a:path w="3336925" h="1356995">
                  <a:moveTo>
                    <a:pt x="1457753" y="83434"/>
                  </a:moveTo>
                  <a:lnTo>
                    <a:pt x="1477457" y="112002"/>
                  </a:lnTo>
                </a:path>
                <a:path w="3336925" h="1356995">
                  <a:moveTo>
                    <a:pt x="1488422" y="131747"/>
                  </a:moveTo>
                  <a:lnTo>
                    <a:pt x="1508167" y="160273"/>
                  </a:lnTo>
                </a:path>
                <a:path w="3336925" h="1356995">
                  <a:moveTo>
                    <a:pt x="1519132" y="180018"/>
                  </a:moveTo>
                  <a:lnTo>
                    <a:pt x="1538835" y="208586"/>
                  </a:lnTo>
                </a:path>
                <a:path w="3336925" h="1356995">
                  <a:moveTo>
                    <a:pt x="1549800" y="226147"/>
                  </a:moveTo>
                  <a:lnTo>
                    <a:pt x="1569546" y="254673"/>
                  </a:lnTo>
                </a:path>
                <a:path w="3336925" h="1356995">
                  <a:moveTo>
                    <a:pt x="1580511" y="274460"/>
                  </a:moveTo>
                  <a:lnTo>
                    <a:pt x="1600214" y="302986"/>
                  </a:lnTo>
                </a:path>
                <a:path w="3336925" h="1356995">
                  <a:moveTo>
                    <a:pt x="1611179" y="322731"/>
                  </a:moveTo>
                  <a:lnTo>
                    <a:pt x="1630924" y="351299"/>
                  </a:lnTo>
                </a:path>
                <a:path w="3336925" h="1356995">
                  <a:moveTo>
                    <a:pt x="1641889" y="368860"/>
                  </a:moveTo>
                  <a:lnTo>
                    <a:pt x="1661593" y="397385"/>
                  </a:lnTo>
                </a:path>
                <a:path w="3336925" h="1356995">
                  <a:moveTo>
                    <a:pt x="1672558" y="417131"/>
                  </a:moveTo>
                  <a:lnTo>
                    <a:pt x="1692303" y="445699"/>
                  </a:lnTo>
                </a:path>
                <a:path w="3336925" h="1356995">
                  <a:moveTo>
                    <a:pt x="1703268" y="463259"/>
                  </a:moveTo>
                  <a:lnTo>
                    <a:pt x="1722971" y="491785"/>
                  </a:lnTo>
                </a:path>
                <a:path w="3336925" h="1356995">
                  <a:moveTo>
                    <a:pt x="1733936" y="511530"/>
                  </a:moveTo>
                  <a:lnTo>
                    <a:pt x="1753682" y="540098"/>
                  </a:lnTo>
                </a:path>
                <a:path w="3336925" h="1356995">
                  <a:moveTo>
                    <a:pt x="1764605" y="559844"/>
                  </a:moveTo>
                  <a:lnTo>
                    <a:pt x="1784350" y="588411"/>
                  </a:lnTo>
                </a:path>
                <a:path w="3336925" h="1356995">
                  <a:moveTo>
                    <a:pt x="1795315" y="605972"/>
                  </a:moveTo>
                  <a:lnTo>
                    <a:pt x="1815060" y="634498"/>
                  </a:lnTo>
                </a:path>
                <a:path w="3336925" h="1356995">
                  <a:moveTo>
                    <a:pt x="1826025" y="654243"/>
                  </a:moveTo>
                  <a:lnTo>
                    <a:pt x="1828210" y="656470"/>
                  </a:lnTo>
                </a:path>
                <a:path w="3336925" h="1356995">
                  <a:moveTo>
                    <a:pt x="0" y="1356800"/>
                  </a:moveTo>
                  <a:lnTo>
                    <a:pt x="427466" y="851865"/>
                  </a:lnTo>
                </a:path>
              </a:pathLst>
            </a:custGeom>
            <a:ln w="4380">
              <a:solidFill>
                <a:srgbClr val="231F20"/>
              </a:solidFill>
            </a:ln>
          </p:spPr>
          <p:txBody>
            <a:bodyPr wrap="square" lIns="0" tIns="0" rIns="0" bIns="0" rtlCol="0"/>
            <a:lstStyle/>
            <a:p>
              <a:endParaRPr/>
            </a:p>
          </p:txBody>
        </p:sp>
        <p:sp>
          <p:nvSpPr>
            <p:cNvPr id="41" name="object 41"/>
            <p:cNvSpPr/>
            <p:nvPr/>
          </p:nvSpPr>
          <p:spPr>
            <a:xfrm>
              <a:off x="2753816" y="4599565"/>
              <a:ext cx="70485" cy="4445"/>
            </a:xfrm>
            <a:custGeom>
              <a:avLst/>
              <a:gdLst/>
              <a:ahLst/>
              <a:cxnLst/>
              <a:rect l="l" t="t" r="r" b="b"/>
              <a:pathLst>
                <a:path w="70485" h="4445">
                  <a:moveTo>
                    <a:pt x="-2190" y="2184"/>
                  </a:moveTo>
                  <a:lnTo>
                    <a:pt x="72345" y="2184"/>
                  </a:lnTo>
                </a:path>
              </a:pathLst>
            </a:custGeom>
            <a:ln w="8749">
              <a:solidFill>
                <a:srgbClr val="231F20"/>
              </a:solidFill>
            </a:ln>
          </p:spPr>
          <p:txBody>
            <a:bodyPr wrap="square" lIns="0" tIns="0" rIns="0" bIns="0" rtlCol="0"/>
            <a:lstStyle/>
            <a:p>
              <a:endParaRPr/>
            </a:p>
          </p:txBody>
        </p:sp>
        <p:sp>
          <p:nvSpPr>
            <p:cNvPr id="42" name="object 42"/>
            <p:cNvSpPr/>
            <p:nvPr/>
          </p:nvSpPr>
          <p:spPr>
            <a:xfrm>
              <a:off x="2863423" y="4606119"/>
              <a:ext cx="70485" cy="4445"/>
            </a:xfrm>
            <a:custGeom>
              <a:avLst/>
              <a:gdLst/>
              <a:ahLst/>
              <a:cxnLst/>
              <a:rect l="l" t="t" r="r" b="b"/>
              <a:pathLst>
                <a:path w="70485" h="4445">
                  <a:moveTo>
                    <a:pt x="-2190" y="2205"/>
                  </a:moveTo>
                  <a:lnTo>
                    <a:pt x="72345" y="2205"/>
                  </a:lnTo>
                </a:path>
              </a:pathLst>
            </a:custGeom>
            <a:ln w="8791">
              <a:solidFill>
                <a:srgbClr val="231F20"/>
              </a:solidFill>
            </a:ln>
          </p:spPr>
          <p:txBody>
            <a:bodyPr wrap="square" lIns="0" tIns="0" rIns="0" bIns="0" rtlCol="0"/>
            <a:lstStyle/>
            <a:p>
              <a:endParaRPr/>
            </a:p>
          </p:txBody>
        </p:sp>
        <p:sp>
          <p:nvSpPr>
            <p:cNvPr id="43" name="object 43"/>
            <p:cNvSpPr/>
            <p:nvPr/>
          </p:nvSpPr>
          <p:spPr>
            <a:xfrm>
              <a:off x="2970841" y="4614920"/>
              <a:ext cx="184150" cy="6985"/>
            </a:xfrm>
            <a:custGeom>
              <a:avLst/>
              <a:gdLst/>
              <a:ahLst/>
              <a:cxnLst/>
              <a:rect l="l" t="t" r="r" b="b"/>
              <a:pathLst>
                <a:path w="184150" h="6985">
                  <a:moveTo>
                    <a:pt x="0" y="0"/>
                  </a:moveTo>
                  <a:lnTo>
                    <a:pt x="74535" y="0"/>
                  </a:lnTo>
                </a:path>
                <a:path w="184150" h="6985">
                  <a:moveTo>
                    <a:pt x="109607" y="6595"/>
                  </a:moveTo>
                  <a:lnTo>
                    <a:pt x="184126" y="6595"/>
                  </a:lnTo>
                </a:path>
              </a:pathLst>
            </a:custGeom>
            <a:ln w="8791">
              <a:solidFill>
                <a:srgbClr val="231F20"/>
              </a:solidFill>
            </a:ln>
          </p:spPr>
          <p:txBody>
            <a:bodyPr wrap="square" lIns="0" tIns="0" rIns="0" bIns="0" rtlCol="0"/>
            <a:lstStyle/>
            <a:p>
              <a:endParaRPr/>
            </a:p>
          </p:txBody>
        </p:sp>
        <p:sp>
          <p:nvSpPr>
            <p:cNvPr id="44" name="object 44"/>
            <p:cNvSpPr/>
            <p:nvPr/>
          </p:nvSpPr>
          <p:spPr>
            <a:xfrm>
              <a:off x="3192243" y="4625906"/>
              <a:ext cx="70485" cy="4445"/>
            </a:xfrm>
            <a:custGeom>
              <a:avLst/>
              <a:gdLst/>
              <a:ahLst/>
              <a:cxnLst/>
              <a:rect l="l" t="t" r="r" b="b"/>
              <a:pathLst>
                <a:path w="70485" h="4445">
                  <a:moveTo>
                    <a:pt x="-2190" y="2184"/>
                  </a:moveTo>
                  <a:lnTo>
                    <a:pt x="72332" y="2184"/>
                  </a:lnTo>
                </a:path>
              </a:pathLst>
            </a:custGeom>
            <a:ln w="8749">
              <a:solidFill>
                <a:srgbClr val="231F20"/>
              </a:solidFill>
            </a:ln>
          </p:spPr>
          <p:txBody>
            <a:bodyPr wrap="square" lIns="0" tIns="0" rIns="0" bIns="0" rtlCol="0"/>
            <a:lstStyle/>
            <a:p>
              <a:endParaRPr/>
            </a:p>
          </p:txBody>
        </p:sp>
        <p:sp>
          <p:nvSpPr>
            <p:cNvPr id="45" name="object 45"/>
            <p:cNvSpPr/>
            <p:nvPr/>
          </p:nvSpPr>
          <p:spPr>
            <a:xfrm>
              <a:off x="3301850" y="4632502"/>
              <a:ext cx="70485" cy="4445"/>
            </a:xfrm>
            <a:custGeom>
              <a:avLst/>
              <a:gdLst/>
              <a:ahLst/>
              <a:cxnLst/>
              <a:rect l="l" t="t" r="r" b="b"/>
              <a:pathLst>
                <a:path w="70485" h="4445">
                  <a:moveTo>
                    <a:pt x="-2190" y="2184"/>
                  </a:moveTo>
                  <a:lnTo>
                    <a:pt x="72332" y="2184"/>
                  </a:lnTo>
                </a:path>
              </a:pathLst>
            </a:custGeom>
            <a:ln w="8749">
              <a:solidFill>
                <a:srgbClr val="231F20"/>
              </a:solidFill>
            </a:ln>
          </p:spPr>
          <p:txBody>
            <a:bodyPr wrap="square" lIns="0" tIns="0" rIns="0" bIns="0" rtlCol="0"/>
            <a:lstStyle/>
            <a:p>
              <a:endParaRPr/>
            </a:p>
          </p:txBody>
        </p:sp>
        <p:sp>
          <p:nvSpPr>
            <p:cNvPr id="46" name="object 46"/>
            <p:cNvSpPr/>
            <p:nvPr/>
          </p:nvSpPr>
          <p:spPr>
            <a:xfrm>
              <a:off x="3411441" y="4639056"/>
              <a:ext cx="70485" cy="4445"/>
            </a:xfrm>
            <a:custGeom>
              <a:avLst/>
              <a:gdLst/>
              <a:ahLst/>
              <a:cxnLst/>
              <a:rect l="l" t="t" r="r" b="b"/>
              <a:pathLst>
                <a:path w="70485" h="4445">
                  <a:moveTo>
                    <a:pt x="-2190" y="2184"/>
                  </a:moveTo>
                  <a:lnTo>
                    <a:pt x="72345" y="2184"/>
                  </a:lnTo>
                </a:path>
              </a:pathLst>
            </a:custGeom>
            <a:ln w="8749">
              <a:solidFill>
                <a:srgbClr val="231F20"/>
              </a:solidFill>
            </a:ln>
          </p:spPr>
          <p:txBody>
            <a:bodyPr wrap="square" lIns="0" tIns="0" rIns="0" bIns="0" rtlCol="0"/>
            <a:lstStyle/>
            <a:p>
              <a:endParaRPr/>
            </a:p>
          </p:txBody>
        </p:sp>
        <p:sp>
          <p:nvSpPr>
            <p:cNvPr id="47" name="object 47"/>
            <p:cNvSpPr/>
            <p:nvPr/>
          </p:nvSpPr>
          <p:spPr>
            <a:xfrm>
              <a:off x="3521049" y="4645652"/>
              <a:ext cx="70485" cy="4445"/>
            </a:xfrm>
            <a:custGeom>
              <a:avLst/>
              <a:gdLst/>
              <a:ahLst/>
              <a:cxnLst/>
              <a:rect l="l" t="t" r="r" b="b"/>
              <a:pathLst>
                <a:path w="70485" h="4445">
                  <a:moveTo>
                    <a:pt x="-2190" y="2205"/>
                  </a:moveTo>
                  <a:lnTo>
                    <a:pt x="72328" y="2205"/>
                  </a:lnTo>
                </a:path>
              </a:pathLst>
            </a:custGeom>
            <a:ln w="8791">
              <a:solidFill>
                <a:srgbClr val="231F20"/>
              </a:solidFill>
            </a:ln>
          </p:spPr>
          <p:txBody>
            <a:bodyPr wrap="square" lIns="0" tIns="0" rIns="0" bIns="0" rtlCol="0"/>
            <a:lstStyle/>
            <a:p>
              <a:endParaRPr/>
            </a:p>
          </p:txBody>
        </p:sp>
        <p:sp>
          <p:nvSpPr>
            <p:cNvPr id="48" name="object 48"/>
            <p:cNvSpPr/>
            <p:nvPr/>
          </p:nvSpPr>
          <p:spPr>
            <a:xfrm>
              <a:off x="3630657" y="4652247"/>
              <a:ext cx="70485" cy="4445"/>
            </a:xfrm>
            <a:custGeom>
              <a:avLst/>
              <a:gdLst/>
              <a:ahLst/>
              <a:cxnLst/>
              <a:rect l="l" t="t" r="r" b="b"/>
              <a:pathLst>
                <a:path w="70485" h="4445">
                  <a:moveTo>
                    <a:pt x="-2190" y="2184"/>
                  </a:moveTo>
                  <a:lnTo>
                    <a:pt x="72328" y="2184"/>
                  </a:lnTo>
                </a:path>
              </a:pathLst>
            </a:custGeom>
            <a:ln w="8749">
              <a:solidFill>
                <a:srgbClr val="231F20"/>
              </a:solidFill>
            </a:ln>
          </p:spPr>
          <p:txBody>
            <a:bodyPr wrap="square" lIns="0" tIns="0" rIns="0" bIns="0" rtlCol="0"/>
            <a:lstStyle/>
            <a:p>
              <a:endParaRPr/>
            </a:p>
          </p:txBody>
        </p:sp>
        <p:sp>
          <p:nvSpPr>
            <p:cNvPr id="49" name="object 49"/>
            <p:cNvSpPr/>
            <p:nvPr/>
          </p:nvSpPr>
          <p:spPr>
            <a:xfrm>
              <a:off x="3740265" y="4658801"/>
              <a:ext cx="40005" cy="2540"/>
            </a:xfrm>
            <a:custGeom>
              <a:avLst/>
              <a:gdLst/>
              <a:ahLst/>
              <a:cxnLst/>
              <a:rect l="l" t="t" r="r" b="b"/>
              <a:pathLst>
                <a:path w="40004" h="2539">
                  <a:moveTo>
                    <a:pt x="-2190" y="1113"/>
                  </a:moveTo>
                  <a:lnTo>
                    <a:pt x="41638" y="1113"/>
                  </a:lnTo>
                </a:path>
              </a:pathLst>
            </a:custGeom>
            <a:ln w="6607">
              <a:solidFill>
                <a:srgbClr val="231F20"/>
              </a:solidFill>
            </a:ln>
          </p:spPr>
          <p:txBody>
            <a:bodyPr wrap="square" lIns="0" tIns="0" rIns="0" bIns="0" rtlCol="0"/>
            <a:lstStyle/>
            <a:p>
              <a:endParaRPr/>
            </a:p>
          </p:txBody>
        </p:sp>
        <p:sp>
          <p:nvSpPr>
            <p:cNvPr id="50" name="object 50"/>
            <p:cNvSpPr/>
            <p:nvPr/>
          </p:nvSpPr>
          <p:spPr>
            <a:xfrm>
              <a:off x="6945113" y="2891465"/>
              <a:ext cx="454025" cy="452755"/>
            </a:xfrm>
            <a:custGeom>
              <a:avLst/>
              <a:gdLst/>
              <a:ahLst/>
              <a:cxnLst/>
              <a:rect l="l" t="t" r="r" b="b"/>
              <a:pathLst>
                <a:path w="454025" h="452754">
                  <a:moveTo>
                    <a:pt x="0" y="226147"/>
                  </a:moveTo>
                  <a:lnTo>
                    <a:pt x="4369" y="182245"/>
                  </a:lnTo>
                  <a:lnTo>
                    <a:pt x="17518" y="138301"/>
                  </a:lnTo>
                  <a:lnTo>
                    <a:pt x="39448" y="100995"/>
                  </a:lnTo>
                  <a:lnTo>
                    <a:pt x="67932" y="65873"/>
                  </a:lnTo>
                  <a:lnTo>
                    <a:pt x="100827" y="37306"/>
                  </a:lnTo>
                  <a:lnTo>
                    <a:pt x="140276" y="17560"/>
                  </a:lnTo>
                  <a:lnTo>
                    <a:pt x="181909" y="4369"/>
                  </a:lnTo>
                  <a:lnTo>
                    <a:pt x="225769" y="0"/>
                  </a:lnTo>
                  <a:lnTo>
                    <a:pt x="271771" y="4369"/>
                  </a:lnTo>
                  <a:lnTo>
                    <a:pt x="313447" y="17560"/>
                  </a:lnTo>
                  <a:lnTo>
                    <a:pt x="352895" y="37306"/>
                  </a:lnTo>
                  <a:lnTo>
                    <a:pt x="385790" y="65873"/>
                  </a:lnTo>
                  <a:lnTo>
                    <a:pt x="414274" y="100995"/>
                  </a:lnTo>
                  <a:lnTo>
                    <a:pt x="436204" y="138301"/>
                  </a:lnTo>
                  <a:lnTo>
                    <a:pt x="449354" y="182245"/>
                  </a:lnTo>
                  <a:lnTo>
                    <a:pt x="453723" y="226147"/>
                  </a:lnTo>
                  <a:lnTo>
                    <a:pt x="449354" y="270049"/>
                  </a:lnTo>
                  <a:lnTo>
                    <a:pt x="436204" y="311766"/>
                  </a:lnTo>
                  <a:lnTo>
                    <a:pt x="414274" y="351257"/>
                  </a:lnTo>
                  <a:lnTo>
                    <a:pt x="385790" y="386378"/>
                  </a:lnTo>
                  <a:lnTo>
                    <a:pt x="352895" y="414946"/>
                  </a:lnTo>
                  <a:lnTo>
                    <a:pt x="313447" y="434692"/>
                  </a:lnTo>
                  <a:lnTo>
                    <a:pt x="271771" y="447883"/>
                  </a:lnTo>
                  <a:lnTo>
                    <a:pt x="225769" y="452252"/>
                  </a:lnTo>
                  <a:lnTo>
                    <a:pt x="181909" y="447883"/>
                  </a:lnTo>
                  <a:lnTo>
                    <a:pt x="140276" y="434692"/>
                  </a:lnTo>
                  <a:lnTo>
                    <a:pt x="100827" y="414946"/>
                  </a:lnTo>
                  <a:lnTo>
                    <a:pt x="67932" y="386378"/>
                  </a:lnTo>
                  <a:lnTo>
                    <a:pt x="39448" y="351257"/>
                  </a:lnTo>
                  <a:lnTo>
                    <a:pt x="17518" y="311766"/>
                  </a:lnTo>
                  <a:lnTo>
                    <a:pt x="4369" y="270049"/>
                  </a:lnTo>
                  <a:lnTo>
                    <a:pt x="0" y="226147"/>
                  </a:lnTo>
                  <a:close/>
                </a:path>
              </a:pathLst>
            </a:custGeom>
            <a:ln w="4380">
              <a:solidFill>
                <a:srgbClr val="231F20"/>
              </a:solidFill>
            </a:ln>
          </p:spPr>
          <p:txBody>
            <a:bodyPr wrap="square" lIns="0" tIns="0" rIns="0" bIns="0" rtlCol="0"/>
            <a:lstStyle/>
            <a:p>
              <a:endParaRPr/>
            </a:p>
          </p:txBody>
        </p:sp>
      </p:grpSp>
      <p:sp>
        <p:nvSpPr>
          <p:cNvPr id="51" name="object 51"/>
          <p:cNvSpPr txBox="1"/>
          <p:nvPr/>
        </p:nvSpPr>
        <p:spPr>
          <a:xfrm>
            <a:off x="7035431" y="2433099"/>
            <a:ext cx="632460" cy="807085"/>
          </a:xfrm>
          <a:prstGeom prst="rect">
            <a:avLst/>
          </a:prstGeom>
        </p:spPr>
        <p:txBody>
          <a:bodyPr vert="horz" wrap="square" lIns="0" tIns="12065" rIns="0" bIns="0" rtlCol="0">
            <a:spAutoFit/>
          </a:bodyPr>
          <a:lstStyle/>
          <a:p>
            <a:pPr marL="12700" marR="5080" indent="93980">
              <a:lnSpc>
                <a:spcPct val="150800"/>
              </a:lnSpc>
              <a:spcBef>
                <a:spcPts val="95"/>
              </a:spcBef>
            </a:pPr>
            <a:r>
              <a:rPr sz="1700" spc="10" dirty="0">
                <a:solidFill>
                  <a:srgbClr val="231F20"/>
                </a:solidFill>
                <a:latin typeface="Arial MT"/>
                <a:cs typeface="Arial MT"/>
              </a:rPr>
              <a:t>D</a:t>
            </a:r>
            <a:r>
              <a:rPr sz="1700" spc="20" dirty="0">
                <a:solidFill>
                  <a:srgbClr val="231F20"/>
                </a:solidFill>
                <a:latin typeface="Arial MT"/>
                <a:cs typeface="Arial MT"/>
              </a:rPr>
              <a:t>e</a:t>
            </a:r>
            <a:r>
              <a:rPr sz="1700" spc="5" dirty="0">
                <a:solidFill>
                  <a:srgbClr val="231F20"/>
                </a:solidFill>
                <a:latin typeface="Arial MT"/>
                <a:cs typeface="Arial MT"/>
              </a:rPr>
              <a:t>st.  </a:t>
            </a:r>
            <a:r>
              <a:rPr sz="1700" spc="15" dirty="0">
                <a:solidFill>
                  <a:srgbClr val="231F20"/>
                </a:solidFill>
                <a:latin typeface="Arial MT"/>
                <a:cs typeface="Arial MT"/>
              </a:rPr>
              <a:t>12</a:t>
            </a:r>
            <a:endParaRPr sz="1700">
              <a:latin typeface="Arial MT"/>
              <a:cs typeface="Arial MT"/>
            </a:endParaRPr>
          </a:p>
        </p:txBody>
      </p:sp>
      <p:sp>
        <p:nvSpPr>
          <p:cNvPr id="52" name="object 52"/>
          <p:cNvSpPr/>
          <p:nvPr/>
        </p:nvSpPr>
        <p:spPr>
          <a:xfrm>
            <a:off x="7767108" y="3611583"/>
            <a:ext cx="454025" cy="452755"/>
          </a:xfrm>
          <a:custGeom>
            <a:avLst/>
            <a:gdLst/>
            <a:ahLst/>
            <a:cxnLst/>
            <a:rect l="l" t="t" r="r" b="b"/>
            <a:pathLst>
              <a:path w="454025" h="452754">
                <a:moveTo>
                  <a:pt x="0" y="226147"/>
                </a:moveTo>
                <a:lnTo>
                  <a:pt x="4411" y="182245"/>
                </a:lnTo>
                <a:lnTo>
                  <a:pt x="17560" y="140528"/>
                </a:lnTo>
                <a:lnTo>
                  <a:pt x="39490" y="100995"/>
                </a:lnTo>
                <a:lnTo>
                  <a:pt x="67974" y="65873"/>
                </a:lnTo>
                <a:lnTo>
                  <a:pt x="100869" y="37306"/>
                </a:lnTo>
                <a:lnTo>
                  <a:pt x="140318" y="17560"/>
                </a:lnTo>
                <a:lnTo>
                  <a:pt x="181951" y="4369"/>
                </a:lnTo>
                <a:lnTo>
                  <a:pt x="225811" y="0"/>
                </a:lnTo>
                <a:lnTo>
                  <a:pt x="271855" y="4369"/>
                </a:lnTo>
                <a:lnTo>
                  <a:pt x="313489" y="17560"/>
                </a:lnTo>
                <a:lnTo>
                  <a:pt x="352937" y="37306"/>
                </a:lnTo>
                <a:lnTo>
                  <a:pt x="385832" y="65873"/>
                </a:lnTo>
                <a:lnTo>
                  <a:pt x="414316" y="100995"/>
                </a:lnTo>
                <a:lnTo>
                  <a:pt x="436246" y="140528"/>
                </a:lnTo>
                <a:lnTo>
                  <a:pt x="449396" y="182245"/>
                </a:lnTo>
                <a:lnTo>
                  <a:pt x="453765" y="226147"/>
                </a:lnTo>
                <a:lnTo>
                  <a:pt x="449396" y="270049"/>
                </a:lnTo>
                <a:lnTo>
                  <a:pt x="436246" y="311766"/>
                </a:lnTo>
                <a:lnTo>
                  <a:pt x="414316" y="351257"/>
                </a:lnTo>
                <a:lnTo>
                  <a:pt x="385832" y="386378"/>
                </a:lnTo>
                <a:lnTo>
                  <a:pt x="352937" y="414946"/>
                </a:lnTo>
                <a:lnTo>
                  <a:pt x="313489" y="434692"/>
                </a:lnTo>
                <a:lnTo>
                  <a:pt x="271855" y="447883"/>
                </a:lnTo>
                <a:lnTo>
                  <a:pt x="225811" y="452252"/>
                </a:lnTo>
                <a:lnTo>
                  <a:pt x="181951" y="447883"/>
                </a:lnTo>
                <a:lnTo>
                  <a:pt x="140318" y="434692"/>
                </a:lnTo>
                <a:lnTo>
                  <a:pt x="100869" y="414946"/>
                </a:lnTo>
                <a:lnTo>
                  <a:pt x="67974" y="386378"/>
                </a:lnTo>
                <a:lnTo>
                  <a:pt x="39490" y="351257"/>
                </a:lnTo>
                <a:lnTo>
                  <a:pt x="17560" y="311766"/>
                </a:lnTo>
                <a:lnTo>
                  <a:pt x="4411" y="270049"/>
                </a:lnTo>
                <a:lnTo>
                  <a:pt x="0" y="226147"/>
                </a:lnTo>
                <a:close/>
              </a:path>
            </a:pathLst>
          </a:custGeom>
          <a:ln w="4380">
            <a:solidFill>
              <a:srgbClr val="231F20"/>
            </a:solidFill>
          </a:ln>
        </p:spPr>
        <p:txBody>
          <a:bodyPr wrap="square" lIns="0" tIns="0" rIns="0" bIns="0" rtlCol="0"/>
          <a:lstStyle/>
          <a:p>
            <a:endParaRPr/>
          </a:p>
        </p:txBody>
      </p:sp>
      <p:sp>
        <p:nvSpPr>
          <p:cNvPr id="53" name="object 53"/>
          <p:cNvSpPr txBox="1"/>
          <p:nvPr/>
        </p:nvSpPr>
        <p:spPr>
          <a:xfrm>
            <a:off x="7857461" y="3671340"/>
            <a:ext cx="270510" cy="288925"/>
          </a:xfrm>
          <a:prstGeom prst="rect">
            <a:avLst/>
          </a:prstGeom>
        </p:spPr>
        <p:txBody>
          <a:bodyPr vert="horz" wrap="square" lIns="0" tIns="15875" rIns="0" bIns="0" rtlCol="0">
            <a:spAutoFit/>
          </a:bodyPr>
          <a:lstStyle/>
          <a:p>
            <a:pPr marL="12700">
              <a:lnSpc>
                <a:spcPct val="100000"/>
              </a:lnSpc>
              <a:spcBef>
                <a:spcPts val="125"/>
              </a:spcBef>
            </a:pPr>
            <a:r>
              <a:rPr sz="1700" spc="20" dirty="0">
                <a:solidFill>
                  <a:srgbClr val="231F20"/>
                </a:solidFill>
                <a:latin typeface="Arial MT"/>
                <a:cs typeface="Arial MT"/>
              </a:rPr>
              <a:t>1</a:t>
            </a:r>
            <a:r>
              <a:rPr sz="1700" spc="15" dirty="0">
                <a:solidFill>
                  <a:srgbClr val="231F20"/>
                </a:solidFill>
                <a:latin typeface="Arial MT"/>
                <a:cs typeface="Arial MT"/>
              </a:rPr>
              <a:t>3</a:t>
            </a:r>
            <a:endParaRPr sz="1700">
              <a:latin typeface="Arial MT"/>
              <a:cs typeface="Arial MT"/>
            </a:endParaRPr>
          </a:p>
        </p:txBody>
      </p:sp>
      <p:sp>
        <p:nvSpPr>
          <p:cNvPr id="54" name="object 54"/>
          <p:cNvSpPr/>
          <p:nvPr/>
        </p:nvSpPr>
        <p:spPr>
          <a:xfrm>
            <a:off x="6576841" y="2191093"/>
            <a:ext cx="452120" cy="452755"/>
          </a:xfrm>
          <a:custGeom>
            <a:avLst/>
            <a:gdLst/>
            <a:ahLst/>
            <a:cxnLst/>
            <a:rect l="l" t="t" r="r" b="b"/>
            <a:pathLst>
              <a:path w="452120" h="452755">
                <a:moveTo>
                  <a:pt x="0" y="226147"/>
                </a:moveTo>
                <a:lnTo>
                  <a:pt x="4369" y="182245"/>
                </a:lnTo>
                <a:lnTo>
                  <a:pt x="15334" y="140528"/>
                </a:lnTo>
                <a:lnTo>
                  <a:pt x="37264" y="100995"/>
                </a:lnTo>
                <a:lnTo>
                  <a:pt x="65747" y="65873"/>
                </a:lnTo>
                <a:lnTo>
                  <a:pt x="98642" y="37348"/>
                </a:lnTo>
                <a:lnTo>
                  <a:pt x="138091" y="17560"/>
                </a:lnTo>
                <a:lnTo>
                  <a:pt x="181909" y="4411"/>
                </a:lnTo>
                <a:lnTo>
                  <a:pt x="225769" y="0"/>
                </a:lnTo>
                <a:lnTo>
                  <a:pt x="269587" y="4411"/>
                </a:lnTo>
                <a:lnTo>
                  <a:pt x="311262" y="17560"/>
                </a:lnTo>
                <a:lnTo>
                  <a:pt x="350711" y="37348"/>
                </a:lnTo>
                <a:lnTo>
                  <a:pt x="385790" y="65873"/>
                </a:lnTo>
                <a:lnTo>
                  <a:pt x="412089" y="100995"/>
                </a:lnTo>
                <a:lnTo>
                  <a:pt x="434019" y="140528"/>
                </a:lnTo>
                <a:lnTo>
                  <a:pt x="447169" y="182245"/>
                </a:lnTo>
                <a:lnTo>
                  <a:pt x="451538" y="226147"/>
                </a:lnTo>
                <a:lnTo>
                  <a:pt x="447169" y="270049"/>
                </a:lnTo>
                <a:lnTo>
                  <a:pt x="434019" y="313951"/>
                </a:lnTo>
                <a:lnTo>
                  <a:pt x="412089" y="351299"/>
                </a:lnTo>
                <a:lnTo>
                  <a:pt x="385790" y="386420"/>
                </a:lnTo>
                <a:lnTo>
                  <a:pt x="350711" y="414946"/>
                </a:lnTo>
                <a:lnTo>
                  <a:pt x="311262" y="434734"/>
                </a:lnTo>
                <a:lnTo>
                  <a:pt x="269587" y="447883"/>
                </a:lnTo>
                <a:lnTo>
                  <a:pt x="225769" y="452294"/>
                </a:lnTo>
                <a:lnTo>
                  <a:pt x="181909" y="447883"/>
                </a:lnTo>
                <a:lnTo>
                  <a:pt x="138091" y="434734"/>
                </a:lnTo>
                <a:lnTo>
                  <a:pt x="98642" y="414946"/>
                </a:lnTo>
                <a:lnTo>
                  <a:pt x="65747" y="386420"/>
                </a:lnTo>
                <a:lnTo>
                  <a:pt x="37264" y="351299"/>
                </a:lnTo>
                <a:lnTo>
                  <a:pt x="15334" y="313951"/>
                </a:lnTo>
                <a:lnTo>
                  <a:pt x="4369" y="270049"/>
                </a:lnTo>
                <a:lnTo>
                  <a:pt x="0" y="226147"/>
                </a:lnTo>
                <a:close/>
              </a:path>
            </a:pathLst>
          </a:custGeom>
          <a:ln w="4380">
            <a:solidFill>
              <a:srgbClr val="231F20"/>
            </a:solidFill>
          </a:ln>
        </p:spPr>
        <p:txBody>
          <a:bodyPr wrap="square" lIns="0" tIns="0" rIns="0" bIns="0" rtlCol="0"/>
          <a:lstStyle/>
          <a:p>
            <a:endParaRPr/>
          </a:p>
        </p:txBody>
      </p:sp>
      <p:sp>
        <p:nvSpPr>
          <p:cNvPr id="55" name="object 55"/>
          <p:cNvSpPr txBox="1"/>
          <p:nvPr/>
        </p:nvSpPr>
        <p:spPr>
          <a:xfrm>
            <a:off x="6667145" y="2250851"/>
            <a:ext cx="270510" cy="288925"/>
          </a:xfrm>
          <a:prstGeom prst="rect">
            <a:avLst/>
          </a:prstGeom>
        </p:spPr>
        <p:txBody>
          <a:bodyPr vert="horz" wrap="square" lIns="0" tIns="15875" rIns="0" bIns="0" rtlCol="0">
            <a:spAutoFit/>
          </a:bodyPr>
          <a:lstStyle/>
          <a:p>
            <a:pPr marL="12700">
              <a:lnSpc>
                <a:spcPct val="100000"/>
              </a:lnSpc>
              <a:spcBef>
                <a:spcPts val="125"/>
              </a:spcBef>
            </a:pPr>
            <a:r>
              <a:rPr sz="1700" spc="20" dirty="0">
                <a:solidFill>
                  <a:srgbClr val="231F20"/>
                </a:solidFill>
                <a:latin typeface="Arial MT"/>
                <a:cs typeface="Arial MT"/>
              </a:rPr>
              <a:t>1</a:t>
            </a:r>
            <a:r>
              <a:rPr sz="1700" spc="15" dirty="0">
                <a:solidFill>
                  <a:srgbClr val="231F20"/>
                </a:solidFill>
                <a:latin typeface="Arial MT"/>
                <a:cs typeface="Arial MT"/>
              </a:rPr>
              <a:t>4</a:t>
            </a:r>
            <a:endParaRPr sz="1700">
              <a:latin typeface="Arial MT"/>
              <a:cs typeface="Arial MT"/>
            </a:endParaRPr>
          </a:p>
        </p:txBody>
      </p:sp>
      <p:sp>
        <p:nvSpPr>
          <p:cNvPr id="56" name="object 56"/>
          <p:cNvSpPr/>
          <p:nvPr/>
        </p:nvSpPr>
        <p:spPr>
          <a:xfrm>
            <a:off x="7335273" y="4373417"/>
            <a:ext cx="454025" cy="452755"/>
          </a:xfrm>
          <a:custGeom>
            <a:avLst/>
            <a:gdLst/>
            <a:ahLst/>
            <a:cxnLst/>
            <a:rect l="l" t="t" r="r" b="b"/>
            <a:pathLst>
              <a:path w="454025" h="452754">
                <a:moveTo>
                  <a:pt x="0" y="226147"/>
                </a:moveTo>
                <a:lnTo>
                  <a:pt x="4411" y="182203"/>
                </a:lnTo>
                <a:lnTo>
                  <a:pt x="17560" y="138301"/>
                </a:lnTo>
                <a:lnTo>
                  <a:pt x="39448" y="100995"/>
                </a:lnTo>
                <a:lnTo>
                  <a:pt x="67974" y="65873"/>
                </a:lnTo>
                <a:lnTo>
                  <a:pt x="100827" y="37306"/>
                </a:lnTo>
                <a:lnTo>
                  <a:pt x="140318" y="17560"/>
                </a:lnTo>
                <a:lnTo>
                  <a:pt x="181951" y="4369"/>
                </a:lnTo>
                <a:lnTo>
                  <a:pt x="227995" y="0"/>
                </a:lnTo>
                <a:lnTo>
                  <a:pt x="271813" y="4369"/>
                </a:lnTo>
                <a:lnTo>
                  <a:pt x="313489" y="17560"/>
                </a:lnTo>
                <a:lnTo>
                  <a:pt x="352937" y="37306"/>
                </a:lnTo>
                <a:lnTo>
                  <a:pt x="388017" y="65873"/>
                </a:lnTo>
                <a:lnTo>
                  <a:pt x="414316" y="100995"/>
                </a:lnTo>
                <a:lnTo>
                  <a:pt x="436246" y="138301"/>
                </a:lnTo>
                <a:lnTo>
                  <a:pt x="449396" y="182203"/>
                </a:lnTo>
                <a:lnTo>
                  <a:pt x="453765" y="226147"/>
                </a:lnTo>
                <a:lnTo>
                  <a:pt x="449396" y="270007"/>
                </a:lnTo>
                <a:lnTo>
                  <a:pt x="436246" y="311724"/>
                </a:lnTo>
                <a:lnTo>
                  <a:pt x="414316" y="351257"/>
                </a:lnTo>
                <a:lnTo>
                  <a:pt x="388017" y="386378"/>
                </a:lnTo>
                <a:lnTo>
                  <a:pt x="352937" y="414946"/>
                </a:lnTo>
                <a:lnTo>
                  <a:pt x="313489" y="434692"/>
                </a:lnTo>
                <a:lnTo>
                  <a:pt x="271813" y="447883"/>
                </a:lnTo>
                <a:lnTo>
                  <a:pt x="227995" y="452252"/>
                </a:lnTo>
                <a:lnTo>
                  <a:pt x="181951" y="447883"/>
                </a:lnTo>
                <a:lnTo>
                  <a:pt x="140318" y="434692"/>
                </a:lnTo>
                <a:lnTo>
                  <a:pt x="100827" y="414946"/>
                </a:lnTo>
                <a:lnTo>
                  <a:pt x="67974" y="386378"/>
                </a:lnTo>
                <a:lnTo>
                  <a:pt x="39448" y="351257"/>
                </a:lnTo>
                <a:lnTo>
                  <a:pt x="17560" y="311724"/>
                </a:lnTo>
                <a:lnTo>
                  <a:pt x="4411" y="270007"/>
                </a:lnTo>
                <a:lnTo>
                  <a:pt x="0" y="226147"/>
                </a:lnTo>
                <a:close/>
              </a:path>
            </a:pathLst>
          </a:custGeom>
          <a:ln w="4380">
            <a:solidFill>
              <a:srgbClr val="231F20"/>
            </a:solidFill>
          </a:ln>
        </p:spPr>
        <p:txBody>
          <a:bodyPr wrap="square" lIns="0" tIns="0" rIns="0" bIns="0" rtlCol="0"/>
          <a:lstStyle/>
          <a:p>
            <a:endParaRPr/>
          </a:p>
        </p:txBody>
      </p:sp>
      <p:sp>
        <p:nvSpPr>
          <p:cNvPr id="57" name="object 57"/>
          <p:cNvSpPr txBox="1"/>
          <p:nvPr/>
        </p:nvSpPr>
        <p:spPr>
          <a:xfrm>
            <a:off x="7425625" y="4433167"/>
            <a:ext cx="270510" cy="288925"/>
          </a:xfrm>
          <a:prstGeom prst="rect">
            <a:avLst/>
          </a:prstGeom>
        </p:spPr>
        <p:txBody>
          <a:bodyPr vert="horz" wrap="square" lIns="0" tIns="15875" rIns="0" bIns="0" rtlCol="0">
            <a:spAutoFit/>
          </a:bodyPr>
          <a:lstStyle/>
          <a:p>
            <a:pPr marL="12700">
              <a:lnSpc>
                <a:spcPct val="100000"/>
              </a:lnSpc>
              <a:spcBef>
                <a:spcPts val="125"/>
              </a:spcBef>
            </a:pPr>
            <a:r>
              <a:rPr sz="1700" spc="20" dirty="0">
                <a:solidFill>
                  <a:srgbClr val="231F20"/>
                </a:solidFill>
                <a:latin typeface="Arial MT"/>
                <a:cs typeface="Arial MT"/>
              </a:rPr>
              <a:t>1</a:t>
            </a:r>
            <a:r>
              <a:rPr sz="1700" spc="15" dirty="0">
                <a:solidFill>
                  <a:srgbClr val="231F20"/>
                </a:solidFill>
                <a:latin typeface="Arial MT"/>
                <a:cs typeface="Arial MT"/>
              </a:rPr>
              <a:t>5</a:t>
            </a:r>
            <a:endParaRPr sz="1700">
              <a:latin typeface="Arial MT"/>
              <a:cs typeface="Arial MT"/>
            </a:endParaRPr>
          </a:p>
        </p:txBody>
      </p:sp>
      <p:grpSp>
        <p:nvGrpSpPr>
          <p:cNvPr id="58" name="object 58"/>
          <p:cNvGrpSpPr/>
          <p:nvPr/>
        </p:nvGrpSpPr>
        <p:grpSpPr>
          <a:xfrm>
            <a:off x="5985861" y="2474296"/>
            <a:ext cx="2360295" cy="2127885"/>
            <a:chOff x="5985861" y="2474296"/>
            <a:chExt cx="2360295" cy="2127885"/>
          </a:xfrm>
        </p:grpSpPr>
        <p:sp>
          <p:nvSpPr>
            <p:cNvPr id="59" name="object 59"/>
            <p:cNvSpPr/>
            <p:nvPr/>
          </p:nvSpPr>
          <p:spPr>
            <a:xfrm>
              <a:off x="6241422" y="2476518"/>
              <a:ext cx="1598295" cy="2123440"/>
            </a:xfrm>
            <a:custGeom>
              <a:avLst/>
              <a:gdLst/>
              <a:ahLst/>
              <a:cxnLst/>
              <a:rect l="l" t="t" r="r" b="b"/>
              <a:pathLst>
                <a:path w="1598295" h="2123440">
                  <a:moveTo>
                    <a:pt x="0" y="210771"/>
                  </a:moveTo>
                  <a:lnTo>
                    <a:pt x="341972" y="0"/>
                  </a:lnTo>
                </a:path>
                <a:path w="1598295" h="2123440">
                  <a:moveTo>
                    <a:pt x="657646" y="144897"/>
                  </a:moveTo>
                  <a:lnTo>
                    <a:pt x="835186" y="434692"/>
                  </a:lnTo>
                </a:path>
                <a:path w="1598295" h="2123440">
                  <a:moveTo>
                    <a:pt x="1102631" y="785991"/>
                  </a:moveTo>
                  <a:lnTo>
                    <a:pt x="1153045" y="836489"/>
                  </a:lnTo>
                </a:path>
                <a:path w="1598295" h="2123440">
                  <a:moveTo>
                    <a:pt x="1181570" y="865014"/>
                  </a:moveTo>
                  <a:lnTo>
                    <a:pt x="1231984" y="913327"/>
                  </a:lnTo>
                </a:path>
                <a:path w="1598295" h="2123440">
                  <a:moveTo>
                    <a:pt x="1258283" y="941853"/>
                  </a:moveTo>
                  <a:lnTo>
                    <a:pt x="1308697" y="990166"/>
                  </a:lnTo>
                </a:path>
                <a:path w="1598295" h="2123440">
                  <a:moveTo>
                    <a:pt x="1334996" y="1018692"/>
                  </a:moveTo>
                  <a:lnTo>
                    <a:pt x="1385410" y="1067005"/>
                  </a:lnTo>
                </a:path>
                <a:path w="1598295" h="2123440">
                  <a:moveTo>
                    <a:pt x="1413893" y="1095531"/>
                  </a:moveTo>
                  <a:lnTo>
                    <a:pt x="1464307" y="1146029"/>
                  </a:lnTo>
                </a:path>
                <a:path w="1598295" h="2123440">
                  <a:moveTo>
                    <a:pt x="1492833" y="1174596"/>
                  </a:moveTo>
                  <a:lnTo>
                    <a:pt x="1543247" y="1225094"/>
                  </a:lnTo>
                </a:path>
                <a:path w="1598295" h="2123440">
                  <a:moveTo>
                    <a:pt x="795738" y="823297"/>
                  </a:moveTo>
                  <a:lnTo>
                    <a:pt x="688314" y="1378772"/>
                  </a:lnTo>
                </a:path>
                <a:path w="1598295" h="2123440">
                  <a:moveTo>
                    <a:pt x="1598029" y="1528038"/>
                  </a:moveTo>
                  <a:lnTo>
                    <a:pt x="1446788" y="1934205"/>
                  </a:lnTo>
                </a:path>
                <a:path w="1598295" h="2123440">
                  <a:moveTo>
                    <a:pt x="1093850" y="2123046"/>
                  </a:moveTo>
                  <a:lnTo>
                    <a:pt x="1058771" y="2123046"/>
                  </a:lnTo>
                </a:path>
                <a:path w="1598295" h="2123440">
                  <a:moveTo>
                    <a:pt x="1036883" y="2120819"/>
                  </a:moveTo>
                  <a:lnTo>
                    <a:pt x="1001804" y="2120819"/>
                  </a:lnTo>
                </a:path>
                <a:path w="1598295" h="2123440">
                  <a:moveTo>
                    <a:pt x="979874" y="2118635"/>
                  </a:moveTo>
                  <a:lnTo>
                    <a:pt x="944794" y="2118635"/>
                  </a:lnTo>
                </a:path>
              </a:pathLst>
            </a:custGeom>
            <a:ln w="4380">
              <a:solidFill>
                <a:srgbClr val="231F20"/>
              </a:solidFill>
            </a:ln>
          </p:spPr>
          <p:txBody>
            <a:bodyPr wrap="square" lIns="0" tIns="0" rIns="0" bIns="0" rtlCol="0"/>
            <a:lstStyle/>
            <a:p>
              <a:endParaRPr/>
            </a:p>
          </p:txBody>
        </p:sp>
        <p:sp>
          <p:nvSpPr>
            <p:cNvPr id="60" name="object 60"/>
            <p:cNvSpPr/>
            <p:nvPr/>
          </p:nvSpPr>
          <p:spPr>
            <a:xfrm>
              <a:off x="7070049" y="4591877"/>
              <a:ext cx="96520" cy="2540"/>
            </a:xfrm>
            <a:custGeom>
              <a:avLst/>
              <a:gdLst/>
              <a:ahLst/>
              <a:cxnLst/>
              <a:rect l="l" t="t" r="r" b="b"/>
              <a:pathLst>
                <a:path w="96520" h="2539">
                  <a:moveTo>
                    <a:pt x="56967" y="2184"/>
                  </a:moveTo>
                  <a:lnTo>
                    <a:pt x="96427" y="2184"/>
                  </a:lnTo>
                </a:path>
                <a:path w="96520" h="2539">
                  <a:moveTo>
                    <a:pt x="0" y="0"/>
                  </a:moveTo>
                  <a:lnTo>
                    <a:pt x="39460" y="0"/>
                  </a:lnTo>
                </a:path>
              </a:pathLst>
            </a:custGeom>
            <a:ln w="6565">
              <a:solidFill>
                <a:srgbClr val="231F20"/>
              </a:solidFill>
            </a:ln>
          </p:spPr>
          <p:txBody>
            <a:bodyPr wrap="square" lIns="0" tIns="0" rIns="0" bIns="0" rtlCol="0"/>
            <a:lstStyle/>
            <a:p>
              <a:endParaRPr/>
            </a:p>
          </p:txBody>
        </p:sp>
        <p:sp>
          <p:nvSpPr>
            <p:cNvPr id="61" name="object 61"/>
            <p:cNvSpPr/>
            <p:nvPr/>
          </p:nvSpPr>
          <p:spPr>
            <a:xfrm>
              <a:off x="6901253" y="4586373"/>
              <a:ext cx="149225" cy="4445"/>
            </a:xfrm>
            <a:custGeom>
              <a:avLst/>
              <a:gdLst/>
              <a:ahLst/>
              <a:cxnLst/>
              <a:rect l="l" t="t" r="r" b="b"/>
              <a:pathLst>
                <a:path w="149225" h="4445">
                  <a:moveTo>
                    <a:pt x="149056" y="4411"/>
                  </a:moveTo>
                  <a:lnTo>
                    <a:pt x="113976" y="4411"/>
                  </a:lnTo>
                </a:path>
                <a:path w="149225" h="4445">
                  <a:moveTo>
                    <a:pt x="92089" y="2184"/>
                  </a:moveTo>
                  <a:lnTo>
                    <a:pt x="56967" y="2184"/>
                  </a:lnTo>
                </a:path>
                <a:path w="149225" h="4445">
                  <a:moveTo>
                    <a:pt x="35079" y="0"/>
                  </a:moveTo>
                  <a:lnTo>
                    <a:pt x="0" y="0"/>
                  </a:lnTo>
                </a:path>
              </a:pathLst>
            </a:custGeom>
            <a:ln w="4380">
              <a:solidFill>
                <a:srgbClr val="231F20"/>
              </a:solidFill>
            </a:ln>
          </p:spPr>
          <p:txBody>
            <a:bodyPr wrap="square" lIns="0" tIns="0" rIns="0" bIns="0" rtlCol="0"/>
            <a:lstStyle/>
            <a:p>
              <a:endParaRPr/>
            </a:p>
          </p:txBody>
        </p:sp>
        <p:sp>
          <p:nvSpPr>
            <p:cNvPr id="62" name="object 62"/>
            <p:cNvSpPr/>
            <p:nvPr/>
          </p:nvSpPr>
          <p:spPr>
            <a:xfrm>
              <a:off x="6844243" y="4584189"/>
              <a:ext cx="35560" cy="2540"/>
            </a:xfrm>
            <a:custGeom>
              <a:avLst/>
              <a:gdLst/>
              <a:ahLst/>
              <a:cxnLst/>
              <a:rect l="l" t="t" r="r" b="b"/>
              <a:pathLst>
                <a:path w="35559" h="2539">
                  <a:moveTo>
                    <a:pt x="-2190" y="1092"/>
                  </a:moveTo>
                  <a:lnTo>
                    <a:pt x="37269" y="1092"/>
                  </a:lnTo>
                </a:path>
              </a:pathLst>
            </a:custGeom>
            <a:ln w="6565">
              <a:solidFill>
                <a:srgbClr val="231F20"/>
              </a:solidFill>
            </a:ln>
          </p:spPr>
          <p:txBody>
            <a:bodyPr wrap="square" lIns="0" tIns="0" rIns="0" bIns="0" rtlCol="0"/>
            <a:lstStyle/>
            <a:p>
              <a:endParaRPr/>
            </a:p>
          </p:txBody>
        </p:sp>
        <p:sp>
          <p:nvSpPr>
            <p:cNvPr id="63" name="object 63"/>
            <p:cNvSpPr/>
            <p:nvPr/>
          </p:nvSpPr>
          <p:spPr>
            <a:xfrm>
              <a:off x="6787276" y="4582004"/>
              <a:ext cx="35560" cy="2540"/>
            </a:xfrm>
            <a:custGeom>
              <a:avLst/>
              <a:gdLst/>
              <a:ahLst/>
              <a:cxnLst/>
              <a:rect l="l" t="t" r="r" b="b"/>
              <a:pathLst>
                <a:path w="35559" h="2539">
                  <a:moveTo>
                    <a:pt x="-2190" y="1092"/>
                  </a:moveTo>
                  <a:lnTo>
                    <a:pt x="37269" y="1092"/>
                  </a:lnTo>
                </a:path>
              </a:pathLst>
            </a:custGeom>
            <a:ln w="6565">
              <a:solidFill>
                <a:srgbClr val="231F20"/>
              </a:solidFill>
            </a:ln>
          </p:spPr>
          <p:txBody>
            <a:bodyPr wrap="square" lIns="0" tIns="0" rIns="0" bIns="0" rtlCol="0"/>
            <a:lstStyle/>
            <a:p>
              <a:endParaRPr/>
            </a:p>
          </p:txBody>
        </p:sp>
        <p:sp>
          <p:nvSpPr>
            <p:cNvPr id="64" name="object 64"/>
            <p:cNvSpPr/>
            <p:nvPr/>
          </p:nvSpPr>
          <p:spPr>
            <a:xfrm>
              <a:off x="6616290" y="4577593"/>
              <a:ext cx="149225" cy="4445"/>
            </a:xfrm>
            <a:custGeom>
              <a:avLst/>
              <a:gdLst/>
              <a:ahLst/>
              <a:cxnLst/>
              <a:rect l="l" t="t" r="r" b="b"/>
              <a:pathLst>
                <a:path w="149225" h="4445">
                  <a:moveTo>
                    <a:pt x="149056" y="4411"/>
                  </a:moveTo>
                  <a:lnTo>
                    <a:pt x="113976" y="4411"/>
                  </a:lnTo>
                </a:path>
                <a:path w="149225" h="4445">
                  <a:moveTo>
                    <a:pt x="92046" y="2184"/>
                  </a:moveTo>
                  <a:lnTo>
                    <a:pt x="56967" y="2184"/>
                  </a:lnTo>
                </a:path>
                <a:path w="149225" h="4445">
                  <a:moveTo>
                    <a:pt x="35079" y="0"/>
                  </a:moveTo>
                  <a:lnTo>
                    <a:pt x="0" y="0"/>
                  </a:lnTo>
                </a:path>
              </a:pathLst>
            </a:custGeom>
            <a:ln w="4380">
              <a:solidFill>
                <a:srgbClr val="231F20"/>
              </a:solidFill>
            </a:ln>
          </p:spPr>
          <p:txBody>
            <a:bodyPr wrap="square" lIns="0" tIns="0" rIns="0" bIns="0" rtlCol="0"/>
            <a:lstStyle/>
            <a:p>
              <a:endParaRPr/>
            </a:p>
          </p:txBody>
        </p:sp>
        <p:sp>
          <p:nvSpPr>
            <p:cNvPr id="65" name="object 65"/>
            <p:cNvSpPr/>
            <p:nvPr/>
          </p:nvSpPr>
          <p:spPr>
            <a:xfrm>
              <a:off x="6559280" y="4575408"/>
              <a:ext cx="35560" cy="2540"/>
            </a:xfrm>
            <a:custGeom>
              <a:avLst/>
              <a:gdLst/>
              <a:ahLst/>
              <a:cxnLst/>
              <a:rect l="l" t="t" r="r" b="b"/>
              <a:pathLst>
                <a:path w="35559" h="2539">
                  <a:moveTo>
                    <a:pt x="-2190" y="1092"/>
                  </a:moveTo>
                  <a:lnTo>
                    <a:pt x="37269" y="1092"/>
                  </a:lnTo>
                </a:path>
              </a:pathLst>
            </a:custGeom>
            <a:ln w="6565">
              <a:solidFill>
                <a:srgbClr val="231F20"/>
              </a:solidFill>
            </a:ln>
          </p:spPr>
          <p:txBody>
            <a:bodyPr wrap="square" lIns="0" tIns="0" rIns="0" bIns="0" rtlCol="0"/>
            <a:lstStyle/>
            <a:p>
              <a:endParaRPr/>
            </a:p>
          </p:txBody>
        </p:sp>
        <p:sp>
          <p:nvSpPr>
            <p:cNvPr id="66" name="object 66"/>
            <p:cNvSpPr/>
            <p:nvPr/>
          </p:nvSpPr>
          <p:spPr>
            <a:xfrm>
              <a:off x="6502271" y="4573182"/>
              <a:ext cx="35560" cy="2540"/>
            </a:xfrm>
            <a:custGeom>
              <a:avLst/>
              <a:gdLst/>
              <a:ahLst/>
              <a:cxnLst/>
              <a:rect l="l" t="t" r="r" b="b"/>
              <a:pathLst>
                <a:path w="35559" h="2539">
                  <a:moveTo>
                    <a:pt x="-2190" y="1113"/>
                  </a:moveTo>
                  <a:lnTo>
                    <a:pt x="37269" y="1113"/>
                  </a:lnTo>
                </a:path>
              </a:pathLst>
            </a:custGeom>
            <a:ln w="6607">
              <a:solidFill>
                <a:srgbClr val="231F20"/>
              </a:solidFill>
            </a:ln>
          </p:spPr>
          <p:txBody>
            <a:bodyPr wrap="square" lIns="0" tIns="0" rIns="0" bIns="0" rtlCol="0"/>
            <a:lstStyle/>
            <a:p>
              <a:endParaRPr/>
            </a:p>
          </p:txBody>
        </p:sp>
        <p:sp>
          <p:nvSpPr>
            <p:cNvPr id="67" name="object 67"/>
            <p:cNvSpPr/>
            <p:nvPr/>
          </p:nvSpPr>
          <p:spPr>
            <a:xfrm>
              <a:off x="6331284" y="4568812"/>
              <a:ext cx="149225" cy="4445"/>
            </a:xfrm>
            <a:custGeom>
              <a:avLst/>
              <a:gdLst/>
              <a:ahLst/>
              <a:cxnLst/>
              <a:rect l="l" t="t" r="r" b="b"/>
              <a:pathLst>
                <a:path w="149225" h="4445">
                  <a:moveTo>
                    <a:pt x="149098" y="4369"/>
                  </a:moveTo>
                  <a:lnTo>
                    <a:pt x="114018" y="4369"/>
                  </a:lnTo>
                </a:path>
                <a:path w="149225" h="4445">
                  <a:moveTo>
                    <a:pt x="92089" y="2184"/>
                  </a:moveTo>
                  <a:lnTo>
                    <a:pt x="57009" y="2184"/>
                  </a:lnTo>
                </a:path>
                <a:path w="149225" h="4445">
                  <a:moveTo>
                    <a:pt x="35121" y="0"/>
                  </a:moveTo>
                  <a:lnTo>
                    <a:pt x="0" y="0"/>
                  </a:lnTo>
                </a:path>
              </a:pathLst>
            </a:custGeom>
            <a:ln w="4380">
              <a:solidFill>
                <a:srgbClr val="231F20"/>
              </a:solidFill>
            </a:ln>
          </p:spPr>
          <p:txBody>
            <a:bodyPr wrap="square" lIns="0" tIns="0" rIns="0" bIns="0" rtlCol="0"/>
            <a:lstStyle/>
            <a:p>
              <a:endParaRPr/>
            </a:p>
          </p:txBody>
        </p:sp>
        <p:sp>
          <p:nvSpPr>
            <p:cNvPr id="68" name="object 68"/>
            <p:cNvSpPr/>
            <p:nvPr/>
          </p:nvSpPr>
          <p:spPr>
            <a:xfrm>
              <a:off x="6274317" y="4566628"/>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69" name="object 69"/>
            <p:cNvSpPr/>
            <p:nvPr/>
          </p:nvSpPr>
          <p:spPr>
            <a:xfrm>
              <a:off x="6217307" y="4564401"/>
              <a:ext cx="35560" cy="2540"/>
            </a:xfrm>
            <a:custGeom>
              <a:avLst/>
              <a:gdLst/>
              <a:ahLst/>
              <a:cxnLst/>
              <a:rect l="l" t="t" r="r" b="b"/>
              <a:pathLst>
                <a:path w="35560" h="2539">
                  <a:moveTo>
                    <a:pt x="-2190" y="1113"/>
                  </a:moveTo>
                  <a:lnTo>
                    <a:pt x="37269" y="1113"/>
                  </a:lnTo>
                </a:path>
              </a:pathLst>
            </a:custGeom>
            <a:ln w="6607">
              <a:solidFill>
                <a:srgbClr val="231F20"/>
              </a:solidFill>
            </a:ln>
          </p:spPr>
          <p:txBody>
            <a:bodyPr wrap="square" lIns="0" tIns="0" rIns="0" bIns="0" rtlCol="0"/>
            <a:lstStyle/>
            <a:p>
              <a:endParaRPr/>
            </a:p>
          </p:txBody>
        </p:sp>
        <p:sp>
          <p:nvSpPr>
            <p:cNvPr id="70" name="object 70"/>
            <p:cNvSpPr/>
            <p:nvPr/>
          </p:nvSpPr>
          <p:spPr>
            <a:xfrm>
              <a:off x="6046321" y="4560032"/>
              <a:ext cx="149225" cy="4445"/>
            </a:xfrm>
            <a:custGeom>
              <a:avLst/>
              <a:gdLst/>
              <a:ahLst/>
              <a:cxnLst/>
              <a:rect l="l" t="t" r="r" b="b"/>
              <a:pathLst>
                <a:path w="149225" h="4445">
                  <a:moveTo>
                    <a:pt x="149098" y="4369"/>
                  </a:moveTo>
                  <a:lnTo>
                    <a:pt x="114018" y="4369"/>
                  </a:lnTo>
                </a:path>
                <a:path w="149225" h="4445">
                  <a:moveTo>
                    <a:pt x="92089" y="2184"/>
                  </a:moveTo>
                  <a:lnTo>
                    <a:pt x="57009" y="2184"/>
                  </a:lnTo>
                </a:path>
                <a:path w="149225" h="4445">
                  <a:moveTo>
                    <a:pt x="35079" y="0"/>
                  </a:moveTo>
                  <a:lnTo>
                    <a:pt x="0" y="0"/>
                  </a:lnTo>
                </a:path>
              </a:pathLst>
            </a:custGeom>
            <a:ln w="4380">
              <a:solidFill>
                <a:srgbClr val="231F20"/>
              </a:solidFill>
            </a:ln>
          </p:spPr>
          <p:txBody>
            <a:bodyPr wrap="square" lIns="0" tIns="0" rIns="0" bIns="0" rtlCol="0"/>
            <a:lstStyle/>
            <a:p>
              <a:endParaRPr/>
            </a:p>
          </p:txBody>
        </p:sp>
        <p:sp>
          <p:nvSpPr>
            <p:cNvPr id="71" name="object 71"/>
            <p:cNvSpPr/>
            <p:nvPr/>
          </p:nvSpPr>
          <p:spPr>
            <a:xfrm>
              <a:off x="5989353" y="4557848"/>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72" name="object 72"/>
            <p:cNvSpPr/>
            <p:nvPr/>
          </p:nvSpPr>
          <p:spPr>
            <a:xfrm>
              <a:off x="6309396" y="2685105"/>
              <a:ext cx="2034539" cy="1769745"/>
            </a:xfrm>
            <a:custGeom>
              <a:avLst/>
              <a:gdLst/>
              <a:ahLst/>
              <a:cxnLst/>
              <a:rect l="l" t="t" r="r" b="b"/>
              <a:pathLst>
                <a:path w="2034540" h="1769745">
                  <a:moveTo>
                    <a:pt x="1080701" y="1769520"/>
                  </a:moveTo>
                  <a:lnTo>
                    <a:pt x="701464" y="1530223"/>
                  </a:lnTo>
                </a:path>
                <a:path w="2034540" h="1769745">
                  <a:moveTo>
                    <a:pt x="635716" y="432507"/>
                  </a:moveTo>
                  <a:lnTo>
                    <a:pt x="0" y="164642"/>
                  </a:lnTo>
                </a:path>
                <a:path w="2034540" h="1769745">
                  <a:moveTo>
                    <a:pt x="1582695" y="226105"/>
                  </a:moveTo>
                  <a:lnTo>
                    <a:pt x="1587064" y="182203"/>
                  </a:lnTo>
                  <a:lnTo>
                    <a:pt x="1598029" y="140486"/>
                  </a:lnTo>
                  <a:lnTo>
                    <a:pt x="1619959" y="100995"/>
                  </a:lnTo>
                  <a:lnTo>
                    <a:pt x="1648443" y="65873"/>
                  </a:lnTo>
                  <a:lnTo>
                    <a:pt x="1681338" y="37306"/>
                  </a:lnTo>
                  <a:lnTo>
                    <a:pt x="1720787" y="17560"/>
                  </a:lnTo>
                  <a:lnTo>
                    <a:pt x="1764605" y="4369"/>
                  </a:lnTo>
                  <a:lnTo>
                    <a:pt x="1808465" y="0"/>
                  </a:lnTo>
                  <a:lnTo>
                    <a:pt x="1852324" y="4369"/>
                  </a:lnTo>
                  <a:lnTo>
                    <a:pt x="1893958" y="17560"/>
                  </a:lnTo>
                  <a:lnTo>
                    <a:pt x="1933406" y="37306"/>
                  </a:lnTo>
                  <a:lnTo>
                    <a:pt x="1968486" y="65873"/>
                  </a:lnTo>
                  <a:lnTo>
                    <a:pt x="1994785" y="100995"/>
                  </a:lnTo>
                  <a:lnTo>
                    <a:pt x="2016715" y="140486"/>
                  </a:lnTo>
                  <a:lnTo>
                    <a:pt x="2029865" y="182203"/>
                  </a:lnTo>
                  <a:lnTo>
                    <a:pt x="2034234" y="226105"/>
                  </a:lnTo>
                  <a:lnTo>
                    <a:pt x="2029865" y="270007"/>
                  </a:lnTo>
                  <a:lnTo>
                    <a:pt x="2016715" y="313951"/>
                  </a:lnTo>
                  <a:lnTo>
                    <a:pt x="1994785" y="351257"/>
                  </a:lnTo>
                  <a:lnTo>
                    <a:pt x="1968486" y="386378"/>
                  </a:lnTo>
                  <a:lnTo>
                    <a:pt x="1933406" y="414946"/>
                  </a:lnTo>
                  <a:lnTo>
                    <a:pt x="1893958" y="434692"/>
                  </a:lnTo>
                  <a:lnTo>
                    <a:pt x="1852324" y="447883"/>
                  </a:lnTo>
                  <a:lnTo>
                    <a:pt x="1808465" y="452252"/>
                  </a:lnTo>
                  <a:lnTo>
                    <a:pt x="1764605" y="447883"/>
                  </a:lnTo>
                  <a:lnTo>
                    <a:pt x="1720787" y="434692"/>
                  </a:lnTo>
                  <a:lnTo>
                    <a:pt x="1681338" y="414946"/>
                  </a:lnTo>
                  <a:lnTo>
                    <a:pt x="1648443" y="386378"/>
                  </a:lnTo>
                  <a:lnTo>
                    <a:pt x="1619959" y="351257"/>
                  </a:lnTo>
                  <a:lnTo>
                    <a:pt x="1598029" y="313951"/>
                  </a:lnTo>
                  <a:lnTo>
                    <a:pt x="1587064" y="270007"/>
                  </a:lnTo>
                  <a:lnTo>
                    <a:pt x="1582695" y="226105"/>
                  </a:lnTo>
                  <a:close/>
                </a:path>
              </a:pathLst>
            </a:custGeom>
            <a:ln w="4380">
              <a:solidFill>
                <a:srgbClr val="231F20"/>
              </a:solidFill>
            </a:ln>
          </p:spPr>
          <p:txBody>
            <a:bodyPr wrap="square" lIns="0" tIns="0" rIns="0" bIns="0" rtlCol="0"/>
            <a:lstStyle/>
            <a:p>
              <a:endParaRPr/>
            </a:p>
          </p:txBody>
        </p:sp>
      </p:grpSp>
      <p:sp>
        <p:nvSpPr>
          <p:cNvPr id="73" name="object 73"/>
          <p:cNvSpPr txBox="1"/>
          <p:nvPr/>
        </p:nvSpPr>
        <p:spPr>
          <a:xfrm>
            <a:off x="7982405" y="2744830"/>
            <a:ext cx="270510" cy="288925"/>
          </a:xfrm>
          <a:prstGeom prst="rect">
            <a:avLst/>
          </a:prstGeom>
        </p:spPr>
        <p:txBody>
          <a:bodyPr vert="horz" wrap="square" lIns="0" tIns="15875" rIns="0" bIns="0" rtlCol="0">
            <a:spAutoFit/>
          </a:bodyPr>
          <a:lstStyle/>
          <a:p>
            <a:pPr marL="12700">
              <a:lnSpc>
                <a:spcPct val="100000"/>
              </a:lnSpc>
              <a:spcBef>
                <a:spcPts val="125"/>
              </a:spcBef>
            </a:pPr>
            <a:r>
              <a:rPr sz="1700" spc="20" dirty="0">
                <a:solidFill>
                  <a:srgbClr val="231F20"/>
                </a:solidFill>
                <a:latin typeface="Arial MT"/>
                <a:cs typeface="Arial MT"/>
              </a:rPr>
              <a:t>1</a:t>
            </a:r>
            <a:r>
              <a:rPr sz="1700" spc="15" dirty="0">
                <a:solidFill>
                  <a:srgbClr val="231F20"/>
                </a:solidFill>
                <a:latin typeface="Arial MT"/>
                <a:cs typeface="Arial MT"/>
              </a:rPr>
              <a:t>6</a:t>
            </a:r>
            <a:endParaRPr sz="1700">
              <a:latin typeface="Arial MT"/>
              <a:cs typeface="Arial MT"/>
            </a:endParaRPr>
          </a:p>
        </p:txBody>
      </p:sp>
      <p:grpSp>
        <p:nvGrpSpPr>
          <p:cNvPr id="74" name="object 74"/>
          <p:cNvGrpSpPr/>
          <p:nvPr/>
        </p:nvGrpSpPr>
        <p:grpSpPr>
          <a:xfrm>
            <a:off x="4145773" y="2344819"/>
            <a:ext cx="3974465" cy="2496820"/>
            <a:chOff x="4145773" y="2344819"/>
            <a:chExt cx="3974465" cy="2496820"/>
          </a:xfrm>
        </p:grpSpPr>
        <p:sp>
          <p:nvSpPr>
            <p:cNvPr id="75" name="object 75"/>
            <p:cNvSpPr/>
            <p:nvPr/>
          </p:nvSpPr>
          <p:spPr>
            <a:xfrm>
              <a:off x="7398836" y="2919991"/>
              <a:ext cx="719455" cy="692150"/>
            </a:xfrm>
            <a:custGeom>
              <a:avLst/>
              <a:gdLst/>
              <a:ahLst/>
              <a:cxnLst/>
              <a:rect l="l" t="t" r="r" b="b"/>
              <a:pathLst>
                <a:path w="719454" h="692150">
                  <a:moveTo>
                    <a:pt x="0" y="197621"/>
                  </a:moveTo>
                  <a:lnTo>
                    <a:pt x="65789" y="171280"/>
                  </a:lnTo>
                </a:path>
                <a:path w="719454" h="692150">
                  <a:moveTo>
                    <a:pt x="100869" y="155904"/>
                  </a:moveTo>
                  <a:lnTo>
                    <a:pt x="164432" y="127336"/>
                  </a:lnTo>
                </a:path>
                <a:path w="719454" h="692150">
                  <a:moveTo>
                    <a:pt x="201696" y="114187"/>
                  </a:moveTo>
                  <a:lnTo>
                    <a:pt x="265260" y="85619"/>
                  </a:lnTo>
                </a:path>
                <a:path w="719454" h="692150">
                  <a:moveTo>
                    <a:pt x="302524" y="70285"/>
                  </a:moveTo>
                  <a:lnTo>
                    <a:pt x="368271" y="43943"/>
                  </a:lnTo>
                </a:path>
                <a:path w="719454" h="692150">
                  <a:moveTo>
                    <a:pt x="405536" y="28567"/>
                  </a:moveTo>
                  <a:lnTo>
                    <a:pt x="469141" y="0"/>
                  </a:lnTo>
                </a:path>
                <a:path w="719454" h="692150">
                  <a:moveTo>
                    <a:pt x="594083" y="691591"/>
                  </a:moveTo>
                  <a:lnTo>
                    <a:pt x="719025" y="217367"/>
                  </a:lnTo>
                </a:path>
              </a:pathLst>
            </a:custGeom>
            <a:ln w="4380">
              <a:solidFill>
                <a:srgbClr val="231F20"/>
              </a:solidFill>
            </a:ln>
          </p:spPr>
          <p:txBody>
            <a:bodyPr wrap="square" lIns="0" tIns="0" rIns="0" bIns="0" rtlCol="0"/>
            <a:lstStyle/>
            <a:p>
              <a:endParaRPr/>
            </a:p>
          </p:txBody>
        </p:sp>
        <p:sp>
          <p:nvSpPr>
            <p:cNvPr id="76" name="object 76"/>
            <p:cNvSpPr/>
            <p:nvPr/>
          </p:nvSpPr>
          <p:spPr>
            <a:xfrm>
              <a:off x="6188823" y="2513825"/>
              <a:ext cx="226060" cy="136525"/>
            </a:xfrm>
            <a:custGeom>
              <a:avLst/>
              <a:gdLst/>
              <a:ahLst/>
              <a:cxnLst/>
              <a:rect l="l" t="t" r="r" b="b"/>
              <a:pathLst>
                <a:path w="226060" h="136525">
                  <a:moveTo>
                    <a:pt x="225769" y="0"/>
                  </a:moveTo>
                  <a:lnTo>
                    <a:pt x="0" y="136158"/>
                  </a:lnTo>
                </a:path>
              </a:pathLst>
            </a:custGeom>
            <a:ln w="21918">
              <a:solidFill>
                <a:srgbClr val="231F20"/>
              </a:solidFill>
            </a:ln>
          </p:spPr>
          <p:txBody>
            <a:bodyPr wrap="square" lIns="0" tIns="0" rIns="0" bIns="0" rtlCol="0"/>
            <a:lstStyle/>
            <a:p>
              <a:endParaRPr/>
            </a:p>
          </p:txBody>
        </p:sp>
        <p:sp>
          <p:nvSpPr>
            <p:cNvPr id="77" name="object 77"/>
            <p:cNvSpPr/>
            <p:nvPr/>
          </p:nvSpPr>
          <p:spPr>
            <a:xfrm>
              <a:off x="6366406" y="2417240"/>
              <a:ext cx="210820" cy="162560"/>
            </a:xfrm>
            <a:custGeom>
              <a:avLst/>
              <a:gdLst/>
              <a:ahLst/>
              <a:cxnLst/>
              <a:rect l="l" t="t" r="r" b="b"/>
              <a:pathLst>
                <a:path w="210820" h="162560">
                  <a:moveTo>
                    <a:pt x="210435" y="0"/>
                  </a:moveTo>
                  <a:lnTo>
                    <a:pt x="0" y="46128"/>
                  </a:lnTo>
                  <a:lnTo>
                    <a:pt x="70117" y="162458"/>
                  </a:lnTo>
                  <a:lnTo>
                    <a:pt x="210435" y="0"/>
                  </a:lnTo>
                  <a:close/>
                </a:path>
              </a:pathLst>
            </a:custGeom>
            <a:solidFill>
              <a:srgbClr val="231F20"/>
            </a:solidFill>
          </p:spPr>
          <p:txBody>
            <a:bodyPr wrap="square" lIns="0" tIns="0" rIns="0" bIns="0" rtlCol="0"/>
            <a:lstStyle/>
            <a:p>
              <a:endParaRPr/>
            </a:p>
          </p:txBody>
        </p:sp>
        <p:sp>
          <p:nvSpPr>
            <p:cNvPr id="78" name="object 78"/>
            <p:cNvSpPr/>
            <p:nvPr/>
          </p:nvSpPr>
          <p:spPr>
            <a:xfrm>
              <a:off x="5651750" y="3126393"/>
              <a:ext cx="168910" cy="509905"/>
            </a:xfrm>
            <a:custGeom>
              <a:avLst/>
              <a:gdLst/>
              <a:ahLst/>
              <a:cxnLst/>
              <a:rect l="l" t="t" r="r" b="b"/>
              <a:pathLst>
                <a:path w="168910" h="509904">
                  <a:moveTo>
                    <a:pt x="168801" y="0"/>
                  </a:moveTo>
                  <a:lnTo>
                    <a:pt x="0" y="509346"/>
                  </a:lnTo>
                </a:path>
              </a:pathLst>
            </a:custGeom>
            <a:ln w="21918">
              <a:solidFill>
                <a:srgbClr val="231F20"/>
              </a:solidFill>
            </a:ln>
          </p:spPr>
          <p:txBody>
            <a:bodyPr wrap="square" lIns="0" tIns="0" rIns="0" bIns="0" rtlCol="0"/>
            <a:lstStyle/>
            <a:p>
              <a:endParaRPr/>
            </a:p>
          </p:txBody>
        </p:sp>
        <p:sp>
          <p:nvSpPr>
            <p:cNvPr id="79" name="object 79"/>
            <p:cNvSpPr/>
            <p:nvPr/>
          </p:nvSpPr>
          <p:spPr>
            <a:xfrm>
              <a:off x="5750392" y="2948559"/>
              <a:ext cx="129539" cy="215265"/>
            </a:xfrm>
            <a:custGeom>
              <a:avLst/>
              <a:gdLst/>
              <a:ahLst/>
              <a:cxnLst/>
              <a:rect l="l" t="t" r="r" b="b"/>
              <a:pathLst>
                <a:path w="129539" h="215264">
                  <a:moveTo>
                    <a:pt x="129353" y="0"/>
                  </a:moveTo>
                  <a:lnTo>
                    <a:pt x="0" y="171238"/>
                  </a:lnTo>
                  <a:lnTo>
                    <a:pt x="129353" y="215140"/>
                  </a:lnTo>
                  <a:lnTo>
                    <a:pt x="129353" y="0"/>
                  </a:lnTo>
                  <a:close/>
                </a:path>
              </a:pathLst>
            </a:custGeom>
            <a:solidFill>
              <a:srgbClr val="231F20"/>
            </a:solidFill>
          </p:spPr>
          <p:txBody>
            <a:bodyPr wrap="square" lIns="0" tIns="0" rIns="0" bIns="0" rtlCol="0"/>
            <a:lstStyle/>
            <a:p>
              <a:endParaRPr/>
            </a:p>
          </p:txBody>
        </p:sp>
        <p:sp>
          <p:nvSpPr>
            <p:cNvPr id="80" name="object 80"/>
            <p:cNvSpPr/>
            <p:nvPr/>
          </p:nvSpPr>
          <p:spPr>
            <a:xfrm>
              <a:off x="5638600" y="4221925"/>
              <a:ext cx="2540" cy="140970"/>
            </a:xfrm>
            <a:custGeom>
              <a:avLst/>
              <a:gdLst/>
              <a:ahLst/>
              <a:cxnLst/>
              <a:rect l="l" t="t" r="r" b="b"/>
              <a:pathLst>
                <a:path w="2539" h="140970">
                  <a:moveTo>
                    <a:pt x="1092" y="-10959"/>
                  </a:moveTo>
                  <a:lnTo>
                    <a:pt x="1092" y="151445"/>
                  </a:lnTo>
                </a:path>
              </a:pathLst>
            </a:custGeom>
            <a:ln w="24102">
              <a:solidFill>
                <a:srgbClr val="231F20"/>
              </a:solidFill>
            </a:ln>
          </p:spPr>
          <p:txBody>
            <a:bodyPr wrap="square" lIns="0" tIns="0" rIns="0" bIns="0" rtlCol="0"/>
            <a:lstStyle/>
            <a:p>
              <a:endParaRPr/>
            </a:p>
          </p:txBody>
        </p:sp>
        <p:sp>
          <p:nvSpPr>
            <p:cNvPr id="81" name="object 81"/>
            <p:cNvSpPr/>
            <p:nvPr/>
          </p:nvSpPr>
          <p:spPr>
            <a:xfrm>
              <a:off x="5572852" y="4035310"/>
              <a:ext cx="136525" cy="204470"/>
            </a:xfrm>
            <a:custGeom>
              <a:avLst/>
              <a:gdLst/>
              <a:ahLst/>
              <a:cxnLst/>
              <a:rect l="l" t="t" r="r" b="b"/>
              <a:pathLst>
                <a:path w="136525" h="204470">
                  <a:moveTo>
                    <a:pt x="67932" y="0"/>
                  </a:moveTo>
                  <a:lnTo>
                    <a:pt x="0" y="201990"/>
                  </a:lnTo>
                  <a:lnTo>
                    <a:pt x="135906" y="204175"/>
                  </a:lnTo>
                  <a:lnTo>
                    <a:pt x="67932" y="0"/>
                  </a:lnTo>
                  <a:close/>
                </a:path>
              </a:pathLst>
            </a:custGeom>
            <a:solidFill>
              <a:srgbClr val="231F20"/>
            </a:solidFill>
          </p:spPr>
          <p:txBody>
            <a:bodyPr wrap="square" lIns="0" tIns="0" rIns="0" bIns="0" rtlCol="0"/>
            <a:lstStyle/>
            <a:p>
              <a:endParaRPr/>
            </a:p>
          </p:txBody>
        </p:sp>
        <p:sp>
          <p:nvSpPr>
            <p:cNvPr id="82" name="object 82"/>
            <p:cNvSpPr/>
            <p:nvPr/>
          </p:nvSpPr>
          <p:spPr>
            <a:xfrm>
              <a:off x="4156732" y="4724675"/>
              <a:ext cx="1240790" cy="105410"/>
            </a:xfrm>
            <a:custGeom>
              <a:avLst/>
              <a:gdLst/>
              <a:ahLst/>
              <a:cxnLst/>
              <a:rect l="l" t="t" r="r" b="b"/>
              <a:pathLst>
                <a:path w="1240789" h="105410">
                  <a:moveTo>
                    <a:pt x="1240764" y="0"/>
                  </a:moveTo>
                  <a:lnTo>
                    <a:pt x="0" y="105406"/>
                  </a:lnTo>
                </a:path>
              </a:pathLst>
            </a:custGeom>
            <a:ln w="21918">
              <a:solidFill>
                <a:srgbClr val="231F20"/>
              </a:solidFill>
            </a:ln>
          </p:spPr>
          <p:txBody>
            <a:bodyPr wrap="square" lIns="0" tIns="0" rIns="0" bIns="0" rtlCol="0"/>
            <a:lstStyle/>
            <a:p>
              <a:endParaRPr/>
            </a:p>
          </p:txBody>
        </p:sp>
        <p:sp>
          <p:nvSpPr>
            <p:cNvPr id="83" name="object 83"/>
            <p:cNvSpPr/>
            <p:nvPr/>
          </p:nvSpPr>
          <p:spPr>
            <a:xfrm>
              <a:off x="5375567" y="4658801"/>
              <a:ext cx="208279" cy="133985"/>
            </a:xfrm>
            <a:custGeom>
              <a:avLst/>
              <a:gdLst/>
              <a:ahLst/>
              <a:cxnLst/>
              <a:rect l="l" t="t" r="r" b="b"/>
              <a:pathLst>
                <a:path w="208279" h="133985">
                  <a:moveTo>
                    <a:pt x="0" y="0"/>
                  </a:moveTo>
                  <a:lnTo>
                    <a:pt x="10964" y="133932"/>
                  </a:lnTo>
                  <a:lnTo>
                    <a:pt x="208250" y="50497"/>
                  </a:lnTo>
                  <a:lnTo>
                    <a:pt x="0" y="0"/>
                  </a:lnTo>
                  <a:close/>
                </a:path>
              </a:pathLst>
            </a:custGeom>
            <a:solidFill>
              <a:srgbClr val="231F20"/>
            </a:solidFill>
          </p:spPr>
          <p:txBody>
            <a:bodyPr wrap="square" lIns="0" tIns="0" rIns="0" bIns="0" rtlCol="0"/>
            <a:lstStyle/>
            <a:p>
              <a:endParaRPr/>
            </a:p>
          </p:txBody>
        </p:sp>
        <p:sp>
          <p:nvSpPr>
            <p:cNvPr id="84" name="object 84"/>
            <p:cNvSpPr/>
            <p:nvPr/>
          </p:nvSpPr>
          <p:spPr>
            <a:xfrm>
              <a:off x="5888526" y="4019934"/>
              <a:ext cx="0" cy="207010"/>
            </a:xfrm>
            <a:custGeom>
              <a:avLst/>
              <a:gdLst/>
              <a:ahLst/>
              <a:cxnLst/>
              <a:rect l="l" t="t" r="r" b="b"/>
              <a:pathLst>
                <a:path h="207010">
                  <a:moveTo>
                    <a:pt x="0" y="0"/>
                  </a:moveTo>
                  <a:lnTo>
                    <a:pt x="0" y="35121"/>
                  </a:lnTo>
                </a:path>
                <a:path h="207010">
                  <a:moveTo>
                    <a:pt x="0" y="57093"/>
                  </a:moveTo>
                  <a:lnTo>
                    <a:pt x="0" y="92215"/>
                  </a:lnTo>
                </a:path>
                <a:path h="207010">
                  <a:moveTo>
                    <a:pt x="0" y="114187"/>
                  </a:moveTo>
                  <a:lnTo>
                    <a:pt x="0" y="149308"/>
                  </a:lnTo>
                </a:path>
                <a:path h="207010">
                  <a:moveTo>
                    <a:pt x="0" y="171238"/>
                  </a:moveTo>
                  <a:lnTo>
                    <a:pt x="0" y="206402"/>
                  </a:lnTo>
                </a:path>
              </a:pathLst>
            </a:custGeom>
            <a:ln w="4380">
              <a:solidFill>
                <a:srgbClr val="231F20"/>
              </a:solidFill>
            </a:ln>
          </p:spPr>
          <p:txBody>
            <a:bodyPr wrap="square" lIns="0" tIns="0" rIns="0" bIns="0" rtlCol="0"/>
            <a:lstStyle/>
            <a:p>
              <a:endParaRPr/>
            </a:p>
          </p:txBody>
        </p:sp>
        <p:sp>
          <p:nvSpPr>
            <p:cNvPr id="85" name="object 85"/>
            <p:cNvSpPr/>
            <p:nvPr/>
          </p:nvSpPr>
          <p:spPr>
            <a:xfrm>
              <a:off x="5838112" y="4226336"/>
              <a:ext cx="100965" cy="151765"/>
            </a:xfrm>
            <a:custGeom>
              <a:avLst/>
              <a:gdLst/>
              <a:ahLst/>
              <a:cxnLst/>
              <a:rect l="l" t="t" r="r" b="b"/>
              <a:pathLst>
                <a:path w="100964" h="151764">
                  <a:moveTo>
                    <a:pt x="100827" y="0"/>
                  </a:moveTo>
                  <a:lnTo>
                    <a:pt x="0" y="0"/>
                  </a:lnTo>
                  <a:lnTo>
                    <a:pt x="52556" y="151451"/>
                  </a:lnTo>
                  <a:lnTo>
                    <a:pt x="100827" y="0"/>
                  </a:lnTo>
                  <a:close/>
                </a:path>
              </a:pathLst>
            </a:custGeom>
            <a:solidFill>
              <a:srgbClr val="231F20"/>
            </a:solidFill>
          </p:spPr>
          <p:txBody>
            <a:bodyPr wrap="square" lIns="0" tIns="0" rIns="0" bIns="0" rtlCol="0"/>
            <a:lstStyle/>
            <a:p>
              <a:endParaRPr/>
            </a:p>
          </p:txBody>
        </p:sp>
        <p:sp>
          <p:nvSpPr>
            <p:cNvPr id="86" name="object 86"/>
            <p:cNvSpPr/>
            <p:nvPr/>
          </p:nvSpPr>
          <p:spPr>
            <a:xfrm>
              <a:off x="5535588" y="4426100"/>
              <a:ext cx="35560" cy="4445"/>
            </a:xfrm>
            <a:custGeom>
              <a:avLst/>
              <a:gdLst/>
              <a:ahLst/>
              <a:cxnLst/>
              <a:rect l="l" t="t" r="r" b="b"/>
              <a:pathLst>
                <a:path w="35560" h="4445">
                  <a:moveTo>
                    <a:pt x="35079" y="0"/>
                  </a:moveTo>
                  <a:lnTo>
                    <a:pt x="0" y="4411"/>
                  </a:lnTo>
                </a:path>
              </a:pathLst>
            </a:custGeom>
            <a:ln w="4380">
              <a:solidFill>
                <a:srgbClr val="231F20"/>
              </a:solidFill>
            </a:ln>
          </p:spPr>
          <p:txBody>
            <a:bodyPr wrap="square" lIns="0" tIns="0" rIns="0" bIns="0" rtlCol="0"/>
            <a:lstStyle/>
            <a:p>
              <a:endParaRPr/>
            </a:p>
          </p:txBody>
        </p:sp>
        <p:sp>
          <p:nvSpPr>
            <p:cNvPr id="87" name="object 87"/>
            <p:cNvSpPr/>
            <p:nvPr/>
          </p:nvSpPr>
          <p:spPr>
            <a:xfrm>
              <a:off x="5478579" y="4432696"/>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88" name="object 88"/>
            <p:cNvSpPr/>
            <p:nvPr/>
          </p:nvSpPr>
          <p:spPr>
            <a:xfrm>
              <a:off x="5364602" y="4437065"/>
              <a:ext cx="92075" cy="11430"/>
            </a:xfrm>
            <a:custGeom>
              <a:avLst/>
              <a:gdLst/>
              <a:ahLst/>
              <a:cxnLst/>
              <a:rect l="l" t="t" r="r" b="b"/>
              <a:pathLst>
                <a:path w="92075" h="11429">
                  <a:moveTo>
                    <a:pt x="92046" y="0"/>
                  </a:moveTo>
                  <a:lnTo>
                    <a:pt x="56967" y="4411"/>
                  </a:lnTo>
                </a:path>
                <a:path w="92075" h="11429">
                  <a:moveTo>
                    <a:pt x="35079" y="6595"/>
                  </a:moveTo>
                  <a:lnTo>
                    <a:pt x="0" y="11006"/>
                  </a:lnTo>
                </a:path>
              </a:pathLst>
            </a:custGeom>
            <a:ln w="4380">
              <a:solidFill>
                <a:srgbClr val="231F20"/>
              </a:solidFill>
            </a:ln>
          </p:spPr>
          <p:txBody>
            <a:bodyPr wrap="square" lIns="0" tIns="0" rIns="0" bIns="0" rtlCol="0"/>
            <a:lstStyle/>
            <a:p>
              <a:endParaRPr/>
            </a:p>
          </p:txBody>
        </p:sp>
        <p:sp>
          <p:nvSpPr>
            <p:cNvPr id="89" name="object 89"/>
            <p:cNvSpPr/>
            <p:nvPr/>
          </p:nvSpPr>
          <p:spPr>
            <a:xfrm>
              <a:off x="5307592" y="4450257"/>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90" name="object 90"/>
            <p:cNvSpPr/>
            <p:nvPr/>
          </p:nvSpPr>
          <p:spPr>
            <a:xfrm>
              <a:off x="5193615" y="4454626"/>
              <a:ext cx="92075" cy="11430"/>
            </a:xfrm>
            <a:custGeom>
              <a:avLst/>
              <a:gdLst/>
              <a:ahLst/>
              <a:cxnLst/>
              <a:rect l="l" t="t" r="r" b="b"/>
              <a:pathLst>
                <a:path w="92075" h="11429">
                  <a:moveTo>
                    <a:pt x="92046" y="0"/>
                  </a:moveTo>
                  <a:lnTo>
                    <a:pt x="57009" y="4411"/>
                  </a:lnTo>
                </a:path>
                <a:path w="92075" h="11429">
                  <a:moveTo>
                    <a:pt x="35079" y="6595"/>
                  </a:moveTo>
                  <a:lnTo>
                    <a:pt x="0" y="11006"/>
                  </a:lnTo>
                </a:path>
              </a:pathLst>
            </a:custGeom>
            <a:ln w="4380">
              <a:solidFill>
                <a:srgbClr val="231F20"/>
              </a:solidFill>
            </a:ln>
          </p:spPr>
          <p:txBody>
            <a:bodyPr wrap="square" lIns="0" tIns="0" rIns="0" bIns="0" rtlCol="0"/>
            <a:lstStyle/>
            <a:p>
              <a:endParaRPr/>
            </a:p>
          </p:txBody>
        </p:sp>
        <p:sp>
          <p:nvSpPr>
            <p:cNvPr id="91" name="object 91"/>
            <p:cNvSpPr/>
            <p:nvPr/>
          </p:nvSpPr>
          <p:spPr>
            <a:xfrm>
              <a:off x="5136606" y="4467817"/>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92" name="object 92"/>
            <p:cNvSpPr/>
            <p:nvPr/>
          </p:nvSpPr>
          <p:spPr>
            <a:xfrm>
              <a:off x="5022629" y="4472228"/>
              <a:ext cx="92075" cy="11430"/>
            </a:xfrm>
            <a:custGeom>
              <a:avLst/>
              <a:gdLst/>
              <a:ahLst/>
              <a:cxnLst/>
              <a:rect l="l" t="t" r="r" b="b"/>
              <a:pathLst>
                <a:path w="92075" h="11429">
                  <a:moveTo>
                    <a:pt x="92046" y="0"/>
                  </a:moveTo>
                  <a:lnTo>
                    <a:pt x="57009" y="4369"/>
                  </a:lnTo>
                </a:path>
                <a:path w="92075" h="11429">
                  <a:moveTo>
                    <a:pt x="35079" y="6553"/>
                  </a:moveTo>
                  <a:lnTo>
                    <a:pt x="0" y="10964"/>
                  </a:lnTo>
                </a:path>
              </a:pathLst>
            </a:custGeom>
            <a:ln w="4380">
              <a:solidFill>
                <a:srgbClr val="231F20"/>
              </a:solidFill>
            </a:ln>
          </p:spPr>
          <p:txBody>
            <a:bodyPr wrap="square" lIns="0" tIns="0" rIns="0" bIns="0" rtlCol="0"/>
            <a:lstStyle/>
            <a:p>
              <a:endParaRPr/>
            </a:p>
          </p:txBody>
        </p:sp>
        <p:sp>
          <p:nvSpPr>
            <p:cNvPr id="93" name="object 93"/>
            <p:cNvSpPr/>
            <p:nvPr/>
          </p:nvSpPr>
          <p:spPr>
            <a:xfrm>
              <a:off x="4965619" y="4485378"/>
              <a:ext cx="35560" cy="2540"/>
            </a:xfrm>
            <a:custGeom>
              <a:avLst/>
              <a:gdLst/>
              <a:ahLst/>
              <a:cxnLst/>
              <a:rect l="l" t="t" r="r" b="b"/>
              <a:pathLst>
                <a:path w="35560" h="2539">
                  <a:moveTo>
                    <a:pt x="-2190" y="1092"/>
                  </a:moveTo>
                  <a:lnTo>
                    <a:pt x="37269" y="1092"/>
                  </a:lnTo>
                </a:path>
              </a:pathLst>
            </a:custGeom>
            <a:ln w="6565">
              <a:solidFill>
                <a:srgbClr val="231F20"/>
              </a:solidFill>
            </a:ln>
          </p:spPr>
          <p:txBody>
            <a:bodyPr wrap="square" lIns="0" tIns="0" rIns="0" bIns="0" rtlCol="0"/>
            <a:lstStyle/>
            <a:p>
              <a:endParaRPr/>
            </a:p>
          </p:txBody>
        </p:sp>
        <p:sp>
          <p:nvSpPr>
            <p:cNvPr id="94" name="object 94"/>
            <p:cNvSpPr/>
            <p:nvPr/>
          </p:nvSpPr>
          <p:spPr>
            <a:xfrm>
              <a:off x="4851643" y="4489789"/>
              <a:ext cx="92075" cy="11430"/>
            </a:xfrm>
            <a:custGeom>
              <a:avLst/>
              <a:gdLst/>
              <a:ahLst/>
              <a:cxnLst/>
              <a:rect l="l" t="t" r="r" b="b"/>
              <a:pathLst>
                <a:path w="92075" h="11429">
                  <a:moveTo>
                    <a:pt x="92046" y="0"/>
                  </a:moveTo>
                  <a:lnTo>
                    <a:pt x="57009" y="4369"/>
                  </a:lnTo>
                </a:path>
                <a:path w="92075" h="11429">
                  <a:moveTo>
                    <a:pt x="35079" y="6553"/>
                  </a:moveTo>
                  <a:lnTo>
                    <a:pt x="0" y="10964"/>
                  </a:lnTo>
                </a:path>
              </a:pathLst>
            </a:custGeom>
            <a:ln w="4380">
              <a:solidFill>
                <a:srgbClr val="231F20"/>
              </a:solidFill>
            </a:ln>
          </p:spPr>
          <p:txBody>
            <a:bodyPr wrap="square" lIns="0" tIns="0" rIns="0" bIns="0" rtlCol="0"/>
            <a:lstStyle/>
            <a:p>
              <a:endParaRPr/>
            </a:p>
          </p:txBody>
        </p:sp>
        <p:sp>
          <p:nvSpPr>
            <p:cNvPr id="95" name="object 95"/>
            <p:cNvSpPr/>
            <p:nvPr/>
          </p:nvSpPr>
          <p:spPr>
            <a:xfrm>
              <a:off x="4794633" y="4502939"/>
              <a:ext cx="35560" cy="2540"/>
            </a:xfrm>
            <a:custGeom>
              <a:avLst/>
              <a:gdLst/>
              <a:ahLst/>
              <a:cxnLst/>
              <a:rect l="l" t="t" r="r" b="b"/>
              <a:pathLst>
                <a:path w="35560" h="2539">
                  <a:moveTo>
                    <a:pt x="-2190" y="1092"/>
                  </a:moveTo>
                  <a:lnTo>
                    <a:pt x="37311" y="1092"/>
                  </a:lnTo>
                </a:path>
              </a:pathLst>
            </a:custGeom>
            <a:ln w="6565">
              <a:solidFill>
                <a:srgbClr val="231F20"/>
              </a:solidFill>
            </a:ln>
          </p:spPr>
          <p:txBody>
            <a:bodyPr wrap="square" lIns="0" tIns="0" rIns="0" bIns="0" rtlCol="0"/>
            <a:lstStyle/>
            <a:p>
              <a:endParaRPr/>
            </a:p>
          </p:txBody>
        </p:sp>
        <p:sp>
          <p:nvSpPr>
            <p:cNvPr id="96" name="object 96"/>
            <p:cNvSpPr/>
            <p:nvPr/>
          </p:nvSpPr>
          <p:spPr>
            <a:xfrm>
              <a:off x="4680656" y="4507350"/>
              <a:ext cx="92710" cy="11430"/>
            </a:xfrm>
            <a:custGeom>
              <a:avLst/>
              <a:gdLst/>
              <a:ahLst/>
              <a:cxnLst/>
              <a:rect l="l" t="t" r="r" b="b"/>
              <a:pathLst>
                <a:path w="92710" h="11429">
                  <a:moveTo>
                    <a:pt x="92089" y="0"/>
                  </a:moveTo>
                  <a:lnTo>
                    <a:pt x="57009" y="4369"/>
                  </a:lnTo>
                </a:path>
                <a:path w="92710" h="11429">
                  <a:moveTo>
                    <a:pt x="35079" y="6553"/>
                  </a:moveTo>
                  <a:lnTo>
                    <a:pt x="0" y="10964"/>
                  </a:lnTo>
                </a:path>
              </a:pathLst>
            </a:custGeom>
            <a:ln w="4380">
              <a:solidFill>
                <a:srgbClr val="231F20"/>
              </a:solidFill>
            </a:ln>
          </p:spPr>
          <p:txBody>
            <a:bodyPr wrap="square" lIns="0" tIns="0" rIns="0" bIns="0" rtlCol="0"/>
            <a:lstStyle/>
            <a:p>
              <a:endParaRPr/>
            </a:p>
          </p:txBody>
        </p:sp>
        <p:sp>
          <p:nvSpPr>
            <p:cNvPr id="97" name="object 97"/>
            <p:cNvSpPr/>
            <p:nvPr/>
          </p:nvSpPr>
          <p:spPr>
            <a:xfrm>
              <a:off x="4623689" y="4520500"/>
              <a:ext cx="35560" cy="2540"/>
            </a:xfrm>
            <a:custGeom>
              <a:avLst/>
              <a:gdLst/>
              <a:ahLst/>
              <a:cxnLst/>
              <a:rect l="l" t="t" r="r" b="b"/>
              <a:pathLst>
                <a:path w="35560" h="2539">
                  <a:moveTo>
                    <a:pt x="-2190" y="1092"/>
                  </a:moveTo>
                  <a:lnTo>
                    <a:pt x="37227" y="1092"/>
                  </a:lnTo>
                </a:path>
              </a:pathLst>
            </a:custGeom>
            <a:ln w="6565">
              <a:solidFill>
                <a:srgbClr val="231F20"/>
              </a:solidFill>
            </a:ln>
          </p:spPr>
          <p:txBody>
            <a:bodyPr wrap="square" lIns="0" tIns="0" rIns="0" bIns="0" rtlCol="0"/>
            <a:lstStyle/>
            <a:p>
              <a:endParaRPr/>
            </a:p>
          </p:txBody>
        </p:sp>
        <p:sp>
          <p:nvSpPr>
            <p:cNvPr id="98" name="object 98"/>
            <p:cNvSpPr/>
            <p:nvPr/>
          </p:nvSpPr>
          <p:spPr>
            <a:xfrm>
              <a:off x="4509670" y="4524911"/>
              <a:ext cx="92710" cy="11430"/>
            </a:xfrm>
            <a:custGeom>
              <a:avLst/>
              <a:gdLst/>
              <a:ahLst/>
              <a:cxnLst/>
              <a:rect l="l" t="t" r="r" b="b"/>
              <a:pathLst>
                <a:path w="92710" h="11429">
                  <a:moveTo>
                    <a:pt x="92089" y="0"/>
                  </a:moveTo>
                  <a:lnTo>
                    <a:pt x="57009" y="4369"/>
                  </a:lnTo>
                </a:path>
                <a:path w="92710" h="11429">
                  <a:moveTo>
                    <a:pt x="35079" y="6553"/>
                  </a:moveTo>
                  <a:lnTo>
                    <a:pt x="0" y="10964"/>
                  </a:lnTo>
                </a:path>
              </a:pathLst>
            </a:custGeom>
            <a:ln w="4380">
              <a:solidFill>
                <a:srgbClr val="231F20"/>
              </a:solidFill>
            </a:ln>
          </p:spPr>
          <p:txBody>
            <a:bodyPr wrap="square" lIns="0" tIns="0" rIns="0" bIns="0" rtlCol="0"/>
            <a:lstStyle/>
            <a:p>
              <a:endParaRPr/>
            </a:p>
          </p:txBody>
        </p:sp>
        <p:sp>
          <p:nvSpPr>
            <p:cNvPr id="99" name="object 99"/>
            <p:cNvSpPr/>
            <p:nvPr/>
          </p:nvSpPr>
          <p:spPr>
            <a:xfrm>
              <a:off x="4452702" y="4538060"/>
              <a:ext cx="35560" cy="2540"/>
            </a:xfrm>
            <a:custGeom>
              <a:avLst/>
              <a:gdLst/>
              <a:ahLst/>
              <a:cxnLst/>
              <a:rect l="l" t="t" r="r" b="b"/>
              <a:pathLst>
                <a:path w="35560" h="2539">
                  <a:moveTo>
                    <a:pt x="-2190" y="1113"/>
                  </a:moveTo>
                  <a:lnTo>
                    <a:pt x="37227" y="1113"/>
                  </a:lnTo>
                </a:path>
              </a:pathLst>
            </a:custGeom>
            <a:ln w="6607">
              <a:solidFill>
                <a:srgbClr val="231F20"/>
              </a:solidFill>
            </a:ln>
          </p:spPr>
          <p:txBody>
            <a:bodyPr wrap="square" lIns="0" tIns="0" rIns="0" bIns="0" rtlCol="0"/>
            <a:lstStyle/>
            <a:p>
              <a:endParaRPr/>
            </a:p>
          </p:txBody>
        </p:sp>
        <p:sp>
          <p:nvSpPr>
            <p:cNvPr id="100" name="object 100"/>
            <p:cNvSpPr/>
            <p:nvPr/>
          </p:nvSpPr>
          <p:spPr>
            <a:xfrm>
              <a:off x="4395693" y="4542471"/>
              <a:ext cx="35560" cy="4445"/>
            </a:xfrm>
            <a:custGeom>
              <a:avLst/>
              <a:gdLst/>
              <a:ahLst/>
              <a:cxnLst/>
              <a:rect l="l" t="t" r="r" b="b"/>
              <a:pathLst>
                <a:path w="35560" h="4445">
                  <a:moveTo>
                    <a:pt x="35079" y="0"/>
                  </a:moveTo>
                  <a:lnTo>
                    <a:pt x="0" y="4369"/>
                  </a:lnTo>
                </a:path>
              </a:pathLst>
            </a:custGeom>
            <a:ln w="4380">
              <a:solidFill>
                <a:srgbClr val="231F20"/>
              </a:solidFill>
            </a:ln>
          </p:spPr>
          <p:txBody>
            <a:bodyPr wrap="square" lIns="0" tIns="0" rIns="0" bIns="0" rtlCol="0"/>
            <a:lstStyle/>
            <a:p>
              <a:endParaRPr/>
            </a:p>
          </p:txBody>
        </p:sp>
        <p:sp>
          <p:nvSpPr>
            <p:cNvPr id="101" name="object 101"/>
            <p:cNvSpPr/>
            <p:nvPr/>
          </p:nvSpPr>
          <p:spPr>
            <a:xfrm>
              <a:off x="4349648" y="4549067"/>
              <a:ext cx="24130" cy="2540"/>
            </a:xfrm>
            <a:custGeom>
              <a:avLst/>
              <a:gdLst/>
              <a:ahLst/>
              <a:cxnLst/>
              <a:rect l="l" t="t" r="r" b="b"/>
              <a:pathLst>
                <a:path w="24129" h="2539">
                  <a:moveTo>
                    <a:pt x="-2190" y="1092"/>
                  </a:moveTo>
                  <a:lnTo>
                    <a:pt x="26304" y="1092"/>
                  </a:lnTo>
                </a:path>
              </a:pathLst>
            </a:custGeom>
            <a:ln w="6565">
              <a:solidFill>
                <a:srgbClr val="231F20"/>
              </a:solidFill>
            </a:ln>
          </p:spPr>
          <p:txBody>
            <a:bodyPr wrap="square" lIns="0" tIns="0" rIns="0" bIns="0" rtlCol="0"/>
            <a:lstStyle/>
            <a:p>
              <a:endParaRPr/>
            </a:p>
          </p:txBody>
        </p:sp>
        <p:sp>
          <p:nvSpPr>
            <p:cNvPr id="102" name="object 102"/>
            <p:cNvSpPr/>
            <p:nvPr/>
          </p:nvSpPr>
          <p:spPr>
            <a:xfrm>
              <a:off x="4211557" y="4500754"/>
              <a:ext cx="156210" cy="99060"/>
            </a:xfrm>
            <a:custGeom>
              <a:avLst/>
              <a:gdLst/>
              <a:ahLst/>
              <a:cxnLst/>
              <a:rect l="l" t="t" r="r" b="b"/>
              <a:pathLst>
                <a:path w="156210" h="99060">
                  <a:moveTo>
                    <a:pt x="144687" y="0"/>
                  </a:moveTo>
                  <a:lnTo>
                    <a:pt x="0" y="65873"/>
                  </a:lnTo>
                  <a:lnTo>
                    <a:pt x="155652" y="98810"/>
                  </a:lnTo>
                  <a:lnTo>
                    <a:pt x="144687" y="0"/>
                  </a:lnTo>
                  <a:close/>
                </a:path>
              </a:pathLst>
            </a:custGeom>
            <a:solidFill>
              <a:srgbClr val="231F20"/>
            </a:solidFill>
          </p:spPr>
          <p:txBody>
            <a:bodyPr wrap="square" lIns="0" tIns="0" rIns="0" bIns="0" rtlCol="0"/>
            <a:lstStyle/>
            <a:p>
              <a:endParaRPr/>
            </a:p>
          </p:txBody>
        </p:sp>
        <p:pic>
          <p:nvPicPr>
            <p:cNvPr id="103" name="object 103"/>
            <p:cNvPicPr/>
            <p:nvPr/>
          </p:nvPicPr>
          <p:blipFill>
            <a:blip r:embed="rId2" cstate="print"/>
            <a:stretch>
              <a:fillRect/>
            </a:stretch>
          </p:blipFill>
          <p:spPr>
            <a:xfrm>
              <a:off x="6294056" y="2559953"/>
              <a:ext cx="333198" cy="217330"/>
            </a:xfrm>
            <a:prstGeom prst="rect">
              <a:avLst/>
            </a:prstGeom>
          </p:spPr>
        </p:pic>
        <p:sp>
          <p:nvSpPr>
            <p:cNvPr id="104" name="object 104"/>
            <p:cNvSpPr/>
            <p:nvPr/>
          </p:nvSpPr>
          <p:spPr>
            <a:xfrm>
              <a:off x="5364602" y="2671914"/>
              <a:ext cx="491490" cy="178435"/>
            </a:xfrm>
            <a:custGeom>
              <a:avLst/>
              <a:gdLst/>
              <a:ahLst/>
              <a:cxnLst/>
              <a:rect l="l" t="t" r="r" b="b"/>
              <a:pathLst>
                <a:path w="491489" h="178435">
                  <a:moveTo>
                    <a:pt x="491029" y="177834"/>
                  </a:moveTo>
                  <a:lnTo>
                    <a:pt x="458134" y="166869"/>
                  </a:lnTo>
                </a:path>
                <a:path w="491489" h="178435">
                  <a:moveTo>
                    <a:pt x="438389" y="158088"/>
                  </a:moveTo>
                  <a:lnTo>
                    <a:pt x="405536" y="147123"/>
                  </a:lnTo>
                </a:path>
                <a:path w="491489" h="178435">
                  <a:moveTo>
                    <a:pt x="385790" y="140486"/>
                  </a:moveTo>
                  <a:lnTo>
                    <a:pt x="352937" y="127336"/>
                  </a:lnTo>
                </a:path>
                <a:path w="491489" h="178435">
                  <a:moveTo>
                    <a:pt x="333192" y="120782"/>
                  </a:moveTo>
                  <a:lnTo>
                    <a:pt x="300297" y="109775"/>
                  </a:lnTo>
                </a:path>
                <a:path w="491489" h="178435">
                  <a:moveTo>
                    <a:pt x="280594" y="100995"/>
                  </a:moveTo>
                  <a:lnTo>
                    <a:pt x="247699" y="90030"/>
                  </a:lnTo>
                </a:path>
                <a:path w="491489" h="178435">
                  <a:moveTo>
                    <a:pt x="227953" y="81250"/>
                  </a:moveTo>
                  <a:lnTo>
                    <a:pt x="195100" y="70243"/>
                  </a:lnTo>
                </a:path>
                <a:path w="491489" h="178435">
                  <a:moveTo>
                    <a:pt x="175355" y="63689"/>
                  </a:moveTo>
                  <a:lnTo>
                    <a:pt x="142502" y="50497"/>
                  </a:lnTo>
                </a:path>
                <a:path w="491489" h="178435">
                  <a:moveTo>
                    <a:pt x="120572" y="43901"/>
                  </a:moveTo>
                  <a:lnTo>
                    <a:pt x="87677" y="30752"/>
                  </a:lnTo>
                </a:path>
                <a:path w="491489" h="178435">
                  <a:moveTo>
                    <a:pt x="65747" y="24156"/>
                  </a:moveTo>
                  <a:lnTo>
                    <a:pt x="32894" y="10964"/>
                  </a:lnTo>
                </a:path>
                <a:path w="491489" h="178435">
                  <a:moveTo>
                    <a:pt x="10964" y="4411"/>
                  </a:moveTo>
                  <a:lnTo>
                    <a:pt x="0" y="0"/>
                  </a:lnTo>
                </a:path>
              </a:pathLst>
            </a:custGeom>
            <a:ln w="4380">
              <a:solidFill>
                <a:srgbClr val="231F20"/>
              </a:solidFill>
            </a:ln>
          </p:spPr>
          <p:txBody>
            <a:bodyPr wrap="square" lIns="0" tIns="0" rIns="0" bIns="0" rtlCol="0"/>
            <a:lstStyle/>
            <a:p>
              <a:endParaRPr/>
            </a:p>
          </p:txBody>
        </p:sp>
        <p:sp>
          <p:nvSpPr>
            <p:cNvPr id="105" name="object 105"/>
            <p:cNvSpPr/>
            <p:nvPr/>
          </p:nvSpPr>
          <p:spPr>
            <a:xfrm>
              <a:off x="5235249" y="2623601"/>
              <a:ext cx="160020" cy="99060"/>
            </a:xfrm>
            <a:custGeom>
              <a:avLst/>
              <a:gdLst/>
              <a:ahLst/>
              <a:cxnLst/>
              <a:rect l="l" t="t" r="r" b="b"/>
              <a:pathLst>
                <a:path w="160020" h="99060">
                  <a:moveTo>
                    <a:pt x="0" y="0"/>
                  </a:moveTo>
                  <a:lnTo>
                    <a:pt x="124983" y="98810"/>
                  </a:lnTo>
                  <a:lnTo>
                    <a:pt x="160021" y="4411"/>
                  </a:lnTo>
                  <a:lnTo>
                    <a:pt x="0" y="0"/>
                  </a:lnTo>
                  <a:close/>
                </a:path>
              </a:pathLst>
            </a:custGeom>
            <a:solidFill>
              <a:srgbClr val="231F20"/>
            </a:solidFill>
          </p:spPr>
          <p:txBody>
            <a:bodyPr wrap="square" lIns="0" tIns="0" rIns="0" bIns="0" rtlCol="0"/>
            <a:lstStyle/>
            <a:p>
              <a:endParaRPr/>
            </a:p>
          </p:txBody>
        </p:sp>
        <p:sp>
          <p:nvSpPr>
            <p:cNvPr id="106" name="object 106"/>
            <p:cNvSpPr/>
            <p:nvPr/>
          </p:nvSpPr>
          <p:spPr>
            <a:xfrm>
              <a:off x="6164709" y="2355778"/>
              <a:ext cx="660400" cy="852169"/>
            </a:xfrm>
            <a:custGeom>
              <a:avLst/>
              <a:gdLst/>
              <a:ahLst/>
              <a:cxnLst/>
              <a:rect l="l" t="t" r="r" b="b"/>
              <a:pathLst>
                <a:path w="660400" h="852169">
                  <a:moveTo>
                    <a:pt x="0" y="0"/>
                  </a:moveTo>
                  <a:lnTo>
                    <a:pt x="328823" y="493970"/>
                  </a:lnTo>
                </a:path>
                <a:path w="660400" h="852169">
                  <a:moveTo>
                    <a:pt x="328823" y="0"/>
                  </a:moveTo>
                  <a:lnTo>
                    <a:pt x="0" y="493970"/>
                  </a:lnTo>
                </a:path>
                <a:path w="660400" h="852169">
                  <a:moveTo>
                    <a:pt x="659831" y="851823"/>
                  </a:moveTo>
                  <a:lnTo>
                    <a:pt x="78897" y="654243"/>
                  </a:lnTo>
                </a:path>
              </a:pathLst>
            </a:custGeom>
            <a:ln w="21918">
              <a:solidFill>
                <a:srgbClr val="231F20"/>
              </a:solidFill>
            </a:ln>
          </p:spPr>
          <p:txBody>
            <a:bodyPr wrap="square" lIns="0" tIns="0" rIns="0" bIns="0" rtlCol="0"/>
            <a:lstStyle/>
            <a:p>
              <a:endParaRPr/>
            </a:p>
          </p:txBody>
        </p:sp>
        <p:sp>
          <p:nvSpPr>
            <p:cNvPr id="107" name="object 107"/>
            <p:cNvSpPr/>
            <p:nvPr/>
          </p:nvSpPr>
          <p:spPr>
            <a:xfrm>
              <a:off x="6787276" y="3137358"/>
              <a:ext cx="215265" cy="129539"/>
            </a:xfrm>
            <a:custGeom>
              <a:avLst/>
              <a:gdLst/>
              <a:ahLst/>
              <a:cxnLst/>
              <a:rect l="l" t="t" r="r" b="b"/>
              <a:pathLst>
                <a:path w="215265" h="129539">
                  <a:moveTo>
                    <a:pt x="43817" y="0"/>
                  </a:moveTo>
                  <a:lnTo>
                    <a:pt x="0" y="129521"/>
                  </a:lnTo>
                  <a:lnTo>
                    <a:pt x="214804" y="129521"/>
                  </a:lnTo>
                  <a:lnTo>
                    <a:pt x="43817" y="0"/>
                  </a:lnTo>
                  <a:close/>
                </a:path>
              </a:pathLst>
            </a:custGeom>
            <a:solidFill>
              <a:srgbClr val="231F20"/>
            </a:solidFill>
          </p:spPr>
          <p:txBody>
            <a:bodyPr wrap="square" lIns="0" tIns="0" rIns="0" bIns="0" rtlCol="0"/>
            <a:lstStyle/>
            <a:p>
              <a:endParaRPr/>
            </a:p>
          </p:txBody>
        </p:sp>
        <p:sp>
          <p:nvSpPr>
            <p:cNvPr id="108" name="object 108"/>
            <p:cNvSpPr/>
            <p:nvPr/>
          </p:nvSpPr>
          <p:spPr>
            <a:xfrm>
              <a:off x="7074424" y="2715816"/>
              <a:ext cx="96520" cy="175895"/>
            </a:xfrm>
            <a:custGeom>
              <a:avLst/>
              <a:gdLst/>
              <a:ahLst/>
              <a:cxnLst/>
              <a:rect l="l" t="t" r="r" b="b"/>
              <a:pathLst>
                <a:path w="96520" h="175894">
                  <a:moveTo>
                    <a:pt x="0" y="0"/>
                  </a:moveTo>
                  <a:lnTo>
                    <a:pt x="96458" y="175649"/>
                  </a:lnTo>
                </a:path>
              </a:pathLst>
            </a:custGeom>
            <a:ln w="21918">
              <a:solidFill>
                <a:srgbClr val="231F20"/>
              </a:solidFill>
            </a:ln>
          </p:spPr>
          <p:txBody>
            <a:bodyPr wrap="square" lIns="0" tIns="0" rIns="0" bIns="0" rtlCol="0"/>
            <a:lstStyle/>
            <a:p>
              <a:endParaRPr/>
            </a:p>
          </p:txBody>
        </p:sp>
        <p:sp>
          <p:nvSpPr>
            <p:cNvPr id="109" name="object 109"/>
            <p:cNvSpPr/>
            <p:nvPr/>
          </p:nvSpPr>
          <p:spPr>
            <a:xfrm>
              <a:off x="6982377" y="2553357"/>
              <a:ext cx="160020" cy="210820"/>
            </a:xfrm>
            <a:custGeom>
              <a:avLst/>
              <a:gdLst/>
              <a:ahLst/>
              <a:cxnLst/>
              <a:rect l="l" t="t" r="r" b="b"/>
              <a:pathLst>
                <a:path w="160020" h="210819">
                  <a:moveTo>
                    <a:pt x="0" y="0"/>
                  </a:moveTo>
                  <a:lnTo>
                    <a:pt x="41633" y="210771"/>
                  </a:lnTo>
                  <a:lnTo>
                    <a:pt x="160021" y="144897"/>
                  </a:lnTo>
                  <a:lnTo>
                    <a:pt x="0" y="0"/>
                  </a:lnTo>
                  <a:close/>
                </a:path>
              </a:pathLst>
            </a:custGeom>
            <a:solidFill>
              <a:srgbClr val="231F20"/>
            </a:solidFill>
          </p:spPr>
          <p:txBody>
            <a:bodyPr wrap="square" lIns="0" tIns="0" rIns="0" bIns="0" rtlCol="0"/>
            <a:lstStyle/>
            <a:p>
              <a:endParaRPr/>
            </a:p>
          </p:txBody>
        </p:sp>
      </p:grpSp>
      <p:sp>
        <p:nvSpPr>
          <p:cNvPr id="110" name="object 110"/>
          <p:cNvSpPr txBox="1"/>
          <p:nvPr/>
        </p:nvSpPr>
        <p:spPr>
          <a:xfrm>
            <a:off x="2359702" y="4742729"/>
            <a:ext cx="4500245" cy="1680210"/>
          </a:xfrm>
          <a:prstGeom prst="rect">
            <a:avLst/>
          </a:prstGeom>
        </p:spPr>
        <p:txBody>
          <a:bodyPr vert="horz" wrap="square" lIns="0" tIns="15875" rIns="0" bIns="0" rtlCol="0">
            <a:spAutoFit/>
          </a:bodyPr>
          <a:lstStyle/>
          <a:p>
            <a:pPr marL="669925">
              <a:lnSpc>
                <a:spcPct val="100000"/>
              </a:lnSpc>
              <a:spcBef>
                <a:spcPts val="125"/>
              </a:spcBef>
            </a:pPr>
            <a:r>
              <a:rPr sz="1700" spc="10" dirty="0">
                <a:solidFill>
                  <a:srgbClr val="231F20"/>
                </a:solidFill>
                <a:latin typeface="Arial MT"/>
                <a:cs typeface="Arial MT"/>
              </a:rPr>
              <a:t>Source</a:t>
            </a:r>
            <a:endParaRPr sz="1700">
              <a:latin typeface="Arial MT"/>
              <a:cs typeface="Arial MT"/>
            </a:endParaRPr>
          </a:p>
          <a:p>
            <a:pPr marL="12700">
              <a:lnSpc>
                <a:spcPct val="100000"/>
              </a:lnSpc>
              <a:spcBef>
                <a:spcPts val="1455"/>
              </a:spcBef>
            </a:pPr>
            <a:r>
              <a:rPr sz="1700" spc="15" dirty="0">
                <a:solidFill>
                  <a:srgbClr val="231F20"/>
                </a:solidFill>
                <a:latin typeface="Arial MT"/>
                <a:cs typeface="Arial MT"/>
              </a:rPr>
              <a:t>4</a:t>
            </a:r>
            <a:r>
              <a:rPr sz="1700" spc="5" dirty="0">
                <a:solidFill>
                  <a:srgbClr val="231F20"/>
                </a:solidFill>
                <a:latin typeface="Arial MT"/>
                <a:cs typeface="Arial MT"/>
              </a:rPr>
              <a:t> -</a:t>
            </a:r>
            <a:r>
              <a:rPr sz="1700" spc="-5" dirty="0">
                <a:solidFill>
                  <a:srgbClr val="231F20"/>
                </a:solidFill>
                <a:latin typeface="Arial MT"/>
                <a:cs typeface="Arial MT"/>
              </a:rPr>
              <a:t> </a:t>
            </a:r>
            <a:r>
              <a:rPr sz="1700" spc="15" dirty="0">
                <a:solidFill>
                  <a:srgbClr val="231F20"/>
                </a:solidFill>
                <a:latin typeface="Arial MT"/>
                <a:cs typeface="Arial MT"/>
              </a:rPr>
              <a:t>7</a:t>
            </a:r>
            <a:r>
              <a:rPr sz="1700" spc="10" dirty="0">
                <a:solidFill>
                  <a:srgbClr val="231F20"/>
                </a:solidFill>
                <a:latin typeface="Arial MT"/>
                <a:cs typeface="Arial MT"/>
              </a:rPr>
              <a:t> </a:t>
            </a:r>
            <a:r>
              <a:rPr sz="1700" spc="5" dirty="0">
                <a:solidFill>
                  <a:srgbClr val="231F20"/>
                </a:solidFill>
                <a:latin typeface="Arial MT"/>
                <a:cs typeface="Arial MT"/>
              </a:rPr>
              <a:t>-</a:t>
            </a:r>
            <a:r>
              <a:rPr sz="1700" spc="-10" dirty="0">
                <a:solidFill>
                  <a:srgbClr val="231F20"/>
                </a:solidFill>
                <a:latin typeface="Arial MT"/>
                <a:cs typeface="Arial MT"/>
              </a:rPr>
              <a:t> </a:t>
            </a:r>
            <a:r>
              <a:rPr sz="1700" spc="15" dirty="0">
                <a:solidFill>
                  <a:srgbClr val="231F20"/>
                </a:solidFill>
                <a:latin typeface="Arial MT"/>
                <a:cs typeface="Arial MT"/>
              </a:rPr>
              <a:t>10</a:t>
            </a:r>
            <a:r>
              <a:rPr sz="1700" spc="10" dirty="0">
                <a:solidFill>
                  <a:srgbClr val="231F20"/>
                </a:solidFill>
                <a:latin typeface="Arial MT"/>
                <a:cs typeface="Arial MT"/>
              </a:rPr>
              <a:t> </a:t>
            </a:r>
            <a:r>
              <a:rPr sz="1700" spc="5" dirty="0">
                <a:solidFill>
                  <a:srgbClr val="231F20"/>
                </a:solidFill>
                <a:latin typeface="Arial MT"/>
                <a:cs typeface="Arial MT"/>
              </a:rPr>
              <a:t>-</a:t>
            </a:r>
            <a:r>
              <a:rPr sz="1700" spc="-10" dirty="0">
                <a:solidFill>
                  <a:srgbClr val="231F20"/>
                </a:solidFill>
                <a:latin typeface="Arial MT"/>
                <a:cs typeface="Arial MT"/>
              </a:rPr>
              <a:t> </a:t>
            </a:r>
            <a:r>
              <a:rPr sz="1700" spc="15" dirty="0">
                <a:solidFill>
                  <a:srgbClr val="231F20"/>
                </a:solidFill>
                <a:latin typeface="Arial MT"/>
                <a:cs typeface="Arial MT"/>
              </a:rPr>
              <a:t>5</a:t>
            </a:r>
            <a:r>
              <a:rPr sz="1700" spc="10" dirty="0">
                <a:solidFill>
                  <a:srgbClr val="231F20"/>
                </a:solidFill>
                <a:latin typeface="Arial MT"/>
                <a:cs typeface="Arial MT"/>
              </a:rPr>
              <a:t> </a:t>
            </a:r>
            <a:r>
              <a:rPr sz="1700" spc="5" dirty="0">
                <a:solidFill>
                  <a:srgbClr val="231F20"/>
                </a:solidFill>
                <a:latin typeface="Arial MT"/>
                <a:cs typeface="Arial MT"/>
              </a:rPr>
              <a:t>-</a:t>
            </a:r>
            <a:r>
              <a:rPr sz="1700" spc="-10" dirty="0">
                <a:solidFill>
                  <a:srgbClr val="231F20"/>
                </a:solidFill>
                <a:latin typeface="Arial MT"/>
                <a:cs typeface="Arial MT"/>
              </a:rPr>
              <a:t> </a:t>
            </a:r>
            <a:r>
              <a:rPr sz="1700" spc="15" dirty="0">
                <a:solidFill>
                  <a:srgbClr val="231F20"/>
                </a:solidFill>
                <a:latin typeface="Arial MT"/>
                <a:cs typeface="Arial MT"/>
              </a:rPr>
              <a:t>14;</a:t>
            </a:r>
            <a:endParaRPr sz="1700">
              <a:latin typeface="Arial MT"/>
              <a:cs typeface="Arial MT"/>
            </a:endParaRPr>
          </a:p>
          <a:p>
            <a:pPr marL="12700">
              <a:lnSpc>
                <a:spcPct val="100000"/>
              </a:lnSpc>
              <a:spcBef>
                <a:spcPts val="35"/>
              </a:spcBef>
            </a:pPr>
            <a:r>
              <a:rPr sz="1700" spc="15" dirty="0">
                <a:solidFill>
                  <a:srgbClr val="231F20"/>
                </a:solidFill>
                <a:latin typeface="Arial MT"/>
                <a:cs typeface="Arial MT"/>
              </a:rPr>
              <a:t>4</a:t>
            </a:r>
            <a:r>
              <a:rPr sz="1700" spc="5" dirty="0">
                <a:solidFill>
                  <a:srgbClr val="231F20"/>
                </a:solidFill>
                <a:latin typeface="Arial MT"/>
                <a:cs typeface="Arial MT"/>
              </a:rPr>
              <a:t> -</a:t>
            </a:r>
            <a:r>
              <a:rPr sz="1700" dirty="0">
                <a:solidFill>
                  <a:srgbClr val="231F20"/>
                </a:solidFill>
                <a:latin typeface="Arial MT"/>
                <a:cs typeface="Arial MT"/>
              </a:rPr>
              <a:t> </a:t>
            </a:r>
            <a:r>
              <a:rPr sz="1700" spc="15" dirty="0">
                <a:solidFill>
                  <a:srgbClr val="231F20"/>
                </a:solidFill>
                <a:latin typeface="Arial MT"/>
                <a:cs typeface="Arial MT"/>
              </a:rPr>
              <a:t>7</a:t>
            </a:r>
            <a:r>
              <a:rPr sz="1700" spc="10" dirty="0">
                <a:solidFill>
                  <a:srgbClr val="231F20"/>
                </a:solidFill>
                <a:latin typeface="Arial MT"/>
                <a:cs typeface="Arial MT"/>
              </a:rPr>
              <a:t> </a:t>
            </a:r>
            <a:r>
              <a:rPr sz="1700" spc="5" dirty="0">
                <a:solidFill>
                  <a:srgbClr val="231F20"/>
                </a:solidFill>
                <a:latin typeface="Arial MT"/>
                <a:cs typeface="Arial MT"/>
              </a:rPr>
              <a:t>-</a:t>
            </a:r>
            <a:r>
              <a:rPr sz="1700" spc="-5" dirty="0">
                <a:solidFill>
                  <a:srgbClr val="231F20"/>
                </a:solidFill>
                <a:latin typeface="Arial MT"/>
                <a:cs typeface="Arial MT"/>
              </a:rPr>
              <a:t> </a:t>
            </a:r>
            <a:r>
              <a:rPr sz="1700" spc="15" dirty="0">
                <a:solidFill>
                  <a:srgbClr val="231F20"/>
                </a:solidFill>
                <a:latin typeface="Arial MT"/>
                <a:cs typeface="Arial MT"/>
              </a:rPr>
              <a:t>10</a:t>
            </a:r>
            <a:r>
              <a:rPr sz="1700" spc="10" dirty="0">
                <a:solidFill>
                  <a:srgbClr val="231F20"/>
                </a:solidFill>
                <a:latin typeface="Arial MT"/>
                <a:cs typeface="Arial MT"/>
              </a:rPr>
              <a:t> </a:t>
            </a:r>
            <a:r>
              <a:rPr sz="1700" spc="5" dirty="0">
                <a:solidFill>
                  <a:srgbClr val="231F20"/>
                </a:solidFill>
                <a:latin typeface="Arial MT"/>
                <a:cs typeface="Arial MT"/>
              </a:rPr>
              <a:t>-</a:t>
            </a:r>
            <a:r>
              <a:rPr sz="1700" spc="-5" dirty="0">
                <a:solidFill>
                  <a:srgbClr val="231F20"/>
                </a:solidFill>
                <a:latin typeface="Arial MT"/>
                <a:cs typeface="Arial MT"/>
              </a:rPr>
              <a:t> </a:t>
            </a:r>
            <a:r>
              <a:rPr sz="1700" spc="15" dirty="0">
                <a:solidFill>
                  <a:srgbClr val="231F20"/>
                </a:solidFill>
                <a:latin typeface="Arial MT"/>
                <a:cs typeface="Arial MT"/>
              </a:rPr>
              <a:t>5</a:t>
            </a:r>
            <a:r>
              <a:rPr sz="1700" spc="10" dirty="0">
                <a:solidFill>
                  <a:srgbClr val="231F20"/>
                </a:solidFill>
                <a:latin typeface="Arial MT"/>
                <a:cs typeface="Arial MT"/>
              </a:rPr>
              <a:t> </a:t>
            </a:r>
            <a:r>
              <a:rPr sz="1700" spc="5" dirty="0">
                <a:solidFill>
                  <a:srgbClr val="231F20"/>
                </a:solidFill>
                <a:latin typeface="Arial MT"/>
                <a:cs typeface="Arial MT"/>
              </a:rPr>
              <a:t>-</a:t>
            </a:r>
            <a:r>
              <a:rPr sz="1700" spc="-5" dirty="0">
                <a:solidFill>
                  <a:srgbClr val="231F20"/>
                </a:solidFill>
                <a:latin typeface="Arial MT"/>
                <a:cs typeface="Arial MT"/>
              </a:rPr>
              <a:t> </a:t>
            </a:r>
            <a:r>
              <a:rPr sz="1700" spc="15" dirty="0">
                <a:solidFill>
                  <a:srgbClr val="231F20"/>
                </a:solidFill>
                <a:latin typeface="Arial MT"/>
                <a:cs typeface="Arial MT"/>
              </a:rPr>
              <a:t>12</a:t>
            </a:r>
            <a:r>
              <a:rPr sz="1700" spc="10" dirty="0">
                <a:solidFill>
                  <a:srgbClr val="231F20"/>
                </a:solidFill>
                <a:latin typeface="Arial MT"/>
                <a:cs typeface="Arial MT"/>
              </a:rPr>
              <a:t> </a:t>
            </a:r>
            <a:r>
              <a:rPr sz="1700" spc="5" dirty="0">
                <a:solidFill>
                  <a:srgbClr val="231F20"/>
                </a:solidFill>
                <a:latin typeface="Arial MT"/>
                <a:cs typeface="Arial MT"/>
              </a:rPr>
              <a:t>-</a:t>
            </a:r>
            <a:r>
              <a:rPr sz="1700" spc="-5" dirty="0">
                <a:solidFill>
                  <a:srgbClr val="231F20"/>
                </a:solidFill>
                <a:latin typeface="Arial MT"/>
                <a:cs typeface="Arial MT"/>
              </a:rPr>
              <a:t> </a:t>
            </a:r>
            <a:r>
              <a:rPr sz="1700" spc="15" dirty="0">
                <a:solidFill>
                  <a:srgbClr val="231F20"/>
                </a:solidFill>
                <a:latin typeface="Arial MT"/>
                <a:cs typeface="Arial MT"/>
              </a:rPr>
              <a:t>14.</a:t>
            </a:r>
            <a:endParaRPr sz="1700">
              <a:latin typeface="Arial MT"/>
              <a:cs typeface="Arial MT"/>
            </a:endParaRPr>
          </a:p>
          <a:p>
            <a:pPr>
              <a:lnSpc>
                <a:spcPct val="100000"/>
              </a:lnSpc>
            </a:pPr>
            <a:endParaRPr sz="1700">
              <a:latin typeface="Arial MT"/>
              <a:cs typeface="Arial MT"/>
            </a:endParaRPr>
          </a:p>
          <a:p>
            <a:pPr marL="1484630">
              <a:lnSpc>
                <a:spcPct val="100000"/>
              </a:lnSpc>
              <a:spcBef>
                <a:spcPts val="1390"/>
              </a:spcBef>
            </a:pPr>
            <a:r>
              <a:rPr sz="1700" spc="55">
                <a:latin typeface="Calibri"/>
                <a:cs typeface="Calibri"/>
              </a:rPr>
              <a:t>Route</a:t>
            </a:r>
            <a:r>
              <a:rPr sz="1700" spc="165">
                <a:latin typeface="Calibri"/>
                <a:cs typeface="Calibri"/>
              </a:rPr>
              <a:t> </a:t>
            </a:r>
            <a:r>
              <a:rPr sz="1700" spc="25" dirty="0">
                <a:latin typeface="Calibri"/>
                <a:cs typeface="Calibri"/>
              </a:rPr>
              <a:t>repair</a:t>
            </a:r>
            <a:r>
              <a:rPr sz="1700" spc="170" dirty="0">
                <a:latin typeface="Calibri"/>
                <a:cs typeface="Calibri"/>
              </a:rPr>
              <a:t> </a:t>
            </a:r>
            <a:r>
              <a:rPr sz="1700" spc="60" dirty="0">
                <a:latin typeface="Calibri"/>
                <a:cs typeface="Calibri"/>
              </a:rPr>
              <a:t>in</a:t>
            </a:r>
            <a:r>
              <a:rPr sz="1700" spc="170" dirty="0">
                <a:latin typeface="Calibri"/>
                <a:cs typeface="Calibri"/>
              </a:rPr>
              <a:t> </a:t>
            </a:r>
            <a:r>
              <a:rPr sz="1700" spc="155" dirty="0">
                <a:latin typeface="Calibri"/>
                <a:cs typeface="Calibri"/>
              </a:rPr>
              <a:t>SSA.</a:t>
            </a:r>
            <a:endParaRPr sz="1700">
              <a:latin typeface="Calibri"/>
              <a:cs typeface="Calibri"/>
            </a:endParaRPr>
          </a:p>
        </p:txBody>
      </p:sp>
      <p:sp>
        <p:nvSpPr>
          <p:cNvPr id="111" name="object 111"/>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786892"/>
            <a:ext cx="6252210" cy="5539105"/>
          </a:xfrm>
          <a:prstGeom prst="rect">
            <a:avLst/>
          </a:prstGeom>
        </p:spPr>
        <p:txBody>
          <a:bodyPr vert="horz" wrap="square" lIns="0" tIns="169545" rIns="0" bIns="0" rtlCol="0">
            <a:spAutoFit/>
          </a:bodyPr>
          <a:lstStyle/>
          <a:p>
            <a:pPr marL="525780" lvl="1" indent="-513715">
              <a:lnSpc>
                <a:spcPct val="100000"/>
              </a:lnSpc>
              <a:spcBef>
                <a:spcPts val="1335"/>
              </a:spcBef>
              <a:buAutoNum type="arabicPeriod"/>
              <a:tabLst>
                <a:tab pos="526415" algn="l"/>
              </a:tabLst>
            </a:pPr>
            <a:r>
              <a:rPr sz="2050" spc="45" dirty="0">
                <a:solidFill>
                  <a:srgbClr val="000099"/>
                </a:solidFill>
                <a:latin typeface="Calibri"/>
                <a:cs typeface="Calibri"/>
              </a:rPr>
              <a:t>Challenges</a:t>
            </a:r>
            <a:r>
              <a:rPr sz="2050" spc="204" dirty="0">
                <a:solidFill>
                  <a:srgbClr val="000099"/>
                </a:solidFill>
                <a:latin typeface="Calibri"/>
                <a:cs typeface="Calibri"/>
              </a:rPr>
              <a:t> </a:t>
            </a:r>
            <a:r>
              <a:rPr sz="2050" spc="-45" dirty="0">
                <a:solidFill>
                  <a:srgbClr val="000099"/>
                </a:solidFill>
                <a:latin typeface="Calibri"/>
                <a:cs typeface="Calibri"/>
              </a:rPr>
              <a:t>of</a:t>
            </a:r>
            <a:r>
              <a:rPr sz="2050" spc="204" dirty="0">
                <a:solidFill>
                  <a:srgbClr val="000099"/>
                </a:solidFill>
                <a:latin typeface="Calibri"/>
                <a:cs typeface="Calibri"/>
              </a:rPr>
              <a:t> </a:t>
            </a:r>
            <a:r>
              <a:rPr sz="2050" spc="40" dirty="0">
                <a:solidFill>
                  <a:srgbClr val="000099"/>
                </a:solidFill>
                <a:latin typeface="Calibri"/>
                <a:cs typeface="Calibri"/>
              </a:rPr>
              <a:t>routing</a:t>
            </a:r>
            <a:r>
              <a:rPr sz="2050" spc="210" dirty="0">
                <a:solidFill>
                  <a:srgbClr val="000099"/>
                </a:solidFill>
                <a:latin typeface="Calibri"/>
                <a:cs typeface="Calibri"/>
              </a:rPr>
              <a:t> </a:t>
            </a:r>
            <a:r>
              <a:rPr sz="2050" spc="20" dirty="0">
                <a:solidFill>
                  <a:srgbClr val="000099"/>
                </a:solidFill>
                <a:latin typeface="Calibri"/>
                <a:cs typeface="Calibri"/>
              </a:rPr>
              <a:t>protocols</a:t>
            </a:r>
            <a:r>
              <a:rPr sz="2050" spc="210" dirty="0">
                <a:solidFill>
                  <a:srgbClr val="000099"/>
                </a:solidFill>
                <a:latin typeface="Calibri"/>
                <a:cs typeface="Calibri"/>
              </a:rPr>
              <a:t> </a:t>
            </a:r>
            <a:r>
              <a:rPr sz="2050" spc="65" dirty="0">
                <a:solidFill>
                  <a:srgbClr val="000099"/>
                </a:solidFill>
                <a:latin typeface="Calibri"/>
                <a:cs typeface="Calibri"/>
              </a:rPr>
              <a:t>in</a:t>
            </a:r>
            <a:r>
              <a:rPr sz="2050" spc="210" dirty="0">
                <a:solidFill>
                  <a:srgbClr val="000099"/>
                </a:solidFill>
                <a:latin typeface="Calibri"/>
                <a:cs typeface="Calibri"/>
              </a:rPr>
              <a:t> </a:t>
            </a:r>
            <a:r>
              <a:rPr sz="2050" spc="35" dirty="0">
                <a:solidFill>
                  <a:srgbClr val="000099"/>
                </a:solidFill>
                <a:latin typeface="Calibri"/>
                <a:cs typeface="Calibri"/>
              </a:rPr>
              <a:t>ad</a:t>
            </a:r>
            <a:r>
              <a:rPr sz="2050" spc="204" dirty="0">
                <a:solidFill>
                  <a:srgbClr val="000099"/>
                </a:solidFill>
                <a:latin typeface="Calibri"/>
                <a:cs typeface="Calibri"/>
              </a:rPr>
              <a:t> </a:t>
            </a:r>
            <a:r>
              <a:rPr sz="2050" spc="20" dirty="0">
                <a:solidFill>
                  <a:srgbClr val="000099"/>
                </a:solidFill>
                <a:latin typeface="Calibri"/>
                <a:cs typeface="Calibri"/>
              </a:rPr>
              <a:t>hoc</a:t>
            </a:r>
            <a:r>
              <a:rPr sz="2050" spc="210" dirty="0">
                <a:solidFill>
                  <a:srgbClr val="000099"/>
                </a:solidFill>
                <a:latin typeface="Calibri"/>
                <a:cs typeface="Calibri"/>
              </a:rPr>
              <a:t> </a:t>
            </a:r>
            <a:r>
              <a:rPr sz="2050" dirty="0">
                <a:solidFill>
                  <a:srgbClr val="000099"/>
                </a:solidFill>
                <a:latin typeface="Calibri"/>
                <a:cs typeface="Calibri"/>
              </a:rPr>
              <a:t>networks</a:t>
            </a:r>
            <a:endParaRPr sz="2050">
              <a:latin typeface="Calibri"/>
              <a:cs typeface="Calibri"/>
            </a:endParaRPr>
          </a:p>
          <a:p>
            <a:pPr marL="257175">
              <a:lnSpc>
                <a:spcPct val="100000"/>
              </a:lnSpc>
              <a:spcBef>
                <a:spcPts val="1040"/>
              </a:spcBef>
            </a:pPr>
            <a:r>
              <a:rPr sz="1700" b="1" spc="229" dirty="0">
                <a:latin typeface="Calibri"/>
                <a:cs typeface="Calibri"/>
              </a:rPr>
              <a:t>The</a:t>
            </a:r>
            <a:r>
              <a:rPr sz="1700" b="1" spc="254" dirty="0">
                <a:latin typeface="Calibri"/>
                <a:cs typeface="Calibri"/>
              </a:rPr>
              <a:t> </a:t>
            </a:r>
            <a:r>
              <a:rPr sz="1700" b="1" spc="95" dirty="0">
                <a:latin typeface="Calibri"/>
                <a:cs typeface="Calibri"/>
              </a:rPr>
              <a:t>following</a:t>
            </a:r>
            <a:r>
              <a:rPr sz="1700" b="1" spc="254" dirty="0">
                <a:latin typeface="Calibri"/>
                <a:cs typeface="Calibri"/>
              </a:rPr>
              <a:t> </a:t>
            </a:r>
            <a:r>
              <a:rPr sz="1700" b="1" spc="100" dirty="0">
                <a:latin typeface="Calibri"/>
                <a:cs typeface="Calibri"/>
              </a:rPr>
              <a:t>are</a:t>
            </a:r>
            <a:r>
              <a:rPr sz="1700" b="1" spc="260" dirty="0">
                <a:latin typeface="Calibri"/>
                <a:cs typeface="Calibri"/>
              </a:rPr>
              <a:t> </a:t>
            </a:r>
            <a:r>
              <a:rPr sz="1700" b="1" spc="114" dirty="0">
                <a:latin typeface="Calibri"/>
                <a:cs typeface="Calibri"/>
              </a:rPr>
              <a:t>the</a:t>
            </a:r>
            <a:r>
              <a:rPr sz="1700" b="1" spc="254" dirty="0">
                <a:latin typeface="Calibri"/>
                <a:cs typeface="Calibri"/>
              </a:rPr>
              <a:t> </a:t>
            </a:r>
            <a:r>
              <a:rPr sz="1700" b="1" spc="150" dirty="0">
                <a:latin typeface="Calibri"/>
                <a:cs typeface="Calibri"/>
              </a:rPr>
              <a:t>main</a:t>
            </a:r>
            <a:r>
              <a:rPr sz="1700" b="1" spc="260" dirty="0">
                <a:latin typeface="Calibri"/>
                <a:cs typeface="Calibri"/>
              </a:rPr>
              <a:t> </a:t>
            </a:r>
            <a:r>
              <a:rPr sz="1700" b="1" spc="100" dirty="0">
                <a:latin typeface="Calibri"/>
                <a:cs typeface="Calibri"/>
              </a:rPr>
              <a:t>challenges:</a:t>
            </a:r>
            <a:endParaRPr sz="1700">
              <a:latin typeface="Calibri"/>
              <a:cs typeface="Calibri"/>
            </a:endParaRPr>
          </a:p>
          <a:p>
            <a:pPr marL="311785" lvl="2" indent="-216535">
              <a:lnSpc>
                <a:spcPct val="100000"/>
              </a:lnSpc>
              <a:spcBef>
                <a:spcPts val="1320"/>
              </a:spcBef>
              <a:buFont typeface="Cambria"/>
              <a:buChar char="•"/>
              <a:tabLst>
                <a:tab pos="312420" algn="l"/>
              </a:tabLst>
            </a:pPr>
            <a:r>
              <a:rPr sz="1700" spc="-5" dirty="0">
                <a:latin typeface="Calibri"/>
                <a:cs typeface="Calibri"/>
              </a:rPr>
              <a:t>Movement</a:t>
            </a:r>
            <a:r>
              <a:rPr sz="1700" spc="155" dirty="0">
                <a:latin typeface="Calibri"/>
                <a:cs typeface="Calibri"/>
              </a:rPr>
              <a:t> </a:t>
            </a:r>
            <a:r>
              <a:rPr sz="1700" spc="-35" dirty="0">
                <a:latin typeface="Calibri"/>
                <a:cs typeface="Calibri"/>
              </a:rPr>
              <a:t>of</a:t>
            </a:r>
            <a:r>
              <a:rPr sz="1700" spc="165" dirty="0">
                <a:latin typeface="Calibri"/>
                <a:cs typeface="Calibri"/>
              </a:rPr>
              <a:t> </a:t>
            </a:r>
            <a:r>
              <a:rPr sz="1700" spc="-5" dirty="0">
                <a:latin typeface="Calibri"/>
                <a:cs typeface="Calibri"/>
              </a:rPr>
              <a:t>nodes:</a:t>
            </a:r>
            <a:endParaRPr sz="1700">
              <a:latin typeface="Calibri"/>
              <a:cs typeface="Calibri"/>
            </a:endParaRPr>
          </a:p>
          <a:p>
            <a:pPr marL="611505" lvl="3" indent="-230504">
              <a:lnSpc>
                <a:spcPct val="100000"/>
              </a:lnSpc>
              <a:spcBef>
                <a:spcPts val="860"/>
              </a:spcBef>
              <a:buFont typeface="Calibri"/>
              <a:buChar char="–"/>
              <a:tabLst>
                <a:tab pos="612140" algn="l"/>
              </a:tabLst>
            </a:pPr>
            <a:r>
              <a:rPr sz="1700" spc="90" dirty="0">
                <a:latin typeface="Calibri"/>
                <a:cs typeface="Calibri"/>
              </a:rPr>
              <a:t>Path</a:t>
            </a:r>
            <a:r>
              <a:rPr sz="1700" spc="140" dirty="0">
                <a:latin typeface="Calibri"/>
                <a:cs typeface="Calibri"/>
              </a:rPr>
              <a:t> </a:t>
            </a:r>
            <a:r>
              <a:rPr sz="1700" spc="20" dirty="0">
                <a:latin typeface="Calibri"/>
                <a:cs typeface="Calibri"/>
              </a:rPr>
              <a:t>breaks;</a:t>
            </a:r>
            <a:endParaRPr sz="1700">
              <a:latin typeface="Calibri"/>
              <a:cs typeface="Calibri"/>
            </a:endParaRPr>
          </a:p>
          <a:p>
            <a:pPr marL="611505" lvl="3" indent="-230504">
              <a:lnSpc>
                <a:spcPct val="100000"/>
              </a:lnSpc>
              <a:spcBef>
                <a:spcPts val="860"/>
              </a:spcBef>
              <a:buFont typeface="Calibri"/>
              <a:buChar char="–"/>
              <a:tabLst>
                <a:tab pos="612140" algn="l"/>
              </a:tabLst>
            </a:pPr>
            <a:r>
              <a:rPr sz="1700" spc="60" dirty="0">
                <a:latin typeface="Calibri"/>
                <a:cs typeface="Calibri"/>
              </a:rPr>
              <a:t>Partitioning</a:t>
            </a:r>
            <a:r>
              <a:rPr sz="1700" spc="160" dirty="0">
                <a:latin typeface="Calibri"/>
                <a:cs typeface="Calibri"/>
              </a:rPr>
              <a:t> </a:t>
            </a:r>
            <a:r>
              <a:rPr sz="1700" spc="-35" dirty="0">
                <a:latin typeface="Calibri"/>
                <a:cs typeface="Calibri"/>
              </a:rPr>
              <a:t>of</a:t>
            </a:r>
            <a:r>
              <a:rPr sz="1700" spc="165" dirty="0">
                <a:latin typeface="Calibri"/>
                <a:cs typeface="Calibri"/>
              </a:rPr>
              <a:t> </a:t>
            </a:r>
            <a:r>
              <a:rPr sz="1700" spc="25" dirty="0">
                <a:latin typeface="Calibri"/>
                <a:cs typeface="Calibri"/>
              </a:rPr>
              <a:t>a</a:t>
            </a:r>
            <a:r>
              <a:rPr sz="1700" spc="165" dirty="0">
                <a:latin typeface="Calibri"/>
                <a:cs typeface="Calibri"/>
              </a:rPr>
              <a:t> </a:t>
            </a:r>
            <a:r>
              <a:rPr sz="1700" spc="5" dirty="0">
                <a:latin typeface="Calibri"/>
                <a:cs typeface="Calibri"/>
              </a:rPr>
              <a:t>network;</a:t>
            </a:r>
            <a:endParaRPr sz="1700">
              <a:latin typeface="Calibri"/>
              <a:cs typeface="Calibri"/>
            </a:endParaRPr>
          </a:p>
          <a:p>
            <a:pPr marL="611505" lvl="3" indent="-230504">
              <a:lnSpc>
                <a:spcPct val="100000"/>
              </a:lnSpc>
              <a:spcBef>
                <a:spcPts val="860"/>
              </a:spcBef>
              <a:buFont typeface="Calibri"/>
              <a:buChar char="–"/>
              <a:tabLst>
                <a:tab pos="612140" algn="l"/>
              </a:tabLst>
            </a:pPr>
            <a:r>
              <a:rPr sz="1700" spc="75" dirty="0">
                <a:latin typeface="Calibri"/>
                <a:cs typeface="Calibri"/>
              </a:rPr>
              <a:t>Inability</a:t>
            </a:r>
            <a:r>
              <a:rPr sz="1700" spc="165" dirty="0">
                <a:latin typeface="Calibri"/>
                <a:cs typeface="Calibri"/>
              </a:rPr>
              <a:t> </a:t>
            </a:r>
            <a:r>
              <a:rPr sz="1700" spc="10" dirty="0">
                <a:latin typeface="Calibri"/>
                <a:cs typeface="Calibri"/>
              </a:rPr>
              <a:t>to</a:t>
            </a:r>
            <a:r>
              <a:rPr sz="1700" spc="170" dirty="0">
                <a:latin typeface="Calibri"/>
                <a:cs typeface="Calibri"/>
              </a:rPr>
              <a:t> </a:t>
            </a:r>
            <a:r>
              <a:rPr sz="1700" spc="-20" dirty="0">
                <a:latin typeface="Calibri"/>
                <a:cs typeface="Calibri"/>
              </a:rPr>
              <a:t>use</a:t>
            </a:r>
            <a:r>
              <a:rPr sz="1700" spc="175" dirty="0">
                <a:latin typeface="Calibri"/>
                <a:cs typeface="Calibri"/>
              </a:rPr>
              <a:t> </a:t>
            </a:r>
            <a:r>
              <a:rPr sz="1700" spc="20" dirty="0">
                <a:latin typeface="Calibri"/>
                <a:cs typeface="Calibri"/>
              </a:rPr>
              <a:t>protocols</a:t>
            </a:r>
            <a:r>
              <a:rPr sz="1700" spc="170" dirty="0">
                <a:latin typeface="Calibri"/>
                <a:cs typeface="Calibri"/>
              </a:rPr>
              <a:t> </a:t>
            </a:r>
            <a:r>
              <a:rPr sz="1700" spc="-5" dirty="0">
                <a:latin typeface="Calibri"/>
                <a:cs typeface="Calibri"/>
              </a:rPr>
              <a:t>developed</a:t>
            </a:r>
            <a:r>
              <a:rPr sz="1700" spc="170" dirty="0">
                <a:latin typeface="Calibri"/>
                <a:cs typeface="Calibri"/>
              </a:rPr>
              <a:t> </a:t>
            </a:r>
            <a:r>
              <a:rPr sz="1700" dirty="0">
                <a:latin typeface="Calibri"/>
                <a:cs typeface="Calibri"/>
              </a:rPr>
              <a:t>for</a:t>
            </a:r>
            <a:r>
              <a:rPr sz="1700" spc="175" dirty="0">
                <a:latin typeface="Calibri"/>
                <a:cs typeface="Calibri"/>
              </a:rPr>
              <a:t> </a:t>
            </a:r>
            <a:r>
              <a:rPr sz="1700" spc="25" dirty="0">
                <a:latin typeface="Calibri"/>
                <a:cs typeface="Calibri"/>
              </a:rPr>
              <a:t>fixed</a:t>
            </a:r>
            <a:r>
              <a:rPr sz="1700" spc="170" dirty="0">
                <a:latin typeface="Calibri"/>
                <a:cs typeface="Calibri"/>
              </a:rPr>
              <a:t> </a:t>
            </a:r>
            <a:r>
              <a:rPr sz="1700" spc="10" dirty="0">
                <a:latin typeface="Calibri"/>
                <a:cs typeface="Calibri"/>
              </a:rPr>
              <a:t>network.</a:t>
            </a:r>
            <a:endParaRPr sz="1700">
              <a:latin typeface="Calibri"/>
              <a:cs typeface="Calibri"/>
            </a:endParaRPr>
          </a:p>
          <a:p>
            <a:pPr marL="311785" lvl="2" indent="-216535">
              <a:lnSpc>
                <a:spcPct val="100000"/>
              </a:lnSpc>
              <a:spcBef>
                <a:spcPts val="1320"/>
              </a:spcBef>
              <a:buFont typeface="Cambria"/>
              <a:buChar char="•"/>
              <a:tabLst>
                <a:tab pos="312420" algn="l"/>
              </a:tabLst>
            </a:pPr>
            <a:r>
              <a:rPr sz="1700" spc="70" dirty="0">
                <a:latin typeface="Calibri"/>
                <a:cs typeface="Calibri"/>
              </a:rPr>
              <a:t>Bandwidth</a:t>
            </a:r>
            <a:r>
              <a:rPr sz="1700" spc="165" dirty="0">
                <a:latin typeface="Calibri"/>
                <a:cs typeface="Calibri"/>
              </a:rPr>
              <a:t> </a:t>
            </a:r>
            <a:r>
              <a:rPr sz="1700" spc="35" dirty="0">
                <a:latin typeface="Calibri"/>
                <a:cs typeface="Calibri"/>
              </a:rPr>
              <a:t>is</a:t>
            </a:r>
            <a:r>
              <a:rPr sz="1700" spc="165" dirty="0">
                <a:latin typeface="Calibri"/>
                <a:cs typeface="Calibri"/>
              </a:rPr>
              <a:t> </a:t>
            </a:r>
            <a:r>
              <a:rPr sz="1700" spc="25" dirty="0">
                <a:latin typeface="Calibri"/>
                <a:cs typeface="Calibri"/>
              </a:rPr>
              <a:t>a</a:t>
            </a:r>
            <a:r>
              <a:rPr sz="1700" spc="165" dirty="0">
                <a:latin typeface="Calibri"/>
                <a:cs typeface="Calibri"/>
              </a:rPr>
              <a:t> </a:t>
            </a:r>
            <a:r>
              <a:rPr sz="1700" spc="5" dirty="0">
                <a:latin typeface="Calibri"/>
                <a:cs typeface="Calibri"/>
              </a:rPr>
              <a:t>scarce</a:t>
            </a:r>
            <a:r>
              <a:rPr sz="1700" spc="165" dirty="0">
                <a:latin typeface="Calibri"/>
                <a:cs typeface="Calibri"/>
              </a:rPr>
              <a:t> </a:t>
            </a:r>
            <a:r>
              <a:rPr sz="1700" spc="-10" dirty="0">
                <a:latin typeface="Calibri"/>
                <a:cs typeface="Calibri"/>
              </a:rPr>
              <a:t>resource;</a:t>
            </a:r>
            <a:endParaRPr sz="1700">
              <a:latin typeface="Calibri"/>
              <a:cs typeface="Calibri"/>
            </a:endParaRPr>
          </a:p>
          <a:p>
            <a:pPr marL="611505" lvl="3" indent="-230504">
              <a:lnSpc>
                <a:spcPct val="100000"/>
              </a:lnSpc>
              <a:spcBef>
                <a:spcPts val="855"/>
              </a:spcBef>
              <a:buFont typeface="Calibri"/>
              <a:buChar char="–"/>
              <a:tabLst>
                <a:tab pos="612140" algn="l"/>
              </a:tabLst>
            </a:pPr>
            <a:r>
              <a:rPr sz="1700" spc="75" dirty="0">
                <a:latin typeface="Calibri"/>
                <a:cs typeface="Calibri"/>
              </a:rPr>
              <a:t>Inability</a:t>
            </a:r>
            <a:r>
              <a:rPr sz="1700" spc="165" dirty="0">
                <a:latin typeface="Calibri"/>
                <a:cs typeface="Calibri"/>
              </a:rPr>
              <a:t> </a:t>
            </a:r>
            <a:r>
              <a:rPr sz="1700" spc="10" dirty="0">
                <a:latin typeface="Calibri"/>
                <a:cs typeface="Calibri"/>
              </a:rPr>
              <a:t>to</a:t>
            </a:r>
            <a:r>
              <a:rPr sz="1700" spc="170" dirty="0">
                <a:latin typeface="Calibri"/>
                <a:cs typeface="Calibri"/>
              </a:rPr>
              <a:t> </a:t>
            </a:r>
            <a:r>
              <a:rPr sz="1700" dirty="0">
                <a:latin typeface="Calibri"/>
                <a:cs typeface="Calibri"/>
              </a:rPr>
              <a:t>have</a:t>
            </a:r>
            <a:r>
              <a:rPr sz="1700" spc="175" dirty="0">
                <a:latin typeface="Calibri"/>
                <a:cs typeface="Calibri"/>
              </a:rPr>
              <a:t> </a:t>
            </a:r>
            <a:r>
              <a:rPr sz="1700" spc="45" dirty="0">
                <a:latin typeface="Calibri"/>
                <a:cs typeface="Calibri"/>
              </a:rPr>
              <a:t>full</a:t>
            </a:r>
            <a:r>
              <a:rPr sz="1700" spc="170" dirty="0">
                <a:latin typeface="Calibri"/>
                <a:cs typeface="Calibri"/>
              </a:rPr>
              <a:t> </a:t>
            </a:r>
            <a:r>
              <a:rPr sz="1700" spc="30" dirty="0">
                <a:latin typeface="Calibri"/>
                <a:cs typeface="Calibri"/>
              </a:rPr>
              <a:t>information</a:t>
            </a:r>
            <a:r>
              <a:rPr sz="1700" spc="170" dirty="0">
                <a:latin typeface="Calibri"/>
                <a:cs typeface="Calibri"/>
              </a:rPr>
              <a:t> </a:t>
            </a:r>
            <a:r>
              <a:rPr sz="1700" spc="35" dirty="0">
                <a:latin typeface="Calibri"/>
                <a:cs typeface="Calibri"/>
              </a:rPr>
              <a:t>about</a:t>
            </a:r>
            <a:r>
              <a:rPr sz="1700" spc="175" dirty="0">
                <a:latin typeface="Calibri"/>
                <a:cs typeface="Calibri"/>
              </a:rPr>
              <a:t> </a:t>
            </a:r>
            <a:r>
              <a:rPr sz="1700" spc="25" dirty="0">
                <a:latin typeface="Calibri"/>
                <a:cs typeface="Calibri"/>
              </a:rPr>
              <a:t>topology;</a:t>
            </a:r>
            <a:endParaRPr sz="1700">
              <a:latin typeface="Calibri"/>
              <a:cs typeface="Calibri"/>
            </a:endParaRPr>
          </a:p>
          <a:p>
            <a:pPr marL="611505" lvl="3" indent="-230504">
              <a:lnSpc>
                <a:spcPct val="100000"/>
              </a:lnSpc>
              <a:spcBef>
                <a:spcPts val="860"/>
              </a:spcBef>
              <a:buFont typeface="Calibri"/>
              <a:buChar char="–"/>
              <a:tabLst>
                <a:tab pos="612140" algn="l"/>
              </a:tabLst>
            </a:pPr>
            <a:r>
              <a:rPr sz="1700" spc="55" dirty="0">
                <a:latin typeface="Calibri"/>
                <a:cs typeface="Calibri"/>
              </a:rPr>
              <a:t>Control</a:t>
            </a:r>
            <a:r>
              <a:rPr sz="1700" spc="170" dirty="0">
                <a:latin typeface="Calibri"/>
                <a:cs typeface="Calibri"/>
              </a:rPr>
              <a:t> </a:t>
            </a:r>
            <a:r>
              <a:rPr sz="1700" spc="-10" dirty="0">
                <a:latin typeface="Calibri"/>
                <a:cs typeface="Calibri"/>
              </a:rPr>
              <a:t>overhead</a:t>
            </a:r>
            <a:r>
              <a:rPr sz="1700" spc="175" dirty="0">
                <a:latin typeface="Calibri"/>
                <a:cs typeface="Calibri"/>
              </a:rPr>
              <a:t> </a:t>
            </a:r>
            <a:r>
              <a:rPr sz="1700" spc="30" dirty="0">
                <a:latin typeface="Calibri"/>
                <a:cs typeface="Calibri"/>
              </a:rPr>
              <a:t>must</a:t>
            </a:r>
            <a:r>
              <a:rPr sz="1700" spc="175" dirty="0">
                <a:latin typeface="Calibri"/>
                <a:cs typeface="Calibri"/>
              </a:rPr>
              <a:t> </a:t>
            </a:r>
            <a:r>
              <a:rPr sz="1700" spc="-5" dirty="0">
                <a:latin typeface="Calibri"/>
                <a:cs typeface="Calibri"/>
              </a:rPr>
              <a:t>be</a:t>
            </a:r>
            <a:r>
              <a:rPr sz="1700" spc="180" dirty="0">
                <a:latin typeface="Calibri"/>
                <a:cs typeface="Calibri"/>
              </a:rPr>
              <a:t> </a:t>
            </a:r>
            <a:r>
              <a:rPr sz="1700" spc="40" dirty="0">
                <a:latin typeface="Calibri"/>
                <a:cs typeface="Calibri"/>
              </a:rPr>
              <a:t>minimized.</a:t>
            </a:r>
            <a:endParaRPr sz="1700">
              <a:latin typeface="Calibri"/>
              <a:cs typeface="Calibri"/>
            </a:endParaRPr>
          </a:p>
          <a:p>
            <a:pPr marL="311785" lvl="2" indent="-216535">
              <a:lnSpc>
                <a:spcPct val="100000"/>
              </a:lnSpc>
              <a:spcBef>
                <a:spcPts val="1320"/>
              </a:spcBef>
              <a:buFont typeface="Cambria"/>
              <a:buChar char="•"/>
              <a:tabLst>
                <a:tab pos="312420" algn="l"/>
              </a:tabLst>
            </a:pPr>
            <a:r>
              <a:rPr sz="1700" spc="35" dirty="0">
                <a:latin typeface="Calibri"/>
                <a:cs typeface="Calibri"/>
              </a:rPr>
              <a:t>Shared</a:t>
            </a:r>
            <a:r>
              <a:rPr sz="1700" spc="160" dirty="0">
                <a:latin typeface="Calibri"/>
                <a:cs typeface="Calibri"/>
              </a:rPr>
              <a:t> </a:t>
            </a:r>
            <a:r>
              <a:rPr sz="1700" spc="30" dirty="0">
                <a:latin typeface="Calibri"/>
                <a:cs typeface="Calibri"/>
              </a:rPr>
              <a:t>broadcast</a:t>
            </a:r>
            <a:r>
              <a:rPr sz="1700" spc="165" dirty="0">
                <a:latin typeface="Calibri"/>
                <a:cs typeface="Calibri"/>
              </a:rPr>
              <a:t> </a:t>
            </a:r>
            <a:r>
              <a:rPr sz="1700" spc="25" dirty="0">
                <a:latin typeface="Calibri"/>
                <a:cs typeface="Calibri"/>
              </a:rPr>
              <a:t>radio</a:t>
            </a:r>
            <a:r>
              <a:rPr sz="1700" spc="165" dirty="0">
                <a:latin typeface="Calibri"/>
                <a:cs typeface="Calibri"/>
              </a:rPr>
              <a:t> </a:t>
            </a:r>
            <a:r>
              <a:rPr sz="1700" spc="15" dirty="0">
                <a:latin typeface="Calibri"/>
                <a:cs typeface="Calibri"/>
              </a:rPr>
              <a:t>channel:</a:t>
            </a:r>
            <a:endParaRPr sz="1700">
              <a:latin typeface="Calibri"/>
              <a:cs typeface="Calibri"/>
            </a:endParaRPr>
          </a:p>
          <a:p>
            <a:pPr marL="611505" lvl="3" indent="-230504">
              <a:lnSpc>
                <a:spcPct val="100000"/>
              </a:lnSpc>
              <a:spcBef>
                <a:spcPts val="860"/>
              </a:spcBef>
              <a:buFont typeface="Calibri"/>
              <a:buChar char="–"/>
              <a:tabLst>
                <a:tab pos="612140" algn="l"/>
              </a:tabLst>
            </a:pPr>
            <a:r>
              <a:rPr sz="1700" spc="20" dirty="0">
                <a:latin typeface="Calibri"/>
                <a:cs typeface="Calibri"/>
              </a:rPr>
              <a:t>Nodes</a:t>
            </a:r>
            <a:r>
              <a:rPr sz="1700" spc="160" dirty="0">
                <a:latin typeface="Calibri"/>
                <a:cs typeface="Calibri"/>
              </a:rPr>
              <a:t> </a:t>
            </a:r>
            <a:r>
              <a:rPr sz="1700" dirty="0">
                <a:latin typeface="Calibri"/>
                <a:cs typeface="Calibri"/>
              </a:rPr>
              <a:t>compete</a:t>
            </a:r>
            <a:r>
              <a:rPr sz="1700" spc="160" dirty="0">
                <a:latin typeface="Calibri"/>
                <a:cs typeface="Calibri"/>
              </a:rPr>
              <a:t> </a:t>
            </a:r>
            <a:r>
              <a:rPr sz="1700" dirty="0">
                <a:latin typeface="Calibri"/>
                <a:cs typeface="Calibri"/>
              </a:rPr>
              <a:t>for</a:t>
            </a:r>
            <a:r>
              <a:rPr sz="1700" spc="165" dirty="0">
                <a:latin typeface="Calibri"/>
                <a:cs typeface="Calibri"/>
              </a:rPr>
              <a:t> </a:t>
            </a:r>
            <a:r>
              <a:rPr sz="1700" spc="20" dirty="0">
                <a:latin typeface="Calibri"/>
                <a:cs typeface="Calibri"/>
              </a:rPr>
              <a:t>sending</a:t>
            </a:r>
            <a:r>
              <a:rPr sz="1700" spc="160" dirty="0">
                <a:latin typeface="Calibri"/>
                <a:cs typeface="Calibri"/>
              </a:rPr>
              <a:t> </a:t>
            </a:r>
            <a:r>
              <a:rPr sz="1700" spc="15" dirty="0">
                <a:latin typeface="Calibri"/>
                <a:cs typeface="Calibri"/>
              </a:rPr>
              <a:t>packets;</a:t>
            </a:r>
            <a:endParaRPr sz="1700">
              <a:latin typeface="Calibri"/>
              <a:cs typeface="Calibri"/>
            </a:endParaRPr>
          </a:p>
          <a:p>
            <a:pPr marL="611505" lvl="3" indent="-230504">
              <a:lnSpc>
                <a:spcPct val="100000"/>
              </a:lnSpc>
              <a:spcBef>
                <a:spcPts val="860"/>
              </a:spcBef>
              <a:buFont typeface="Calibri"/>
              <a:buChar char="–"/>
              <a:tabLst>
                <a:tab pos="612140" algn="l"/>
              </a:tabLst>
            </a:pPr>
            <a:r>
              <a:rPr sz="1700" spc="50" dirty="0">
                <a:latin typeface="Calibri"/>
                <a:cs typeface="Calibri"/>
              </a:rPr>
              <a:t>Collisions.</a:t>
            </a:r>
            <a:endParaRPr sz="1700">
              <a:latin typeface="Calibri"/>
              <a:cs typeface="Calibri"/>
            </a:endParaRPr>
          </a:p>
          <a:p>
            <a:pPr marL="311785" lvl="2" indent="-216535">
              <a:lnSpc>
                <a:spcPct val="100000"/>
              </a:lnSpc>
              <a:spcBef>
                <a:spcPts val="1320"/>
              </a:spcBef>
              <a:buFont typeface="Cambria"/>
              <a:buChar char="•"/>
              <a:tabLst>
                <a:tab pos="312420" algn="l"/>
              </a:tabLst>
            </a:pPr>
            <a:r>
              <a:rPr sz="1700" spc="35" dirty="0">
                <a:latin typeface="Calibri"/>
                <a:cs typeface="Calibri"/>
              </a:rPr>
              <a:t>Erroneous</a:t>
            </a:r>
            <a:r>
              <a:rPr sz="1700" spc="175" dirty="0">
                <a:latin typeface="Calibri"/>
                <a:cs typeface="Calibri"/>
              </a:rPr>
              <a:t> </a:t>
            </a:r>
            <a:r>
              <a:rPr sz="1700" spc="25" dirty="0">
                <a:latin typeface="Calibri"/>
                <a:cs typeface="Calibri"/>
              </a:rPr>
              <a:t>transmission</a:t>
            </a:r>
            <a:r>
              <a:rPr sz="1700" spc="175" dirty="0">
                <a:latin typeface="Calibri"/>
                <a:cs typeface="Calibri"/>
              </a:rPr>
              <a:t> </a:t>
            </a:r>
            <a:r>
              <a:rPr sz="1700" spc="20" dirty="0">
                <a:latin typeface="Calibri"/>
                <a:cs typeface="Calibri"/>
              </a:rPr>
              <a:t>medium:</a:t>
            </a:r>
            <a:endParaRPr sz="1700">
              <a:latin typeface="Calibri"/>
              <a:cs typeface="Calibri"/>
            </a:endParaRPr>
          </a:p>
          <a:p>
            <a:pPr marL="611505" lvl="3" indent="-230504">
              <a:lnSpc>
                <a:spcPct val="100000"/>
              </a:lnSpc>
              <a:spcBef>
                <a:spcPts val="860"/>
              </a:spcBef>
              <a:buFont typeface="Calibri"/>
              <a:buChar char="–"/>
              <a:tabLst>
                <a:tab pos="612140" algn="l"/>
              </a:tabLst>
            </a:pPr>
            <a:r>
              <a:rPr sz="1700" spc="65" dirty="0">
                <a:latin typeface="Calibri"/>
                <a:cs typeface="Calibri"/>
              </a:rPr>
              <a:t>Loss</a:t>
            </a:r>
            <a:r>
              <a:rPr sz="1700" spc="165" dirty="0">
                <a:latin typeface="Calibri"/>
                <a:cs typeface="Calibri"/>
              </a:rPr>
              <a:t> </a:t>
            </a:r>
            <a:r>
              <a:rPr sz="1700" spc="-35" dirty="0">
                <a:latin typeface="Calibri"/>
                <a:cs typeface="Calibri"/>
              </a:rPr>
              <a:t>of</a:t>
            </a:r>
            <a:r>
              <a:rPr sz="1700" spc="170" dirty="0">
                <a:latin typeface="Calibri"/>
                <a:cs typeface="Calibri"/>
              </a:rPr>
              <a:t> </a:t>
            </a:r>
            <a:r>
              <a:rPr sz="1700" spc="35" dirty="0">
                <a:latin typeface="Calibri"/>
                <a:cs typeface="Calibri"/>
              </a:rPr>
              <a:t>routing</a:t>
            </a:r>
            <a:r>
              <a:rPr sz="1700" spc="170" dirty="0">
                <a:latin typeface="Calibri"/>
                <a:cs typeface="Calibri"/>
              </a:rPr>
              <a:t> </a:t>
            </a:r>
            <a:r>
              <a:rPr sz="1700" spc="15" dirty="0">
                <a:latin typeface="Calibri"/>
                <a:cs typeface="Calibri"/>
              </a:rPr>
              <a:t>packets.</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
        <p:nvSpPr>
          <p:cNvPr id="7" name="object 7"/>
          <p:cNvSpPr txBox="1"/>
          <p:nvPr/>
        </p:nvSpPr>
        <p:spPr>
          <a:xfrm>
            <a:off x="9640514" y="6868266"/>
            <a:ext cx="220979" cy="340360"/>
          </a:xfrm>
          <a:prstGeom prst="rect">
            <a:avLst/>
          </a:prstGeom>
        </p:spPr>
        <p:txBody>
          <a:bodyPr vert="horz" wrap="square" lIns="0" tIns="0" rIns="0" bIns="0" rtlCol="0">
            <a:spAutoFit/>
          </a:bodyPr>
          <a:lstStyle/>
          <a:p>
            <a:pPr marL="38100">
              <a:lnSpc>
                <a:spcPts val="2450"/>
              </a:lnSpc>
            </a:pPr>
            <a:fld id="{81D60167-4931-47E6-BA6A-407CBD079E47}" type="slidenum">
              <a:rPr sz="2450" spc="-105" dirty="0">
                <a:latin typeface="Calibri"/>
                <a:cs typeface="Calibri"/>
              </a:rPr>
              <a:pPr marL="38100">
                <a:lnSpc>
                  <a:spcPts val="2450"/>
                </a:lnSpc>
              </a:pPr>
              <a:t>4</a:t>
            </a:fld>
            <a:endParaRPr sz="245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780087"/>
            <a:ext cx="9083675" cy="4934585"/>
          </a:xfrm>
          <a:prstGeom prst="rect">
            <a:avLst/>
          </a:prstGeom>
        </p:spPr>
        <p:txBody>
          <a:bodyPr vert="horz" wrap="square" lIns="0" tIns="176530" rIns="0" bIns="0" rtlCol="0">
            <a:spAutoFit/>
          </a:bodyPr>
          <a:lstStyle/>
          <a:p>
            <a:pPr marL="525780" lvl="1" indent="-513715">
              <a:lnSpc>
                <a:spcPct val="100000"/>
              </a:lnSpc>
              <a:spcBef>
                <a:spcPts val="1390"/>
              </a:spcBef>
              <a:buAutoNum type="arabicPeriod" startAt="6"/>
              <a:tabLst>
                <a:tab pos="526415" algn="l"/>
              </a:tabLst>
            </a:pPr>
            <a:r>
              <a:rPr sz="2050" spc="25" dirty="0">
                <a:solidFill>
                  <a:srgbClr val="000099"/>
                </a:solidFill>
                <a:latin typeface="Calibri"/>
                <a:cs typeface="Calibri"/>
              </a:rPr>
              <a:t>Flow-oriented</a:t>
            </a:r>
            <a:r>
              <a:rPr sz="2050" spc="200" dirty="0">
                <a:solidFill>
                  <a:srgbClr val="000099"/>
                </a:solidFill>
                <a:latin typeface="Calibri"/>
                <a:cs typeface="Calibri"/>
              </a:rPr>
              <a:t> </a:t>
            </a:r>
            <a:r>
              <a:rPr sz="2050" spc="40" dirty="0">
                <a:solidFill>
                  <a:srgbClr val="000099"/>
                </a:solidFill>
                <a:latin typeface="Calibri"/>
                <a:cs typeface="Calibri"/>
              </a:rPr>
              <a:t>routing</a:t>
            </a:r>
            <a:r>
              <a:rPr sz="2050" spc="204" dirty="0">
                <a:solidFill>
                  <a:srgbClr val="000099"/>
                </a:solidFill>
                <a:latin typeface="Calibri"/>
                <a:cs typeface="Calibri"/>
              </a:rPr>
              <a:t> </a:t>
            </a:r>
            <a:r>
              <a:rPr sz="2050" spc="20" dirty="0">
                <a:solidFill>
                  <a:srgbClr val="000099"/>
                </a:solidFill>
                <a:latin typeface="Calibri"/>
                <a:cs typeface="Calibri"/>
              </a:rPr>
              <a:t>protocol</a:t>
            </a:r>
            <a:endParaRPr sz="2050">
              <a:latin typeface="Calibri"/>
              <a:cs typeface="Calibri"/>
            </a:endParaRPr>
          </a:p>
          <a:p>
            <a:pPr marL="246379">
              <a:lnSpc>
                <a:spcPct val="100000"/>
              </a:lnSpc>
              <a:spcBef>
                <a:spcPts val="1085"/>
              </a:spcBef>
            </a:pPr>
            <a:r>
              <a:rPr sz="1700" b="1" spc="254" dirty="0">
                <a:latin typeface="Calibri"/>
                <a:cs typeface="Calibri"/>
              </a:rPr>
              <a:t>Aim</a:t>
            </a:r>
            <a:r>
              <a:rPr sz="1700" b="1" spc="170" dirty="0">
                <a:latin typeface="Calibri"/>
                <a:cs typeface="Calibri"/>
              </a:rPr>
              <a:t> </a:t>
            </a:r>
            <a:r>
              <a:rPr sz="1700" b="1" spc="100" dirty="0">
                <a:latin typeface="Calibri"/>
                <a:cs typeface="Calibri"/>
              </a:rPr>
              <a:t>is</a:t>
            </a:r>
            <a:r>
              <a:rPr sz="1700" b="1" spc="175" dirty="0">
                <a:latin typeface="Calibri"/>
                <a:cs typeface="Calibri"/>
              </a:rPr>
              <a:t> </a:t>
            </a:r>
            <a:r>
              <a:rPr sz="1700" b="1" spc="105" dirty="0">
                <a:latin typeface="Calibri"/>
                <a:cs typeface="Calibri"/>
              </a:rPr>
              <a:t>on</a:t>
            </a:r>
            <a:r>
              <a:rPr sz="1700" b="1" spc="175" dirty="0">
                <a:latin typeface="Calibri"/>
                <a:cs typeface="Calibri"/>
              </a:rPr>
              <a:t> </a:t>
            </a:r>
            <a:r>
              <a:rPr sz="1700" b="1" spc="140" dirty="0">
                <a:latin typeface="Calibri"/>
                <a:cs typeface="Calibri"/>
              </a:rPr>
              <a:t>supporting</a:t>
            </a:r>
            <a:r>
              <a:rPr sz="1700" b="1" spc="175" dirty="0">
                <a:latin typeface="Calibri"/>
                <a:cs typeface="Calibri"/>
              </a:rPr>
              <a:t> </a:t>
            </a:r>
            <a:r>
              <a:rPr sz="1700" b="1" spc="120" dirty="0">
                <a:latin typeface="Calibri"/>
                <a:cs typeface="Calibri"/>
              </a:rPr>
              <a:t>real-time</a:t>
            </a:r>
            <a:r>
              <a:rPr sz="1700" b="1" spc="180" dirty="0">
                <a:latin typeface="Calibri"/>
                <a:cs typeface="Calibri"/>
              </a:rPr>
              <a:t> </a:t>
            </a:r>
            <a:r>
              <a:rPr sz="1700" b="1" spc="95" dirty="0">
                <a:latin typeface="Calibri"/>
                <a:cs typeface="Calibri"/>
              </a:rPr>
              <a:t>traffic</a:t>
            </a:r>
            <a:r>
              <a:rPr sz="1700" b="1" spc="170" dirty="0">
                <a:latin typeface="Calibri"/>
                <a:cs typeface="Calibri"/>
              </a:rPr>
              <a:t> </a:t>
            </a:r>
            <a:r>
              <a:rPr sz="1700" b="1" spc="135" dirty="0">
                <a:latin typeface="Calibri"/>
                <a:cs typeface="Calibri"/>
              </a:rPr>
              <a:t>using</a:t>
            </a:r>
            <a:r>
              <a:rPr sz="1700" b="1" spc="180" dirty="0">
                <a:latin typeface="Calibri"/>
                <a:cs typeface="Calibri"/>
              </a:rPr>
              <a:t> </a:t>
            </a:r>
            <a:r>
              <a:rPr sz="1700" b="1" spc="100" dirty="0">
                <a:latin typeface="Calibri"/>
                <a:cs typeface="Calibri"/>
              </a:rPr>
              <a:t>a</a:t>
            </a:r>
            <a:r>
              <a:rPr sz="1700" b="1" spc="175" dirty="0">
                <a:latin typeface="Calibri"/>
                <a:cs typeface="Calibri"/>
              </a:rPr>
              <a:t> </a:t>
            </a:r>
            <a:r>
              <a:rPr sz="1700" b="1" spc="125" dirty="0">
                <a:latin typeface="Calibri"/>
                <a:cs typeface="Calibri"/>
              </a:rPr>
              <a:t>predictive</a:t>
            </a:r>
            <a:r>
              <a:rPr sz="1700" b="1" spc="180" dirty="0">
                <a:latin typeface="Calibri"/>
                <a:cs typeface="Calibri"/>
              </a:rPr>
              <a:t> </a:t>
            </a:r>
            <a:r>
              <a:rPr sz="1700" b="1" spc="120" dirty="0">
                <a:latin typeface="Calibri"/>
                <a:cs typeface="Calibri"/>
              </a:rPr>
              <a:t>multi-hop-handoff</a:t>
            </a:r>
            <a:r>
              <a:rPr sz="1700" b="1" spc="175" dirty="0">
                <a:latin typeface="Calibri"/>
                <a:cs typeface="Calibri"/>
              </a:rPr>
              <a:t> </a:t>
            </a:r>
            <a:r>
              <a:rPr sz="1700" b="1" spc="90" dirty="0">
                <a:latin typeface="Calibri"/>
                <a:cs typeface="Calibri"/>
              </a:rPr>
              <a:t>feature:</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75" dirty="0">
                <a:latin typeface="Calibri"/>
                <a:cs typeface="Calibri"/>
              </a:rPr>
              <a:t>Classic</a:t>
            </a:r>
            <a:r>
              <a:rPr sz="1700" spc="160" dirty="0">
                <a:latin typeface="Calibri"/>
                <a:cs typeface="Calibri"/>
              </a:rPr>
              <a:t> </a:t>
            </a:r>
            <a:r>
              <a:rPr sz="1700" spc="20" dirty="0">
                <a:latin typeface="Calibri"/>
                <a:cs typeface="Calibri"/>
              </a:rPr>
              <a:t>protocols</a:t>
            </a:r>
            <a:r>
              <a:rPr sz="1700" spc="160" dirty="0">
                <a:latin typeface="Calibri"/>
                <a:cs typeface="Calibri"/>
              </a:rPr>
              <a:t> </a:t>
            </a:r>
            <a:r>
              <a:rPr sz="1700" spc="30" dirty="0">
                <a:latin typeface="Calibri"/>
                <a:cs typeface="Calibri"/>
              </a:rPr>
              <a:t>(e.g.,</a:t>
            </a:r>
            <a:r>
              <a:rPr sz="1700" spc="165" dirty="0">
                <a:latin typeface="Calibri"/>
                <a:cs typeface="Calibri"/>
              </a:rPr>
              <a:t> </a:t>
            </a:r>
            <a:r>
              <a:rPr sz="1700" spc="185" dirty="0">
                <a:latin typeface="Calibri"/>
                <a:cs typeface="Calibri"/>
              </a:rPr>
              <a:t>DSR,</a:t>
            </a:r>
            <a:r>
              <a:rPr sz="1700" spc="160" dirty="0">
                <a:latin typeface="Calibri"/>
                <a:cs typeface="Calibri"/>
              </a:rPr>
              <a:t> </a:t>
            </a:r>
            <a:r>
              <a:rPr sz="1700" spc="225" dirty="0">
                <a:latin typeface="Calibri"/>
                <a:cs typeface="Calibri"/>
              </a:rPr>
              <a:t>AODV</a:t>
            </a:r>
            <a:r>
              <a:rPr sz="1700" spc="160" dirty="0">
                <a:latin typeface="Calibri"/>
                <a:cs typeface="Calibri"/>
              </a:rPr>
              <a:t> </a:t>
            </a:r>
            <a:r>
              <a:rPr sz="1700" spc="35" dirty="0">
                <a:latin typeface="Calibri"/>
                <a:cs typeface="Calibri"/>
              </a:rPr>
              <a:t>etc.):</a:t>
            </a:r>
            <a:endParaRPr sz="1700">
              <a:latin typeface="Calibri"/>
              <a:cs typeface="Calibri"/>
            </a:endParaRPr>
          </a:p>
          <a:p>
            <a:pPr marL="611505" lvl="3" indent="-230504">
              <a:lnSpc>
                <a:spcPct val="100000"/>
              </a:lnSpc>
              <a:spcBef>
                <a:spcPts val="895"/>
              </a:spcBef>
              <a:buFont typeface="Calibri"/>
              <a:buChar char="–"/>
              <a:tabLst>
                <a:tab pos="612140" algn="l"/>
              </a:tabLst>
            </a:pPr>
            <a:r>
              <a:rPr sz="1700" dirty="0">
                <a:latin typeface="Calibri"/>
                <a:cs typeface="Calibri"/>
              </a:rPr>
              <a:t>route</a:t>
            </a:r>
            <a:r>
              <a:rPr sz="1700" spc="180" dirty="0">
                <a:latin typeface="Calibri"/>
                <a:cs typeface="Calibri"/>
              </a:rPr>
              <a:t> </a:t>
            </a:r>
            <a:r>
              <a:rPr sz="1700" spc="25" dirty="0">
                <a:latin typeface="Calibri"/>
                <a:cs typeface="Calibri"/>
              </a:rPr>
              <a:t>repair</a:t>
            </a:r>
            <a:r>
              <a:rPr sz="1700" spc="185" dirty="0">
                <a:latin typeface="Calibri"/>
                <a:cs typeface="Calibri"/>
              </a:rPr>
              <a:t> </a:t>
            </a:r>
            <a:r>
              <a:rPr sz="1700" spc="35" dirty="0">
                <a:latin typeface="Calibri"/>
                <a:cs typeface="Calibri"/>
              </a:rPr>
              <a:t>is</a:t>
            </a:r>
            <a:r>
              <a:rPr sz="1700" spc="180" dirty="0">
                <a:latin typeface="Calibri"/>
                <a:cs typeface="Calibri"/>
              </a:rPr>
              <a:t> </a:t>
            </a:r>
            <a:r>
              <a:rPr sz="1700" spc="45" dirty="0">
                <a:latin typeface="Calibri"/>
                <a:cs typeface="Calibri"/>
              </a:rPr>
              <a:t>initiated</a:t>
            </a:r>
            <a:r>
              <a:rPr sz="1700" spc="185" dirty="0">
                <a:latin typeface="Calibri"/>
                <a:cs typeface="Calibri"/>
              </a:rPr>
              <a:t> </a:t>
            </a:r>
            <a:r>
              <a:rPr sz="1700" spc="-5" dirty="0">
                <a:latin typeface="Calibri"/>
                <a:cs typeface="Calibri"/>
              </a:rPr>
              <a:t>when</a:t>
            </a:r>
            <a:r>
              <a:rPr sz="1700" spc="185" dirty="0">
                <a:latin typeface="Calibri"/>
                <a:cs typeface="Calibri"/>
              </a:rPr>
              <a:t> </a:t>
            </a:r>
            <a:r>
              <a:rPr sz="1700" spc="10" dirty="0">
                <a:latin typeface="Calibri"/>
                <a:cs typeface="Calibri"/>
              </a:rPr>
              <a:t>intermediate</a:t>
            </a:r>
            <a:r>
              <a:rPr sz="1700" spc="175" dirty="0">
                <a:latin typeface="Calibri"/>
                <a:cs typeface="Calibri"/>
              </a:rPr>
              <a:t> </a:t>
            </a:r>
            <a:r>
              <a:rPr sz="1700" spc="-5" dirty="0">
                <a:latin typeface="Calibri"/>
                <a:cs typeface="Calibri"/>
              </a:rPr>
              <a:t>node</a:t>
            </a:r>
            <a:r>
              <a:rPr sz="1700" spc="185" dirty="0">
                <a:latin typeface="Calibri"/>
                <a:cs typeface="Calibri"/>
              </a:rPr>
              <a:t> </a:t>
            </a:r>
            <a:r>
              <a:rPr sz="1700" spc="5" dirty="0">
                <a:latin typeface="Calibri"/>
                <a:cs typeface="Calibri"/>
              </a:rPr>
              <a:t>detects</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75" dirty="0">
                <a:latin typeface="Calibri"/>
                <a:cs typeface="Calibri"/>
              </a:rPr>
              <a:t>link</a:t>
            </a:r>
            <a:r>
              <a:rPr sz="1700" spc="185" dirty="0">
                <a:latin typeface="Calibri"/>
                <a:cs typeface="Calibri"/>
              </a:rPr>
              <a:t> </a:t>
            </a:r>
            <a:r>
              <a:rPr sz="1700" spc="20" dirty="0">
                <a:latin typeface="Calibri"/>
                <a:cs typeface="Calibri"/>
              </a:rPr>
              <a:t>breaks;</a:t>
            </a:r>
            <a:endParaRPr sz="1700">
              <a:latin typeface="Calibri"/>
              <a:cs typeface="Calibri"/>
            </a:endParaRPr>
          </a:p>
          <a:p>
            <a:pPr marL="611505" lvl="3" indent="-230504">
              <a:lnSpc>
                <a:spcPct val="100000"/>
              </a:lnSpc>
              <a:spcBef>
                <a:spcPts val="894"/>
              </a:spcBef>
              <a:buFont typeface="Calibri"/>
              <a:buChar char="–"/>
              <a:tabLst>
                <a:tab pos="612140" algn="l"/>
              </a:tabLst>
            </a:pPr>
            <a:r>
              <a:rPr sz="1700" spc="80" dirty="0">
                <a:latin typeface="Calibri"/>
                <a:cs typeface="Calibri"/>
              </a:rPr>
              <a:t>it</a:t>
            </a:r>
            <a:r>
              <a:rPr sz="1700" spc="170" dirty="0">
                <a:latin typeface="Calibri"/>
                <a:cs typeface="Calibri"/>
              </a:rPr>
              <a:t> </a:t>
            </a:r>
            <a:r>
              <a:rPr sz="1700" dirty="0">
                <a:latin typeface="Calibri"/>
                <a:cs typeface="Calibri"/>
              </a:rPr>
              <a:t>causes</a:t>
            </a:r>
            <a:r>
              <a:rPr sz="1700" spc="175" dirty="0">
                <a:latin typeface="Calibri"/>
                <a:cs typeface="Calibri"/>
              </a:rPr>
              <a:t> </a:t>
            </a:r>
            <a:r>
              <a:rPr sz="1700" dirty="0">
                <a:latin typeface="Calibri"/>
                <a:cs typeface="Calibri"/>
              </a:rPr>
              <a:t>delay,</a:t>
            </a:r>
            <a:r>
              <a:rPr sz="1700" spc="175" dirty="0">
                <a:latin typeface="Calibri"/>
                <a:cs typeface="Calibri"/>
              </a:rPr>
              <a:t> </a:t>
            </a:r>
            <a:r>
              <a:rPr sz="1700" spc="-10" dirty="0">
                <a:latin typeface="Calibri"/>
                <a:cs typeface="Calibri"/>
              </a:rPr>
              <a:t>losses:  low</a:t>
            </a:r>
            <a:r>
              <a:rPr sz="1700" spc="175" dirty="0">
                <a:latin typeface="Calibri"/>
                <a:cs typeface="Calibri"/>
              </a:rPr>
              <a:t> </a:t>
            </a:r>
            <a:r>
              <a:rPr sz="1700" spc="85" dirty="0">
                <a:latin typeface="Calibri"/>
                <a:cs typeface="Calibri"/>
              </a:rPr>
              <a:t>QoS</a:t>
            </a:r>
            <a:r>
              <a:rPr sz="1700" spc="170" dirty="0">
                <a:latin typeface="Calibri"/>
                <a:cs typeface="Calibri"/>
              </a:rPr>
              <a:t> </a:t>
            </a:r>
            <a:r>
              <a:rPr sz="1700" spc="35" dirty="0">
                <a:latin typeface="Calibri"/>
                <a:cs typeface="Calibri"/>
              </a:rPr>
              <a:t>is</a:t>
            </a:r>
            <a:r>
              <a:rPr sz="1700" spc="175" dirty="0">
                <a:latin typeface="Calibri"/>
                <a:cs typeface="Calibri"/>
              </a:rPr>
              <a:t> </a:t>
            </a:r>
            <a:r>
              <a:rPr sz="1700" spc="20" dirty="0">
                <a:latin typeface="Calibri"/>
                <a:cs typeface="Calibri"/>
              </a:rPr>
              <a:t>provided</a:t>
            </a:r>
            <a:r>
              <a:rPr sz="1700" spc="175" dirty="0">
                <a:latin typeface="Calibri"/>
                <a:cs typeface="Calibri"/>
              </a:rPr>
              <a:t> </a:t>
            </a:r>
            <a:r>
              <a:rPr sz="1700" spc="60" dirty="0">
                <a:latin typeface="Calibri"/>
                <a:cs typeface="Calibri"/>
              </a:rPr>
              <a:t>in</a:t>
            </a:r>
            <a:r>
              <a:rPr sz="1700" spc="175" dirty="0">
                <a:latin typeface="Calibri"/>
                <a:cs typeface="Calibri"/>
              </a:rPr>
              <a:t> </a:t>
            </a:r>
            <a:r>
              <a:rPr sz="1700" spc="25" dirty="0">
                <a:latin typeface="Calibri"/>
                <a:cs typeface="Calibri"/>
              </a:rPr>
              <a:t>result.</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254" dirty="0">
                <a:latin typeface="Calibri"/>
                <a:cs typeface="Calibri"/>
              </a:rPr>
              <a:t>FORP</a:t>
            </a:r>
            <a:r>
              <a:rPr sz="1700" spc="180" dirty="0">
                <a:latin typeface="Calibri"/>
                <a:cs typeface="Calibri"/>
              </a:rPr>
              <a:t> </a:t>
            </a:r>
            <a:r>
              <a:rPr sz="1700" spc="-15" dirty="0">
                <a:latin typeface="Calibri"/>
                <a:cs typeface="Calibri"/>
              </a:rPr>
              <a:t>uses</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30" dirty="0">
                <a:latin typeface="Calibri"/>
                <a:cs typeface="Calibri"/>
              </a:rPr>
              <a:t>predictive</a:t>
            </a:r>
            <a:r>
              <a:rPr sz="1700" spc="180" dirty="0">
                <a:latin typeface="Calibri"/>
                <a:cs typeface="Calibri"/>
              </a:rPr>
              <a:t> </a:t>
            </a:r>
            <a:r>
              <a:rPr sz="1700" spc="15" dirty="0">
                <a:latin typeface="Calibri"/>
                <a:cs typeface="Calibri"/>
              </a:rPr>
              <a:t>mechanism</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15" dirty="0">
                <a:latin typeface="Calibri"/>
                <a:cs typeface="Calibri"/>
              </a:rPr>
              <a:t>estimate</a:t>
            </a:r>
            <a:r>
              <a:rPr sz="1700" spc="180" dirty="0">
                <a:latin typeface="Calibri"/>
                <a:cs typeface="Calibri"/>
              </a:rPr>
              <a:t> </a:t>
            </a:r>
            <a:r>
              <a:rPr sz="1700" spc="75" dirty="0">
                <a:latin typeface="Calibri"/>
                <a:cs typeface="Calibri"/>
              </a:rPr>
              <a:t>link</a:t>
            </a:r>
            <a:r>
              <a:rPr sz="1700" spc="180" dirty="0">
                <a:latin typeface="Calibri"/>
                <a:cs typeface="Calibri"/>
              </a:rPr>
              <a:t> </a:t>
            </a:r>
            <a:r>
              <a:rPr sz="1700" spc="40" dirty="0">
                <a:latin typeface="Calibri"/>
                <a:cs typeface="Calibri"/>
              </a:rPr>
              <a:t>expiration</a:t>
            </a:r>
            <a:r>
              <a:rPr sz="1700" spc="180" dirty="0">
                <a:latin typeface="Calibri"/>
                <a:cs typeface="Calibri"/>
              </a:rPr>
              <a:t> </a:t>
            </a:r>
            <a:r>
              <a:rPr sz="1700" spc="20" dirty="0">
                <a:latin typeface="Calibri"/>
                <a:cs typeface="Calibri"/>
              </a:rPr>
              <a:t>time</a:t>
            </a:r>
            <a:r>
              <a:rPr sz="1700" spc="180" dirty="0">
                <a:latin typeface="Calibri"/>
                <a:cs typeface="Calibri"/>
              </a:rPr>
              <a:t> </a:t>
            </a:r>
            <a:r>
              <a:rPr sz="1700" spc="215" dirty="0">
                <a:latin typeface="Calibri"/>
                <a:cs typeface="Calibri"/>
              </a:rPr>
              <a:t>(LET):</a:t>
            </a:r>
            <a:endParaRPr sz="1700">
              <a:latin typeface="Calibri"/>
              <a:cs typeface="Calibri"/>
            </a:endParaRPr>
          </a:p>
          <a:p>
            <a:pPr marL="611505" lvl="3" indent="-230504">
              <a:lnSpc>
                <a:spcPct val="100000"/>
              </a:lnSpc>
              <a:spcBef>
                <a:spcPts val="894"/>
              </a:spcBef>
              <a:buFont typeface="Calibri"/>
              <a:buChar char="–"/>
              <a:tabLst>
                <a:tab pos="612140" algn="l"/>
              </a:tabLst>
            </a:pPr>
            <a:r>
              <a:rPr sz="1700" spc="80" dirty="0">
                <a:latin typeface="Calibri"/>
                <a:cs typeface="Calibri"/>
              </a:rPr>
              <a:t>it</a:t>
            </a:r>
            <a:r>
              <a:rPr sz="1700" spc="180" dirty="0">
                <a:latin typeface="Calibri"/>
                <a:cs typeface="Calibri"/>
              </a:rPr>
              <a:t> </a:t>
            </a:r>
            <a:r>
              <a:rPr sz="1700" spc="35" dirty="0">
                <a:latin typeface="Calibri"/>
                <a:cs typeface="Calibri"/>
              </a:rPr>
              <a:t>is</a:t>
            </a:r>
            <a:r>
              <a:rPr sz="1700" spc="185" dirty="0">
                <a:latin typeface="Calibri"/>
                <a:cs typeface="Calibri"/>
              </a:rPr>
              <a:t> </a:t>
            </a:r>
            <a:r>
              <a:rPr sz="1700" dirty="0">
                <a:latin typeface="Calibri"/>
                <a:cs typeface="Calibri"/>
              </a:rPr>
              <a:t>based</a:t>
            </a:r>
            <a:r>
              <a:rPr sz="1700" spc="180" dirty="0">
                <a:latin typeface="Calibri"/>
                <a:cs typeface="Calibri"/>
              </a:rPr>
              <a:t> </a:t>
            </a:r>
            <a:r>
              <a:rPr sz="1700" spc="-10" dirty="0">
                <a:latin typeface="Calibri"/>
                <a:cs typeface="Calibri"/>
              </a:rPr>
              <a:t>on</a:t>
            </a:r>
            <a:r>
              <a:rPr sz="1700" spc="185" dirty="0">
                <a:latin typeface="Calibri"/>
                <a:cs typeface="Calibri"/>
              </a:rPr>
              <a:t> </a:t>
            </a:r>
            <a:r>
              <a:rPr sz="1700" spc="35" dirty="0">
                <a:latin typeface="Calibri"/>
                <a:cs typeface="Calibri"/>
              </a:rPr>
              <a:t>location,</a:t>
            </a:r>
            <a:r>
              <a:rPr sz="1700" spc="180" dirty="0">
                <a:latin typeface="Calibri"/>
                <a:cs typeface="Calibri"/>
              </a:rPr>
              <a:t> </a:t>
            </a:r>
            <a:r>
              <a:rPr sz="1700" spc="50" dirty="0">
                <a:latin typeface="Calibri"/>
                <a:cs typeface="Calibri"/>
              </a:rPr>
              <a:t>mobility</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25" dirty="0">
                <a:latin typeface="Calibri"/>
                <a:cs typeface="Calibri"/>
              </a:rPr>
              <a:t>transmission</a:t>
            </a:r>
            <a:r>
              <a:rPr sz="1700" spc="185" dirty="0">
                <a:latin typeface="Calibri"/>
                <a:cs typeface="Calibri"/>
              </a:rPr>
              <a:t> </a:t>
            </a:r>
            <a:r>
              <a:rPr sz="1700" spc="10" dirty="0">
                <a:latin typeface="Calibri"/>
                <a:cs typeface="Calibri"/>
              </a:rPr>
              <a:t>range</a:t>
            </a:r>
            <a:r>
              <a:rPr sz="1700" spc="180" dirty="0">
                <a:latin typeface="Calibri"/>
                <a:cs typeface="Calibri"/>
              </a:rPr>
              <a:t> </a:t>
            </a:r>
            <a:r>
              <a:rPr sz="1700" spc="-35" dirty="0">
                <a:latin typeface="Calibri"/>
                <a:cs typeface="Calibri"/>
              </a:rPr>
              <a:t>of</a:t>
            </a:r>
            <a:r>
              <a:rPr sz="1700" spc="185" dirty="0">
                <a:latin typeface="Calibri"/>
                <a:cs typeface="Calibri"/>
              </a:rPr>
              <a:t> </a:t>
            </a:r>
            <a:r>
              <a:rPr sz="1700" spc="-5" dirty="0">
                <a:latin typeface="Calibri"/>
                <a:cs typeface="Calibri"/>
              </a:rPr>
              <a:t>nodes</a:t>
            </a:r>
            <a:r>
              <a:rPr sz="1700" spc="180" dirty="0">
                <a:latin typeface="Calibri"/>
                <a:cs typeface="Calibri"/>
              </a:rPr>
              <a:t> </a:t>
            </a:r>
            <a:r>
              <a:rPr sz="1700" spc="20" dirty="0">
                <a:latin typeface="Calibri"/>
                <a:cs typeface="Calibri"/>
              </a:rPr>
              <a:t>involved</a:t>
            </a:r>
            <a:r>
              <a:rPr sz="1700" spc="185" dirty="0">
                <a:latin typeface="Calibri"/>
                <a:cs typeface="Calibri"/>
              </a:rPr>
              <a:t> </a:t>
            </a:r>
            <a:r>
              <a:rPr sz="1700" spc="60" dirty="0">
                <a:latin typeface="Calibri"/>
                <a:cs typeface="Calibri"/>
              </a:rPr>
              <a:t>in</a:t>
            </a:r>
            <a:r>
              <a:rPr sz="1700" spc="185" dirty="0">
                <a:latin typeface="Calibri"/>
                <a:cs typeface="Calibri"/>
              </a:rPr>
              <a:t> </a:t>
            </a:r>
            <a:r>
              <a:rPr sz="1700" spc="20" dirty="0">
                <a:latin typeface="Calibri"/>
                <a:cs typeface="Calibri"/>
              </a:rPr>
              <a:t>forwarding;</a:t>
            </a:r>
            <a:endParaRPr sz="1700">
              <a:latin typeface="Calibri"/>
              <a:cs typeface="Calibri"/>
            </a:endParaRPr>
          </a:p>
          <a:p>
            <a:pPr marL="611505" lvl="3" indent="-230504">
              <a:lnSpc>
                <a:spcPct val="100000"/>
              </a:lnSpc>
              <a:spcBef>
                <a:spcPts val="894"/>
              </a:spcBef>
              <a:buFont typeface="Calibri"/>
              <a:buChar char="–"/>
              <a:tabLst>
                <a:tab pos="612140" algn="l"/>
              </a:tabLst>
            </a:pPr>
            <a:r>
              <a:rPr sz="1700" spc="5" dirty="0">
                <a:latin typeface="Calibri"/>
                <a:cs typeface="Calibri"/>
              </a:rPr>
              <a:t>the</a:t>
            </a:r>
            <a:r>
              <a:rPr sz="1700" spc="180" dirty="0">
                <a:latin typeface="Calibri"/>
                <a:cs typeface="Calibri"/>
              </a:rPr>
              <a:t> </a:t>
            </a:r>
            <a:r>
              <a:rPr sz="1700" spc="45" dirty="0">
                <a:latin typeface="Calibri"/>
                <a:cs typeface="Calibri"/>
              </a:rPr>
              <a:t>minimum</a:t>
            </a:r>
            <a:r>
              <a:rPr sz="1700" spc="180" dirty="0">
                <a:latin typeface="Calibri"/>
                <a:cs typeface="Calibri"/>
              </a:rPr>
              <a:t> </a:t>
            </a:r>
            <a:r>
              <a:rPr sz="1700" spc="-35" dirty="0">
                <a:latin typeface="Calibri"/>
                <a:cs typeface="Calibri"/>
              </a:rPr>
              <a:t>of</a:t>
            </a:r>
            <a:r>
              <a:rPr sz="1700" spc="185" dirty="0">
                <a:latin typeface="Calibri"/>
                <a:cs typeface="Calibri"/>
              </a:rPr>
              <a:t> </a:t>
            </a:r>
            <a:r>
              <a:rPr sz="1700" spc="340" dirty="0">
                <a:latin typeface="Calibri"/>
                <a:cs typeface="Calibri"/>
              </a:rPr>
              <a:t>LET</a:t>
            </a:r>
            <a:r>
              <a:rPr sz="1700" spc="180" dirty="0">
                <a:latin typeface="Calibri"/>
                <a:cs typeface="Calibri"/>
              </a:rPr>
              <a:t> </a:t>
            </a:r>
            <a:r>
              <a:rPr sz="1700" spc="5" dirty="0">
                <a:latin typeface="Calibri"/>
                <a:cs typeface="Calibri"/>
              </a:rPr>
              <a:t>determines</a:t>
            </a:r>
            <a:r>
              <a:rPr sz="1700" spc="185" dirty="0">
                <a:latin typeface="Calibri"/>
                <a:cs typeface="Calibri"/>
              </a:rPr>
              <a:t> </a:t>
            </a:r>
            <a:r>
              <a:rPr sz="1700" spc="5" dirty="0">
                <a:latin typeface="Calibri"/>
                <a:cs typeface="Calibri"/>
              </a:rPr>
              <a:t>the</a:t>
            </a:r>
            <a:r>
              <a:rPr sz="1700" spc="180" dirty="0">
                <a:latin typeface="Calibri"/>
                <a:cs typeface="Calibri"/>
              </a:rPr>
              <a:t> </a:t>
            </a:r>
            <a:r>
              <a:rPr sz="1700" dirty="0">
                <a:latin typeface="Calibri"/>
                <a:cs typeface="Calibri"/>
              </a:rPr>
              <a:t>route</a:t>
            </a:r>
            <a:r>
              <a:rPr sz="1700" spc="180" dirty="0">
                <a:latin typeface="Calibri"/>
                <a:cs typeface="Calibri"/>
              </a:rPr>
              <a:t> </a:t>
            </a:r>
            <a:r>
              <a:rPr sz="1700" spc="40" dirty="0">
                <a:latin typeface="Calibri"/>
                <a:cs typeface="Calibri"/>
              </a:rPr>
              <a:t>expiration</a:t>
            </a:r>
            <a:r>
              <a:rPr sz="1700" spc="185" dirty="0">
                <a:latin typeface="Calibri"/>
                <a:cs typeface="Calibri"/>
              </a:rPr>
              <a:t> </a:t>
            </a:r>
            <a:r>
              <a:rPr sz="1700" spc="20" dirty="0">
                <a:latin typeface="Calibri"/>
                <a:cs typeface="Calibri"/>
              </a:rPr>
              <a:t>time</a:t>
            </a:r>
            <a:r>
              <a:rPr sz="1700" spc="180" dirty="0">
                <a:latin typeface="Calibri"/>
                <a:cs typeface="Calibri"/>
              </a:rPr>
              <a:t> </a:t>
            </a:r>
            <a:r>
              <a:rPr sz="1700" spc="210" dirty="0">
                <a:latin typeface="Calibri"/>
                <a:cs typeface="Calibri"/>
              </a:rPr>
              <a:t>(RET);</a:t>
            </a:r>
            <a:endParaRPr sz="1700">
              <a:latin typeface="Calibri"/>
              <a:cs typeface="Calibri"/>
            </a:endParaRPr>
          </a:p>
          <a:p>
            <a:pPr marL="611505" lvl="3" indent="-230504">
              <a:lnSpc>
                <a:spcPct val="100000"/>
              </a:lnSpc>
              <a:spcBef>
                <a:spcPts val="900"/>
              </a:spcBef>
              <a:buFont typeface="Calibri"/>
              <a:buChar char="–"/>
              <a:tabLst>
                <a:tab pos="612140" algn="l"/>
              </a:tabLst>
            </a:pPr>
            <a:r>
              <a:rPr sz="1700" spc="80" dirty="0">
                <a:latin typeface="Calibri"/>
                <a:cs typeface="Calibri"/>
              </a:rPr>
              <a:t>it</a:t>
            </a:r>
            <a:r>
              <a:rPr sz="1700" spc="175" dirty="0">
                <a:latin typeface="Calibri"/>
                <a:cs typeface="Calibri"/>
              </a:rPr>
              <a:t> </a:t>
            </a:r>
            <a:r>
              <a:rPr sz="1700" spc="35" dirty="0">
                <a:latin typeface="Calibri"/>
                <a:cs typeface="Calibri"/>
              </a:rPr>
              <a:t>is</a:t>
            </a:r>
            <a:r>
              <a:rPr sz="1700" spc="180" dirty="0">
                <a:latin typeface="Calibri"/>
                <a:cs typeface="Calibri"/>
              </a:rPr>
              <a:t> </a:t>
            </a:r>
            <a:r>
              <a:rPr sz="1700" dirty="0">
                <a:latin typeface="Calibri"/>
                <a:cs typeface="Calibri"/>
              </a:rPr>
              <a:t>assumed</a:t>
            </a:r>
            <a:r>
              <a:rPr sz="1700" spc="175" dirty="0">
                <a:latin typeface="Calibri"/>
                <a:cs typeface="Calibri"/>
              </a:rPr>
              <a:t> </a:t>
            </a:r>
            <a:r>
              <a:rPr sz="1700" spc="55" dirty="0">
                <a:latin typeface="Calibri"/>
                <a:cs typeface="Calibri"/>
              </a:rPr>
              <a:t>that</a:t>
            </a:r>
            <a:r>
              <a:rPr sz="1700" spc="175" dirty="0">
                <a:latin typeface="Calibri"/>
                <a:cs typeface="Calibri"/>
              </a:rPr>
              <a:t> </a:t>
            </a:r>
            <a:r>
              <a:rPr sz="1700" spc="220" dirty="0">
                <a:latin typeface="Calibri"/>
                <a:cs typeface="Calibri"/>
              </a:rPr>
              <a:t>GPS</a:t>
            </a:r>
            <a:r>
              <a:rPr sz="1700" spc="180" dirty="0">
                <a:latin typeface="Calibri"/>
                <a:cs typeface="Calibri"/>
              </a:rPr>
              <a:t> </a:t>
            </a:r>
            <a:r>
              <a:rPr sz="1700" spc="35" dirty="0">
                <a:latin typeface="Calibri"/>
                <a:cs typeface="Calibri"/>
              </a:rPr>
              <a:t>is</a:t>
            </a:r>
            <a:r>
              <a:rPr sz="1700" spc="175" dirty="0">
                <a:latin typeface="Calibri"/>
                <a:cs typeface="Calibri"/>
              </a:rPr>
              <a:t> </a:t>
            </a:r>
            <a:r>
              <a:rPr sz="1700" spc="-5" dirty="0">
                <a:latin typeface="Calibri"/>
                <a:cs typeface="Calibri"/>
              </a:rPr>
              <a:t>used</a:t>
            </a:r>
            <a:r>
              <a:rPr sz="1700" spc="180" dirty="0">
                <a:latin typeface="Calibri"/>
                <a:cs typeface="Calibri"/>
              </a:rPr>
              <a:t> </a:t>
            </a:r>
            <a:r>
              <a:rPr sz="1700" spc="10" dirty="0">
                <a:latin typeface="Calibri"/>
                <a:cs typeface="Calibri"/>
              </a:rPr>
              <a:t>to</a:t>
            </a:r>
            <a:r>
              <a:rPr sz="1700" spc="175" dirty="0">
                <a:latin typeface="Calibri"/>
                <a:cs typeface="Calibri"/>
              </a:rPr>
              <a:t> </a:t>
            </a:r>
            <a:r>
              <a:rPr sz="1700" spc="10" dirty="0">
                <a:latin typeface="Calibri"/>
                <a:cs typeface="Calibri"/>
              </a:rPr>
              <a:t>make</a:t>
            </a:r>
            <a:r>
              <a:rPr sz="1700" spc="180" dirty="0">
                <a:latin typeface="Calibri"/>
                <a:cs typeface="Calibri"/>
              </a:rPr>
              <a:t> </a:t>
            </a:r>
            <a:r>
              <a:rPr sz="1700" spc="30" dirty="0">
                <a:latin typeface="Calibri"/>
                <a:cs typeface="Calibri"/>
              </a:rPr>
              <a:t>prediction</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265" dirty="0">
                <a:latin typeface="Calibri"/>
                <a:cs typeface="Calibri"/>
              </a:rPr>
              <a:t>LET.</a:t>
            </a:r>
            <a:endParaRPr sz="1700">
              <a:latin typeface="Calibri"/>
              <a:cs typeface="Calibri"/>
            </a:endParaRPr>
          </a:p>
          <a:p>
            <a:pPr marL="186055">
              <a:lnSpc>
                <a:spcPct val="100000"/>
              </a:lnSpc>
              <a:spcBef>
                <a:spcPts val="1375"/>
              </a:spcBef>
            </a:pPr>
            <a:r>
              <a:rPr sz="1700" b="1" spc="180" dirty="0">
                <a:latin typeface="Calibri"/>
                <a:cs typeface="Calibri"/>
              </a:rPr>
              <a:t>New</a:t>
            </a:r>
            <a:r>
              <a:rPr sz="1700" b="1" spc="210" dirty="0">
                <a:latin typeface="Calibri"/>
                <a:cs typeface="Calibri"/>
              </a:rPr>
              <a:t> </a:t>
            </a:r>
            <a:r>
              <a:rPr sz="1700" b="1" spc="125" dirty="0">
                <a:latin typeface="Calibri"/>
                <a:cs typeface="Calibri"/>
              </a:rPr>
              <a:t>shortcomings:</a:t>
            </a:r>
            <a:endParaRPr sz="1700">
              <a:latin typeface="Calibri"/>
              <a:cs typeface="Calibri"/>
            </a:endParaRPr>
          </a:p>
          <a:p>
            <a:pPr marL="311785" lvl="2" indent="-216535">
              <a:lnSpc>
                <a:spcPct val="100000"/>
              </a:lnSpc>
              <a:spcBef>
                <a:spcPts val="1380"/>
              </a:spcBef>
              <a:buChar char="•"/>
              <a:tabLst>
                <a:tab pos="312420" algn="l"/>
              </a:tabLst>
            </a:pPr>
            <a:r>
              <a:rPr sz="1700" spc="204" dirty="0">
                <a:latin typeface="Cambria"/>
                <a:cs typeface="Cambria"/>
              </a:rPr>
              <a:t>−</a:t>
            </a:r>
            <a:r>
              <a:rPr sz="1700" spc="204" dirty="0">
                <a:latin typeface="Calibri"/>
                <a:cs typeface="Calibri"/>
              </a:rPr>
              <a:t>:</a:t>
            </a:r>
            <a:r>
              <a:rPr sz="1700" spc="335" dirty="0">
                <a:latin typeface="Calibri"/>
                <a:cs typeface="Calibri"/>
              </a:rPr>
              <a:t> </a:t>
            </a:r>
            <a:r>
              <a:rPr sz="1700" spc="5" dirty="0">
                <a:latin typeface="Calibri"/>
                <a:cs typeface="Calibri"/>
              </a:rPr>
              <a:t>devises</a:t>
            </a:r>
            <a:r>
              <a:rPr sz="1700" spc="155" dirty="0">
                <a:latin typeface="Calibri"/>
                <a:cs typeface="Calibri"/>
              </a:rPr>
              <a:t> </a:t>
            </a:r>
            <a:r>
              <a:rPr sz="1700" spc="-5" dirty="0">
                <a:latin typeface="Calibri"/>
                <a:cs typeface="Calibri"/>
              </a:rPr>
              <a:t>are</a:t>
            </a:r>
            <a:r>
              <a:rPr sz="1700" spc="160" dirty="0">
                <a:latin typeface="Calibri"/>
                <a:cs typeface="Calibri"/>
              </a:rPr>
              <a:t> </a:t>
            </a:r>
            <a:r>
              <a:rPr sz="1700" spc="15" dirty="0">
                <a:latin typeface="Calibri"/>
                <a:cs typeface="Calibri"/>
              </a:rPr>
              <a:t>expensive;</a:t>
            </a:r>
            <a:endParaRPr sz="1700">
              <a:latin typeface="Calibri"/>
              <a:cs typeface="Calibri"/>
            </a:endParaRPr>
          </a:p>
          <a:p>
            <a:pPr marL="311785" lvl="2" indent="-216535">
              <a:lnSpc>
                <a:spcPct val="100000"/>
              </a:lnSpc>
              <a:spcBef>
                <a:spcPts val="1375"/>
              </a:spcBef>
              <a:buChar char="•"/>
              <a:tabLst>
                <a:tab pos="312420" algn="l"/>
              </a:tabLst>
            </a:pPr>
            <a:r>
              <a:rPr sz="1700" spc="204" dirty="0">
                <a:latin typeface="Cambria"/>
                <a:cs typeface="Cambria"/>
              </a:rPr>
              <a:t>−</a:t>
            </a:r>
            <a:r>
              <a:rPr sz="1700" spc="204" dirty="0">
                <a:latin typeface="Calibri"/>
                <a:cs typeface="Calibri"/>
              </a:rPr>
              <a:t>:</a:t>
            </a:r>
            <a:r>
              <a:rPr sz="1700" spc="355" dirty="0">
                <a:latin typeface="Calibri"/>
                <a:cs typeface="Calibri"/>
              </a:rPr>
              <a:t> </a:t>
            </a:r>
            <a:r>
              <a:rPr sz="1700" spc="30" dirty="0">
                <a:latin typeface="Calibri"/>
                <a:cs typeface="Calibri"/>
              </a:rPr>
              <a:t>can</a:t>
            </a:r>
            <a:r>
              <a:rPr sz="1700" spc="175" dirty="0">
                <a:latin typeface="Calibri"/>
                <a:cs typeface="Calibri"/>
              </a:rPr>
              <a:t> </a:t>
            </a:r>
            <a:r>
              <a:rPr sz="1700" spc="40" dirty="0">
                <a:latin typeface="Calibri"/>
                <a:cs typeface="Calibri"/>
              </a:rPr>
              <a:t>only</a:t>
            </a:r>
            <a:r>
              <a:rPr sz="1700" spc="175" dirty="0">
                <a:latin typeface="Calibri"/>
                <a:cs typeface="Calibri"/>
              </a:rPr>
              <a:t> </a:t>
            </a:r>
            <a:r>
              <a:rPr sz="1700" dirty="0">
                <a:latin typeface="Calibri"/>
                <a:cs typeface="Calibri"/>
              </a:rPr>
              <a:t>operate</a:t>
            </a:r>
            <a:r>
              <a:rPr sz="1700" spc="175" dirty="0">
                <a:latin typeface="Calibri"/>
                <a:cs typeface="Calibri"/>
              </a:rPr>
              <a:t> </a:t>
            </a:r>
            <a:r>
              <a:rPr sz="1700" spc="55" dirty="0">
                <a:latin typeface="Calibri"/>
                <a:cs typeface="Calibri"/>
              </a:rPr>
              <a:t>at</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10" dirty="0">
                <a:latin typeface="Calibri"/>
                <a:cs typeface="Calibri"/>
              </a:rPr>
              <a:t>open</a:t>
            </a:r>
            <a:r>
              <a:rPr sz="1700" spc="175" dirty="0">
                <a:latin typeface="Calibri"/>
                <a:cs typeface="Calibri"/>
              </a:rPr>
              <a:t> </a:t>
            </a:r>
            <a:r>
              <a:rPr sz="1700" spc="50" dirty="0">
                <a:latin typeface="Calibri"/>
                <a:cs typeface="Calibri"/>
              </a:rPr>
              <a:t>air</a:t>
            </a:r>
            <a:r>
              <a:rPr sz="1700" spc="175" dirty="0">
                <a:latin typeface="Calibri"/>
                <a:cs typeface="Calibri"/>
              </a:rPr>
              <a:t> </a:t>
            </a:r>
            <a:r>
              <a:rPr sz="1700" spc="25" dirty="0">
                <a:latin typeface="Calibri"/>
                <a:cs typeface="Calibri"/>
              </a:rPr>
              <a:t>(due</a:t>
            </a:r>
            <a:r>
              <a:rPr sz="1700" spc="175" dirty="0">
                <a:latin typeface="Calibri"/>
                <a:cs typeface="Calibri"/>
              </a:rPr>
              <a:t> </a:t>
            </a:r>
            <a:r>
              <a:rPr sz="1700" spc="10" dirty="0">
                <a:latin typeface="Calibri"/>
                <a:cs typeface="Calibri"/>
              </a:rPr>
              <a:t>to</a:t>
            </a:r>
            <a:r>
              <a:rPr sz="1700" spc="175" dirty="0">
                <a:latin typeface="Calibri"/>
                <a:cs typeface="Calibri"/>
              </a:rPr>
              <a:t> </a:t>
            </a:r>
            <a:r>
              <a:rPr sz="1700" spc="170" dirty="0">
                <a:latin typeface="Calibri"/>
                <a:cs typeface="Calibri"/>
              </a:rPr>
              <a:t>GPS).</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930237" y="955269"/>
            <a:ext cx="8329295" cy="4634865"/>
          </a:xfrm>
          <a:prstGeom prst="rect">
            <a:avLst/>
          </a:prstGeom>
        </p:spPr>
        <p:txBody>
          <a:bodyPr vert="horz" wrap="square" lIns="0" tIns="15240" rIns="0" bIns="0" rtlCol="0">
            <a:spAutoFit/>
          </a:bodyPr>
          <a:lstStyle/>
          <a:p>
            <a:pPr marL="102870">
              <a:lnSpc>
                <a:spcPct val="100000"/>
              </a:lnSpc>
              <a:spcBef>
                <a:spcPts val="120"/>
              </a:spcBef>
            </a:pPr>
            <a:r>
              <a:rPr sz="1700" b="1" spc="229" dirty="0">
                <a:latin typeface="Calibri"/>
                <a:cs typeface="Calibri"/>
              </a:rPr>
              <a:t>The</a:t>
            </a:r>
            <a:r>
              <a:rPr sz="1700" b="1" spc="245" dirty="0">
                <a:latin typeface="Calibri"/>
                <a:cs typeface="Calibri"/>
              </a:rPr>
              <a:t> </a:t>
            </a:r>
            <a:r>
              <a:rPr sz="1700" b="1" spc="125" dirty="0">
                <a:latin typeface="Calibri"/>
                <a:cs typeface="Calibri"/>
              </a:rPr>
              <a:t>protocol</a:t>
            </a:r>
            <a:r>
              <a:rPr sz="1700" b="1" spc="245" dirty="0">
                <a:latin typeface="Calibri"/>
                <a:cs typeface="Calibri"/>
              </a:rPr>
              <a:t> </a:t>
            </a:r>
            <a:r>
              <a:rPr sz="1700" b="1" spc="105" dirty="0">
                <a:latin typeface="Calibri"/>
                <a:cs typeface="Calibri"/>
              </a:rPr>
              <a:t>operates</a:t>
            </a:r>
            <a:r>
              <a:rPr sz="1700" b="1" spc="245" dirty="0">
                <a:latin typeface="Calibri"/>
                <a:cs typeface="Calibri"/>
              </a:rPr>
              <a:t> </a:t>
            </a:r>
            <a:r>
              <a:rPr sz="1700" b="1" spc="90" dirty="0">
                <a:latin typeface="Calibri"/>
                <a:cs typeface="Calibri"/>
              </a:rPr>
              <a:t>as</a:t>
            </a:r>
            <a:r>
              <a:rPr sz="1700" b="1" spc="245"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380"/>
              </a:spcBef>
              <a:buFont typeface="Cambria"/>
              <a:buChar char="•"/>
              <a:tabLst>
                <a:tab pos="229235" algn="l"/>
              </a:tabLst>
            </a:pPr>
            <a:r>
              <a:rPr sz="1700" spc="35" dirty="0">
                <a:latin typeface="Calibri"/>
                <a:cs typeface="Calibri"/>
              </a:rPr>
              <a:t>if</a:t>
            </a:r>
            <a:r>
              <a:rPr sz="1700" spc="175" dirty="0">
                <a:latin typeface="Calibri"/>
                <a:cs typeface="Calibri"/>
              </a:rPr>
              <a:t> </a:t>
            </a:r>
            <a:r>
              <a:rPr sz="1700" spc="-5" dirty="0">
                <a:latin typeface="Calibri"/>
                <a:cs typeface="Calibri"/>
              </a:rPr>
              <a:t>no</a:t>
            </a:r>
            <a:r>
              <a:rPr sz="1700" spc="180" dirty="0">
                <a:latin typeface="Calibri"/>
                <a:cs typeface="Calibri"/>
              </a:rPr>
              <a:t> </a:t>
            </a:r>
            <a:r>
              <a:rPr sz="1700" dirty="0">
                <a:latin typeface="Calibri"/>
                <a:cs typeface="Calibri"/>
              </a:rPr>
              <a:t>route</a:t>
            </a:r>
            <a:r>
              <a:rPr sz="1700" spc="180" dirty="0">
                <a:latin typeface="Calibri"/>
                <a:cs typeface="Calibri"/>
              </a:rPr>
              <a:t> </a:t>
            </a:r>
            <a:r>
              <a:rPr sz="1700" spc="60" dirty="0">
                <a:latin typeface="Calibri"/>
                <a:cs typeface="Calibri"/>
              </a:rPr>
              <a:t>in</a:t>
            </a:r>
            <a:r>
              <a:rPr sz="1700" spc="180" dirty="0">
                <a:latin typeface="Calibri"/>
                <a:cs typeface="Calibri"/>
              </a:rPr>
              <a:t> </a:t>
            </a:r>
            <a:r>
              <a:rPr sz="1700" spc="5" dirty="0">
                <a:latin typeface="Calibri"/>
                <a:cs typeface="Calibri"/>
              </a:rPr>
              <a:t>cache,</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30" dirty="0">
                <a:latin typeface="Calibri"/>
                <a:cs typeface="Calibri"/>
              </a:rPr>
              <a:t>destination</a:t>
            </a:r>
            <a:r>
              <a:rPr sz="1700" spc="180" dirty="0">
                <a:latin typeface="Calibri"/>
                <a:cs typeface="Calibri"/>
              </a:rPr>
              <a:t> </a:t>
            </a:r>
            <a:r>
              <a:rPr sz="1700" spc="5" dirty="0">
                <a:latin typeface="Calibri"/>
                <a:cs typeface="Calibri"/>
              </a:rPr>
              <a:t>floods</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40" dirty="0">
                <a:latin typeface="Calibri"/>
                <a:cs typeface="Calibri"/>
              </a:rPr>
              <a:t>Flow-REQ</a:t>
            </a:r>
            <a:r>
              <a:rPr sz="1700" spc="180" dirty="0">
                <a:latin typeface="Calibri"/>
                <a:cs typeface="Calibri"/>
              </a:rPr>
              <a:t> </a:t>
            </a:r>
            <a:r>
              <a:rPr sz="1700" spc="15" dirty="0">
                <a:latin typeface="Calibri"/>
                <a:cs typeface="Calibri"/>
              </a:rPr>
              <a:t>packet</a:t>
            </a:r>
            <a:r>
              <a:rPr sz="1700" spc="180" dirty="0">
                <a:latin typeface="Calibri"/>
                <a:cs typeface="Calibri"/>
              </a:rPr>
              <a:t> </a:t>
            </a:r>
            <a:r>
              <a:rPr sz="1700" spc="50" dirty="0">
                <a:latin typeface="Calibri"/>
                <a:cs typeface="Calibri"/>
              </a:rPr>
              <a:t>carrying:</a:t>
            </a:r>
            <a:endParaRPr sz="1700">
              <a:latin typeface="Calibri"/>
              <a:cs typeface="Calibri"/>
            </a:endParaRPr>
          </a:p>
          <a:p>
            <a:pPr marL="528320" lvl="1" indent="-230504">
              <a:lnSpc>
                <a:spcPct val="100000"/>
              </a:lnSpc>
              <a:spcBef>
                <a:spcPts val="894"/>
              </a:spcBef>
              <a:buFont typeface="Calibri"/>
              <a:buChar char="–"/>
              <a:tabLst>
                <a:tab pos="528955" algn="l"/>
              </a:tabLst>
            </a:pPr>
            <a:r>
              <a:rPr sz="1700" spc="30" dirty="0">
                <a:latin typeface="Calibri"/>
                <a:cs typeface="Calibri"/>
              </a:rPr>
              <a:t>information</a:t>
            </a:r>
            <a:r>
              <a:rPr sz="1700" spc="175" dirty="0">
                <a:latin typeface="Calibri"/>
                <a:cs typeface="Calibri"/>
              </a:rPr>
              <a:t> </a:t>
            </a:r>
            <a:r>
              <a:rPr sz="1700" spc="25" dirty="0">
                <a:latin typeface="Calibri"/>
                <a:cs typeface="Calibri"/>
              </a:rPr>
              <a:t>regarding</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source</a:t>
            </a:r>
            <a:r>
              <a:rPr sz="1700" spc="180" dirty="0">
                <a:latin typeface="Calibri"/>
                <a:cs typeface="Calibri"/>
              </a:rPr>
              <a:t> </a:t>
            </a:r>
            <a:r>
              <a:rPr sz="1700" spc="35" dirty="0">
                <a:latin typeface="Calibri"/>
                <a:cs typeface="Calibri"/>
              </a:rPr>
              <a:t>and</a:t>
            </a:r>
            <a:r>
              <a:rPr sz="1700" spc="175" dirty="0">
                <a:latin typeface="Calibri"/>
                <a:cs typeface="Calibri"/>
              </a:rPr>
              <a:t> </a:t>
            </a:r>
            <a:r>
              <a:rPr sz="1700" spc="30" dirty="0">
                <a:latin typeface="Calibri"/>
                <a:cs typeface="Calibri"/>
              </a:rPr>
              <a:t>destination</a:t>
            </a:r>
            <a:r>
              <a:rPr sz="1700" spc="180" dirty="0">
                <a:latin typeface="Calibri"/>
                <a:cs typeface="Calibri"/>
              </a:rPr>
              <a:t> </a:t>
            </a:r>
            <a:r>
              <a:rPr sz="1700" spc="-5" dirty="0">
                <a:latin typeface="Calibri"/>
                <a:cs typeface="Calibri"/>
              </a:rPr>
              <a:t>nodes;</a:t>
            </a:r>
            <a:endParaRPr sz="1700">
              <a:latin typeface="Calibri"/>
              <a:cs typeface="Calibri"/>
            </a:endParaRPr>
          </a:p>
          <a:p>
            <a:pPr marL="528320" lvl="1" indent="-230504">
              <a:lnSpc>
                <a:spcPct val="100000"/>
              </a:lnSpc>
              <a:spcBef>
                <a:spcPts val="894"/>
              </a:spcBef>
              <a:buFont typeface="Calibri"/>
              <a:buChar char="–"/>
              <a:tabLst>
                <a:tab pos="528955" algn="l"/>
              </a:tabLst>
            </a:pPr>
            <a:r>
              <a:rPr sz="1700" spc="-20" dirty="0">
                <a:latin typeface="Calibri"/>
                <a:cs typeface="Calibri"/>
              </a:rPr>
              <a:t>flow</a:t>
            </a:r>
            <a:r>
              <a:rPr sz="1700" spc="180" dirty="0">
                <a:latin typeface="Calibri"/>
                <a:cs typeface="Calibri"/>
              </a:rPr>
              <a:t> </a:t>
            </a:r>
            <a:r>
              <a:rPr sz="1700" spc="25" dirty="0">
                <a:latin typeface="Calibri"/>
                <a:cs typeface="Calibri"/>
              </a:rPr>
              <a:t>identification</a:t>
            </a:r>
            <a:r>
              <a:rPr sz="1700" spc="175" dirty="0">
                <a:latin typeface="Calibri"/>
                <a:cs typeface="Calibri"/>
              </a:rPr>
              <a:t> </a:t>
            </a:r>
            <a:r>
              <a:rPr sz="1700" spc="10" dirty="0">
                <a:latin typeface="Calibri"/>
                <a:cs typeface="Calibri"/>
              </a:rPr>
              <a:t>number</a:t>
            </a:r>
            <a:r>
              <a:rPr sz="1700" spc="180" dirty="0">
                <a:latin typeface="Calibri"/>
                <a:cs typeface="Calibri"/>
              </a:rPr>
              <a:t> </a:t>
            </a:r>
            <a:r>
              <a:rPr sz="1700" spc="-10" dirty="0">
                <a:latin typeface="Calibri"/>
                <a:cs typeface="Calibri"/>
              </a:rPr>
              <a:t>(sequence</a:t>
            </a:r>
            <a:r>
              <a:rPr sz="1700" spc="185" dirty="0">
                <a:latin typeface="Calibri"/>
                <a:cs typeface="Calibri"/>
              </a:rPr>
              <a:t> </a:t>
            </a:r>
            <a:r>
              <a:rPr sz="1700" spc="30" dirty="0">
                <a:latin typeface="Calibri"/>
                <a:cs typeface="Calibri"/>
              </a:rPr>
              <a:t>number)</a:t>
            </a:r>
            <a:r>
              <a:rPr sz="1700" spc="180" dirty="0">
                <a:latin typeface="Calibri"/>
                <a:cs typeface="Calibri"/>
              </a:rPr>
              <a:t> </a:t>
            </a:r>
            <a:r>
              <a:rPr sz="1700" spc="55" dirty="0">
                <a:latin typeface="Calibri"/>
                <a:cs typeface="Calibri"/>
              </a:rPr>
              <a:t>that</a:t>
            </a:r>
            <a:r>
              <a:rPr sz="1700" spc="180" dirty="0">
                <a:latin typeface="Calibri"/>
                <a:cs typeface="Calibri"/>
              </a:rPr>
              <a:t> </a:t>
            </a:r>
            <a:r>
              <a:rPr sz="1700" spc="35" dirty="0">
                <a:latin typeface="Calibri"/>
                <a:cs typeface="Calibri"/>
              </a:rPr>
              <a:t>is</a:t>
            </a:r>
            <a:r>
              <a:rPr sz="1700" spc="185" dirty="0">
                <a:latin typeface="Calibri"/>
                <a:cs typeface="Calibri"/>
              </a:rPr>
              <a:t> </a:t>
            </a:r>
            <a:r>
              <a:rPr sz="1700" spc="15" dirty="0">
                <a:latin typeface="Calibri"/>
                <a:cs typeface="Calibri"/>
              </a:rPr>
              <a:t>unique</a:t>
            </a:r>
            <a:r>
              <a:rPr sz="1700" spc="180" dirty="0">
                <a:latin typeface="Calibri"/>
                <a:cs typeface="Calibri"/>
              </a:rPr>
              <a:t> </a:t>
            </a:r>
            <a:r>
              <a:rPr sz="1700" dirty="0">
                <a:latin typeface="Calibri"/>
                <a:cs typeface="Calibri"/>
              </a:rPr>
              <a:t>for</a:t>
            </a:r>
            <a:r>
              <a:rPr sz="1700" spc="180" dirty="0">
                <a:latin typeface="Calibri"/>
                <a:cs typeface="Calibri"/>
              </a:rPr>
              <a:t> </a:t>
            </a:r>
            <a:r>
              <a:rPr sz="1700" spc="10" dirty="0">
                <a:latin typeface="Calibri"/>
                <a:cs typeface="Calibri"/>
              </a:rPr>
              <a:t>every</a:t>
            </a:r>
            <a:r>
              <a:rPr sz="1700" spc="180" dirty="0">
                <a:latin typeface="Calibri"/>
                <a:cs typeface="Calibri"/>
              </a:rPr>
              <a:t> </a:t>
            </a:r>
            <a:r>
              <a:rPr sz="1700" dirty="0">
                <a:latin typeface="Calibri"/>
                <a:cs typeface="Calibri"/>
              </a:rPr>
              <a:t>session.</a:t>
            </a:r>
            <a:endParaRPr sz="1700">
              <a:latin typeface="Calibri"/>
              <a:cs typeface="Calibri"/>
            </a:endParaRPr>
          </a:p>
          <a:p>
            <a:pPr marL="228600" indent="-216535">
              <a:lnSpc>
                <a:spcPct val="100000"/>
              </a:lnSpc>
              <a:spcBef>
                <a:spcPts val="1380"/>
              </a:spcBef>
              <a:buFont typeface="Cambria"/>
              <a:buChar char="•"/>
              <a:tabLst>
                <a:tab pos="229235" algn="l"/>
              </a:tabLst>
            </a:pPr>
            <a:r>
              <a:rPr sz="1700" spc="-5" dirty="0">
                <a:latin typeface="Calibri"/>
                <a:cs typeface="Calibri"/>
              </a:rPr>
              <a:t>when</a:t>
            </a:r>
            <a:r>
              <a:rPr sz="1700" spc="175" dirty="0">
                <a:latin typeface="Calibri"/>
                <a:cs typeface="Calibri"/>
              </a:rPr>
              <a:t> </a:t>
            </a:r>
            <a:r>
              <a:rPr sz="1700" spc="15" dirty="0">
                <a:latin typeface="Calibri"/>
                <a:cs typeface="Calibri"/>
              </a:rPr>
              <a:t>neighbor</a:t>
            </a:r>
            <a:r>
              <a:rPr sz="1700" spc="175" dirty="0">
                <a:latin typeface="Calibri"/>
                <a:cs typeface="Calibri"/>
              </a:rPr>
              <a:t> </a:t>
            </a:r>
            <a:r>
              <a:rPr sz="1700" spc="-10" dirty="0">
                <a:latin typeface="Calibri"/>
                <a:cs typeface="Calibri"/>
              </a:rPr>
              <a:t>receives</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140" dirty="0">
                <a:latin typeface="Calibri"/>
                <a:cs typeface="Calibri"/>
              </a:rPr>
              <a:t>Flow-REQ</a:t>
            </a:r>
            <a:r>
              <a:rPr sz="1700" spc="175" dirty="0">
                <a:latin typeface="Calibri"/>
                <a:cs typeface="Calibri"/>
              </a:rPr>
              <a:t> </a:t>
            </a:r>
            <a:r>
              <a:rPr sz="1700" spc="15" dirty="0">
                <a:latin typeface="Calibri"/>
                <a:cs typeface="Calibri"/>
              </a:rPr>
              <a:t>packet:</a:t>
            </a:r>
            <a:endParaRPr sz="1700">
              <a:latin typeface="Calibri"/>
              <a:cs typeface="Calibri"/>
            </a:endParaRPr>
          </a:p>
          <a:p>
            <a:pPr marL="528320" lvl="1" indent="-230504">
              <a:lnSpc>
                <a:spcPct val="100000"/>
              </a:lnSpc>
              <a:spcBef>
                <a:spcPts val="894"/>
              </a:spcBef>
              <a:buFont typeface="Calibri"/>
              <a:buChar char="–"/>
              <a:tabLst>
                <a:tab pos="528955" algn="l"/>
              </a:tabLst>
            </a:pPr>
            <a:r>
              <a:rPr sz="1700" spc="10" dirty="0">
                <a:latin typeface="Calibri"/>
                <a:cs typeface="Calibri"/>
              </a:rPr>
              <a:t>to</a:t>
            </a:r>
            <a:r>
              <a:rPr sz="1700" spc="180" dirty="0">
                <a:latin typeface="Calibri"/>
                <a:cs typeface="Calibri"/>
              </a:rPr>
              <a:t> </a:t>
            </a:r>
            <a:r>
              <a:rPr sz="1700" spc="20" dirty="0">
                <a:latin typeface="Calibri"/>
                <a:cs typeface="Calibri"/>
              </a:rPr>
              <a:t>avoid</a:t>
            </a:r>
            <a:r>
              <a:rPr sz="1700" spc="180" dirty="0">
                <a:latin typeface="Calibri"/>
                <a:cs typeface="Calibri"/>
              </a:rPr>
              <a:t> </a:t>
            </a:r>
            <a:r>
              <a:rPr sz="1700" spc="25" dirty="0">
                <a:latin typeface="Calibri"/>
                <a:cs typeface="Calibri"/>
              </a:rPr>
              <a:t>looping</a:t>
            </a:r>
            <a:r>
              <a:rPr sz="1700" spc="185" dirty="0">
                <a:latin typeface="Calibri"/>
                <a:cs typeface="Calibri"/>
              </a:rPr>
              <a:t> </a:t>
            </a:r>
            <a:r>
              <a:rPr sz="1700" dirty="0">
                <a:latin typeface="Calibri"/>
                <a:cs typeface="Calibri"/>
              </a:rPr>
              <a:t>checks</a:t>
            </a:r>
            <a:r>
              <a:rPr sz="1700" spc="185" dirty="0">
                <a:latin typeface="Calibri"/>
                <a:cs typeface="Calibri"/>
              </a:rPr>
              <a:t> </a:t>
            </a:r>
            <a:r>
              <a:rPr sz="1700" spc="35" dirty="0">
                <a:latin typeface="Calibri"/>
                <a:cs typeface="Calibri"/>
              </a:rPr>
              <a:t>if</a:t>
            </a:r>
            <a:r>
              <a:rPr sz="1700" spc="185" dirty="0">
                <a:latin typeface="Calibri"/>
                <a:cs typeface="Calibri"/>
              </a:rPr>
              <a:t> </a:t>
            </a:r>
            <a:r>
              <a:rPr sz="1700" spc="5" dirty="0">
                <a:latin typeface="Calibri"/>
                <a:cs typeface="Calibri"/>
              </a:rPr>
              <a:t>the</a:t>
            </a:r>
            <a:r>
              <a:rPr sz="1700" spc="185" dirty="0">
                <a:latin typeface="Calibri"/>
                <a:cs typeface="Calibri"/>
              </a:rPr>
              <a:t> </a:t>
            </a:r>
            <a:r>
              <a:rPr sz="1700" spc="-25" dirty="0">
                <a:latin typeface="Calibri"/>
                <a:cs typeface="Calibri"/>
              </a:rPr>
              <a:t>sequence</a:t>
            </a:r>
            <a:r>
              <a:rPr sz="1700" spc="180" dirty="0">
                <a:latin typeface="Calibri"/>
                <a:cs typeface="Calibri"/>
              </a:rPr>
              <a:t> </a:t>
            </a:r>
            <a:r>
              <a:rPr sz="1700" spc="10" dirty="0">
                <a:latin typeface="Calibri"/>
                <a:cs typeface="Calibri"/>
              </a:rPr>
              <a:t>number</a:t>
            </a:r>
            <a:r>
              <a:rPr sz="1700" spc="185" dirty="0">
                <a:latin typeface="Calibri"/>
                <a:cs typeface="Calibri"/>
              </a:rPr>
              <a:t> </a:t>
            </a:r>
            <a:r>
              <a:rPr sz="1700" spc="35" dirty="0">
                <a:latin typeface="Calibri"/>
                <a:cs typeface="Calibri"/>
              </a:rPr>
              <a:t>if</a:t>
            </a:r>
            <a:r>
              <a:rPr sz="1700" spc="185" dirty="0">
                <a:latin typeface="Calibri"/>
                <a:cs typeface="Calibri"/>
              </a:rPr>
              <a:t> </a:t>
            </a:r>
            <a:r>
              <a:rPr sz="1700" spc="25" dirty="0">
                <a:latin typeface="Calibri"/>
                <a:cs typeface="Calibri"/>
              </a:rPr>
              <a:t>higher</a:t>
            </a:r>
            <a:r>
              <a:rPr sz="1700" spc="185" dirty="0">
                <a:latin typeface="Calibri"/>
                <a:cs typeface="Calibri"/>
              </a:rPr>
              <a:t> </a:t>
            </a:r>
            <a:r>
              <a:rPr sz="1700" spc="45" dirty="0">
                <a:latin typeface="Calibri"/>
                <a:cs typeface="Calibri"/>
              </a:rPr>
              <a:t>than</a:t>
            </a:r>
            <a:r>
              <a:rPr sz="1700" spc="185" dirty="0">
                <a:latin typeface="Calibri"/>
                <a:cs typeface="Calibri"/>
              </a:rPr>
              <a:t> </a:t>
            </a:r>
            <a:r>
              <a:rPr sz="1700" spc="55" dirty="0">
                <a:latin typeface="Calibri"/>
                <a:cs typeface="Calibri"/>
              </a:rPr>
              <a:t>that</a:t>
            </a:r>
            <a:r>
              <a:rPr sz="1700" spc="185" dirty="0">
                <a:latin typeface="Calibri"/>
                <a:cs typeface="Calibri"/>
              </a:rPr>
              <a:t> </a:t>
            </a:r>
            <a:r>
              <a:rPr sz="1700" spc="35" dirty="0">
                <a:latin typeface="Calibri"/>
                <a:cs typeface="Calibri"/>
              </a:rPr>
              <a:t>previously</a:t>
            </a:r>
            <a:r>
              <a:rPr sz="1700" spc="185" dirty="0">
                <a:latin typeface="Calibri"/>
                <a:cs typeface="Calibri"/>
              </a:rPr>
              <a:t> </a:t>
            </a:r>
            <a:r>
              <a:rPr sz="1700" dirty="0">
                <a:latin typeface="Calibri"/>
                <a:cs typeface="Calibri"/>
              </a:rPr>
              <a:t>used;</a:t>
            </a:r>
            <a:endParaRPr sz="1700">
              <a:latin typeface="Calibri"/>
              <a:cs typeface="Calibri"/>
            </a:endParaRPr>
          </a:p>
          <a:p>
            <a:pPr marL="528320" lvl="1" indent="-230504">
              <a:lnSpc>
                <a:spcPct val="100000"/>
              </a:lnSpc>
              <a:spcBef>
                <a:spcPts val="894"/>
              </a:spcBef>
              <a:buFont typeface="Calibri"/>
              <a:buChar char="–"/>
              <a:tabLst>
                <a:tab pos="528955" algn="l"/>
              </a:tabLst>
            </a:pPr>
            <a:r>
              <a:rPr sz="1700" spc="35" dirty="0">
                <a:latin typeface="Calibri"/>
                <a:cs typeface="Calibri"/>
              </a:rPr>
              <a:t>if</a:t>
            </a:r>
            <a:r>
              <a:rPr sz="1700" spc="175" dirty="0">
                <a:latin typeface="Calibri"/>
                <a:cs typeface="Calibri"/>
              </a:rPr>
              <a:t> </a:t>
            </a:r>
            <a:r>
              <a:rPr sz="1700" spc="-5" dirty="0">
                <a:latin typeface="Calibri"/>
                <a:cs typeface="Calibri"/>
              </a:rPr>
              <a:t>so,</a:t>
            </a:r>
            <a:r>
              <a:rPr sz="1700" spc="180" dirty="0">
                <a:latin typeface="Calibri"/>
                <a:cs typeface="Calibri"/>
              </a:rPr>
              <a:t> </a:t>
            </a:r>
            <a:r>
              <a:rPr sz="1700" spc="45" dirty="0">
                <a:latin typeface="Calibri"/>
                <a:cs typeface="Calibri"/>
              </a:rPr>
              <a:t>this</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15" dirty="0">
                <a:latin typeface="Calibri"/>
                <a:cs typeface="Calibri"/>
              </a:rPr>
              <a:t>appends</a:t>
            </a:r>
            <a:r>
              <a:rPr sz="1700" spc="175" dirty="0">
                <a:latin typeface="Calibri"/>
                <a:cs typeface="Calibri"/>
              </a:rPr>
              <a:t> </a:t>
            </a:r>
            <a:r>
              <a:rPr sz="1700" spc="340" dirty="0">
                <a:latin typeface="Calibri"/>
                <a:cs typeface="Calibri"/>
              </a:rPr>
              <a:t>LET</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50" dirty="0">
                <a:latin typeface="Calibri"/>
                <a:cs typeface="Calibri"/>
              </a:rPr>
              <a:t>its</a:t>
            </a:r>
            <a:r>
              <a:rPr sz="1700" spc="175" dirty="0">
                <a:latin typeface="Calibri"/>
                <a:cs typeface="Calibri"/>
              </a:rPr>
              <a:t> </a:t>
            </a:r>
            <a:r>
              <a:rPr sz="1700" spc="5" dirty="0">
                <a:latin typeface="Calibri"/>
                <a:cs typeface="Calibri"/>
              </a:rPr>
              <a:t>address</a:t>
            </a:r>
            <a:r>
              <a:rPr sz="1700" spc="180" dirty="0">
                <a:latin typeface="Calibri"/>
                <a:cs typeface="Calibri"/>
              </a:rPr>
              <a:t> </a:t>
            </a:r>
            <a:r>
              <a:rPr sz="1700" spc="60" dirty="0">
                <a:latin typeface="Calibri"/>
                <a:cs typeface="Calibri"/>
              </a:rPr>
              <a:t>in</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20" dirty="0">
                <a:latin typeface="Calibri"/>
                <a:cs typeface="Calibri"/>
              </a:rPr>
              <a:t>packet,</a:t>
            </a:r>
            <a:r>
              <a:rPr sz="1700" spc="175" dirty="0">
                <a:latin typeface="Calibri"/>
                <a:cs typeface="Calibri"/>
              </a:rPr>
              <a:t> </a:t>
            </a:r>
            <a:r>
              <a:rPr sz="1700" spc="35" dirty="0">
                <a:latin typeface="Calibri"/>
                <a:cs typeface="Calibri"/>
              </a:rPr>
              <a:t>and</a:t>
            </a:r>
            <a:r>
              <a:rPr sz="1700" spc="180" dirty="0">
                <a:latin typeface="Calibri"/>
                <a:cs typeface="Calibri"/>
              </a:rPr>
              <a:t> </a:t>
            </a:r>
            <a:r>
              <a:rPr sz="1700" spc="10" dirty="0">
                <a:latin typeface="Calibri"/>
                <a:cs typeface="Calibri"/>
              </a:rPr>
              <a:t>forwards</a:t>
            </a:r>
            <a:r>
              <a:rPr sz="1700" spc="175" dirty="0">
                <a:latin typeface="Calibri"/>
                <a:cs typeface="Calibri"/>
              </a:rPr>
              <a:t> </a:t>
            </a:r>
            <a:r>
              <a:rPr sz="1700" spc="55" dirty="0">
                <a:latin typeface="Calibri"/>
                <a:cs typeface="Calibri"/>
              </a:rPr>
              <a:t>it;</a:t>
            </a:r>
            <a:endParaRPr sz="1700">
              <a:latin typeface="Calibri"/>
              <a:cs typeface="Calibri"/>
            </a:endParaRPr>
          </a:p>
          <a:p>
            <a:pPr marL="528320" lvl="1" indent="-230504">
              <a:lnSpc>
                <a:spcPct val="100000"/>
              </a:lnSpc>
              <a:spcBef>
                <a:spcPts val="900"/>
              </a:spcBef>
              <a:buFont typeface="Calibri"/>
              <a:buChar char="–"/>
              <a:tabLst>
                <a:tab pos="528955" algn="l"/>
              </a:tabLst>
            </a:pPr>
            <a:r>
              <a:rPr sz="1700" spc="35" dirty="0">
                <a:latin typeface="Calibri"/>
                <a:cs typeface="Calibri"/>
              </a:rPr>
              <a:t>if</a:t>
            </a:r>
            <a:r>
              <a:rPr sz="1700" spc="165" dirty="0">
                <a:latin typeface="Calibri"/>
                <a:cs typeface="Calibri"/>
              </a:rPr>
              <a:t> </a:t>
            </a:r>
            <a:r>
              <a:rPr sz="1700" spc="30" dirty="0">
                <a:latin typeface="Calibri"/>
                <a:cs typeface="Calibri"/>
              </a:rPr>
              <a:t>not,</a:t>
            </a:r>
            <a:r>
              <a:rPr sz="1700" spc="170" dirty="0">
                <a:latin typeface="Calibri"/>
                <a:cs typeface="Calibri"/>
              </a:rPr>
              <a:t> </a:t>
            </a:r>
            <a:r>
              <a:rPr sz="1700" spc="5" dirty="0">
                <a:latin typeface="Calibri"/>
                <a:cs typeface="Calibri"/>
              </a:rPr>
              <a:t>the</a:t>
            </a:r>
            <a:r>
              <a:rPr sz="1700" spc="170" dirty="0">
                <a:latin typeface="Calibri"/>
                <a:cs typeface="Calibri"/>
              </a:rPr>
              <a:t> </a:t>
            </a:r>
            <a:r>
              <a:rPr sz="1700" spc="15" dirty="0">
                <a:latin typeface="Calibri"/>
                <a:cs typeface="Calibri"/>
              </a:rPr>
              <a:t>packet</a:t>
            </a:r>
            <a:r>
              <a:rPr sz="1700" spc="170" dirty="0">
                <a:latin typeface="Calibri"/>
                <a:cs typeface="Calibri"/>
              </a:rPr>
              <a:t> </a:t>
            </a:r>
            <a:r>
              <a:rPr sz="1700" spc="35" dirty="0">
                <a:latin typeface="Calibri"/>
                <a:cs typeface="Calibri"/>
              </a:rPr>
              <a:t>is</a:t>
            </a:r>
            <a:r>
              <a:rPr sz="1700" spc="170" dirty="0">
                <a:latin typeface="Calibri"/>
                <a:cs typeface="Calibri"/>
              </a:rPr>
              <a:t> </a:t>
            </a:r>
            <a:r>
              <a:rPr sz="1700" spc="25" dirty="0">
                <a:latin typeface="Calibri"/>
                <a:cs typeface="Calibri"/>
              </a:rPr>
              <a:t>discarded.</a:t>
            </a:r>
            <a:endParaRPr sz="1700">
              <a:latin typeface="Calibri"/>
              <a:cs typeface="Calibri"/>
            </a:endParaRPr>
          </a:p>
          <a:p>
            <a:pPr marL="228600" indent="-216535">
              <a:lnSpc>
                <a:spcPct val="100000"/>
              </a:lnSpc>
              <a:spcBef>
                <a:spcPts val="1375"/>
              </a:spcBef>
              <a:buFont typeface="Cambria"/>
              <a:buChar char="•"/>
              <a:tabLst>
                <a:tab pos="229235" algn="l"/>
              </a:tabLst>
            </a:pPr>
            <a:r>
              <a:rPr sz="1700" spc="-5" dirty="0">
                <a:latin typeface="Calibri"/>
                <a:cs typeface="Calibri"/>
              </a:rPr>
              <a:t>when</a:t>
            </a:r>
            <a:r>
              <a:rPr sz="1700" spc="165" dirty="0">
                <a:latin typeface="Calibri"/>
                <a:cs typeface="Calibri"/>
              </a:rPr>
              <a:t> </a:t>
            </a:r>
            <a:r>
              <a:rPr sz="1700" spc="5" dirty="0">
                <a:latin typeface="Calibri"/>
                <a:cs typeface="Calibri"/>
              </a:rPr>
              <a:t>the</a:t>
            </a:r>
            <a:r>
              <a:rPr sz="1700" spc="170" dirty="0">
                <a:latin typeface="Calibri"/>
                <a:cs typeface="Calibri"/>
              </a:rPr>
              <a:t> </a:t>
            </a:r>
            <a:r>
              <a:rPr sz="1700" spc="30" dirty="0">
                <a:latin typeface="Calibri"/>
                <a:cs typeface="Calibri"/>
              </a:rPr>
              <a:t>destination</a:t>
            </a:r>
            <a:r>
              <a:rPr sz="1700" spc="170" dirty="0">
                <a:latin typeface="Calibri"/>
                <a:cs typeface="Calibri"/>
              </a:rPr>
              <a:t> </a:t>
            </a:r>
            <a:r>
              <a:rPr sz="1700" spc="-10" dirty="0">
                <a:latin typeface="Calibri"/>
                <a:cs typeface="Calibri"/>
              </a:rPr>
              <a:t>receives</a:t>
            </a:r>
            <a:r>
              <a:rPr sz="1700" spc="165" dirty="0">
                <a:latin typeface="Calibri"/>
                <a:cs typeface="Calibri"/>
              </a:rPr>
              <a:t> </a:t>
            </a:r>
            <a:r>
              <a:rPr sz="1700" spc="5" dirty="0">
                <a:latin typeface="Calibri"/>
                <a:cs typeface="Calibri"/>
              </a:rPr>
              <a:t>the</a:t>
            </a:r>
            <a:r>
              <a:rPr sz="1700" spc="170" dirty="0">
                <a:latin typeface="Calibri"/>
                <a:cs typeface="Calibri"/>
              </a:rPr>
              <a:t> </a:t>
            </a:r>
            <a:r>
              <a:rPr sz="1700" spc="15" dirty="0">
                <a:latin typeface="Calibri"/>
                <a:cs typeface="Calibri"/>
              </a:rPr>
              <a:t>packet:</a:t>
            </a:r>
            <a:endParaRPr sz="1700">
              <a:latin typeface="Calibri"/>
              <a:cs typeface="Calibri"/>
            </a:endParaRPr>
          </a:p>
          <a:p>
            <a:pPr marL="528320" lvl="1" indent="-230504">
              <a:lnSpc>
                <a:spcPct val="100000"/>
              </a:lnSpc>
              <a:spcBef>
                <a:spcPts val="900"/>
              </a:spcBef>
              <a:buFont typeface="Calibri"/>
              <a:buChar char="–"/>
              <a:tabLst>
                <a:tab pos="528955" algn="l"/>
              </a:tabLst>
            </a:pPr>
            <a:r>
              <a:rPr sz="1700" spc="5" dirty="0">
                <a:latin typeface="Calibri"/>
                <a:cs typeface="Calibri"/>
              </a:rPr>
              <a:t>the</a:t>
            </a:r>
            <a:r>
              <a:rPr sz="1700" spc="175" dirty="0">
                <a:latin typeface="Calibri"/>
                <a:cs typeface="Calibri"/>
              </a:rPr>
              <a:t> </a:t>
            </a:r>
            <a:r>
              <a:rPr sz="1700" spc="15" dirty="0">
                <a:latin typeface="Calibri"/>
                <a:cs typeface="Calibri"/>
              </a:rPr>
              <a:t>packet</a:t>
            </a:r>
            <a:r>
              <a:rPr sz="1700" spc="180" dirty="0">
                <a:latin typeface="Calibri"/>
                <a:cs typeface="Calibri"/>
              </a:rPr>
              <a:t> </a:t>
            </a:r>
            <a:r>
              <a:rPr sz="1700" spc="20" dirty="0">
                <a:latin typeface="Calibri"/>
                <a:cs typeface="Calibri"/>
              </a:rPr>
              <a:t>has</a:t>
            </a:r>
            <a:r>
              <a:rPr sz="1700" spc="180" dirty="0">
                <a:latin typeface="Calibri"/>
                <a:cs typeface="Calibri"/>
              </a:rPr>
              <a:t> </a:t>
            </a:r>
            <a:r>
              <a:rPr sz="1700" spc="25" dirty="0">
                <a:latin typeface="Calibri"/>
                <a:cs typeface="Calibri"/>
              </a:rPr>
              <a:t>a</a:t>
            </a:r>
            <a:r>
              <a:rPr sz="1700" spc="180" dirty="0">
                <a:latin typeface="Calibri"/>
                <a:cs typeface="Calibri"/>
              </a:rPr>
              <a:t> </a:t>
            </a:r>
            <a:r>
              <a:rPr sz="1700" spc="50" dirty="0">
                <a:latin typeface="Calibri"/>
                <a:cs typeface="Calibri"/>
              </a:rPr>
              <a:t>path</a:t>
            </a:r>
            <a:r>
              <a:rPr sz="1700" spc="175" dirty="0">
                <a:latin typeface="Calibri"/>
                <a:cs typeface="Calibri"/>
              </a:rPr>
              <a:t> </a:t>
            </a:r>
            <a:r>
              <a:rPr sz="1700" spc="80" dirty="0">
                <a:latin typeface="Calibri"/>
                <a:cs typeface="Calibri"/>
              </a:rPr>
              <a:t>it</a:t>
            </a:r>
            <a:r>
              <a:rPr sz="1700" spc="180" dirty="0">
                <a:latin typeface="Calibri"/>
                <a:cs typeface="Calibri"/>
              </a:rPr>
              <a:t> </a:t>
            </a:r>
            <a:r>
              <a:rPr sz="1700" spc="20" dirty="0">
                <a:latin typeface="Calibri"/>
                <a:cs typeface="Calibri"/>
              </a:rPr>
              <a:t>has</a:t>
            </a:r>
            <a:r>
              <a:rPr sz="1700" spc="180" dirty="0">
                <a:latin typeface="Calibri"/>
                <a:cs typeface="Calibri"/>
              </a:rPr>
              <a:t> </a:t>
            </a:r>
            <a:r>
              <a:rPr sz="1700" spc="10" dirty="0">
                <a:latin typeface="Calibri"/>
                <a:cs typeface="Calibri"/>
              </a:rPr>
              <a:t>traversed</a:t>
            </a:r>
            <a:r>
              <a:rPr sz="1700" spc="180" dirty="0">
                <a:latin typeface="Calibri"/>
                <a:cs typeface="Calibri"/>
              </a:rPr>
              <a:t> </a:t>
            </a:r>
            <a:r>
              <a:rPr sz="1700" spc="35" dirty="0">
                <a:latin typeface="Calibri"/>
                <a:cs typeface="Calibri"/>
              </a:rPr>
              <a:t>and</a:t>
            </a:r>
            <a:r>
              <a:rPr sz="1700" spc="175" dirty="0">
                <a:latin typeface="Calibri"/>
                <a:cs typeface="Calibri"/>
              </a:rPr>
              <a:t> </a:t>
            </a:r>
            <a:r>
              <a:rPr sz="1700" spc="340" dirty="0">
                <a:latin typeface="Calibri"/>
                <a:cs typeface="Calibri"/>
              </a:rPr>
              <a:t>LET</a:t>
            </a:r>
            <a:r>
              <a:rPr sz="1700" spc="180" dirty="0">
                <a:latin typeface="Calibri"/>
                <a:cs typeface="Calibri"/>
              </a:rPr>
              <a:t> </a:t>
            </a:r>
            <a:r>
              <a:rPr sz="1700" spc="15" dirty="0">
                <a:latin typeface="Calibri"/>
                <a:cs typeface="Calibri"/>
              </a:rPr>
              <a:t>associated</a:t>
            </a:r>
            <a:r>
              <a:rPr sz="1700" spc="180" dirty="0">
                <a:latin typeface="Calibri"/>
                <a:cs typeface="Calibri"/>
              </a:rPr>
              <a:t> </a:t>
            </a:r>
            <a:r>
              <a:rPr sz="1700" spc="50" dirty="0">
                <a:latin typeface="Calibri"/>
                <a:cs typeface="Calibri"/>
              </a:rPr>
              <a:t>with</a:t>
            </a:r>
            <a:r>
              <a:rPr sz="1700" spc="180" dirty="0">
                <a:latin typeface="Calibri"/>
                <a:cs typeface="Calibri"/>
              </a:rPr>
              <a:t> </a:t>
            </a:r>
            <a:r>
              <a:rPr sz="1700" spc="-10" dirty="0">
                <a:latin typeface="Calibri"/>
                <a:cs typeface="Calibri"/>
              </a:rPr>
              <a:t>each</a:t>
            </a:r>
            <a:r>
              <a:rPr sz="1700" spc="175" dirty="0">
                <a:latin typeface="Calibri"/>
                <a:cs typeface="Calibri"/>
              </a:rPr>
              <a:t> </a:t>
            </a:r>
            <a:r>
              <a:rPr sz="1700" dirty="0">
                <a:latin typeface="Calibri"/>
                <a:cs typeface="Calibri"/>
              </a:rPr>
              <a:t>wireless</a:t>
            </a:r>
            <a:r>
              <a:rPr sz="1700" spc="180" dirty="0">
                <a:latin typeface="Calibri"/>
                <a:cs typeface="Calibri"/>
              </a:rPr>
              <a:t> </a:t>
            </a:r>
            <a:r>
              <a:rPr sz="1700" spc="65" dirty="0">
                <a:latin typeface="Calibri"/>
                <a:cs typeface="Calibri"/>
              </a:rPr>
              <a:t>link;</a:t>
            </a:r>
            <a:endParaRPr sz="1700">
              <a:latin typeface="Calibri"/>
              <a:cs typeface="Calibri"/>
            </a:endParaRPr>
          </a:p>
          <a:p>
            <a:pPr marL="528320" lvl="1" indent="-230504">
              <a:lnSpc>
                <a:spcPct val="100000"/>
              </a:lnSpc>
              <a:spcBef>
                <a:spcPts val="894"/>
              </a:spcBef>
              <a:buFont typeface="Calibri"/>
              <a:buChar char="–"/>
              <a:tabLst>
                <a:tab pos="528955" algn="l"/>
              </a:tabLst>
            </a:pPr>
            <a:r>
              <a:rPr sz="1700" spc="35" dirty="0">
                <a:latin typeface="Calibri"/>
                <a:cs typeface="Calibri"/>
              </a:rPr>
              <a:t>if</a:t>
            </a:r>
            <a:r>
              <a:rPr sz="1700" spc="175" dirty="0">
                <a:latin typeface="Calibri"/>
                <a:cs typeface="Calibri"/>
              </a:rPr>
              <a:t> </a:t>
            </a:r>
            <a:r>
              <a:rPr sz="1700" spc="335" dirty="0">
                <a:latin typeface="Calibri"/>
                <a:cs typeface="Calibri"/>
              </a:rPr>
              <a:t>RET</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15" dirty="0">
                <a:latin typeface="Calibri"/>
                <a:cs typeface="Calibri"/>
              </a:rPr>
              <a:t>acceptable,</a:t>
            </a:r>
            <a:r>
              <a:rPr sz="1700" spc="175" dirty="0">
                <a:latin typeface="Calibri"/>
                <a:cs typeface="Calibri"/>
              </a:rPr>
              <a:t> </a:t>
            </a:r>
            <a:r>
              <a:rPr sz="1700" spc="80" dirty="0">
                <a:latin typeface="Calibri"/>
                <a:cs typeface="Calibri"/>
              </a:rPr>
              <a:t>it</a:t>
            </a:r>
            <a:r>
              <a:rPr sz="1700" spc="180" dirty="0">
                <a:latin typeface="Calibri"/>
                <a:cs typeface="Calibri"/>
              </a:rPr>
              <a:t> </a:t>
            </a:r>
            <a:r>
              <a:rPr sz="1700" spc="20" dirty="0">
                <a:latin typeface="Calibri"/>
                <a:cs typeface="Calibri"/>
              </a:rPr>
              <a:t>originates</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160" dirty="0">
                <a:latin typeface="Calibri"/>
                <a:cs typeface="Calibri"/>
              </a:rPr>
              <a:t>Flow-SETUP</a:t>
            </a:r>
            <a:r>
              <a:rPr sz="1700" spc="175" dirty="0">
                <a:latin typeface="Calibri"/>
                <a:cs typeface="Calibri"/>
              </a:rPr>
              <a:t> </a:t>
            </a:r>
            <a:r>
              <a:rPr sz="1700" spc="20" dirty="0">
                <a:latin typeface="Calibri"/>
                <a:cs typeface="Calibri"/>
              </a:rPr>
              <a:t>packet.</a:t>
            </a:r>
            <a:endParaRPr sz="1700">
              <a:latin typeface="Calibri"/>
              <a:cs typeface="Calibri"/>
            </a:endParaRPr>
          </a:p>
          <a:p>
            <a:pPr marL="228600" indent="-216535">
              <a:lnSpc>
                <a:spcPct val="100000"/>
              </a:lnSpc>
              <a:spcBef>
                <a:spcPts val="1380"/>
              </a:spcBef>
              <a:buFont typeface="Cambria"/>
              <a:buChar char="•"/>
              <a:tabLst>
                <a:tab pos="229235" algn="l"/>
              </a:tabLst>
            </a:pPr>
            <a:r>
              <a:rPr sz="1700" spc="-5" dirty="0">
                <a:latin typeface="Calibri"/>
                <a:cs typeface="Calibri"/>
              </a:rPr>
              <a:t>when</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5" dirty="0">
                <a:latin typeface="Calibri"/>
                <a:cs typeface="Calibri"/>
              </a:rPr>
              <a:t>source</a:t>
            </a:r>
            <a:r>
              <a:rPr sz="1700" spc="185" dirty="0">
                <a:latin typeface="Calibri"/>
                <a:cs typeface="Calibri"/>
              </a:rPr>
              <a:t> </a:t>
            </a:r>
            <a:r>
              <a:rPr sz="1700" spc="-10" dirty="0">
                <a:latin typeface="Calibri"/>
                <a:cs typeface="Calibri"/>
              </a:rPr>
              <a:t>receives</a:t>
            </a:r>
            <a:r>
              <a:rPr sz="1700" spc="185" dirty="0">
                <a:latin typeface="Calibri"/>
                <a:cs typeface="Calibri"/>
              </a:rPr>
              <a:t> </a:t>
            </a:r>
            <a:r>
              <a:rPr sz="1700" spc="160" dirty="0">
                <a:latin typeface="Calibri"/>
                <a:cs typeface="Calibri"/>
              </a:rPr>
              <a:t>Flow-SETUP</a:t>
            </a:r>
            <a:r>
              <a:rPr sz="1700" spc="185" dirty="0">
                <a:latin typeface="Calibri"/>
                <a:cs typeface="Calibri"/>
              </a:rPr>
              <a:t> </a:t>
            </a:r>
            <a:r>
              <a:rPr sz="1700" spc="20" dirty="0">
                <a:latin typeface="Calibri"/>
                <a:cs typeface="Calibri"/>
              </a:rPr>
              <a:t>packet,</a:t>
            </a:r>
            <a:r>
              <a:rPr sz="1700" spc="185" dirty="0">
                <a:latin typeface="Calibri"/>
                <a:cs typeface="Calibri"/>
              </a:rPr>
              <a:t> </a:t>
            </a:r>
            <a:r>
              <a:rPr sz="1700" spc="80" dirty="0">
                <a:latin typeface="Calibri"/>
                <a:cs typeface="Calibri"/>
              </a:rPr>
              <a:t>it</a:t>
            </a:r>
            <a:r>
              <a:rPr sz="1700" spc="185" dirty="0">
                <a:latin typeface="Calibri"/>
                <a:cs typeface="Calibri"/>
              </a:rPr>
              <a:t> </a:t>
            </a:r>
            <a:r>
              <a:rPr sz="1700" spc="25" dirty="0">
                <a:latin typeface="Calibri"/>
                <a:cs typeface="Calibri"/>
              </a:rPr>
              <a:t>begins</a:t>
            </a:r>
            <a:r>
              <a:rPr sz="1700" spc="185" dirty="0">
                <a:latin typeface="Calibri"/>
                <a:cs typeface="Calibri"/>
              </a:rPr>
              <a:t> </a:t>
            </a:r>
            <a:r>
              <a:rPr sz="1700" spc="5" dirty="0">
                <a:latin typeface="Calibri"/>
                <a:cs typeface="Calibri"/>
              </a:rPr>
              <a:t>the</a:t>
            </a:r>
            <a:r>
              <a:rPr sz="1700" spc="185" dirty="0">
                <a:latin typeface="Calibri"/>
                <a:cs typeface="Calibri"/>
              </a:rPr>
              <a:t> </a:t>
            </a:r>
            <a:r>
              <a:rPr sz="1700" spc="25" dirty="0">
                <a:latin typeface="Calibri"/>
                <a:cs typeface="Calibri"/>
              </a:rPr>
              <a:t>transmission</a:t>
            </a:r>
            <a:r>
              <a:rPr sz="1700" spc="185" dirty="0">
                <a:latin typeface="Calibri"/>
                <a:cs typeface="Calibri"/>
              </a:rPr>
              <a:t> </a:t>
            </a:r>
            <a:r>
              <a:rPr sz="1700" spc="-35" dirty="0">
                <a:latin typeface="Calibri"/>
                <a:cs typeface="Calibri"/>
              </a:rPr>
              <a:t>of</a:t>
            </a:r>
            <a:r>
              <a:rPr sz="1700" spc="185" dirty="0">
                <a:latin typeface="Calibri"/>
                <a:cs typeface="Calibri"/>
              </a:rPr>
              <a:t> </a:t>
            </a:r>
            <a:r>
              <a:rPr sz="1700" spc="15" dirty="0">
                <a:latin typeface="Calibri"/>
                <a:cs typeface="Calibri"/>
              </a:rPr>
              <a:t>packets.</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4747654" y="2281042"/>
            <a:ext cx="587375" cy="588010"/>
          </a:xfrm>
          <a:custGeom>
            <a:avLst/>
            <a:gdLst/>
            <a:ahLst/>
            <a:cxnLst/>
            <a:rect l="l" t="t" r="r" b="b"/>
            <a:pathLst>
              <a:path w="587375" h="588010">
                <a:moveTo>
                  <a:pt x="0" y="293937"/>
                </a:moveTo>
                <a:lnTo>
                  <a:pt x="5679" y="236864"/>
                </a:lnTo>
                <a:lnTo>
                  <a:pt x="22774" y="179792"/>
                </a:lnTo>
                <a:lnTo>
                  <a:pt x="51283" y="131239"/>
                </a:lnTo>
                <a:lnTo>
                  <a:pt x="85472" y="85636"/>
                </a:lnTo>
                <a:lnTo>
                  <a:pt x="131075" y="48497"/>
                </a:lnTo>
                <a:lnTo>
                  <a:pt x="182358" y="22828"/>
                </a:lnTo>
                <a:lnTo>
                  <a:pt x="236536" y="5679"/>
                </a:lnTo>
                <a:lnTo>
                  <a:pt x="293500" y="0"/>
                </a:lnTo>
                <a:lnTo>
                  <a:pt x="350517" y="5679"/>
                </a:lnTo>
                <a:lnTo>
                  <a:pt x="407481" y="22828"/>
                </a:lnTo>
                <a:lnTo>
                  <a:pt x="458764" y="48497"/>
                </a:lnTo>
                <a:lnTo>
                  <a:pt x="501527" y="85636"/>
                </a:lnTo>
                <a:lnTo>
                  <a:pt x="538611" y="131239"/>
                </a:lnTo>
                <a:lnTo>
                  <a:pt x="567065" y="179792"/>
                </a:lnTo>
                <a:lnTo>
                  <a:pt x="584214" y="236864"/>
                </a:lnTo>
                <a:lnTo>
                  <a:pt x="587054" y="293937"/>
                </a:lnTo>
                <a:lnTo>
                  <a:pt x="584214" y="351064"/>
                </a:lnTo>
                <a:lnTo>
                  <a:pt x="567065" y="405242"/>
                </a:lnTo>
                <a:lnTo>
                  <a:pt x="538611" y="456634"/>
                </a:lnTo>
                <a:lnTo>
                  <a:pt x="501527" y="502292"/>
                </a:lnTo>
                <a:lnTo>
                  <a:pt x="458764" y="539430"/>
                </a:lnTo>
                <a:lnTo>
                  <a:pt x="407481" y="565099"/>
                </a:lnTo>
                <a:lnTo>
                  <a:pt x="350517" y="582248"/>
                </a:lnTo>
                <a:lnTo>
                  <a:pt x="293500" y="587928"/>
                </a:lnTo>
                <a:lnTo>
                  <a:pt x="236536" y="582248"/>
                </a:lnTo>
                <a:lnTo>
                  <a:pt x="182358" y="565099"/>
                </a:lnTo>
                <a:lnTo>
                  <a:pt x="131075" y="539430"/>
                </a:lnTo>
                <a:lnTo>
                  <a:pt x="85472" y="502292"/>
                </a:lnTo>
                <a:lnTo>
                  <a:pt x="51283" y="456634"/>
                </a:lnTo>
                <a:lnTo>
                  <a:pt x="22774" y="405242"/>
                </a:lnTo>
                <a:lnTo>
                  <a:pt x="5679" y="351064"/>
                </a:lnTo>
                <a:lnTo>
                  <a:pt x="0" y="293937"/>
                </a:lnTo>
                <a:close/>
              </a:path>
            </a:pathLst>
          </a:custGeom>
          <a:ln w="5694">
            <a:solidFill>
              <a:srgbClr val="231F20"/>
            </a:solidFill>
          </a:ln>
        </p:spPr>
        <p:txBody>
          <a:bodyPr wrap="square" lIns="0" tIns="0" rIns="0" bIns="0" rtlCol="0"/>
          <a:lstStyle/>
          <a:p>
            <a:endParaRPr/>
          </a:p>
        </p:txBody>
      </p:sp>
      <p:sp>
        <p:nvSpPr>
          <p:cNvPr id="6" name="object 6"/>
          <p:cNvSpPr txBox="1"/>
          <p:nvPr/>
        </p:nvSpPr>
        <p:spPr>
          <a:xfrm>
            <a:off x="4948676" y="2362506"/>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8</a:t>
            </a:r>
            <a:endParaRPr sz="2250">
              <a:latin typeface="Arial MT"/>
              <a:cs typeface="Arial MT"/>
            </a:endParaRPr>
          </a:p>
        </p:txBody>
      </p:sp>
      <p:sp>
        <p:nvSpPr>
          <p:cNvPr id="7" name="object 7"/>
          <p:cNvSpPr/>
          <p:nvPr/>
        </p:nvSpPr>
        <p:spPr>
          <a:xfrm>
            <a:off x="6041425" y="1661655"/>
            <a:ext cx="587375" cy="588010"/>
          </a:xfrm>
          <a:custGeom>
            <a:avLst/>
            <a:gdLst/>
            <a:ahLst/>
            <a:cxnLst/>
            <a:rect l="l" t="t" r="r" b="b"/>
            <a:pathLst>
              <a:path w="587375" h="588010">
                <a:moveTo>
                  <a:pt x="0" y="293991"/>
                </a:moveTo>
                <a:lnTo>
                  <a:pt x="5679" y="236919"/>
                </a:lnTo>
                <a:lnTo>
                  <a:pt x="22828" y="182686"/>
                </a:lnTo>
                <a:lnTo>
                  <a:pt x="48443" y="131294"/>
                </a:lnTo>
                <a:lnTo>
                  <a:pt x="85526" y="85636"/>
                </a:lnTo>
                <a:lnTo>
                  <a:pt x="131130" y="48552"/>
                </a:lnTo>
                <a:lnTo>
                  <a:pt x="179573" y="22883"/>
                </a:lnTo>
                <a:lnTo>
                  <a:pt x="236536" y="5734"/>
                </a:lnTo>
                <a:lnTo>
                  <a:pt x="293554" y="0"/>
                </a:lnTo>
                <a:lnTo>
                  <a:pt x="350517" y="5734"/>
                </a:lnTo>
                <a:lnTo>
                  <a:pt x="404695" y="22883"/>
                </a:lnTo>
                <a:lnTo>
                  <a:pt x="455979" y="48552"/>
                </a:lnTo>
                <a:lnTo>
                  <a:pt x="501582" y="85636"/>
                </a:lnTo>
                <a:lnTo>
                  <a:pt x="538611" y="131294"/>
                </a:lnTo>
                <a:lnTo>
                  <a:pt x="564280" y="182686"/>
                </a:lnTo>
                <a:lnTo>
                  <a:pt x="581374" y="236919"/>
                </a:lnTo>
                <a:lnTo>
                  <a:pt x="587054" y="293991"/>
                </a:lnTo>
                <a:lnTo>
                  <a:pt x="581374" y="351064"/>
                </a:lnTo>
                <a:lnTo>
                  <a:pt x="564280" y="405296"/>
                </a:lnTo>
                <a:lnTo>
                  <a:pt x="538611" y="456689"/>
                </a:lnTo>
                <a:lnTo>
                  <a:pt x="501582" y="502347"/>
                </a:lnTo>
                <a:lnTo>
                  <a:pt x="455979" y="539430"/>
                </a:lnTo>
                <a:lnTo>
                  <a:pt x="404695" y="565154"/>
                </a:lnTo>
                <a:lnTo>
                  <a:pt x="350517" y="582248"/>
                </a:lnTo>
                <a:lnTo>
                  <a:pt x="293554" y="587983"/>
                </a:lnTo>
                <a:lnTo>
                  <a:pt x="236536" y="582248"/>
                </a:lnTo>
                <a:lnTo>
                  <a:pt x="179573" y="565154"/>
                </a:lnTo>
                <a:lnTo>
                  <a:pt x="131130" y="539430"/>
                </a:lnTo>
                <a:lnTo>
                  <a:pt x="85526" y="502347"/>
                </a:lnTo>
                <a:lnTo>
                  <a:pt x="48443" y="456689"/>
                </a:lnTo>
                <a:lnTo>
                  <a:pt x="22828" y="405296"/>
                </a:lnTo>
                <a:lnTo>
                  <a:pt x="5679" y="351064"/>
                </a:lnTo>
                <a:lnTo>
                  <a:pt x="0" y="293991"/>
                </a:lnTo>
                <a:close/>
              </a:path>
            </a:pathLst>
          </a:custGeom>
          <a:ln w="5694">
            <a:solidFill>
              <a:srgbClr val="231F20"/>
            </a:solidFill>
          </a:ln>
        </p:spPr>
        <p:txBody>
          <a:bodyPr wrap="square" lIns="0" tIns="0" rIns="0" bIns="0" rtlCol="0"/>
          <a:lstStyle/>
          <a:p>
            <a:endParaRPr/>
          </a:p>
        </p:txBody>
      </p:sp>
      <p:sp>
        <p:nvSpPr>
          <p:cNvPr id="8" name="object 8"/>
          <p:cNvSpPr txBox="1"/>
          <p:nvPr/>
        </p:nvSpPr>
        <p:spPr>
          <a:xfrm>
            <a:off x="6242484" y="1743157"/>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5</a:t>
            </a:r>
            <a:endParaRPr sz="2250">
              <a:latin typeface="Arial MT"/>
              <a:cs typeface="Arial MT"/>
            </a:endParaRPr>
          </a:p>
        </p:txBody>
      </p:sp>
      <p:sp>
        <p:nvSpPr>
          <p:cNvPr id="9" name="object 9"/>
          <p:cNvSpPr/>
          <p:nvPr/>
        </p:nvSpPr>
        <p:spPr>
          <a:xfrm>
            <a:off x="7030281" y="3240023"/>
            <a:ext cx="587375" cy="588010"/>
          </a:xfrm>
          <a:custGeom>
            <a:avLst/>
            <a:gdLst/>
            <a:ahLst/>
            <a:cxnLst/>
            <a:rect l="l" t="t" r="r" b="b"/>
            <a:pathLst>
              <a:path w="587375" h="588010">
                <a:moveTo>
                  <a:pt x="0" y="293937"/>
                </a:moveTo>
                <a:lnTo>
                  <a:pt x="5734" y="236864"/>
                </a:lnTo>
                <a:lnTo>
                  <a:pt x="19989" y="182631"/>
                </a:lnTo>
                <a:lnTo>
                  <a:pt x="48443" y="131239"/>
                </a:lnTo>
                <a:lnTo>
                  <a:pt x="85526" y="85636"/>
                </a:lnTo>
                <a:lnTo>
                  <a:pt x="128235" y="48497"/>
                </a:lnTo>
                <a:lnTo>
                  <a:pt x="179573" y="22828"/>
                </a:lnTo>
                <a:lnTo>
                  <a:pt x="236536" y="5679"/>
                </a:lnTo>
                <a:lnTo>
                  <a:pt x="293554" y="0"/>
                </a:lnTo>
                <a:lnTo>
                  <a:pt x="350517" y="5679"/>
                </a:lnTo>
                <a:lnTo>
                  <a:pt x="404695" y="22828"/>
                </a:lnTo>
                <a:lnTo>
                  <a:pt x="455979" y="48497"/>
                </a:lnTo>
                <a:lnTo>
                  <a:pt x="501582" y="85636"/>
                </a:lnTo>
                <a:lnTo>
                  <a:pt x="535771" y="131239"/>
                </a:lnTo>
                <a:lnTo>
                  <a:pt x="564280" y="182631"/>
                </a:lnTo>
                <a:lnTo>
                  <a:pt x="581374" y="236864"/>
                </a:lnTo>
                <a:lnTo>
                  <a:pt x="587109" y="293937"/>
                </a:lnTo>
                <a:lnTo>
                  <a:pt x="581374" y="351009"/>
                </a:lnTo>
                <a:lnTo>
                  <a:pt x="564280" y="408136"/>
                </a:lnTo>
                <a:lnTo>
                  <a:pt x="535771" y="456634"/>
                </a:lnTo>
                <a:lnTo>
                  <a:pt x="501582" y="502292"/>
                </a:lnTo>
                <a:lnTo>
                  <a:pt x="455979" y="539430"/>
                </a:lnTo>
                <a:lnTo>
                  <a:pt x="404695" y="565099"/>
                </a:lnTo>
                <a:lnTo>
                  <a:pt x="350517" y="582248"/>
                </a:lnTo>
                <a:lnTo>
                  <a:pt x="293554" y="587928"/>
                </a:lnTo>
                <a:lnTo>
                  <a:pt x="236536" y="582248"/>
                </a:lnTo>
                <a:lnTo>
                  <a:pt x="179573" y="565099"/>
                </a:lnTo>
                <a:lnTo>
                  <a:pt x="128235" y="539430"/>
                </a:lnTo>
                <a:lnTo>
                  <a:pt x="85526" y="502292"/>
                </a:lnTo>
                <a:lnTo>
                  <a:pt x="48443" y="456634"/>
                </a:lnTo>
                <a:lnTo>
                  <a:pt x="19989" y="408136"/>
                </a:lnTo>
                <a:lnTo>
                  <a:pt x="5734" y="351009"/>
                </a:lnTo>
                <a:lnTo>
                  <a:pt x="0" y="293937"/>
                </a:lnTo>
                <a:close/>
              </a:path>
            </a:pathLst>
          </a:custGeom>
          <a:ln w="5694">
            <a:solidFill>
              <a:srgbClr val="231F20"/>
            </a:solidFill>
          </a:ln>
        </p:spPr>
        <p:txBody>
          <a:bodyPr wrap="square" lIns="0" tIns="0" rIns="0" bIns="0" rtlCol="0"/>
          <a:lstStyle/>
          <a:p>
            <a:endParaRPr/>
          </a:p>
        </p:txBody>
      </p:sp>
      <p:sp>
        <p:nvSpPr>
          <p:cNvPr id="10" name="object 10"/>
          <p:cNvSpPr txBox="1"/>
          <p:nvPr/>
        </p:nvSpPr>
        <p:spPr>
          <a:xfrm>
            <a:off x="7231360" y="3321474"/>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6</a:t>
            </a:r>
            <a:endParaRPr sz="2250">
              <a:latin typeface="Arial MT"/>
              <a:cs typeface="Arial MT"/>
            </a:endParaRPr>
          </a:p>
        </p:txBody>
      </p:sp>
      <p:sp>
        <p:nvSpPr>
          <p:cNvPr id="11" name="object 11"/>
          <p:cNvSpPr/>
          <p:nvPr/>
        </p:nvSpPr>
        <p:spPr>
          <a:xfrm>
            <a:off x="5613955" y="3882185"/>
            <a:ext cx="587375" cy="588010"/>
          </a:xfrm>
          <a:custGeom>
            <a:avLst/>
            <a:gdLst/>
            <a:ahLst/>
            <a:cxnLst/>
            <a:rect l="l" t="t" r="r" b="b"/>
            <a:pathLst>
              <a:path w="587375" h="588010">
                <a:moveTo>
                  <a:pt x="0" y="293991"/>
                </a:moveTo>
                <a:lnTo>
                  <a:pt x="5679" y="236864"/>
                </a:lnTo>
                <a:lnTo>
                  <a:pt x="22828" y="182686"/>
                </a:lnTo>
                <a:lnTo>
                  <a:pt x="48443" y="131294"/>
                </a:lnTo>
                <a:lnTo>
                  <a:pt x="85526" y="85636"/>
                </a:lnTo>
                <a:lnTo>
                  <a:pt x="131130" y="48497"/>
                </a:lnTo>
                <a:lnTo>
                  <a:pt x="179573" y="22828"/>
                </a:lnTo>
                <a:lnTo>
                  <a:pt x="236536" y="5679"/>
                </a:lnTo>
                <a:lnTo>
                  <a:pt x="293554" y="0"/>
                </a:lnTo>
                <a:lnTo>
                  <a:pt x="350572" y="5679"/>
                </a:lnTo>
                <a:lnTo>
                  <a:pt x="404695" y="22828"/>
                </a:lnTo>
                <a:lnTo>
                  <a:pt x="455979" y="48497"/>
                </a:lnTo>
                <a:lnTo>
                  <a:pt x="501582" y="85636"/>
                </a:lnTo>
                <a:lnTo>
                  <a:pt x="538611" y="131294"/>
                </a:lnTo>
                <a:lnTo>
                  <a:pt x="564280" y="182686"/>
                </a:lnTo>
                <a:lnTo>
                  <a:pt x="581374" y="236864"/>
                </a:lnTo>
                <a:lnTo>
                  <a:pt x="587054" y="293991"/>
                </a:lnTo>
                <a:lnTo>
                  <a:pt x="581374" y="351064"/>
                </a:lnTo>
                <a:lnTo>
                  <a:pt x="564280" y="408136"/>
                </a:lnTo>
                <a:lnTo>
                  <a:pt x="538611" y="456634"/>
                </a:lnTo>
                <a:lnTo>
                  <a:pt x="501582" y="502292"/>
                </a:lnTo>
                <a:lnTo>
                  <a:pt x="455979" y="539430"/>
                </a:lnTo>
                <a:lnTo>
                  <a:pt x="404695" y="565099"/>
                </a:lnTo>
                <a:lnTo>
                  <a:pt x="350572" y="582248"/>
                </a:lnTo>
                <a:lnTo>
                  <a:pt x="293554" y="587928"/>
                </a:lnTo>
                <a:lnTo>
                  <a:pt x="236536" y="582248"/>
                </a:lnTo>
                <a:lnTo>
                  <a:pt x="179573" y="565099"/>
                </a:lnTo>
                <a:lnTo>
                  <a:pt x="131130" y="539430"/>
                </a:lnTo>
                <a:lnTo>
                  <a:pt x="85526" y="502292"/>
                </a:lnTo>
                <a:lnTo>
                  <a:pt x="48443" y="456634"/>
                </a:lnTo>
                <a:lnTo>
                  <a:pt x="22828" y="408136"/>
                </a:lnTo>
                <a:lnTo>
                  <a:pt x="5679" y="351064"/>
                </a:lnTo>
                <a:lnTo>
                  <a:pt x="0" y="293991"/>
                </a:lnTo>
                <a:close/>
              </a:path>
            </a:pathLst>
          </a:custGeom>
          <a:ln w="5694">
            <a:solidFill>
              <a:srgbClr val="231F20"/>
            </a:solidFill>
          </a:ln>
        </p:spPr>
        <p:txBody>
          <a:bodyPr wrap="square" lIns="0" tIns="0" rIns="0" bIns="0" rtlCol="0"/>
          <a:lstStyle/>
          <a:p>
            <a:endParaRPr/>
          </a:p>
        </p:txBody>
      </p:sp>
      <p:sp>
        <p:nvSpPr>
          <p:cNvPr id="12" name="object 12"/>
          <p:cNvSpPr txBox="1"/>
          <p:nvPr/>
        </p:nvSpPr>
        <p:spPr>
          <a:xfrm>
            <a:off x="5815018" y="3963671"/>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7</a:t>
            </a:r>
            <a:endParaRPr sz="2250">
              <a:latin typeface="Arial MT"/>
              <a:cs typeface="Arial MT"/>
            </a:endParaRPr>
          </a:p>
        </p:txBody>
      </p:sp>
      <p:sp>
        <p:nvSpPr>
          <p:cNvPr id="13" name="object 13"/>
          <p:cNvSpPr/>
          <p:nvPr/>
        </p:nvSpPr>
        <p:spPr>
          <a:xfrm>
            <a:off x="3476625" y="1741611"/>
            <a:ext cx="587375" cy="588010"/>
          </a:xfrm>
          <a:custGeom>
            <a:avLst/>
            <a:gdLst/>
            <a:ahLst/>
            <a:cxnLst/>
            <a:rect l="l" t="t" r="r" b="b"/>
            <a:pathLst>
              <a:path w="587375" h="588010">
                <a:moveTo>
                  <a:pt x="0" y="293937"/>
                </a:moveTo>
                <a:lnTo>
                  <a:pt x="5718" y="236864"/>
                </a:lnTo>
                <a:lnTo>
                  <a:pt x="22807" y="182631"/>
                </a:lnTo>
                <a:lnTo>
                  <a:pt x="48448" y="131294"/>
                </a:lnTo>
                <a:lnTo>
                  <a:pt x="85504" y="85636"/>
                </a:lnTo>
                <a:lnTo>
                  <a:pt x="131108" y="48497"/>
                </a:lnTo>
                <a:lnTo>
                  <a:pt x="179551" y="22828"/>
                </a:lnTo>
                <a:lnTo>
                  <a:pt x="236569" y="5679"/>
                </a:lnTo>
                <a:lnTo>
                  <a:pt x="293532" y="0"/>
                </a:lnTo>
                <a:lnTo>
                  <a:pt x="350550" y="5679"/>
                </a:lnTo>
                <a:lnTo>
                  <a:pt x="404674" y="22828"/>
                </a:lnTo>
                <a:lnTo>
                  <a:pt x="455957" y="48497"/>
                </a:lnTo>
                <a:lnTo>
                  <a:pt x="501560" y="85636"/>
                </a:lnTo>
                <a:lnTo>
                  <a:pt x="538644" y="131294"/>
                </a:lnTo>
                <a:lnTo>
                  <a:pt x="564258" y="182631"/>
                </a:lnTo>
                <a:lnTo>
                  <a:pt x="581353" y="236864"/>
                </a:lnTo>
                <a:lnTo>
                  <a:pt x="587087" y="293937"/>
                </a:lnTo>
                <a:lnTo>
                  <a:pt x="581353" y="351009"/>
                </a:lnTo>
                <a:lnTo>
                  <a:pt x="564258" y="408136"/>
                </a:lnTo>
                <a:lnTo>
                  <a:pt x="538644" y="456634"/>
                </a:lnTo>
                <a:lnTo>
                  <a:pt x="501560" y="502292"/>
                </a:lnTo>
                <a:lnTo>
                  <a:pt x="455957" y="539430"/>
                </a:lnTo>
                <a:lnTo>
                  <a:pt x="404674" y="565099"/>
                </a:lnTo>
                <a:lnTo>
                  <a:pt x="350550" y="582248"/>
                </a:lnTo>
                <a:lnTo>
                  <a:pt x="293532" y="587928"/>
                </a:lnTo>
                <a:lnTo>
                  <a:pt x="236569" y="582248"/>
                </a:lnTo>
                <a:lnTo>
                  <a:pt x="179551" y="565099"/>
                </a:lnTo>
                <a:lnTo>
                  <a:pt x="131108" y="539430"/>
                </a:lnTo>
                <a:lnTo>
                  <a:pt x="85504" y="502292"/>
                </a:lnTo>
                <a:lnTo>
                  <a:pt x="48448" y="456634"/>
                </a:lnTo>
                <a:lnTo>
                  <a:pt x="22807" y="408136"/>
                </a:lnTo>
                <a:lnTo>
                  <a:pt x="5718" y="351009"/>
                </a:lnTo>
                <a:lnTo>
                  <a:pt x="0" y="293937"/>
                </a:lnTo>
                <a:close/>
              </a:path>
            </a:pathLst>
          </a:custGeom>
          <a:ln w="5694">
            <a:solidFill>
              <a:srgbClr val="231F20"/>
            </a:solidFill>
          </a:ln>
        </p:spPr>
        <p:txBody>
          <a:bodyPr wrap="square" lIns="0" tIns="0" rIns="0" bIns="0" rtlCol="0"/>
          <a:lstStyle/>
          <a:p>
            <a:endParaRPr/>
          </a:p>
        </p:txBody>
      </p:sp>
      <p:sp>
        <p:nvSpPr>
          <p:cNvPr id="14" name="object 14"/>
          <p:cNvSpPr txBox="1"/>
          <p:nvPr/>
        </p:nvSpPr>
        <p:spPr>
          <a:xfrm>
            <a:off x="3677668" y="1823063"/>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2</a:t>
            </a:r>
            <a:endParaRPr sz="2250">
              <a:latin typeface="Arial MT"/>
              <a:cs typeface="Arial MT"/>
            </a:endParaRPr>
          </a:p>
        </p:txBody>
      </p:sp>
      <p:sp>
        <p:nvSpPr>
          <p:cNvPr id="15" name="object 15"/>
          <p:cNvSpPr/>
          <p:nvPr/>
        </p:nvSpPr>
        <p:spPr>
          <a:xfrm>
            <a:off x="4117836" y="3025933"/>
            <a:ext cx="587375" cy="588010"/>
          </a:xfrm>
          <a:custGeom>
            <a:avLst/>
            <a:gdLst/>
            <a:ahLst/>
            <a:cxnLst/>
            <a:rect l="l" t="t" r="r" b="b"/>
            <a:pathLst>
              <a:path w="587375" h="588010">
                <a:moveTo>
                  <a:pt x="0" y="293991"/>
                </a:moveTo>
                <a:lnTo>
                  <a:pt x="5679" y="236919"/>
                </a:lnTo>
                <a:lnTo>
                  <a:pt x="22774" y="182686"/>
                </a:lnTo>
                <a:lnTo>
                  <a:pt x="48443" y="131294"/>
                </a:lnTo>
                <a:lnTo>
                  <a:pt x="85472" y="85636"/>
                </a:lnTo>
                <a:lnTo>
                  <a:pt x="131075" y="48552"/>
                </a:lnTo>
                <a:lnTo>
                  <a:pt x="179518" y="22828"/>
                </a:lnTo>
                <a:lnTo>
                  <a:pt x="236536" y="5734"/>
                </a:lnTo>
                <a:lnTo>
                  <a:pt x="293554" y="0"/>
                </a:lnTo>
                <a:lnTo>
                  <a:pt x="350517" y="5734"/>
                </a:lnTo>
                <a:lnTo>
                  <a:pt x="404641" y="22828"/>
                </a:lnTo>
                <a:lnTo>
                  <a:pt x="455979" y="48552"/>
                </a:lnTo>
                <a:lnTo>
                  <a:pt x="501582" y="85636"/>
                </a:lnTo>
                <a:lnTo>
                  <a:pt x="538611" y="131294"/>
                </a:lnTo>
                <a:lnTo>
                  <a:pt x="564280" y="182686"/>
                </a:lnTo>
                <a:lnTo>
                  <a:pt x="581374" y="236919"/>
                </a:lnTo>
                <a:lnTo>
                  <a:pt x="587054" y="293991"/>
                </a:lnTo>
                <a:lnTo>
                  <a:pt x="581374" y="351064"/>
                </a:lnTo>
                <a:lnTo>
                  <a:pt x="564280" y="408136"/>
                </a:lnTo>
                <a:lnTo>
                  <a:pt x="538611" y="456689"/>
                </a:lnTo>
                <a:lnTo>
                  <a:pt x="501582" y="502347"/>
                </a:lnTo>
                <a:lnTo>
                  <a:pt x="455979" y="539430"/>
                </a:lnTo>
                <a:lnTo>
                  <a:pt x="404641" y="565099"/>
                </a:lnTo>
                <a:lnTo>
                  <a:pt x="350517" y="582248"/>
                </a:lnTo>
                <a:lnTo>
                  <a:pt x="293554" y="587983"/>
                </a:lnTo>
                <a:lnTo>
                  <a:pt x="236536" y="582248"/>
                </a:lnTo>
                <a:lnTo>
                  <a:pt x="179518" y="565099"/>
                </a:lnTo>
                <a:lnTo>
                  <a:pt x="131075" y="539430"/>
                </a:lnTo>
                <a:lnTo>
                  <a:pt x="85472" y="502347"/>
                </a:lnTo>
                <a:lnTo>
                  <a:pt x="48443" y="456689"/>
                </a:lnTo>
                <a:lnTo>
                  <a:pt x="22774" y="408136"/>
                </a:lnTo>
                <a:lnTo>
                  <a:pt x="5679" y="351064"/>
                </a:lnTo>
                <a:lnTo>
                  <a:pt x="0" y="293991"/>
                </a:lnTo>
                <a:close/>
              </a:path>
            </a:pathLst>
          </a:custGeom>
          <a:ln w="5694">
            <a:solidFill>
              <a:srgbClr val="231F20"/>
            </a:solidFill>
          </a:ln>
        </p:spPr>
        <p:txBody>
          <a:bodyPr wrap="square" lIns="0" tIns="0" rIns="0" bIns="0" rtlCol="0"/>
          <a:lstStyle/>
          <a:p>
            <a:endParaRPr/>
          </a:p>
        </p:txBody>
      </p:sp>
      <p:sp>
        <p:nvSpPr>
          <p:cNvPr id="16" name="object 16"/>
          <p:cNvSpPr txBox="1"/>
          <p:nvPr/>
        </p:nvSpPr>
        <p:spPr>
          <a:xfrm>
            <a:off x="4318866" y="3107433"/>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9</a:t>
            </a:r>
            <a:endParaRPr sz="2250">
              <a:latin typeface="Arial MT"/>
              <a:cs typeface="Arial MT"/>
            </a:endParaRPr>
          </a:p>
        </p:txBody>
      </p:sp>
      <p:sp>
        <p:nvSpPr>
          <p:cNvPr id="17" name="object 17"/>
          <p:cNvSpPr/>
          <p:nvPr/>
        </p:nvSpPr>
        <p:spPr>
          <a:xfrm>
            <a:off x="3342687" y="4016319"/>
            <a:ext cx="587375" cy="588010"/>
          </a:xfrm>
          <a:custGeom>
            <a:avLst/>
            <a:gdLst/>
            <a:ahLst/>
            <a:cxnLst/>
            <a:rect l="l" t="t" r="r" b="b"/>
            <a:pathLst>
              <a:path w="587375" h="588010">
                <a:moveTo>
                  <a:pt x="0" y="293991"/>
                </a:moveTo>
                <a:lnTo>
                  <a:pt x="5696" y="236919"/>
                </a:lnTo>
                <a:lnTo>
                  <a:pt x="22807" y="182686"/>
                </a:lnTo>
                <a:lnTo>
                  <a:pt x="48454" y="131294"/>
                </a:lnTo>
                <a:lnTo>
                  <a:pt x="85510" y="85636"/>
                </a:lnTo>
                <a:lnTo>
                  <a:pt x="131097" y="48552"/>
                </a:lnTo>
                <a:lnTo>
                  <a:pt x="182386" y="22828"/>
                </a:lnTo>
                <a:lnTo>
                  <a:pt x="236536" y="5734"/>
                </a:lnTo>
                <a:lnTo>
                  <a:pt x="293554" y="0"/>
                </a:lnTo>
                <a:lnTo>
                  <a:pt x="350517" y="5734"/>
                </a:lnTo>
                <a:lnTo>
                  <a:pt x="404695" y="22828"/>
                </a:lnTo>
                <a:lnTo>
                  <a:pt x="455979" y="48552"/>
                </a:lnTo>
                <a:lnTo>
                  <a:pt x="501582" y="85636"/>
                </a:lnTo>
                <a:lnTo>
                  <a:pt x="538611" y="131294"/>
                </a:lnTo>
                <a:lnTo>
                  <a:pt x="564280" y="182686"/>
                </a:lnTo>
                <a:lnTo>
                  <a:pt x="581374" y="236919"/>
                </a:lnTo>
                <a:lnTo>
                  <a:pt x="587054" y="293991"/>
                </a:lnTo>
                <a:lnTo>
                  <a:pt x="581374" y="351064"/>
                </a:lnTo>
                <a:lnTo>
                  <a:pt x="564280" y="405296"/>
                </a:lnTo>
                <a:lnTo>
                  <a:pt x="538611" y="456634"/>
                </a:lnTo>
                <a:lnTo>
                  <a:pt x="501582" y="502347"/>
                </a:lnTo>
                <a:lnTo>
                  <a:pt x="455979" y="539430"/>
                </a:lnTo>
                <a:lnTo>
                  <a:pt x="404695" y="565099"/>
                </a:lnTo>
                <a:lnTo>
                  <a:pt x="350517" y="582248"/>
                </a:lnTo>
                <a:lnTo>
                  <a:pt x="293554" y="587983"/>
                </a:lnTo>
                <a:lnTo>
                  <a:pt x="236536" y="582248"/>
                </a:lnTo>
                <a:lnTo>
                  <a:pt x="182386" y="565099"/>
                </a:lnTo>
                <a:lnTo>
                  <a:pt x="131097" y="539430"/>
                </a:lnTo>
                <a:lnTo>
                  <a:pt x="85510" y="502347"/>
                </a:lnTo>
                <a:lnTo>
                  <a:pt x="48454" y="456634"/>
                </a:lnTo>
                <a:lnTo>
                  <a:pt x="22807" y="405296"/>
                </a:lnTo>
                <a:lnTo>
                  <a:pt x="5696" y="351064"/>
                </a:lnTo>
                <a:lnTo>
                  <a:pt x="0" y="293991"/>
                </a:lnTo>
                <a:close/>
              </a:path>
            </a:pathLst>
          </a:custGeom>
          <a:ln w="5694">
            <a:solidFill>
              <a:srgbClr val="231F20"/>
            </a:solidFill>
          </a:ln>
        </p:spPr>
        <p:txBody>
          <a:bodyPr wrap="square" lIns="0" tIns="0" rIns="0" bIns="0" rtlCol="0"/>
          <a:lstStyle/>
          <a:p>
            <a:endParaRPr/>
          </a:p>
        </p:txBody>
      </p:sp>
      <p:sp>
        <p:nvSpPr>
          <p:cNvPr id="18" name="object 18"/>
          <p:cNvSpPr txBox="1"/>
          <p:nvPr/>
        </p:nvSpPr>
        <p:spPr>
          <a:xfrm>
            <a:off x="3543746" y="4097807"/>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4</a:t>
            </a:r>
            <a:endParaRPr sz="2250">
              <a:latin typeface="Arial MT"/>
              <a:cs typeface="Arial MT"/>
            </a:endParaRPr>
          </a:p>
        </p:txBody>
      </p:sp>
      <p:sp>
        <p:nvSpPr>
          <p:cNvPr id="19" name="object 19"/>
          <p:cNvSpPr/>
          <p:nvPr/>
        </p:nvSpPr>
        <p:spPr>
          <a:xfrm>
            <a:off x="4679222" y="1233584"/>
            <a:ext cx="587375" cy="588010"/>
          </a:xfrm>
          <a:custGeom>
            <a:avLst/>
            <a:gdLst/>
            <a:ahLst/>
            <a:cxnLst/>
            <a:rect l="l" t="t" r="r" b="b"/>
            <a:pathLst>
              <a:path w="587375" h="588010">
                <a:moveTo>
                  <a:pt x="0" y="293937"/>
                </a:moveTo>
                <a:lnTo>
                  <a:pt x="5734" y="236864"/>
                </a:lnTo>
                <a:lnTo>
                  <a:pt x="19989" y="182631"/>
                </a:lnTo>
                <a:lnTo>
                  <a:pt x="48443" y="131294"/>
                </a:lnTo>
                <a:lnTo>
                  <a:pt x="85526" y="85581"/>
                </a:lnTo>
                <a:lnTo>
                  <a:pt x="128235" y="48497"/>
                </a:lnTo>
                <a:lnTo>
                  <a:pt x="179573" y="22828"/>
                </a:lnTo>
                <a:lnTo>
                  <a:pt x="236536" y="5679"/>
                </a:lnTo>
                <a:lnTo>
                  <a:pt x="293554" y="0"/>
                </a:lnTo>
                <a:lnTo>
                  <a:pt x="350517" y="5679"/>
                </a:lnTo>
                <a:lnTo>
                  <a:pt x="404695" y="22828"/>
                </a:lnTo>
                <a:lnTo>
                  <a:pt x="455979" y="48497"/>
                </a:lnTo>
                <a:lnTo>
                  <a:pt x="501582" y="85581"/>
                </a:lnTo>
                <a:lnTo>
                  <a:pt x="535771" y="131294"/>
                </a:lnTo>
                <a:lnTo>
                  <a:pt x="564280" y="182631"/>
                </a:lnTo>
                <a:lnTo>
                  <a:pt x="581374" y="236864"/>
                </a:lnTo>
                <a:lnTo>
                  <a:pt x="587109" y="293937"/>
                </a:lnTo>
                <a:lnTo>
                  <a:pt x="581374" y="351009"/>
                </a:lnTo>
                <a:lnTo>
                  <a:pt x="564280" y="405242"/>
                </a:lnTo>
                <a:lnTo>
                  <a:pt x="535771" y="456634"/>
                </a:lnTo>
                <a:lnTo>
                  <a:pt x="501582" y="502292"/>
                </a:lnTo>
                <a:lnTo>
                  <a:pt x="455979" y="539430"/>
                </a:lnTo>
                <a:lnTo>
                  <a:pt x="404695" y="565099"/>
                </a:lnTo>
                <a:lnTo>
                  <a:pt x="350517" y="582194"/>
                </a:lnTo>
                <a:lnTo>
                  <a:pt x="293554" y="587928"/>
                </a:lnTo>
                <a:lnTo>
                  <a:pt x="236536" y="582194"/>
                </a:lnTo>
                <a:lnTo>
                  <a:pt x="179573" y="565099"/>
                </a:lnTo>
                <a:lnTo>
                  <a:pt x="128235" y="539430"/>
                </a:lnTo>
                <a:lnTo>
                  <a:pt x="85526" y="502292"/>
                </a:lnTo>
                <a:lnTo>
                  <a:pt x="48443" y="456634"/>
                </a:lnTo>
                <a:lnTo>
                  <a:pt x="19989" y="405242"/>
                </a:lnTo>
                <a:lnTo>
                  <a:pt x="5734" y="351009"/>
                </a:lnTo>
                <a:lnTo>
                  <a:pt x="0" y="293937"/>
                </a:lnTo>
                <a:close/>
              </a:path>
            </a:pathLst>
          </a:custGeom>
          <a:ln w="5694">
            <a:solidFill>
              <a:srgbClr val="231F20"/>
            </a:solidFill>
          </a:ln>
        </p:spPr>
        <p:txBody>
          <a:bodyPr wrap="square" lIns="0" tIns="0" rIns="0" bIns="0" rtlCol="0"/>
          <a:lstStyle/>
          <a:p>
            <a:endParaRPr/>
          </a:p>
        </p:txBody>
      </p:sp>
      <p:sp>
        <p:nvSpPr>
          <p:cNvPr id="20" name="object 20"/>
          <p:cNvSpPr txBox="1"/>
          <p:nvPr/>
        </p:nvSpPr>
        <p:spPr>
          <a:xfrm>
            <a:off x="4880300" y="1315050"/>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1</a:t>
            </a:r>
            <a:endParaRPr sz="2250">
              <a:latin typeface="Arial MT"/>
              <a:cs typeface="Arial MT"/>
            </a:endParaRPr>
          </a:p>
        </p:txBody>
      </p:sp>
      <p:grpSp>
        <p:nvGrpSpPr>
          <p:cNvPr id="21" name="object 21"/>
          <p:cNvGrpSpPr/>
          <p:nvPr/>
        </p:nvGrpSpPr>
        <p:grpSpPr>
          <a:xfrm>
            <a:off x="2325321" y="1524663"/>
            <a:ext cx="4856480" cy="2788920"/>
            <a:chOff x="2325321" y="1524663"/>
            <a:chExt cx="4856480" cy="2788920"/>
          </a:xfrm>
        </p:grpSpPr>
        <p:sp>
          <p:nvSpPr>
            <p:cNvPr id="22" name="object 22"/>
            <p:cNvSpPr/>
            <p:nvPr/>
          </p:nvSpPr>
          <p:spPr>
            <a:xfrm>
              <a:off x="3849950" y="2811898"/>
              <a:ext cx="1017905" cy="1296035"/>
            </a:xfrm>
            <a:custGeom>
              <a:avLst/>
              <a:gdLst/>
              <a:ahLst/>
              <a:cxnLst/>
              <a:rect l="l" t="t" r="r" b="b"/>
              <a:pathLst>
                <a:path w="1017904" h="1296035">
                  <a:moveTo>
                    <a:pt x="1017365" y="0"/>
                  </a:moveTo>
                  <a:lnTo>
                    <a:pt x="968921" y="77061"/>
                  </a:lnTo>
                </a:path>
                <a:path w="1017904" h="1296035">
                  <a:moveTo>
                    <a:pt x="376186" y="736371"/>
                  </a:moveTo>
                  <a:lnTo>
                    <a:pt x="0" y="1295736"/>
                  </a:lnTo>
                </a:path>
                <a:path w="1017904" h="1296035">
                  <a:moveTo>
                    <a:pt x="940412" y="119879"/>
                  </a:moveTo>
                  <a:lnTo>
                    <a:pt x="891969" y="196941"/>
                  </a:lnTo>
                </a:path>
                <a:path w="1017904" h="1296035">
                  <a:moveTo>
                    <a:pt x="863460" y="239704"/>
                  </a:moveTo>
                  <a:lnTo>
                    <a:pt x="815017" y="316820"/>
                  </a:lnTo>
                </a:path>
              </a:pathLst>
            </a:custGeom>
            <a:ln w="5694">
              <a:solidFill>
                <a:srgbClr val="231F20"/>
              </a:solidFill>
            </a:ln>
          </p:spPr>
          <p:txBody>
            <a:bodyPr wrap="square" lIns="0" tIns="0" rIns="0" bIns="0" rtlCol="0"/>
            <a:lstStyle/>
            <a:p>
              <a:endParaRPr/>
            </a:p>
          </p:txBody>
        </p:sp>
        <p:pic>
          <p:nvPicPr>
            <p:cNvPr id="23" name="object 23"/>
            <p:cNvPicPr/>
            <p:nvPr/>
          </p:nvPicPr>
          <p:blipFill>
            <a:blip r:embed="rId2" cstate="print"/>
            <a:stretch>
              <a:fillRect/>
            </a:stretch>
          </p:blipFill>
          <p:spPr>
            <a:xfrm>
              <a:off x="6523065" y="2175409"/>
              <a:ext cx="253591" cy="422405"/>
            </a:xfrm>
            <a:prstGeom prst="rect">
              <a:avLst/>
            </a:prstGeom>
          </p:spPr>
        </p:pic>
        <p:pic>
          <p:nvPicPr>
            <p:cNvPr id="24" name="object 24"/>
            <p:cNvPicPr/>
            <p:nvPr/>
          </p:nvPicPr>
          <p:blipFill>
            <a:blip r:embed="rId3" cstate="print"/>
            <a:stretch>
              <a:fillRect/>
            </a:stretch>
          </p:blipFill>
          <p:spPr>
            <a:xfrm>
              <a:off x="6785217" y="2617789"/>
              <a:ext cx="290674" cy="485212"/>
            </a:xfrm>
            <a:prstGeom prst="rect">
              <a:avLst/>
            </a:prstGeom>
          </p:spPr>
        </p:pic>
        <p:sp>
          <p:nvSpPr>
            <p:cNvPr id="25" name="object 25"/>
            <p:cNvSpPr/>
            <p:nvPr/>
          </p:nvSpPr>
          <p:spPr>
            <a:xfrm>
              <a:off x="2328179" y="1527521"/>
              <a:ext cx="4850765" cy="2783205"/>
            </a:xfrm>
            <a:custGeom>
              <a:avLst/>
              <a:gdLst/>
              <a:ahLst/>
              <a:cxnLst/>
              <a:rect l="l" t="t" r="r" b="b"/>
              <a:pathLst>
                <a:path w="4850765" h="2783204">
                  <a:moveTo>
                    <a:pt x="4759119" y="1598303"/>
                  </a:moveTo>
                  <a:lnTo>
                    <a:pt x="4781894" y="1638281"/>
                  </a:lnTo>
                </a:path>
                <a:path w="4850765" h="2783204">
                  <a:moveTo>
                    <a:pt x="4796148" y="1661110"/>
                  </a:moveTo>
                  <a:lnTo>
                    <a:pt x="4818977" y="1701088"/>
                  </a:lnTo>
                </a:path>
                <a:path w="4850765" h="2783204">
                  <a:moveTo>
                    <a:pt x="4833232" y="1723917"/>
                  </a:moveTo>
                  <a:lnTo>
                    <a:pt x="4850326" y="1752426"/>
                  </a:lnTo>
                </a:path>
                <a:path w="4850765" h="2783204">
                  <a:moveTo>
                    <a:pt x="1638592" y="291151"/>
                  </a:moveTo>
                  <a:lnTo>
                    <a:pt x="1724119" y="256908"/>
                  </a:lnTo>
                </a:path>
                <a:path w="4850765" h="2783204">
                  <a:moveTo>
                    <a:pt x="1772562" y="236919"/>
                  </a:moveTo>
                  <a:lnTo>
                    <a:pt x="1858034" y="202675"/>
                  </a:lnTo>
                </a:path>
                <a:path w="4850765" h="2783204">
                  <a:moveTo>
                    <a:pt x="1906478" y="182686"/>
                  </a:moveTo>
                  <a:lnTo>
                    <a:pt x="1992004" y="148443"/>
                  </a:lnTo>
                </a:path>
                <a:path w="4850765" h="2783204">
                  <a:moveTo>
                    <a:pt x="2037553" y="128454"/>
                  </a:moveTo>
                  <a:lnTo>
                    <a:pt x="2123080" y="94210"/>
                  </a:lnTo>
                </a:path>
                <a:path w="4850765" h="2783204">
                  <a:moveTo>
                    <a:pt x="2171523" y="74221"/>
                  </a:moveTo>
                  <a:lnTo>
                    <a:pt x="2256996" y="39978"/>
                  </a:lnTo>
                </a:path>
                <a:path w="4850765" h="2783204">
                  <a:moveTo>
                    <a:pt x="2302599" y="19989"/>
                  </a:moveTo>
                  <a:lnTo>
                    <a:pt x="2351042" y="0"/>
                  </a:lnTo>
                </a:path>
                <a:path w="4850765" h="2783204">
                  <a:moveTo>
                    <a:pt x="2938152" y="0"/>
                  </a:moveTo>
                  <a:lnTo>
                    <a:pt x="3023624" y="31403"/>
                  </a:lnTo>
                </a:path>
                <a:path w="4850765" h="2783204">
                  <a:moveTo>
                    <a:pt x="3072067" y="48552"/>
                  </a:moveTo>
                  <a:lnTo>
                    <a:pt x="3157540" y="77061"/>
                  </a:lnTo>
                </a:path>
                <a:path w="4850765" h="2783204">
                  <a:moveTo>
                    <a:pt x="3205983" y="94210"/>
                  </a:moveTo>
                  <a:lnTo>
                    <a:pt x="3291455" y="125614"/>
                  </a:lnTo>
                </a:path>
                <a:path w="4850765" h="2783204">
                  <a:moveTo>
                    <a:pt x="3339953" y="142708"/>
                  </a:moveTo>
                  <a:lnTo>
                    <a:pt x="3425425" y="174112"/>
                  </a:lnTo>
                </a:path>
                <a:path w="4850765" h="2783204">
                  <a:moveTo>
                    <a:pt x="3473869" y="191261"/>
                  </a:moveTo>
                  <a:lnTo>
                    <a:pt x="3559395" y="222610"/>
                  </a:lnTo>
                </a:path>
                <a:path w="4850765" h="2783204">
                  <a:moveTo>
                    <a:pt x="3607839" y="239759"/>
                  </a:moveTo>
                  <a:lnTo>
                    <a:pt x="3693311" y="268322"/>
                  </a:lnTo>
                </a:path>
                <a:path w="4850765" h="2783204">
                  <a:moveTo>
                    <a:pt x="3741754" y="285417"/>
                  </a:moveTo>
                  <a:lnTo>
                    <a:pt x="3747434" y="288257"/>
                  </a:lnTo>
                </a:path>
                <a:path w="4850765" h="2783204">
                  <a:moveTo>
                    <a:pt x="3872830" y="2648655"/>
                  </a:moveTo>
                  <a:lnTo>
                    <a:pt x="3955462" y="2608677"/>
                  </a:lnTo>
                </a:path>
                <a:path w="4850765" h="2783204">
                  <a:moveTo>
                    <a:pt x="4001066" y="2585848"/>
                  </a:moveTo>
                  <a:lnTo>
                    <a:pt x="4083698" y="2543030"/>
                  </a:lnTo>
                </a:path>
                <a:path w="4850765" h="2783204">
                  <a:moveTo>
                    <a:pt x="4129301" y="2520201"/>
                  </a:moveTo>
                  <a:lnTo>
                    <a:pt x="4211933" y="2480223"/>
                  </a:lnTo>
                </a:path>
                <a:path w="4850765" h="2783204">
                  <a:moveTo>
                    <a:pt x="4257591" y="2457394"/>
                  </a:moveTo>
                  <a:lnTo>
                    <a:pt x="4340224" y="2417416"/>
                  </a:lnTo>
                </a:path>
                <a:path w="4850765" h="2783204">
                  <a:moveTo>
                    <a:pt x="4385827" y="2394587"/>
                  </a:moveTo>
                  <a:lnTo>
                    <a:pt x="4465619" y="2351823"/>
                  </a:lnTo>
                </a:path>
                <a:path w="4850765" h="2783204">
                  <a:moveTo>
                    <a:pt x="4511168" y="2331834"/>
                  </a:moveTo>
                  <a:lnTo>
                    <a:pt x="4593855" y="2291856"/>
                  </a:lnTo>
                </a:path>
                <a:path w="4850765" h="2783204">
                  <a:moveTo>
                    <a:pt x="4639458" y="2266187"/>
                  </a:moveTo>
                  <a:lnTo>
                    <a:pt x="4722091" y="2226209"/>
                  </a:lnTo>
                </a:path>
                <a:path w="4850765" h="2783204">
                  <a:moveTo>
                    <a:pt x="4767694" y="2203380"/>
                  </a:moveTo>
                  <a:lnTo>
                    <a:pt x="4773374" y="2200540"/>
                  </a:lnTo>
                </a:path>
                <a:path w="4850765" h="2783204">
                  <a:moveTo>
                    <a:pt x="1601563" y="2782789"/>
                  </a:moveTo>
                  <a:lnTo>
                    <a:pt x="3285775" y="2648655"/>
                  </a:lnTo>
                </a:path>
                <a:path w="4850765" h="2783204">
                  <a:moveTo>
                    <a:pt x="2712975" y="753520"/>
                  </a:moveTo>
                  <a:lnTo>
                    <a:pt x="2644597" y="293991"/>
                  </a:lnTo>
                </a:path>
                <a:path w="4850765" h="2783204">
                  <a:moveTo>
                    <a:pt x="0" y="1578313"/>
                  </a:moveTo>
                  <a:lnTo>
                    <a:pt x="5696" y="1521241"/>
                  </a:lnTo>
                  <a:lnTo>
                    <a:pt x="19945" y="1467008"/>
                  </a:lnTo>
                  <a:lnTo>
                    <a:pt x="48448" y="1415671"/>
                  </a:lnTo>
                  <a:lnTo>
                    <a:pt x="85483" y="1369958"/>
                  </a:lnTo>
                  <a:lnTo>
                    <a:pt x="128235" y="1332874"/>
                  </a:lnTo>
                  <a:lnTo>
                    <a:pt x="179524" y="1307205"/>
                  </a:lnTo>
                  <a:lnTo>
                    <a:pt x="236525" y="1290056"/>
                  </a:lnTo>
                  <a:lnTo>
                    <a:pt x="293532" y="1284376"/>
                  </a:lnTo>
                  <a:lnTo>
                    <a:pt x="350512" y="1290056"/>
                  </a:lnTo>
                  <a:lnTo>
                    <a:pt x="404657" y="1307205"/>
                  </a:lnTo>
                  <a:lnTo>
                    <a:pt x="455968" y="1332874"/>
                  </a:lnTo>
                  <a:lnTo>
                    <a:pt x="501560" y="1369958"/>
                  </a:lnTo>
                  <a:lnTo>
                    <a:pt x="535755" y="1415671"/>
                  </a:lnTo>
                  <a:lnTo>
                    <a:pt x="564258" y="1467008"/>
                  </a:lnTo>
                  <a:lnTo>
                    <a:pt x="581347" y="1521241"/>
                  </a:lnTo>
                  <a:lnTo>
                    <a:pt x="587043" y="1578313"/>
                  </a:lnTo>
                  <a:lnTo>
                    <a:pt x="581347" y="1635441"/>
                  </a:lnTo>
                  <a:lnTo>
                    <a:pt x="564258" y="1692513"/>
                  </a:lnTo>
                  <a:lnTo>
                    <a:pt x="535755" y="1741011"/>
                  </a:lnTo>
                  <a:lnTo>
                    <a:pt x="501560" y="1786724"/>
                  </a:lnTo>
                  <a:lnTo>
                    <a:pt x="455968" y="1823807"/>
                  </a:lnTo>
                  <a:lnTo>
                    <a:pt x="404657" y="1849476"/>
                  </a:lnTo>
                  <a:lnTo>
                    <a:pt x="350512" y="1866571"/>
                  </a:lnTo>
                  <a:lnTo>
                    <a:pt x="293532" y="1872305"/>
                  </a:lnTo>
                  <a:lnTo>
                    <a:pt x="236525" y="1866571"/>
                  </a:lnTo>
                  <a:lnTo>
                    <a:pt x="179524" y="1849476"/>
                  </a:lnTo>
                  <a:lnTo>
                    <a:pt x="128235" y="1823807"/>
                  </a:lnTo>
                  <a:lnTo>
                    <a:pt x="85483" y="1786724"/>
                  </a:lnTo>
                  <a:lnTo>
                    <a:pt x="48448" y="1741011"/>
                  </a:lnTo>
                  <a:lnTo>
                    <a:pt x="19945" y="1692513"/>
                  </a:lnTo>
                  <a:lnTo>
                    <a:pt x="5696" y="1635441"/>
                  </a:lnTo>
                  <a:lnTo>
                    <a:pt x="0" y="1578313"/>
                  </a:lnTo>
                  <a:close/>
                </a:path>
              </a:pathLst>
            </a:custGeom>
            <a:ln w="5694">
              <a:solidFill>
                <a:srgbClr val="231F20"/>
              </a:solidFill>
            </a:ln>
          </p:spPr>
          <p:txBody>
            <a:bodyPr wrap="square" lIns="0" tIns="0" rIns="0" bIns="0" rtlCol="0"/>
            <a:lstStyle/>
            <a:p>
              <a:endParaRPr/>
            </a:p>
          </p:txBody>
        </p:sp>
      </p:grpSp>
      <p:sp>
        <p:nvSpPr>
          <p:cNvPr id="26" name="object 26"/>
          <p:cNvSpPr txBox="1"/>
          <p:nvPr/>
        </p:nvSpPr>
        <p:spPr>
          <a:xfrm>
            <a:off x="2529217" y="2893367"/>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3</a:t>
            </a:r>
            <a:endParaRPr sz="2250">
              <a:latin typeface="Arial MT"/>
              <a:cs typeface="Arial MT"/>
            </a:endParaRPr>
          </a:p>
        </p:txBody>
      </p:sp>
      <p:sp>
        <p:nvSpPr>
          <p:cNvPr id="27" name="object 27"/>
          <p:cNvSpPr/>
          <p:nvPr/>
        </p:nvSpPr>
        <p:spPr>
          <a:xfrm>
            <a:off x="2804092" y="2198246"/>
            <a:ext cx="3397250" cy="1863725"/>
          </a:xfrm>
          <a:custGeom>
            <a:avLst/>
            <a:gdLst/>
            <a:ahLst/>
            <a:cxnLst/>
            <a:rect l="l" t="t" r="r" b="b"/>
            <a:pathLst>
              <a:path w="3397250" h="1863725">
                <a:moveTo>
                  <a:pt x="0" y="1135933"/>
                </a:moveTo>
                <a:lnTo>
                  <a:pt x="59841" y="1207315"/>
                </a:lnTo>
              </a:path>
              <a:path w="3397250" h="1863725">
                <a:moveTo>
                  <a:pt x="91184" y="1247238"/>
                </a:moveTo>
                <a:lnTo>
                  <a:pt x="151026" y="1315725"/>
                </a:lnTo>
              </a:path>
              <a:path w="3397250" h="1863725">
                <a:moveTo>
                  <a:pt x="182386" y="1355703"/>
                </a:moveTo>
                <a:lnTo>
                  <a:pt x="242227" y="1424190"/>
                </a:lnTo>
              </a:path>
              <a:path w="3397250" h="1863725">
                <a:moveTo>
                  <a:pt x="273565" y="1464168"/>
                </a:moveTo>
                <a:lnTo>
                  <a:pt x="330572" y="1535550"/>
                </a:lnTo>
              </a:path>
              <a:path w="3397250" h="1863725">
                <a:moveTo>
                  <a:pt x="364766" y="1572634"/>
                </a:moveTo>
                <a:lnTo>
                  <a:pt x="421773" y="1643961"/>
                </a:lnTo>
              </a:path>
              <a:path w="3397250" h="1863725">
                <a:moveTo>
                  <a:pt x="455951" y="1683939"/>
                </a:moveTo>
                <a:lnTo>
                  <a:pt x="515793" y="1752426"/>
                </a:lnTo>
              </a:path>
              <a:path w="3397250" h="1863725">
                <a:moveTo>
                  <a:pt x="547153" y="1792404"/>
                </a:moveTo>
                <a:lnTo>
                  <a:pt x="604154" y="1863731"/>
                </a:lnTo>
              </a:path>
              <a:path w="3397250" h="1863725">
                <a:moveTo>
                  <a:pt x="720981" y="0"/>
                </a:moveTo>
                <a:lnTo>
                  <a:pt x="34199" y="707808"/>
                </a:lnTo>
              </a:path>
              <a:path w="3397250" h="1863725">
                <a:moveTo>
                  <a:pt x="2809862" y="1041777"/>
                </a:moveTo>
                <a:lnTo>
                  <a:pt x="2815541" y="984705"/>
                </a:lnTo>
                <a:lnTo>
                  <a:pt x="2832691" y="930472"/>
                </a:lnTo>
                <a:lnTo>
                  <a:pt x="2858305" y="879080"/>
                </a:lnTo>
                <a:lnTo>
                  <a:pt x="2895388" y="833422"/>
                </a:lnTo>
                <a:lnTo>
                  <a:pt x="2940992" y="796284"/>
                </a:lnTo>
                <a:lnTo>
                  <a:pt x="2989435" y="770615"/>
                </a:lnTo>
                <a:lnTo>
                  <a:pt x="3046398" y="753466"/>
                </a:lnTo>
                <a:lnTo>
                  <a:pt x="3103416" y="747786"/>
                </a:lnTo>
                <a:lnTo>
                  <a:pt x="3160434" y="753466"/>
                </a:lnTo>
                <a:lnTo>
                  <a:pt x="3214557" y="770615"/>
                </a:lnTo>
                <a:lnTo>
                  <a:pt x="3265841" y="796284"/>
                </a:lnTo>
                <a:lnTo>
                  <a:pt x="3311444" y="833422"/>
                </a:lnTo>
                <a:lnTo>
                  <a:pt x="3348473" y="879080"/>
                </a:lnTo>
                <a:lnTo>
                  <a:pt x="3374142" y="930472"/>
                </a:lnTo>
                <a:lnTo>
                  <a:pt x="3391236" y="984705"/>
                </a:lnTo>
                <a:lnTo>
                  <a:pt x="3396916" y="1041777"/>
                </a:lnTo>
                <a:lnTo>
                  <a:pt x="3391236" y="1098850"/>
                </a:lnTo>
                <a:lnTo>
                  <a:pt x="3374142" y="1153082"/>
                </a:lnTo>
                <a:lnTo>
                  <a:pt x="3348473" y="1204420"/>
                </a:lnTo>
                <a:lnTo>
                  <a:pt x="3311444" y="1250078"/>
                </a:lnTo>
                <a:lnTo>
                  <a:pt x="3265841" y="1287216"/>
                </a:lnTo>
                <a:lnTo>
                  <a:pt x="3214557" y="1312885"/>
                </a:lnTo>
                <a:lnTo>
                  <a:pt x="3160434" y="1330034"/>
                </a:lnTo>
                <a:lnTo>
                  <a:pt x="3103416" y="1335714"/>
                </a:lnTo>
                <a:lnTo>
                  <a:pt x="3046398" y="1330034"/>
                </a:lnTo>
                <a:lnTo>
                  <a:pt x="2989435" y="1312885"/>
                </a:lnTo>
                <a:lnTo>
                  <a:pt x="2940992" y="1287216"/>
                </a:lnTo>
                <a:lnTo>
                  <a:pt x="2895388" y="1250078"/>
                </a:lnTo>
                <a:lnTo>
                  <a:pt x="2858305" y="1204420"/>
                </a:lnTo>
                <a:lnTo>
                  <a:pt x="2832691" y="1153082"/>
                </a:lnTo>
                <a:lnTo>
                  <a:pt x="2815541" y="1098850"/>
                </a:lnTo>
                <a:lnTo>
                  <a:pt x="2809862" y="1041777"/>
                </a:lnTo>
                <a:close/>
              </a:path>
            </a:pathLst>
          </a:custGeom>
          <a:ln w="5694">
            <a:solidFill>
              <a:srgbClr val="231F20"/>
            </a:solidFill>
          </a:ln>
        </p:spPr>
        <p:txBody>
          <a:bodyPr wrap="square" lIns="0" tIns="0" rIns="0" bIns="0" rtlCol="0"/>
          <a:lstStyle/>
          <a:p>
            <a:endParaRPr/>
          </a:p>
        </p:txBody>
      </p:sp>
      <p:sp>
        <p:nvSpPr>
          <p:cNvPr id="28" name="object 28"/>
          <p:cNvSpPr txBox="1"/>
          <p:nvPr/>
        </p:nvSpPr>
        <p:spPr>
          <a:xfrm>
            <a:off x="5775125" y="1209443"/>
            <a:ext cx="692150" cy="368300"/>
          </a:xfrm>
          <a:prstGeom prst="rect">
            <a:avLst/>
          </a:prstGeom>
        </p:spPr>
        <p:txBody>
          <a:bodyPr vert="horz" wrap="square" lIns="0" tIns="12065" rIns="0" bIns="0" rtlCol="0">
            <a:spAutoFit/>
          </a:bodyPr>
          <a:lstStyle/>
          <a:p>
            <a:pPr marL="12700">
              <a:lnSpc>
                <a:spcPct val="100000"/>
              </a:lnSpc>
              <a:spcBef>
                <a:spcPts val="95"/>
              </a:spcBef>
            </a:pPr>
            <a:r>
              <a:rPr sz="2250" spc="-15" dirty="0">
                <a:solidFill>
                  <a:srgbClr val="231F20"/>
                </a:solidFill>
                <a:latin typeface="Arial MT"/>
                <a:cs typeface="Arial MT"/>
              </a:rPr>
              <a:t>D</a:t>
            </a:r>
            <a:r>
              <a:rPr sz="2250" dirty="0">
                <a:solidFill>
                  <a:srgbClr val="231F20"/>
                </a:solidFill>
                <a:latin typeface="Arial MT"/>
                <a:cs typeface="Arial MT"/>
              </a:rPr>
              <a:t>e</a:t>
            </a:r>
            <a:r>
              <a:rPr sz="2250" spc="-10" dirty="0">
                <a:solidFill>
                  <a:srgbClr val="231F20"/>
                </a:solidFill>
                <a:latin typeface="Arial MT"/>
                <a:cs typeface="Arial MT"/>
              </a:rPr>
              <a:t>s</a:t>
            </a:r>
            <a:r>
              <a:rPr sz="2250" spc="-5" dirty="0">
                <a:solidFill>
                  <a:srgbClr val="231F20"/>
                </a:solidFill>
                <a:latin typeface="Arial MT"/>
                <a:cs typeface="Arial MT"/>
              </a:rPr>
              <a:t>t.</a:t>
            </a:r>
            <a:endParaRPr sz="2250">
              <a:latin typeface="Arial MT"/>
              <a:cs typeface="Arial MT"/>
            </a:endParaRPr>
          </a:p>
        </p:txBody>
      </p:sp>
      <p:sp>
        <p:nvSpPr>
          <p:cNvPr id="29" name="object 29"/>
          <p:cNvSpPr txBox="1"/>
          <p:nvPr/>
        </p:nvSpPr>
        <p:spPr>
          <a:xfrm>
            <a:off x="5735207" y="3027527"/>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0</a:t>
            </a:r>
            <a:endParaRPr sz="2250">
              <a:latin typeface="Arial MT"/>
              <a:cs typeface="Arial MT"/>
            </a:endParaRPr>
          </a:p>
        </p:txBody>
      </p:sp>
      <p:sp>
        <p:nvSpPr>
          <p:cNvPr id="30" name="object 30"/>
          <p:cNvSpPr/>
          <p:nvPr/>
        </p:nvSpPr>
        <p:spPr>
          <a:xfrm>
            <a:off x="1419099" y="3936417"/>
            <a:ext cx="587375" cy="588010"/>
          </a:xfrm>
          <a:custGeom>
            <a:avLst/>
            <a:gdLst/>
            <a:ahLst/>
            <a:cxnLst/>
            <a:rect l="l" t="t" r="r" b="b"/>
            <a:pathLst>
              <a:path w="587375" h="588010">
                <a:moveTo>
                  <a:pt x="0" y="293991"/>
                </a:moveTo>
                <a:lnTo>
                  <a:pt x="5696" y="236864"/>
                </a:lnTo>
                <a:lnTo>
                  <a:pt x="22801" y="179792"/>
                </a:lnTo>
                <a:lnTo>
                  <a:pt x="48448" y="131294"/>
                </a:lnTo>
                <a:lnTo>
                  <a:pt x="85483" y="85636"/>
                </a:lnTo>
                <a:lnTo>
                  <a:pt x="131091" y="48497"/>
                </a:lnTo>
                <a:lnTo>
                  <a:pt x="182380" y="22828"/>
                </a:lnTo>
                <a:lnTo>
                  <a:pt x="236525" y="5679"/>
                </a:lnTo>
                <a:lnTo>
                  <a:pt x="293532" y="0"/>
                </a:lnTo>
                <a:lnTo>
                  <a:pt x="350512" y="5679"/>
                </a:lnTo>
                <a:lnTo>
                  <a:pt x="404657" y="22828"/>
                </a:lnTo>
                <a:lnTo>
                  <a:pt x="455968" y="48497"/>
                </a:lnTo>
                <a:lnTo>
                  <a:pt x="501555" y="85636"/>
                </a:lnTo>
                <a:lnTo>
                  <a:pt x="538595" y="131294"/>
                </a:lnTo>
                <a:lnTo>
                  <a:pt x="564258" y="179792"/>
                </a:lnTo>
                <a:lnTo>
                  <a:pt x="581347" y="236864"/>
                </a:lnTo>
                <a:lnTo>
                  <a:pt x="587043" y="293991"/>
                </a:lnTo>
                <a:lnTo>
                  <a:pt x="581347" y="351009"/>
                </a:lnTo>
                <a:lnTo>
                  <a:pt x="564258" y="405242"/>
                </a:lnTo>
                <a:lnTo>
                  <a:pt x="538595" y="456634"/>
                </a:lnTo>
                <a:lnTo>
                  <a:pt x="501555" y="502292"/>
                </a:lnTo>
                <a:lnTo>
                  <a:pt x="455968" y="539430"/>
                </a:lnTo>
                <a:lnTo>
                  <a:pt x="404657" y="565099"/>
                </a:lnTo>
                <a:lnTo>
                  <a:pt x="350512" y="582248"/>
                </a:lnTo>
                <a:lnTo>
                  <a:pt x="293532" y="587928"/>
                </a:lnTo>
                <a:lnTo>
                  <a:pt x="236525" y="582248"/>
                </a:lnTo>
                <a:lnTo>
                  <a:pt x="182380" y="565099"/>
                </a:lnTo>
                <a:lnTo>
                  <a:pt x="131091" y="539430"/>
                </a:lnTo>
                <a:lnTo>
                  <a:pt x="85483" y="502292"/>
                </a:lnTo>
                <a:lnTo>
                  <a:pt x="48448" y="456634"/>
                </a:lnTo>
                <a:lnTo>
                  <a:pt x="22801" y="405242"/>
                </a:lnTo>
                <a:lnTo>
                  <a:pt x="5696" y="351009"/>
                </a:lnTo>
                <a:lnTo>
                  <a:pt x="0" y="293991"/>
                </a:lnTo>
                <a:close/>
              </a:path>
            </a:pathLst>
          </a:custGeom>
          <a:ln w="5694">
            <a:solidFill>
              <a:srgbClr val="231F20"/>
            </a:solidFill>
          </a:ln>
        </p:spPr>
        <p:txBody>
          <a:bodyPr wrap="square" lIns="0" tIns="0" rIns="0" bIns="0" rtlCol="0"/>
          <a:lstStyle/>
          <a:p>
            <a:endParaRPr/>
          </a:p>
        </p:txBody>
      </p:sp>
      <p:sp>
        <p:nvSpPr>
          <p:cNvPr id="31" name="object 31"/>
          <p:cNvSpPr txBox="1"/>
          <p:nvPr/>
        </p:nvSpPr>
        <p:spPr>
          <a:xfrm>
            <a:off x="1540341" y="4017900"/>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1</a:t>
            </a:r>
            <a:endParaRPr sz="2250">
              <a:latin typeface="Arial MT"/>
              <a:cs typeface="Arial MT"/>
            </a:endParaRPr>
          </a:p>
        </p:txBody>
      </p:sp>
      <p:grpSp>
        <p:nvGrpSpPr>
          <p:cNvPr id="32" name="object 32"/>
          <p:cNvGrpSpPr/>
          <p:nvPr/>
        </p:nvGrpSpPr>
        <p:grpSpPr>
          <a:xfrm>
            <a:off x="1869348" y="2007021"/>
            <a:ext cx="6178550" cy="2308225"/>
            <a:chOff x="1869348" y="2007021"/>
            <a:chExt cx="6178550" cy="2308225"/>
          </a:xfrm>
        </p:grpSpPr>
        <p:sp>
          <p:nvSpPr>
            <p:cNvPr id="33" name="object 33"/>
            <p:cNvSpPr/>
            <p:nvPr/>
          </p:nvSpPr>
          <p:spPr>
            <a:xfrm>
              <a:off x="4704891" y="3317085"/>
              <a:ext cx="45720" cy="3175"/>
            </a:xfrm>
            <a:custGeom>
              <a:avLst/>
              <a:gdLst/>
              <a:ahLst/>
              <a:cxnLst/>
              <a:rect l="l" t="t" r="r" b="b"/>
              <a:pathLst>
                <a:path w="45720" h="3175">
                  <a:moveTo>
                    <a:pt x="-2847" y="1419"/>
                  </a:moveTo>
                  <a:lnTo>
                    <a:pt x="48450" y="1419"/>
                  </a:lnTo>
                </a:path>
              </a:pathLst>
            </a:custGeom>
            <a:ln w="8534">
              <a:solidFill>
                <a:srgbClr val="231F20"/>
              </a:solidFill>
            </a:ln>
          </p:spPr>
          <p:txBody>
            <a:bodyPr wrap="square" lIns="0" tIns="0" rIns="0" bIns="0" rtlCol="0"/>
            <a:lstStyle/>
            <a:p>
              <a:endParaRPr/>
            </a:p>
          </p:txBody>
        </p:sp>
        <p:sp>
          <p:nvSpPr>
            <p:cNvPr id="34" name="object 34"/>
            <p:cNvSpPr/>
            <p:nvPr/>
          </p:nvSpPr>
          <p:spPr>
            <a:xfrm>
              <a:off x="4778948" y="3308510"/>
              <a:ext cx="45720" cy="6350"/>
            </a:xfrm>
            <a:custGeom>
              <a:avLst/>
              <a:gdLst/>
              <a:ahLst/>
              <a:cxnLst/>
              <a:rect l="l" t="t" r="r" b="b"/>
              <a:pathLst>
                <a:path w="45720" h="6350">
                  <a:moveTo>
                    <a:pt x="0" y="5734"/>
                  </a:moveTo>
                  <a:lnTo>
                    <a:pt x="45657" y="0"/>
                  </a:lnTo>
                </a:path>
              </a:pathLst>
            </a:custGeom>
            <a:ln w="5694">
              <a:solidFill>
                <a:srgbClr val="231F20"/>
              </a:solidFill>
            </a:ln>
          </p:spPr>
          <p:txBody>
            <a:bodyPr wrap="square" lIns="0" tIns="0" rIns="0" bIns="0" rtlCol="0"/>
            <a:lstStyle/>
            <a:p>
              <a:endParaRPr/>
            </a:p>
          </p:txBody>
        </p:sp>
        <p:sp>
          <p:nvSpPr>
            <p:cNvPr id="35" name="object 35"/>
            <p:cNvSpPr/>
            <p:nvPr/>
          </p:nvSpPr>
          <p:spPr>
            <a:xfrm>
              <a:off x="4853061" y="3302776"/>
              <a:ext cx="45720" cy="3175"/>
            </a:xfrm>
            <a:custGeom>
              <a:avLst/>
              <a:gdLst/>
              <a:ahLst/>
              <a:cxnLst/>
              <a:rect l="l" t="t" r="r" b="b"/>
              <a:pathLst>
                <a:path w="45720" h="3175">
                  <a:moveTo>
                    <a:pt x="-2847" y="1447"/>
                  </a:moveTo>
                  <a:lnTo>
                    <a:pt x="48450" y="1447"/>
                  </a:lnTo>
                </a:path>
              </a:pathLst>
            </a:custGeom>
            <a:ln w="8589">
              <a:solidFill>
                <a:srgbClr val="231F20"/>
              </a:solidFill>
            </a:ln>
          </p:spPr>
          <p:txBody>
            <a:bodyPr wrap="square" lIns="0" tIns="0" rIns="0" bIns="0" rtlCol="0"/>
            <a:lstStyle/>
            <a:p>
              <a:endParaRPr/>
            </a:p>
          </p:txBody>
        </p:sp>
        <p:sp>
          <p:nvSpPr>
            <p:cNvPr id="36" name="object 36"/>
            <p:cNvSpPr/>
            <p:nvPr/>
          </p:nvSpPr>
          <p:spPr>
            <a:xfrm>
              <a:off x="4927173" y="3297096"/>
              <a:ext cx="45720" cy="3175"/>
            </a:xfrm>
            <a:custGeom>
              <a:avLst/>
              <a:gdLst/>
              <a:ahLst/>
              <a:cxnLst/>
              <a:rect l="l" t="t" r="r" b="b"/>
              <a:pathLst>
                <a:path w="45720" h="3175">
                  <a:moveTo>
                    <a:pt x="-2847" y="1419"/>
                  </a:moveTo>
                  <a:lnTo>
                    <a:pt x="48450" y="1419"/>
                  </a:lnTo>
                </a:path>
              </a:pathLst>
            </a:custGeom>
            <a:ln w="8534">
              <a:solidFill>
                <a:srgbClr val="231F20"/>
              </a:solidFill>
            </a:ln>
          </p:spPr>
          <p:txBody>
            <a:bodyPr wrap="square" lIns="0" tIns="0" rIns="0" bIns="0" rtlCol="0"/>
            <a:lstStyle/>
            <a:p>
              <a:endParaRPr/>
            </a:p>
          </p:txBody>
        </p:sp>
        <p:sp>
          <p:nvSpPr>
            <p:cNvPr id="37" name="object 37"/>
            <p:cNvSpPr/>
            <p:nvPr/>
          </p:nvSpPr>
          <p:spPr>
            <a:xfrm>
              <a:off x="5001231" y="3282841"/>
              <a:ext cx="120014" cy="11430"/>
            </a:xfrm>
            <a:custGeom>
              <a:avLst/>
              <a:gdLst/>
              <a:ahLst/>
              <a:cxnLst/>
              <a:rect l="l" t="t" r="r" b="b"/>
              <a:pathLst>
                <a:path w="120014" h="11429">
                  <a:moveTo>
                    <a:pt x="0" y="11414"/>
                  </a:moveTo>
                  <a:lnTo>
                    <a:pt x="45657" y="5679"/>
                  </a:lnTo>
                </a:path>
                <a:path w="120014" h="11429">
                  <a:moveTo>
                    <a:pt x="74112" y="5679"/>
                  </a:moveTo>
                  <a:lnTo>
                    <a:pt x="119715" y="0"/>
                  </a:lnTo>
                </a:path>
              </a:pathLst>
            </a:custGeom>
            <a:ln w="5694">
              <a:solidFill>
                <a:srgbClr val="231F20"/>
              </a:solidFill>
            </a:ln>
          </p:spPr>
          <p:txBody>
            <a:bodyPr wrap="square" lIns="0" tIns="0" rIns="0" bIns="0" rtlCol="0"/>
            <a:lstStyle/>
            <a:p>
              <a:endParaRPr/>
            </a:p>
          </p:txBody>
        </p:sp>
        <p:sp>
          <p:nvSpPr>
            <p:cNvPr id="38" name="object 38"/>
            <p:cNvSpPr/>
            <p:nvPr/>
          </p:nvSpPr>
          <p:spPr>
            <a:xfrm>
              <a:off x="5146608" y="3272847"/>
              <a:ext cx="125730" cy="5715"/>
            </a:xfrm>
            <a:custGeom>
              <a:avLst/>
              <a:gdLst/>
              <a:ahLst/>
              <a:cxnLst/>
              <a:rect l="l" t="t" r="r" b="b"/>
              <a:pathLst>
                <a:path w="125729" h="5714">
                  <a:moveTo>
                    <a:pt x="0" y="5679"/>
                  </a:moveTo>
                  <a:lnTo>
                    <a:pt x="51298" y="5679"/>
                  </a:lnTo>
                </a:path>
                <a:path w="125729" h="5714">
                  <a:moveTo>
                    <a:pt x="74112" y="0"/>
                  </a:moveTo>
                  <a:lnTo>
                    <a:pt x="125355" y="0"/>
                  </a:lnTo>
                </a:path>
              </a:pathLst>
            </a:custGeom>
            <a:ln w="8534">
              <a:solidFill>
                <a:srgbClr val="231F20"/>
              </a:solidFill>
            </a:ln>
          </p:spPr>
          <p:txBody>
            <a:bodyPr wrap="square" lIns="0" tIns="0" rIns="0" bIns="0" rtlCol="0"/>
            <a:lstStyle/>
            <a:p>
              <a:endParaRPr/>
            </a:p>
          </p:txBody>
        </p:sp>
        <p:sp>
          <p:nvSpPr>
            <p:cNvPr id="39" name="object 39"/>
            <p:cNvSpPr/>
            <p:nvPr/>
          </p:nvSpPr>
          <p:spPr>
            <a:xfrm>
              <a:off x="5297626" y="3262852"/>
              <a:ext cx="45720" cy="5715"/>
            </a:xfrm>
            <a:custGeom>
              <a:avLst/>
              <a:gdLst/>
              <a:ahLst/>
              <a:cxnLst/>
              <a:rect l="l" t="t" r="r" b="b"/>
              <a:pathLst>
                <a:path w="45720" h="5714">
                  <a:moveTo>
                    <a:pt x="0" y="5679"/>
                  </a:moveTo>
                  <a:lnTo>
                    <a:pt x="45603" y="0"/>
                  </a:lnTo>
                </a:path>
              </a:pathLst>
            </a:custGeom>
            <a:ln w="5694">
              <a:solidFill>
                <a:srgbClr val="231F20"/>
              </a:solidFill>
            </a:ln>
          </p:spPr>
          <p:txBody>
            <a:bodyPr wrap="square" lIns="0" tIns="0" rIns="0" bIns="0" rtlCol="0"/>
            <a:lstStyle/>
            <a:p>
              <a:endParaRPr/>
            </a:p>
          </p:txBody>
        </p:sp>
        <p:sp>
          <p:nvSpPr>
            <p:cNvPr id="40" name="object 40"/>
            <p:cNvSpPr/>
            <p:nvPr/>
          </p:nvSpPr>
          <p:spPr>
            <a:xfrm>
              <a:off x="5371738" y="3257118"/>
              <a:ext cx="45720" cy="3175"/>
            </a:xfrm>
            <a:custGeom>
              <a:avLst/>
              <a:gdLst/>
              <a:ahLst/>
              <a:cxnLst/>
              <a:rect l="l" t="t" r="r" b="b"/>
              <a:pathLst>
                <a:path w="45720" h="3175">
                  <a:moveTo>
                    <a:pt x="-2847" y="1447"/>
                  </a:moveTo>
                  <a:lnTo>
                    <a:pt x="48450" y="1447"/>
                  </a:lnTo>
                </a:path>
              </a:pathLst>
            </a:custGeom>
            <a:ln w="8589">
              <a:solidFill>
                <a:srgbClr val="231F20"/>
              </a:solidFill>
            </a:ln>
          </p:spPr>
          <p:txBody>
            <a:bodyPr wrap="square" lIns="0" tIns="0" rIns="0" bIns="0" rtlCol="0"/>
            <a:lstStyle/>
            <a:p>
              <a:endParaRPr/>
            </a:p>
          </p:txBody>
        </p:sp>
        <p:sp>
          <p:nvSpPr>
            <p:cNvPr id="41" name="object 41"/>
            <p:cNvSpPr/>
            <p:nvPr/>
          </p:nvSpPr>
          <p:spPr>
            <a:xfrm>
              <a:off x="5445850" y="3251438"/>
              <a:ext cx="45720" cy="3175"/>
            </a:xfrm>
            <a:custGeom>
              <a:avLst/>
              <a:gdLst/>
              <a:ahLst/>
              <a:cxnLst/>
              <a:rect l="l" t="t" r="r" b="b"/>
              <a:pathLst>
                <a:path w="45720" h="3175">
                  <a:moveTo>
                    <a:pt x="-2847" y="1419"/>
                  </a:moveTo>
                  <a:lnTo>
                    <a:pt x="48396" y="1419"/>
                  </a:lnTo>
                </a:path>
              </a:pathLst>
            </a:custGeom>
            <a:ln w="8534">
              <a:solidFill>
                <a:srgbClr val="231F20"/>
              </a:solidFill>
            </a:ln>
          </p:spPr>
          <p:txBody>
            <a:bodyPr wrap="square" lIns="0" tIns="0" rIns="0" bIns="0" rtlCol="0"/>
            <a:lstStyle/>
            <a:p>
              <a:endParaRPr/>
            </a:p>
          </p:txBody>
        </p:sp>
        <p:sp>
          <p:nvSpPr>
            <p:cNvPr id="42" name="object 42"/>
            <p:cNvSpPr/>
            <p:nvPr/>
          </p:nvSpPr>
          <p:spPr>
            <a:xfrm>
              <a:off x="5519908" y="3240023"/>
              <a:ext cx="1482090" cy="642620"/>
            </a:xfrm>
            <a:custGeom>
              <a:avLst/>
              <a:gdLst/>
              <a:ahLst/>
              <a:cxnLst/>
              <a:rect l="l" t="t" r="r" b="b"/>
              <a:pathLst>
                <a:path w="1482090" h="642620">
                  <a:moveTo>
                    <a:pt x="0" y="8519"/>
                  </a:moveTo>
                  <a:lnTo>
                    <a:pt x="45603" y="2839"/>
                  </a:lnTo>
                </a:path>
                <a:path w="1482090" h="642620">
                  <a:moveTo>
                    <a:pt x="74112" y="2839"/>
                  </a:moveTo>
                  <a:lnTo>
                    <a:pt x="94046" y="0"/>
                  </a:lnTo>
                </a:path>
                <a:path w="1482090" h="642620">
                  <a:moveTo>
                    <a:pt x="387601" y="293937"/>
                  </a:moveTo>
                  <a:lnTo>
                    <a:pt x="387601" y="642161"/>
                  </a:lnTo>
                </a:path>
                <a:path w="1482090" h="642620">
                  <a:moveTo>
                    <a:pt x="681101" y="0"/>
                  </a:moveTo>
                  <a:lnTo>
                    <a:pt x="723864" y="14254"/>
                  </a:lnTo>
                </a:path>
                <a:path w="1482090" h="642620">
                  <a:moveTo>
                    <a:pt x="749479" y="25668"/>
                  </a:moveTo>
                  <a:lnTo>
                    <a:pt x="792242" y="39923"/>
                  </a:lnTo>
                </a:path>
                <a:path w="1482090" h="642620">
                  <a:moveTo>
                    <a:pt x="817911" y="48497"/>
                  </a:moveTo>
                  <a:lnTo>
                    <a:pt x="860620" y="62752"/>
                  </a:lnTo>
                </a:path>
                <a:path w="1482090" h="642620">
                  <a:moveTo>
                    <a:pt x="886289" y="74221"/>
                  </a:moveTo>
                  <a:lnTo>
                    <a:pt x="929052" y="88476"/>
                  </a:lnTo>
                </a:path>
                <a:path w="1482090" h="642620">
                  <a:moveTo>
                    <a:pt x="954667" y="97050"/>
                  </a:moveTo>
                  <a:lnTo>
                    <a:pt x="997430" y="111305"/>
                  </a:lnTo>
                </a:path>
                <a:path w="1482090" h="642620">
                  <a:moveTo>
                    <a:pt x="1023099" y="122719"/>
                  </a:moveTo>
                  <a:lnTo>
                    <a:pt x="1065863" y="136973"/>
                  </a:lnTo>
                </a:path>
                <a:path w="1482090" h="642620">
                  <a:moveTo>
                    <a:pt x="1091477" y="145548"/>
                  </a:moveTo>
                  <a:lnTo>
                    <a:pt x="1134240" y="159802"/>
                  </a:lnTo>
                </a:path>
                <a:path w="1482090" h="642620">
                  <a:moveTo>
                    <a:pt x="1159855" y="171217"/>
                  </a:moveTo>
                  <a:lnTo>
                    <a:pt x="1202618" y="185471"/>
                  </a:lnTo>
                </a:path>
                <a:path w="1482090" h="642620">
                  <a:moveTo>
                    <a:pt x="1228287" y="194046"/>
                  </a:moveTo>
                  <a:lnTo>
                    <a:pt x="1270996" y="208300"/>
                  </a:lnTo>
                </a:path>
                <a:path w="1482090" h="642620">
                  <a:moveTo>
                    <a:pt x="1296665" y="219770"/>
                  </a:moveTo>
                  <a:lnTo>
                    <a:pt x="1339428" y="234024"/>
                  </a:lnTo>
                </a:path>
                <a:path w="1482090" h="642620">
                  <a:moveTo>
                    <a:pt x="1367883" y="242599"/>
                  </a:moveTo>
                  <a:lnTo>
                    <a:pt x="1410646" y="259693"/>
                  </a:lnTo>
                </a:path>
                <a:path w="1482090" h="642620">
                  <a:moveTo>
                    <a:pt x="1439155" y="268268"/>
                  </a:moveTo>
                  <a:lnTo>
                    <a:pt x="1481864" y="282522"/>
                  </a:lnTo>
                </a:path>
              </a:pathLst>
            </a:custGeom>
            <a:ln w="5694">
              <a:solidFill>
                <a:srgbClr val="231F20"/>
              </a:solidFill>
            </a:ln>
          </p:spPr>
          <p:txBody>
            <a:bodyPr wrap="square" lIns="0" tIns="0" rIns="0" bIns="0" rtlCol="0"/>
            <a:lstStyle/>
            <a:p>
              <a:endParaRPr/>
            </a:p>
          </p:txBody>
        </p:sp>
        <p:sp>
          <p:nvSpPr>
            <p:cNvPr id="43" name="object 43"/>
            <p:cNvSpPr/>
            <p:nvPr/>
          </p:nvSpPr>
          <p:spPr>
            <a:xfrm>
              <a:off x="7027441" y="3533960"/>
              <a:ext cx="3175" cy="0"/>
            </a:xfrm>
            <a:custGeom>
              <a:avLst/>
              <a:gdLst/>
              <a:ahLst/>
              <a:cxnLst/>
              <a:rect l="l" t="t" r="r" b="b"/>
              <a:pathLst>
                <a:path w="3175">
                  <a:moveTo>
                    <a:pt x="1419" y="-2847"/>
                  </a:moveTo>
                  <a:lnTo>
                    <a:pt x="1419" y="2847"/>
                  </a:lnTo>
                </a:path>
              </a:pathLst>
            </a:custGeom>
            <a:ln w="3175">
              <a:solidFill>
                <a:srgbClr val="231F20"/>
              </a:solidFill>
            </a:ln>
          </p:spPr>
          <p:txBody>
            <a:bodyPr wrap="square" lIns="0" tIns="0" rIns="0" bIns="0" rtlCol="0"/>
            <a:lstStyle/>
            <a:p>
              <a:endParaRPr/>
            </a:p>
          </p:txBody>
        </p:sp>
        <p:sp>
          <p:nvSpPr>
            <p:cNvPr id="44" name="object 44"/>
            <p:cNvSpPr/>
            <p:nvPr/>
          </p:nvSpPr>
          <p:spPr>
            <a:xfrm>
              <a:off x="1872205" y="2221074"/>
              <a:ext cx="4337685" cy="1764030"/>
            </a:xfrm>
            <a:custGeom>
              <a:avLst/>
              <a:gdLst/>
              <a:ahLst/>
              <a:cxnLst/>
              <a:rect l="l" t="t" r="r" b="b"/>
              <a:pathLst>
                <a:path w="4337685" h="1764029">
                  <a:moveTo>
                    <a:pt x="4112256" y="733531"/>
                  </a:moveTo>
                  <a:lnTo>
                    <a:pt x="4337378" y="0"/>
                  </a:lnTo>
                </a:path>
                <a:path w="4337685" h="1764029">
                  <a:moveTo>
                    <a:pt x="1897952" y="108465"/>
                  </a:moveTo>
                  <a:lnTo>
                    <a:pt x="1923621" y="145603"/>
                  </a:lnTo>
                </a:path>
                <a:path w="4337685" h="1764029">
                  <a:moveTo>
                    <a:pt x="1937821" y="171272"/>
                  </a:moveTo>
                  <a:lnTo>
                    <a:pt x="1963490" y="208355"/>
                  </a:lnTo>
                </a:path>
                <a:path w="4337685" h="1764029">
                  <a:moveTo>
                    <a:pt x="1977745" y="234024"/>
                  </a:moveTo>
                  <a:lnTo>
                    <a:pt x="2003413" y="271162"/>
                  </a:lnTo>
                </a:path>
                <a:path w="4337685" h="1764029">
                  <a:moveTo>
                    <a:pt x="2017613" y="293991"/>
                  </a:moveTo>
                  <a:lnTo>
                    <a:pt x="2043282" y="331075"/>
                  </a:lnTo>
                </a:path>
                <a:path w="4337685" h="1764029">
                  <a:moveTo>
                    <a:pt x="2057537" y="356798"/>
                  </a:moveTo>
                  <a:lnTo>
                    <a:pt x="2083206" y="393882"/>
                  </a:lnTo>
                </a:path>
                <a:path w="4337685" h="1764029">
                  <a:moveTo>
                    <a:pt x="2097460" y="419551"/>
                  </a:moveTo>
                  <a:lnTo>
                    <a:pt x="2123075" y="456689"/>
                  </a:lnTo>
                </a:path>
                <a:path w="4337685" h="1764029">
                  <a:moveTo>
                    <a:pt x="2137329" y="479518"/>
                  </a:moveTo>
                  <a:lnTo>
                    <a:pt x="2162998" y="516601"/>
                  </a:lnTo>
                </a:path>
                <a:path w="4337685" h="1764029">
                  <a:moveTo>
                    <a:pt x="2177252" y="542270"/>
                  </a:moveTo>
                  <a:lnTo>
                    <a:pt x="2202867" y="579408"/>
                  </a:lnTo>
                </a:path>
                <a:path w="4337685" h="1764029">
                  <a:moveTo>
                    <a:pt x="2217121" y="602237"/>
                  </a:moveTo>
                  <a:lnTo>
                    <a:pt x="2242790" y="639321"/>
                  </a:lnTo>
                </a:path>
                <a:path w="4337685" h="1764029">
                  <a:moveTo>
                    <a:pt x="2257045" y="664990"/>
                  </a:moveTo>
                  <a:lnTo>
                    <a:pt x="2282714" y="702128"/>
                  </a:lnTo>
                </a:path>
                <a:path w="4337685" h="1764029">
                  <a:moveTo>
                    <a:pt x="2296914" y="727797"/>
                  </a:moveTo>
                  <a:lnTo>
                    <a:pt x="2322583" y="764935"/>
                  </a:lnTo>
                </a:path>
                <a:path w="4337685" h="1764029">
                  <a:moveTo>
                    <a:pt x="2336837" y="787764"/>
                  </a:moveTo>
                  <a:lnTo>
                    <a:pt x="2362451" y="824847"/>
                  </a:lnTo>
                </a:path>
                <a:path w="4337685" h="1764029">
                  <a:moveTo>
                    <a:pt x="2376706" y="850516"/>
                  </a:moveTo>
                  <a:lnTo>
                    <a:pt x="2379546" y="853411"/>
                  </a:lnTo>
                </a:path>
                <a:path w="4337685" h="1764029">
                  <a:moveTo>
                    <a:pt x="0" y="1763840"/>
                  </a:moveTo>
                  <a:lnTo>
                    <a:pt x="555705" y="1107424"/>
                  </a:lnTo>
                </a:path>
              </a:pathLst>
            </a:custGeom>
            <a:ln w="5694">
              <a:solidFill>
                <a:srgbClr val="231F20"/>
              </a:solidFill>
            </a:ln>
          </p:spPr>
          <p:txBody>
            <a:bodyPr wrap="square" lIns="0" tIns="0" rIns="0" bIns="0" rtlCol="0"/>
            <a:lstStyle/>
            <a:p>
              <a:endParaRPr/>
            </a:p>
          </p:txBody>
        </p:sp>
        <p:sp>
          <p:nvSpPr>
            <p:cNvPr id="45" name="object 45"/>
            <p:cNvSpPr/>
            <p:nvPr/>
          </p:nvSpPr>
          <p:spPr>
            <a:xfrm>
              <a:off x="2006143" y="4230409"/>
              <a:ext cx="91440" cy="5715"/>
            </a:xfrm>
            <a:custGeom>
              <a:avLst/>
              <a:gdLst/>
              <a:ahLst/>
              <a:cxnLst/>
              <a:rect l="l" t="t" r="r" b="b"/>
              <a:pathLst>
                <a:path w="91439" h="5714">
                  <a:moveTo>
                    <a:pt x="-2847" y="2839"/>
                  </a:moveTo>
                  <a:lnTo>
                    <a:pt x="94048" y="2839"/>
                  </a:lnTo>
                </a:path>
              </a:pathLst>
            </a:custGeom>
            <a:ln w="11374">
              <a:solidFill>
                <a:srgbClr val="231F20"/>
              </a:solidFill>
            </a:ln>
          </p:spPr>
          <p:txBody>
            <a:bodyPr wrap="square" lIns="0" tIns="0" rIns="0" bIns="0" rtlCol="0"/>
            <a:lstStyle/>
            <a:p>
              <a:endParaRPr/>
            </a:p>
          </p:txBody>
        </p:sp>
        <p:sp>
          <p:nvSpPr>
            <p:cNvPr id="46" name="object 46"/>
            <p:cNvSpPr/>
            <p:nvPr/>
          </p:nvSpPr>
          <p:spPr>
            <a:xfrm>
              <a:off x="2148633" y="4238929"/>
              <a:ext cx="91440" cy="6350"/>
            </a:xfrm>
            <a:custGeom>
              <a:avLst/>
              <a:gdLst/>
              <a:ahLst/>
              <a:cxnLst/>
              <a:rect l="l" t="t" r="r" b="b"/>
              <a:pathLst>
                <a:path w="91439" h="6350">
                  <a:moveTo>
                    <a:pt x="-2847" y="2867"/>
                  </a:moveTo>
                  <a:lnTo>
                    <a:pt x="94048" y="2867"/>
                  </a:lnTo>
                </a:path>
              </a:pathLst>
            </a:custGeom>
            <a:ln w="11429">
              <a:solidFill>
                <a:srgbClr val="231F20"/>
              </a:solidFill>
            </a:ln>
          </p:spPr>
          <p:txBody>
            <a:bodyPr wrap="square" lIns="0" tIns="0" rIns="0" bIns="0" rtlCol="0"/>
            <a:lstStyle/>
            <a:p>
              <a:endParaRPr/>
            </a:p>
          </p:txBody>
        </p:sp>
        <p:sp>
          <p:nvSpPr>
            <p:cNvPr id="47" name="object 47"/>
            <p:cNvSpPr/>
            <p:nvPr/>
          </p:nvSpPr>
          <p:spPr>
            <a:xfrm>
              <a:off x="2288275" y="4250370"/>
              <a:ext cx="239395" cy="8890"/>
            </a:xfrm>
            <a:custGeom>
              <a:avLst/>
              <a:gdLst/>
              <a:ahLst/>
              <a:cxnLst/>
              <a:rect l="l" t="t" r="r" b="b"/>
              <a:pathLst>
                <a:path w="239394" h="8889">
                  <a:moveTo>
                    <a:pt x="0" y="0"/>
                  </a:moveTo>
                  <a:lnTo>
                    <a:pt x="96895" y="0"/>
                  </a:lnTo>
                </a:path>
                <a:path w="239394" h="8889">
                  <a:moveTo>
                    <a:pt x="142484" y="8574"/>
                  </a:moveTo>
                  <a:lnTo>
                    <a:pt x="239386" y="8574"/>
                  </a:lnTo>
                </a:path>
              </a:pathLst>
            </a:custGeom>
            <a:ln w="11429">
              <a:solidFill>
                <a:srgbClr val="231F20"/>
              </a:solidFill>
            </a:ln>
          </p:spPr>
          <p:txBody>
            <a:bodyPr wrap="square" lIns="0" tIns="0" rIns="0" bIns="0" rtlCol="0"/>
            <a:lstStyle/>
            <a:p>
              <a:endParaRPr/>
            </a:p>
          </p:txBody>
        </p:sp>
        <p:sp>
          <p:nvSpPr>
            <p:cNvPr id="48" name="object 48"/>
            <p:cNvSpPr/>
            <p:nvPr/>
          </p:nvSpPr>
          <p:spPr>
            <a:xfrm>
              <a:off x="2576097" y="4264652"/>
              <a:ext cx="91440" cy="5715"/>
            </a:xfrm>
            <a:custGeom>
              <a:avLst/>
              <a:gdLst/>
              <a:ahLst/>
              <a:cxnLst/>
              <a:rect l="l" t="t" r="r" b="b"/>
              <a:pathLst>
                <a:path w="91439" h="5714">
                  <a:moveTo>
                    <a:pt x="-2847" y="2839"/>
                  </a:moveTo>
                  <a:lnTo>
                    <a:pt x="94048" y="2839"/>
                  </a:lnTo>
                </a:path>
              </a:pathLst>
            </a:custGeom>
            <a:ln w="11374">
              <a:solidFill>
                <a:srgbClr val="231F20"/>
              </a:solidFill>
            </a:ln>
          </p:spPr>
          <p:txBody>
            <a:bodyPr wrap="square" lIns="0" tIns="0" rIns="0" bIns="0" rtlCol="0"/>
            <a:lstStyle/>
            <a:p>
              <a:endParaRPr/>
            </a:p>
          </p:txBody>
        </p:sp>
        <p:sp>
          <p:nvSpPr>
            <p:cNvPr id="49" name="object 49"/>
            <p:cNvSpPr/>
            <p:nvPr/>
          </p:nvSpPr>
          <p:spPr>
            <a:xfrm>
              <a:off x="2718588" y="4273227"/>
              <a:ext cx="91440" cy="5715"/>
            </a:xfrm>
            <a:custGeom>
              <a:avLst/>
              <a:gdLst/>
              <a:ahLst/>
              <a:cxnLst/>
              <a:rect l="l" t="t" r="r" b="b"/>
              <a:pathLst>
                <a:path w="91439" h="5714">
                  <a:moveTo>
                    <a:pt x="-2847" y="2839"/>
                  </a:moveTo>
                  <a:lnTo>
                    <a:pt x="94048" y="2839"/>
                  </a:lnTo>
                </a:path>
              </a:pathLst>
            </a:custGeom>
            <a:ln w="11374">
              <a:solidFill>
                <a:srgbClr val="231F20"/>
              </a:solidFill>
            </a:ln>
          </p:spPr>
          <p:txBody>
            <a:bodyPr wrap="square" lIns="0" tIns="0" rIns="0" bIns="0" rtlCol="0"/>
            <a:lstStyle/>
            <a:p>
              <a:endParaRPr/>
            </a:p>
          </p:txBody>
        </p:sp>
        <p:sp>
          <p:nvSpPr>
            <p:cNvPr id="50" name="object 50"/>
            <p:cNvSpPr/>
            <p:nvPr/>
          </p:nvSpPr>
          <p:spPr>
            <a:xfrm>
              <a:off x="2861078" y="4281747"/>
              <a:ext cx="91440" cy="5715"/>
            </a:xfrm>
            <a:custGeom>
              <a:avLst/>
              <a:gdLst/>
              <a:ahLst/>
              <a:cxnLst/>
              <a:rect l="l" t="t" r="r" b="b"/>
              <a:pathLst>
                <a:path w="91439" h="5714">
                  <a:moveTo>
                    <a:pt x="-2847" y="2839"/>
                  </a:moveTo>
                  <a:lnTo>
                    <a:pt x="94048" y="2839"/>
                  </a:lnTo>
                </a:path>
              </a:pathLst>
            </a:custGeom>
            <a:ln w="11374">
              <a:solidFill>
                <a:srgbClr val="231F20"/>
              </a:solidFill>
            </a:ln>
          </p:spPr>
          <p:txBody>
            <a:bodyPr wrap="square" lIns="0" tIns="0" rIns="0" bIns="0" rtlCol="0"/>
            <a:lstStyle/>
            <a:p>
              <a:endParaRPr/>
            </a:p>
          </p:txBody>
        </p:sp>
        <p:sp>
          <p:nvSpPr>
            <p:cNvPr id="51" name="object 51"/>
            <p:cNvSpPr/>
            <p:nvPr/>
          </p:nvSpPr>
          <p:spPr>
            <a:xfrm>
              <a:off x="3003568" y="4290321"/>
              <a:ext cx="91440" cy="6350"/>
            </a:xfrm>
            <a:custGeom>
              <a:avLst/>
              <a:gdLst/>
              <a:ahLst/>
              <a:cxnLst/>
              <a:rect l="l" t="t" r="r" b="b"/>
              <a:pathLst>
                <a:path w="91439" h="6350">
                  <a:moveTo>
                    <a:pt x="-2847" y="2867"/>
                  </a:moveTo>
                  <a:lnTo>
                    <a:pt x="94048" y="2867"/>
                  </a:lnTo>
                </a:path>
              </a:pathLst>
            </a:custGeom>
            <a:ln w="11429">
              <a:solidFill>
                <a:srgbClr val="231F20"/>
              </a:solidFill>
            </a:ln>
          </p:spPr>
          <p:txBody>
            <a:bodyPr wrap="square" lIns="0" tIns="0" rIns="0" bIns="0" rtlCol="0"/>
            <a:lstStyle/>
            <a:p>
              <a:endParaRPr/>
            </a:p>
          </p:txBody>
        </p:sp>
        <p:sp>
          <p:nvSpPr>
            <p:cNvPr id="52" name="object 52"/>
            <p:cNvSpPr/>
            <p:nvPr/>
          </p:nvSpPr>
          <p:spPr>
            <a:xfrm>
              <a:off x="3146058" y="4298896"/>
              <a:ext cx="91440" cy="5715"/>
            </a:xfrm>
            <a:custGeom>
              <a:avLst/>
              <a:gdLst/>
              <a:ahLst/>
              <a:cxnLst/>
              <a:rect l="l" t="t" r="r" b="b"/>
              <a:pathLst>
                <a:path w="91439" h="5714">
                  <a:moveTo>
                    <a:pt x="-2847" y="2839"/>
                  </a:moveTo>
                  <a:lnTo>
                    <a:pt x="94048" y="2839"/>
                  </a:lnTo>
                </a:path>
              </a:pathLst>
            </a:custGeom>
            <a:ln w="11374">
              <a:solidFill>
                <a:srgbClr val="231F20"/>
              </a:solidFill>
            </a:ln>
          </p:spPr>
          <p:txBody>
            <a:bodyPr wrap="square" lIns="0" tIns="0" rIns="0" bIns="0" rtlCol="0"/>
            <a:lstStyle/>
            <a:p>
              <a:endParaRPr/>
            </a:p>
          </p:txBody>
        </p:sp>
        <p:sp>
          <p:nvSpPr>
            <p:cNvPr id="53" name="object 53"/>
            <p:cNvSpPr/>
            <p:nvPr/>
          </p:nvSpPr>
          <p:spPr>
            <a:xfrm>
              <a:off x="3288542" y="4307416"/>
              <a:ext cx="54610" cy="3175"/>
            </a:xfrm>
            <a:custGeom>
              <a:avLst/>
              <a:gdLst/>
              <a:ahLst/>
              <a:cxnLst/>
              <a:rect l="l" t="t" r="r" b="b"/>
              <a:pathLst>
                <a:path w="54610" h="3175">
                  <a:moveTo>
                    <a:pt x="-2847" y="1447"/>
                  </a:moveTo>
                  <a:lnTo>
                    <a:pt x="56992" y="1447"/>
                  </a:lnTo>
                </a:path>
              </a:pathLst>
            </a:custGeom>
            <a:ln w="8589">
              <a:solidFill>
                <a:srgbClr val="231F20"/>
              </a:solidFill>
            </a:ln>
          </p:spPr>
          <p:txBody>
            <a:bodyPr wrap="square" lIns="0" tIns="0" rIns="0" bIns="0" rtlCol="0"/>
            <a:lstStyle/>
            <a:p>
              <a:endParaRPr/>
            </a:p>
          </p:txBody>
        </p:sp>
        <p:sp>
          <p:nvSpPr>
            <p:cNvPr id="54" name="object 54"/>
            <p:cNvSpPr/>
            <p:nvPr/>
          </p:nvSpPr>
          <p:spPr>
            <a:xfrm>
              <a:off x="7457751" y="2009879"/>
              <a:ext cx="587375" cy="588010"/>
            </a:xfrm>
            <a:custGeom>
              <a:avLst/>
              <a:gdLst/>
              <a:ahLst/>
              <a:cxnLst/>
              <a:rect l="l" t="t" r="r" b="b"/>
              <a:pathLst>
                <a:path w="587375" h="588010">
                  <a:moveTo>
                    <a:pt x="0" y="293991"/>
                  </a:moveTo>
                  <a:lnTo>
                    <a:pt x="5734" y="236919"/>
                  </a:lnTo>
                  <a:lnTo>
                    <a:pt x="19989" y="179792"/>
                  </a:lnTo>
                  <a:lnTo>
                    <a:pt x="48443" y="131294"/>
                  </a:lnTo>
                  <a:lnTo>
                    <a:pt x="85526" y="85636"/>
                  </a:lnTo>
                  <a:lnTo>
                    <a:pt x="128235" y="48497"/>
                  </a:lnTo>
                  <a:lnTo>
                    <a:pt x="179573" y="22828"/>
                  </a:lnTo>
                  <a:lnTo>
                    <a:pt x="236536" y="5679"/>
                  </a:lnTo>
                  <a:lnTo>
                    <a:pt x="293554" y="0"/>
                  </a:lnTo>
                  <a:lnTo>
                    <a:pt x="350572" y="5679"/>
                  </a:lnTo>
                  <a:lnTo>
                    <a:pt x="404695" y="22828"/>
                  </a:lnTo>
                  <a:lnTo>
                    <a:pt x="455979" y="48497"/>
                  </a:lnTo>
                  <a:lnTo>
                    <a:pt x="501582" y="85636"/>
                  </a:lnTo>
                  <a:lnTo>
                    <a:pt x="535771" y="131294"/>
                  </a:lnTo>
                  <a:lnTo>
                    <a:pt x="564280" y="179792"/>
                  </a:lnTo>
                  <a:lnTo>
                    <a:pt x="581374" y="236919"/>
                  </a:lnTo>
                  <a:lnTo>
                    <a:pt x="587109" y="293991"/>
                  </a:lnTo>
                  <a:lnTo>
                    <a:pt x="581374" y="351064"/>
                  </a:lnTo>
                  <a:lnTo>
                    <a:pt x="564280" y="405296"/>
                  </a:lnTo>
                  <a:lnTo>
                    <a:pt x="535771" y="456634"/>
                  </a:lnTo>
                  <a:lnTo>
                    <a:pt x="501582" y="502292"/>
                  </a:lnTo>
                  <a:lnTo>
                    <a:pt x="455979" y="539430"/>
                  </a:lnTo>
                  <a:lnTo>
                    <a:pt x="404695" y="565099"/>
                  </a:lnTo>
                  <a:lnTo>
                    <a:pt x="350572" y="582248"/>
                  </a:lnTo>
                  <a:lnTo>
                    <a:pt x="293554" y="587928"/>
                  </a:lnTo>
                  <a:lnTo>
                    <a:pt x="236536" y="582248"/>
                  </a:lnTo>
                  <a:lnTo>
                    <a:pt x="179573" y="565099"/>
                  </a:lnTo>
                  <a:lnTo>
                    <a:pt x="128235" y="539430"/>
                  </a:lnTo>
                  <a:lnTo>
                    <a:pt x="85526" y="502292"/>
                  </a:lnTo>
                  <a:lnTo>
                    <a:pt x="48443" y="456634"/>
                  </a:lnTo>
                  <a:lnTo>
                    <a:pt x="19989" y="405296"/>
                  </a:lnTo>
                  <a:lnTo>
                    <a:pt x="5734" y="351064"/>
                  </a:lnTo>
                  <a:lnTo>
                    <a:pt x="0" y="293991"/>
                  </a:lnTo>
                  <a:close/>
                </a:path>
              </a:pathLst>
            </a:custGeom>
            <a:ln w="5694">
              <a:solidFill>
                <a:srgbClr val="231F20"/>
              </a:solidFill>
            </a:ln>
          </p:spPr>
          <p:txBody>
            <a:bodyPr wrap="square" lIns="0" tIns="0" rIns="0" bIns="0" rtlCol="0"/>
            <a:lstStyle/>
            <a:p>
              <a:endParaRPr/>
            </a:p>
          </p:txBody>
        </p:sp>
      </p:grpSp>
      <p:sp>
        <p:nvSpPr>
          <p:cNvPr id="55" name="object 55"/>
          <p:cNvSpPr txBox="1"/>
          <p:nvPr/>
        </p:nvSpPr>
        <p:spPr>
          <a:xfrm>
            <a:off x="7579014" y="2091358"/>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2</a:t>
            </a:r>
            <a:endParaRPr sz="2250">
              <a:latin typeface="Arial MT"/>
              <a:cs typeface="Arial MT"/>
            </a:endParaRPr>
          </a:p>
        </p:txBody>
      </p:sp>
      <p:sp>
        <p:nvSpPr>
          <p:cNvPr id="56" name="object 56"/>
          <p:cNvSpPr/>
          <p:nvPr/>
        </p:nvSpPr>
        <p:spPr>
          <a:xfrm>
            <a:off x="8526454" y="2946032"/>
            <a:ext cx="587375" cy="588010"/>
          </a:xfrm>
          <a:custGeom>
            <a:avLst/>
            <a:gdLst/>
            <a:ahLst/>
            <a:cxnLst/>
            <a:rect l="l" t="t" r="r" b="b"/>
            <a:pathLst>
              <a:path w="587375" h="588010">
                <a:moveTo>
                  <a:pt x="0" y="293991"/>
                </a:moveTo>
                <a:lnTo>
                  <a:pt x="5679" y="236919"/>
                </a:lnTo>
                <a:lnTo>
                  <a:pt x="19934" y="182686"/>
                </a:lnTo>
                <a:lnTo>
                  <a:pt x="48443" y="131294"/>
                </a:lnTo>
                <a:lnTo>
                  <a:pt x="85472" y="85636"/>
                </a:lnTo>
                <a:lnTo>
                  <a:pt x="128235" y="48497"/>
                </a:lnTo>
                <a:lnTo>
                  <a:pt x="179518" y="22828"/>
                </a:lnTo>
                <a:lnTo>
                  <a:pt x="236482" y="5679"/>
                </a:lnTo>
                <a:lnTo>
                  <a:pt x="293500" y="0"/>
                </a:lnTo>
                <a:lnTo>
                  <a:pt x="350517" y="5679"/>
                </a:lnTo>
                <a:lnTo>
                  <a:pt x="404641" y="22828"/>
                </a:lnTo>
                <a:lnTo>
                  <a:pt x="455924" y="48497"/>
                </a:lnTo>
                <a:lnTo>
                  <a:pt x="501527" y="85636"/>
                </a:lnTo>
                <a:lnTo>
                  <a:pt x="535716" y="131294"/>
                </a:lnTo>
                <a:lnTo>
                  <a:pt x="564225" y="182686"/>
                </a:lnTo>
                <a:lnTo>
                  <a:pt x="581320" y="236919"/>
                </a:lnTo>
                <a:lnTo>
                  <a:pt x="587054" y="293991"/>
                </a:lnTo>
                <a:lnTo>
                  <a:pt x="581320" y="351064"/>
                </a:lnTo>
                <a:lnTo>
                  <a:pt x="564225" y="405296"/>
                </a:lnTo>
                <a:lnTo>
                  <a:pt x="535716" y="456634"/>
                </a:lnTo>
                <a:lnTo>
                  <a:pt x="501527" y="502292"/>
                </a:lnTo>
                <a:lnTo>
                  <a:pt x="455924" y="539430"/>
                </a:lnTo>
                <a:lnTo>
                  <a:pt x="404641" y="565099"/>
                </a:lnTo>
                <a:lnTo>
                  <a:pt x="350517" y="582248"/>
                </a:lnTo>
                <a:lnTo>
                  <a:pt x="293500" y="587928"/>
                </a:lnTo>
                <a:lnTo>
                  <a:pt x="236482" y="582248"/>
                </a:lnTo>
                <a:lnTo>
                  <a:pt x="179518" y="565099"/>
                </a:lnTo>
                <a:lnTo>
                  <a:pt x="128235" y="539430"/>
                </a:lnTo>
                <a:lnTo>
                  <a:pt x="85472" y="502292"/>
                </a:lnTo>
                <a:lnTo>
                  <a:pt x="48443" y="456634"/>
                </a:lnTo>
                <a:lnTo>
                  <a:pt x="19934" y="405296"/>
                </a:lnTo>
                <a:lnTo>
                  <a:pt x="5679" y="351064"/>
                </a:lnTo>
                <a:lnTo>
                  <a:pt x="0" y="293991"/>
                </a:lnTo>
                <a:close/>
              </a:path>
            </a:pathLst>
          </a:custGeom>
          <a:ln w="5694">
            <a:solidFill>
              <a:srgbClr val="231F20"/>
            </a:solidFill>
          </a:ln>
        </p:spPr>
        <p:txBody>
          <a:bodyPr wrap="square" lIns="0" tIns="0" rIns="0" bIns="0" rtlCol="0"/>
          <a:lstStyle/>
          <a:p>
            <a:endParaRPr/>
          </a:p>
        </p:txBody>
      </p:sp>
      <p:sp>
        <p:nvSpPr>
          <p:cNvPr id="57" name="object 57"/>
          <p:cNvSpPr txBox="1"/>
          <p:nvPr/>
        </p:nvSpPr>
        <p:spPr>
          <a:xfrm>
            <a:off x="8647701" y="3027527"/>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3</a:t>
            </a:r>
            <a:endParaRPr sz="2250">
              <a:latin typeface="Arial MT"/>
              <a:cs typeface="Arial MT"/>
            </a:endParaRPr>
          </a:p>
        </p:txBody>
      </p:sp>
      <p:sp>
        <p:nvSpPr>
          <p:cNvPr id="58" name="object 58"/>
          <p:cNvSpPr/>
          <p:nvPr/>
        </p:nvSpPr>
        <p:spPr>
          <a:xfrm>
            <a:off x="6976157" y="1099395"/>
            <a:ext cx="587375" cy="588010"/>
          </a:xfrm>
          <a:custGeom>
            <a:avLst/>
            <a:gdLst/>
            <a:ahLst/>
            <a:cxnLst/>
            <a:rect l="l" t="t" r="r" b="b"/>
            <a:pathLst>
              <a:path w="587375" h="588010">
                <a:moveTo>
                  <a:pt x="0" y="293991"/>
                </a:moveTo>
                <a:lnTo>
                  <a:pt x="5679" y="236919"/>
                </a:lnTo>
                <a:lnTo>
                  <a:pt x="22828" y="182686"/>
                </a:lnTo>
                <a:lnTo>
                  <a:pt x="48443" y="131294"/>
                </a:lnTo>
                <a:lnTo>
                  <a:pt x="85526" y="85636"/>
                </a:lnTo>
                <a:lnTo>
                  <a:pt x="131075" y="48552"/>
                </a:lnTo>
                <a:lnTo>
                  <a:pt x="182358" y="22828"/>
                </a:lnTo>
                <a:lnTo>
                  <a:pt x="236536" y="5734"/>
                </a:lnTo>
                <a:lnTo>
                  <a:pt x="293554" y="0"/>
                </a:lnTo>
                <a:lnTo>
                  <a:pt x="350517" y="5734"/>
                </a:lnTo>
                <a:lnTo>
                  <a:pt x="404641" y="22828"/>
                </a:lnTo>
                <a:lnTo>
                  <a:pt x="455979" y="48552"/>
                </a:lnTo>
                <a:lnTo>
                  <a:pt x="501582" y="85636"/>
                </a:lnTo>
                <a:lnTo>
                  <a:pt x="538611" y="131294"/>
                </a:lnTo>
                <a:lnTo>
                  <a:pt x="564280" y="182686"/>
                </a:lnTo>
                <a:lnTo>
                  <a:pt x="581374" y="236919"/>
                </a:lnTo>
                <a:lnTo>
                  <a:pt x="587054" y="293991"/>
                </a:lnTo>
                <a:lnTo>
                  <a:pt x="581374" y="351064"/>
                </a:lnTo>
                <a:lnTo>
                  <a:pt x="564280" y="408136"/>
                </a:lnTo>
                <a:lnTo>
                  <a:pt x="538611" y="456689"/>
                </a:lnTo>
                <a:lnTo>
                  <a:pt x="501582" y="502347"/>
                </a:lnTo>
                <a:lnTo>
                  <a:pt x="455979" y="539430"/>
                </a:lnTo>
                <a:lnTo>
                  <a:pt x="404641" y="565154"/>
                </a:lnTo>
                <a:lnTo>
                  <a:pt x="350517" y="582248"/>
                </a:lnTo>
                <a:lnTo>
                  <a:pt x="293554" y="587983"/>
                </a:lnTo>
                <a:lnTo>
                  <a:pt x="236536" y="582248"/>
                </a:lnTo>
                <a:lnTo>
                  <a:pt x="182358" y="565154"/>
                </a:lnTo>
                <a:lnTo>
                  <a:pt x="131075" y="539430"/>
                </a:lnTo>
                <a:lnTo>
                  <a:pt x="85526" y="502347"/>
                </a:lnTo>
                <a:lnTo>
                  <a:pt x="48443" y="456689"/>
                </a:lnTo>
                <a:lnTo>
                  <a:pt x="22828" y="408136"/>
                </a:lnTo>
                <a:lnTo>
                  <a:pt x="5679" y="351064"/>
                </a:lnTo>
                <a:lnTo>
                  <a:pt x="0" y="293991"/>
                </a:lnTo>
                <a:close/>
              </a:path>
            </a:pathLst>
          </a:custGeom>
          <a:ln w="5694">
            <a:solidFill>
              <a:srgbClr val="231F20"/>
            </a:solidFill>
          </a:ln>
        </p:spPr>
        <p:txBody>
          <a:bodyPr wrap="square" lIns="0" tIns="0" rIns="0" bIns="0" rtlCol="0"/>
          <a:lstStyle/>
          <a:p>
            <a:endParaRPr/>
          </a:p>
        </p:txBody>
      </p:sp>
      <p:sp>
        <p:nvSpPr>
          <p:cNvPr id="59" name="object 59"/>
          <p:cNvSpPr txBox="1"/>
          <p:nvPr/>
        </p:nvSpPr>
        <p:spPr>
          <a:xfrm>
            <a:off x="7097390" y="1180891"/>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4</a:t>
            </a:r>
            <a:endParaRPr sz="2250">
              <a:latin typeface="Arial MT"/>
              <a:cs typeface="Arial MT"/>
            </a:endParaRPr>
          </a:p>
        </p:txBody>
      </p:sp>
      <p:sp>
        <p:nvSpPr>
          <p:cNvPr id="60" name="object 60"/>
          <p:cNvSpPr/>
          <p:nvPr/>
        </p:nvSpPr>
        <p:spPr>
          <a:xfrm>
            <a:off x="7965013" y="3936417"/>
            <a:ext cx="587375" cy="588010"/>
          </a:xfrm>
          <a:custGeom>
            <a:avLst/>
            <a:gdLst/>
            <a:ahLst/>
            <a:cxnLst/>
            <a:rect l="l" t="t" r="r" b="b"/>
            <a:pathLst>
              <a:path w="587375" h="588010">
                <a:moveTo>
                  <a:pt x="0" y="293991"/>
                </a:moveTo>
                <a:lnTo>
                  <a:pt x="5734" y="236864"/>
                </a:lnTo>
                <a:lnTo>
                  <a:pt x="22828" y="179792"/>
                </a:lnTo>
                <a:lnTo>
                  <a:pt x="48443" y="131294"/>
                </a:lnTo>
                <a:lnTo>
                  <a:pt x="85526" y="85636"/>
                </a:lnTo>
                <a:lnTo>
                  <a:pt x="131130" y="48497"/>
                </a:lnTo>
                <a:lnTo>
                  <a:pt x="179573" y="22828"/>
                </a:lnTo>
                <a:lnTo>
                  <a:pt x="236536" y="5679"/>
                </a:lnTo>
                <a:lnTo>
                  <a:pt x="293554" y="0"/>
                </a:lnTo>
                <a:lnTo>
                  <a:pt x="350572" y="5679"/>
                </a:lnTo>
                <a:lnTo>
                  <a:pt x="404695" y="22828"/>
                </a:lnTo>
                <a:lnTo>
                  <a:pt x="455979" y="48497"/>
                </a:lnTo>
                <a:lnTo>
                  <a:pt x="501582" y="85636"/>
                </a:lnTo>
                <a:lnTo>
                  <a:pt x="538611" y="131294"/>
                </a:lnTo>
                <a:lnTo>
                  <a:pt x="564280" y="179792"/>
                </a:lnTo>
                <a:lnTo>
                  <a:pt x="581374" y="236864"/>
                </a:lnTo>
                <a:lnTo>
                  <a:pt x="587054" y="293991"/>
                </a:lnTo>
                <a:lnTo>
                  <a:pt x="581374" y="351009"/>
                </a:lnTo>
                <a:lnTo>
                  <a:pt x="564280" y="405242"/>
                </a:lnTo>
                <a:lnTo>
                  <a:pt x="538611" y="456634"/>
                </a:lnTo>
                <a:lnTo>
                  <a:pt x="501582" y="502292"/>
                </a:lnTo>
                <a:lnTo>
                  <a:pt x="455979" y="539430"/>
                </a:lnTo>
                <a:lnTo>
                  <a:pt x="404695" y="565099"/>
                </a:lnTo>
                <a:lnTo>
                  <a:pt x="350572" y="582248"/>
                </a:lnTo>
                <a:lnTo>
                  <a:pt x="293554" y="587928"/>
                </a:lnTo>
                <a:lnTo>
                  <a:pt x="236536" y="582248"/>
                </a:lnTo>
                <a:lnTo>
                  <a:pt x="179573" y="565099"/>
                </a:lnTo>
                <a:lnTo>
                  <a:pt x="131130" y="539430"/>
                </a:lnTo>
                <a:lnTo>
                  <a:pt x="85526" y="502292"/>
                </a:lnTo>
                <a:lnTo>
                  <a:pt x="48443" y="456634"/>
                </a:lnTo>
                <a:lnTo>
                  <a:pt x="22828" y="405242"/>
                </a:lnTo>
                <a:lnTo>
                  <a:pt x="5734" y="351009"/>
                </a:lnTo>
                <a:lnTo>
                  <a:pt x="0" y="293991"/>
                </a:lnTo>
                <a:close/>
              </a:path>
            </a:pathLst>
          </a:custGeom>
          <a:ln w="5694">
            <a:solidFill>
              <a:srgbClr val="231F20"/>
            </a:solidFill>
          </a:ln>
        </p:spPr>
        <p:txBody>
          <a:bodyPr wrap="square" lIns="0" tIns="0" rIns="0" bIns="0" rtlCol="0"/>
          <a:lstStyle/>
          <a:p>
            <a:endParaRPr/>
          </a:p>
        </p:txBody>
      </p:sp>
      <p:sp>
        <p:nvSpPr>
          <p:cNvPr id="61" name="object 61"/>
          <p:cNvSpPr txBox="1"/>
          <p:nvPr/>
        </p:nvSpPr>
        <p:spPr>
          <a:xfrm>
            <a:off x="8086290" y="4017900"/>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5</a:t>
            </a:r>
            <a:endParaRPr sz="2250">
              <a:latin typeface="Arial MT"/>
              <a:cs typeface="Arial MT"/>
            </a:endParaRPr>
          </a:p>
        </p:txBody>
      </p:sp>
      <p:grpSp>
        <p:nvGrpSpPr>
          <p:cNvPr id="62" name="object 62"/>
          <p:cNvGrpSpPr/>
          <p:nvPr/>
        </p:nvGrpSpPr>
        <p:grpSpPr>
          <a:xfrm>
            <a:off x="6210819" y="1467591"/>
            <a:ext cx="3065145" cy="2766060"/>
            <a:chOff x="6210819" y="1467591"/>
            <a:chExt cx="3065145" cy="2766060"/>
          </a:xfrm>
        </p:grpSpPr>
        <p:sp>
          <p:nvSpPr>
            <p:cNvPr id="63" name="object 63"/>
            <p:cNvSpPr/>
            <p:nvPr/>
          </p:nvSpPr>
          <p:spPr>
            <a:xfrm>
              <a:off x="6540113" y="1470448"/>
              <a:ext cx="2080895" cy="2760345"/>
            </a:xfrm>
            <a:custGeom>
              <a:avLst/>
              <a:gdLst/>
              <a:ahLst/>
              <a:cxnLst/>
              <a:rect l="l" t="t" r="r" b="b"/>
              <a:pathLst>
                <a:path w="2080895" h="2760345">
                  <a:moveTo>
                    <a:pt x="0" y="274002"/>
                  </a:moveTo>
                  <a:lnTo>
                    <a:pt x="447459" y="0"/>
                  </a:lnTo>
                </a:path>
                <a:path w="2080895" h="2760345">
                  <a:moveTo>
                    <a:pt x="857835" y="188366"/>
                  </a:moveTo>
                  <a:lnTo>
                    <a:pt x="1085797" y="565099"/>
                  </a:lnTo>
                </a:path>
                <a:path w="2080895" h="2760345">
                  <a:moveTo>
                    <a:pt x="1436315" y="1021788"/>
                  </a:moveTo>
                  <a:lnTo>
                    <a:pt x="1501853" y="1087435"/>
                  </a:lnTo>
                </a:path>
                <a:path w="2080895" h="2760345">
                  <a:moveTo>
                    <a:pt x="1538936" y="1124519"/>
                  </a:moveTo>
                  <a:lnTo>
                    <a:pt x="1604474" y="1190166"/>
                  </a:lnTo>
                </a:path>
                <a:path w="2080895" h="2760345">
                  <a:moveTo>
                    <a:pt x="1641503" y="1227249"/>
                  </a:moveTo>
                  <a:lnTo>
                    <a:pt x="1707041" y="1292896"/>
                  </a:lnTo>
                </a:path>
                <a:path w="2080895" h="2760345">
                  <a:moveTo>
                    <a:pt x="1744069" y="1330034"/>
                  </a:moveTo>
                  <a:lnTo>
                    <a:pt x="1809662" y="1395681"/>
                  </a:lnTo>
                </a:path>
                <a:path w="2080895" h="2760345">
                  <a:moveTo>
                    <a:pt x="1846691" y="1432765"/>
                  </a:moveTo>
                  <a:lnTo>
                    <a:pt x="1912229" y="1498412"/>
                  </a:lnTo>
                </a:path>
                <a:path w="2080895" h="2760345">
                  <a:moveTo>
                    <a:pt x="1949257" y="1535495"/>
                  </a:moveTo>
                  <a:lnTo>
                    <a:pt x="2014795" y="1601142"/>
                  </a:lnTo>
                </a:path>
                <a:path w="2080895" h="2760345">
                  <a:moveTo>
                    <a:pt x="1034514" y="1070286"/>
                  </a:moveTo>
                  <a:lnTo>
                    <a:pt x="894863" y="1792404"/>
                  </a:lnTo>
                </a:path>
                <a:path w="2080895" h="2760345">
                  <a:moveTo>
                    <a:pt x="2080388" y="1986450"/>
                  </a:moveTo>
                  <a:lnTo>
                    <a:pt x="1880880" y="2514466"/>
                  </a:lnTo>
                </a:path>
                <a:path w="2080895" h="2760345">
                  <a:moveTo>
                    <a:pt x="1424900" y="2759960"/>
                  </a:moveTo>
                  <a:lnTo>
                    <a:pt x="1379297" y="2759960"/>
                  </a:lnTo>
                </a:path>
                <a:path w="2080895" h="2760345">
                  <a:moveTo>
                    <a:pt x="1350843" y="2757065"/>
                  </a:moveTo>
                  <a:lnTo>
                    <a:pt x="1305239" y="2757065"/>
                  </a:lnTo>
                </a:path>
                <a:path w="2080895" h="2760345">
                  <a:moveTo>
                    <a:pt x="1276730" y="2754225"/>
                  </a:moveTo>
                  <a:lnTo>
                    <a:pt x="1231127" y="2754225"/>
                  </a:lnTo>
                </a:path>
              </a:pathLst>
            </a:custGeom>
            <a:ln w="5694">
              <a:solidFill>
                <a:srgbClr val="231F20"/>
              </a:solidFill>
            </a:ln>
          </p:spPr>
          <p:txBody>
            <a:bodyPr wrap="square" lIns="0" tIns="0" rIns="0" bIns="0" rtlCol="0"/>
            <a:lstStyle/>
            <a:p>
              <a:endParaRPr/>
            </a:p>
          </p:txBody>
        </p:sp>
        <p:sp>
          <p:nvSpPr>
            <p:cNvPr id="64" name="object 64"/>
            <p:cNvSpPr/>
            <p:nvPr/>
          </p:nvSpPr>
          <p:spPr>
            <a:xfrm>
              <a:off x="7620223" y="4220414"/>
              <a:ext cx="125730" cy="3175"/>
            </a:xfrm>
            <a:custGeom>
              <a:avLst/>
              <a:gdLst/>
              <a:ahLst/>
              <a:cxnLst/>
              <a:rect l="l" t="t" r="r" b="b"/>
              <a:pathLst>
                <a:path w="125729" h="3175">
                  <a:moveTo>
                    <a:pt x="74112" y="2839"/>
                  </a:moveTo>
                  <a:lnTo>
                    <a:pt x="125355" y="2839"/>
                  </a:lnTo>
                </a:path>
                <a:path w="125729" h="3175">
                  <a:moveTo>
                    <a:pt x="0" y="0"/>
                  </a:moveTo>
                  <a:lnTo>
                    <a:pt x="51298" y="0"/>
                  </a:lnTo>
                </a:path>
              </a:pathLst>
            </a:custGeom>
            <a:ln w="8534">
              <a:solidFill>
                <a:srgbClr val="231F20"/>
              </a:solidFill>
            </a:ln>
          </p:spPr>
          <p:txBody>
            <a:bodyPr wrap="square" lIns="0" tIns="0" rIns="0" bIns="0" rtlCol="0"/>
            <a:lstStyle/>
            <a:p>
              <a:endParaRPr/>
            </a:p>
          </p:txBody>
        </p:sp>
        <p:sp>
          <p:nvSpPr>
            <p:cNvPr id="65" name="object 65"/>
            <p:cNvSpPr/>
            <p:nvPr/>
          </p:nvSpPr>
          <p:spPr>
            <a:xfrm>
              <a:off x="7400788" y="4213260"/>
              <a:ext cx="194310" cy="6350"/>
            </a:xfrm>
            <a:custGeom>
              <a:avLst/>
              <a:gdLst/>
              <a:ahLst/>
              <a:cxnLst/>
              <a:rect l="l" t="t" r="r" b="b"/>
              <a:pathLst>
                <a:path w="194309" h="6350">
                  <a:moveTo>
                    <a:pt x="193773" y="5734"/>
                  </a:moveTo>
                  <a:lnTo>
                    <a:pt x="148170" y="5734"/>
                  </a:lnTo>
                </a:path>
                <a:path w="194309" h="6350">
                  <a:moveTo>
                    <a:pt x="119661" y="2839"/>
                  </a:moveTo>
                  <a:lnTo>
                    <a:pt x="74112" y="2839"/>
                  </a:lnTo>
                </a:path>
                <a:path w="194309" h="6350">
                  <a:moveTo>
                    <a:pt x="45603" y="0"/>
                  </a:moveTo>
                  <a:lnTo>
                    <a:pt x="0" y="0"/>
                  </a:lnTo>
                </a:path>
              </a:pathLst>
            </a:custGeom>
            <a:ln w="5694">
              <a:solidFill>
                <a:srgbClr val="231F20"/>
              </a:solidFill>
            </a:ln>
          </p:spPr>
          <p:txBody>
            <a:bodyPr wrap="square" lIns="0" tIns="0" rIns="0" bIns="0" rtlCol="0"/>
            <a:lstStyle/>
            <a:p>
              <a:endParaRPr/>
            </a:p>
          </p:txBody>
        </p:sp>
        <p:sp>
          <p:nvSpPr>
            <p:cNvPr id="66" name="object 66"/>
            <p:cNvSpPr/>
            <p:nvPr/>
          </p:nvSpPr>
          <p:spPr>
            <a:xfrm>
              <a:off x="7326676" y="4210420"/>
              <a:ext cx="45720" cy="3175"/>
            </a:xfrm>
            <a:custGeom>
              <a:avLst/>
              <a:gdLst/>
              <a:ahLst/>
              <a:cxnLst/>
              <a:rect l="l" t="t" r="r" b="b"/>
              <a:pathLst>
                <a:path w="45720" h="3175">
                  <a:moveTo>
                    <a:pt x="-2847" y="1419"/>
                  </a:moveTo>
                  <a:lnTo>
                    <a:pt x="48450" y="1419"/>
                  </a:lnTo>
                </a:path>
              </a:pathLst>
            </a:custGeom>
            <a:ln w="8534">
              <a:solidFill>
                <a:srgbClr val="231F20"/>
              </a:solidFill>
            </a:ln>
          </p:spPr>
          <p:txBody>
            <a:bodyPr wrap="square" lIns="0" tIns="0" rIns="0" bIns="0" rtlCol="0"/>
            <a:lstStyle/>
            <a:p>
              <a:endParaRPr/>
            </a:p>
          </p:txBody>
        </p:sp>
        <p:sp>
          <p:nvSpPr>
            <p:cNvPr id="67" name="object 67"/>
            <p:cNvSpPr/>
            <p:nvPr/>
          </p:nvSpPr>
          <p:spPr>
            <a:xfrm>
              <a:off x="7252563" y="4207580"/>
              <a:ext cx="45720" cy="3175"/>
            </a:xfrm>
            <a:custGeom>
              <a:avLst/>
              <a:gdLst/>
              <a:ahLst/>
              <a:cxnLst/>
              <a:rect l="l" t="t" r="r" b="b"/>
              <a:pathLst>
                <a:path w="45720" h="3175">
                  <a:moveTo>
                    <a:pt x="-2847" y="1419"/>
                  </a:moveTo>
                  <a:lnTo>
                    <a:pt x="48450" y="1419"/>
                  </a:lnTo>
                </a:path>
              </a:pathLst>
            </a:custGeom>
            <a:ln w="8534">
              <a:solidFill>
                <a:srgbClr val="231F20"/>
              </a:solidFill>
            </a:ln>
          </p:spPr>
          <p:txBody>
            <a:bodyPr wrap="square" lIns="0" tIns="0" rIns="0" bIns="0" rtlCol="0"/>
            <a:lstStyle/>
            <a:p>
              <a:endParaRPr/>
            </a:p>
          </p:txBody>
        </p:sp>
        <p:sp>
          <p:nvSpPr>
            <p:cNvPr id="68" name="object 68"/>
            <p:cNvSpPr/>
            <p:nvPr/>
          </p:nvSpPr>
          <p:spPr>
            <a:xfrm>
              <a:off x="7030281" y="4201845"/>
              <a:ext cx="194310" cy="6350"/>
            </a:xfrm>
            <a:custGeom>
              <a:avLst/>
              <a:gdLst/>
              <a:ahLst/>
              <a:cxnLst/>
              <a:rect l="l" t="t" r="r" b="b"/>
              <a:pathLst>
                <a:path w="194309" h="6350">
                  <a:moveTo>
                    <a:pt x="193828" y="5734"/>
                  </a:moveTo>
                  <a:lnTo>
                    <a:pt x="148224" y="5734"/>
                  </a:lnTo>
                </a:path>
                <a:path w="194309" h="6350">
                  <a:moveTo>
                    <a:pt x="119715" y="2839"/>
                  </a:moveTo>
                  <a:lnTo>
                    <a:pt x="74112" y="2839"/>
                  </a:lnTo>
                </a:path>
                <a:path w="194309" h="6350">
                  <a:moveTo>
                    <a:pt x="45657" y="0"/>
                  </a:moveTo>
                  <a:lnTo>
                    <a:pt x="0" y="0"/>
                  </a:lnTo>
                </a:path>
              </a:pathLst>
            </a:custGeom>
            <a:ln w="5694">
              <a:solidFill>
                <a:srgbClr val="231F20"/>
              </a:solidFill>
            </a:ln>
          </p:spPr>
          <p:txBody>
            <a:bodyPr wrap="square" lIns="0" tIns="0" rIns="0" bIns="0" rtlCol="0"/>
            <a:lstStyle/>
            <a:p>
              <a:endParaRPr/>
            </a:p>
          </p:txBody>
        </p:sp>
        <p:sp>
          <p:nvSpPr>
            <p:cNvPr id="69" name="object 69"/>
            <p:cNvSpPr/>
            <p:nvPr/>
          </p:nvSpPr>
          <p:spPr>
            <a:xfrm>
              <a:off x="6956223" y="4199005"/>
              <a:ext cx="45720" cy="3175"/>
            </a:xfrm>
            <a:custGeom>
              <a:avLst/>
              <a:gdLst/>
              <a:ahLst/>
              <a:cxnLst/>
              <a:rect l="l" t="t" r="r" b="b"/>
              <a:pathLst>
                <a:path w="45720" h="3175">
                  <a:moveTo>
                    <a:pt x="-2847" y="1419"/>
                  </a:moveTo>
                  <a:lnTo>
                    <a:pt x="48396" y="1419"/>
                  </a:lnTo>
                </a:path>
              </a:pathLst>
            </a:custGeom>
            <a:ln w="8534">
              <a:solidFill>
                <a:srgbClr val="231F20"/>
              </a:solidFill>
            </a:ln>
          </p:spPr>
          <p:txBody>
            <a:bodyPr wrap="square" lIns="0" tIns="0" rIns="0" bIns="0" rtlCol="0"/>
            <a:lstStyle/>
            <a:p>
              <a:endParaRPr/>
            </a:p>
          </p:txBody>
        </p:sp>
        <p:sp>
          <p:nvSpPr>
            <p:cNvPr id="70" name="object 70"/>
            <p:cNvSpPr/>
            <p:nvPr/>
          </p:nvSpPr>
          <p:spPr>
            <a:xfrm>
              <a:off x="6882111" y="4196111"/>
              <a:ext cx="45720" cy="3175"/>
            </a:xfrm>
            <a:custGeom>
              <a:avLst/>
              <a:gdLst/>
              <a:ahLst/>
              <a:cxnLst/>
              <a:rect l="l" t="t" r="r" b="b"/>
              <a:pathLst>
                <a:path w="45720" h="3175">
                  <a:moveTo>
                    <a:pt x="-2847" y="1447"/>
                  </a:moveTo>
                  <a:lnTo>
                    <a:pt x="48450" y="1447"/>
                  </a:lnTo>
                </a:path>
              </a:pathLst>
            </a:custGeom>
            <a:ln w="8589">
              <a:solidFill>
                <a:srgbClr val="231F20"/>
              </a:solidFill>
            </a:ln>
          </p:spPr>
          <p:txBody>
            <a:bodyPr wrap="square" lIns="0" tIns="0" rIns="0" bIns="0" rtlCol="0"/>
            <a:lstStyle/>
            <a:p>
              <a:endParaRPr/>
            </a:p>
          </p:txBody>
        </p:sp>
        <p:sp>
          <p:nvSpPr>
            <p:cNvPr id="71" name="object 71"/>
            <p:cNvSpPr/>
            <p:nvPr/>
          </p:nvSpPr>
          <p:spPr>
            <a:xfrm>
              <a:off x="6659829" y="4190431"/>
              <a:ext cx="194310" cy="5715"/>
            </a:xfrm>
            <a:custGeom>
              <a:avLst/>
              <a:gdLst/>
              <a:ahLst/>
              <a:cxnLst/>
              <a:rect l="l" t="t" r="r" b="b"/>
              <a:pathLst>
                <a:path w="194309" h="5714">
                  <a:moveTo>
                    <a:pt x="193773" y="5679"/>
                  </a:moveTo>
                  <a:lnTo>
                    <a:pt x="148170" y="5679"/>
                  </a:lnTo>
                </a:path>
                <a:path w="194309" h="5714">
                  <a:moveTo>
                    <a:pt x="119715" y="2839"/>
                  </a:moveTo>
                  <a:lnTo>
                    <a:pt x="74112" y="2839"/>
                  </a:lnTo>
                </a:path>
                <a:path w="194309" h="5714">
                  <a:moveTo>
                    <a:pt x="45603" y="0"/>
                  </a:moveTo>
                  <a:lnTo>
                    <a:pt x="0" y="0"/>
                  </a:lnTo>
                </a:path>
              </a:pathLst>
            </a:custGeom>
            <a:ln w="5694">
              <a:solidFill>
                <a:srgbClr val="231F20"/>
              </a:solidFill>
            </a:ln>
          </p:spPr>
          <p:txBody>
            <a:bodyPr wrap="square" lIns="0" tIns="0" rIns="0" bIns="0" rtlCol="0"/>
            <a:lstStyle/>
            <a:p>
              <a:endParaRPr/>
            </a:p>
          </p:txBody>
        </p:sp>
        <p:sp>
          <p:nvSpPr>
            <p:cNvPr id="72" name="object 72"/>
            <p:cNvSpPr/>
            <p:nvPr/>
          </p:nvSpPr>
          <p:spPr>
            <a:xfrm>
              <a:off x="6585771" y="4187591"/>
              <a:ext cx="45720" cy="3175"/>
            </a:xfrm>
            <a:custGeom>
              <a:avLst/>
              <a:gdLst/>
              <a:ahLst/>
              <a:cxnLst/>
              <a:rect l="l" t="t" r="r" b="b"/>
              <a:pathLst>
                <a:path w="45720" h="3175">
                  <a:moveTo>
                    <a:pt x="-2847" y="1419"/>
                  </a:moveTo>
                  <a:lnTo>
                    <a:pt x="48396" y="1419"/>
                  </a:lnTo>
                </a:path>
              </a:pathLst>
            </a:custGeom>
            <a:ln w="8534">
              <a:solidFill>
                <a:srgbClr val="231F20"/>
              </a:solidFill>
            </a:ln>
          </p:spPr>
          <p:txBody>
            <a:bodyPr wrap="square" lIns="0" tIns="0" rIns="0" bIns="0" rtlCol="0"/>
            <a:lstStyle/>
            <a:p>
              <a:endParaRPr/>
            </a:p>
          </p:txBody>
        </p:sp>
        <p:sp>
          <p:nvSpPr>
            <p:cNvPr id="73" name="object 73"/>
            <p:cNvSpPr/>
            <p:nvPr/>
          </p:nvSpPr>
          <p:spPr>
            <a:xfrm>
              <a:off x="6511659" y="4184696"/>
              <a:ext cx="45720" cy="3175"/>
            </a:xfrm>
            <a:custGeom>
              <a:avLst/>
              <a:gdLst/>
              <a:ahLst/>
              <a:cxnLst/>
              <a:rect l="l" t="t" r="r" b="b"/>
              <a:pathLst>
                <a:path w="45720" h="3175">
                  <a:moveTo>
                    <a:pt x="-2847" y="1447"/>
                  </a:moveTo>
                  <a:lnTo>
                    <a:pt x="48450" y="1447"/>
                  </a:lnTo>
                </a:path>
              </a:pathLst>
            </a:custGeom>
            <a:ln w="8589">
              <a:solidFill>
                <a:srgbClr val="231F20"/>
              </a:solidFill>
            </a:ln>
          </p:spPr>
          <p:txBody>
            <a:bodyPr wrap="square" lIns="0" tIns="0" rIns="0" bIns="0" rtlCol="0"/>
            <a:lstStyle/>
            <a:p>
              <a:endParaRPr/>
            </a:p>
          </p:txBody>
        </p:sp>
        <p:sp>
          <p:nvSpPr>
            <p:cNvPr id="74" name="object 74"/>
            <p:cNvSpPr/>
            <p:nvPr/>
          </p:nvSpPr>
          <p:spPr>
            <a:xfrm>
              <a:off x="6289376" y="4179016"/>
              <a:ext cx="194310" cy="5715"/>
            </a:xfrm>
            <a:custGeom>
              <a:avLst/>
              <a:gdLst/>
              <a:ahLst/>
              <a:cxnLst/>
              <a:rect l="l" t="t" r="r" b="b"/>
              <a:pathLst>
                <a:path w="194310" h="5714">
                  <a:moveTo>
                    <a:pt x="193773" y="5679"/>
                  </a:moveTo>
                  <a:lnTo>
                    <a:pt x="148170" y="5679"/>
                  </a:lnTo>
                </a:path>
                <a:path w="194310" h="5714">
                  <a:moveTo>
                    <a:pt x="119661" y="2839"/>
                  </a:moveTo>
                  <a:lnTo>
                    <a:pt x="74112" y="2839"/>
                  </a:lnTo>
                </a:path>
                <a:path w="194310" h="5714">
                  <a:moveTo>
                    <a:pt x="45603" y="0"/>
                  </a:moveTo>
                  <a:lnTo>
                    <a:pt x="0" y="0"/>
                  </a:lnTo>
                </a:path>
              </a:pathLst>
            </a:custGeom>
            <a:ln w="5694">
              <a:solidFill>
                <a:srgbClr val="231F20"/>
              </a:solidFill>
            </a:ln>
          </p:spPr>
          <p:txBody>
            <a:bodyPr wrap="square" lIns="0" tIns="0" rIns="0" bIns="0" rtlCol="0"/>
            <a:lstStyle/>
            <a:p>
              <a:endParaRPr/>
            </a:p>
          </p:txBody>
        </p:sp>
        <p:sp>
          <p:nvSpPr>
            <p:cNvPr id="75" name="object 75"/>
            <p:cNvSpPr/>
            <p:nvPr/>
          </p:nvSpPr>
          <p:spPr>
            <a:xfrm>
              <a:off x="6215264" y="4176176"/>
              <a:ext cx="45720" cy="3175"/>
            </a:xfrm>
            <a:custGeom>
              <a:avLst/>
              <a:gdLst/>
              <a:ahLst/>
              <a:cxnLst/>
              <a:rect l="l" t="t" r="r" b="b"/>
              <a:pathLst>
                <a:path w="45720" h="3175">
                  <a:moveTo>
                    <a:pt x="-2847" y="1419"/>
                  </a:moveTo>
                  <a:lnTo>
                    <a:pt x="48450" y="1419"/>
                  </a:lnTo>
                </a:path>
              </a:pathLst>
            </a:custGeom>
            <a:ln w="8534">
              <a:solidFill>
                <a:srgbClr val="231F20"/>
              </a:solidFill>
            </a:ln>
          </p:spPr>
          <p:txBody>
            <a:bodyPr wrap="square" lIns="0" tIns="0" rIns="0" bIns="0" rtlCol="0"/>
            <a:lstStyle/>
            <a:p>
              <a:endParaRPr/>
            </a:p>
          </p:txBody>
        </p:sp>
        <p:sp>
          <p:nvSpPr>
            <p:cNvPr id="76" name="object 76"/>
            <p:cNvSpPr/>
            <p:nvPr/>
          </p:nvSpPr>
          <p:spPr>
            <a:xfrm>
              <a:off x="6628480" y="1741611"/>
              <a:ext cx="2644775" cy="2300605"/>
            </a:xfrm>
            <a:custGeom>
              <a:avLst/>
              <a:gdLst/>
              <a:ahLst/>
              <a:cxnLst/>
              <a:rect l="l" t="t" r="r" b="b"/>
              <a:pathLst>
                <a:path w="2644775" h="2300604">
                  <a:moveTo>
                    <a:pt x="1404966" y="2300376"/>
                  </a:moveTo>
                  <a:lnTo>
                    <a:pt x="914798" y="1989290"/>
                  </a:lnTo>
                </a:path>
                <a:path w="2644775" h="2300604">
                  <a:moveTo>
                    <a:pt x="829271" y="562259"/>
                  </a:moveTo>
                  <a:lnTo>
                    <a:pt x="0" y="214035"/>
                  </a:lnTo>
                </a:path>
                <a:path w="2644775" h="2300604">
                  <a:moveTo>
                    <a:pt x="2057559" y="293937"/>
                  </a:moveTo>
                  <a:lnTo>
                    <a:pt x="2063239" y="236864"/>
                  </a:lnTo>
                  <a:lnTo>
                    <a:pt x="2080333" y="182631"/>
                  </a:lnTo>
                  <a:lnTo>
                    <a:pt x="2106002" y="131294"/>
                  </a:lnTo>
                  <a:lnTo>
                    <a:pt x="2143031" y="85636"/>
                  </a:lnTo>
                  <a:lnTo>
                    <a:pt x="2188634" y="48497"/>
                  </a:lnTo>
                  <a:lnTo>
                    <a:pt x="2239918" y="22828"/>
                  </a:lnTo>
                  <a:lnTo>
                    <a:pt x="2294095" y="5679"/>
                  </a:lnTo>
                  <a:lnTo>
                    <a:pt x="2351059" y="0"/>
                  </a:lnTo>
                  <a:lnTo>
                    <a:pt x="2408077" y="5679"/>
                  </a:lnTo>
                  <a:lnTo>
                    <a:pt x="2462200" y="22828"/>
                  </a:lnTo>
                  <a:lnTo>
                    <a:pt x="2513538" y="48497"/>
                  </a:lnTo>
                  <a:lnTo>
                    <a:pt x="2559087" y="85636"/>
                  </a:lnTo>
                  <a:lnTo>
                    <a:pt x="2596115" y="131294"/>
                  </a:lnTo>
                  <a:lnTo>
                    <a:pt x="2621784" y="182631"/>
                  </a:lnTo>
                  <a:lnTo>
                    <a:pt x="2638879" y="236864"/>
                  </a:lnTo>
                  <a:lnTo>
                    <a:pt x="2644613" y="293937"/>
                  </a:lnTo>
                  <a:lnTo>
                    <a:pt x="2638879" y="351009"/>
                  </a:lnTo>
                  <a:lnTo>
                    <a:pt x="2621784" y="408136"/>
                  </a:lnTo>
                  <a:lnTo>
                    <a:pt x="2596115" y="456634"/>
                  </a:lnTo>
                  <a:lnTo>
                    <a:pt x="2559087" y="502292"/>
                  </a:lnTo>
                  <a:lnTo>
                    <a:pt x="2513538" y="539430"/>
                  </a:lnTo>
                  <a:lnTo>
                    <a:pt x="2462200" y="565099"/>
                  </a:lnTo>
                  <a:lnTo>
                    <a:pt x="2408077" y="582248"/>
                  </a:lnTo>
                  <a:lnTo>
                    <a:pt x="2351059" y="587928"/>
                  </a:lnTo>
                  <a:lnTo>
                    <a:pt x="2294095" y="582248"/>
                  </a:lnTo>
                  <a:lnTo>
                    <a:pt x="2239918" y="565099"/>
                  </a:lnTo>
                  <a:lnTo>
                    <a:pt x="2188634" y="539430"/>
                  </a:lnTo>
                  <a:lnTo>
                    <a:pt x="2143031" y="502292"/>
                  </a:lnTo>
                  <a:lnTo>
                    <a:pt x="2106002" y="456634"/>
                  </a:lnTo>
                  <a:lnTo>
                    <a:pt x="2080333" y="408136"/>
                  </a:lnTo>
                  <a:lnTo>
                    <a:pt x="2063239" y="351009"/>
                  </a:lnTo>
                  <a:lnTo>
                    <a:pt x="2057559" y="293937"/>
                  </a:lnTo>
                  <a:close/>
                </a:path>
              </a:pathLst>
            </a:custGeom>
            <a:ln w="5694">
              <a:solidFill>
                <a:srgbClr val="231F20"/>
              </a:solidFill>
            </a:ln>
          </p:spPr>
          <p:txBody>
            <a:bodyPr wrap="square" lIns="0" tIns="0" rIns="0" bIns="0" rtlCol="0"/>
            <a:lstStyle/>
            <a:p>
              <a:endParaRPr/>
            </a:p>
          </p:txBody>
        </p:sp>
      </p:grpSp>
      <p:sp>
        <p:nvSpPr>
          <p:cNvPr id="77" name="object 77"/>
          <p:cNvSpPr txBox="1"/>
          <p:nvPr/>
        </p:nvSpPr>
        <p:spPr>
          <a:xfrm>
            <a:off x="8807276" y="1823063"/>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6</a:t>
            </a:r>
            <a:endParaRPr sz="2250">
              <a:latin typeface="Arial MT"/>
              <a:cs typeface="Arial MT"/>
            </a:endParaRPr>
          </a:p>
        </p:txBody>
      </p:sp>
      <p:grpSp>
        <p:nvGrpSpPr>
          <p:cNvPr id="78" name="object 78"/>
          <p:cNvGrpSpPr/>
          <p:nvPr/>
        </p:nvGrpSpPr>
        <p:grpSpPr>
          <a:xfrm>
            <a:off x="3621995" y="1684546"/>
            <a:ext cx="5360670" cy="2860040"/>
            <a:chOff x="3621995" y="1684546"/>
            <a:chExt cx="5360670" cy="2860040"/>
          </a:xfrm>
        </p:grpSpPr>
        <p:sp>
          <p:nvSpPr>
            <p:cNvPr id="79" name="object 79"/>
            <p:cNvSpPr/>
            <p:nvPr/>
          </p:nvSpPr>
          <p:spPr>
            <a:xfrm>
              <a:off x="8044860" y="2046962"/>
              <a:ext cx="934719" cy="899160"/>
            </a:xfrm>
            <a:custGeom>
              <a:avLst/>
              <a:gdLst/>
              <a:ahLst/>
              <a:cxnLst/>
              <a:rect l="l" t="t" r="r" b="b"/>
              <a:pathLst>
                <a:path w="934720" h="899160">
                  <a:moveTo>
                    <a:pt x="0" y="256908"/>
                  </a:moveTo>
                  <a:lnTo>
                    <a:pt x="85472" y="222664"/>
                  </a:lnTo>
                </a:path>
                <a:path w="934720" h="899160">
                  <a:moveTo>
                    <a:pt x="131075" y="202675"/>
                  </a:moveTo>
                  <a:lnTo>
                    <a:pt x="213707" y="165537"/>
                  </a:lnTo>
                </a:path>
                <a:path w="934720" h="899160">
                  <a:moveTo>
                    <a:pt x="262151" y="148443"/>
                  </a:moveTo>
                  <a:lnTo>
                    <a:pt x="344783" y="111305"/>
                  </a:lnTo>
                </a:path>
                <a:path w="934720" h="899160">
                  <a:moveTo>
                    <a:pt x="393226" y="91370"/>
                  </a:moveTo>
                  <a:lnTo>
                    <a:pt x="478753" y="57127"/>
                  </a:lnTo>
                </a:path>
                <a:path w="934720" h="899160">
                  <a:moveTo>
                    <a:pt x="527196" y="37138"/>
                  </a:moveTo>
                  <a:lnTo>
                    <a:pt x="609829" y="0"/>
                  </a:lnTo>
                </a:path>
                <a:path w="934720" h="899160">
                  <a:moveTo>
                    <a:pt x="775093" y="899069"/>
                  </a:moveTo>
                  <a:lnTo>
                    <a:pt x="934678" y="282577"/>
                  </a:lnTo>
                </a:path>
              </a:pathLst>
            </a:custGeom>
            <a:ln w="5694">
              <a:solidFill>
                <a:srgbClr val="231F20"/>
              </a:solidFill>
            </a:ln>
          </p:spPr>
          <p:txBody>
            <a:bodyPr wrap="square" lIns="0" tIns="0" rIns="0" bIns="0" rtlCol="0"/>
            <a:lstStyle/>
            <a:p>
              <a:endParaRPr/>
            </a:p>
          </p:txBody>
        </p:sp>
        <p:sp>
          <p:nvSpPr>
            <p:cNvPr id="80" name="object 80"/>
            <p:cNvSpPr/>
            <p:nvPr/>
          </p:nvSpPr>
          <p:spPr>
            <a:xfrm>
              <a:off x="5773539" y="2315285"/>
              <a:ext cx="219710" cy="662305"/>
            </a:xfrm>
            <a:custGeom>
              <a:avLst/>
              <a:gdLst/>
              <a:ahLst/>
              <a:cxnLst/>
              <a:rect l="l" t="t" r="r" b="b"/>
              <a:pathLst>
                <a:path w="219710" h="662305">
                  <a:moveTo>
                    <a:pt x="219442" y="0"/>
                  </a:moveTo>
                  <a:lnTo>
                    <a:pt x="0" y="662150"/>
                  </a:lnTo>
                </a:path>
              </a:pathLst>
            </a:custGeom>
            <a:ln w="28493">
              <a:solidFill>
                <a:srgbClr val="231F20"/>
              </a:solidFill>
            </a:ln>
          </p:spPr>
          <p:txBody>
            <a:bodyPr wrap="square" lIns="0" tIns="0" rIns="0" bIns="0" rtlCol="0"/>
            <a:lstStyle/>
            <a:p>
              <a:endParaRPr/>
            </a:p>
          </p:txBody>
        </p:sp>
        <p:sp>
          <p:nvSpPr>
            <p:cNvPr id="81" name="object 81"/>
            <p:cNvSpPr/>
            <p:nvPr/>
          </p:nvSpPr>
          <p:spPr>
            <a:xfrm>
              <a:off x="5901775" y="2084100"/>
              <a:ext cx="168275" cy="280035"/>
            </a:xfrm>
            <a:custGeom>
              <a:avLst/>
              <a:gdLst/>
              <a:ahLst/>
              <a:cxnLst/>
              <a:rect l="l" t="t" r="r" b="b"/>
              <a:pathLst>
                <a:path w="168275" h="280035">
                  <a:moveTo>
                    <a:pt x="168159" y="0"/>
                  </a:moveTo>
                  <a:lnTo>
                    <a:pt x="0" y="222610"/>
                  </a:lnTo>
                  <a:lnTo>
                    <a:pt x="168159" y="279682"/>
                  </a:lnTo>
                  <a:lnTo>
                    <a:pt x="168159" y="0"/>
                  </a:lnTo>
                  <a:close/>
                </a:path>
              </a:pathLst>
            </a:custGeom>
            <a:solidFill>
              <a:srgbClr val="231F20"/>
            </a:solidFill>
          </p:spPr>
          <p:txBody>
            <a:bodyPr wrap="square" lIns="0" tIns="0" rIns="0" bIns="0" rtlCol="0"/>
            <a:lstStyle/>
            <a:p>
              <a:endParaRPr/>
            </a:p>
          </p:txBody>
        </p:sp>
        <p:sp>
          <p:nvSpPr>
            <p:cNvPr id="82" name="object 82"/>
            <p:cNvSpPr/>
            <p:nvPr/>
          </p:nvSpPr>
          <p:spPr>
            <a:xfrm>
              <a:off x="5759285" y="3739476"/>
              <a:ext cx="0" cy="182880"/>
            </a:xfrm>
            <a:custGeom>
              <a:avLst/>
              <a:gdLst/>
              <a:ahLst/>
              <a:cxnLst/>
              <a:rect l="l" t="t" r="r" b="b"/>
              <a:pathLst>
                <a:path h="182879">
                  <a:moveTo>
                    <a:pt x="0" y="0"/>
                  </a:moveTo>
                  <a:lnTo>
                    <a:pt x="0" y="182631"/>
                  </a:lnTo>
                </a:path>
              </a:pathLst>
            </a:custGeom>
            <a:ln w="28493">
              <a:solidFill>
                <a:srgbClr val="231F20"/>
              </a:solidFill>
            </a:ln>
          </p:spPr>
          <p:txBody>
            <a:bodyPr wrap="square" lIns="0" tIns="0" rIns="0" bIns="0" rtlCol="0"/>
            <a:lstStyle/>
            <a:p>
              <a:endParaRPr/>
            </a:p>
          </p:txBody>
        </p:sp>
        <p:sp>
          <p:nvSpPr>
            <p:cNvPr id="83" name="object 83"/>
            <p:cNvSpPr/>
            <p:nvPr/>
          </p:nvSpPr>
          <p:spPr>
            <a:xfrm>
              <a:off x="5670972" y="3496877"/>
              <a:ext cx="177165" cy="265430"/>
            </a:xfrm>
            <a:custGeom>
              <a:avLst/>
              <a:gdLst/>
              <a:ahLst/>
              <a:cxnLst/>
              <a:rect l="l" t="t" r="r" b="b"/>
              <a:pathLst>
                <a:path w="177164" h="265429">
                  <a:moveTo>
                    <a:pt x="91152" y="0"/>
                  </a:moveTo>
                  <a:lnTo>
                    <a:pt x="0" y="262588"/>
                  </a:lnTo>
                  <a:lnTo>
                    <a:pt x="176678" y="265428"/>
                  </a:lnTo>
                  <a:lnTo>
                    <a:pt x="91152" y="0"/>
                  </a:lnTo>
                  <a:close/>
                </a:path>
              </a:pathLst>
            </a:custGeom>
            <a:solidFill>
              <a:srgbClr val="231F20"/>
            </a:solidFill>
          </p:spPr>
          <p:txBody>
            <a:bodyPr wrap="square" lIns="0" tIns="0" rIns="0" bIns="0" rtlCol="0"/>
            <a:lstStyle/>
            <a:p>
              <a:endParaRPr/>
            </a:p>
          </p:txBody>
        </p:sp>
        <p:sp>
          <p:nvSpPr>
            <p:cNvPr id="84" name="object 84"/>
            <p:cNvSpPr/>
            <p:nvPr/>
          </p:nvSpPr>
          <p:spPr>
            <a:xfrm>
              <a:off x="3830016" y="4393052"/>
              <a:ext cx="1616075" cy="137160"/>
            </a:xfrm>
            <a:custGeom>
              <a:avLst/>
              <a:gdLst/>
              <a:ahLst/>
              <a:cxnLst/>
              <a:rect l="l" t="t" r="r" b="b"/>
              <a:pathLst>
                <a:path w="1616075" h="137160">
                  <a:moveTo>
                    <a:pt x="1615834" y="0"/>
                  </a:moveTo>
                  <a:lnTo>
                    <a:pt x="0" y="137028"/>
                  </a:lnTo>
                </a:path>
              </a:pathLst>
            </a:custGeom>
            <a:ln w="28493">
              <a:solidFill>
                <a:srgbClr val="231F20"/>
              </a:solidFill>
            </a:ln>
          </p:spPr>
          <p:txBody>
            <a:bodyPr wrap="square" lIns="0" tIns="0" rIns="0" bIns="0" rtlCol="0"/>
            <a:lstStyle/>
            <a:p>
              <a:endParaRPr/>
            </a:p>
          </p:txBody>
        </p:sp>
        <p:sp>
          <p:nvSpPr>
            <p:cNvPr id="85" name="object 85"/>
            <p:cNvSpPr/>
            <p:nvPr/>
          </p:nvSpPr>
          <p:spPr>
            <a:xfrm>
              <a:off x="5414501" y="4307416"/>
              <a:ext cx="273685" cy="174625"/>
            </a:xfrm>
            <a:custGeom>
              <a:avLst/>
              <a:gdLst/>
              <a:ahLst/>
              <a:cxnLst/>
              <a:rect l="l" t="t" r="r" b="b"/>
              <a:pathLst>
                <a:path w="273685" h="174625">
                  <a:moveTo>
                    <a:pt x="0" y="0"/>
                  </a:moveTo>
                  <a:lnTo>
                    <a:pt x="17094" y="174112"/>
                  </a:lnTo>
                  <a:lnTo>
                    <a:pt x="273565" y="65647"/>
                  </a:lnTo>
                  <a:lnTo>
                    <a:pt x="0" y="0"/>
                  </a:lnTo>
                  <a:close/>
                </a:path>
              </a:pathLst>
            </a:custGeom>
            <a:solidFill>
              <a:srgbClr val="231F20"/>
            </a:solidFill>
          </p:spPr>
          <p:txBody>
            <a:bodyPr wrap="square" lIns="0" tIns="0" rIns="0" bIns="0" rtlCol="0"/>
            <a:lstStyle/>
            <a:p>
              <a:endParaRPr/>
            </a:p>
          </p:txBody>
        </p:sp>
        <p:sp>
          <p:nvSpPr>
            <p:cNvPr id="86" name="object 86"/>
            <p:cNvSpPr/>
            <p:nvPr/>
          </p:nvSpPr>
          <p:spPr>
            <a:xfrm>
              <a:off x="3636242" y="3519706"/>
              <a:ext cx="342265" cy="497205"/>
            </a:xfrm>
            <a:custGeom>
              <a:avLst/>
              <a:gdLst/>
              <a:ahLst/>
              <a:cxnLst/>
              <a:rect l="l" t="t" r="r" b="b"/>
              <a:pathLst>
                <a:path w="342264" h="497204">
                  <a:moveTo>
                    <a:pt x="341943" y="0"/>
                  </a:moveTo>
                  <a:lnTo>
                    <a:pt x="0" y="496612"/>
                  </a:lnTo>
                </a:path>
              </a:pathLst>
            </a:custGeom>
            <a:ln w="28493">
              <a:solidFill>
                <a:srgbClr val="231F20"/>
              </a:solidFill>
            </a:ln>
          </p:spPr>
          <p:txBody>
            <a:bodyPr wrap="square" lIns="0" tIns="0" rIns="0" bIns="0" rtlCol="0"/>
            <a:lstStyle/>
            <a:p>
              <a:endParaRPr/>
            </a:p>
          </p:txBody>
        </p:sp>
        <p:sp>
          <p:nvSpPr>
            <p:cNvPr id="87" name="object 87"/>
            <p:cNvSpPr/>
            <p:nvPr/>
          </p:nvSpPr>
          <p:spPr>
            <a:xfrm>
              <a:off x="3892713" y="3319925"/>
              <a:ext cx="225425" cy="268605"/>
            </a:xfrm>
            <a:custGeom>
              <a:avLst/>
              <a:gdLst/>
              <a:ahLst/>
              <a:cxnLst/>
              <a:rect l="l" t="t" r="r" b="b"/>
              <a:pathLst>
                <a:path w="225425" h="268604">
                  <a:moveTo>
                    <a:pt x="225122" y="0"/>
                  </a:moveTo>
                  <a:lnTo>
                    <a:pt x="0" y="168377"/>
                  </a:lnTo>
                  <a:lnTo>
                    <a:pt x="145330" y="268268"/>
                  </a:lnTo>
                  <a:lnTo>
                    <a:pt x="225122" y="0"/>
                  </a:lnTo>
                  <a:close/>
                </a:path>
              </a:pathLst>
            </a:custGeom>
            <a:solidFill>
              <a:srgbClr val="231F20"/>
            </a:solidFill>
          </p:spPr>
          <p:txBody>
            <a:bodyPr wrap="square" lIns="0" tIns="0" rIns="0" bIns="0" rtlCol="0"/>
            <a:lstStyle/>
            <a:p>
              <a:endParaRPr/>
            </a:p>
          </p:txBody>
        </p:sp>
        <p:sp>
          <p:nvSpPr>
            <p:cNvPr id="88" name="object 88"/>
            <p:cNvSpPr/>
            <p:nvPr/>
          </p:nvSpPr>
          <p:spPr>
            <a:xfrm>
              <a:off x="4411391" y="2769080"/>
              <a:ext cx="191135" cy="257175"/>
            </a:xfrm>
            <a:custGeom>
              <a:avLst/>
              <a:gdLst/>
              <a:ahLst/>
              <a:cxnLst/>
              <a:rect l="l" t="t" r="r" b="b"/>
              <a:pathLst>
                <a:path w="191135" h="257175">
                  <a:moveTo>
                    <a:pt x="190878" y="0"/>
                  </a:moveTo>
                  <a:lnTo>
                    <a:pt x="0" y="256853"/>
                  </a:lnTo>
                </a:path>
              </a:pathLst>
            </a:custGeom>
            <a:ln w="28493">
              <a:solidFill>
                <a:srgbClr val="231F20"/>
              </a:solidFill>
            </a:ln>
          </p:spPr>
          <p:txBody>
            <a:bodyPr wrap="square" lIns="0" tIns="0" rIns="0" bIns="0" rtlCol="0"/>
            <a:lstStyle/>
            <a:p>
              <a:endParaRPr/>
            </a:p>
          </p:txBody>
        </p:sp>
        <p:sp>
          <p:nvSpPr>
            <p:cNvPr id="89" name="object 89"/>
            <p:cNvSpPr/>
            <p:nvPr/>
          </p:nvSpPr>
          <p:spPr>
            <a:xfrm>
              <a:off x="4519637" y="2574979"/>
              <a:ext cx="228600" cy="266065"/>
            </a:xfrm>
            <a:custGeom>
              <a:avLst/>
              <a:gdLst/>
              <a:ahLst/>
              <a:cxnLst/>
              <a:rect l="l" t="t" r="r" b="b"/>
              <a:pathLst>
                <a:path w="228600" h="266064">
                  <a:moveTo>
                    <a:pt x="228016" y="0"/>
                  </a:moveTo>
                  <a:lnTo>
                    <a:pt x="0" y="159857"/>
                  </a:lnTo>
                  <a:lnTo>
                    <a:pt x="139650" y="265482"/>
                  </a:lnTo>
                  <a:lnTo>
                    <a:pt x="228016" y="0"/>
                  </a:lnTo>
                  <a:close/>
                </a:path>
              </a:pathLst>
            </a:custGeom>
            <a:solidFill>
              <a:srgbClr val="231F20"/>
            </a:solidFill>
          </p:spPr>
          <p:txBody>
            <a:bodyPr wrap="square" lIns="0" tIns="0" rIns="0" bIns="0" rtlCol="0"/>
            <a:lstStyle/>
            <a:p>
              <a:endParaRPr/>
            </a:p>
          </p:txBody>
        </p:sp>
        <p:sp>
          <p:nvSpPr>
            <p:cNvPr id="90" name="object 90"/>
            <p:cNvSpPr/>
            <p:nvPr/>
          </p:nvSpPr>
          <p:spPr>
            <a:xfrm>
              <a:off x="5160870" y="2024133"/>
              <a:ext cx="57150" cy="314325"/>
            </a:xfrm>
            <a:custGeom>
              <a:avLst/>
              <a:gdLst/>
              <a:ahLst/>
              <a:cxnLst/>
              <a:rect l="l" t="t" r="r" b="b"/>
              <a:pathLst>
                <a:path w="57150" h="314325">
                  <a:moveTo>
                    <a:pt x="0" y="0"/>
                  </a:moveTo>
                  <a:lnTo>
                    <a:pt x="56963" y="313980"/>
                  </a:lnTo>
                </a:path>
              </a:pathLst>
            </a:custGeom>
            <a:ln w="28493">
              <a:solidFill>
                <a:srgbClr val="231F20"/>
              </a:solidFill>
            </a:ln>
          </p:spPr>
          <p:txBody>
            <a:bodyPr wrap="square" lIns="0" tIns="0" rIns="0" bIns="0" rtlCol="0"/>
            <a:lstStyle/>
            <a:p>
              <a:endParaRPr/>
            </a:p>
          </p:txBody>
        </p:sp>
        <p:sp>
          <p:nvSpPr>
            <p:cNvPr id="91" name="object 91"/>
            <p:cNvSpPr/>
            <p:nvPr/>
          </p:nvSpPr>
          <p:spPr>
            <a:xfrm>
              <a:off x="5075343" y="1784429"/>
              <a:ext cx="173990" cy="276860"/>
            </a:xfrm>
            <a:custGeom>
              <a:avLst/>
              <a:gdLst/>
              <a:ahLst/>
              <a:cxnLst/>
              <a:rect l="l" t="t" r="r" b="b"/>
              <a:pathLst>
                <a:path w="173989" h="276860">
                  <a:moveTo>
                    <a:pt x="39923" y="0"/>
                  </a:moveTo>
                  <a:lnTo>
                    <a:pt x="0" y="276842"/>
                  </a:lnTo>
                  <a:lnTo>
                    <a:pt x="173839" y="245439"/>
                  </a:lnTo>
                  <a:lnTo>
                    <a:pt x="39923" y="0"/>
                  </a:lnTo>
                  <a:close/>
                </a:path>
              </a:pathLst>
            </a:custGeom>
            <a:solidFill>
              <a:srgbClr val="231F20"/>
            </a:solidFill>
          </p:spPr>
          <p:txBody>
            <a:bodyPr wrap="square" lIns="0" tIns="0" rIns="0" bIns="0" rtlCol="0"/>
            <a:lstStyle/>
            <a:p>
              <a:endParaRPr/>
            </a:p>
          </p:txBody>
        </p:sp>
        <p:sp>
          <p:nvSpPr>
            <p:cNvPr id="92" name="object 92"/>
            <p:cNvSpPr/>
            <p:nvPr/>
          </p:nvSpPr>
          <p:spPr>
            <a:xfrm>
              <a:off x="5212153" y="1698793"/>
              <a:ext cx="618490" cy="254635"/>
            </a:xfrm>
            <a:custGeom>
              <a:avLst/>
              <a:gdLst/>
              <a:ahLst/>
              <a:cxnLst/>
              <a:rect l="l" t="t" r="r" b="b"/>
              <a:pathLst>
                <a:path w="618489" h="254635">
                  <a:moveTo>
                    <a:pt x="618403" y="254013"/>
                  </a:moveTo>
                  <a:lnTo>
                    <a:pt x="0" y="0"/>
                  </a:lnTo>
                </a:path>
              </a:pathLst>
            </a:custGeom>
            <a:ln w="28493">
              <a:solidFill>
                <a:srgbClr val="231F20"/>
              </a:solidFill>
            </a:ln>
          </p:spPr>
          <p:txBody>
            <a:bodyPr wrap="square" lIns="0" tIns="0" rIns="0" bIns="0" rtlCol="0"/>
            <a:lstStyle/>
            <a:p>
              <a:endParaRPr/>
            </a:p>
          </p:txBody>
        </p:sp>
        <p:sp>
          <p:nvSpPr>
            <p:cNvPr id="93" name="object 93"/>
            <p:cNvSpPr/>
            <p:nvPr/>
          </p:nvSpPr>
          <p:spPr>
            <a:xfrm>
              <a:off x="5776379" y="1864330"/>
              <a:ext cx="279400" cy="182880"/>
            </a:xfrm>
            <a:custGeom>
              <a:avLst/>
              <a:gdLst/>
              <a:ahLst/>
              <a:cxnLst/>
              <a:rect l="l" t="t" r="r" b="b"/>
              <a:pathLst>
                <a:path w="279400" h="182880">
                  <a:moveTo>
                    <a:pt x="68432" y="0"/>
                  </a:moveTo>
                  <a:lnTo>
                    <a:pt x="0" y="162642"/>
                  </a:lnTo>
                  <a:lnTo>
                    <a:pt x="279300" y="182631"/>
                  </a:lnTo>
                  <a:lnTo>
                    <a:pt x="68432" y="0"/>
                  </a:lnTo>
                  <a:close/>
                </a:path>
              </a:pathLst>
            </a:custGeom>
            <a:solidFill>
              <a:srgbClr val="231F20"/>
            </a:solidFill>
          </p:spPr>
          <p:txBody>
            <a:bodyPr wrap="square" lIns="0" tIns="0" rIns="0" bIns="0" rtlCol="0"/>
            <a:lstStyle/>
            <a:p>
              <a:endParaRPr/>
            </a:p>
          </p:txBody>
        </p:sp>
      </p:grpSp>
      <p:sp>
        <p:nvSpPr>
          <p:cNvPr id="94" name="object 94"/>
          <p:cNvSpPr txBox="1"/>
          <p:nvPr/>
        </p:nvSpPr>
        <p:spPr>
          <a:xfrm>
            <a:off x="3424042" y="3455634"/>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0</a:t>
            </a:r>
            <a:endParaRPr sz="2250">
              <a:latin typeface="Arial MT"/>
              <a:cs typeface="Arial MT"/>
            </a:endParaRPr>
          </a:p>
        </p:txBody>
      </p:sp>
      <p:sp>
        <p:nvSpPr>
          <p:cNvPr id="95" name="object 95"/>
          <p:cNvSpPr txBox="1"/>
          <p:nvPr/>
        </p:nvSpPr>
        <p:spPr>
          <a:xfrm>
            <a:off x="4278977" y="2493794"/>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8</a:t>
            </a:r>
            <a:endParaRPr sz="2250">
              <a:latin typeface="Arial MT"/>
              <a:cs typeface="Arial MT"/>
            </a:endParaRPr>
          </a:p>
        </p:txBody>
      </p:sp>
      <p:sp>
        <p:nvSpPr>
          <p:cNvPr id="96" name="object 96"/>
          <p:cNvSpPr txBox="1"/>
          <p:nvPr/>
        </p:nvSpPr>
        <p:spPr>
          <a:xfrm>
            <a:off x="4652301" y="1851621"/>
            <a:ext cx="984885" cy="368300"/>
          </a:xfrm>
          <a:prstGeom prst="rect">
            <a:avLst/>
          </a:prstGeom>
        </p:spPr>
        <p:txBody>
          <a:bodyPr vert="horz" wrap="square" lIns="0" tIns="12065" rIns="0" bIns="0" rtlCol="0">
            <a:spAutoFit/>
          </a:bodyPr>
          <a:lstStyle/>
          <a:p>
            <a:pPr marL="12700">
              <a:lnSpc>
                <a:spcPct val="100000"/>
              </a:lnSpc>
              <a:spcBef>
                <a:spcPts val="95"/>
              </a:spcBef>
              <a:tabLst>
                <a:tab pos="812800" algn="l"/>
              </a:tabLst>
            </a:pPr>
            <a:r>
              <a:rPr sz="2250" dirty="0">
                <a:solidFill>
                  <a:srgbClr val="231F20"/>
                </a:solidFill>
                <a:latin typeface="Arial MT"/>
                <a:cs typeface="Arial MT"/>
              </a:rPr>
              <a:t>1</a:t>
            </a:r>
            <a:r>
              <a:rPr sz="2250" spc="-5" dirty="0">
                <a:solidFill>
                  <a:srgbClr val="231F20"/>
                </a:solidFill>
                <a:latin typeface="Arial MT"/>
                <a:cs typeface="Arial MT"/>
              </a:rPr>
              <a:t>4</a:t>
            </a:r>
            <a:r>
              <a:rPr sz="2250" dirty="0">
                <a:solidFill>
                  <a:srgbClr val="231F20"/>
                </a:solidFill>
                <a:latin typeface="Arial MT"/>
                <a:cs typeface="Arial MT"/>
              </a:rPr>
              <a:t>	</a:t>
            </a:r>
            <a:r>
              <a:rPr sz="2250" spc="-5" dirty="0">
                <a:solidFill>
                  <a:srgbClr val="231F20"/>
                </a:solidFill>
                <a:latin typeface="Arial MT"/>
                <a:cs typeface="Arial MT"/>
              </a:rPr>
              <a:t>9</a:t>
            </a:r>
            <a:endParaRPr sz="2250">
              <a:latin typeface="Arial MT"/>
              <a:cs typeface="Arial MT"/>
            </a:endParaRPr>
          </a:p>
        </p:txBody>
      </p:sp>
      <p:sp>
        <p:nvSpPr>
          <p:cNvPr id="97" name="object 97"/>
          <p:cNvSpPr txBox="1"/>
          <p:nvPr/>
        </p:nvSpPr>
        <p:spPr>
          <a:xfrm>
            <a:off x="4652301" y="3883765"/>
            <a:ext cx="344170" cy="368300"/>
          </a:xfrm>
          <a:prstGeom prst="rect">
            <a:avLst/>
          </a:prstGeom>
        </p:spPr>
        <p:txBody>
          <a:bodyPr vert="horz" wrap="square" lIns="0" tIns="12065" rIns="0" bIns="0" rtlCol="0">
            <a:spAutoFit/>
          </a:bodyPr>
          <a:lstStyle/>
          <a:p>
            <a:pPr marL="12700">
              <a:lnSpc>
                <a:spcPct val="100000"/>
              </a:lnSpc>
              <a:spcBef>
                <a:spcPts val="95"/>
              </a:spcBef>
            </a:pPr>
            <a:r>
              <a:rPr sz="2250" dirty="0">
                <a:solidFill>
                  <a:srgbClr val="231F20"/>
                </a:solidFill>
                <a:latin typeface="Arial MT"/>
                <a:cs typeface="Arial MT"/>
              </a:rPr>
              <a:t>1</a:t>
            </a:r>
            <a:r>
              <a:rPr sz="2250" spc="-5" dirty="0">
                <a:solidFill>
                  <a:srgbClr val="231F20"/>
                </a:solidFill>
                <a:latin typeface="Arial MT"/>
                <a:cs typeface="Arial MT"/>
              </a:rPr>
              <a:t>7</a:t>
            </a:r>
            <a:endParaRPr sz="2250">
              <a:latin typeface="Arial MT"/>
              <a:cs typeface="Arial MT"/>
            </a:endParaRPr>
          </a:p>
        </p:txBody>
      </p:sp>
      <p:sp>
        <p:nvSpPr>
          <p:cNvPr id="98" name="object 98"/>
          <p:cNvSpPr txBox="1"/>
          <p:nvPr/>
        </p:nvSpPr>
        <p:spPr>
          <a:xfrm>
            <a:off x="5293513" y="3564098"/>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7</a:t>
            </a:r>
            <a:endParaRPr sz="2250">
              <a:latin typeface="Arial MT"/>
              <a:cs typeface="Arial MT"/>
            </a:endParaRPr>
          </a:p>
        </p:txBody>
      </p:sp>
      <p:sp>
        <p:nvSpPr>
          <p:cNvPr id="99" name="object 99"/>
          <p:cNvSpPr txBox="1"/>
          <p:nvPr/>
        </p:nvSpPr>
        <p:spPr>
          <a:xfrm>
            <a:off x="5561383" y="2385356"/>
            <a:ext cx="184150" cy="368300"/>
          </a:xfrm>
          <a:prstGeom prst="rect">
            <a:avLst/>
          </a:prstGeom>
        </p:spPr>
        <p:txBody>
          <a:bodyPr vert="horz" wrap="square" lIns="0" tIns="12065" rIns="0" bIns="0" rtlCol="0">
            <a:spAutoFit/>
          </a:bodyPr>
          <a:lstStyle/>
          <a:p>
            <a:pPr marL="12700">
              <a:lnSpc>
                <a:spcPct val="100000"/>
              </a:lnSpc>
              <a:spcBef>
                <a:spcPts val="95"/>
              </a:spcBef>
            </a:pPr>
            <a:r>
              <a:rPr sz="2250" spc="-5" dirty="0">
                <a:solidFill>
                  <a:srgbClr val="231F20"/>
                </a:solidFill>
                <a:latin typeface="Arial MT"/>
                <a:cs typeface="Arial MT"/>
              </a:rPr>
              <a:t>5</a:t>
            </a:r>
            <a:endParaRPr sz="2250">
              <a:latin typeface="Arial MT"/>
              <a:cs typeface="Arial MT"/>
            </a:endParaRPr>
          </a:p>
        </p:txBody>
      </p:sp>
      <p:sp>
        <p:nvSpPr>
          <p:cNvPr id="100" name="object 100"/>
          <p:cNvSpPr txBox="1"/>
          <p:nvPr/>
        </p:nvSpPr>
        <p:spPr>
          <a:xfrm>
            <a:off x="1500447" y="4420331"/>
            <a:ext cx="5820410" cy="2035814"/>
          </a:xfrm>
          <a:prstGeom prst="rect">
            <a:avLst/>
          </a:prstGeom>
        </p:spPr>
        <p:txBody>
          <a:bodyPr vert="horz" wrap="square" lIns="0" tIns="12065" rIns="0" bIns="0" rtlCol="0">
            <a:spAutoFit/>
          </a:bodyPr>
          <a:lstStyle/>
          <a:p>
            <a:pPr marL="867410">
              <a:lnSpc>
                <a:spcPct val="100000"/>
              </a:lnSpc>
              <a:spcBef>
                <a:spcPts val="95"/>
              </a:spcBef>
            </a:pPr>
            <a:r>
              <a:rPr sz="2250" spc="-5" dirty="0">
                <a:solidFill>
                  <a:srgbClr val="231F20"/>
                </a:solidFill>
                <a:latin typeface="Arial MT"/>
                <a:cs typeface="Arial MT"/>
              </a:rPr>
              <a:t>Source</a:t>
            </a:r>
            <a:endParaRPr sz="2250">
              <a:latin typeface="Arial MT"/>
              <a:cs typeface="Arial MT"/>
            </a:endParaRPr>
          </a:p>
          <a:p>
            <a:pPr marL="12700">
              <a:lnSpc>
                <a:spcPts val="2700"/>
              </a:lnSpc>
              <a:spcBef>
                <a:spcPts val="1839"/>
              </a:spcBef>
            </a:pPr>
            <a:r>
              <a:rPr sz="2250" spc="-5" dirty="0">
                <a:solidFill>
                  <a:srgbClr val="231F20"/>
                </a:solidFill>
                <a:latin typeface="Arial MT"/>
                <a:cs typeface="Arial MT"/>
              </a:rPr>
              <a:t>4</a:t>
            </a:r>
            <a:r>
              <a:rPr sz="2250" dirty="0">
                <a:solidFill>
                  <a:srgbClr val="231F20"/>
                </a:solidFill>
                <a:latin typeface="Arial MT"/>
                <a:cs typeface="Arial MT"/>
              </a:rPr>
              <a:t> </a:t>
            </a:r>
            <a:r>
              <a:rPr sz="2250" spc="-5" dirty="0">
                <a:solidFill>
                  <a:srgbClr val="231F20"/>
                </a:solidFill>
                <a:latin typeface="Arial MT"/>
                <a:cs typeface="Arial MT"/>
              </a:rPr>
              <a:t>-</a:t>
            </a:r>
            <a:r>
              <a:rPr sz="2250" spc="-10" dirty="0">
                <a:solidFill>
                  <a:srgbClr val="231F20"/>
                </a:solidFill>
                <a:latin typeface="Arial MT"/>
                <a:cs typeface="Arial MT"/>
              </a:rPr>
              <a:t> </a:t>
            </a:r>
            <a:r>
              <a:rPr sz="2250" spc="-5" dirty="0">
                <a:solidFill>
                  <a:srgbClr val="231F20"/>
                </a:solidFill>
                <a:latin typeface="Arial MT"/>
                <a:cs typeface="Arial MT"/>
              </a:rPr>
              <a:t>7</a:t>
            </a:r>
            <a:r>
              <a:rPr sz="2250" spc="5" dirty="0">
                <a:solidFill>
                  <a:srgbClr val="231F20"/>
                </a:solidFill>
                <a:latin typeface="Arial MT"/>
                <a:cs typeface="Arial MT"/>
              </a:rPr>
              <a:t> </a:t>
            </a:r>
            <a:r>
              <a:rPr sz="2250" spc="-5" dirty="0">
                <a:solidFill>
                  <a:srgbClr val="231F20"/>
                </a:solidFill>
                <a:latin typeface="Arial MT"/>
                <a:cs typeface="Arial MT"/>
              </a:rPr>
              <a:t>-</a:t>
            </a:r>
            <a:r>
              <a:rPr sz="2250" spc="-10" dirty="0">
                <a:solidFill>
                  <a:srgbClr val="231F20"/>
                </a:solidFill>
                <a:latin typeface="Arial MT"/>
                <a:cs typeface="Arial MT"/>
              </a:rPr>
              <a:t> </a:t>
            </a:r>
            <a:r>
              <a:rPr sz="2250" dirty="0">
                <a:solidFill>
                  <a:srgbClr val="231F20"/>
                </a:solidFill>
                <a:latin typeface="Arial MT"/>
                <a:cs typeface="Arial MT"/>
              </a:rPr>
              <a:t>10 </a:t>
            </a:r>
            <a:r>
              <a:rPr sz="2250" spc="-5" dirty="0">
                <a:solidFill>
                  <a:srgbClr val="231F20"/>
                </a:solidFill>
                <a:latin typeface="Arial MT"/>
                <a:cs typeface="Arial MT"/>
              </a:rPr>
              <a:t>-</a:t>
            </a:r>
            <a:r>
              <a:rPr sz="2250" spc="-10" dirty="0">
                <a:solidFill>
                  <a:srgbClr val="231F20"/>
                </a:solidFill>
                <a:latin typeface="Arial MT"/>
                <a:cs typeface="Arial MT"/>
              </a:rPr>
              <a:t> </a:t>
            </a:r>
            <a:r>
              <a:rPr sz="2250" dirty="0">
                <a:solidFill>
                  <a:srgbClr val="231F20"/>
                </a:solidFill>
                <a:latin typeface="Arial MT"/>
                <a:cs typeface="Arial MT"/>
              </a:rPr>
              <a:t>5: </a:t>
            </a:r>
            <a:r>
              <a:rPr sz="2250" spc="-5" dirty="0">
                <a:solidFill>
                  <a:srgbClr val="231F20"/>
                </a:solidFill>
                <a:latin typeface="Arial MT"/>
                <a:cs typeface="Arial MT"/>
              </a:rPr>
              <a:t>RET:</a:t>
            </a:r>
            <a:r>
              <a:rPr sz="2250" dirty="0">
                <a:solidFill>
                  <a:srgbClr val="231F20"/>
                </a:solidFill>
                <a:latin typeface="Arial MT"/>
                <a:cs typeface="Arial MT"/>
              </a:rPr>
              <a:t> </a:t>
            </a:r>
            <a:r>
              <a:rPr sz="2250" spc="-5" dirty="0">
                <a:solidFill>
                  <a:srgbClr val="231F20"/>
                </a:solidFill>
                <a:latin typeface="Arial MT"/>
                <a:cs typeface="Arial MT"/>
              </a:rPr>
              <a:t>8</a:t>
            </a:r>
            <a:endParaRPr sz="2250">
              <a:latin typeface="Arial MT"/>
              <a:cs typeface="Arial MT"/>
            </a:endParaRPr>
          </a:p>
          <a:p>
            <a:pPr marL="12700">
              <a:lnSpc>
                <a:spcPts val="2700"/>
              </a:lnSpc>
              <a:tabLst>
                <a:tab pos="1237615" algn="l"/>
              </a:tabLst>
            </a:pPr>
            <a:r>
              <a:rPr sz="2250" spc="-5" dirty="0">
                <a:solidFill>
                  <a:srgbClr val="231F20"/>
                </a:solidFill>
                <a:latin typeface="Arial MT"/>
                <a:cs typeface="Arial MT"/>
              </a:rPr>
              <a:t>4</a:t>
            </a:r>
            <a:r>
              <a:rPr sz="2250" spc="10" dirty="0">
                <a:solidFill>
                  <a:srgbClr val="231F20"/>
                </a:solidFill>
                <a:latin typeface="Arial MT"/>
                <a:cs typeface="Arial MT"/>
              </a:rPr>
              <a:t> </a:t>
            </a:r>
            <a:r>
              <a:rPr sz="2250" spc="-5" dirty="0">
                <a:solidFill>
                  <a:srgbClr val="231F20"/>
                </a:solidFill>
                <a:latin typeface="Arial MT"/>
                <a:cs typeface="Arial MT"/>
              </a:rPr>
              <a:t>-</a:t>
            </a:r>
            <a:r>
              <a:rPr sz="2250" dirty="0">
                <a:solidFill>
                  <a:srgbClr val="231F20"/>
                </a:solidFill>
                <a:latin typeface="Arial MT"/>
                <a:cs typeface="Arial MT"/>
              </a:rPr>
              <a:t> </a:t>
            </a:r>
            <a:r>
              <a:rPr sz="2250" spc="-5" dirty="0">
                <a:solidFill>
                  <a:srgbClr val="231F20"/>
                </a:solidFill>
                <a:latin typeface="Arial MT"/>
                <a:cs typeface="Arial MT"/>
              </a:rPr>
              <a:t>9</a:t>
            </a:r>
            <a:r>
              <a:rPr sz="2250" spc="10" dirty="0">
                <a:solidFill>
                  <a:srgbClr val="231F20"/>
                </a:solidFill>
                <a:latin typeface="Arial MT"/>
                <a:cs typeface="Arial MT"/>
              </a:rPr>
              <a:t> </a:t>
            </a:r>
            <a:r>
              <a:rPr sz="2250" spc="-5" dirty="0">
                <a:solidFill>
                  <a:srgbClr val="231F20"/>
                </a:solidFill>
                <a:latin typeface="Arial MT"/>
                <a:cs typeface="Arial MT"/>
              </a:rPr>
              <a:t>-</a:t>
            </a:r>
            <a:r>
              <a:rPr sz="2250" dirty="0">
                <a:solidFill>
                  <a:srgbClr val="231F20"/>
                </a:solidFill>
                <a:latin typeface="Arial MT"/>
                <a:cs typeface="Arial MT"/>
              </a:rPr>
              <a:t> </a:t>
            </a:r>
            <a:r>
              <a:rPr sz="2250" spc="-5" dirty="0">
                <a:solidFill>
                  <a:srgbClr val="231F20"/>
                </a:solidFill>
                <a:latin typeface="Arial MT"/>
                <a:cs typeface="Arial MT"/>
              </a:rPr>
              <a:t>8	-</a:t>
            </a:r>
            <a:r>
              <a:rPr sz="2250" spc="-15" dirty="0">
                <a:solidFill>
                  <a:srgbClr val="231F20"/>
                </a:solidFill>
                <a:latin typeface="Arial MT"/>
                <a:cs typeface="Arial MT"/>
              </a:rPr>
              <a:t> </a:t>
            </a:r>
            <a:r>
              <a:rPr sz="2250" spc="-5" dirty="0">
                <a:solidFill>
                  <a:srgbClr val="231F20"/>
                </a:solidFill>
                <a:latin typeface="Arial MT"/>
                <a:cs typeface="Arial MT"/>
              </a:rPr>
              <a:t>1</a:t>
            </a:r>
            <a:r>
              <a:rPr sz="2250" dirty="0">
                <a:solidFill>
                  <a:srgbClr val="231F20"/>
                </a:solidFill>
                <a:latin typeface="Arial MT"/>
                <a:cs typeface="Arial MT"/>
              </a:rPr>
              <a:t> </a:t>
            </a:r>
            <a:r>
              <a:rPr sz="2250" spc="-5" dirty="0">
                <a:solidFill>
                  <a:srgbClr val="231F20"/>
                </a:solidFill>
                <a:latin typeface="Arial MT"/>
                <a:cs typeface="Arial MT"/>
              </a:rPr>
              <a:t>-</a:t>
            </a:r>
            <a:r>
              <a:rPr sz="2250" spc="-15" dirty="0">
                <a:solidFill>
                  <a:srgbClr val="231F20"/>
                </a:solidFill>
                <a:latin typeface="Arial MT"/>
                <a:cs typeface="Arial MT"/>
              </a:rPr>
              <a:t> </a:t>
            </a:r>
            <a:r>
              <a:rPr sz="2250" dirty="0">
                <a:solidFill>
                  <a:srgbClr val="231F20"/>
                </a:solidFill>
                <a:latin typeface="Arial MT"/>
                <a:cs typeface="Arial MT"/>
              </a:rPr>
              <a:t>5:</a:t>
            </a:r>
            <a:r>
              <a:rPr sz="2250" spc="-5" dirty="0">
                <a:solidFill>
                  <a:srgbClr val="231F20"/>
                </a:solidFill>
                <a:latin typeface="Arial MT"/>
                <a:cs typeface="Arial MT"/>
              </a:rPr>
              <a:t> RET: 5</a:t>
            </a:r>
            <a:endParaRPr sz="2250">
              <a:latin typeface="Arial MT"/>
              <a:cs typeface="Arial MT"/>
            </a:endParaRPr>
          </a:p>
          <a:p>
            <a:pPr>
              <a:lnSpc>
                <a:spcPct val="100000"/>
              </a:lnSpc>
              <a:spcBef>
                <a:spcPts val="5"/>
              </a:spcBef>
            </a:pPr>
            <a:endParaRPr sz="3200">
              <a:latin typeface="Arial MT"/>
              <a:cs typeface="Arial MT"/>
            </a:endParaRPr>
          </a:p>
          <a:p>
            <a:pPr marL="1883410">
              <a:lnSpc>
                <a:spcPct val="100000"/>
              </a:lnSpc>
            </a:pPr>
            <a:r>
              <a:rPr sz="1700" spc="55">
                <a:latin typeface="Calibri"/>
                <a:cs typeface="Calibri"/>
              </a:rPr>
              <a:t>Route</a:t>
            </a:r>
            <a:r>
              <a:rPr sz="1700" spc="170">
                <a:latin typeface="Calibri"/>
                <a:cs typeface="Calibri"/>
              </a:rPr>
              <a:t> </a:t>
            </a:r>
            <a:r>
              <a:rPr sz="1700" spc="20" dirty="0">
                <a:latin typeface="Calibri"/>
                <a:cs typeface="Calibri"/>
              </a:rPr>
              <a:t>establishment</a:t>
            </a:r>
            <a:r>
              <a:rPr sz="1700" spc="170" dirty="0">
                <a:latin typeface="Calibri"/>
                <a:cs typeface="Calibri"/>
              </a:rPr>
              <a:t> </a:t>
            </a:r>
            <a:r>
              <a:rPr sz="1700" spc="60" dirty="0">
                <a:latin typeface="Calibri"/>
                <a:cs typeface="Calibri"/>
              </a:rPr>
              <a:t>in</a:t>
            </a:r>
            <a:r>
              <a:rPr sz="1700" spc="170" dirty="0">
                <a:latin typeface="Calibri"/>
                <a:cs typeface="Calibri"/>
              </a:rPr>
              <a:t> </a:t>
            </a:r>
            <a:r>
              <a:rPr sz="1700" spc="185" dirty="0">
                <a:latin typeface="Calibri"/>
                <a:cs typeface="Calibri"/>
              </a:rPr>
              <a:t>FORP.</a:t>
            </a:r>
            <a:endParaRPr sz="1700">
              <a:latin typeface="Calibri"/>
              <a:cs typeface="Calibri"/>
            </a:endParaRPr>
          </a:p>
        </p:txBody>
      </p:sp>
      <p:sp>
        <p:nvSpPr>
          <p:cNvPr id="101" name="object 101"/>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1020422" y="955269"/>
            <a:ext cx="4745990" cy="288290"/>
          </a:xfrm>
          <a:prstGeom prst="rect">
            <a:avLst/>
          </a:prstGeom>
        </p:spPr>
        <p:txBody>
          <a:bodyPr vert="horz" wrap="square" lIns="0" tIns="15240" rIns="0" bIns="0" rtlCol="0">
            <a:spAutoFit/>
          </a:bodyPr>
          <a:lstStyle/>
          <a:p>
            <a:pPr marL="12700">
              <a:lnSpc>
                <a:spcPct val="100000"/>
              </a:lnSpc>
              <a:spcBef>
                <a:spcPts val="120"/>
              </a:spcBef>
            </a:pPr>
            <a:r>
              <a:rPr sz="1700" b="1" spc="229" dirty="0">
                <a:latin typeface="Calibri"/>
                <a:cs typeface="Calibri"/>
              </a:rPr>
              <a:t>The</a:t>
            </a:r>
            <a:r>
              <a:rPr sz="1700" b="1" spc="250" dirty="0">
                <a:latin typeface="Calibri"/>
                <a:cs typeface="Calibri"/>
              </a:rPr>
              <a:t> </a:t>
            </a:r>
            <a:r>
              <a:rPr sz="1700" b="1" spc="459" dirty="0">
                <a:latin typeface="Calibri"/>
                <a:cs typeface="Calibri"/>
              </a:rPr>
              <a:t>LET</a:t>
            </a:r>
            <a:r>
              <a:rPr sz="1700" b="1" spc="254" dirty="0">
                <a:latin typeface="Calibri"/>
                <a:cs typeface="Calibri"/>
              </a:rPr>
              <a:t> </a:t>
            </a:r>
            <a:r>
              <a:rPr sz="1700" b="1" spc="50" dirty="0">
                <a:latin typeface="Calibri"/>
                <a:cs typeface="Calibri"/>
              </a:rPr>
              <a:t>of</a:t>
            </a:r>
            <a:r>
              <a:rPr sz="1700" b="1" spc="250" dirty="0">
                <a:latin typeface="Calibri"/>
                <a:cs typeface="Calibri"/>
              </a:rPr>
              <a:t> </a:t>
            </a:r>
            <a:r>
              <a:rPr sz="1700" b="1" spc="114" dirty="0">
                <a:latin typeface="Calibri"/>
                <a:cs typeface="Calibri"/>
              </a:rPr>
              <a:t>the</a:t>
            </a:r>
            <a:r>
              <a:rPr sz="1700" b="1" spc="254" dirty="0">
                <a:latin typeface="Calibri"/>
                <a:cs typeface="Calibri"/>
              </a:rPr>
              <a:t> </a:t>
            </a:r>
            <a:r>
              <a:rPr sz="1700" b="1" spc="145" dirty="0">
                <a:latin typeface="Calibri"/>
                <a:cs typeface="Calibri"/>
              </a:rPr>
              <a:t>link</a:t>
            </a:r>
            <a:r>
              <a:rPr sz="1700" b="1" spc="250" dirty="0">
                <a:latin typeface="Calibri"/>
                <a:cs typeface="Calibri"/>
              </a:rPr>
              <a:t> </a:t>
            </a:r>
            <a:r>
              <a:rPr sz="1700" b="1" spc="100" dirty="0">
                <a:latin typeface="Calibri"/>
                <a:cs typeface="Calibri"/>
              </a:rPr>
              <a:t>is</a:t>
            </a:r>
            <a:r>
              <a:rPr sz="1700" b="1" spc="254" dirty="0">
                <a:latin typeface="Calibri"/>
                <a:cs typeface="Calibri"/>
              </a:rPr>
              <a:t> </a:t>
            </a:r>
            <a:r>
              <a:rPr sz="1700" b="1" spc="120" dirty="0">
                <a:latin typeface="Calibri"/>
                <a:cs typeface="Calibri"/>
              </a:rPr>
              <a:t>estimated</a:t>
            </a:r>
            <a:r>
              <a:rPr sz="1700" b="1" spc="254" dirty="0">
                <a:latin typeface="Calibri"/>
                <a:cs typeface="Calibri"/>
              </a:rPr>
              <a:t> </a:t>
            </a:r>
            <a:r>
              <a:rPr sz="1700" b="1" spc="90" dirty="0">
                <a:latin typeface="Calibri"/>
                <a:cs typeface="Calibri"/>
              </a:rPr>
              <a:t>as</a:t>
            </a:r>
            <a:r>
              <a:rPr sz="1700" b="1" spc="250" dirty="0">
                <a:latin typeface="Calibri"/>
                <a:cs typeface="Calibri"/>
              </a:rPr>
              <a:t> </a:t>
            </a:r>
            <a:r>
              <a:rPr sz="1700" b="1" spc="75" dirty="0">
                <a:latin typeface="Calibri"/>
                <a:cs typeface="Calibri"/>
              </a:rPr>
              <a:t>follows:</a:t>
            </a:r>
            <a:endParaRPr sz="1700">
              <a:latin typeface="Calibri"/>
              <a:cs typeface="Calibri"/>
            </a:endParaRPr>
          </a:p>
        </p:txBody>
      </p:sp>
      <p:sp>
        <p:nvSpPr>
          <p:cNvPr id="6" name="object 6"/>
          <p:cNvSpPr txBox="1"/>
          <p:nvPr/>
        </p:nvSpPr>
        <p:spPr>
          <a:xfrm>
            <a:off x="2969394" y="1434913"/>
            <a:ext cx="995044" cy="288290"/>
          </a:xfrm>
          <a:prstGeom prst="rect">
            <a:avLst/>
          </a:prstGeom>
        </p:spPr>
        <p:txBody>
          <a:bodyPr vert="horz" wrap="square" lIns="0" tIns="15240" rIns="0" bIns="0" rtlCol="0">
            <a:spAutoFit/>
          </a:bodyPr>
          <a:lstStyle/>
          <a:p>
            <a:pPr marL="38100">
              <a:lnSpc>
                <a:spcPct val="100000"/>
              </a:lnSpc>
              <a:spcBef>
                <a:spcPts val="120"/>
              </a:spcBef>
            </a:pPr>
            <a:r>
              <a:rPr sz="1700" i="1" spc="270" dirty="0">
                <a:latin typeface="Calibri"/>
                <a:cs typeface="Calibri"/>
              </a:rPr>
              <a:t>LET</a:t>
            </a:r>
            <a:r>
              <a:rPr sz="1725" i="1" spc="405" baseline="-12077" dirty="0">
                <a:latin typeface="Verdana"/>
                <a:cs typeface="Verdana"/>
              </a:rPr>
              <a:t>AB</a:t>
            </a:r>
            <a:r>
              <a:rPr sz="1725" i="1" spc="217" baseline="-12077" dirty="0">
                <a:latin typeface="Verdana"/>
                <a:cs typeface="Verdana"/>
              </a:rPr>
              <a:t> </a:t>
            </a:r>
            <a:r>
              <a:rPr sz="1700" spc="459" dirty="0">
                <a:latin typeface="Calibri"/>
                <a:cs typeface="Calibri"/>
              </a:rPr>
              <a:t>=</a:t>
            </a:r>
            <a:endParaRPr sz="1700">
              <a:latin typeface="Calibri"/>
              <a:cs typeface="Calibri"/>
            </a:endParaRPr>
          </a:p>
        </p:txBody>
      </p:sp>
      <p:sp>
        <p:nvSpPr>
          <p:cNvPr id="7" name="object 7"/>
          <p:cNvSpPr txBox="1"/>
          <p:nvPr/>
        </p:nvSpPr>
        <p:spPr>
          <a:xfrm>
            <a:off x="5464176" y="1280520"/>
            <a:ext cx="880744" cy="200660"/>
          </a:xfrm>
          <a:prstGeom prst="rect">
            <a:avLst/>
          </a:prstGeom>
        </p:spPr>
        <p:txBody>
          <a:bodyPr vert="horz" wrap="square" lIns="0" tIns="12065" rIns="0" bIns="0" rtlCol="0">
            <a:spAutoFit/>
          </a:bodyPr>
          <a:lstStyle/>
          <a:p>
            <a:pPr marL="12700">
              <a:lnSpc>
                <a:spcPct val="100000"/>
              </a:lnSpc>
              <a:spcBef>
                <a:spcPts val="95"/>
              </a:spcBef>
              <a:tabLst>
                <a:tab pos="464820" algn="l"/>
                <a:tab pos="789940" algn="l"/>
              </a:tabLst>
            </a:pPr>
            <a:r>
              <a:rPr sz="1150" spc="5" dirty="0">
                <a:latin typeface="Trebuchet MS"/>
                <a:cs typeface="Trebuchet MS"/>
              </a:rPr>
              <a:t>2	2	2</a:t>
            </a:r>
            <a:endParaRPr sz="1150">
              <a:latin typeface="Trebuchet MS"/>
              <a:cs typeface="Trebuchet MS"/>
            </a:endParaRPr>
          </a:p>
        </p:txBody>
      </p:sp>
      <p:sp>
        <p:nvSpPr>
          <p:cNvPr id="8" name="object 8"/>
          <p:cNvSpPr txBox="1"/>
          <p:nvPr/>
        </p:nvSpPr>
        <p:spPr>
          <a:xfrm>
            <a:off x="6211998" y="1415157"/>
            <a:ext cx="153035" cy="200660"/>
          </a:xfrm>
          <a:prstGeom prst="rect">
            <a:avLst/>
          </a:prstGeom>
        </p:spPr>
        <p:txBody>
          <a:bodyPr vert="horz" wrap="square" lIns="0" tIns="12065" rIns="0" bIns="0" rtlCol="0">
            <a:spAutoFit/>
          </a:bodyPr>
          <a:lstStyle/>
          <a:p>
            <a:pPr marL="12700">
              <a:lnSpc>
                <a:spcPct val="100000"/>
              </a:lnSpc>
              <a:spcBef>
                <a:spcPts val="95"/>
              </a:spcBef>
            </a:pPr>
            <a:r>
              <a:rPr sz="1150" i="1" spc="215" dirty="0">
                <a:latin typeface="Verdana"/>
                <a:cs typeface="Verdana"/>
              </a:rPr>
              <a:t>X</a:t>
            </a:r>
            <a:endParaRPr sz="1150">
              <a:latin typeface="Verdana"/>
              <a:cs typeface="Verdana"/>
            </a:endParaRPr>
          </a:p>
        </p:txBody>
      </p:sp>
      <p:sp>
        <p:nvSpPr>
          <p:cNvPr id="9" name="object 9"/>
          <p:cNvSpPr txBox="1"/>
          <p:nvPr/>
        </p:nvSpPr>
        <p:spPr>
          <a:xfrm>
            <a:off x="3996157" y="1287105"/>
            <a:ext cx="3620135" cy="288290"/>
          </a:xfrm>
          <a:prstGeom prst="rect">
            <a:avLst/>
          </a:prstGeom>
        </p:spPr>
        <p:txBody>
          <a:bodyPr vert="horz" wrap="square" lIns="0" tIns="15240" rIns="0" bIns="0" rtlCol="0">
            <a:spAutoFit/>
          </a:bodyPr>
          <a:lstStyle/>
          <a:p>
            <a:pPr marL="12700">
              <a:lnSpc>
                <a:spcPct val="100000"/>
              </a:lnSpc>
              <a:spcBef>
                <a:spcPts val="120"/>
              </a:spcBef>
              <a:tabLst>
                <a:tab pos="1615440" algn="l"/>
                <a:tab pos="2424430" algn="l"/>
              </a:tabLst>
            </a:pPr>
            <a:r>
              <a:rPr sz="1700" spc="90" dirty="0">
                <a:latin typeface="Cambria"/>
                <a:cs typeface="Cambria"/>
              </a:rPr>
              <a:t>−</a:t>
            </a:r>
            <a:r>
              <a:rPr sz="1700" spc="90" dirty="0">
                <a:latin typeface="Calibri"/>
                <a:cs typeface="Calibri"/>
              </a:rPr>
              <a:t>(</a:t>
            </a:r>
            <a:r>
              <a:rPr sz="1700" i="1" spc="90" dirty="0">
                <a:latin typeface="Calibri"/>
                <a:cs typeface="Calibri"/>
              </a:rPr>
              <a:t>pq</a:t>
            </a:r>
            <a:r>
              <a:rPr sz="1700" i="1" spc="65" dirty="0">
                <a:latin typeface="Calibri"/>
                <a:cs typeface="Calibri"/>
              </a:rPr>
              <a:t> </a:t>
            </a:r>
            <a:r>
              <a:rPr sz="1700" spc="459" dirty="0">
                <a:latin typeface="Calibri"/>
                <a:cs typeface="Calibri"/>
              </a:rPr>
              <a:t>+</a:t>
            </a:r>
            <a:r>
              <a:rPr sz="1700" dirty="0">
                <a:latin typeface="Calibri"/>
                <a:cs typeface="Calibri"/>
              </a:rPr>
              <a:t> </a:t>
            </a:r>
            <a:r>
              <a:rPr sz="1700" i="1" spc="160" dirty="0">
                <a:latin typeface="Calibri"/>
                <a:cs typeface="Calibri"/>
              </a:rPr>
              <a:t>rs</a:t>
            </a:r>
            <a:r>
              <a:rPr sz="1700" spc="160" dirty="0">
                <a:latin typeface="Calibri"/>
                <a:cs typeface="Calibri"/>
              </a:rPr>
              <a:t>)</a:t>
            </a:r>
            <a:r>
              <a:rPr sz="1700" dirty="0">
                <a:latin typeface="Calibri"/>
                <a:cs typeface="Calibri"/>
              </a:rPr>
              <a:t> </a:t>
            </a:r>
            <a:r>
              <a:rPr sz="1700" spc="459" dirty="0">
                <a:latin typeface="Calibri"/>
                <a:cs typeface="Calibri"/>
              </a:rPr>
              <a:t>+</a:t>
            </a:r>
            <a:r>
              <a:rPr sz="1700" dirty="0">
                <a:latin typeface="Calibri"/>
                <a:cs typeface="Calibri"/>
              </a:rPr>
              <a:t> </a:t>
            </a:r>
            <a:r>
              <a:rPr sz="1700" spc="55" dirty="0">
                <a:latin typeface="Calibri"/>
                <a:cs typeface="Calibri"/>
              </a:rPr>
              <a:t>(</a:t>
            </a:r>
            <a:r>
              <a:rPr sz="1700" i="1" spc="55" dirty="0">
                <a:latin typeface="Calibri"/>
                <a:cs typeface="Calibri"/>
              </a:rPr>
              <a:t>p	</a:t>
            </a:r>
            <a:r>
              <a:rPr sz="1700" spc="459" dirty="0">
                <a:latin typeface="Calibri"/>
                <a:cs typeface="Calibri"/>
              </a:rPr>
              <a:t>+</a:t>
            </a:r>
            <a:r>
              <a:rPr sz="1700" spc="-5" dirty="0">
                <a:latin typeface="Calibri"/>
                <a:cs typeface="Calibri"/>
              </a:rPr>
              <a:t> </a:t>
            </a:r>
            <a:r>
              <a:rPr sz="1700" i="1" spc="175" dirty="0">
                <a:latin typeface="Calibri"/>
                <a:cs typeface="Calibri"/>
              </a:rPr>
              <a:t>r</a:t>
            </a:r>
            <a:r>
              <a:rPr sz="1700" i="1" spc="345" dirty="0">
                <a:latin typeface="Calibri"/>
                <a:cs typeface="Calibri"/>
              </a:rPr>
              <a:t> </a:t>
            </a:r>
            <a:r>
              <a:rPr sz="1700" spc="150" dirty="0">
                <a:latin typeface="Calibri"/>
                <a:cs typeface="Calibri"/>
              </a:rPr>
              <a:t>)</a:t>
            </a:r>
            <a:r>
              <a:rPr sz="1700" i="1" spc="150" dirty="0">
                <a:latin typeface="Calibri"/>
                <a:cs typeface="Calibri"/>
              </a:rPr>
              <a:t>T	</a:t>
            </a:r>
            <a:r>
              <a:rPr sz="1700" spc="395" dirty="0">
                <a:latin typeface="Cambria"/>
                <a:cs typeface="Cambria"/>
              </a:rPr>
              <a:t>−</a:t>
            </a:r>
            <a:r>
              <a:rPr sz="1700" spc="-15" dirty="0">
                <a:latin typeface="Cambria"/>
                <a:cs typeface="Cambria"/>
              </a:rPr>
              <a:t> </a:t>
            </a:r>
            <a:r>
              <a:rPr sz="1700" spc="75" dirty="0">
                <a:latin typeface="Calibri"/>
                <a:cs typeface="Calibri"/>
              </a:rPr>
              <a:t>(</a:t>
            </a:r>
            <a:r>
              <a:rPr sz="1700" i="1" spc="75" dirty="0">
                <a:latin typeface="Calibri"/>
                <a:cs typeface="Calibri"/>
              </a:rPr>
              <a:t>ps</a:t>
            </a:r>
            <a:r>
              <a:rPr sz="1700" i="1" spc="-30" dirty="0">
                <a:latin typeface="Calibri"/>
                <a:cs typeface="Calibri"/>
              </a:rPr>
              <a:t> </a:t>
            </a:r>
            <a:r>
              <a:rPr sz="1700" spc="395" dirty="0">
                <a:latin typeface="Cambria"/>
                <a:cs typeface="Cambria"/>
              </a:rPr>
              <a:t>−</a:t>
            </a:r>
            <a:r>
              <a:rPr sz="1700" spc="-15" dirty="0">
                <a:latin typeface="Cambria"/>
                <a:cs typeface="Cambria"/>
              </a:rPr>
              <a:t> </a:t>
            </a:r>
            <a:r>
              <a:rPr sz="1700" i="1" spc="85" dirty="0">
                <a:latin typeface="Calibri"/>
                <a:cs typeface="Calibri"/>
              </a:rPr>
              <a:t>qr</a:t>
            </a:r>
            <a:r>
              <a:rPr sz="1700" spc="85" dirty="0">
                <a:latin typeface="Calibri"/>
                <a:cs typeface="Calibri"/>
              </a:rPr>
              <a:t>)2</a:t>
            </a:r>
            <a:endParaRPr sz="1700">
              <a:latin typeface="Calibri"/>
              <a:cs typeface="Calibri"/>
            </a:endParaRPr>
          </a:p>
        </p:txBody>
      </p:sp>
      <p:sp>
        <p:nvSpPr>
          <p:cNvPr id="10" name="object 10"/>
          <p:cNvSpPr/>
          <p:nvPr/>
        </p:nvSpPr>
        <p:spPr>
          <a:xfrm>
            <a:off x="4008857" y="1611702"/>
            <a:ext cx="3594735" cy="0"/>
          </a:xfrm>
          <a:custGeom>
            <a:avLst/>
            <a:gdLst/>
            <a:ahLst/>
            <a:cxnLst/>
            <a:rect l="l" t="t" r="r" b="b"/>
            <a:pathLst>
              <a:path w="3594734">
                <a:moveTo>
                  <a:pt x="0" y="0"/>
                </a:moveTo>
                <a:lnTo>
                  <a:pt x="3594407" y="0"/>
                </a:lnTo>
              </a:path>
            </a:pathLst>
          </a:custGeom>
          <a:ln w="8780">
            <a:solidFill>
              <a:srgbClr val="000000"/>
            </a:solidFill>
          </a:ln>
        </p:spPr>
        <p:txBody>
          <a:bodyPr wrap="square" lIns="0" tIns="0" rIns="0" bIns="0" rtlCol="0"/>
          <a:lstStyle/>
          <a:p>
            <a:endParaRPr/>
          </a:p>
        </p:txBody>
      </p:sp>
      <p:sp>
        <p:nvSpPr>
          <p:cNvPr id="11" name="object 11"/>
          <p:cNvSpPr txBox="1"/>
          <p:nvPr/>
        </p:nvSpPr>
        <p:spPr>
          <a:xfrm>
            <a:off x="7612333" y="1434913"/>
            <a:ext cx="85090" cy="288290"/>
          </a:xfrm>
          <a:prstGeom prst="rect">
            <a:avLst/>
          </a:prstGeom>
        </p:spPr>
        <p:txBody>
          <a:bodyPr vert="horz" wrap="square" lIns="0" tIns="15240" rIns="0" bIns="0" rtlCol="0">
            <a:spAutoFit/>
          </a:bodyPr>
          <a:lstStyle/>
          <a:p>
            <a:pPr marL="12700">
              <a:lnSpc>
                <a:spcPct val="100000"/>
              </a:lnSpc>
              <a:spcBef>
                <a:spcPts val="120"/>
              </a:spcBef>
            </a:pPr>
            <a:r>
              <a:rPr sz="1700" i="1" spc="40" dirty="0">
                <a:latin typeface="Calibri"/>
                <a:cs typeface="Calibri"/>
              </a:rPr>
              <a:t>,</a:t>
            </a:r>
            <a:endParaRPr sz="1700">
              <a:latin typeface="Calibri"/>
              <a:cs typeface="Calibri"/>
            </a:endParaRPr>
          </a:p>
        </p:txBody>
      </p:sp>
      <p:sp>
        <p:nvSpPr>
          <p:cNvPr id="12" name="object 12"/>
          <p:cNvSpPr txBox="1"/>
          <p:nvPr/>
        </p:nvSpPr>
        <p:spPr>
          <a:xfrm>
            <a:off x="2969394" y="1778457"/>
            <a:ext cx="2534285" cy="740410"/>
          </a:xfrm>
          <a:prstGeom prst="rect">
            <a:avLst/>
          </a:prstGeom>
        </p:spPr>
        <p:txBody>
          <a:bodyPr vert="horz" wrap="square" lIns="0" tIns="12065" rIns="0" bIns="0" rtlCol="0">
            <a:spAutoFit/>
          </a:bodyPr>
          <a:lstStyle/>
          <a:p>
            <a:pPr marL="38100" marR="30480">
              <a:lnSpc>
                <a:spcPct val="138000"/>
              </a:lnSpc>
              <a:spcBef>
                <a:spcPts val="95"/>
              </a:spcBef>
            </a:pPr>
            <a:r>
              <a:rPr sz="1700" i="1" spc="-30" dirty="0">
                <a:latin typeface="Calibri"/>
                <a:cs typeface="Calibri"/>
              </a:rPr>
              <a:t>p</a:t>
            </a:r>
            <a:r>
              <a:rPr sz="1700" i="1" spc="90" dirty="0">
                <a:latin typeface="Calibri"/>
                <a:cs typeface="Calibri"/>
              </a:rPr>
              <a:t> </a:t>
            </a:r>
            <a:r>
              <a:rPr sz="1700" spc="459" dirty="0">
                <a:latin typeface="Calibri"/>
                <a:cs typeface="Calibri"/>
              </a:rPr>
              <a:t>=</a:t>
            </a:r>
            <a:r>
              <a:rPr sz="1700" spc="90" dirty="0">
                <a:latin typeface="Calibri"/>
                <a:cs typeface="Calibri"/>
              </a:rPr>
              <a:t> </a:t>
            </a:r>
            <a:r>
              <a:rPr sz="1700" i="1" spc="10" dirty="0">
                <a:latin typeface="Calibri"/>
                <a:cs typeface="Calibri"/>
              </a:rPr>
              <a:t>V</a:t>
            </a:r>
            <a:r>
              <a:rPr sz="1725" i="1" spc="187" baseline="-12077" dirty="0">
                <a:latin typeface="Verdana"/>
                <a:cs typeface="Verdana"/>
              </a:rPr>
              <a:t>A</a:t>
            </a:r>
            <a:r>
              <a:rPr sz="1725" i="1" spc="-67" baseline="-12077" dirty="0">
                <a:latin typeface="Verdana"/>
                <a:cs typeface="Verdana"/>
              </a:rPr>
              <a:t> </a:t>
            </a:r>
            <a:r>
              <a:rPr sz="1700" spc="-10" dirty="0">
                <a:latin typeface="Calibri"/>
                <a:cs typeface="Calibri"/>
              </a:rPr>
              <a:t>cos</a:t>
            </a:r>
            <a:r>
              <a:rPr sz="1700" spc="-100" dirty="0">
                <a:latin typeface="Calibri"/>
                <a:cs typeface="Calibri"/>
              </a:rPr>
              <a:t> </a:t>
            </a:r>
            <a:r>
              <a:rPr sz="1700" i="1" spc="155" dirty="0">
                <a:latin typeface="Calibri"/>
                <a:cs typeface="Calibri"/>
              </a:rPr>
              <a:t>T</a:t>
            </a:r>
            <a:r>
              <a:rPr sz="1725" i="1" spc="187" baseline="-12077" dirty="0">
                <a:latin typeface="Verdana"/>
                <a:cs typeface="Verdana"/>
              </a:rPr>
              <a:t>A</a:t>
            </a:r>
            <a:r>
              <a:rPr sz="1725" i="1" spc="67" baseline="-12077" dirty="0">
                <a:latin typeface="Verdana"/>
                <a:cs typeface="Verdana"/>
              </a:rPr>
              <a:t> </a:t>
            </a:r>
            <a:r>
              <a:rPr sz="1700" spc="395" dirty="0">
                <a:latin typeface="Cambria"/>
                <a:cs typeface="Cambria"/>
              </a:rPr>
              <a:t>−</a:t>
            </a:r>
            <a:r>
              <a:rPr sz="1700" spc="5" dirty="0">
                <a:latin typeface="Cambria"/>
                <a:cs typeface="Cambria"/>
              </a:rPr>
              <a:t> </a:t>
            </a:r>
            <a:r>
              <a:rPr sz="1700" i="1" spc="15" dirty="0">
                <a:latin typeface="Calibri"/>
                <a:cs typeface="Calibri"/>
              </a:rPr>
              <a:t>V</a:t>
            </a:r>
            <a:r>
              <a:rPr sz="1725" i="1" spc="195" baseline="-12077" dirty="0">
                <a:latin typeface="Verdana"/>
                <a:cs typeface="Verdana"/>
              </a:rPr>
              <a:t>B</a:t>
            </a:r>
            <a:r>
              <a:rPr sz="1725" i="1" spc="15" baseline="-12077" dirty="0">
                <a:latin typeface="Verdana"/>
                <a:cs typeface="Verdana"/>
              </a:rPr>
              <a:t> </a:t>
            </a:r>
            <a:r>
              <a:rPr sz="1700" spc="-10" dirty="0">
                <a:latin typeface="Calibri"/>
                <a:cs typeface="Calibri"/>
              </a:rPr>
              <a:t>cos</a:t>
            </a:r>
            <a:r>
              <a:rPr sz="1700" spc="-100" dirty="0">
                <a:latin typeface="Calibri"/>
                <a:cs typeface="Calibri"/>
              </a:rPr>
              <a:t> </a:t>
            </a:r>
            <a:r>
              <a:rPr sz="1700" i="1" spc="155" dirty="0">
                <a:latin typeface="Calibri"/>
                <a:cs typeface="Calibri"/>
              </a:rPr>
              <a:t>T</a:t>
            </a:r>
            <a:r>
              <a:rPr sz="1725" i="1" spc="382" baseline="-12077" dirty="0">
                <a:latin typeface="Verdana"/>
                <a:cs typeface="Verdana"/>
              </a:rPr>
              <a:t>B</a:t>
            </a:r>
            <a:r>
              <a:rPr sz="1700" i="1" spc="40" dirty="0">
                <a:latin typeface="Calibri"/>
                <a:cs typeface="Calibri"/>
              </a:rPr>
              <a:t>,  </a:t>
            </a:r>
            <a:r>
              <a:rPr sz="1700" i="1" spc="175" dirty="0">
                <a:latin typeface="Calibri"/>
                <a:cs typeface="Calibri"/>
              </a:rPr>
              <a:t>r</a:t>
            </a:r>
            <a:r>
              <a:rPr sz="1700" i="1" spc="140" dirty="0">
                <a:latin typeface="Calibri"/>
                <a:cs typeface="Calibri"/>
              </a:rPr>
              <a:t> </a:t>
            </a:r>
            <a:r>
              <a:rPr sz="1700" spc="459" dirty="0">
                <a:latin typeface="Calibri"/>
                <a:cs typeface="Calibri"/>
              </a:rPr>
              <a:t>=</a:t>
            </a:r>
            <a:r>
              <a:rPr sz="1700" spc="90" dirty="0">
                <a:latin typeface="Calibri"/>
                <a:cs typeface="Calibri"/>
              </a:rPr>
              <a:t> </a:t>
            </a:r>
            <a:r>
              <a:rPr sz="1700" i="1" spc="10" dirty="0">
                <a:latin typeface="Calibri"/>
                <a:cs typeface="Calibri"/>
              </a:rPr>
              <a:t>V</a:t>
            </a:r>
            <a:r>
              <a:rPr sz="1725" i="1" spc="187" baseline="-12077" dirty="0">
                <a:latin typeface="Verdana"/>
                <a:cs typeface="Verdana"/>
              </a:rPr>
              <a:t>A</a:t>
            </a:r>
            <a:r>
              <a:rPr sz="1725" i="1" spc="-75" baseline="-12077" dirty="0">
                <a:latin typeface="Verdana"/>
                <a:cs typeface="Verdana"/>
              </a:rPr>
              <a:t> </a:t>
            </a:r>
            <a:r>
              <a:rPr sz="1700" spc="40" dirty="0">
                <a:latin typeface="Calibri"/>
                <a:cs typeface="Calibri"/>
              </a:rPr>
              <a:t>sin</a:t>
            </a:r>
            <a:r>
              <a:rPr sz="1700" spc="-100" dirty="0">
                <a:latin typeface="Calibri"/>
                <a:cs typeface="Calibri"/>
              </a:rPr>
              <a:t> </a:t>
            </a:r>
            <a:r>
              <a:rPr sz="1700" i="1" spc="155" dirty="0">
                <a:latin typeface="Calibri"/>
                <a:cs typeface="Calibri"/>
              </a:rPr>
              <a:t>T</a:t>
            </a:r>
            <a:r>
              <a:rPr sz="1725" i="1" spc="187" baseline="-12077" dirty="0">
                <a:latin typeface="Verdana"/>
                <a:cs typeface="Verdana"/>
              </a:rPr>
              <a:t>A</a:t>
            </a:r>
            <a:r>
              <a:rPr sz="1725" i="1" spc="75" baseline="-12077" dirty="0">
                <a:latin typeface="Verdana"/>
                <a:cs typeface="Verdana"/>
              </a:rPr>
              <a:t> </a:t>
            </a:r>
            <a:r>
              <a:rPr sz="1700" spc="395" dirty="0">
                <a:latin typeface="Cambria"/>
                <a:cs typeface="Cambria"/>
              </a:rPr>
              <a:t>−</a:t>
            </a:r>
            <a:r>
              <a:rPr sz="1700" spc="5" dirty="0">
                <a:latin typeface="Cambria"/>
                <a:cs typeface="Cambria"/>
              </a:rPr>
              <a:t> </a:t>
            </a:r>
            <a:r>
              <a:rPr sz="1700" i="1" spc="10" dirty="0">
                <a:latin typeface="Calibri"/>
                <a:cs typeface="Calibri"/>
              </a:rPr>
              <a:t>V</a:t>
            </a:r>
            <a:r>
              <a:rPr sz="1725" i="1" spc="195" baseline="-12077" dirty="0">
                <a:latin typeface="Verdana"/>
                <a:cs typeface="Verdana"/>
              </a:rPr>
              <a:t>B</a:t>
            </a:r>
            <a:r>
              <a:rPr sz="1725" i="1" spc="15" baseline="-12077" dirty="0">
                <a:latin typeface="Verdana"/>
                <a:cs typeface="Verdana"/>
              </a:rPr>
              <a:t> </a:t>
            </a:r>
            <a:r>
              <a:rPr sz="1700" spc="40" dirty="0">
                <a:latin typeface="Calibri"/>
                <a:cs typeface="Calibri"/>
              </a:rPr>
              <a:t>sin</a:t>
            </a:r>
            <a:r>
              <a:rPr sz="1700" spc="-100" dirty="0">
                <a:latin typeface="Calibri"/>
                <a:cs typeface="Calibri"/>
              </a:rPr>
              <a:t> </a:t>
            </a:r>
            <a:r>
              <a:rPr sz="1700" i="1" spc="155" dirty="0">
                <a:latin typeface="Calibri"/>
                <a:cs typeface="Calibri"/>
              </a:rPr>
              <a:t>T</a:t>
            </a:r>
            <a:r>
              <a:rPr sz="1725" i="1" spc="382" baseline="-12077" dirty="0">
                <a:latin typeface="Verdana"/>
                <a:cs typeface="Verdana"/>
              </a:rPr>
              <a:t>B</a:t>
            </a:r>
            <a:r>
              <a:rPr sz="1700" i="1" spc="40" dirty="0">
                <a:latin typeface="Calibri"/>
                <a:cs typeface="Calibri"/>
              </a:rPr>
              <a:t>,</a:t>
            </a:r>
            <a:endParaRPr sz="1700">
              <a:latin typeface="Calibri"/>
              <a:cs typeface="Calibri"/>
            </a:endParaRPr>
          </a:p>
        </p:txBody>
      </p:sp>
      <p:sp>
        <p:nvSpPr>
          <p:cNvPr id="13" name="object 13"/>
          <p:cNvSpPr txBox="1"/>
          <p:nvPr/>
        </p:nvSpPr>
        <p:spPr>
          <a:xfrm>
            <a:off x="5444447" y="1558574"/>
            <a:ext cx="1779270" cy="960755"/>
          </a:xfrm>
          <a:prstGeom prst="rect">
            <a:avLst/>
          </a:prstGeom>
        </p:spPr>
        <p:txBody>
          <a:bodyPr vert="horz" wrap="square" lIns="0" tIns="41275" rIns="0" bIns="0" rtlCol="0">
            <a:spAutoFit/>
          </a:bodyPr>
          <a:lstStyle/>
          <a:p>
            <a:pPr marL="38100">
              <a:lnSpc>
                <a:spcPct val="100000"/>
              </a:lnSpc>
              <a:spcBef>
                <a:spcPts val="325"/>
              </a:spcBef>
            </a:pPr>
            <a:r>
              <a:rPr sz="1700" i="1" spc="-15" dirty="0">
                <a:latin typeface="Calibri"/>
                <a:cs typeface="Calibri"/>
              </a:rPr>
              <a:t>p</a:t>
            </a:r>
            <a:r>
              <a:rPr sz="1725" spc="-22" baseline="24154" dirty="0">
                <a:latin typeface="Trebuchet MS"/>
                <a:cs typeface="Trebuchet MS"/>
              </a:rPr>
              <a:t>2</a:t>
            </a:r>
            <a:r>
              <a:rPr sz="1725" spc="112" baseline="24154" dirty="0">
                <a:latin typeface="Trebuchet MS"/>
                <a:cs typeface="Trebuchet MS"/>
              </a:rPr>
              <a:t> </a:t>
            </a:r>
            <a:r>
              <a:rPr sz="1700" spc="459" dirty="0">
                <a:latin typeface="Calibri"/>
                <a:cs typeface="Calibri"/>
              </a:rPr>
              <a:t>+</a:t>
            </a:r>
            <a:r>
              <a:rPr sz="1700" spc="-25" dirty="0">
                <a:latin typeface="Calibri"/>
                <a:cs typeface="Calibri"/>
              </a:rPr>
              <a:t> </a:t>
            </a:r>
            <a:r>
              <a:rPr sz="1700" i="1" spc="-35" dirty="0">
                <a:latin typeface="Calibri"/>
                <a:cs typeface="Calibri"/>
              </a:rPr>
              <a:t>q</a:t>
            </a:r>
            <a:r>
              <a:rPr sz="1725" spc="-52" baseline="24154" dirty="0">
                <a:latin typeface="Trebuchet MS"/>
                <a:cs typeface="Trebuchet MS"/>
              </a:rPr>
              <a:t>2</a:t>
            </a:r>
            <a:endParaRPr sz="1725" baseline="24154">
              <a:latin typeface="Trebuchet MS"/>
              <a:cs typeface="Trebuchet MS"/>
            </a:endParaRPr>
          </a:p>
          <a:p>
            <a:pPr marL="485140">
              <a:lnSpc>
                <a:spcPct val="100000"/>
              </a:lnSpc>
              <a:spcBef>
                <a:spcPts val="235"/>
              </a:spcBef>
            </a:pPr>
            <a:r>
              <a:rPr sz="1700" i="1" spc="-130" dirty="0">
                <a:latin typeface="Calibri"/>
                <a:cs typeface="Calibri"/>
              </a:rPr>
              <a:t>q</a:t>
            </a:r>
            <a:r>
              <a:rPr sz="1700" i="1" spc="130" dirty="0">
                <a:latin typeface="Calibri"/>
                <a:cs typeface="Calibri"/>
              </a:rPr>
              <a:t> </a:t>
            </a:r>
            <a:r>
              <a:rPr sz="1700" spc="459" dirty="0">
                <a:latin typeface="Calibri"/>
                <a:cs typeface="Calibri"/>
              </a:rPr>
              <a:t>=</a:t>
            </a:r>
            <a:r>
              <a:rPr sz="1700" spc="75" dirty="0">
                <a:latin typeface="Calibri"/>
                <a:cs typeface="Calibri"/>
              </a:rPr>
              <a:t> </a:t>
            </a:r>
            <a:r>
              <a:rPr sz="1700" i="1" spc="320" dirty="0">
                <a:latin typeface="Calibri"/>
                <a:cs typeface="Calibri"/>
              </a:rPr>
              <a:t>X</a:t>
            </a:r>
            <a:r>
              <a:rPr sz="1725" i="1" spc="480" baseline="-12077" dirty="0">
                <a:latin typeface="Verdana"/>
                <a:cs typeface="Verdana"/>
              </a:rPr>
              <a:t>A</a:t>
            </a:r>
            <a:r>
              <a:rPr sz="1725" i="1" spc="37" baseline="-12077" dirty="0">
                <a:latin typeface="Verdana"/>
                <a:cs typeface="Verdana"/>
              </a:rPr>
              <a:t> </a:t>
            </a:r>
            <a:r>
              <a:rPr sz="1700" spc="395" dirty="0">
                <a:latin typeface="Cambria"/>
                <a:cs typeface="Cambria"/>
              </a:rPr>
              <a:t>−</a:t>
            </a:r>
            <a:r>
              <a:rPr sz="1700" spc="-10" dirty="0">
                <a:latin typeface="Cambria"/>
                <a:cs typeface="Cambria"/>
              </a:rPr>
              <a:t> </a:t>
            </a:r>
            <a:r>
              <a:rPr sz="1700" i="1" spc="320" dirty="0">
                <a:latin typeface="Calibri"/>
                <a:cs typeface="Calibri"/>
              </a:rPr>
              <a:t>X</a:t>
            </a:r>
            <a:r>
              <a:rPr sz="1725" i="1" spc="480" baseline="-12077" dirty="0">
                <a:latin typeface="Verdana"/>
                <a:cs typeface="Verdana"/>
              </a:rPr>
              <a:t>B</a:t>
            </a:r>
            <a:endParaRPr sz="1725" baseline="-12077">
              <a:latin typeface="Verdana"/>
              <a:cs typeface="Verdana"/>
            </a:endParaRPr>
          </a:p>
          <a:p>
            <a:pPr marL="432434">
              <a:lnSpc>
                <a:spcPct val="100000"/>
              </a:lnSpc>
              <a:spcBef>
                <a:spcPts val="775"/>
              </a:spcBef>
            </a:pPr>
            <a:r>
              <a:rPr sz="1700" i="1" spc="130" dirty="0">
                <a:latin typeface="Calibri"/>
                <a:cs typeface="Calibri"/>
              </a:rPr>
              <a:t>s</a:t>
            </a:r>
            <a:r>
              <a:rPr sz="1700" i="1" spc="75" dirty="0">
                <a:latin typeface="Calibri"/>
                <a:cs typeface="Calibri"/>
              </a:rPr>
              <a:t> </a:t>
            </a:r>
            <a:r>
              <a:rPr sz="1700" spc="459" dirty="0">
                <a:latin typeface="Calibri"/>
                <a:cs typeface="Calibri"/>
              </a:rPr>
              <a:t>=</a:t>
            </a:r>
            <a:r>
              <a:rPr sz="1700" spc="75" dirty="0">
                <a:latin typeface="Calibri"/>
                <a:cs typeface="Calibri"/>
              </a:rPr>
              <a:t> </a:t>
            </a:r>
            <a:r>
              <a:rPr sz="1700" i="1" spc="135" dirty="0">
                <a:latin typeface="Calibri"/>
                <a:cs typeface="Calibri"/>
              </a:rPr>
              <a:t>Y</a:t>
            </a:r>
            <a:r>
              <a:rPr sz="1725" i="1" spc="202" baseline="-12077" dirty="0">
                <a:latin typeface="Verdana"/>
                <a:cs typeface="Verdana"/>
              </a:rPr>
              <a:t>A</a:t>
            </a:r>
            <a:r>
              <a:rPr sz="1725" i="1" spc="44" baseline="-12077" dirty="0">
                <a:latin typeface="Verdana"/>
                <a:cs typeface="Verdana"/>
              </a:rPr>
              <a:t> </a:t>
            </a:r>
            <a:r>
              <a:rPr sz="1700" spc="395" dirty="0">
                <a:latin typeface="Cambria"/>
                <a:cs typeface="Cambria"/>
              </a:rPr>
              <a:t>−</a:t>
            </a:r>
            <a:r>
              <a:rPr sz="1700" spc="-5" dirty="0">
                <a:latin typeface="Cambria"/>
                <a:cs typeface="Cambria"/>
              </a:rPr>
              <a:t> </a:t>
            </a:r>
            <a:r>
              <a:rPr sz="1700" i="1" spc="145" dirty="0">
                <a:latin typeface="Calibri"/>
                <a:cs typeface="Calibri"/>
              </a:rPr>
              <a:t>Y</a:t>
            </a:r>
            <a:r>
              <a:rPr sz="1725" i="1" spc="217" baseline="-12077" dirty="0">
                <a:latin typeface="Verdana"/>
                <a:cs typeface="Verdana"/>
              </a:rPr>
              <a:t>B</a:t>
            </a:r>
            <a:r>
              <a:rPr sz="1700" i="1" spc="145" dirty="0">
                <a:latin typeface="Calibri"/>
                <a:cs typeface="Calibri"/>
              </a:rPr>
              <a:t>,</a:t>
            </a:r>
            <a:endParaRPr sz="1700">
              <a:latin typeface="Calibri"/>
              <a:cs typeface="Calibri"/>
            </a:endParaRPr>
          </a:p>
        </p:txBody>
      </p:sp>
      <p:sp>
        <p:nvSpPr>
          <p:cNvPr id="14" name="object 14"/>
          <p:cNvSpPr txBox="1"/>
          <p:nvPr/>
        </p:nvSpPr>
        <p:spPr>
          <a:xfrm>
            <a:off x="9631706" y="2231028"/>
            <a:ext cx="299085" cy="288290"/>
          </a:xfrm>
          <a:prstGeom prst="rect">
            <a:avLst/>
          </a:prstGeom>
        </p:spPr>
        <p:txBody>
          <a:bodyPr vert="horz" wrap="square" lIns="0" tIns="15240" rIns="0" bIns="0" rtlCol="0">
            <a:spAutoFit/>
          </a:bodyPr>
          <a:lstStyle/>
          <a:p>
            <a:pPr marL="12700">
              <a:lnSpc>
                <a:spcPct val="100000"/>
              </a:lnSpc>
              <a:spcBef>
                <a:spcPts val="120"/>
              </a:spcBef>
            </a:pPr>
            <a:r>
              <a:rPr sz="1700" spc="80" dirty="0">
                <a:latin typeface="Calibri"/>
                <a:cs typeface="Calibri"/>
              </a:rPr>
              <a:t>(1)</a:t>
            </a:r>
            <a:endParaRPr sz="1700">
              <a:latin typeface="Calibri"/>
              <a:cs typeface="Calibri"/>
            </a:endParaRPr>
          </a:p>
        </p:txBody>
      </p:sp>
      <p:sp>
        <p:nvSpPr>
          <p:cNvPr id="15" name="object 15"/>
          <p:cNvSpPr txBox="1"/>
          <p:nvPr/>
        </p:nvSpPr>
        <p:spPr>
          <a:xfrm>
            <a:off x="904837" y="2531034"/>
            <a:ext cx="4766310" cy="1216660"/>
          </a:xfrm>
          <a:prstGeom prst="rect">
            <a:avLst/>
          </a:prstGeom>
        </p:spPr>
        <p:txBody>
          <a:bodyPr vert="horz" wrap="square" lIns="0" tIns="149860" rIns="0" bIns="0" rtlCol="0">
            <a:spAutoFit/>
          </a:bodyPr>
          <a:lstStyle/>
          <a:p>
            <a:pPr marL="254000" indent="-216535">
              <a:lnSpc>
                <a:spcPct val="100000"/>
              </a:lnSpc>
              <a:spcBef>
                <a:spcPts val="1180"/>
              </a:spcBef>
              <a:buFont typeface="Cambria"/>
              <a:buChar char="•"/>
              <a:tabLst>
                <a:tab pos="254635" algn="l"/>
              </a:tabLst>
            </a:pPr>
            <a:r>
              <a:rPr sz="1700" spc="275" dirty="0">
                <a:latin typeface="Calibri"/>
                <a:cs typeface="Calibri"/>
              </a:rPr>
              <a:t>A</a:t>
            </a:r>
            <a:r>
              <a:rPr sz="1700" spc="175" dirty="0">
                <a:latin typeface="Calibri"/>
                <a:cs typeface="Calibri"/>
              </a:rPr>
              <a:t> </a:t>
            </a:r>
            <a:r>
              <a:rPr sz="1700" spc="35" dirty="0">
                <a:latin typeface="Calibri"/>
                <a:cs typeface="Calibri"/>
              </a:rPr>
              <a:t>and</a:t>
            </a:r>
            <a:r>
              <a:rPr sz="1700" spc="175" dirty="0">
                <a:latin typeface="Calibri"/>
                <a:cs typeface="Calibri"/>
              </a:rPr>
              <a:t> </a:t>
            </a:r>
            <a:r>
              <a:rPr sz="1700" spc="265" dirty="0">
                <a:latin typeface="Calibri"/>
                <a:cs typeface="Calibri"/>
              </a:rPr>
              <a:t>B</a:t>
            </a:r>
            <a:r>
              <a:rPr sz="1700" spc="175" dirty="0">
                <a:latin typeface="Calibri"/>
                <a:cs typeface="Calibri"/>
              </a:rPr>
              <a:t> </a:t>
            </a:r>
            <a:r>
              <a:rPr sz="1700" spc="-5" dirty="0">
                <a:latin typeface="Calibri"/>
                <a:cs typeface="Calibri"/>
              </a:rPr>
              <a:t>are</a:t>
            </a:r>
            <a:r>
              <a:rPr sz="1700" spc="175" dirty="0">
                <a:latin typeface="Calibri"/>
                <a:cs typeface="Calibri"/>
              </a:rPr>
              <a:t> </a:t>
            </a:r>
            <a:r>
              <a:rPr sz="1700" spc="-5" dirty="0">
                <a:latin typeface="Calibri"/>
                <a:cs typeface="Calibri"/>
              </a:rPr>
              <a:t>nodes</a:t>
            </a:r>
            <a:r>
              <a:rPr sz="1700" spc="175" dirty="0">
                <a:latin typeface="Calibri"/>
                <a:cs typeface="Calibri"/>
              </a:rPr>
              <a:t> </a:t>
            </a:r>
            <a:r>
              <a:rPr sz="1700" spc="50" dirty="0">
                <a:latin typeface="Calibri"/>
                <a:cs typeface="Calibri"/>
              </a:rPr>
              <a:t>with</a:t>
            </a:r>
            <a:r>
              <a:rPr sz="1700" spc="175" dirty="0">
                <a:latin typeface="Calibri"/>
                <a:cs typeface="Calibri"/>
              </a:rPr>
              <a:t> </a:t>
            </a:r>
            <a:r>
              <a:rPr sz="1700" spc="25" dirty="0">
                <a:latin typeface="Calibri"/>
                <a:cs typeface="Calibri"/>
              </a:rPr>
              <a:t>transmission</a:t>
            </a:r>
            <a:r>
              <a:rPr sz="1700" spc="175" dirty="0">
                <a:latin typeface="Calibri"/>
                <a:cs typeface="Calibri"/>
              </a:rPr>
              <a:t> </a:t>
            </a:r>
            <a:r>
              <a:rPr sz="1700" spc="10" dirty="0">
                <a:latin typeface="Calibri"/>
                <a:cs typeface="Calibri"/>
              </a:rPr>
              <a:t>range</a:t>
            </a:r>
            <a:r>
              <a:rPr sz="1700" spc="185" dirty="0">
                <a:latin typeface="Calibri"/>
                <a:cs typeface="Calibri"/>
              </a:rPr>
              <a:t> </a:t>
            </a:r>
            <a:r>
              <a:rPr sz="1700" i="1" spc="185" dirty="0">
                <a:latin typeface="Calibri"/>
                <a:cs typeface="Calibri"/>
              </a:rPr>
              <a:t>T</a:t>
            </a:r>
            <a:r>
              <a:rPr sz="1725" i="1" spc="277" baseline="-12077" dirty="0">
                <a:latin typeface="Verdana"/>
                <a:cs typeface="Verdana"/>
              </a:rPr>
              <a:t>X</a:t>
            </a:r>
            <a:r>
              <a:rPr sz="1725" i="1" spc="-367" baseline="-12077" dirty="0">
                <a:latin typeface="Verdana"/>
                <a:cs typeface="Verdana"/>
              </a:rPr>
              <a:t> </a:t>
            </a:r>
            <a:r>
              <a:rPr sz="1700" spc="10" dirty="0">
                <a:latin typeface="Calibri"/>
                <a:cs typeface="Calibri"/>
              </a:rPr>
              <a:t>;</a:t>
            </a:r>
            <a:endParaRPr sz="1700">
              <a:latin typeface="Calibri"/>
              <a:cs typeface="Calibri"/>
            </a:endParaRPr>
          </a:p>
          <a:p>
            <a:pPr marL="254000" indent="-216535">
              <a:lnSpc>
                <a:spcPct val="100000"/>
              </a:lnSpc>
              <a:spcBef>
                <a:spcPts val="1085"/>
              </a:spcBef>
              <a:buFont typeface="Cambria"/>
              <a:buChar char="•"/>
              <a:tabLst>
                <a:tab pos="254635" algn="l"/>
              </a:tabLst>
            </a:pPr>
            <a:r>
              <a:rPr sz="1700" i="1" spc="70" dirty="0">
                <a:latin typeface="Calibri"/>
                <a:cs typeface="Calibri"/>
              </a:rPr>
              <a:t>V</a:t>
            </a:r>
            <a:r>
              <a:rPr sz="1725" i="1" spc="104" baseline="-12077" dirty="0">
                <a:latin typeface="Verdana"/>
                <a:cs typeface="Verdana"/>
              </a:rPr>
              <a:t>A</a:t>
            </a:r>
            <a:r>
              <a:rPr sz="1725" i="1" spc="322" baseline="-12077" dirty="0">
                <a:latin typeface="Verdana"/>
                <a:cs typeface="Verdana"/>
              </a:rPr>
              <a:t> </a:t>
            </a:r>
            <a:r>
              <a:rPr sz="1700" spc="35" dirty="0">
                <a:latin typeface="Calibri"/>
                <a:cs typeface="Calibri"/>
              </a:rPr>
              <a:t>and</a:t>
            </a:r>
            <a:r>
              <a:rPr sz="1700" spc="170" dirty="0">
                <a:latin typeface="Calibri"/>
                <a:cs typeface="Calibri"/>
              </a:rPr>
              <a:t> </a:t>
            </a:r>
            <a:r>
              <a:rPr sz="1700" i="1" spc="70" dirty="0">
                <a:latin typeface="Calibri"/>
                <a:cs typeface="Calibri"/>
              </a:rPr>
              <a:t>V</a:t>
            </a:r>
            <a:r>
              <a:rPr sz="1725" i="1" spc="104" baseline="-12077" dirty="0">
                <a:latin typeface="Verdana"/>
                <a:cs typeface="Verdana"/>
              </a:rPr>
              <a:t>B</a:t>
            </a:r>
            <a:r>
              <a:rPr sz="1725" i="1" spc="412" baseline="-12077" dirty="0">
                <a:latin typeface="Verdana"/>
                <a:cs typeface="Verdana"/>
              </a:rPr>
              <a:t> </a:t>
            </a:r>
            <a:r>
              <a:rPr sz="1700" spc="-5" dirty="0">
                <a:latin typeface="Calibri"/>
                <a:cs typeface="Calibri"/>
              </a:rPr>
              <a:t>are</a:t>
            </a:r>
            <a:r>
              <a:rPr sz="1700" spc="170" dirty="0">
                <a:latin typeface="Calibri"/>
                <a:cs typeface="Calibri"/>
              </a:rPr>
              <a:t> </a:t>
            </a:r>
            <a:r>
              <a:rPr sz="1700" spc="20" dirty="0">
                <a:latin typeface="Calibri"/>
                <a:cs typeface="Calibri"/>
              </a:rPr>
              <a:t>velocities</a:t>
            </a:r>
            <a:r>
              <a:rPr sz="1700" spc="170" dirty="0">
                <a:latin typeface="Calibri"/>
                <a:cs typeface="Calibri"/>
              </a:rPr>
              <a:t> </a:t>
            </a:r>
            <a:r>
              <a:rPr sz="1700" spc="-35" dirty="0">
                <a:latin typeface="Calibri"/>
                <a:cs typeface="Calibri"/>
              </a:rPr>
              <a:t>of</a:t>
            </a:r>
            <a:r>
              <a:rPr sz="1700" spc="170" dirty="0">
                <a:latin typeface="Calibri"/>
                <a:cs typeface="Calibri"/>
              </a:rPr>
              <a:t> </a:t>
            </a:r>
            <a:r>
              <a:rPr sz="1700" spc="-5" dirty="0">
                <a:latin typeface="Calibri"/>
                <a:cs typeface="Calibri"/>
              </a:rPr>
              <a:t>nodes;</a:t>
            </a:r>
            <a:endParaRPr sz="1700">
              <a:latin typeface="Calibri"/>
              <a:cs typeface="Calibri"/>
            </a:endParaRPr>
          </a:p>
          <a:p>
            <a:pPr marL="254000" indent="-216535">
              <a:lnSpc>
                <a:spcPct val="100000"/>
              </a:lnSpc>
              <a:spcBef>
                <a:spcPts val="1085"/>
              </a:spcBef>
              <a:buFont typeface="Cambria"/>
              <a:buChar char="•"/>
              <a:tabLst>
                <a:tab pos="254635" algn="l"/>
              </a:tabLst>
            </a:pPr>
            <a:r>
              <a:rPr sz="1700" i="1" spc="140" dirty="0">
                <a:latin typeface="Calibri"/>
                <a:cs typeface="Calibri"/>
              </a:rPr>
              <a:t>T</a:t>
            </a:r>
            <a:r>
              <a:rPr sz="1725" i="1" spc="209" baseline="-12077" dirty="0">
                <a:latin typeface="Verdana"/>
                <a:cs typeface="Verdana"/>
              </a:rPr>
              <a:t>A</a:t>
            </a:r>
            <a:r>
              <a:rPr sz="1725" i="1" spc="322" baseline="-12077" dirty="0">
                <a:latin typeface="Verdana"/>
                <a:cs typeface="Verdana"/>
              </a:rPr>
              <a:t> </a:t>
            </a:r>
            <a:r>
              <a:rPr sz="1700" spc="35" dirty="0">
                <a:latin typeface="Calibri"/>
                <a:cs typeface="Calibri"/>
              </a:rPr>
              <a:t>and</a:t>
            </a:r>
            <a:r>
              <a:rPr sz="1700" spc="170" dirty="0">
                <a:latin typeface="Calibri"/>
                <a:cs typeface="Calibri"/>
              </a:rPr>
              <a:t> </a:t>
            </a:r>
            <a:r>
              <a:rPr sz="1700" i="1" spc="145" dirty="0">
                <a:latin typeface="Calibri"/>
                <a:cs typeface="Calibri"/>
              </a:rPr>
              <a:t>T</a:t>
            </a:r>
            <a:r>
              <a:rPr sz="1725" i="1" spc="217" baseline="-12077" dirty="0">
                <a:latin typeface="Verdana"/>
                <a:cs typeface="Verdana"/>
              </a:rPr>
              <a:t>B</a:t>
            </a:r>
            <a:r>
              <a:rPr sz="1725" i="1" spc="419" baseline="-12077" dirty="0">
                <a:latin typeface="Verdana"/>
                <a:cs typeface="Verdana"/>
              </a:rPr>
              <a:t> </a:t>
            </a:r>
            <a:r>
              <a:rPr sz="1700" spc="-5" dirty="0">
                <a:latin typeface="Calibri"/>
                <a:cs typeface="Calibri"/>
              </a:rPr>
              <a:t>are</a:t>
            </a:r>
            <a:r>
              <a:rPr sz="1700" spc="170" dirty="0">
                <a:latin typeface="Calibri"/>
                <a:cs typeface="Calibri"/>
              </a:rPr>
              <a:t> </a:t>
            </a:r>
            <a:r>
              <a:rPr sz="1700" spc="10" dirty="0">
                <a:latin typeface="Calibri"/>
                <a:cs typeface="Calibri"/>
              </a:rPr>
              <a:t>angles</a:t>
            </a:r>
            <a:r>
              <a:rPr sz="1700" spc="165" dirty="0">
                <a:latin typeface="Calibri"/>
                <a:cs typeface="Calibri"/>
              </a:rPr>
              <a:t> </a:t>
            </a:r>
            <a:r>
              <a:rPr sz="1700" spc="10" dirty="0">
                <a:latin typeface="Calibri"/>
                <a:cs typeface="Calibri"/>
              </a:rPr>
              <a:t>as</a:t>
            </a:r>
            <a:r>
              <a:rPr sz="1700" spc="170" dirty="0">
                <a:latin typeface="Calibri"/>
                <a:cs typeface="Calibri"/>
              </a:rPr>
              <a:t> </a:t>
            </a:r>
            <a:r>
              <a:rPr sz="1700" spc="-5" dirty="0">
                <a:latin typeface="Calibri"/>
                <a:cs typeface="Calibri"/>
              </a:rPr>
              <a:t>shown</a:t>
            </a:r>
            <a:r>
              <a:rPr sz="1700" spc="170" dirty="0">
                <a:latin typeface="Calibri"/>
                <a:cs typeface="Calibri"/>
              </a:rPr>
              <a:t> </a:t>
            </a:r>
            <a:r>
              <a:rPr sz="1700" spc="-5" dirty="0">
                <a:latin typeface="Calibri"/>
                <a:cs typeface="Calibri"/>
              </a:rPr>
              <a:t>below:</a:t>
            </a:r>
            <a:endParaRPr sz="1700">
              <a:latin typeface="Calibri"/>
              <a:cs typeface="Calibri"/>
            </a:endParaRPr>
          </a:p>
        </p:txBody>
      </p:sp>
      <p:grpSp>
        <p:nvGrpSpPr>
          <p:cNvPr id="16" name="object 16"/>
          <p:cNvGrpSpPr/>
          <p:nvPr/>
        </p:nvGrpSpPr>
        <p:grpSpPr>
          <a:xfrm>
            <a:off x="3112156" y="4052892"/>
            <a:ext cx="1646555" cy="1648460"/>
            <a:chOff x="3112156" y="4052892"/>
            <a:chExt cx="1646555" cy="1648460"/>
          </a:xfrm>
        </p:grpSpPr>
        <p:sp>
          <p:nvSpPr>
            <p:cNvPr id="17" name="object 17"/>
            <p:cNvSpPr/>
            <p:nvPr/>
          </p:nvSpPr>
          <p:spPr>
            <a:xfrm>
              <a:off x="3114379" y="5040622"/>
              <a:ext cx="1631314" cy="0"/>
            </a:xfrm>
            <a:custGeom>
              <a:avLst/>
              <a:gdLst/>
              <a:ahLst/>
              <a:cxnLst/>
              <a:rect l="l" t="t" r="r" b="b"/>
              <a:pathLst>
                <a:path w="1631314">
                  <a:moveTo>
                    <a:pt x="0" y="0"/>
                  </a:moveTo>
                  <a:lnTo>
                    <a:pt x="1630937" y="0"/>
                  </a:lnTo>
                </a:path>
              </a:pathLst>
            </a:custGeom>
            <a:ln w="4380">
              <a:solidFill>
                <a:srgbClr val="231F20"/>
              </a:solidFill>
              <a:prstDash val="sysDash"/>
            </a:ln>
          </p:spPr>
          <p:txBody>
            <a:bodyPr wrap="square" lIns="0" tIns="0" rIns="0" bIns="0" rtlCol="0"/>
            <a:lstStyle/>
            <a:p>
              <a:endParaRPr/>
            </a:p>
          </p:txBody>
        </p:sp>
        <p:sp>
          <p:nvSpPr>
            <p:cNvPr id="18" name="object 18"/>
            <p:cNvSpPr/>
            <p:nvPr/>
          </p:nvSpPr>
          <p:spPr>
            <a:xfrm>
              <a:off x="3772021" y="4217534"/>
              <a:ext cx="0" cy="1462405"/>
            </a:xfrm>
            <a:custGeom>
              <a:avLst/>
              <a:gdLst/>
              <a:ahLst/>
              <a:cxnLst/>
              <a:rect l="l" t="t" r="r" b="b"/>
              <a:pathLst>
                <a:path h="1462404">
                  <a:moveTo>
                    <a:pt x="0" y="0"/>
                  </a:moveTo>
                  <a:lnTo>
                    <a:pt x="0" y="1461828"/>
                  </a:lnTo>
                </a:path>
              </a:pathLst>
            </a:custGeom>
            <a:ln w="4380">
              <a:solidFill>
                <a:srgbClr val="231F20"/>
              </a:solidFill>
              <a:prstDash val="sysDash"/>
            </a:ln>
          </p:spPr>
          <p:txBody>
            <a:bodyPr wrap="square" lIns="0" tIns="0" rIns="0" bIns="0" rtlCol="0"/>
            <a:lstStyle/>
            <a:p>
              <a:endParaRPr/>
            </a:p>
          </p:txBody>
        </p:sp>
        <p:sp>
          <p:nvSpPr>
            <p:cNvPr id="19" name="object 19"/>
            <p:cNvSpPr/>
            <p:nvPr/>
          </p:nvSpPr>
          <p:spPr>
            <a:xfrm>
              <a:off x="3114379" y="4151660"/>
              <a:ext cx="1548130" cy="1547495"/>
            </a:xfrm>
            <a:custGeom>
              <a:avLst/>
              <a:gdLst/>
              <a:ahLst/>
              <a:cxnLst/>
              <a:rect l="l" t="t" r="r" b="b"/>
              <a:pathLst>
                <a:path w="1548129" h="1547495">
                  <a:moveTo>
                    <a:pt x="206053" y="888961"/>
                  </a:moveTo>
                  <a:lnTo>
                    <a:pt x="210451" y="827498"/>
                  </a:lnTo>
                  <a:lnTo>
                    <a:pt x="223597" y="766035"/>
                  </a:lnTo>
                  <a:lnTo>
                    <a:pt x="243321" y="708984"/>
                  </a:lnTo>
                  <a:lnTo>
                    <a:pt x="271826" y="654117"/>
                  </a:lnTo>
                  <a:lnTo>
                    <a:pt x="306897" y="603619"/>
                  </a:lnTo>
                  <a:lnTo>
                    <a:pt x="348547" y="557533"/>
                  </a:lnTo>
                  <a:lnTo>
                    <a:pt x="396780" y="518000"/>
                  </a:lnTo>
                  <a:lnTo>
                    <a:pt x="449391" y="487290"/>
                  </a:lnTo>
                  <a:lnTo>
                    <a:pt x="506384" y="463133"/>
                  </a:lnTo>
                  <a:lnTo>
                    <a:pt x="565578" y="445572"/>
                  </a:lnTo>
                  <a:lnTo>
                    <a:pt x="626957" y="436792"/>
                  </a:lnTo>
                  <a:lnTo>
                    <a:pt x="688331" y="436792"/>
                  </a:lnTo>
                  <a:lnTo>
                    <a:pt x="749706" y="445572"/>
                  </a:lnTo>
                  <a:lnTo>
                    <a:pt x="808900" y="463133"/>
                  </a:lnTo>
                  <a:lnTo>
                    <a:pt x="865909" y="487290"/>
                  </a:lnTo>
                  <a:lnTo>
                    <a:pt x="918507" y="518000"/>
                  </a:lnTo>
                  <a:lnTo>
                    <a:pt x="966737" y="557533"/>
                  </a:lnTo>
                  <a:lnTo>
                    <a:pt x="1008370" y="603619"/>
                  </a:lnTo>
                  <a:lnTo>
                    <a:pt x="1043449" y="654117"/>
                  </a:lnTo>
                  <a:lnTo>
                    <a:pt x="1071933" y="708984"/>
                  </a:lnTo>
                  <a:lnTo>
                    <a:pt x="1093863" y="766035"/>
                  </a:lnTo>
                  <a:lnTo>
                    <a:pt x="1107055" y="827498"/>
                  </a:lnTo>
                  <a:lnTo>
                    <a:pt x="1109197" y="888961"/>
                  </a:lnTo>
                  <a:lnTo>
                    <a:pt x="1107055" y="950424"/>
                  </a:lnTo>
                  <a:lnTo>
                    <a:pt x="1093863" y="1011886"/>
                  </a:lnTo>
                  <a:lnTo>
                    <a:pt x="1071933" y="1068980"/>
                  </a:lnTo>
                  <a:lnTo>
                    <a:pt x="1043449" y="1123805"/>
                  </a:lnTo>
                  <a:lnTo>
                    <a:pt x="1008370" y="1174302"/>
                  </a:lnTo>
                  <a:lnTo>
                    <a:pt x="966737" y="1220431"/>
                  </a:lnTo>
                  <a:lnTo>
                    <a:pt x="918507" y="1259922"/>
                  </a:lnTo>
                  <a:lnTo>
                    <a:pt x="865909" y="1290632"/>
                  </a:lnTo>
                  <a:lnTo>
                    <a:pt x="808900" y="1314788"/>
                  </a:lnTo>
                  <a:lnTo>
                    <a:pt x="749706" y="1332349"/>
                  </a:lnTo>
                  <a:lnTo>
                    <a:pt x="688331" y="1341130"/>
                  </a:lnTo>
                  <a:lnTo>
                    <a:pt x="626957" y="1341130"/>
                  </a:lnTo>
                  <a:lnTo>
                    <a:pt x="565578" y="1332349"/>
                  </a:lnTo>
                  <a:lnTo>
                    <a:pt x="506384" y="1314788"/>
                  </a:lnTo>
                  <a:lnTo>
                    <a:pt x="449391" y="1290632"/>
                  </a:lnTo>
                  <a:lnTo>
                    <a:pt x="396780" y="1259922"/>
                  </a:lnTo>
                  <a:lnTo>
                    <a:pt x="348547" y="1220431"/>
                  </a:lnTo>
                  <a:lnTo>
                    <a:pt x="306897" y="1174302"/>
                  </a:lnTo>
                  <a:lnTo>
                    <a:pt x="271826" y="1123805"/>
                  </a:lnTo>
                  <a:lnTo>
                    <a:pt x="243321" y="1068980"/>
                  </a:lnTo>
                  <a:lnTo>
                    <a:pt x="223597" y="1011886"/>
                  </a:lnTo>
                  <a:lnTo>
                    <a:pt x="210451" y="950424"/>
                  </a:lnTo>
                  <a:lnTo>
                    <a:pt x="206053" y="888961"/>
                  </a:lnTo>
                </a:path>
                <a:path w="1548129" h="1547495">
                  <a:moveTo>
                    <a:pt x="0" y="1547448"/>
                  </a:moveTo>
                  <a:lnTo>
                    <a:pt x="1547628" y="0"/>
                  </a:lnTo>
                </a:path>
              </a:pathLst>
            </a:custGeom>
            <a:ln w="4380">
              <a:solidFill>
                <a:srgbClr val="231F20"/>
              </a:solidFill>
            </a:ln>
          </p:spPr>
          <p:txBody>
            <a:bodyPr wrap="square" lIns="0" tIns="0" rIns="0" bIns="0" rtlCol="0"/>
            <a:lstStyle/>
            <a:p>
              <a:endParaRPr/>
            </a:p>
          </p:txBody>
        </p:sp>
        <p:sp>
          <p:nvSpPr>
            <p:cNvPr id="20" name="object 20"/>
            <p:cNvSpPr/>
            <p:nvPr/>
          </p:nvSpPr>
          <p:spPr>
            <a:xfrm>
              <a:off x="4616005" y="4052892"/>
              <a:ext cx="142875" cy="142875"/>
            </a:xfrm>
            <a:custGeom>
              <a:avLst/>
              <a:gdLst/>
              <a:ahLst/>
              <a:cxnLst/>
              <a:rect l="l" t="t" r="r" b="b"/>
              <a:pathLst>
                <a:path w="142875" h="142875">
                  <a:moveTo>
                    <a:pt x="142460" y="0"/>
                  </a:moveTo>
                  <a:lnTo>
                    <a:pt x="0" y="70243"/>
                  </a:lnTo>
                  <a:lnTo>
                    <a:pt x="72343" y="142670"/>
                  </a:lnTo>
                  <a:lnTo>
                    <a:pt x="142460" y="0"/>
                  </a:lnTo>
                  <a:close/>
                </a:path>
              </a:pathLst>
            </a:custGeom>
            <a:solidFill>
              <a:srgbClr val="231F20"/>
            </a:solidFill>
          </p:spPr>
          <p:txBody>
            <a:bodyPr wrap="square" lIns="0" tIns="0" rIns="0" bIns="0" rtlCol="0"/>
            <a:lstStyle/>
            <a:p>
              <a:endParaRPr/>
            </a:p>
          </p:txBody>
        </p:sp>
      </p:grpSp>
      <p:sp>
        <p:nvSpPr>
          <p:cNvPr id="21" name="object 21"/>
          <p:cNvSpPr txBox="1"/>
          <p:nvPr/>
        </p:nvSpPr>
        <p:spPr>
          <a:xfrm>
            <a:off x="3911487" y="5451570"/>
            <a:ext cx="1039494" cy="288925"/>
          </a:xfrm>
          <a:prstGeom prst="rect">
            <a:avLst/>
          </a:prstGeom>
        </p:spPr>
        <p:txBody>
          <a:bodyPr vert="horz" wrap="square" lIns="0" tIns="15875" rIns="0" bIns="0" rtlCol="0">
            <a:spAutoFit/>
          </a:bodyPr>
          <a:lstStyle/>
          <a:p>
            <a:pPr marL="38100">
              <a:lnSpc>
                <a:spcPct val="100000"/>
              </a:lnSpc>
              <a:spcBef>
                <a:spcPts val="125"/>
              </a:spcBef>
            </a:pPr>
            <a:r>
              <a:rPr sz="1700" spc="10" dirty="0">
                <a:solidFill>
                  <a:srgbClr val="231F20"/>
                </a:solidFill>
                <a:latin typeface="Arial MT"/>
                <a:cs typeface="Arial MT"/>
              </a:rPr>
              <a:t>A:</a:t>
            </a:r>
            <a:r>
              <a:rPr sz="1700" spc="-50" dirty="0">
                <a:solidFill>
                  <a:srgbClr val="231F20"/>
                </a:solidFill>
                <a:latin typeface="Arial MT"/>
                <a:cs typeface="Arial MT"/>
              </a:rPr>
              <a:t> </a:t>
            </a:r>
            <a:r>
              <a:rPr sz="1700" spc="5" dirty="0">
                <a:solidFill>
                  <a:srgbClr val="231F20"/>
                </a:solidFill>
                <a:latin typeface="Arial MT"/>
                <a:cs typeface="Arial MT"/>
              </a:rPr>
              <a:t>(X</a:t>
            </a:r>
            <a:r>
              <a:rPr sz="1725" spc="7" baseline="-26570" dirty="0">
                <a:solidFill>
                  <a:srgbClr val="231F20"/>
                </a:solidFill>
                <a:latin typeface="Arial MT"/>
                <a:cs typeface="Arial MT"/>
              </a:rPr>
              <a:t>A</a:t>
            </a:r>
            <a:r>
              <a:rPr sz="1700" spc="5" dirty="0">
                <a:solidFill>
                  <a:srgbClr val="231F20"/>
                </a:solidFill>
                <a:latin typeface="Arial MT"/>
                <a:cs typeface="Arial MT"/>
              </a:rPr>
              <a:t>,Y</a:t>
            </a:r>
            <a:r>
              <a:rPr sz="1725" spc="7" baseline="-26570" dirty="0">
                <a:solidFill>
                  <a:srgbClr val="231F20"/>
                </a:solidFill>
                <a:latin typeface="Arial MT"/>
                <a:cs typeface="Arial MT"/>
              </a:rPr>
              <a:t>A</a:t>
            </a:r>
            <a:r>
              <a:rPr sz="1700" spc="5" dirty="0">
                <a:solidFill>
                  <a:srgbClr val="231F20"/>
                </a:solidFill>
                <a:latin typeface="Arial MT"/>
                <a:cs typeface="Arial MT"/>
              </a:rPr>
              <a:t>)</a:t>
            </a:r>
            <a:endParaRPr sz="1700">
              <a:latin typeface="Arial MT"/>
              <a:cs typeface="Arial MT"/>
            </a:endParaRPr>
          </a:p>
        </p:txBody>
      </p:sp>
      <p:grpSp>
        <p:nvGrpSpPr>
          <p:cNvPr id="22" name="object 22"/>
          <p:cNvGrpSpPr/>
          <p:nvPr/>
        </p:nvGrpSpPr>
        <p:grpSpPr>
          <a:xfrm>
            <a:off x="5742713" y="4052892"/>
            <a:ext cx="1635760" cy="1648460"/>
            <a:chOff x="5742713" y="4052892"/>
            <a:chExt cx="1635760" cy="1648460"/>
          </a:xfrm>
        </p:grpSpPr>
        <p:sp>
          <p:nvSpPr>
            <p:cNvPr id="23" name="object 23"/>
            <p:cNvSpPr/>
            <p:nvPr/>
          </p:nvSpPr>
          <p:spPr>
            <a:xfrm>
              <a:off x="5744936" y="5040622"/>
              <a:ext cx="1631314" cy="0"/>
            </a:xfrm>
            <a:custGeom>
              <a:avLst/>
              <a:gdLst/>
              <a:ahLst/>
              <a:cxnLst/>
              <a:rect l="l" t="t" r="r" b="b"/>
              <a:pathLst>
                <a:path w="1631315">
                  <a:moveTo>
                    <a:pt x="0" y="0"/>
                  </a:moveTo>
                  <a:lnTo>
                    <a:pt x="1630924" y="0"/>
                  </a:lnTo>
                </a:path>
              </a:pathLst>
            </a:custGeom>
            <a:ln w="4380">
              <a:solidFill>
                <a:srgbClr val="231F20"/>
              </a:solidFill>
              <a:prstDash val="sysDash"/>
            </a:ln>
          </p:spPr>
          <p:txBody>
            <a:bodyPr wrap="square" lIns="0" tIns="0" rIns="0" bIns="0" rtlCol="0"/>
            <a:lstStyle/>
            <a:p>
              <a:endParaRPr/>
            </a:p>
          </p:txBody>
        </p:sp>
        <p:sp>
          <p:nvSpPr>
            <p:cNvPr id="24" name="object 24"/>
            <p:cNvSpPr/>
            <p:nvPr/>
          </p:nvSpPr>
          <p:spPr>
            <a:xfrm>
              <a:off x="6402582" y="4217534"/>
              <a:ext cx="0" cy="1462405"/>
            </a:xfrm>
            <a:custGeom>
              <a:avLst/>
              <a:gdLst/>
              <a:ahLst/>
              <a:cxnLst/>
              <a:rect l="l" t="t" r="r" b="b"/>
              <a:pathLst>
                <a:path h="1462404">
                  <a:moveTo>
                    <a:pt x="0" y="0"/>
                  </a:moveTo>
                  <a:lnTo>
                    <a:pt x="0" y="1461828"/>
                  </a:lnTo>
                </a:path>
              </a:pathLst>
            </a:custGeom>
            <a:ln w="4380">
              <a:solidFill>
                <a:srgbClr val="231F20"/>
              </a:solidFill>
              <a:prstDash val="sysDash"/>
            </a:ln>
          </p:spPr>
          <p:txBody>
            <a:bodyPr wrap="square" lIns="0" tIns="0" rIns="0" bIns="0" rtlCol="0"/>
            <a:lstStyle/>
            <a:p>
              <a:endParaRPr/>
            </a:p>
          </p:txBody>
        </p:sp>
        <p:sp>
          <p:nvSpPr>
            <p:cNvPr id="25" name="object 25"/>
            <p:cNvSpPr/>
            <p:nvPr/>
          </p:nvSpPr>
          <p:spPr>
            <a:xfrm>
              <a:off x="5951002" y="4184597"/>
              <a:ext cx="905510" cy="1515110"/>
            </a:xfrm>
            <a:custGeom>
              <a:avLst/>
              <a:gdLst/>
              <a:ahLst/>
              <a:cxnLst/>
              <a:rect l="l" t="t" r="r" b="b"/>
              <a:pathLst>
                <a:path w="905509" h="1515110">
                  <a:moveTo>
                    <a:pt x="0" y="856024"/>
                  </a:moveTo>
                  <a:lnTo>
                    <a:pt x="4369" y="794561"/>
                  </a:lnTo>
                  <a:lnTo>
                    <a:pt x="17518" y="733099"/>
                  </a:lnTo>
                  <a:lnTo>
                    <a:pt x="37264" y="676047"/>
                  </a:lnTo>
                  <a:lnTo>
                    <a:pt x="65747" y="621180"/>
                  </a:lnTo>
                  <a:lnTo>
                    <a:pt x="100827" y="570682"/>
                  </a:lnTo>
                  <a:lnTo>
                    <a:pt x="144687" y="524596"/>
                  </a:lnTo>
                  <a:lnTo>
                    <a:pt x="192874" y="485063"/>
                  </a:lnTo>
                  <a:lnTo>
                    <a:pt x="245514" y="454353"/>
                  </a:lnTo>
                  <a:lnTo>
                    <a:pt x="300297" y="430196"/>
                  </a:lnTo>
                  <a:lnTo>
                    <a:pt x="361676" y="412636"/>
                  </a:lnTo>
                  <a:lnTo>
                    <a:pt x="420870" y="403855"/>
                  </a:lnTo>
                  <a:lnTo>
                    <a:pt x="484475" y="403855"/>
                  </a:lnTo>
                  <a:lnTo>
                    <a:pt x="543627" y="412636"/>
                  </a:lnTo>
                  <a:lnTo>
                    <a:pt x="605048" y="430196"/>
                  </a:lnTo>
                  <a:lnTo>
                    <a:pt x="659831" y="454353"/>
                  </a:lnTo>
                  <a:lnTo>
                    <a:pt x="712429" y="485063"/>
                  </a:lnTo>
                  <a:lnTo>
                    <a:pt x="760658" y="524596"/>
                  </a:lnTo>
                  <a:lnTo>
                    <a:pt x="804518" y="570682"/>
                  </a:lnTo>
                  <a:lnTo>
                    <a:pt x="839555" y="621180"/>
                  </a:lnTo>
                  <a:lnTo>
                    <a:pt x="868081" y="676047"/>
                  </a:lnTo>
                  <a:lnTo>
                    <a:pt x="887785" y="733099"/>
                  </a:lnTo>
                  <a:lnTo>
                    <a:pt x="900976" y="794561"/>
                  </a:lnTo>
                  <a:lnTo>
                    <a:pt x="905345" y="856024"/>
                  </a:lnTo>
                  <a:lnTo>
                    <a:pt x="900976" y="917487"/>
                  </a:lnTo>
                  <a:lnTo>
                    <a:pt x="887785" y="978949"/>
                  </a:lnTo>
                  <a:lnTo>
                    <a:pt x="868081" y="1036043"/>
                  </a:lnTo>
                  <a:lnTo>
                    <a:pt x="839555" y="1090868"/>
                  </a:lnTo>
                  <a:lnTo>
                    <a:pt x="804518" y="1141365"/>
                  </a:lnTo>
                  <a:lnTo>
                    <a:pt x="760658" y="1187494"/>
                  </a:lnTo>
                  <a:lnTo>
                    <a:pt x="712429" y="1226985"/>
                  </a:lnTo>
                  <a:lnTo>
                    <a:pt x="659831" y="1257695"/>
                  </a:lnTo>
                  <a:lnTo>
                    <a:pt x="605048" y="1281852"/>
                  </a:lnTo>
                  <a:lnTo>
                    <a:pt x="543627" y="1299412"/>
                  </a:lnTo>
                  <a:lnTo>
                    <a:pt x="484475" y="1308193"/>
                  </a:lnTo>
                  <a:lnTo>
                    <a:pt x="420870" y="1308193"/>
                  </a:lnTo>
                  <a:lnTo>
                    <a:pt x="361676" y="1299412"/>
                  </a:lnTo>
                  <a:lnTo>
                    <a:pt x="300297" y="1281852"/>
                  </a:lnTo>
                  <a:lnTo>
                    <a:pt x="245514" y="1257695"/>
                  </a:lnTo>
                  <a:lnTo>
                    <a:pt x="192874" y="1226985"/>
                  </a:lnTo>
                  <a:lnTo>
                    <a:pt x="144687" y="1187494"/>
                  </a:lnTo>
                  <a:lnTo>
                    <a:pt x="100827" y="1141365"/>
                  </a:lnTo>
                  <a:lnTo>
                    <a:pt x="65747" y="1090868"/>
                  </a:lnTo>
                  <a:lnTo>
                    <a:pt x="37264" y="1036043"/>
                  </a:lnTo>
                  <a:lnTo>
                    <a:pt x="17518" y="978949"/>
                  </a:lnTo>
                  <a:lnTo>
                    <a:pt x="4369" y="917487"/>
                  </a:lnTo>
                  <a:lnTo>
                    <a:pt x="0" y="856024"/>
                  </a:lnTo>
                </a:path>
                <a:path w="905509" h="1515110">
                  <a:moveTo>
                    <a:pt x="247699" y="1514511"/>
                  </a:moveTo>
                  <a:lnTo>
                    <a:pt x="738728" y="0"/>
                  </a:lnTo>
                </a:path>
              </a:pathLst>
            </a:custGeom>
            <a:ln w="4380">
              <a:solidFill>
                <a:srgbClr val="231F20"/>
              </a:solidFill>
            </a:ln>
          </p:spPr>
          <p:txBody>
            <a:bodyPr wrap="square" lIns="0" tIns="0" rIns="0" bIns="0" rtlCol="0"/>
            <a:lstStyle/>
            <a:p>
              <a:endParaRPr/>
            </a:p>
          </p:txBody>
        </p:sp>
        <p:sp>
          <p:nvSpPr>
            <p:cNvPr id="26" name="object 26"/>
            <p:cNvSpPr/>
            <p:nvPr/>
          </p:nvSpPr>
          <p:spPr>
            <a:xfrm>
              <a:off x="6637132" y="4052892"/>
              <a:ext cx="96520" cy="160655"/>
            </a:xfrm>
            <a:custGeom>
              <a:avLst/>
              <a:gdLst/>
              <a:ahLst/>
              <a:cxnLst/>
              <a:rect l="l" t="t" r="r" b="b"/>
              <a:pathLst>
                <a:path w="96520" h="160654">
                  <a:moveTo>
                    <a:pt x="96458" y="0"/>
                  </a:moveTo>
                  <a:lnTo>
                    <a:pt x="0" y="127294"/>
                  </a:lnTo>
                  <a:lnTo>
                    <a:pt x="96458" y="160231"/>
                  </a:lnTo>
                  <a:lnTo>
                    <a:pt x="96458" y="0"/>
                  </a:lnTo>
                  <a:close/>
                </a:path>
              </a:pathLst>
            </a:custGeom>
            <a:solidFill>
              <a:srgbClr val="231F20"/>
            </a:solidFill>
          </p:spPr>
          <p:txBody>
            <a:bodyPr wrap="square" lIns="0" tIns="0" rIns="0" bIns="0" rtlCol="0"/>
            <a:lstStyle/>
            <a:p>
              <a:endParaRPr/>
            </a:p>
          </p:txBody>
        </p:sp>
      </p:grpSp>
      <p:sp>
        <p:nvSpPr>
          <p:cNvPr id="27" name="object 27"/>
          <p:cNvSpPr txBox="1"/>
          <p:nvPr/>
        </p:nvSpPr>
        <p:spPr>
          <a:xfrm>
            <a:off x="6542044" y="5451570"/>
            <a:ext cx="1039494" cy="288925"/>
          </a:xfrm>
          <a:prstGeom prst="rect">
            <a:avLst/>
          </a:prstGeom>
        </p:spPr>
        <p:txBody>
          <a:bodyPr vert="horz" wrap="square" lIns="0" tIns="15875" rIns="0" bIns="0" rtlCol="0">
            <a:spAutoFit/>
          </a:bodyPr>
          <a:lstStyle/>
          <a:p>
            <a:pPr marL="38100">
              <a:lnSpc>
                <a:spcPct val="100000"/>
              </a:lnSpc>
              <a:spcBef>
                <a:spcPts val="125"/>
              </a:spcBef>
            </a:pPr>
            <a:r>
              <a:rPr sz="1700" spc="10" dirty="0">
                <a:solidFill>
                  <a:srgbClr val="231F20"/>
                </a:solidFill>
                <a:latin typeface="Arial MT"/>
                <a:cs typeface="Arial MT"/>
              </a:rPr>
              <a:t>B:</a:t>
            </a:r>
            <a:r>
              <a:rPr sz="1700" spc="-50" dirty="0">
                <a:solidFill>
                  <a:srgbClr val="231F20"/>
                </a:solidFill>
                <a:latin typeface="Arial MT"/>
                <a:cs typeface="Arial MT"/>
              </a:rPr>
              <a:t> </a:t>
            </a:r>
            <a:r>
              <a:rPr sz="1700" spc="5" dirty="0">
                <a:solidFill>
                  <a:srgbClr val="231F20"/>
                </a:solidFill>
                <a:latin typeface="Arial MT"/>
                <a:cs typeface="Arial MT"/>
              </a:rPr>
              <a:t>(X</a:t>
            </a:r>
            <a:r>
              <a:rPr sz="1725" spc="7" baseline="-26570" dirty="0">
                <a:solidFill>
                  <a:srgbClr val="231F20"/>
                </a:solidFill>
                <a:latin typeface="Arial MT"/>
                <a:cs typeface="Arial MT"/>
              </a:rPr>
              <a:t>B</a:t>
            </a:r>
            <a:r>
              <a:rPr sz="1700" spc="5" dirty="0">
                <a:solidFill>
                  <a:srgbClr val="231F20"/>
                </a:solidFill>
                <a:latin typeface="Arial MT"/>
                <a:cs typeface="Arial MT"/>
              </a:rPr>
              <a:t>,Y</a:t>
            </a:r>
            <a:r>
              <a:rPr sz="1725" spc="7" baseline="-26570" dirty="0">
                <a:solidFill>
                  <a:srgbClr val="231F20"/>
                </a:solidFill>
                <a:latin typeface="Arial MT"/>
                <a:cs typeface="Arial MT"/>
              </a:rPr>
              <a:t>B</a:t>
            </a:r>
            <a:r>
              <a:rPr sz="1700" spc="5" dirty="0">
                <a:solidFill>
                  <a:srgbClr val="231F20"/>
                </a:solidFill>
                <a:latin typeface="Arial MT"/>
                <a:cs typeface="Arial MT"/>
              </a:rPr>
              <a:t>)</a:t>
            </a:r>
            <a:endParaRPr sz="1700">
              <a:latin typeface="Arial MT"/>
              <a:cs typeface="Arial MT"/>
            </a:endParaRPr>
          </a:p>
        </p:txBody>
      </p:sp>
      <p:sp>
        <p:nvSpPr>
          <p:cNvPr id="28" name="object 28"/>
          <p:cNvSpPr/>
          <p:nvPr/>
        </p:nvSpPr>
        <p:spPr>
          <a:xfrm>
            <a:off x="4249918" y="4562112"/>
            <a:ext cx="197485" cy="478790"/>
          </a:xfrm>
          <a:custGeom>
            <a:avLst/>
            <a:gdLst/>
            <a:ahLst/>
            <a:cxnLst/>
            <a:rect l="l" t="t" r="r" b="b"/>
            <a:pathLst>
              <a:path w="197485" h="478789">
                <a:moveTo>
                  <a:pt x="0" y="0"/>
                </a:moveTo>
                <a:lnTo>
                  <a:pt x="48229" y="39532"/>
                </a:lnTo>
                <a:lnTo>
                  <a:pt x="89862" y="81250"/>
                </a:lnTo>
                <a:lnTo>
                  <a:pt x="124941" y="122925"/>
                </a:lnTo>
                <a:lnTo>
                  <a:pt x="151241" y="169011"/>
                </a:lnTo>
                <a:lnTo>
                  <a:pt x="173171" y="215140"/>
                </a:lnTo>
                <a:lnTo>
                  <a:pt x="188505" y="263411"/>
                </a:lnTo>
                <a:lnTo>
                  <a:pt x="195100" y="313909"/>
                </a:lnTo>
                <a:lnTo>
                  <a:pt x="197285" y="366591"/>
                </a:lnTo>
                <a:lnTo>
                  <a:pt x="192874" y="421458"/>
                </a:lnTo>
                <a:lnTo>
                  <a:pt x="179766" y="478509"/>
                </a:lnTo>
              </a:path>
            </a:pathLst>
          </a:custGeom>
          <a:ln w="4380">
            <a:solidFill>
              <a:srgbClr val="231F20"/>
            </a:solidFill>
          </a:ln>
        </p:spPr>
        <p:txBody>
          <a:bodyPr wrap="square" lIns="0" tIns="0" rIns="0" bIns="0" rtlCol="0"/>
          <a:lstStyle/>
          <a:p>
            <a:endParaRPr/>
          </a:p>
        </p:txBody>
      </p:sp>
      <p:sp>
        <p:nvSpPr>
          <p:cNvPr id="29" name="object 29"/>
          <p:cNvSpPr/>
          <p:nvPr/>
        </p:nvSpPr>
        <p:spPr>
          <a:xfrm>
            <a:off x="6615202" y="4412887"/>
            <a:ext cx="449580" cy="628015"/>
          </a:xfrm>
          <a:custGeom>
            <a:avLst/>
            <a:gdLst/>
            <a:ahLst/>
            <a:cxnLst/>
            <a:rect l="l" t="t" r="r" b="b"/>
            <a:pathLst>
              <a:path w="449579" h="628014">
                <a:moveTo>
                  <a:pt x="0" y="0"/>
                </a:moveTo>
                <a:lnTo>
                  <a:pt x="67974" y="15334"/>
                </a:lnTo>
                <a:lnTo>
                  <a:pt x="129353" y="37264"/>
                </a:lnTo>
                <a:lnTo>
                  <a:pt x="186320" y="61420"/>
                </a:lnTo>
                <a:lnTo>
                  <a:pt x="236776" y="92173"/>
                </a:lnTo>
                <a:lnTo>
                  <a:pt x="282778" y="125067"/>
                </a:lnTo>
                <a:lnTo>
                  <a:pt x="322269" y="164600"/>
                </a:lnTo>
                <a:lnTo>
                  <a:pt x="357349" y="206318"/>
                </a:lnTo>
                <a:lnTo>
                  <a:pt x="385832" y="254589"/>
                </a:lnTo>
                <a:lnTo>
                  <a:pt x="409947" y="305086"/>
                </a:lnTo>
                <a:lnTo>
                  <a:pt x="427466" y="359953"/>
                </a:lnTo>
                <a:lnTo>
                  <a:pt x="440615" y="421416"/>
                </a:lnTo>
                <a:lnTo>
                  <a:pt x="447211" y="485063"/>
                </a:lnTo>
                <a:lnTo>
                  <a:pt x="449396" y="555306"/>
                </a:lnTo>
                <a:lnTo>
                  <a:pt x="447211" y="627734"/>
                </a:lnTo>
              </a:path>
            </a:pathLst>
          </a:custGeom>
          <a:ln w="4380">
            <a:solidFill>
              <a:srgbClr val="231F20"/>
            </a:solidFill>
          </a:ln>
        </p:spPr>
        <p:txBody>
          <a:bodyPr wrap="square" lIns="0" tIns="0" rIns="0" bIns="0" rtlCol="0"/>
          <a:lstStyle/>
          <a:p>
            <a:endParaRPr/>
          </a:p>
        </p:txBody>
      </p:sp>
      <p:sp>
        <p:nvSpPr>
          <p:cNvPr id="30" name="object 30"/>
          <p:cNvSpPr txBox="1"/>
          <p:nvPr/>
        </p:nvSpPr>
        <p:spPr>
          <a:xfrm>
            <a:off x="4439775" y="4545012"/>
            <a:ext cx="310515" cy="288925"/>
          </a:xfrm>
          <a:prstGeom prst="rect">
            <a:avLst/>
          </a:prstGeom>
        </p:spPr>
        <p:txBody>
          <a:bodyPr vert="horz" wrap="square" lIns="0" tIns="15875" rIns="0" bIns="0" rtlCol="0">
            <a:spAutoFit/>
          </a:bodyPr>
          <a:lstStyle/>
          <a:p>
            <a:pPr marL="38100">
              <a:lnSpc>
                <a:spcPct val="100000"/>
              </a:lnSpc>
              <a:spcBef>
                <a:spcPts val="125"/>
              </a:spcBef>
            </a:pPr>
            <a:r>
              <a:rPr sz="1700" spc="15" dirty="0">
                <a:solidFill>
                  <a:srgbClr val="231F20"/>
                </a:solidFill>
                <a:latin typeface="Arial MT"/>
                <a:cs typeface="Arial MT"/>
              </a:rPr>
              <a:t>T</a:t>
            </a:r>
            <a:r>
              <a:rPr sz="1725" spc="22" baseline="-26570" dirty="0">
                <a:solidFill>
                  <a:srgbClr val="231F20"/>
                </a:solidFill>
                <a:latin typeface="Arial MT"/>
                <a:cs typeface="Arial MT"/>
              </a:rPr>
              <a:t>A</a:t>
            </a:r>
            <a:endParaRPr sz="1725" baseline="-26570">
              <a:latin typeface="Arial MT"/>
              <a:cs typeface="Arial MT"/>
            </a:endParaRPr>
          </a:p>
        </p:txBody>
      </p:sp>
      <p:sp>
        <p:nvSpPr>
          <p:cNvPr id="31" name="object 31"/>
          <p:cNvSpPr txBox="1"/>
          <p:nvPr/>
        </p:nvSpPr>
        <p:spPr>
          <a:xfrm>
            <a:off x="7070328" y="4545012"/>
            <a:ext cx="310515" cy="288925"/>
          </a:xfrm>
          <a:prstGeom prst="rect">
            <a:avLst/>
          </a:prstGeom>
        </p:spPr>
        <p:txBody>
          <a:bodyPr vert="horz" wrap="square" lIns="0" tIns="15875" rIns="0" bIns="0" rtlCol="0">
            <a:spAutoFit/>
          </a:bodyPr>
          <a:lstStyle/>
          <a:p>
            <a:pPr marL="38100">
              <a:lnSpc>
                <a:spcPct val="100000"/>
              </a:lnSpc>
              <a:spcBef>
                <a:spcPts val="125"/>
              </a:spcBef>
            </a:pPr>
            <a:r>
              <a:rPr sz="1700" spc="15" dirty="0">
                <a:solidFill>
                  <a:srgbClr val="231F20"/>
                </a:solidFill>
                <a:latin typeface="Arial MT"/>
                <a:cs typeface="Arial MT"/>
              </a:rPr>
              <a:t>T</a:t>
            </a:r>
            <a:r>
              <a:rPr sz="1725" spc="22" baseline="-26570" dirty="0">
                <a:solidFill>
                  <a:srgbClr val="231F20"/>
                </a:solidFill>
                <a:latin typeface="Arial MT"/>
                <a:cs typeface="Arial MT"/>
              </a:rPr>
              <a:t>B</a:t>
            </a:r>
            <a:endParaRPr sz="1725" baseline="-26570">
              <a:latin typeface="Arial MT"/>
              <a:cs typeface="Arial MT"/>
            </a:endParaRPr>
          </a:p>
        </p:txBody>
      </p:sp>
      <p:sp>
        <p:nvSpPr>
          <p:cNvPr id="32" name="object 32"/>
          <p:cNvSpPr txBox="1"/>
          <p:nvPr/>
        </p:nvSpPr>
        <p:spPr>
          <a:xfrm>
            <a:off x="3636515" y="6162760"/>
            <a:ext cx="3418840" cy="276999"/>
          </a:xfrm>
          <a:prstGeom prst="rect">
            <a:avLst/>
          </a:prstGeom>
        </p:spPr>
        <p:txBody>
          <a:bodyPr vert="horz" wrap="square" lIns="0" tIns="15240" rIns="0" bIns="0" rtlCol="0">
            <a:spAutoFit/>
          </a:bodyPr>
          <a:lstStyle/>
          <a:p>
            <a:pPr marL="12700">
              <a:lnSpc>
                <a:spcPct val="100000"/>
              </a:lnSpc>
              <a:spcBef>
                <a:spcPts val="120"/>
              </a:spcBef>
            </a:pPr>
            <a:r>
              <a:rPr sz="1700" spc="30">
                <a:latin typeface="Calibri"/>
                <a:cs typeface="Calibri"/>
              </a:rPr>
              <a:t>Motion</a:t>
            </a:r>
            <a:r>
              <a:rPr sz="1700" spc="170">
                <a:latin typeface="Calibri"/>
                <a:cs typeface="Calibri"/>
              </a:rPr>
              <a:t> </a:t>
            </a:r>
            <a:r>
              <a:rPr sz="1700" spc="10" dirty="0">
                <a:latin typeface="Calibri"/>
                <a:cs typeface="Calibri"/>
              </a:rPr>
              <a:t>angles</a:t>
            </a:r>
            <a:r>
              <a:rPr sz="1700" spc="170" dirty="0">
                <a:latin typeface="Calibri"/>
                <a:cs typeface="Calibri"/>
              </a:rPr>
              <a:t> </a:t>
            </a:r>
            <a:r>
              <a:rPr sz="1700" spc="60" dirty="0">
                <a:latin typeface="Calibri"/>
                <a:cs typeface="Calibri"/>
              </a:rPr>
              <a:t>in</a:t>
            </a:r>
            <a:r>
              <a:rPr sz="1700" spc="170" dirty="0">
                <a:latin typeface="Calibri"/>
                <a:cs typeface="Calibri"/>
              </a:rPr>
              <a:t> </a:t>
            </a:r>
            <a:r>
              <a:rPr sz="1700" spc="175" dirty="0">
                <a:latin typeface="Calibri"/>
                <a:cs typeface="Calibri"/>
              </a:rPr>
              <a:t>FORM.</a:t>
            </a:r>
            <a:endParaRPr sz="1700">
              <a:latin typeface="Calibri"/>
              <a:cs typeface="Calibri"/>
            </a:endParaRPr>
          </a:p>
        </p:txBody>
      </p:sp>
      <p:sp>
        <p:nvSpPr>
          <p:cNvPr id="33" name="object 33"/>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930237" y="820631"/>
            <a:ext cx="8999855" cy="1613535"/>
          </a:xfrm>
          <a:prstGeom prst="rect">
            <a:avLst/>
          </a:prstGeom>
        </p:spPr>
        <p:txBody>
          <a:bodyPr vert="horz" wrap="square" lIns="0" tIns="149860" rIns="0" bIns="0" rtlCol="0">
            <a:spAutoFit/>
          </a:bodyPr>
          <a:lstStyle/>
          <a:p>
            <a:pPr marL="102870">
              <a:lnSpc>
                <a:spcPct val="100000"/>
              </a:lnSpc>
              <a:spcBef>
                <a:spcPts val="1180"/>
              </a:spcBef>
            </a:pPr>
            <a:r>
              <a:rPr sz="1700" b="1" spc="395" dirty="0">
                <a:latin typeface="Calibri"/>
                <a:cs typeface="Calibri"/>
              </a:rPr>
              <a:t>FORP</a:t>
            </a:r>
            <a:r>
              <a:rPr sz="1700" b="1" spc="254" dirty="0">
                <a:latin typeface="Calibri"/>
                <a:cs typeface="Calibri"/>
              </a:rPr>
              <a:t> </a:t>
            </a:r>
            <a:r>
              <a:rPr sz="1700" b="1" spc="90" dirty="0">
                <a:latin typeface="Calibri"/>
                <a:cs typeface="Calibri"/>
              </a:rPr>
              <a:t>uses</a:t>
            </a:r>
            <a:r>
              <a:rPr sz="1700" b="1" spc="265" dirty="0">
                <a:latin typeface="Calibri"/>
                <a:cs typeface="Calibri"/>
              </a:rPr>
              <a:t> </a:t>
            </a:r>
            <a:r>
              <a:rPr sz="1700" b="1" spc="125" dirty="0">
                <a:latin typeface="Calibri"/>
                <a:cs typeface="Calibri"/>
              </a:rPr>
              <a:t>proactive</a:t>
            </a:r>
            <a:r>
              <a:rPr sz="1700" b="1" spc="265" dirty="0">
                <a:latin typeface="Calibri"/>
                <a:cs typeface="Calibri"/>
              </a:rPr>
              <a:t> </a:t>
            </a:r>
            <a:r>
              <a:rPr sz="1700" b="1" spc="114" dirty="0">
                <a:latin typeface="Calibri"/>
                <a:cs typeface="Calibri"/>
              </a:rPr>
              <a:t>route</a:t>
            </a:r>
            <a:r>
              <a:rPr sz="1700" b="1" spc="265" dirty="0">
                <a:latin typeface="Calibri"/>
                <a:cs typeface="Calibri"/>
              </a:rPr>
              <a:t> </a:t>
            </a:r>
            <a:r>
              <a:rPr sz="1700" b="1" spc="114" dirty="0">
                <a:latin typeface="Calibri"/>
                <a:cs typeface="Calibri"/>
              </a:rPr>
              <a:t>maintenance</a:t>
            </a:r>
            <a:r>
              <a:rPr sz="1700" b="1" spc="260" dirty="0">
                <a:latin typeface="Calibri"/>
                <a:cs typeface="Calibri"/>
              </a:rPr>
              <a:t> </a:t>
            </a:r>
            <a:r>
              <a:rPr sz="1700" b="1" spc="135" dirty="0">
                <a:latin typeface="Calibri"/>
                <a:cs typeface="Calibri"/>
              </a:rPr>
              <a:t>using</a:t>
            </a:r>
            <a:r>
              <a:rPr sz="1700" b="1" spc="265" dirty="0">
                <a:latin typeface="Calibri"/>
                <a:cs typeface="Calibri"/>
              </a:rPr>
              <a:t> </a:t>
            </a:r>
            <a:r>
              <a:rPr sz="1700" b="1" spc="95" dirty="0">
                <a:latin typeface="Calibri"/>
                <a:cs typeface="Calibri"/>
              </a:rPr>
              <a:t>available</a:t>
            </a:r>
            <a:r>
              <a:rPr sz="1700" b="1" spc="260" dirty="0">
                <a:latin typeface="Calibri"/>
                <a:cs typeface="Calibri"/>
              </a:rPr>
              <a:t> </a:t>
            </a:r>
            <a:r>
              <a:rPr sz="1700" b="1" spc="375" dirty="0">
                <a:latin typeface="Calibri"/>
                <a:cs typeface="Calibri"/>
              </a:rPr>
              <a:t>RET:</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when</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30" dirty="0">
                <a:latin typeface="Calibri"/>
                <a:cs typeface="Calibri"/>
              </a:rPr>
              <a:t>destination</a:t>
            </a:r>
            <a:r>
              <a:rPr sz="1700" spc="180" dirty="0">
                <a:latin typeface="Calibri"/>
                <a:cs typeface="Calibri"/>
              </a:rPr>
              <a:t> </a:t>
            </a:r>
            <a:r>
              <a:rPr sz="1700" spc="5" dirty="0">
                <a:latin typeface="Calibri"/>
                <a:cs typeface="Calibri"/>
              </a:rPr>
              <a:t>determines</a:t>
            </a:r>
            <a:r>
              <a:rPr sz="1700" spc="180" dirty="0">
                <a:latin typeface="Calibri"/>
                <a:cs typeface="Calibri"/>
              </a:rPr>
              <a:t> </a:t>
            </a:r>
            <a:r>
              <a:rPr sz="1700" spc="55" dirty="0">
                <a:latin typeface="Calibri"/>
                <a:cs typeface="Calibri"/>
              </a:rPr>
              <a:t>that</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30" dirty="0">
                <a:latin typeface="Calibri"/>
                <a:cs typeface="Calibri"/>
              </a:rPr>
              <a:t>break</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35" dirty="0">
                <a:latin typeface="Calibri"/>
                <a:cs typeface="Calibri"/>
              </a:rPr>
              <a:t>about</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30" dirty="0">
                <a:latin typeface="Calibri"/>
                <a:cs typeface="Calibri"/>
              </a:rPr>
              <a:t>occur</a:t>
            </a:r>
            <a:r>
              <a:rPr sz="1700" spc="180" dirty="0">
                <a:latin typeface="Calibri"/>
                <a:cs typeface="Calibri"/>
              </a:rPr>
              <a:t> </a:t>
            </a:r>
            <a:r>
              <a:rPr sz="1700" spc="80" dirty="0">
                <a:latin typeface="Calibri"/>
                <a:cs typeface="Calibri"/>
              </a:rPr>
              <a:t>it</a:t>
            </a:r>
            <a:r>
              <a:rPr sz="1700" spc="180" dirty="0">
                <a:latin typeface="Calibri"/>
                <a:cs typeface="Calibri"/>
              </a:rPr>
              <a:t> </a:t>
            </a:r>
            <a:r>
              <a:rPr sz="1700" spc="-5" dirty="0">
                <a:latin typeface="Calibri"/>
                <a:cs typeface="Calibri"/>
              </a:rPr>
              <a:t>sends</a:t>
            </a:r>
            <a:r>
              <a:rPr sz="1700" spc="180" dirty="0">
                <a:latin typeface="Calibri"/>
                <a:cs typeface="Calibri"/>
              </a:rPr>
              <a:t> </a:t>
            </a:r>
            <a:r>
              <a:rPr sz="1700" spc="155" dirty="0">
                <a:latin typeface="Calibri"/>
                <a:cs typeface="Calibri"/>
              </a:rPr>
              <a:t>Flow-HANDOFF;</a:t>
            </a:r>
            <a:endParaRPr sz="1700">
              <a:latin typeface="Calibri"/>
              <a:cs typeface="Calibri"/>
            </a:endParaRPr>
          </a:p>
          <a:p>
            <a:pPr marL="228600" indent="-216535">
              <a:lnSpc>
                <a:spcPct val="100000"/>
              </a:lnSpc>
              <a:spcBef>
                <a:spcPts val="1085"/>
              </a:spcBef>
              <a:buFont typeface="Cambria"/>
              <a:buChar char="•"/>
              <a:tabLst>
                <a:tab pos="229235" algn="l"/>
              </a:tabLst>
            </a:pPr>
            <a:r>
              <a:rPr sz="1700" spc="170" dirty="0">
                <a:latin typeface="Calibri"/>
                <a:cs typeface="Calibri"/>
              </a:rPr>
              <a:t>Flow-HANDOFF</a:t>
            </a:r>
            <a:r>
              <a:rPr sz="1700" spc="180" dirty="0">
                <a:latin typeface="Calibri"/>
                <a:cs typeface="Calibri"/>
              </a:rPr>
              <a:t> </a:t>
            </a:r>
            <a:r>
              <a:rPr sz="1700" spc="15" dirty="0">
                <a:latin typeface="Calibri"/>
                <a:cs typeface="Calibri"/>
              </a:rPr>
              <a:t>propagates</a:t>
            </a:r>
            <a:r>
              <a:rPr sz="1700" spc="180" dirty="0">
                <a:latin typeface="Calibri"/>
                <a:cs typeface="Calibri"/>
              </a:rPr>
              <a:t> </a:t>
            </a:r>
            <a:r>
              <a:rPr sz="1700" spc="60" dirty="0">
                <a:latin typeface="Calibri"/>
                <a:cs typeface="Calibri"/>
              </a:rPr>
              <a:t>in</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network</a:t>
            </a:r>
            <a:r>
              <a:rPr sz="1700" spc="180" dirty="0">
                <a:latin typeface="Calibri"/>
                <a:cs typeface="Calibri"/>
              </a:rPr>
              <a:t> </a:t>
            </a:r>
            <a:r>
              <a:rPr sz="1700" spc="60" dirty="0">
                <a:latin typeface="Calibri"/>
                <a:cs typeface="Calibri"/>
              </a:rPr>
              <a:t>similarly</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125" dirty="0">
                <a:latin typeface="Calibri"/>
                <a:cs typeface="Calibri"/>
              </a:rPr>
              <a:t>Flow-REQ;</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when</a:t>
            </a:r>
            <a:r>
              <a:rPr sz="1700" spc="110" dirty="0">
                <a:latin typeface="Calibri"/>
                <a:cs typeface="Calibri"/>
              </a:rPr>
              <a:t> </a:t>
            </a:r>
            <a:r>
              <a:rPr sz="1700" spc="45" dirty="0">
                <a:latin typeface="Calibri"/>
                <a:cs typeface="Calibri"/>
              </a:rPr>
              <a:t>many</a:t>
            </a:r>
            <a:r>
              <a:rPr sz="1700" spc="110" dirty="0">
                <a:latin typeface="Calibri"/>
                <a:cs typeface="Calibri"/>
              </a:rPr>
              <a:t> </a:t>
            </a:r>
            <a:r>
              <a:rPr sz="1700" spc="170" dirty="0">
                <a:latin typeface="Calibri"/>
                <a:cs typeface="Calibri"/>
              </a:rPr>
              <a:t>Flow-HANDOFF</a:t>
            </a:r>
            <a:r>
              <a:rPr sz="1700" spc="114" dirty="0">
                <a:latin typeface="Calibri"/>
                <a:cs typeface="Calibri"/>
              </a:rPr>
              <a:t> </a:t>
            </a:r>
            <a:r>
              <a:rPr sz="1700" spc="-5" dirty="0">
                <a:latin typeface="Calibri"/>
                <a:cs typeface="Calibri"/>
              </a:rPr>
              <a:t>are</a:t>
            </a:r>
            <a:r>
              <a:rPr sz="1700" spc="110" dirty="0">
                <a:latin typeface="Calibri"/>
                <a:cs typeface="Calibri"/>
              </a:rPr>
              <a:t> </a:t>
            </a:r>
            <a:r>
              <a:rPr sz="1700" spc="-5" dirty="0">
                <a:latin typeface="Calibri"/>
                <a:cs typeface="Calibri"/>
              </a:rPr>
              <a:t>received</a:t>
            </a:r>
            <a:r>
              <a:rPr sz="1700" spc="114" dirty="0">
                <a:latin typeface="Calibri"/>
                <a:cs typeface="Calibri"/>
              </a:rPr>
              <a:t> </a:t>
            </a:r>
            <a:r>
              <a:rPr sz="1700" spc="55" dirty="0">
                <a:latin typeface="Calibri"/>
                <a:cs typeface="Calibri"/>
              </a:rPr>
              <a:t>at</a:t>
            </a:r>
            <a:r>
              <a:rPr sz="1700" spc="114" dirty="0">
                <a:latin typeface="Calibri"/>
                <a:cs typeface="Calibri"/>
              </a:rPr>
              <a:t> </a:t>
            </a:r>
            <a:r>
              <a:rPr sz="1700" spc="5" dirty="0">
                <a:latin typeface="Calibri"/>
                <a:cs typeface="Calibri"/>
              </a:rPr>
              <a:t>the</a:t>
            </a:r>
            <a:r>
              <a:rPr sz="1700" spc="110" dirty="0">
                <a:latin typeface="Calibri"/>
                <a:cs typeface="Calibri"/>
              </a:rPr>
              <a:t> </a:t>
            </a:r>
            <a:r>
              <a:rPr sz="1700" spc="-5" dirty="0">
                <a:latin typeface="Calibri"/>
                <a:cs typeface="Calibri"/>
              </a:rPr>
              <a:t>source</a:t>
            </a:r>
            <a:r>
              <a:rPr sz="1700" spc="114" dirty="0">
                <a:latin typeface="Calibri"/>
                <a:cs typeface="Calibri"/>
              </a:rPr>
              <a:t> </a:t>
            </a:r>
            <a:r>
              <a:rPr sz="1700" spc="-20" dirty="0">
                <a:latin typeface="Calibri"/>
                <a:cs typeface="Calibri"/>
              </a:rPr>
              <a:t>new</a:t>
            </a:r>
            <a:r>
              <a:rPr sz="1700" spc="114" dirty="0">
                <a:latin typeface="Calibri"/>
                <a:cs typeface="Calibri"/>
              </a:rPr>
              <a:t> </a:t>
            </a:r>
            <a:r>
              <a:rPr sz="1700" spc="50" dirty="0">
                <a:latin typeface="Calibri"/>
                <a:cs typeface="Calibri"/>
              </a:rPr>
              <a:t>path</a:t>
            </a:r>
            <a:r>
              <a:rPr sz="1700" spc="114" dirty="0">
                <a:latin typeface="Calibri"/>
                <a:cs typeface="Calibri"/>
              </a:rPr>
              <a:t> </a:t>
            </a:r>
            <a:r>
              <a:rPr sz="1700" spc="50" dirty="0">
                <a:latin typeface="Calibri"/>
                <a:cs typeface="Calibri"/>
              </a:rPr>
              <a:t>with</a:t>
            </a:r>
            <a:r>
              <a:rPr sz="1700" spc="114" dirty="0">
                <a:latin typeface="Calibri"/>
                <a:cs typeface="Calibri"/>
              </a:rPr>
              <a:t> </a:t>
            </a:r>
            <a:r>
              <a:rPr sz="1700" spc="25" dirty="0">
                <a:latin typeface="Calibri"/>
                <a:cs typeface="Calibri"/>
              </a:rPr>
              <a:t>highest</a:t>
            </a:r>
            <a:r>
              <a:rPr sz="1700" spc="114" dirty="0">
                <a:latin typeface="Calibri"/>
                <a:cs typeface="Calibri"/>
              </a:rPr>
              <a:t> </a:t>
            </a:r>
            <a:r>
              <a:rPr sz="1700" spc="335" dirty="0">
                <a:latin typeface="Calibri"/>
                <a:cs typeface="Calibri"/>
              </a:rPr>
              <a:t>RET</a:t>
            </a:r>
            <a:r>
              <a:rPr sz="1700" spc="114" dirty="0">
                <a:latin typeface="Calibri"/>
                <a:cs typeface="Calibri"/>
              </a:rPr>
              <a:t> </a:t>
            </a:r>
            <a:r>
              <a:rPr sz="1700" spc="35" dirty="0">
                <a:latin typeface="Calibri"/>
                <a:cs typeface="Calibri"/>
              </a:rPr>
              <a:t>is</a:t>
            </a:r>
            <a:r>
              <a:rPr sz="1700" spc="105" dirty="0">
                <a:latin typeface="Calibri"/>
                <a:cs typeface="Calibri"/>
              </a:rPr>
              <a:t> </a:t>
            </a:r>
            <a:r>
              <a:rPr sz="1700" spc="-10" dirty="0">
                <a:latin typeface="Calibri"/>
                <a:cs typeface="Calibri"/>
              </a:rPr>
              <a:t>chosen.</a:t>
            </a:r>
            <a:endParaRPr sz="1700">
              <a:latin typeface="Calibri"/>
              <a:cs typeface="Calibri"/>
            </a:endParaRPr>
          </a:p>
        </p:txBody>
      </p:sp>
      <p:sp>
        <p:nvSpPr>
          <p:cNvPr id="5" name="object 5"/>
          <p:cNvSpPr/>
          <p:nvPr/>
        </p:nvSpPr>
        <p:spPr>
          <a:xfrm>
            <a:off x="3657543" y="3081022"/>
            <a:ext cx="1591945" cy="1021715"/>
          </a:xfrm>
          <a:custGeom>
            <a:avLst/>
            <a:gdLst/>
            <a:ahLst/>
            <a:cxnLst/>
            <a:rect l="l" t="t" r="r" b="b"/>
            <a:pathLst>
              <a:path w="1591945" h="1021714">
                <a:moveTo>
                  <a:pt x="0" y="772584"/>
                </a:moveTo>
                <a:lnTo>
                  <a:pt x="4819" y="721889"/>
                </a:lnTo>
                <a:lnTo>
                  <a:pt x="19298" y="675999"/>
                </a:lnTo>
                <a:lnTo>
                  <a:pt x="40995" y="632560"/>
                </a:lnTo>
                <a:lnTo>
                  <a:pt x="72350" y="596329"/>
                </a:lnTo>
                <a:lnTo>
                  <a:pt x="110929" y="564950"/>
                </a:lnTo>
                <a:lnTo>
                  <a:pt x="151924" y="540827"/>
                </a:lnTo>
                <a:lnTo>
                  <a:pt x="200156" y="526316"/>
                </a:lnTo>
                <a:lnTo>
                  <a:pt x="248393" y="521510"/>
                </a:lnTo>
                <a:lnTo>
                  <a:pt x="296607" y="526316"/>
                </a:lnTo>
                <a:lnTo>
                  <a:pt x="342427" y="540827"/>
                </a:lnTo>
                <a:lnTo>
                  <a:pt x="385839" y="564950"/>
                </a:lnTo>
                <a:lnTo>
                  <a:pt x="424417" y="596329"/>
                </a:lnTo>
                <a:lnTo>
                  <a:pt x="455750" y="632560"/>
                </a:lnTo>
                <a:lnTo>
                  <a:pt x="477470" y="675999"/>
                </a:lnTo>
                <a:lnTo>
                  <a:pt x="491934" y="721889"/>
                </a:lnTo>
                <a:lnTo>
                  <a:pt x="496786" y="772584"/>
                </a:lnTo>
                <a:lnTo>
                  <a:pt x="491934" y="820876"/>
                </a:lnTo>
                <a:lnTo>
                  <a:pt x="477470" y="866719"/>
                </a:lnTo>
                <a:lnTo>
                  <a:pt x="455750" y="910206"/>
                </a:lnTo>
                <a:lnTo>
                  <a:pt x="424417" y="948840"/>
                </a:lnTo>
                <a:lnTo>
                  <a:pt x="385839" y="977769"/>
                </a:lnTo>
                <a:lnTo>
                  <a:pt x="342427" y="1001938"/>
                </a:lnTo>
                <a:lnTo>
                  <a:pt x="296607" y="1016403"/>
                </a:lnTo>
                <a:lnTo>
                  <a:pt x="248393" y="1021255"/>
                </a:lnTo>
                <a:lnTo>
                  <a:pt x="200156" y="1016403"/>
                </a:lnTo>
                <a:lnTo>
                  <a:pt x="151924" y="1001938"/>
                </a:lnTo>
                <a:lnTo>
                  <a:pt x="110929" y="977769"/>
                </a:lnTo>
                <a:lnTo>
                  <a:pt x="72350" y="948840"/>
                </a:lnTo>
                <a:lnTo>
                  <a:pt x="40995" y="910206"/>
                </a:lnTo>
                <a:lnTo>
                  <a:pt x="19298" y="866719"/>
                </a:lnTo>
                <a:lnTo>
                  <a:pt x="4819" y="820876"/>
                </a:lnTo>
                <a:lnTo>
                  <a:pt x="0" y="772584"/>
                </a:lnTo>
                <a:close/>
              </a:path>
              <a:path w="1591945" h="1021714">
                <a:moveTo>
                  <a:pt x="1092423" y="248670"/>
                </a:moveTo>
                <a:lnTo>
                  <a:pt x="1097229" y="200378"/>
                </a:lnTo>
                <a:lnTo>
                  <a:pt x="1111693" y="152086"/>
                </a:lnTo>
                <a:lnTo>
                  <a:pt x="1135816" y="108646"/>
                </a:lnTo>
                <a:lnTo>
                  <a:pt x="1167149" y="72415"/>
                </a:lnTo>
                <a:lnTo>
                  <a:pt x="1203333" y="41036"/>
                </a:lnTo>
                <a:lnTo>
                  <a:pt x="1246773" y="16913"/>
                </a:lnTo>
                <a:lnTo>
                  <a:pt x="1292570" y="4852"/>
                </a:lnTo>
                <a:lnTo>
                  <a:pt x="1340816" y="0"/>
                </a:lnTo>
                <a:lnTo>
                  <a:pt x="1391419" y="4852"/>
                </a:lnTo>
                <a:lnTo>
                  <a:pt x="1437262" y="16913"/>
                </a:lnTo>
                <a:lnTo>
                  <a:pt x="1480656" y="41036"/>
                </a:lnTo>
                <a:lnTo>
                  <a:pt x="1516840" y="72415"/>
                </a:lnTo>
                <a:lnTo>
                  <a:pt x="1548173" y="108646"/>
                </a:lnTo>
                <a:lnTo>
                  <a:pt x="1572296" y="152086"/>
                </a:lnTo>
                <a:lnTo>
                  <a:pt x="1586760" y="200378"/>
                </a:lnTo>
                <a:lnTo>
                  <a:pt x="1591613" y="248670"/>
                </a:lnTo>
                <a:lnTo>
                  <a:pt x="1586760" y="296963"/>
                </a:lnTo>
                <a:lnTo>
                  <a:pt x="1572296" y="342852"/>
                </a:lnTo>
                <a:lnTo>
                  <a:pt x="1548173" y="386292"/>
                </a:lnTo>
                <a:lnTo>
                  <a:pt x="1516840" y="424926"/>
                </a:lnTo>
                <a:lnTo>
                  <a:pt x="1480656" y="453901"/>
                </a:lnTo>
                <a:lnTo>
                  <a:pt x="1437262" y="478024"/>
                </a:lnTo>
                <a:lnTo>
                  <a:pt x="1391419" y="492535"/>
                </a:lnTo>
                <a:lnTo>
                  <a:pt x="1340816" y="497341"/>
                </a:lnTo>
                <a:lnTo>
                  <a:pt x="1292570" y="492535"/>
                </a:lnTo>
                <a:lnTo>
                  <a:pt x="1246773" y="478024"/>
                </a:lnTo>
                <a:lnTo>
                  <a:pt x="1203333" y="453901"/>
                </a:lnTo>
                <a:lnTo>
                  <a:pt x="1167149" y="424926"/>
                </a:lnTo>
                <a:lnTo>
                  <a:pt x="1135816" y="386292"/>
                </a:lnTo>
                <a:lnTo>
                  <a:pt x="1111693" y="342852"/>
                </a:lnTo>
                <a:lnTo>
                  <a:pt x="1097229" y="296963"/>
                </a:lnTo>
                <a:lnTo>
                  <a:pt x="1092423" y="248670"/>
                </a:lnTo>
                <a:close/>
              </a:path>
            </a:pathLst>
          </a:custGeom>
          <a:ln w="4818">
            <a:solidFill>
              <a:srgbClr val="231F20"/>
            </a:solidFill>
          </a:ln>
        </p:spPr>
        <p:txBody>
          <a:bodyPr wrap="square" lIns="0" tIns="0" rIns="0" bIns="0" rtlCol="0"/>
          <a:lstStyle/>
          <a:p>
            <a:endParaRPr/>
          </a:p>
        </p:txBody>
      </p:sp>
      <p:sp>
        <p:nvSpPr>
          <p:cNvPr id="6" name="object 6"/>
          <p:cNvSpPr txBox="1"/>
          <p:nvPr/>
        </p:nvSpPr>
        <p:spPr>
          <a:xfrm>
            <a:off x="4918121" y="3147981"/>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5</a:t>
            </a:r>
            <a:endParaRPr sz="1900">
              <a:latin typeface="Arial MT"/>
              <a:cs typeface="Arial MT"/>
            </a:endParaRPr>
          </a:p>
        </p:txBody>
      </p:sp>
      <p:sp>
        <p:nvSpPr>
          <p:cNvPr id="7" name="object 7"/>
          <p:cNvSpPr/>
          <p:nvPr/>
        </p:nvSpPr>
        <p:spPr>
          <a:xfrm>
            <a:off x="5586740" y="4416154"/>
            <a:ext cx="499745" cy="497840"/>
          </a:xfrm>
          <a:custGeom>
            <a:avLst/>
            <a:gdLst/>
            <a:ahLst/>
            <a:cxnLst/>
            <a:rect l="l" t="t" r="r" b="b"/>
            <a:pathLst>
              <a:path w="499745" h="497839">
                <a:moveTo>
                  <a:pt x="0" y="248670"/>
                </a:moveTo>
                <a:lnTo>
                  <a:pt x="4806" y="200378"/>
                </a:lnTo>
                <a:lnTo>
                  <a:pt x="19316" y="152086"/>
                </a:lnTo>
                <a:lnTo>
                  <a:pt x="43439" y="111049"/>
                </a:lnTo>
                <a:lnTo>
                  <a:pt x="72369" y="72415"/>
                </a:lnTo>
                <a:lnTo>
                  <a:pt x="110910" y="41036"/>
                </a:lnTo>
                <a:lnTo>
                  <a:pt x="154350" y="19270"/>
                </a:lnTo>
                <a:lnTo>
                  <a:pt x="200147" y="4806"/>
                </a:lnTo>
                <a:lnTo>
                  <a:pt x="248393" y="0"/>
                </a:lnTo>
                <a:lnTo>
                  <a:pt x="299042" y="4806"/>
                </a:lnTo>
                <a:lnTo>
                  <a:pt x="344839" y="19270"/>
                </a:lnTo>
                <a:lnTo>
                  <a:pt x="388279" y="41036"/>
                </a:lnTo>
                <a:lnTo>
                  <a:pt x="424417" y="72415"/>
                </a:lnTo>
                <a:lnTo>
                  <a:pt x="455796" y="111049"/>
                </a:lnTo>
                <a:lnTo>
                  <a:pt x="479873" y="152086"/>
                </a:lnTo>
                <a:lnTo>
                  <a:pt x="494383" y="200378"/>
                </a:lnTo>
                <a:lnTo>
                  <a:pt x="499190" y="248670"/>
                </a:lnTo>
                <a:lnTo>
                  <a:pt x="494383" y="296916"/>
                </a:lnTo>
                <a:lnTo>
                  <a:pt x="479873" y="342806"/>
                </a:lnTo>
                <a:lnTo>
                  <a:pt x="455796" y="386246"/>
                </a:lnTo>
                <a:lnTo>
                  <a:pt x="424417" y="424879"/>
                </a:lnTo>
                <a:lnTo>
                  <a:pt x="388279" y="456258"/>
                </a:lnTo>
                <a:lnTo>
                  <a:pt x="344839" y="478024"/>
                </a:lnTo>
                <a:lnTo>
                  <a:pt x="299042" y="492489"/>
                </a:lnTo>
                <a:lnTo>
                  <a:pt x="248393" y="497341"/>
                </a:lnTo>
                <a:lnTo>
                  <a:pt x="200147" y="492489"/>
                </a:lnTo>
                <a:lnTo>
                  <a:pt x="154350" y="478024"/>
                </a:lnTo>
                <a:lnTo>
                  <a:pt x="110910" y="456258"/>
                </a:lnTo>
                <a:lnTo>
                  <a:pt x="72369" y="424879"/>
                </a:lnTo>
                <a:lnTo>
                  <a:pt x="43439" y="386246"/>
                </a:lnTo>
                <a:lnTo>
                  <a:pt x="19316" y="342806"/>
                </a:lnTo>
                <a:lnTo>
                  <a:pt x="4806" y="296916"/>
                </a:lnTo>
                <a:lnTo>
                  <a:pt x="0" y="248670"/>
                </a:lnTo>
                <a:close/>
              </a:path>
            </a:pathLst>
          </a:custGeom>
          <a:ln w="4818">
            <a:solidFill>
              <a:srgbClr val="231F20"/>
            </a:solidFill>
          </a:ln>
        </p:spPr>
        <p:txBody>
          <a:bodyPr wrap="square" lIns="0" tIns="0" rIns="0" bIns="0" rtlCol="0"/>
          <a:lstStyle/>
          <a:p>
            <a:endParaRPr/>
          </a:p>
        </p:txBody>
      </p:sp>
      <p:sp>
        <p:nvSpPr>
          <p:cNvPr id="8" name="object 8"/>
          <p:cNvSpPr txBox="1"/>
          <p:nvPr/>
        </p:nvSpPr>
        <p:spPr>
          <a:xfrm>
            <a:off x="5754906" y="4483104"/>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6</a:t>
            </a:r>
            <a:endParaRPr sz="1900">
              <a:latin typeface="Arial MT"/>
              <a:cs typeface="Arial MT"/>
            </a:endParaRPr>
          </a:p>
        </p:txBody>
      </p:sp>
      <p:sp>
        <p:nvSpPr>
          <p:cNvPr id="9" name="object 9"/>
          <p:cNvSpPr/>
          <p:nvPr/>
        </p:nvSpPr>
        <p:spPr>
          <a:xfrm>
            <a:off x="4388213" y="4959339"/>
            <a:ext cx="499745" cy="497840"/>
          </a:xfrm>
          <a:custGeom>
            <a:avLst/>
            <a:gdLst/>
            <a:ahLst/>
            <a:cxnLst/>
            <a:rect l="l" t="t" r="r" b="b"/>
            <a:pathLst>
              <a:path w="499745" h="497839">
                <a:moveTo>
                  <a:pt x="0" y="248670"/>
                </a:moveTo>
                <a:lnTo>
                  <a:pt x="4852" y="200424"/>
                </a:lnTo>
                <a:lnTo>
                  <a:pt x="19316" y="152132"/>
                </a:lnTo>
                <a:lnTo>
                  <a:pt x="43439" y="111095"/>
                </a:lnTo>
                <a:lnTo>
                  <a:pt x="74772" y="72415"/>
                </a:lnTo>
                <a:lnTo>
                  <a:pt x="110956" y="41036"/>
                </a:lnTo>
                <a:lnTo>
                  <a:pt x="154350" y="19316"/>
                </a:lnTo>
                <a:lnTo>
                  <a:pt x="200193" y="4852"/>
                </a:lnTo>
                <a:lnTo>
                  <a:pt x="248393" y="0"/>
                </a:lnTo>
                <a:lnTo>
                  <a:pt x="299042" y="4852"/>
                </a:lnTo>
                <a:lnTo>
                  <a:pt x="344839" y="19316"/>
                </a:lnTo>
                <a:lnTo>
                  <a:pt x="388279" y="41036"/>
                </a:lnTo>
                <a:lnTo>
                  <a:pt x="424464" y="72415"/>
                </a:lnTo>
                <a:lnTo>
                  <a:pt x="455796" y="111095"/>
                </a:lnTo>
                <a:lnTo>
                  <a:pt x="479919" y="152132"/>
                </a:lnTo>
                <a:lnTo>
                  <a:pt x="494383" y="200424"/>
                </a:lnTo>
                <a:lnTo>
                  <a:pt x="499190" y="248670"/>
                </a:lnTo>
                <a:lnTo>
                  <a:pt x="494383" y="296963"/>
                </a:lnTo>
                <a:lnTo>
                  <a:pt x="479919" y="342852"/>
                </a:lnTo>
                <a:lnTo>
                  <a:pt x="455796" y="386292"/>
                </a:lnTo>
                <a:lnTo>
                  <a:pt x="424464" y="424926"/>
                </a:lnTo>
                <a:lnTo>
                  <a:pt x="388279" y="456304"/>
                </a:lnTo>
                <a:lnTo>
                  <a:pt x="344839" y="478024"/>
                </a:lnTo>
                <a:lnTo>
                  <a:pt x="299042" y="492535"/>
                </a:lnTo>
                <a:lnTo>
                  <a:pt x="248393" y="497341"/>
                </a:lnTo>
                <a:lnTo>
                  <a:pt x="200193" y="492535"/>
                </a:lnTo>
                <a:lnTo>
                  <a:pt x="154350" y="478024"/>
                </a:lnTo>
                <a:lnTo>
                  <a:pt x="110956" y="456304"/>
                </a:lnTo>
                <a:lnTo>
                  <a:pt x="74772" y="424926"/>
                </a:lnTo>
                <a:lnTo>
                  <a:pt x="43439" y="386292"/>
                </a:lnTo>
                <a:lnTo>
                  <a:pt x="19316" y="342852"/>
                </a:lnTo>
                <a:lnTo>
                  <a:pt x="4852" y="296963"/>
                </a:lnTo>
                <a:lnTo>
                  <a:pt x="0" y="248670"/>
                </a:lnTo>
                <a:close/>
              </a:path>
            </a:pathLst>
          </a:custGeom>
          <a:ln w="4818">
            <a:solidFill>
              <a:srgbClr val="231F20"/>
            </a:solidFill>
          </a:ln>
        </p:spPr>
        <p:txBody>
          <a:bodyPr wrap="square" lIns="0" tIns="0" rIns="0" bIns="0" rtlCol="0"/>
          <a:lstStyle/>
          <a:p>
            <a:endParaRPr/>
          </a:p>
        </p:txBody>
      </p:sp>
      <p:sp>
        <p:nvSpPr>
          <p:cNvPr id="10" name="object 10"/>
          <p:cNvSpPr txBox="1"/>
          <p:nvPr/>
        </p:nvSpPr>
        <p:spPr>
          <a:xfrm>
            <a:off x="4556398" y="5026322"/>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7</a:t>
            </a:r>
            <a:endParaRPr sz="1900">
              <a:latin typeface="Arial MT"/>
              <a:cs typeface="Arial MT"/>
            </a:endParaRPr>
          </a:p>
        </p:txBody>
      </p:sp>
      <p:sp>
        <p:nvSpPr>
          <p:cNvPr id="11" name="object 11"/>
          <p:cNvSpPr/>
          <p:nvPr/>
        </p:nvSpPr>
        <p:spPr>
          <a:xfrm>
            <a:off x="2579594" y="3148631"/>
            <a:ext cx="499745" cy="497840"/>
          </a:xfrm>
          <a:custGeom>
            <a:avLst/>
            <a:gdLst/>
            <a:ahLst/>
            <a:cxnLst/>
            <a:rect l="l" t="t" r="r" b="b"/>
            <a:pathLst>
              <a:path w="499744" h="497839">
                <a:moveTo>
                  <a:pt x="0" y="248670"/>
                </a:moveTo>
                <a:lnTo>
                  <a:pt x="4819" y="200378"/>
                </a:lnTo>
                <a:lnTo>
                  <a:pt x="19298" y="152086"/>
                </a:lnTo>
                <a:lnTo>
                  <a:pt x="43416" y="111049"/>
                </a:lnTo>
                <a:lnTo>
                  <a:pt x="74753" y="72415"/>
                </a:lnTo>
                <a:lnTo>
                  <a:pt x="110929" y="41036"/>
                </a:lnTo>
                <a:lnTo>
                  <a:pt x="154341" y="19316"/>
                </a:lnTo>
                <a:lnTo>
                  <a:pt x="200161" y="4806"/>
                </a:lnTo>
                <a:lnTo>
                  <a:pt x="248393" y="0"/>
                </a:lnTo>
                <a:lnTo>
                  <a:pt x="299028" y="4806"/>
                </a:lnTo>
                <a:lnTo>
                  <a:pt x="344844" y="19316"/>
                </a:lnTo>
                <a:lnTo>
                  <a:pt x="388260" y="41036"/>
                </a:lnTo>
                <a:lnTo>
                  <a:pt x="424436" y="72415"/>
                </a:lnTo>
                <a:lnTo>
                  <a:pt x="455773" y="111049"/>
                </a:lnTo>
                <a:lnTo>
                  <a:pt x="479891" y="152086"/>
                </a:lnTo>
                <a:lnTo>
                  <a:pt x="494351" y="200378"/>
                </a:lnTo>
                <a:lnTo>
                  <a:pt x="499190" y="248670"/>
                </a:lnTo>
                <a:lnTo>
                  <a:pt x="494351" y="296963"/>
                </a:lnTo>
                <a:lnTo>
                  <a:pt x="479891" y="342852"/>
                </a:lnTo>
                <a:lnTo>
                  <a:pt x="455773" y="386292"/>
                </a:lnTo>
                <a:lnTo>
                  <a:pt x="424436" y="424926"/>
                </a:lnTo>
                <a:lnTo>
                  <a:pt x="388260" y="456304"/>
                </a:lnTo>
                <a:lnTo>
                  <a:pt x="344844" y="478024"/>
                </a:lnTo>
                <a:lnTo>
                  <a:pt x="299028" y="492535"/>
                </a:lnTo>
                <a:lnTo>
                  <a:pt x="248393" y="497341"/>
                </a:lnTo>
                <a:lnTo>
                  <a:pt x="200161" y="492535"/>
                </a:lnTo>
                <a:lnTo>
                  <a:pt x="154341" y="478024"/>
                </a:lnTo>
                <a:lnTo>
                  <a:pt x="110929" y="456304"/>
                </a:lnTo>
                <a:lnTo>
                  <a:pt x="74753" y="424926"/>
                </a:lnTo>
                <a:lnTo>
                  <a:pt x="43416" y="386292"/>
                </a:lnTo>
                <a:lnTo>
                  <a:pt x="19298" y="342852"/>
                </a:lnTo>
                <a:lnTo>
                  <a:pt x="4819" y="296963"/>
                </a:lnTo>
                <a:lnTo>
                  <a:pt x="0" y="248670"/>
                </a:lnTo>
                <a:close/>
              </a:path>
            </a:pathLst>
          </a:custGeom>
          <a:ln w="4818">
            <a:solidFill>
              <a:srgbClr val="231F20"/>
            </a:solidFill>
          </a:ln>
        </p:spPr>
        <p:txBody>
          <a:bodyPr wrap="square" lIns="0" tIns="0" rIns="0" bIns="0" rtlCol="0"/>
          <a:lstStyle/>
          <a:p>
            <a:endParaRPr/>
          </a:p>
        </p:txBody>
      </p:sp>
      <p:sp>
        <p:nvSpPr>
          <p:cNvPr id="12" name="object 12"/>
          <p:cNvSpPr txBox="1"/>
          <p:nvPr/>
        </p:nvSpPr>
        <p:spPr>
          <a:xfrm>
            <a:off x="2747763" y="3215595"/>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2</a:t>
            </a:r>
            <a:endParaRPr sz="1900">
              <a:latin typeface="Arial MT"/>
              <a:cs typeface="Arial MT"/>
            </a:endParaRPr>
          </a:p>
        </p:txBody>
      </p:sp>
      <p:sp>
        <p:nvSpPr>
          <p:cNvPr id="13" name="object 13"/>
          <p:cNvSpPr/>
          <p:nvPr/>
        </p:nvSpPr>
        <p:spPr>
          <a:xfrm>
            <a:off x="3122178" y="4235093"/>
            <a:ext cx="499745" cy="497840"/>
          </a:xfrm>
          <a:custGeom>
            <a:avLst/>
            <a:gdLst/>
            <a:ahLst/>
            <a:cxnLst/>
            <a:rect l="l" t="t" r="r" b="b"/>
            <a:pathLst>
              <a:path w="499745" h="497839">
                <a:moveTo>
                  <a:pt x="0" y="248624"/>
                </a:moveTo>
                <a:lnTo>
                  <a:pt x="4838" y="200332"/>
                </a:lnTo>
                <a:lnTo>
                  <a:pt x="19298" y="152086"/>
                </a:lnTo>
                <a:lnTo>
                  <a:pt x="43416" y="111049"/>
                </a:lnTo>
                <a:lnTo>
                  <a:pt x="74772" y="72415"/>
                </a:lnTo>
                <a:lnTo>
                  <a:pt x="110929" y="40990"/>
                </a:lnTo>
                <a:lnTo>
                  <a:pt x="154345" y="19270"/>
                </a:lnTo>
                <a:lnTo>
                  <a:pt x="200161" y="4806"/>
                </a:lnTo>
                <a:lnTo>
                  <a:pt x="248393" y="0"/>
                </a:lnTo>
                <a:lnTo>
                  <a:pt x="299028" y="4806"/>
                </a:lnTo>
                <a:lnTo>
                  <a:pt x="344862" y="19270"/>
                </a:lnTo>
                <a:lnTo>
                  <a:pt x="388260" y="40990"/>
                </a:lnTo>
                <a:lnTo>
                  <a:pt x="424436" y="72415"/>
                </a:lnTo>
                <a:lnTo>
                  <a:pt x="455791" y="111049"/>
                </a:lnTo>
                <a:lnTo>
                  <a:pt x="479891" y="152086"/>
                </a:lnTo>
                <a:lnTo>
                  <a:pt x="494370" y="200332"/>
                </a:lnTo>
                <a:lnTo>
                  <a:pt x="499190" y="248624"/>
                </a:lnTo>
                <a:lnTo>
                  <a:pt x="494370" y="296916"/>
                </a:lnTo>
                <a:lnTo>
                  <a:pt x="479891" y="342806"/>
                </a:lnTo>
                <a:lnTo>
                  <a:pt x="455791" y="386246"/>
                </a:lnTo>
                <a:lnTo>
                  <a:pt x="424436" y="424879"/>
                </a:lnTo>
                <a:lnTo>
                  <a:pt x="388260" y="456258"/>
                </a:lnTo>
                <a:lnTo>
                  <a:pt x="344862" y="477978"/>
                </a:lnTo>
                <a:lnTo>
                  <a:pt x="299028" y="492489"/>
                </a:lnTo>
                <a:lnTo>
                  <a:pt x="248393" y="497295"/>
                </a:lnTo>
                <a:lnTo>
                  <a:pt x="200161" y="492489"/>
                </a:lnTo>
                <a:lnTo>
                  <a:pt x="154345" y="477978"/>
                </a:lnTo>
                <a:lnTo>
                  <a:pt x="110929" y="456258"/>
                </a:lnTo>
                <a:lnTo>
                  <a:pt x="74772" y="424879"/>
                </a:lnTo>
                <a:lnTo>
                  <a:pt x="43416" y="386246"/>
                </a:lnTo>
                <a:lnTo>
                  <a:pt x="19298" y="342806"/>
                </a:lnTo>
                <a:lnTo>
                  <a:pt x="4838" y="296916"/>
                </a:lnTo>
                <a:lnTo>
                  <a:pt x="0" y="248624"/>
                </a:lnTo>
                <a:close/>
              </a:path>
            </a:pathLst>
          </a:custGeom>
          <a:ln w="4818">
            <a:solidFill>
              <a:srgbClr val="231F20"/>
            </a:solidFill>
          </a:ln>
        </p:spPr>
        <p:txBody>
          <a:bodyPr wrap="square" lIns="0" tIns="0" rIns="0" bIns="0" rtlCol="0"/>
          <a:lstStyle/>
          <a:p>
            <a:endParaRPr/>
          </a:p>
        </p:txBody>
      </p:sp>
      <p:sp>
        <p:nvSpPr>
          <p:cNvPr id="14" name="object 14"/>
          <p:cNvSpPr txBox="1"/>
          <p:nvPr/>
        </p:nvSpPr>
        <p:spPr>
          <a:xfrm>
            <a:off x="3290337" y="4302031"/>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9</a:t>
            </a:r>
            <a:endParaRPr sz="1900">
              <a:latin typeface="Arial MT"/>
              <a:cs typeface="Arial MT"/>
            </a:endParaRPr>
          </a:p>
        </p:txBody>
      </p:sp>
      <p:sp>
        <p:nvSpPr>
          <p:cNvPr id="15" name="object 15"/>
          <p:cNvSpPr/>
          <p:nvPr/>
        </p:nvSpPr>
        <p:spPr>
          <a:xfrm>
            <a:off x="2466248" y="5072838"/>
            <a:ext cx="499745" cy="497840"/>
          </a:xfrm>
          <a:custGeom>
            <a:avLst/>
            <a:gdLst/>
            <a:ahLst/>
            <a:cxnLst/>
            <a:rect l="l" t="t" r="r" b="b"/>
            <a:pathLst>
              <a:path w="499744" h="497839">
                <a:moveTo>
                  <a:pt x="0" y="248670"/>
                </a:moveTo>
                <a:lnTo>
                  <a:pt x="4838" y="200378"/>
                </a:lnTo>
                <a:lnTo>
                  <a:pt x="19293" y="152086"/>
                </a:lnTo>
                <a:lnTo>
                  <a:pt x="43412" y="108646"/>
                </a:lnTo>
                <a:lnTo>
                  <a:pt x="74767" y="72415"/>
                </a:lnTo>
                <a:lnTo>
                  <a:pt x="110947" y="41036"/>
                </a:lnTo>
                <a:lnTo>
                  <a:pt x="154341" y="16913"/>
                </a:lnTo>
                <a:lnTo>
                  <a:pt x="200156" y="4806"/>
                </a:lnTo>
                <a:lnTo>
                  <a:pt x="250810" y="0"/>
                </a:lnTo>
                <a:lnTo>
                  <a:pt x="299028" y="4806"/>
                </a:lnTo>
                <a:lnTo>
                  <a:pt x="344844" y="16913"/>
                </a:lnTo>
                <a:lnTo>
                  <a:pt x="388256" y="41036"/>
                </a:lnTo>
                <a:lnTo>
                  <a:pt x="424431" y="72415"/>
                </a:lnTo>
                <a:lnTo>
                  <a:pt x="455773" y="108646"/>
                </a:lnTo>
                <a:lnTo>
                  <a:pt x="479886" y="152086"/>
                </a:lnTo>
                <a:lnTo>
                  <a:pt x="494365" y="200378"/>
                </a:lnTo>
                <a:lnTo>
                  <a:pt x="499185" y="248670"/>
                </a:lnTo>
                <a:lnTo>
                  <a:pt x="494365" y="296963"/>
                </a:lnTo>
                <a:lnTo>
                  <a:pt x="479886" y="342806"/>
                </a:lnTo>
                <a:lnTo>
                  <a:pt x="455773" y="386292"/>
                </a:lnTo>
                <a:lnTo>
                  <a:pt x="424431" y="424926"/>
                </a:lnTo>
                <a:lnTo>
                  <a:pt x="388256" y="456304"/>
                </a:lnTo>
                <a:lnTo>
                  <a:pt x="344844" y="478024"/>
                </a:lnTo>
                <a:lnTo>
                  <a:pt x="299028" y="492489"/>
                </a:lnTo>
                <a:lnTo>
                  <a:pt x="250810" y="497341"/>
                </a:lnTo>
                <a:lnTo>
                  <a:pt x="200156" y="492489"/>
                </a:lnTo>
                <a:lnTo>
                  <a:pt x="154341" y="478024"/>
                </a:lnTo>
                <a:lnTo>
                  <a:pt x="110947" y="456304"/>
                </a:lnTo>
                <a:lnTo>
                  <a:pt x="74767" y="424926"/>
                </a:lnTo>
                <a:lnTo>
                  <a:pt x="43412" y="386292"/>
                </a:lnTo>
                <a:lnTo>
                  <a:pt x="19293" y="342806"/>
                </a:lnTo>
                <a:lnTo>
                  <a:pt x="4838" y="296963"/>
                </a:lnTo>
                <a:lnTo>
                  <a:pt x="0" y="248670"/>
                </a:lnTo>
                <a:close/>
              </a:path>
            </a:pathLst>
          </a:custGeom>
          <a:ln w="4818">
            <a:solidFill>
              <a:srgbClr val="231F20"/>
            </a:solidFill>
          </a:ln>
        </p:spPr>
        <p:txBody>
          <a:bodyPr wrap="square" lIns="0" tIns="0" rIns="0" bIns="0" rtlCol="0"/>
          <a:lstStyle/>
          <a:p>
            <a:endParaRPr/>
          </a:p>
        </p:txBody>
      </p:sp>
      <p:sp>
        <p:nvSpPr>
          <p:cNvPr id="16" name="object 16"/>
          <p:cNvSpPr txBox="1"/>
          <p:nvPr/>
        </p:nvSpPr>
        <p:spPr>
          <a:xfrm>
            <a:off x="2634424" y="5139802"/>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4</a:t>
            </a:r>
            <a:endParaRPr sz="1900">
              <a:latin typeface="Arial MT"/>
              <a:cs typeface="Arial MT"/>
            </a:endParaRPr>
          </a:p>
        </p:txBody>
      </p:sp>
      <p:sp>
        <p:nvSpPr>
          <p:cNvPr id="17" name="object 17"/>
          <p:cNvSpPr/>
          <p:nvPr/>
        </p:nvSpPr>
        <p:spPr>
          <a:xfrm>
            <a:off x="3597249" y="2718899"/>
            <a:ext cx="497205" cy="497840"/>
          </a:xfrm>
          <a:custGeom>
            <a:avLst/>
            <a:gdLst/>
            <a:ahLst/>
            <a:cxnLst/>
            <a:rect l="l" t="t" r="r" b="b"/>
            <a:pathLst>
              <a:path w="497204" h="497839">
                <a:moveTo>
                  <a:pt x="0" y="248670"/>
                </a:moveTo>
                <a:lnTo>
                  <a:pt x="4819" y="200378"/>
                </a:lnTo>
                <a:lnTo>
                  <a:pt x="19298" y="152086"/>
                </a:lnTo>
                <a:lnTo>
                  <a:pt x="43416" y="108646"/>
                </a:lnTo>
                <a:lnTo>
                  <a:pt x="72350" y="72415"/>
                </a:lnTo>
                <a:lnTo>
                  <a:pt x="110929" y="41036"/>
                </a:lnTo>
                <a:lnTo>
                  <a:pt x="154341" y="16867"/>
                </a:lnTo>
                <a:lnTo>
                  <a:pt x="200156" y="4806"/>
                </a:lnTo>
                <a:lnTo>
                  <a:pt x="248393" y="0"/>
                </a:lnTo>
                <a:lnTo>
                  <a:pt x="296611" y="4806"/>
                </a:lnTo>
                <a:lnTo>
                  <a:pt x="344844" y="16867"/>
                </a:lnTo>
                <a:lnTo>
                  <a:pt x="388260" y="41036"/>
                </a:lnTo>
                <a:lnTo>
                  <a:pt x="424417" y="72415"/>
                </a:lnTo>
                <a:lnTo>
                  <a:pt x="455773" y="108646"/>
                </a:lnTo>
                <a:lnTo>
                  <a:pt x="479891" y="152086"/>
                </a:lnTo>
                <a:lnTo>
                  <a:pt x="491948" y="200378"/>
                </a:lnTo>
                <a:lnTo>
                  <a:pt x="496768" y="248670"/>
                </a:lnTo>
                <a:lnTo>
                  <a:pt x="491948" y="296963"/>
                </a:lnTo>
                <a:lnTo>
                  <a:pt x="479891" y="342806"/>
                </a:lnTo>
                <a:lnTo>
                  <a:pt x="455773" y="386292"/>
                </a:lnTo>
                <a:lnTo>
                  <a:pt x="424417" y="424879"/>
                </a:lnTo>
                <a:lnTo>
                  <a:pt x="388260" y="453855"/>
                </a:lnTo>
                <a:lnTo>
                  <a:pt x="344844" y="478024"/>
                </a:lnTo>
                <a:lnTo>
                  <a:pt x="296611" y="492489"/>
                </a:lnTo>
                <a:lnTo>
                  <a:pt x="248393" y="497341"/>
                </a:lnTo>
                <a:lnTo>
                  <a:pt x="200156" y="492489"/>
                </a:lnTo>
                <a:lnTo>
                  <a:pt x="154341" y="478024"/>
                </a:lnTo>
                <a:lnTo>
                  <a:pt x="110929" y="453855"/>
                </a:lnTo>
                <a:lnTo>
                  <a:pt x="72350" y="424879"/>
                </a:lnTo>
                <a:lnTo>
                  <a:pt x="43416" y="386292"/>
                </a:lnTo>
                <a:lnTo>
                  <a:pt x="19298" y="342806"/>
                </a:lnTo>
                <a:lnTo>
                  <a:pt x="4819" y="296963"/>
                </a:lnTo>
                <a:lnTo>
                  <a:pt x="0" y="248670"/>
                </a:lnTo>
                <a:close/>
              </a:path>
            </a:pathLst>
          </a:custGeom>
          <a:ln w="4818">
            <a:solidFill>
              <a:srgbClr val="231F20"/>
            </a:solidFill>
          </a:ln>
        </p:spPr>
        <p:txBody>
          <a:bodyPr wrap="square" lIns="0" tIns="0" rIns="0" bIns="0" rtlCol="0"/>
          <a:lstStyle/>
          <a:p>
            <a:endParaRPr/>
          </a:p>
        </p:txBody>
      </p:sp>
      <p:sp>
        <p:nvSpPr>
          <p:cNvPr id="18" name="object 18"/>
          <p:cNvSpPr txBox="1"/>
          <p:nvPr/>
        </p:nvSpPr>
        <p:spPr>
          <a:xfrm>
            <a:off x="3765419" y="2785856"/>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1</a:t>
            </a:r>
            <a:endParaRPr sz="1900">
              <a:latin typeface="Arial MT"/>
              <a:cs typeface="Arial MT"/>
            </a:endParaRPr>
          </a:p>
        </p:txBody>
      </p:sp>
      <p:sp>
        <p:nvSpPr>
          <p:cNvPr id="19" name="object 19"/>
          <p:cNvSpPr/>
          <p:nvPr/>
        </p:nvSpPr>
        <p:spPr>
          <a:xfrm>
            <a:off x="1607754" y="2967570"/>
            <a:ext cx="4104640" cy="2353945"/>
          </a:xfrm>
          <a:custGeom>
            <a:avLst/>
            <a:gdLst/>
            <a:ahLst/>
            <a:cxnLst/>
            <a:rect l="l" t="t" r="r" b="b"/>
            <a:pathLst>
              <a:path w="4104640" h="2353945">
                <a:moveTo>
                  <a:pt x="2151059" y="1086415"/>
                </a:moveTo>
                <a:lnTo>
                  <a:pt x="2110064" y="1151621"/>
                </a:lnTo>
              </a:path>
              <a:path w="4104640" h="2353945">
                <a:moveTo>
                  <a:pt x="1606073" y="1709316"/>
                </a:moveTo>
                <a:lnTo>
                  <a:pt x="1287745" y="2182535"/>
                </a:lnTo>
              </a:path>
              <a:path w="4104640" h="2353945">
                <a:moveTo>
                  <a:pt x="2085964" y="1187806"/>
                </a:moveTo>
                <a:lnTo>
                  <a:pt x="2044969" y="1253012"/>
                </a:lnTo>
              </a:path>
              <a:path w="4104640" h="2353945">
                <a:moveTo>
                  <a:pt x="2020850" y="1289196"/>
                </a:moveTo>
                <a:lnTo>
                  <a:pt x="1979855" y="1354403"/>
                </a:lnTo>
              </a:path>
              <a:path w="4104640" h="2353945">
                <a:moveTo>
                  <a:pt x="3554568" y="550439"/>
                </a:moveTo>
                <a:lnTo>
                  <a:pt x="3573839" y="584221"/>
                </a:lnTo>
              </a:path>
              <a:path w="4104640" h="2353945">
                <a:moveTo>
                  <a:pt x="3585900" y="603538"/>
                </a:moveTo>
                <a:lnTo>
                  <a:pt x="3605217" y="637366"/>
                </a:lnTo>
              </a:path>
              <a:path w="4104640" h="2353945">
                <a:moveTo>
                  <a:pt x="3617279" y="656683"/>
                </a:moveTo>
                <a:lnTo>
                  <a:pt x="3636549" y="690464"/>
                </a:lnTo>
              </a:path>
              <a:path w="4104640" h="2353945">
                <a:moveTo>
                  <a:pt x="3648611" y="709781"/>
                </a:moveTo>
                <a:lnTo>
                  <a:pt x="3667882" y="743563"/>
                </a:lnTo>
              </a:path>
              <a:path w="4104640" h="2353945">
                <a:moveTo>
                  <a:pt x="3679943" y="762879"/>
                </a:moveTo>
                <a:lnTo>
                  <a:pt x="3699260" y="796707"/>
                </a:lnTo>
              </a:path>
              <a:path w="4104640" h="2353945">
                <a:moveTo>
                  <a:pt x="3711322" y="816024"/>
                </a:moveTo>
                <a:lnTo>
                  <a:pt x="3730592" y="849806"/>
                </a:lnTo>
              </a:path>
              <a:path w="4104640" h="2353945">
                <a:moveTo>
                  <a:pt x="3742654" y="869123"/>
                </a:moveTo>
                <a:lnTo>
                  <a:pt x="3761971" y="902904"/>
                </a:lnTo>
              </a:path>
              <a:path w="4104640" h="2353945">
                <a:moveTo>
                  <a:pt x="3774032" y="922221"/>
                </a:moveTo>
                <a:lnTo>
                  <a:pt x="3793303" y="956049"/>
                </a:lnTo>
              </a:path>
              <a:path w="4104640" h="2353945">
                <a:moveTo>
                  <a:pt x="3805365" y="975366"/>
                </a:moveTo>
                <a:lnTo>
                  <a:pt x="3824682" y="1009147"/>
                </a:lnTo>
              </a:path>
              <a:path w="4104640" h="2353945">
                <a:moveTo>
                  <a:pt x="3836697" y="1028464"/>
                </a:moveTo>
                <a:lnTo>
                  <a:pt x="3856014" y="1062292"/>
                </a:lnTo>
              </a:path>
              <a:path w="4104640" h="2353945">
                <a:moveTo>
                  <a:pt x="3870478" y="1081563"/>
                </a:moveTo>
                <a:lnTo>
                  <a:pt x="3889795" y="1115390"/>
                </a:lnTo>
              </a:path>
              <a:path w="4104640" h="2353945">
                <a:moveTo>
                  <a:pt x="3901811" y="1137110"/>
                </a:moveTo>
                <a:lnTo>
                  <a:pt x="3921128" y="1170938"/>
                </a:lnTo>
              </a:path>
              <a:path w="4104640" h="2353945">
                <a:moveTo>
                  <a:pt x="3933189" y="1192658"/>
                </a:moveTo>
                <a:lnTo>
                  <a:pt x="3954863" y="1226439"/>
                </a:lnTo>
              </a:path>
              <a:path w="4104640" h="2353945">
                <a:moveTo>
                  <a:pt x="3966924" y="1248206"/>
                </a:moveTo>
                <a:lnTo>
                  <a:pt x="3986241" y="1281987"/>
                </a:lnTo>
              </a:path>
              <a:path w="4104640" h="2353945">
                <a:moveTo>
                  <a:pt x="3998303" y="1301304"/>
                </a:moveTo>
                <a:lnTo>
                  <a:pt x="4017574" y="1335086"/>
                </a:lnTo>
              </a:path>
              <a:path w="4104640" h="2353945">
                <a:moveTo>
                  <a:pt x="4029635" y="1354403"/>
                </a:moveTo>
                <a:lnTo>
                  <a:pt x="4048906" y="1388230"/>
                </a:lnTo>
              </a:path>
              <a:path w="4104640" h="2353945">
                <a:moveTo>
                  <a:pt x="4060967" y="1407547"/>
                </a:moveTo>
                <a:lnTo>
                  <a:pt x="4080284" y="1441329"/>
                </a:lnTo>
              </a:path>
              <a:path w="4104640" h="2353945">
                <a:moveTo>
                  <a:pt x="4092346" y="1460646"/>
                </a:moveTo>
                <a:lnTo>
                  <a:pt x="4104407" y="1479963"/>
                </a:lnTo>
              </a:path>
              <a:path w="4104640" h="2353945">
                <a:moveTo>
                  <a:pt x="1389034" y="246221"/>
                </a:moveTo>
                <a:lnTo>
                  <a:pt x="1461390" y="217246"/>
                </a:lnTo>
              </a:path>
              <a:path w="4104640" h="2353945">
                <a:moveTo>
                  <a:pt x="1502367" y="200378"/>
                </a:moveTo>
                <a:lnTo>
                  <a:pt x="1574717" y="171403"/>
                </a:lnTo>
              </a:path>
              <a:path w="4104640" h="2353945">
                <a:moveTo>
                  <a:pt x="1613314" y="154489"/>
                </a:moveTo>
                <a:lnTo>
                  <a:pt x="1685646" y="125513"/>
                </a:lnTo>
              </a:path>
              <a:path w="4104640" h="2353945">
                <a:moveTo>
                  <a:pt x="1726642" y="108646"/>
                </a:moveTo>
                <a:lnTo>
                  <a:pt x="1796575" y="79670"/>
                </a:lnTo>
              </a:path>
              <a:path w="4104640" h="2353945">
                <a:moveTo>
                  <a:pt x="1837571" y="62756"/>
                </a:moveTo>
                <a:lnTo>
                  <a:pt x="1909921" y="33781"/>
                </a:lnTo>
              </a:path>
              <a:path w="4104640" h="2353945">
                <a:moveTo>
                  <a:pt x="1948500" y="16867"/>
                </a:moveTo>
                <a:lnTo>
                  <a:pt x="1989495" y="0"/>
                </a:lnTo>
              </a:path>
              <a:path w="4104640" h="2353945">
                <a:moveTo>
                  <a:pt x="2486264" y="0"/>
                </a:moveTo>
                <a:lnTo>
                  <a:pt x="2558637" y="26526"/>
                </a:lnTo>
              </a:path>
              <a:path w="4104640" h="2353945">
                <a:moveTo>
                  <a:pt x="2599628" y="41036"/>
                </a:moveTo>
                <a:lnTo>
                  <a:pt x="2671951" y="65159"/>
                </a:lnTo>
              </a:path>
              <a:path w="4104640" h="2353945">
                <a:moveTo>
                  <a:pt x="2712942" y="79670"/>
                </a:moveTo>
                <a:lnTo>
                  <a:pt x="2785311" y="106196"/>
                </a:lnTo>
              </a:path>
              <a:path w="4104640" h="2353945">
                <a:moveTo>
                  <a:pt x="2826301" y="120707"/>
                </a:moveTo>
                <a:lnTo>
                  <a:pt x="2898624" y="147280"/>
                </a:lnTo>
              </a:path>
              <a:path w="4104640" h="2353945">
                <a:moveTo>
                  <a:pt x="2939615" y="161744"/>
                </a:moveTo>
                <a:lnTo>
                  <a:pt x="3011984" y="185867"/>
                </a:lnTo>
              </a:path>
              <a:path w="4104640" h="2353945">
                <a:moveTo>
                  <a:pt x="3052975" y="200378"/>
                </a:moveTo>
                <a:lnTo>
                  <a:pt x="3125298" y="226904"/>
                </a:lnTo>
              </a:path>
              <a:path w="4104640" h="2353945">
                <a:moveTo>
                  <a:pt x="3166335" y="241415"/>
                </a:moveTo>
                <a:lnTo>
                  <a:pt x="3173544" y="243818"/>
                </a:lnTo>
              </a:path>
              <a:path w="4104640" h="2353945">
                <a:moveTo>
                  <a:pt x="3279648" y="2240439"/>
                </a:moveTo>
                <a:lnTo>
                  <a:pt x="3349615" y="2206658"/>
                </a:lnTo>
              </a:path>
              <a:path w="4104640" h="2353945">
                <a:moveTo>
                  <a:pt x="3388156" y="2184938"/>
                </a:moveTo>
                <a:lnTo>
                  <a:pt x="3458122" y="2151110"/>
                </a:lnTo>
              </a:path>
              <a:path w="4104640" h="2353945">
                <a:moveTo>
                  <a:pt x="3496664" y="2131793"/>
                </a:moveTo>
                <a:lnTo>
                  <a:pt x="3566630" y="2098012"/>
                </a:lnTo>
              </a:path>
              <a:path w="4104640" h="2353945">
                <a:moveTo>
                  <a:pt x="3605217" y="2076292"/>
                </a:moveTo>
                <a:lnTo>
                  <a:pt x="3675137" y="2042464"/>
                </a:lnTo>
              </a:path>
              <a:path w="4104640" h="2353945">
                <a:moveTo>
                  <a:pt x="3713725" y="2023147"/>
                </a:moveTo>
                <a:lnTo>
                  <a:pt x="3781242" y="1986963"/>
                </a:lnTo>
              </a:path>
              <a:path w="4104640" h="2353945">
                <a:moveTo>
                  <a:pt x="3819829" y="1967646"/>
                </a:moveTo>
                <a:lnTo>
                  <a:pt x="3889795" y="1933818"/>
                </a:lnTo>
              </a:path>
              <a:path w="4104640" h="2353945">
                <a:moveTo>
                  <a:pt x="3928337" y="1914547"/>
                </a:moveTo>
                <a:lnTo>
                  <a:pt x="3998303" y="1880719"/>
                </a:lnTo>
              </a:path>
              <a:path w="4104640" h="2353945">
                <a:moveTo>
                  <a:pt x="4036844" y="1861403"/>
                </a:moveTo>
                <a:lnTo>
                  <a:pt x="4039294" y="1858999"/>
                </a:lnTo>
              </a:path>
              <a:path w="4104640" h="2353945">
                <a:moveTo>
                  <a:pt x="1357679" y="2353938"/>
                </a:moveTo>
                <a:lnTo>
                  <a:pt x="2780458" y="2240439"/>
                </a:lnTo>
              </a:path>
              <a:path w="4104640" h="2353945">
                <a:moveTo>
                  <a:pt x="2298182" y="634963"/>
                </a:moveTo>
                <a:lnTo>
                  <a:pt x="2237889" y="248670"/>
                </a:lnTo>
              </a:path>
              <a:path w="4104640" h="2353945">
                <a:moveTo>
                  <a:pt x="0" y="1335086"/>
                </a:moveTo>
                <a:lnTo>
                  <a:pt x="4819" y="1286793"/>
                </a:lnTo>
                <a:lnTo>
                  <a:pt x="19298" y="1238501"/>
                </a:lnTo>
                <a:lnTo>
                  <a:pt x="43416" y="1197464"/>
                </a:lnTo>
                <a:lnTo>
                  <a:pt x="72350" y="1158830"/>
                </a:lnTo>
                <a:lnTo>
                  <a:pt x="110929" y="1127452"/>
                </a:lnTo>
                <a:lnTo>
                  <a:pt x="154345" y="1105732"/>
                </a:lnTo>
                <a:lnTo>
                  <a:pt x="200161" y="1091221"/>
                </a:lnTo>
                <a:lnTo>
                  <a:pt x="248393" y="1086415"/>
                </a:lnTo>
                <a:lnTo>
                  <a:pt x="296611" y="1091221"/>
                </a:lnTo>
                <a:lnTo>
                  <a:pt x="344844" y="1105732"/>
                </a:lnTo>
                <a:lnTo>
                  <a:pt x="388260" y="1127452"/>
                </a:lnTo>
                <a:lnTo>
                  <a:pt x="424436" y="1158830"/>
                </a:lnTo>
                <a:lnTo>
                  <a:pt x="455773" y="1197464"/>
                </a:lnTo>
                <a:lnTo>
                  <a:pt x="479891" y="1238501"/>
                </a:lnTo>
                <a:lnTo>
                  <a:pt x="491948" y="1286793"/>
                </a:lnTo>
                <a:lnTo>
                  <a:pt x="496768" y="1335086"/>
                </a:lnTo>
                <a:lnTo>
                  <a:pt x="491948" y="1383378"/>
                </a:lnTo>
                <a:lnTo>
                  <a:pt x="479891" y="1429267"/>
                </a:lnTo>
                <a:lnTo>
                  <a:pt x="455773" y="1472707"/>
                </a:lnTo>
                <a:lnTo>
                  <a:pt x="424436" y="1511341"/>
                </a:lnTo>
                <a:lnTo>
                  <a:pt x="388260" y="1542719"/>
                </a:lnTo>
                <a:lnTo>
                  <a:pt x="344844" y="1564439"/>
                </a:lnTo>
                <a:lnTo>
                  <a:pt x="296611" y="1578950"/>
                </a:lnTo>
                <a:lnTo>
                  <a:pt x="248393" y="1583756"/>
                </a:lnTo>
                <a:lnTo>
                  <a:pt x="200161" y="1578950"/>
                </a:lnTo>
                <a:lnTo>
                  <a:pt x="154345" y="1564439"/>
                </a:lnTo>
                <a:lnTo>
                  <a:pt x="110929" y="1542719"/>
                </a:lnTo>
                <a:lnTo>
                  <a:pt x="72350" y="1511341"/>
                </a:lnTo>
                <a:lnTo>
                  <a:pt x="43416" y="1472707"/>
                </a:lnTo>
                <a:lnTo>
                  <a:pt x="19298" y="1429267"/>
                </a:lnTo>
                <a:lnTo>
                  <a:pt x="4819" y="1383378"/>
                </a:lnTo>
                <a:lnTo>
                  <a:pt x="0" y="1335086"/>
                </a:lnTo>
                <a:close/>
              </a:path>
            </a:pathLst>
          </a:custGeom>
          <a:ln w="4818">
            <a:solidFill>
              <a:srgbClr val="231F20"/>
            </a:solidFill>
          </a:ln>
        </p:spPr>
        <p:txBody>
          <a:bodyPr wrap="square" lIns="0" tIns="0" rIns="0" bIns="0" rtlCol="0"/>
          <a:lstStyle/>
          <a:p>
            <a:endParaRPr/>
          </a:p>
        </p:txBody>
      </p:sp>
      <p:sp>
        <p:nvSpPr>
          <p:cNvPr id="20" name="object 20"/>
          <p:cNvSpPr txBox="1"/>
          <p:nvPr/>
        </p:nvSpPr>
        <p:spPr>
          <a:xfrm>
            <a:off x="1775912" y="4120958"/>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3</a:t>
            </a:r>
            <a:endParaRPr sz="1900">
              <a:latin typeface="Arial MT"/>
              <a:cs typeface="Arial MT"/>
            </a:endParaRPr>
          </a:p>
        </p:txBody>
      </p:sp>
      <p:sp>
        <p:nvSpPr>
          <p:cNvPr id="21" name="object 21"/>
          <p:cNvSpPr/>
          <p:nvPr/>
        </p:nvSpPr>
        <p:spPr>
          <a:xfrm>
            <a:off x="2012892" y="3534924"/>
            <a:ext cx="2874645" cy="1576705"/>
          </a:xfrm>
          <a:custGeom>
            <a:avLst/>
            <a:gdLst/>
            <a:ahLst/>
            <a:cxnLst/>
            <a:rect l="l" t="t" r="r" b="b"/>
            <a:pathLst>
              <a:path w="2874645" h="1576704">
                <a:moveTo>
                  <a:pt x="0" y="960901"/>
                </a:moveTo>
                <a:lnTo>
                  <a:pt x="50635" y="1021255"/>
                </a:lnTo>
              </a:path>
              <a:path w="2874645" h="1576704">
                <a:moveTo>
                  <a:pt x="77170" y="1055036"/>
                </a:moveTo>
                <a:lnTo>
                  <a:pt x="127805" y="1112987"/>
                </a:lnTo>
              </a:path>
              <a:path w="2874645" h="1576704">
                <a:moveTo>
                  <a:pt x="154345" y="1146769"/>
                </a:moveTo>
                <a:lnTo>
                  <a:pt x="204981" y="1204719"/>
                </a:lnTo>
              </a:path>
              <a:path w="2874645" h="1576704">
                <a:moveTo>
                  <a:pt x="231498" y="1238547"/>
                </a:moveTo>
                <a:lnTo>
                  <a:pt x="279730" y="1298901"/>
                </a:lnTo>
              </a:path>
              <a:path w="2874645" h="1576704">
                <a:moveTo>
                  <a:pt x="308668" y="1330279"/>
                </a:moveTo>
                <a:lnTo>
                  <a:pt x="356905" y="1390633"/>
                </a:lnTo>
              </a:path>
              <a:path w="2874645" h="1576704">
                <a:moveTo>
                  <a:pt x="385839" y="1424415"/>
                </a:moveTo>
                <a:lnTo>
                  <a:pt x="436474" y="1482366"/>
                </a:lnTo>
              </a:path>
              <a:path w="2874645" h="1576704">
                <a:moveTo>
                  <a:pt x="463014" y="1516193"/>
                </a:moveTo>
                <a:lnTo>
                  <a:pt x="511228" y="1576547"/>
                </a:lnTo>
              </a:path>
              <a:path w="2874645" h="1576704">
                <a:moveTo>
                  <a:pt x="610119" y="0"/>
                </a:moveTo>
                <a:lnTo>
                  <a:pt x="26516" y="598732"/>
                </a:lnTo>
              </a:path>
              <a:path w="2874645" h="1576704">
                <a:moveTo>
                  <a:pt x="2375321" y="881230"/>
                </a:moveTo>
                <a:lnTo>
                  <a:pt x="2380173" y="832938"/>
                </a:lnTo>
                <a:lnTo>
                  <a:pt x="2394638" y="784646"/>
                </a:lnTo>
                <a:lnTo>
                  <a:pt x="2418761" y="741159"/>
                </a:lnTo>
                <a:lnTo>
                  <a:pt x="2450093" y="704975"/>
                </a:lnTo>
                <a:lnTo>
                  <a:pt x="2486277" y="673596"/>
                </a:lnTo>
                <a:lnTo>
                  <a:pt x="2529671" y="649427"/>
                </a:lnTo>
                <a:lnTo>
                  <a:pt x="2575514" y="637366"/>
                </a:lnTo>
                <a:lnTo>
                  <a:pt x="2623714" y="632560"/>
                </a:lnTo>
                <a:lnTo>
                  <a:pt x="2674363" y="637366"/>
                </a:lnTo>
                <a:lnTo>
                  <a:pt x="2720160" y="649427"/>
                </a:lnTo>
                <a:lnTo>
                  <a:pt x="2763600" y="673596"/>
                </a:lnTo>
                <a:lnTo>
                  <a:pt x="2799785" y="704975"/>
                </a:lnTo>
                <a:lnTo>
                  <a:pt x="2831117" y="741159"/>
                </a:lnTo>
                <a:lnTo>
                  <a:pt x="2855240" y="784646"/>
                </a:lnTo>
                <a:lnTo>
                  <a:pt x="2869704" y="832938"/>
                </a:lnTo>
                <a:lnTo>
                  <a:pt x="2874511" y="881230"/>
                </a:lnTo>
                <a:lnTo>
                  <a:pt x="2869704" y="929476"/>
                </a:lnTo>
                <a:lnTo>
                  <a:pt x="2855240" y="975366"/>
                </a:lnTo>
                <a:lnTo>
                  <a:pt x="2831117" y="1018806"/>
                </a:lnTo>
                <a:lnTo>
                  <a:pt x="2799785" y="1057439"/>
                </a:lnTo>
                <a:lnTo>
                  <a:pt x="2763600" y="1088818"/>
                </a:lnTo>
                <a:lnTo>
                  <a:pt x="2720160" y="1110584"/>
                </a:lnTo>
                <a:lnTo>
                  <a:pt x="2674363" y="1125049"/>
                </a:lnTo>
                <a:lnTo>
                  <a:pt x="2623714" y="1129901"/>
                </a:lnTo>
                <a:lnTo>
                  <a:pt x="2575514" y="1125049"/>
                </a:lnTo>
                <a:lnTo>
                  <a:pt x="2529671" y="1110584"/>
                </a:lnTo>
                <a:lnTo>
                  <a:pt x="2486277" y="1088818"/>
                </a:lnTo>
                <a:lnTo>
                  <a:pt x="2450093" y="1057439"/>
                </a:lnTo>
                <a:lnTo>
                  <a:pt x="2418761" y="1018806"/>
                </a:lnTo>
                <a:lnTo>
                  <a:pt x="2394638" y="975366"/>
                </a:lnTo>
                <a:lnTo>
                  <a:pt x="2380173" y="929476"/>
                </a:lnTo>
                <a:lnTo>
                  <a:pt x="2375321" y="881230"/>
                </a:lnTo>
                <a:close/>
              </a:path>
            </a:pathLst>
          </a:custGeom>
          <a:ln w="4818">
            <a:solidFill>
              <a:srgbClr val="231F20"/>
            </a:solidFill>
          </a:ln>
        </p:spPr>
        <p:txBody>
          <a:bodyPr wrap="square" lIns="0" tIns="0" rIns="0" bIns="0" rtlCol="0"/>
          <a:lstStyle/>
          <a:p>
            <a:endParaRPr/>
          </a:p>
        </p:txBody>
      </p:sp>
      <p:sp>
        <p:nvSpPr>
          <p:cNvPr id="22" name="object 22"/>
          <p:cNvSpPr txBox="1"/>
          <p:nvPr/>
        </p:nvSpPr>
        <p:spPr>
          <a:xfrm>
            <a:off x="1628817" y="5410194"/>
            <a:ext cx="791845"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Source</a:t>
            </a:r>
            <a:endParaRPr sz="1900">
              <a:latin typeface="Arial MT"/>
              <a:cs typeface="Arial MT"/>
            </a:endParaRPr>
          </a:p>
        </p:txBody>
      </p:sp>
      <p:sp>
        <p:nvSpPr>
          <p:cNvPr id="23" name="object 23"/>
          <p:cNvSpPr txBox="1"/>
          <p:nvPr/>
        </p:nvSpPr>
        <p:spPr>
          <a:xfrm>
            <a:off x="4522642" y="2694102"/>
            <a:ext cx="589280" cy="315595"/>
          </a:xfrm>
          <a:prstGeom prst="rect">
            <a:avLst/>
          </a:prstGeom>
        </p:spPr>
        <p:txBody>
          <a:bodyPr vert="horz" wrap="square" lIns="0" tIns="12700" rIns="0" bIns="0" rtlCol="0">
            <a:spAutoFit/>
          </a:bodyPr>
          <a:lstStyle/>
          <a:p>
            <a:pPr marL="12700">
              <a:lnSpc>
                <a:spcPct val="100000"/>
              </a:lnSpc>
              <a:spcBef>
                <a:spcPts val="100"/>
              </a:spcBef>
            </a:pPr>
            <a:r>
              <a:rPr sz="1900" spc="-15" dirty="0">
                <a:solidFill>
                  <a:srgbClr val="231F20"/>
                </a:solidFill>
                <a:latin typeface="Arial MT"/>
                <a:cs typeface="Arial MT"/>
              </a:rPr>
              <a:t>D</a:t>
            </a:r>
            <a:r>
              <a:rPr sz="1900" dirty="0">
                <a:solidFill>
                  <a:srgbClr val="231F20"/>
                </a:solidFill>
                <a:latin typeface="Arial MT"/>
                <a:cs typeface="Arial MT"/>
              </a:rPr>
              <a:t>e</a:t>
            </a:r>
            <a:r>
              <a:rPr sz="1900" spc="-5" dirty="0">
                <a:solidFill>
                  <a:srgbClr val="231F20"/>
                </a:solidFill>
                <a:latin typeface="Arial MT"/>
                <a:cs typeface="Arial MT"/>
              </a:rPr>
              <a:t>s</a:t>
            </a:r>
            <a:r>
              <a:rPr sz="1900" dirty="0">
                <a:solidFill>
                  <a:srgbClr val="231F20"/>
                </a:solidFill>
                <a:latin typeface="Arial MT"/>
                <a:cs typeface="Arial MT"/>
              </a:rPr>
              <a:t>t.</a:t>
            </a:r>
            <a:endParaRPr sz="1900">
              <a:latin typeface="Arial MT"/>
              <a:cs typeface="Arial MT"/>
            </a:endParaRPr>
          </a:p>
        </p:txBody>
      </p:sp>
      <p:sp>
        <p:nvSpPr>
          <p:cNvPr id="24" name="object 24"/>
          <p:cNvSpPr txBox="1"/>
          <p:nvPr/>
        </p:nvSpPr>
        <p:spPr>
          <a:xfrm>
            <a:off x="4488886" y="4234438"/>
            <a:ext cx="29527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r>
              <a:rPr sz="1900" spc="-5" dirty="0">
                <a:solidFill>
                  <a:srgbClr val="231F20"/>
                </a:solidFill>
                <a:latin typeface="Arial MT"/>
                <a:cs typeface="Arial MT"/>
              </a:rPr>
              <a:t>0</a:t>
            </a:r>
            <a:endParaRPr sz="1900">
              <a:latin typeface="Arial MT"/>
              <a:cs typeface="Arial MT"/>
            </a:endParaRPr>
          </a:p>
        </p:txBody>
      </p:sp>
      <p:sp>
        <p:nvSpPr>
          <p:cNvPr id="25" name="object 25"/>
          <p:cNvSpPr/>
          <p:nvPr/>
        </p:nvSpPr>
        <p:spPr>
          <a:xfrm>
            <a:off x="838492" y="5005228"/>
            <a:ext cx="499745" cy="497840"/>
          </a:xfrm>
          <a:custGeom>
            <a:avLst/>
            <a:gdLst/>
            <a:ahLst/>
            <a:cxnLst/>
            <a:rect l="l" t="t" r="r" b="b"/>
            <a:pathLst>
              <a:path w="499744" h="497839">
                <a:moveTo>
                  <a:pt x="0" y="248670"/>
                </a:moveTo>
                <a:lnTo>
                  <a:pt x="4819" y="200378"/>
                </a:lnTo>
                <a:lnTo>
                  <a:pt x="19279" y="152086"/>
                </a:lnTo>
                <a:lnTo>
                  <a:pt x="43398" y="108646"/>
                </a:lnTo>
                <a:lnTo>
                  <a:pt x="74753" y="72415"/>
                </a:lnTo>
                <a:lnTo>
                  <a:pt x="110929" y="41036"/>
                </a:lnTo>
                <a:lnTo>
                  <a:pt x="154327" y="16913"/>
                </a:lnTo>
                <a:lnTo>
                  <a:pt x="200161" y="4806"/>
                </a:lnTo>
                <a:lnTo>
                  <a:pt x="250796" y="0"/>
                </a:lnTo>
                <a:lnTo>
                  <a:pt x="299010" y="4806"/>
                </a:lnTo>
                <a:lnTo>
                  <a:pt x="344844" y="16913"/>
                </a:lnTo>
                <a:lnTo>
                  <a:pt x="388242" y="41036"/>
                </a:lnTo>
                <a:lnTo>
                  <a:pt x="424417" y="72415"/>
                </a:lnTo>
                <a:lnTo>
                  <a:pt x="455773" y="108646"/>
                </a:lnTo>
                <a:lnTo>
                  <a:pt x="479891" y="152086"/>
                </a:lnTo>
                <a:lnTo>
                  <a:pt x="494351" y="200378"/>
                </a:lnTo>
                <a:lnTo>
                  <a:pt x="499171" y="248670"/>
                </a:lnTo>
                <a:lnTo>
                  <a:pt x="494351" y="296963"/>
                </a:lnTo>
                <a:lnTo>
                  <a:pt x="479891" y="342852"/>
                </a:lnTo>
                <a:lnTo>
                  <a:pt x="455773" y="386292"/>
                </a:lnTo>
                <a:lnTo>
                  <a:pt x="424417" y="424926"/>
                </a:lnTo>
                <a:lnTo>
                  <a:pt x="388242" y="453901"/>
                </a:lnTo>
                <a:lnTo>
                  <a:pt x="344844" y="478024"/>
                </a:lnTo>
                <a:lnTo>
                  <a:pt x="299010" y="492535"/>
                </a:lnTo>
                <a:lnTo>
                  <a:pt x="250796" y="497341"/>
                </a:lnTo>
                <a:lnTo>
                  <a:pt x="200161" y="492535"/>
                </a:lnTo>
                <a:lnTo>
                  <a:pt x="154327" y="478024"/>
                </a:lnTo>
                <a:lnTo>
                  <a:pt x="110929" y="453901"/>
                </a:lnTo>
                <a:lnTo>
                  <a:pt x="74753" y="424926"/>
                </a:lnTo>
                <a:lnTo>
                  <a:pt x="43398" y="386292"/>
                </a:lnTo>
                <a:lnTo>
                  <a:pt x="19279" y="342852"/>
                </a:lnTo>
                <a:lnTo>
                  <a:pt x="4819" y="296963"/>
                </a:lnTo>
                <a:lnTo>
                  <a:pt x="0" y="248670"/>
                </a:lnTo>
                <a:close/>
              </a:path>
            </a:pathLst>
          </a:custGeom>
          <a:ln w="4818">
            <a:solidFill>
              <a:srgbClr val="231F20"/>
            </a:solidFill>
          </a:ln>
        </p:spPr>
        <p:txBody>
          <a:bodyPr wrap="square" lIns="0" tIns="0" rIns="0" bIns="0" rtlCol="0"/>
          <a:lstStyle/>
          <a:p>
            <a:endParaRPr/>
          </a:p>
        </p:txBody>
      </p:sp>
      <p:sp>
        <p:nvSpPr>
          <p:cNvPr id="26" name="object 26"/>
          <p:cNvSpPr txBox="1"/>
          <p:nvPr/>
        </p:nvSpPr>
        <p:spPr>
          <a:xfrm>
            <a:off x="939123" y="5072189"/>
            <a:ext cx="29527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r>
              <a:rPr sz="1900" spc="-5" dirty="0">
                <a:solidFill>
                  <a:srgbClr val="231F20"/>
                </a:solidFill>
                <a:latin typeface="Arial MT"/>
                <a:cs typeface="Arial MT"/>
              </a:rPr>
              <a:t>1</a:t>
            </a:r>
            <a:endParaRPr sz="1900">
              <a:latin typeface="Arial MT"/>
              <a:cs typeface="Arial MT"/>
            </a:endParaRPr>
          </a:p>
        </p:txBody>
      </p:sp>
      <p:grpSp>
        <p:nvGrpSpPr>
          <p:cNvPr id="27" name="object 27"/>
          <p:cNvGrpSpPr/>
          <p:nvPr/>
        </p:nvGrpSpPr>
        <p:grpSpPr>
          <a:xfrm>
            <a:off x="1221791" y="3370593"/>
            <a:ext cx="5228590" cy="1955164"/>
            <a:chOff x="1221791" y="3370593"/>
            <a:chExt cx="5228590" cy="1955164"/>
          </a:xfrm>
        </p:grpSpPr>
        <p:sp>
          <p:nvSpPr>
            <p:cNvPr id="28" name="object 28"/>
            <p:cNvSpPr/>
            <p:nvPr/>
          </p:nvSpPr>
          <p:spPr>
            <a:xfrm>
              <a:off x="3621368" y="4481315"/>
              <a:ext cx="38735" cy="2540"/>
            </a:xfrm>
            <a:custGeom>
              <a:avLst/>
              <a:gdLst/>
              <a:ahLst/>
              <a:cxnLst/>
              <a:rect l="l" t="t" r="r" b="b"/>
              <a:pathLst>
                <a:path w="38735" h="2539">
                  <a:moveTo>
                    <a:pt x="-2409" y="1201"/>
                  </a:moveTo>
                  <a:lnTo>
                    <a:pt x="40983" y="1201"/>
                  </a:lnTo>
                </a:path>
              </a:pathLst>
            </a:custGeom>
            <a:ln w="7221">
              <a:solidFill>
                <a:srgbClr val="231F20"/>
              </a:solidFill>
            </a:ln>
          </p:spPr>
          <p:txBody>
            <a:bodyPr wrap="square" lIns="0" tIns="0" rIns="0" bIns="0" rtlCol="0"/>
            <a:lstStyle/>
            <a:p>
              <a:endParaRPr/>
            </a:p>
          </p:txBody>
        </p:sp>
        <p:sp>
          <p:nvSpPr>
            <p:cNvPr id="29" name="object 29"/>
            <p:cNvSpPr/>
            <p:nvPr/>
          </p:nvSpPr>
          <p:spPr>
            <a:xfrm>
              <a:off x="3684060" y="4474059"/>
              <a:ext cx="38735" cy="5080"/>
            </a:xfrm>
            <a:custGeom>
              <a:avLst/>
              <a:gdLst/>
              <a:ahLst/>
              <a:cxnLst/>
              <a:rect l="l" t="t" r="r" b="b"/>
              <a:pathLst>
                <a:path w="38735" h="5079">
                  <a:moveTo>
                    <a:pt x="0" y="4852"/>
                  </a:moveTo>
                  <a:lnTo>
                    <a:pt x="38596" y="0"/>
                  </a:lnTo>
                </a:path>
              </a:pathLst>
            </a:custGeom>
            <a:ln w="4818">
              <a:solidFill>
                <a:srgbClr val="231F20"/>
              </a:solidFill>
            </a:ln>
          </p:spPr>
          <p:txBody>
            <a:bodyPr wrap="square" lIns="0" tIns="0" rIns="0" bIns="0" rtlCol="0"/>
            <a:lstStyle/>
            <a:p>
              <a:endParaRPr/>
            </a:p>
          </p:txBody>
        </p:sp>
        <p:sp>
          <p:nvSpPr>
            <p:cNvPr id="30" name="object 30"/>
            <p:cNvSpPr/>
            <p:nvPr/>
          </p:nvSpPr>
          <p:spPr>
            <a:xfrm>
              <a:off x="3746771" y="4469253"/>
              <a:ext cx="38735" cy="2540"/>
            </a:xfrm>
            <a:custGeom>
              <a:avLst/>
              <a:gdLst/>
              <a:ahLst/>
              <a:cxnLst/>
              <a:rect l="l" t="t" r="r" b="b"/>
              <a:pathLst>
                <a:path w="38735" h="2539">
                  <a:moveTo>
                    <a:pt x="-2409" y="1201"/>
                  </a:moveTo>
                  <a:lnTo>
                    <a:pt x="40987" y="1201"/>
                  </a:lnTo>
                </a:path>
              </a:pathLst>
            </a:custGeom>
            <a:ln w="7221">
              <a:solidFill>
                <a:srgbClr val="231F20"/>
              </a:solidFill>
            </a:ln>
          </p:spPr>
          <p:txBody>
            <a:bodyPr wrap="square" lIns="0" tIns="0" rIns="0" bIns="0" rtlCol="0"/>
            <a:lstStyle/>
            <a:p>
              <a:endParaRPr/>
            </a:p>
          </p:txBody>
        </p:sp>
        <p:sp>
          <p:nvSpPr>
            <p:cNvPr id="31" name="object 31"/>
            <p:cNvSpPr/>
            <p:nvPr/>
          </p:nvSpPr>
          <p:spPr>
            <a:xfrm>
              <a:off x="3809467" y="4464401"/>
              <a:ext cx="38735" cy="2540"/>
            </a:xfrm>
            <a:custGeom>
              <a:avLst/>
              <a:gdLst/>
              <a:ahLst/>
              <a:cxnLst/>
              <a:rect l="l" t="t" r="r" b="b"/>
              <a:pathLst>
                <a:path w="38735" h="2539">
                  <a:moveTo>
                    <a:pt x="-2409" y="1224"/>
                  </a:moveTo>
                  <a:lnTo>
                    <a:pt x="40987" y="1224"/>
                  </a:lnTo>
                </a:path>
              </a:pathLst>
            </a:custGeom>
            <a:ln w="7267">
              <a:solidFill>
                <a:srgbClr val="231F20"/>
              </a:solidFill>
            </a:ln>
          </p:spPr>
          <p:txBody>
            <a:bodyPr wrap="square" lIns="0" tIns="0" rIns="0" bIns="0" rtlCol="0"/>
            <a:lstStyle/>
            <a:p>
              <a:endParaRPr/>
            </a:p>
          </p:txBody>
        </p:sp>
        <p:sp>
          <p:nvSpPr>
            <p:cNvPr id="32" name="object 32"/>
            <p:cNvSpPr/>
            <p:nvPr/>
          </p:nvSpPr>
          <p:spPr>
            <a:xfrm>
              <a:off x="3872160" y="4452339"/>
              <a:ext cx="101600" cy="10160"/>
            </a:xfrm>
            <a:custGeom>
              <a:avLst/>
              <a:gdLst/>
              <a:ahLst/>
              <a:cxnLst/>
              <a:rect l="l" t="t" r="r" b="b"/>
              <a:pathLst>
                <a:path w="101600" h="10160">
                  <a:moveTo>
                    <a:pt x="0" y="9658"/>
                  </a:moveTo>
                  <a:lnTo>
                    <a:pt x="38596" y="4852"/>
                  </a:lnTo>
                </a:path>
                <a:path w="101600" h="10160">
                  <a:moveTo>
                    <a:pt x="62696" y="4852"/>
                  </a:moveTo>
                  <a:lnTo>
                    <a:pt x="101289" y="0"/>
                  </a:lnTo>
                </a:path>
              </a:pathLst>
            </a:custGeom>
            <a:ln w="4818">
              <a:solidFill>
                <a:srgbClr val="231F20"/>
              </a:solidFill>
            </a:ln>
          </p:spPr>
          <p:txBody>
            <a:bodyPr wrap="square" lIns="0" tIns="0" rIns="0" bIns="0" rtlCol="0"/>
            <a:lstStyle/>
            <a:p>
              <a:endParaRPr/>
            </a:p>
          </p:txBody>
        </p:sp>
        <p:sp>
          <p:nvSpPr>
            <p:cNvPr id="33" name="object 33"/>
            <p:cNvSpPr/>
            <p:nvPr/>
          </p:nvSpPr>
          <p:spPr>
            <a:xfrm>
              <a:off x="3997567" y="4447533"/>
              <a:ext cx="38735" cy="2540"/>
            </a:xfrm>
            <a:custGeom>
              <a:avLst/>
              <a:gdLst/>
              <a:ahLst/>
              <a:cxnLst/>
              <a:rect l="l" t="t" r="r" b="b"/>
              <a:pathLst>
                <a:path w="38735" h="2539">
                  <a:moveTo>
                    <a:pt x="-2409" y="1201"/>
                  </a:moveTo>
                  <a:lnTo>
                    <a:pt x="40987" y="1201"/>
                  </a:lnTo>
                </a:path>
              </a:pathLst>
            </a:custGeom>
            <a:ln w="7221">
              <a:solidFill>
                <a:srgbClr val="231F20"/>
              </a:solidFill>
            </a:ln>
          </p:spPr>
          <p:txBody>
            <a:bodyPr wrap="square" lIns="0" tIns="0" rIns="0" bIns="0" rtlCol="0"/>
            <a:lstStyle/>
            <a:p>
              <a:endParaRPr/>
            </a:p>
          </p:txBody>
        </p:sp>
        <p:sp>
          <p:nvSpPr>
            <p:cNvPr id="34" name="object 34"/>
            <p:cNvSpPr/>
            <p:nvPr/>
          </p:nvSpPr>
          <p:spPr>
            <a:xfrm>
              <a:off x="4060259" y="4442681"/>
              <a:ext cx="38735" cy="2540"/>
            </a:xfrm>
            <a:custGeom>
              <a:avLst/>
              <a:gdLst/>
              <a:ahLst/>
              <a:cxnLst/>
              <a:rect l="l" t="t" r="r" b="b"/>
              <a:pathLst>
                <a:path w="38735" h="2539">
                  <a:moveTo>
                    <a:pt x="-2409" y="1201"/>
                  </a:moveTo>
                  <a:lnTo>
                    <a:pt x="40987" y="1201"/>
                  </a:lnTo>
                </a:path>
              </a:pathLst>
            </a:custGeom>
            <a:ln w="7221">
              <a:solidFill>
                <a:srgbClr val="231F20"/>
              </a:solidFill>
            </a:ln>
          </p:spPr>
          <p:txBody>
            <a:bodyPr wrap="square" lIns="0" tIns="0" rIns="0" bIns="0" rtlCol="0"/>
            <a:lstStyle/>
            <a:p>
              <a:endParaRPr/>
            </a:p>
          </p:txBody>
        </p:sp>
        <p:sp>
          <p:nvSpPr>
            <p:cNvPr id="35" name="object 35"/>
            <p:cNvSpPr/>
            <p:nvPr/>
          </p:nvSpPr>
          <p:spPr>
            <a:xfrm>
              <a:off x="4122951" y="4435425"/>
              <a:ext cx="38735" cy="5080"/>
            </a:xfrm>
            <a:custGeom>
              <a:avLst/>
              <a:gdLst/>
              <a:ahLst/>
              <a:cxnLst/>
              <a:rect l="l" t="t" r="r" b="b"/>
              <a:pathLst>
                <a:path w="38735" h="5079">
                  <a:moveTo>
                    <a:pt x="0" y="4852"/>
                  </a:moveTo>
                  <a:lnTo>
                    <a:pt x="38587" y="0"/>
                  </a:lnTo>
                </a:path>
              </a:pathLst>
            </a:custGeom>
            <a:ln w="4818">
              <a:solidFill>
                <a:srgbClr val="231F20"/>
              </a:solidFill>
            </a:ln>
          </p:spPr>
          <p:txBody>
            <a:bodyPr wrap="square" lIns="0" tIns="0" rIns="0" bIns="0" rtlCol="0"/>
            <a:lstStyle/>
            <a:p>
              <a:endParaRPr/>
            </a:p>
          </p:txBody>
        </p:sp>
        <p:sp>
          <p:nvSpPr>
            <p:cNvPr id="36" name="object 36"/>
            <p:cNvSpPr/>
            <p:nvPr/>
          </p:nvSpPr>
          <p:spPr>
            <a:xfrm>
              <a:off x="4185662" y="4430619"/>
              <a:ext cx="38735" cy="2540"/>
            </a:xfrm>
            <a:custGeom>
              <a:avLst/>
              <a:gdLst/>
              <a:ahLst/>
              <a:cxnLst/>
              <a:rect l="l" t="t" r="r" b="b"/>
              <a:pathLst>
                <a:path w="38735" h="2539">
                  <a:moveTo>
                    <a:pt x="-2409" y="1201"/>
                  </a:moveTo>
                  <a:lnTo>
                    <a:pt x="40996" y="1201"/>
                  </a:lnTo>
                </a:path>
              </a:pathLst>
            </a:custGeom>
            <a:ln w="7221">
              <a:solidFill>
                <a:srgbClr val="231F20"/>
              </a:solidFill>
            </a:ln>
          </p:spPr>
          <p:txBody>
            <a:bodyPr wrap="square" lIns="0" tIns="0" rIns="0" bIns="0" rtlCol="0"/>
            <a:lstStyle/>
            <a:p>
              <a:endParaRPr/>
            </a:p>
          </p:txBody>
        </p:sp>
        <p:sp>
          <p:nvSpPr>
            <p:cNvPr id="37" name="object 37"/>
            <p:cNvSpPr/>
            <p:nvPr/>
          </p:nvSpPr>
          <p:spPr>
            <a:xfrm>
              <a:off x="4248373" y="4425767"/>
              <a:ext cx="38735" cy="2540"/>
            </a:xfrm>
            <a:custGeom>
              <a:avLst/>
              <a:gdLst/>
              <a:ahLst/>
              <a:cxnLst/>
              <a:rect l="l" t="t" r="r" b="b"/>
              <a:pathLst>
                <a:path w="38735" h="2539">
                  <a:moveTo>
                    <a:pt x="-2409" y="1224"/>
                  </a:moveTo>
                  <a:lnTo>
                    <a:pt x="40996" y="1224"/>
                  </a:lnTo>
                </a:path>
              </a:pathLst>
            </a:custGeom>
            <a:ln w="7267">
              <a:solidFill>
                <a:srgbClr val="231F20"/>
              </a:solidFill>
            </a:ln>
          </p:spPr>
          <p:txBody>
            <a:bodyPr wrap="square" lIns="0" tIns="0" rIns="0" bIns="0" rtlCol="0"/>
            <a:lstStyle/>
            <a:p>
              <a:endParaRPr/>
            </a:p>
          </p:txBody>
        </p:sp>
        <p:sp>
          <p:nvSpPr>
            <p:cNvPr id="38" name="object 38"/>
            <p:cNvSpPr/>
            <p:nvPr/>
          </p:nvSpPr>
          <p:spPr>
            <a:xfrm>
              <a:off x="4311037" y="4416155"/>
              <a:ext cx="325755" cy="543560"/>
            </a:xfrm>
            <a:custGeom>
              <a:avLst/>
              <a:gdLst/>
              <a:ahLst/>
              <a:cxnLst/>
              <a:rect l="l" t="t" r="r" b="b"/>
              <a:pathLst>
                <a:path w="325754" h="543560">
                  <a:moveTo>
                    <a:pt x="0" y="7255"/>
                  </a:moveTo>
                  <a:lnTo>
                    <a:pt x="38633" y="2403"/>
                  </a:lnTo>
                </a:path>
                <a:path w="325754" h="543560">
                  <a:moveTo>
                    <a:pt x="62710" y="2403"/>
                  </a:moveTo>
                  <a:lnTo>
                    <a:pt x="77175" y="0"/>
                  </a:lnTo>
                </a:path>
                <a:path w="325754" h="543560">
                  <a:moveTo>
                    <a:pt x="325568" y="248670"/>
                  </a:moveTo>
                  <a:lnTo>
                    <a:pt x="325568" y="543184"/>
                  </a:lnTo>
                </a:path>
              </a:pathLst>
            </a:custGeom>
            <a:ln w="4818">
              <a:solidFill>
                <a:srgbClr val="231F20"/>
              </a:solidFill>
            </a:ln>
          </p:spPr>
          <p:txBody>
            <a:bodyPr wrap="square" lIns="0" tIns="0" rIns="0" bIns="0" rtlCol="0"/>
            <a:lstStyle/>
            <a:p>
              <a:endParaRPr/>
            </a:p>
          </p:txBody>
        </p:sp>
        <p:pic>
          <p:nvPicPr>
            <p:cNvPr id="39" name="object 39"/>
            <p:cNvPicPr/>
            <p:nvPr/>
          </p:nvPicPr>
          <p:blipFill>
            <a:blip r:embed="rId2" cstate="print"/>
            <a:stretch>
              <a:fillRect/>
            </a:stretch>
          </p:blipFill>
          <p:spPr>
            <a:xfrm>
              <a:off x="4884993" y="4413745"/>
              <a:ext cx="504008" cy="183477"/>
            </a:xfrm>
            <a:prstGeom prst="rect">
              <a:avLst/>
            </a:prstGeom>
          </p:spPr>
        </p:pic>
        <p:sp>
          <p:nvSpPr>
            <p:cNvPr id="40" name="object 40"/>
            <p:cNvSpPr/>
            <p:nvPr/>
          </p:nvSpPr>
          <p:spPr>
            <a:xfrm>
              <a:off x="5410716" y="4602022"/>
              <a:ext cx="152400" cy="53340"/>
            </a:xfrm>
            <a:custGeom>
              <a:avLst/>
              <a:gdLst/>
              <a:ahLst/>
              <a:cxnLst/>
              <a:rect l="l" t="t" r="r" b="b"/>
              <a:pathLst>
                <a:path w="152400" h="53339">
                  <a:moveTo>
                    <a:pt x="0" y="0"/>
                  </a:moveTo>
                  <a:lnTo>
                    <a:pt x="36184" y="12061"/>
                  </a:lnTo>
                </a:path>
                <a:path w="152400" h="53339">
                  <a:moveTo>
                    <a:pt x="57858" y="21719"/>
                  </a:moveTo>
                  <a:lnTo>
                    <a:pt x="94042" y="33827"/>
                  </a:lnTo>
                </a:path>
                <a:path w="152400" h="53339">
                  <a:moveTo>
                    <a:pt x="115716" y="41036"/>
                  </a:moveTo>
                  <a:lnTo>
                    <a:pt x="151901" y="53144"/>
                  </a:lnTo>
                </a:path>
              </a:pathLst>
            </a:custGeom>
            <a:ln w="4818">
              <a:solidFill>
                <a:srgbClr val="231F20"/>
              </a:solidFill>
            </a:ln>
          </p:spPr>
          <p:txBody>
            <a:bodyPr wrap="square" lIns="0" tIns="0" rIns="0" bIns="0" rtlCol="0"/>
            <a:lstStyle/>
            <a:p>
              <a:endParaRPr/>
            </a:p>
          </p:txBody>
        </p:sp>
        <p:sp>
          <p:nvSpPr>
            <p:cNvPr id="41" name="object 41"/>
            <p:cNvSpPr/>
            <p:nvPr/>
          </p:nvSpPr>
          <p:spPr>
            <a:xfrm>
              <a:off x="5584337" y="4664825"/>
              <a:ext cx="2540" cy="0"/>
            </a:xfrm>
            <a:custGeom>
              <a:avLst/>
              <a:gdLst/>
              <a:ahLst/>
              <a:cxnLst/>
              <a:rect l="l" t="t" r="r" b="b"/>
              <a:pathLst>
                <a:path w="2539">
                  <a:moveTo>
                    <a:pt x="1201" y="-2409"/>
                  </a:moveTo>
                  <a:lnTo>
                    <a:pt x="1201" y="2409"/>
                  </a:lnTo>
                </a:path>
              </a:pathLst>
            </a:custGeom>
            <a:ln w="3175">
              <a:solidFill>
                <a:srgbClr val="231F20"/>
              </a:solidFill>
            </a:ln>
          </p:spPr>
          <p:txBody>
            <a:bodyPr wrap="square" lIns="0" tIns="0" rIns="0" bIns="0" rtlCol="0"/>
            <a:lstStyle/>
            <a:p>
              <a:endParaRPr/>
            </a:p>
          </p:txBody>
        </p:sp>
        <p:sp>
          <p:nvSpPr>
            <p:cNvPr id="42" name="object 42"/>
            <p:cNvSpPr/>
            <p:nvPr/>
          </p:nvSpPr>
          <p:spPr>
            <a:xfrm>
              <a:off x="1224331" y="3554241"/>
              <a:ext cx="3670935" cy="1489710"/>
            </a:xfrm>
            <a:custGeom>
              <a:avLst/>
              <a:gdLst/>
              <a:ahLst/>
              <a:cxnLst/>
              <a:rect l="l" t="t" r="r" b="b"/>
              <a:pathLst>
                <a:path w="3670935" h="1489710">
                  <a:moveTo>
                    <a:pt x="3477388" y="620452"/>
                  </a:moveTo>
                  <a:lnTo>
                    <a:pt x="3670326" y="0"/>
                  </a:lnTo>
                </a:path>
                <a:path w="3670935" h="1489710">
                  <a:moveTo>
                    <a:pt x="1603656" y="91732"/>
                  </a:moveTo>
                  <a:lnTo>
                    <a:pt x="1625352" y="123110"/>
                  </a:lnTo>
                </a:path>
                <a:path w="3670935" h="1489710">
                  <a:moveTo>
                    <a:pt x="1637414" y="144830"/>
                  </a:moveTo>
                  <a:lnTo>
                    <a:pt x="1659111" y="176209"/>
                  </a:lnTo>
                </a:path>
                <a:path w="3670935" h="1489710">
                  <a:moveTo>
                    <a:pt x="1671168" y="195526"/>
                  </a:moveTo>
                  <a:lnTo>
                    <a:pt x="1692888" y="226950"/>
                  </a:lnTo>
                </a:path>
                <a:path w="3670935" h="1489710">
                  <a:moveTo>
                    <a:pt x="1704926" y="248670"/>
                  </a:moveTo>
                  <a:lnTo>
                    <a:pt x="1726642" y="280049"/>
                  </a:lnTo>
                </a:path>
                <a:path w="3670935" h="1489710">
                  <a:moveTo>
                    <a:pt x="1738685" y="301769"/>
                  </a:moveTo>
                  <a:lnTo>
                    <a:pt x="1760400" y="333147"/>
                  </a:lnTo>
                </a:path>
                <a:path w="3670935" h="1489710">
                  <a:moveTo>
                    <a:pt x="1772457" y="352464"/>
                  </a:moveTo>
                  <a:lnTo>
                    <a:pt x="1794158" y="383843"/>
                  </a:lnTo>
                </a:path>
                <a:path w="3670935" h="1489710">
                  <a:moveTo>
                    <a:pt x="1806215" y="405609"/>
                  </a:moveTo>
                  <a:lnTo>
                    <a:pt x="1827912" y="436987"/>
                  </a:lnTo>
                </a:path>
                <a:path w="3670935" h="1489710">
                  <a:moveTo>
                    <a:pt x="1839974" y="456304"/>
                  </a:moveTo>
                  <a:lnTo>
                    <a:pt x="1861689" y="487683"/>
                  </a:lnTo>
                </a:path>
                <a:path w="3670935" h="1489710">
                  <a:moveTo>
                    <a:pt x="1873727" y="509403"/>
                  </a:moveTo>
                  <a:lnTo>
                    <a:pt x="1895447" y="540781"/>
                  </a:lnTo>
                </a:path>
                <a:path w="3670935" h="1489710">
                  <a:moveTo>
                    <a:pt x="1907504" y="560098"/>
                  </a:moveTo>
                  <a:lnTo>
                    <a:pt x="1929201" y="591476"/>
                  </a:lnTo>
                </a:path>
                <a:path w="3670935" h="1489710">
                  <a:moveTo>
                    <a:pt x="1941263" y="613243"/>
                  </a:moveTo>
                  <a:lnTo>
                    <a:pt x="1962960" y="644621"/>
                  </a:lnTo>
                </a:path>
                <a:path w="3670935" h="1489710">
                  <a:moveTo>
                    <a:pt x="1975017" y="663938"/>
                  </a:moveTo>
                  <a:lnTo>
                    <a:pt x="1996737" y="695316"/>
                  </a:lnTo>
                </a:path>
                <a:path w="3670935" h="1489710">
                  <a:moveTo>
                    <a:pt x="2008775" y="717036"/>
                  </a:moveTo>
                  <a:lnTo>
                    <a:pt x="2011197" y="719439"/>
                  </a:lnTo>
                </a:path>
                <a:path w="3670935" h="1489710">
                  <a:moveTo>
                    <a:pt x="0" y="1489621"/>
                  </a:moveTo>
                  <a:lnTo>
                    <a:pt x="470233" y="936732"/>
                  </a:lnTo>
                </a:path>
              </a:pathLst>
            </a:custGeom>
            <a:ln w="4818">
              <a:solidFill>
                <a:srgbClr val="231F20"/>
              </a:solidFill>
            </a:ln>
          </p:spPr>
          <p:txBody>
            <a:bodyPr wrap="square" lIns="0" tIns="0" rIns="0" bIns="0" rtlCol="0"/>
            <a:lstStyle/>
            <a:p>
              <a:endParaRPr/>
            </a:p>
          </p:txBody>
        </p:sp>
        <p:sp>
          <p:nvSpPr>
            <p:cNvPr id="43" name="object 43"/>
            <p:cNvSpPr/>
            <p:nvPr/>
          </p:nvSpPr>
          <p:spPr>
            <a:xfrm>
              <a:off x="1335254" y="5256302"/>
              <a:ext cx="202565" cy="7620"/>
            </a:xfrm>
            <a:custGeom>
              <a:avLst/>
              <a:gdLst/>
              <a:ahLst/>
              <a:cxnLst/>
              <a:rect l="l" t="t" r="r" b="b"/>
              <a:pathLst>
                <a:path w="202565" h="7620">
                  <a:moveTo>
                    <a:pt x="0" y="0"/>
                  </a:moveTo>
                  <a:lnTo>
                    <a:pt x="81989" y="0"/>
                  </a:lnTo>
                </a:path>
                <a:path w="202565" h="7620">
                  <a:moveTo>
                    <a:pt x="120587" y="7255"/>
                  </a:moveTo>
                  <a:lnTo>
                    <a:pt x="202558" y="7255"/>
                  </a:lnTo>
                </a:path>
              </a:pathLst>
            </a:custGeom>
            <a:ln w="9624">
              <a:solidFill>
                <a:srgbClr val="231F20"/>
              </a:solidFill>
            </a:ln>
          </p:spPr>
          <p:txBody>
            <a:bodyPr wrap="square" lIns="0" tIns="0" rIns="0" bIns="0" rtlCol="0"/>
            <a:lstStyle/>
            <a:p>
              <a:endParaRPr/>
            </a:p>
          </p:txBody>
        </p:sp>
        <p:sp>
          <p:nvSpPr>
            <p:cNvPr id="44" name="object 44"/>
            <p:cNvSpPr/>
            <p:nvPr/>
          </p:nvSpPr>
          <p:spPr>
            <a:xfrm>
              <a:off x="1576406" y="5270790"/>
              <a:ext cx="202565" cy="7620"/>
            </a:xfrm>
            <a:custGeom>
              <a:avLst/>
              <a:gdLst/>
              <a:ahLst/>
              <a:cxnLst/>
              <a:rect l="l" t="t" r="r" b="b"/>
              <a:pathLst>
                <a:path w="202564" h="7620">
                  <a:moveTo>
                    <a:pt x="0" y="0"/>
                  </a:moveTo>
                  <a:lnTo>
                    <a:pt x="81993" y="0"/>
                  </a:lnTo>
                </a:path>
                <a:path w="202564" h="7620">
                  <a:moveTo>
                    <a:pt x="120587" y="7255"/>
                  </a:moveTo>
                  <a:lnTo>
                    <a:pt x="202562" y="7255"/>
                  </a:lnTo>
                </a:path>
              </a:pathLst>
            </a:custGeom>
            <a:ln w="9670">
              <a:solidFill>
                <a:srgbClr val="231F20"/>
              </a:solidFill>
            </a:ln>
          </p:spPr>
          <p:txBody>
            <a:bodyPr wrap="square" lIns="0" tIns="0" rIns="0" bIns="0" rtlCol="0"/>
            <a:lstStyle/>
            <a:p>
              <a:endParaRPr/>
            </a:p>
          </p:txBody>
        </p:sp>
        <p:sp>
          <p:nvSpPr>
            <p:cNvPr id="45" name="object 45"/>
            <p:cNvSpPr/>
            <p:nvPr/>
          </p:nvSpPr>
          <p:spPr>
            <a:xfrm>
              <a:off x="1819972" y="5282875"/>
              <a:ext cx="77470" cy="5080"/>
            </a:xfrm>
            <a:custGeom>
              <a:avLst/>
              <a:gdLst/>
              <a:ahLst/>
              <a:cxnLst/>
              <a:rect l="l" t="t" r="r" b="b"/>
              <a:pathLst>
                <a:path w="77469" h="5079">
                  <a:moveTo>
                    <a:pt x="-2409" y="2403"/>
                  </a:moveTo>
                  <a:lnTo>
                    <a:pt x="79579" y="2403"/>
                  </a:lnTo>
                </a:path>
              </a:pathLst>
            </a:custGeom>
            <a:ln w="9624">
              <a:solidFill>
                <a:srgbClr val="231F20"/>
              </a:solidFill>
            </a:ln>
          </p:spPr>
          <p:txBody>
            <a:bodyPr wrap="square" lIns="0" tIns="0" rIns="0" bIns="0" rtlCol="0"/>
            <a:lstStyle/>
            <a:p>
              <a:endParaRPr/>
            </a:p>
          </p:txBody>
        </p:sp>
        <p:sp>
          <p:nvSpPr>
            <p:cNvPr id="46" name="object 46"/>
            <p:cNvSpPr/>
            <p:nvPr/>
          </p:nvSpPr>
          <p:spPr>
            <a:xfrm>
              <a:off x="1940541" y="5290130"/>
              <a:ext cx="77470" cy="5080"/>
            </a:xfrm>
            <a:custGeom>
              <a:avLst/>
              <a:gdLst/>
              <a:ahLst/>
              <a:cxnLst/>
              <a:rect l="l" t="t" r="r" b="b"/>
              <a:pathLst>
                <a:path w="77469" h="5079">
                  <a:moveTo>
                    <a:pt x="-2409" y="2403"/>
                  </a:moveTo>
                  <a:lnTo>
                    <a:pt x="79579" y="2403"/>
                  </a:lnTo>
                </a:path>
              </a:pathLst>
            </a:custGeom>
            <a:ln w="9624">
              <a:solidFill>
                <a:srgbClr val="231F20"/>
              </a:solidFill>
            </a:ln>
          </p:spPr>
          <p:txBody>
            <a:bodyPr wrap="square" lIns="0" tIns="0" rIns="0" bIns="0" rtlCol="0"/>
            <a:lstStyle/>
            <a:p>
              <a:endParaRPr/>
            </a:p>
          </p:txBody>
        </p:sp>
        <p:sp>
          <p:nvSpPr>
            <p:cNvPr id="47" name="object 47"/>
            <p:cNvSpPr/>
            <p:nvPr/>
          </p:nvSpPr>
          <p:spPr>
            <a:xfrm>
              <a:off x="2058719" y="5299765"/>
              <a:ext cx="202565" cy="7620"/>
            </a:xfrm>
            <a:custGeom>
              <a:avLst/>
              <a:gdLst/>
              <a:ahLst/>
              <a:cxnLst/>
              <a:rect l="l" t="t" r="r" b="b"/>
              <a:pathLst>
                <a:path w="202564" h="7620">
                  <a:moveTo>
                    <a:pt x="0" y="0"/>
                  </a:moveTo>
                  <a:lnTo>
                    <a:pt x="81989" y="0"/>
                  </a:lnTo>
                </a:path>
                <a:path w="202564" h="7620">
                  <a:moveTo>
                    <a:pt x="120564" y="7255"/>
                  </a:moveTo>
                  <a:lnTo>
                    <a:pt x="202558" y="7255"/>
                  </a:lnTo>
                </a:path>
              </a:pathLst>
            </a:custGeom>
            <a:ln w="9670">
              <a:solidFill>
                <a:srgbClr val="231F20"/>
              </a:solidFill>
            </a:ln>
          </p:spPr>
          <p:txBody>
            <a:bodyPr wrap="square" lIns="0" tIns="0" rIns="0" bIns="0" rtlCol="0"/>
            <a:lstStyle/>
            <a:p>
              <a:endParaRPr/>
            </a:p>
          </p:txBody>
        </p:sp>
        <p:sp>
          <p:nvSpPr>
            <p:cNvPr id="48" name="object 48"/>
            <p:cNvSpPr/>
            <p:nvPr/>
          </p:nvSpPr>
          <p:spPr>
            <a:xfrm>
              <a:off x="2302262" y="5311850"/>
              <a:ext cx="77470" cy="5080"/>
            </a:xfrm>
            <a:custGeom>
              <a:avLst/>
              <a:gdLst/>
              <a:ahLst/>
              <a:cxnLst/>
              <a:rect l="l" t="t" r="r" b="b"/>
              <a:pathLst>
                <a:path w="77469" h="5079">
                  <a:moveTo>
                    <a:pt x="-2409" y="2403"/>
                  </a:moveTo>
                  <a:lnTo>
                    <a:pt x="79584" y="2403"/>
                  </a:lnTo>
                </a:path>
              </a:pathLst>
            </a:custGeom>
            <a:ln w="9624">
              <a:solidFill>
                <a:srgbClr val="231F20"/>
              </a:solidFill>
            </a:ln>
          </p:spPr>
          <p:txBody>
            <a:bodyPr wrap="square" lIns="0" tIns="0" rIns="0" bIns="0" rtlCol="0"/>
            <a:lstStyle/>
            <a:p>
              <a:endParaRPr/>
            </a:p>
          </p:txBody>
        </p:sp>
        <p:sp>
          <p:nvSpPr>
            <p:cNvPr id="49" name="object 49"/>
            <p:cNvSpPr/>
            <p:nvPr/>
          </p:nvSpPr>
          <p:spPr>
            <a:xfrm>
              <a:off x="2422849" y="5319105"/>
              <a:ext cx="43815" cy="2540"/>
            </a:xfrm>
            <a:custGeom>
              <a:avLst/>
              <a:gdLst/>
              <a:ahLst/>
              <a:cxnLst/>
              <a:rect l="l" t="t" r="r" b="b"/>
              <a:pathLst>
                <a:path w="43814" h="2539">
                  <a:moveTo>
                    <a:pt x="-2409" y="1201"/>
                  </a:moveTo>
                  <a:lnTo>
                    <a:pt x="45807" y="1201"/>
                  </a:lnTo>
                </a:path>
              </a:pathLst>
            </a:custGeom>
            <a:ln w="7221">
              <a:solidFill>
                <a:srgbClr val="231F20"/>
              </a:solidFill>
            </a:ln>
          </p:spPr>
          <p:txBody>
            <a:bodyPr wrap="square" lIns="0" tIns="0" rIns="0" bIns="0" rtlCol="0"/>
            <a:lstStyle/>
            <a:p>
              <a:endParaRPr/>
            </a:p>
          </p:txBody>
        </p:sp>
        <p:sp>
          <p:nvSpPr>
            <p:cNvPr id="50" name="object 50"/>
            <p:cNvSpPr/>
            <p:nvPr/>
          </p:nvSpPr>
          <p:spPr>
            <a:xfrm>
              <a:off x="5948447" y="3373133"/>
              <a:ext cx="499745" cy="500380"/>
            </a:xfrm>
            <a:custGeom>
              <a:avLst/>
              <a:gdLst/>
              <a:ahLst/>
              <a:cxnLst/>
              <a:rect l="l" t="t" r="r" b="b"/>
              <a:pathLst>
                <a:path w="499745" h="500379">
                  <a:moveTo>
                    <a:pt x="0" y="251120"/>
                  </a:moveTo>
                  <a:lnTo>
                    <a:pt x="4852" y="200424"/>
                  </a:lnTo>
                  <a:lnTo>
                    <a:pt x="19316" y="154535"/>
                  </a:lnTo>
                  <a:lnTo>
                    <a:pt x="43439" y="111095"/>
                  </a:lnTo>
                  <a:lnTo>
                    <a:pt x="72369" y="74864"/>
                  </a:lnTo>
                  <a:lnTo>
                    <a:pt x="110956" y="43486"/>
                  </a:lnTo>
                  <a:lnTo>
                    <a:pt x="154350" y="19316"/>
                  </a:lnTo>
                  <a:lnTo>
                    <a:pt x="200193" y="4852"/>
                  </a:lnTo>
                  <a:lnTo>
                    <a:pt x="248393" y="0"/>
                  </a:lnTo>
                  <a:lnTo>
                    <a:pt x="299042" y="4852"/>
                  </a:lnTo>
                  <a:lnTo>
                    <a:pt x="344885" y="19316"/>
                  </a:lnTo>
                  <a:lnTo>
                    <a:pt x="388279" y="43486"/>
                  </a:lnTo>
                  <a:lnTo>
                    <a:pt x="424464" y="74864"/>
                  </a:lnTo>
                  <a:lnTo>
                    <a:pt x="455796" y="111095"/>
                  </a:lnTo>
                  <a:lnTo>
                    <a:pt x="479919" y="154535"/>
                  </a:lnTo>
                  <a:lnTo>
                    <a:pt x="494383" y="200424"/>
                  </a:lnTo>
                  <a:lnTo>
                    <a:pt x="499190" y="251120"/>
                  </a:lnTo>
                  <a:lnTo>
                    <a:pt x="494383" y="299366"/>
                  </a:lnTo>
                  <a:lnTo>
                    <a:pt x="479919" y="345255"/>
                  </a:lnTo>
                  <a:lnTo>
                    <a:pt x="455796" y="388741"/>
                  </a:lnTo>
                  <a:lnTo>
                    <a:pt x="424464" y="427375"/>
                  </a:lnTo>
                  <a:lnTo>
                    <a:pt x="388279" y="456350"/>
                  </a:lnTo>
                  <a:lnTo>
                    <a:pt x="344885" y="480473"/>
                  </a:lnTo>
                  <a:lnTo>
                    <a:pt x="299042" y="494984"/>
                  </a:lnTo>
                  <a:lnTo>
                    <a:pt x="248393" y="499790"/>
                  </a:lnTo>
                  <a:lnTo>
                    <a:pt x="200193" y="494984"/>
                  </a:lnTo>
                  <a:lnTo>
                    <a:pt x="154350" y="480473"/>
                  </a:lnTo>
                  <a:lnTo>
                    <a:pt x="110956" y="456350"/>
                  </a:lnTo>
                  <a:lnTo>
                    <a:pt x="72369" y="427375"/>
                  </a:lnTo>
                  <a:lnTo>
                    <a:pt x="43439" y="388741"/>
                  </a:lnTo>
                  <a:lnTo>
                    <a:pt x="19316" y="345255"/>
                  </a:lnTo>
                  <a:lnTo>
                    <a:pt x="4852" y="299366"/>
                  </a:lnTo>
                  <a:lnTo>
                    <a:pt x="0" y="251120"/>
                  </a:lnTo>
                  <a:close/>
                </a:path>
              </a:pathLst>
            </a:custGeom>
            <a:ln w="4818">
              <a:solidFill>
                <a:srgbClr val="231F20"/>
              </a:solidFill>
            </a:ln>
          </p:spPr>
          <p:txBody>
            <a:bodyPr wrap="square" lIns="0" tIns="0" rIns="0" bIns="0" rtlCol="0"/>
            <a:lstStyle/>
            <a:p>
              <a:endParaRPr/>
            </a:p>
          </p:txBody>
        </p:sp>
      </p:grpSp>
      <p:sp>
        <p:nvSpPr>
          <p:cNvPr id="51" name="object 51"/>
          <p:cNvSpPr txBox="1"/>
          <p:nvPr/>
        </p:nvSpPr>
        <p:spPr>
          <a:xfrm>
            <a:off x="6049117" y="3442534"/>
            <a:ext cx="29527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r>
              <a:rPr sz="1900" spc="-5" dirty="0">
                <a:solidFill>
                  <a:srgbClr val="231F20"/>
                </a:solidFill>
                <a:latin typeface="Arial MT"/>
                <a:cs typeface="Arial MT"/>
              </a:rPr>
              <a:t>2</a:t>
            </a:r>
            <a:endParaRPr sz="1900">
              <a:latin typeface="Arial MT"/>
              <a:cs typeface="Arial MT"/>
            </a:endParaRPr>
          </a:p>
        </p:txBody>
      </p:sp>
      <p:sp>
        <p:nvSpPr>
          <p:cNvPr id="52" name="object 52"/>
          <p:cNvSpPr/>
          <p:nvPr/>
        </p:nvSpPr>
        <p:spPr>
          <a:xfrm>
            <a:off x="6852784" y="4167483"/>
            <a:ext cx="499745" cy="497840"/>
          </a:xfrm>
          <a:custGeom>
            <a:avLst/>
            <a:gdLst/>
            <a:ahLst/>
            <a:cxnLst/>
            <a:rect l="l" t="t" r="r" b="b"/>
            <a:pathLst>
              <a:path w="499745" h="497839">
                <a:moveTo>
                  <a:pt x="0" y="248670"/>
                </a:moveTo>
                <a:lnTo>
                  <a:pt x="4806" y="200378"/>
                </a:lnTo>
                <a:lnTo>
                  <a:pt x="19270" y="152086"/>
                </a:lnTo>
                <a:lnTo>
                  <a:pt x="43393" y="108599"/>
                </a:lnTo>
                <a:lnTo>
                  <a:pt x="72369" y="72415"/>
                </a:lnTo>
                <a:lnTo>
                  <a:pt x="110956" y="41036"/>
                </a:lnTo>
                <a:lnTo>
                  <a:pt x="154350" y="16867"/>
                </a:lnTo>
                <a:lnTo>
                  <a:pt x="200147" y="4806"/>
                </a:lnTo>
                <a:lnTo>
                  <a:pt x="248393" y="0"/>
                </a:lnTo>
                <a:lnTo>
                  <a:pt x="299042" y="4806"/>
                </a:lnTo>
                <a:lnTo>
                  <a:pt x="344839" y="16867"/>
                </a:lnTo>
                <a:lnTo>
                  <a:pt x="388279" y="41036"/>
                </a:lnTo>
                <a:lnTo>
                  <a:pt x="424417" y="72415"/>
                </a:lnTo>
                <a:lnTo>
                  <a:pt x="455796" y="108599"/>
                </a:lnTo>
                <a:lnTo>
                  <a:pt x="479919" y="152086"/>
                </a:lnTo>
                <a:lnTo>
                  <a:pt x="494337" y="200378"/>
                </a:lnTo>
                <a:lnTo>
                  <a:pt x="499190" y="248670"/>
                </a:lnTo>
                <a:lnTo>
                  <a:pt x="494337" y="296916"/>
                </a:lnTo>
                <a:lnTo>
                  <a:pt x="479919" y="342806"/>
                </a:lnTo>
                <a:lnTo>
                  <a:pt x="455796" y="386246"/>
                </a:lnTo>
                <a:lnTo>
                  <a:pt x="424417" y="424879"/>
                </a:lnTo>
                <a:lnTo>
                  <a:pt x="388279" y="456258"/>
                </a:lnTo>
                <a:lnTo>
                  <a:pt x="344839" y="478024"/>
                </a:lnTo>
                <a:lnTo>
                  <a:pt x="299042" y="492489"/>
                </a:lnTo>
                <a:lnTo>
                  <a:pt x="248393" y="497341"/>
                </a:lnTo>
                <a:lnTo>
                  <a:pt x="200147" y="492489"/>
                </a:lnTo>
                <a:lnTo>
                  <a:pt x="154350" y="478024"/>
                </a:lnTo>
                <a:lnTo>
                  <a:pt x="110956" y="456258"/>
                </a:lnTo>
                <a:lnTo>
                  <a:pt x="72369" y="424879"/>
                </a:lnTo>
                <a:lnTo>
                  <a:pt x="43393" y="386246"/>
                </a:lnTo>
                <a:lnTo>
                  <a:pt x="19270" y="342806"/>
                </a:lnTo>
                <a:lnTo>
                  <a:pt x="4806" y="296916"/>
                </a:lnTo>
                <a:lnTo>
                  <a:pt x="0" y="248670"/>
                </a:lnTo>
                <a:close/>
              </a:path>
            </a:pathLst>
          </a:custGeom>
          <a:ln w="4818">
            <a:solidFill>
              <a:srgbClr val="231F20"/>
            </a:solidFill>
          </a:ln>
        </p:spPr>
        <p:txBody>
          <a:bodyPr wrap="square" lIns="0" tIns="0" rIns="0" bIns="0" rtlCol="0"/>
          <a:lstStyle/>
          <a:p>
            <a:endParaRPr/>
          </a:p>
        </p:txBody>
      </p:sp>
      <p:sp>
        <p:nvSpPr>
          <p:cNvPr id="53" name="object 53"/>
          <p:cNvSpPr txBox="1"/>
          <p:nvPr/>
        </p:nvSpPr>
        <p:spPr>
          <a:xfrm>
            <a:off x="6953435" y="4234438"/>
            <a:ext cx="29527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r>
              <a:rPr sz="1900" spc="-5" dirty="0">
                <a:solidFill>
                  <a:srgbClr val="231F20"/>
                </a:solidFill>
                <a:latin typeface="Arial MT"/>
                <a:cs typeface="Arial MT"/>
              </a:rPr>
              <a:t>3</a:t>
            </a:r>
            <a:endParaRPr sz="1900">
              <a:latin typeface="Arial MT"/>
              <a:cs typeface="Arial MT"/>
            </a:endParaRPr>
          </a:p>
        </p:txBody>
      </p:sp>
      <p:sp>
        <p:nvSpPr>
          <p:cNvPr id="54" name="object 54"/>
          <p:cNvSpPr/>
          <p:nvPr/>
        </p:nvSpPr>
        <p:spPr>
          <a:xfrm>
            <a:off x="5540943" y="2605401"/>
            <a:ext cx="499745" cy="497840"/>
          </a:xfrm>
          <a:custGeom>
            <a:avLst/>
            <a:gdLst/>
            <a:ahLst/>
            <a:cxnLst/>
            <a:rect l="l" t="t" r="r" b="b"/>
            <a:pathLst>
              <a:path w="499745" h="497839">
                <a:moveTo>
                  <a:pt x="0" y="248670"/>
                </a:moveTo>
                <a:lnTo>
                  <a:pt x="4806" y="200378"/>
                </a:lnTo>
                <a:lnTo>
                  <a:pt x="19270" y="152086"/>
                </a:lnTo>
                <a:lnTo>
                  <a:pt x="43393" y="111095"/>
                </a:lnTo>
                <a:lnTo>
                  <a:pt x="74726" y="72461"/>
                </a:lnTo>
                <a:lnTo>
                  <a:pt x="110910" y="41036"/>
                </a:lnTo>
                <a:lnTo>
                  <a:pt x="154350" y="19316"/>
                </a:lnTo>
                <a:lnTo>
                  <a:pt x="202550" y="4852"/>
                </a:lnTo>
                <a:lnTo>
                  <a:pt x="250796" y="0"/>
                </a:lnTo>
                <a:lnTo>
                  <a:pt x="298996" y="4852"/>
                </a:lnTo>
                <a:lnTo>
                  <a:pt x="344839" y="19316"/>
                </a:lnTo>
                <a:lnTo>
                  <a:pt x="388233" y="41036"/>
                </a:lnTo>
                <a:lnTo>
                  <a:pt x="426820" y="72461"/>
                </a:lnTo>
                <a:lnTo>
                  <a:pt x="455750" y="111095"/>
                </a:lnTo>
                <a:lnTo>
                  <a:pt x="479873" y="152086"/>
                </a:lnTo>
                <a:lnTo>
                  <a:pt x="494337" y="200378"/>
                </a:lnTo>
                <a:lnTo>
                  <a:pt x="499190" y="248670"/>
                </a:lnTo>
                <a:lnTo>
                  <a:pt x="494337" y="296963"/>
                </a:lnTo>
                <a:lnTo>
                  <a:pt x="479873" y="342852"/>
                </a:lnTo>
                <a:lnTo>
                  <a:pt x="455750" y="386292"/>
                </a:lnTo>
                <a:lnTo>
                  <a:pt x="426820" y="424926"/>
                </a:lnTo>
                <a:lnTo>
                  <a:pt x="388233" y="456304"/>
                </a:lnTo>
                <a:lnTo>
                  <a:pt x="344839" y="478024"/>
                </a:lnTo>
                <a:lnTo>
                  <a:pt x="298996" y="492535"/>
                </a:lnTo>
                <a:lnTo>
                  <a:pt x="250796" y="497341"/>
                </a:lnTo>
                <a:lnTo>
                  <a:pt x="202550" y="492535"/>
                </a:lnTo>
                <a:lnTo>
                  <a:pt x="154350" y="478024"/>
                </a:lnTo>
                <a:lnTo>
                  <a:pt x="110910" y="456304"/>
                </a:lnTo>
                <a:lnTo>
                  <a:pt x="74726" y="424926"/>
                </a:lnTo>
                <a:lnTo>
                  <a:pt x="43393" y="386292"/>
                </a:lnTo>
                <a:lnTo>
                  <a:pt x="19270" y="342852"/>
                </a:lnTo>
                <a:lnTo>
                  <a:pt x="4806" y="296963"/>
                </a:lnTo>
                <a:lnTo>
                  <a:pt x="0" y="248670"/>
                </a:lnTo>
                <a:close/>
              </a:path>
            </a:pathLst>
          </a:custGeom>
          <a:ln w="4818">
            <a:solidFill>
              <a:srgbClr val="231F20"/>
            </a:solidFill>
          </a:ln>
        </p:spPr>
        <p:txBody>
          <a:bodyPr wrap="square" lIns="0" tIns="0" rIns="0" bIns="0" rtlCol="0"/>
          <a:lstStyle/>
          <a:p>
            <a:endParaRPr/>
          </a:p>
        </p:txBody>
      </p:sp>
      <p:sp>
        <p:nvSpPr>
          <p:cNvPr id="55" name="object 55"/>
          <p:cNvSpPr txBox="1"/>
          <p:nvPr/>
        </p:nvSpPr>
        <p:spPr>
          <a:xfrm>
            <a:off x="5641588" y="2672376"/>
            <a:ext cx="29527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r>
              <a:rPr sz="1900" spc="-5" dirty="0">
                <a:solidFill>
                  <a:srgbClr val="231F20"/>
                </a:solidFill>
                <a:latin typeface="Arial MT"/>
                <a:cs typeface="Arial MT"/>
              </a:rPr>
              <a:t>4</a:t>
            </a:r>
            <a:endParaRPr sz="1900">
              <a:latin typeface="Arial MT"/>
              <a:cs typeface="Arial MT"/>
            </a:endParaRPr>
          </a:p>
        </p:txBody>
      </p:sp>
      <p:sp>
        <p:nvSpPr>
          <p:cNvPr id="56" name="object 56"/>
          <p:cNvSpPr/>
          <p:nvPr/>
        </p:nvSpPr>
        <p:spPr>
          <a:xfrm>
            <a:off x="6377717" y="5005228"/>
            <a:ext cx="499745" cy="497840"/>
          </a:xfrm>
          <a:custGeom>
            <a:avLst/>
            <a:gdLst/>
            <a:ahLst/>
            <a:cxnLst/>
            <a:rect l="l" t="t" r="r" b="b"/>
            <a:pathLst>
              <a:path w="499745" h="497839">
                <a:moveTo>
                  <a:pt x="0" y="248670"/>
                </a:moveTo>
                <a:lnTo>
                  <a:pt x="4806" y="200378"/>
                </a:lnTo>
                <a:lnTo>
                  <a:pt x="19316" y="152086"/>
                </a:lnTo>
                <a:lnTo>
                  <a:pt x="43439" y="108646"/>
                </a:lnTo>
                <a:lnTo>
                  <a:pt x="74772" y="72415"/>
                </a:lnTo>
                <a:lnTo>
                  <a:pt x="110910" y="41036"/>
                </a:lnTo>
                <a:lnTo>
                  <a:pt x="154350" y="16913"/>
                </a:lnTo>
                <a:lnTo>
                  <a:pt x="200147" y="4806"/>
                </a:lnTo>
                <a:lnTo>
                  <a:pt x="250796" y="0"/>
                </a:lnTo>
                <a:lnTo>
                  <a:pt x="299042" y="4806"/>
                </a:lnTo>
                <a:lnTo>
                  <a:pt x="344839" y="16913"/>
                </a:lnTo>
                <a:lnTo>
                  <a:pt x="388279" y="41036"/>
                </a:lnTo>
                <a:lnTo>
                  <a:pt x="424417" y="72415"/>
                </a:lnTo>
                <a:lnTo>
                  <a:pt x="455796" y="108646"/>
                </a:lnTo>
                <a:lnTo>
                  <a:pt x="479873" y="152086"/>
                </a:lnTo>
                <a:lnTo>
                  <a:pt x="494337" y="200378"/>
                </a:lnTo>
                <a:lnTo>
                  <a:pt x="499190" y="248670"/>
                </a:lnTo>
                <a:lnTo>
                  <a:pt x="494337" y="296963"/>
                </a:lnTo>
                <a:lnTo>
                  <a:pt x="479873" y="342852"/>
                </a:lnTo>
                <a:lnTo>
                  <a:pt x="455796" y="386292"/>
                </a:lnTo>
                <a:lnTo>
                  <a:pt x="424417" y="424926"/>
                </a:lnTo>
                <a:lnTo>
                  <a:pt x="388279" y="453901"/>
                </a:lnTo>
                <a:lnTo>
                  <a:pt x="344839" y="478024"/>
                </a:lnTo>
                <a:lnTo>
                  <a:pt x="299042" y="492535"/>
                </a:lnTo>
                <a:lnTo>
                  <a:pt x="250796" y="497341"/>
                </a:lnTo>
                <a:lnTo>
                  <a:pt x="200147" y="492535"/>
                </a:lnTo>
                <a:lnTo>
                  <a:pt x="154350" y="478024"/>
                </a:lnTo>
                <a:lnTo>
                  <a:pt x="110910" y="453901"/>
                </a:lnTo>
                <a:lnTo>
                  <a:pt x="74772" y="424926"/>
                </a:lnTo>
                <a:lnTo>
                  <a:pt x="43439" y="386292"/>
                </a:lnTo>
                <a:lnTo>
                  <a:pt x="19316" y="342852"/>
                </a:lnTo>
                <a:lnTo>
                  <a:pt x="4806" y="296963"/>
                </a:lnTo>
                <a:lnTo>
                  <a:pt x="0" y="248670"/>
                </a:lnTo>
                <a:close/>
              </a:path>
            </a:pathLst>
          </a:custGeom>
          <a:ln w="4818">
            <a:solidFill>
              <a:srgbClr val="231F20"/>
            </a:solidFill>
          </a:ln>
        </p:spPr>
        <p:txBody>
          <a:bodyPr wrap="square" lIns="0" tIns="0" rIns="0" bIns="0" rtlCol="0"/>
          <a:lstStyle/>
          <a:p>
            <a:endParaRPr/>
          </a:p>
        </p:txBody>
      </p:sp>
      <p:sp>
        <p:nvSpPr>
          <p:cNvPr id="57" name="object 57"/>
          <p:cNvSpPr txBox="1"/>
          <p:nvPr/>
        </p:nvSpPr>
        <p:spPr>
          <a:xfrm>
            <a:off x="6478373" y="5072189"/>
            <a:ext cx="29527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r>
              <a:rPr sz="1900" spc="-5" dirty="0">
                <a:solidFill>
                  <a:srgbClr val="231F20"/>
                </a:solidFill>
                <a:latin typeface="Arial MT"/>
                <a:cs typeface="Arial MT"/>
              </a:rPr>
              <a:t>5</a:t>
            </a:r>
            <a:endParaRPr sz="1900">
              <a:latin typeface="Arial MT"/>
              <a:cs typeface="Arial MT"/>
            </a:endParaRPr>
          </a:p>
        </p:txBody>
      </p:sp>
      <p:grpSp>
        <p:nvGrpSpPr>
          <p:cNvPr id="58" name="object 58"/>
          <p:cNvGrpSpPr/>
          <p:nvPr/>
        </p:nvGrpSpPr>
        <p:grpSpPr>
          <a:xfrm>
            <a:off x="4893251" y="2916738"/>
            <a:ext cx="2596515" cy="2339975"/>
            <a:chOff x="4893251" y="2916738"/>
            <a:chExt cx="2596515" cy="2339975"/>
          </a:xfrm>
        </p:grpSpPr>
        <p:sp>
          <p:nvSpPr>
            <p:cNvPr id="59" name="object 59"/>
            <p:cNvSpPr/>
            <p:nvPr/>
          </p:nvSpPr>
          <p:spPr>
            <a:xfrm>
              <a:off x="5174384" y="2919278"/>
              <a:ext cx="1758314" cy="2334895"/>
            </a:xfrm>
            <a:custGeom>
              <a:avLst/>
              <a:gdLst/>
              <a:ahLst/>
              <a:cxnLst/>
              <a:rect l="l" t="t" r="r" b="b"/>
              <a:pathLst>
                <a:path w="1758315" h="2334895">
                  <a:moveTo>
                    <a:pt x="0" y="231756"/>
                  </a:moveTo>
                  <a:lnTo>
                    <a:pt x="376171" y="0"/>
                  </a:lnTo>
                </a:path>
                <a:path w="1758315" h="2334895">
                  <a:moveTo>
                    <a:pt x="723460" y="159341"/>
                  </a:moveTo>
                  <a:lnTo>
                    <a:pt x="918801" y="478024"/>
                  </a:lnTo>
                </a:path>
                <a:path w="1758315" h="2334895">
                  <a:moveTo>
                    <a:pt x="1212992" y="864316"/>
                  </a:moveTo>
                  <a:lnTo>
                    <a:pt x="1268447" y="919864"/>
                  </a:lnTo>
                </a:path>
                <a:path w="1758315" h="2334895">
                  <a:moveTo>
                    <a:pt x="1299779" y="951196"/>
                  </a:moveTo>
                  <a:lnTo>
                    <a:pt x="1355281" y="1004341"/>
                  </a:lnTo>
                </a:path>
                <a:path w="1758315" h="2334895">
                  <a:moveTo>
                    <a:pt x="1384210" y="1035719"/>
                  </a:moveTo>
                  <a:lnTo>
                    <a:pt x="1439665" y="1088864"/>
                  </a:lnTo>
                </a:path>
                <a:path w="1758315" h="2334895">
                  <a:moveTo>
                    <a:pt x="1468594" y="1120243"/>
                  </a:moveTo>
                  <a:lnTo>
                    <a:pt x="1524050" y="1173341"/>
                  </a:lnTo>
                </a:path>
                <a:path w="1758315" h="2334895">
                  <a:moveTo>
                    <a:pt x="1555428" y="1204719"/>
                  </a:moveTo>
                  <a:lnTo>
                    <a:pt x="1610883" y="1260267"/>
                  </a:lnTo>
                </a:path>
                <a:path w="1758315" h="2334895">
                  <a:moveTo>
                    <a:pt x="1642216" y="1291646"/>
                  </a:moveTo>
                  <a:lnTo>
                    <a:pt x="1697671" y="1347147"/>
                  </a:lnTo>
                </a:path>
                <a:path w="1758315" h="2334895">
                  <a:moveTo>
                    <a:pt x="875361" y="902950"/>
                  </a:moveTo>
                  <a:lnTo>
                    <a:pt x="757195" y="1516147"/>
                  </a:lnTo>
                </a:path>
                <a:path w="1758315" h="2334895">
                  <a:moveTo>
                    <a:pt x="1757978" y="1677938"/>
                  </a:moveTo>
                  <a:lnTo>
                    <a:pt x="1591613" y="2126987"/>
                  </a:lnTo>
                </a:path>
                <a:path w="1758315" h="2334895">
                  <a:moveTo>
                    <a:pt x="1203333" y="2334621"/>
                  </a:moveTo>
                  <a:lnTo>
                    <a:pt x="1164745" y="2334621"/>
                  </a:lnTo>
                </a:path>
                <a:path w="1758315" h="2334895">
                  <a:moveTo>
                    <a:pt x="1140622" y="2332218"/>
                  </a:moveTo>
                  <a:lnTo>
                    <a:pt x="1102035" y="2332218"/>
                  </a:lnTo>
                </a:path>
                <a:path w="1758315" h="2334895">
                  <a:moveTo>
                    <a:pt x="1077912" y="2329769"/>
                  </a:moveTo>
                  <a:lnTo>
                    <a:pt x="1039370" y="2329769"/>
                  </a:lnTo>
                </a:path>
              </a:pathLst>
            </a:custGeom>
            <a:ln w="4818">
              <a:solidFill>
                <a:srgbClr val="231F20"/>
              </a:solidFill>
            </a:ln>
          </p:spPr>
          <p:txBody>
            <a:bodyPr wrap="square" lIns="0" tIns="0" rIns="0" bIns="0" rtlCol="0"/>
            <a:lstStyle/>
            <a:p>
              <a:endParaRPr/>
            </a:p>
          </p:txBody>
        </p:sp>
        <p:sp>
          <p:nvSpPr>
            <p:cNvPr id="60" name="object 60"/>
            <p:cNvSpPr/>
            <p:nvPr/>
          </p:nvSpPr>
          <p:spPr>
            <a:xfrm>
              <a:off x="6085924" y="5245442"/>
              <a:ext cx="106680" cy="2540"/>
            </a:xfrm>
            <a:custGeom>
              <a:avLst/>
              <a:gdLst/>
              <a:ahLst/>
              <a:cxnLst/>
              <a:rect l="l" t="t" r="r" b="b"/>
              <a:pathLst>
                <a:path w="106679" h="2539">
                  <a:moveTo>
                    <a:pt x="62710" y="2403"/>
                  </a:moveTo>
                  <a:lnTo>
                    <a:pt x="106116" y="2403"/>
                  </a:lnTo>
                </a:path>
                <a:path w="106679" h="2539">
                  <a:moveTo>
                    <a:pt x="0" y="0"/>
                  </a:moveTo>
                  <a:lnTo>
                    <a:pt x="43406" y="0"/>
                  </a:lnTo>
                </a:path>
              </a:pathLst>
            </a:custGeom>
            <a:ln w="7221">
              <a:solidFill>
                <a:srgbClr val="231F20"/>
              </a:solidFill>
            </a:ln>
          </p:spPr>
          <p:txBody>
            <a:bodyPr wrap="square" lIns="0" tIns="0" rIns="0" bIns="0" rtlCol="0"/>
            <a:lstStyle/>
            <a:p>
              <a:endParaRPr/>
            </a:p>
          </p:txBody>
        </p:sp>
        <p:sp>
          <p:nvSpPr>
            <p:cNvPr id="61" name="object 61"/>
            <p:cNvSpPr/>
            <p:nvPr/>
          </p:nvSpPr>
          <p:spPr>
            <a:xfrm>
              <a:off x="5900247" y="5239388"/>
              <a:ext cx="164465" cy="5080"/>
            </a:xfrm>
            <a:custGeom>
              <a:avLst/>
              <a:gdLst/>
              <a:ahLst/>
              <a:cxnLst/>
              <a:rect l="l" t="t" r="r" b="b"/>
              <a:pathLst>
                <a:path w="164464" h="5079">
                  <a:moveTo>
                    <a:pt x="164009" y="4852"/>
                  </a:moveTo>
                  <a:lnTo>
                    <a:pt x="125375" y="4852"/>
                  </a:lnTo>
                </a:path>
                <a:path w="164464" h="5079">
                  <a:moveTo>
                    <a:pt x="101252" y="2449"/>
                  </a:moveTo>
                  <a:lnTo>
                    <a:pt x="62710" y="2449"/>
                  </a:lnTo>
                </a:path>
                <a:path w="164464" h="5079">
                  <a:moveTo>
                    <a:pt x="38587" y="0"/>
                  </a:moveTo>
                  <a:lnTo>
                    <a:pt x="0" y="0"/>
                  </a:lnTo>
                </a:path>
              </a:pathLst>
            </a:custGeom>
            <a:ln w="4818">
              <a:solidFill>
                <a:srgbClr val="231F20"/>
              </a:solidFill>
            </a:ln>
          </p:spPr>
          <p:txBody>
            <a:bodyPr wrap="square" lIns="0" tIns="0" rIns="0" bIns="0" rtlCol="0"/>
            <a:lstStyle/>
            <a:p>
              <a:endParaRPr/>
            </a:p>
          </p:txBody>
        </p:sp>
        <p:sp>
          <p:nvSpPr>
            <p:cNvPr id="62" name="object 62"/>
            <p:cNvSpPr/>
            <p:nvPr/>
          </p:nvSpPr>
          <p:spPr>
            <a:xfrm>
              <a:off x="5837537" y="5236985"/>
              <a:ext cx="38735" cy="2540"/>
            </a:xfrm>
            <a:custGeom>
              <a:avLst/>
              <a:gdLst/>
              <a:ahLst/>
              <a:cxnLst/>
              <a:rect l="l" t="t" r="r" b="b"/>
              <a:pathLst>
                <a:path w="38735" h="2539">
                  <a:moveTo>
                    <a:pt x="-2409" y="1201"/>
                  </a:moveTo>
                  <a:lnTo>
                    <a:pt x="40996" y="1201"/>
                  </a:lnTo>
                </a:path>
              </a:pathLst>
            </a:custGeom>
            <a:ln w="7221">
              <a:solidFill>
                <a:srgbClr val="231F20"/>
              </a:solidFill>
            </a:ln>
          </p:spPr>
          <p:txBody>
            <a:bodyPr wrap="square" lIns="0" tIns="0" rIns="0" bIns="0" rtlCol="0"/>
            <a:lstStyle/>
            <a:p>
              <a:endParaRPr/>
            </a:p>
          </p:txBody>
        </p:sp>
        <p:sp>
          <p:nvSpPr>
            <p:cNvPr id="63" name="object 63"/>
            <p:cNvSpPr/>
            <p:nvPr/>
          </p:nvSpPr>
          <p:spPr>
            <a:xfrm>
              <a:off x="5774826" y="5234582"/>
              <a:ext cx="38735" cy="2540"/>
            </a:xfrm>
            <a:custGeom>
              <a:avLst/>
              <a:gdLst/>
              <a:ahLst/>
              <a:cxnLst/>
              <a:rect l="l" t="t" r="r" b="b"/>
              <a:pathLst>
                <a:path w="38735" h="2539">
                  <a:moveTo>
                    <a:pt x="-2409" y="1201"/>
                  </a:moveTo>
                  <a:lnTo>
                    <a:pt x="40996" y="1201"/>
                  </a:lnTo>
                </a:path>
              </a:pathLst>
            </a:custGeom>
            <a:ln w="7221">
              <a:solidFill>
                <a:srgbClr val="231F20"/>
              </a:solidFill>
            </a:ln>
          </p:spPr>
          <p:txBody>
            <a:bodyPr wrap="square" lIns="0" tIns="0" rIns="0" bIns="0" rtlCol="0"/>
            <a:lstStyle/>
            <a:p>
              <a:endParaRPr/>
            </a:p>
          </p:txBody>
        </p:sp>
        <p:sp>
          <p:nvSpPr>
            <p:cNvPr id="64" name="object 64"/>
            <p:cNvSpPr/>
            <p:nvPr/>
          </p:nvSpPr>
          <p:spPr>
            <a:xfrm>
              <a:off x="5586740" y="5229776"/>
              <a:ext cx="164465" cy="5080"/>
            </a:xfrm>
            <a:custGeom>
              <a:avLst/>
              <a:gdLst/>
              <a:ahLst/>
              <a:cxnLst/>
              <a:rect l="l" t="t" r="r" b="b"/>
              <a:pathLst>
                <a:path w="164464" h="5079">
                  <a:moveTo>
                    <a:pt x="164009" y="4806"/>
                  </a:moveTo>
                  <a:lnTo>
                    <a:pt x="125421" y="4806"/>
                  </a:lnTo>
                </a:path>
                <a:path w="164464" h="5079">
                  <a:moveTo>
                    <a:pt x="101298" y="2403"/>
                  </a:moveTo>
                  <a:lnTo>
                    <a:pt x="62710" y="2403"/>
                  </a:lnTo>
                </a:path>
                <a:path w="164464" h="5079">
                  <a:moveTo>
                    <a:pt x="38587" y="0"/>
                  </a:moveTo>
                  <a:lnTo>
                    <a:pt x="0" y="0"/>
                  </a:lnTo>
                </a:path>
              </a:pathLst>
            </a:custGeom>
            <a:ln w="4818">
              <a:solidFill>
                <a:srgbClr val="231F20"/>
              </a:solidFill>
            </a:ln>
          </p:spPr>
          <p:txBody>
            <a:bodyPr wrap="square" lIns="0" tIns="0" rIns="0" bIns="0" rtlCol="0"/>
            <a:lstStyle/>
            <a:p>
              <a:endParaRPr/>
            </a:p>
          </p:txBody>
        </p:sp>
        <p:sp>
          <p:nvSpPr>
            <p:cNvPr id="65" name="object 65"/>
            <p:cNvSpPr/>
            <p:nvPr/>
          </p:nvSpPr>
          <p:spPr>
            <a:xfrm>
              <a:off x="5524029" y="5227327"/>
              <a:ext cx="38735" cy="2540"/>
            </a:xfrm>
            <a:custGeom>
              <a:avLst/>
              <a:gdLst/>
              <a:ahLst/>
              <a:cxnLst/>
              <a:rect l="l" t="t" r="r" b="b"/>
              <a:pathLst>
                <a:path w="38735" h="2539">
                  <a:moveTo>
                    <a:pt x="-2409" y="1224"/>
                  </a:moveTo>
                  <a:lnTo>
                    <a:pt x="40996" y="1224"/>
                  </a:lnTo>
                </a:path>
              </a:pathLst>
            </a:custGeom>
            <a:ln w="7267">
              <a:solidFill>
                <a:srgbClr val="231F20"/>
              </a:solidFill>
            </a:ln>
          </p:spPr>
          <p:txBody>
            <a:bodyPr wrap="square" lIns="0" tIns="0" rIns="0" bIns="0" rtlCol="0"/>
            <a:lstStyle/>
            <a:p>
              <a:endParaRPr/>
            </a:p>
          </p:txBody>
        </p:sp>
        <p:sp>
          <p:nvSpPr>
            <p:cNvPr id="66" name="object 66"/>
            <p:cNvSpPr/>
            <p:nvPr/>
          </p:nvSpPr>
          <p:spPr>
            <a:xfrm>
              <a:off x="5461365" y="5224924"/>
              <a:ext cx="38735" cy="2540"/>
            </a:xfrm>
            <a:custGeom>
              <a:avLst/>
              <a:gdLst/>
              <a:ahLst/>
              <a:cxnLst/>
              <a:rect l="l" t="t" r="r" b="b"/>
              <a:pathLst>
                <a:path w="38735" h="2539">
                  <a:moveTo>
                    <a:pt x="-2409" y="1201"/>
                  </a:moveTo>
                  <a:lnTo>
                    <a:pt x="40996" y="1201"/>
                  </a:lnTo>
                </a:path>
              </a:pathLst>
            </a:custGeom>
            <a:ln w="7221">
              <a:solidFill>
                <a:srgbClr val="231F20"/>
              </a:solidFill>
            </a:ln>
          </p:spPr>
          <p:txBody>
            <a:bodyPr wrap="square" lIns="0" tIns="0" rIns="0" bIns="0" rtlCol="0"/>
            <a:lstStyle/>
            <a:p>
              <a:endParaRPr/>
            </a:p>
          </p:txBody>
        </p:sp>
        <p:sp>
          <p:nvSpPr>
            <p:cNvPr id="67" name="object 67"/>
            <p:cNvSpPr/>
            <p:nvPr/>
          </p:nvSpPr>
          <p:spPr>
            <a:xfrm>
              <a:off x="5273233" y="5220071"/>
              <a:ext cx="164465" cy="5080"/>
            </a:xfrm>
            <a:custGeom>
              <a:avLst/>
              <a:gdLst/>
              <a:ahLst/>
              <a:cxnLst/>
              <a:rect l="l" t="t" r="r" b="b"/>
              <a:pathLst>
                <a:path w="164464" h="5079">
                  <a:moveTo>
                    <a:pt x="164009" y="4852"/>
                  </a:moveTo>
                  <a:lnTo>
                    <a:pt x="125421" y="4852"/>
                  </a:lnTo>
                </a:path>
                <a:path w="164464" h="5079">
                  <a:moveTo>
                    <a:pt x="101298" y="2449"/>
                  </a:moveTo>
                  <a:lnTo>
                    <a:pt x="62710" y="2449"/>
                  </a:lnTo>
                </a:path>
                <a:path w="164464" h="5079">
                  <a:moveTo>
                    <a:pt x="38587" y="0"/>
                  </a:moveTo>
                  <a:lnTo>
                    <a:pt x="0" y="0"/>
                  </a:lnTo>
                </a:path>
              </a:pathLst>
            </a:custGeom>
            <a:ln w="4818">
              <a:solidFill>
                <a:srgbClr val="231F20"/>
              </a:solidFill>
            </a:ln>
          </p:spPr>
          <p:txBody>
            <a:bodyPr wrap="square" lIns="0" tIns="0" rIns="0" bIns="0" rtlCol="0"/>
            <a:lstStyle/>
            <a:p>
              <a:endParaRPr/>
            </a:p>
          </p:txBody>
        </p:sp>
        <p:sp>
          <p:nvSpPr>
            <p:cNvPr id="68" name="object 68"/>
            <p:cNvSpPr/>
            <p:nvPr/>
          </p:nvSpPr>
          <p:spPr>
            <a:xfrm>
              <a:off x="5145448" y="5216467"/>
              <a:ext cx="106680" cy="2540"/>
            </a:xfrm>
            <a:custGeom>
              <a:avLst/>
              <a:gdLst/>
              <a:ahLst/>
              <a:cxnLst/>
              <a:rect l="l" t="t" r="r" b="b"/>
              <a:pathLst>
                <a:path w="106679" h="2539">
                  <a:moveTo>
                    <a:pt x="62710" y="2403"/>
                  </a:moveTo>
                  <a:lnTo>
                    <a:pt x="106116" y="2403"/>
                  </a:lnTo>
                </a:path>
                <a:path w="106679" h="2539">
                  <a:moveTo>
                    <a:pt x="0" y="0"/>
                  </a:moveTo>
                  <a:lnTo>
                    <a:pt x="43406" y="0"/>
                  </a:lnTo>
                </a:path>
              </a:pathLst>
            </a:custGeom>
            <a:ln w="7221">
              <a:solidFill>
                <a:srgbClr val="231F20"/>
              </a:solidFill>
            </a:ln>
          </p:spPr>
          <p:txBody>
            <a:bodyPr wrap="square" lIns="0" tIns="0" rIns="0" bIns="0" rtlCol="0"/>
            <a:lstStyle/>
            <a:p>
              <a:endParaRPr/>
            </a:p>
          </p:txBody>
        </p:sp>
        <p:sp>
          <p:nvSpPr>
            <p:cNvPr id="69" name="object 69"/>
            <p:cNvSpPr/>
            <p:nvPr/>
          </p:nvSpPr>
          <p:spPr>
            <a:xfrm>
              <a:off x="4959772" y="5210459"/>
              <a:ext cx="164465" cy="5080"/>
            </a:xfrm>
            <a:custGeom>
              <a:avLst/>
              <a:gdLst/>
              <a:ahLst/>
              <a:cxnLst/>
              <a:rect l="l" t="t" r="r" b="b"/>
              <a:pathLst>
                <a:path w="164464" h="5079">
                  <a:moveTo>
                    <a:pt x="163962" y="4806"/>
                  </a:moveTo>
                  <a:lnTo>
                    <a:pt x="125375" y="4806"/>
                  </a:lnTo>
                </a:path>
                <a:path w="164464" h="5079">
                  <a:moveTo>
                    <a:pt x="101252" y="2403"/>
                  </a:moveTo>
                  <a:lnTo>
                    <a:pt x="62710" y="2403"/>
                  </a:lnTo>
                </a:path>
                <a:path w="164464" h="5079">
                  <a:moveTo>
                    <a:pt x="38587" y="0"/>
                  </a:moveTo>
                  <a:lnTo>
                    <a:pt x="0" y="0"/>
                  </a:lnTo>
                </a:path>
              </a:pathLst>
            </a:custGeom>
            <a:ln w="4818">
              <a:solidFill>
                <a:srgbClr val="231F20"/>
              </a:solidFill>
            </a:ln>
          </p:spPr>
          <p:txBody>
            <a:bodyPr wrap="square" lIns="0" tIns="0" rIns="0" bIns="0" rtlCol="0"/>
            <a:lstStyle/>
            <a:p>
              <a:endParaRPr/>
            </a:p>
          </p:txBody>
        </p:sp>
        <p:sp>
          <p:nvSpPr>
            <p:cNvPr id="70" name="object 70"/>
            <p:cNvSpPr/>
            <p:nvPr/>
          </p:nvSpPr>
          <p:spPr>
            <a:xfrm>
              <a:off x="4897061" y="5208010"/>
              <a:ext cx="38735" cy="2540"/>
            </a:xfrm>
            <a:custGeom>
              <a:avLst/>
              <a:gdLst/>
              <a:ahLst/>
              <a:cxnLst/>
              <a:rect l="l" t="t" r="r" b="b"/>
              <a:pathLst>
                <a:path w="38735" h="2539">
                  <a:moveTo>
                    <a:pt x="-2409" y="1224"/>
                  </a:moveTo>
                  <a:lnTo>
                    <a:pt x="40996" y="1224"/>
                  </a:lnTo>
                </a:path>
              </a:pathLst>
            </a:custGeom>
            <a:ln w="7267">
              <a:solidFill>
                <a:srgbClr val="231F20"/>
              </a:solidFill>
            </a:ln>
          </p:spPr>
          <p:txBody>
            <a:bodyPr wrap="square" lIns="0" tIns="0" rIns="0" bIns="0" rtlCol="0"/>
            <a:lstStyle/>
            <a:p>
              <a:endParaRPr/>
            </a:p>
          </p:txBody>
        </p:sp>
        <p:sp>
          <p:nvSpPr>
            <p:cNvPr id="71" name="object 71"/>
            <p:cNvSpPr/>
            <p:nvPr/>
          </p:nvSpPr>
          <p:spPr>
            <a:xfrm>
              <a:off x="5249156" y="3148631"/>
              <a:ext cx="2238375" cy="1943735"/>
            </a:xfrm>
            <a:custGeom>
              <a:avLst/>
              <a:gdLst/>
              <a:ahLst/>
              <a:cxnLst/>
              <a:rect l="l" t="t" r="r" b="b"/>
              <a:pathLst>
                <a:path w="2238375" h="1943735">
                  <a:moveTo>
                    <a:pt x="1188869" y="1943523"/>
                  </a:moveTo>
                  <a:lnTo>
                    <a:pt x="771660" y="1682744"/>
                  </a:lnTo>
                </a:path>
                <a:path w="2238375" h="1943735">
                  <a:moveTo>
                    <a:pt x="699291" y="475621"/>
                  </a:moveTo>
                  <a:lnTo>
                    <a:pt x="0" y="181061"/>
                  </a:lnTo>
                </a:path>
                <a:path w="2238375" h="1943735">
                  <a:moveTo>
                    <a:pt x="1741065" y="248670"/>
                  </a:moveTo>
                  <a:lnTo>
                    <a:pt x="1745917" y="200378"/>
                  </a:lnTo>
                  <a:lnTo>
                    <a:pt x="1757978" y="152086"/>
                  </a:lnTo>
                  <a:lnTo>
                    <a:pt x="1782101" y="111049"/>
                  </a:lnTo>
                  <a:lnTo>
                    <a:pt x="1813434" y="72415"/>
                  </a:lnTo>
                  <a:lnTo>
                    <a:pt x="1849618" y="41036"/>
                  </a:lnTo>
                  <a:lnTo>
                    <a:pt x="1893012" y="19316"/>
                  </a:lnTo>
                  <a:lnTo>
                    <a:pt x="1941258" y="4806"/>
                  </a:lnTo>
                  <a:lnTo>
                    <a:pt x="1989458" y="0"/>
                  </a:lnTo>
                  <a:lnTo>
                    <a:pt x="2037704" y="4806"/>
                  </a:lnTo>
                  <a:lnTo>
                    <a:pt x="2083547" y="19316"/>
                  </a:lnTo>
                  <a:lnTo>
                    <a:pt x="2126941" y="41036"/>
                  </a:lnTo>
                  <a:lnTo>
                    <a:pt x="2165529" y="72415"/>
                  </a:lnTo>
                  <a:lnTo>
                    <a:pt x="2194458" y="111049"/>
                  </a:lnTo>
                  <a:lnTo>
                    <a:pt x="2218581" y="152086"/>
                  </a:lnTo>
                  <a:lnTo>
                    <a:pt x="2233045" y="200378"/>
                  </a:lnTo>
                  <a:lnTo>
                    <a:pt x="2237852" y="248670"/>
                  </a:lnTo>
                  <a:lnTo>
                    <a:pt x="2233045" y="296963"/>
                  </a:lnTo>
                  <a:lnTo>
                    <a:pt x="2218581" y="342852"/>
                  </a:lnTo>
                  <a:lnTo>
                    <a:pt x="2194458" y="386292"/>
                  </a:lnTo>
                  <a:lnTo>
                    <a:pt x="2165529" y="424926"/>
                  </a:lnTo>
                  <a:lnTo>
                    <a:pt x="2126941" y="456304"/>
                  </a:lnTo>
                  <a:lnTo>
                    <a:pt x="2083547" y="478024"/>
                  </a:lnTo>
                  <a:lnTo>
                    <a:pt x="2037704" y="492535"/>
                  </a:lnTo>
                  <a:lnTo>
                    <a:pt x="1989458" y="497341"/>
                  </a:lnTo>
                  <a:lnTo>
                    <a:pt x="1941258" y="492535"/>
                  </a:lnTo>
                  <a:lnTo>
                    <a:pt x="1893012" y="478024"/>
                  </a:lnTo>
                  <a:lnTo>
                    <a:pt x="1849618" y="456304"/>
                  </a:lnTo>
                  <a:lnTo>
                    <a:pt x="1813434" y="424926"/>
                  </a:lnTo>
                  <a:lnTo>
                    <a:pt x="1782101" y="386292"/>
                  </a:lnTo>
                  <a:lnTo>
                    <a:pt x="1757978" y="342852"/>
                  </a:lnTo>
                  <a:lnTo>
                    <a:pt x="1745917" y="296963"/>
                  </a:lnTo>
                  <a:lnTo>
                    <a:pt x="1741065" y="248670"/>
                  </a:lnTo>
                  <a:close/>
                </a:path>
              </a:pathLst>
            </a:custGeom>
            <a:ln w="4818">
              <a:solidFill>
                <a:srgbClr val="231F20"/>
              </a:solidFill>
            </a:ln>
          </p:spPr>
          <p:txBody>
            <a:bodyPr wrap="square" lIns="0" tIns="0" rIns="0" bIns="0" rtlCol="0"/>
            <a:lstStyle/>
            <a:p>
              <a:endParaRPr/>
            </a:p>
          </p:txBody>
        </p:sp>
      </p:grpSp>
      <p:sp>
        <p:nvSpPr>
          <p:cNvPr id="72" name="object 72"/>
          <p:cNvSpPr txBox="1"/>
          <p:nvPr/>
        </p:nvSpPr>
        <p:spPr>
          <a:xfrm>
            <a:off x="7088480" y="3215595"/>
            <a:ext cx="29527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r>
              <a:rPr sz="1900" spc="-5" dirty="0">
                <a:solidFill>
                  <a:srgbClr val="231F20"/>
                </a:solidFill>
                <a:latin typeface="Arial MT"/>
                <a:cs typeface="Arial MT"/>
              </a:rPr>
              <a:t>6</a:t>
            </a:r>
            <a:endParaRPr sz="1900">
              <a:latin typeface="Arial MT"/>
              <a:cs typeface="Arial MT"/>
            </a:endParaRPr>
          </a:p>
        </p:txBody>
      </p:sp>
      <p:grpSp>
        <p:nvGrpSpPr>
          <p:cNvPr id="73" name="object 73"/>
          <p:cNvGrpSpPr/>
          <p:nvPr/>
        </p:nvGrpSpPr>
        <p:grpSpPr>
          <a:xfrm>
            <a:off x="2717058" y="3112401"/>
            <a:ext cx="4524375" cy="2451100"/>
            <a:chOff x="2717058" y="3112401"/>
            <a:chExt cx="4524375" cy="2451100"/>
          </a:xfrm>
        </p:grpSpPr>
        <p:sp>
          <p:nvSpPr>
            <p:cNvPr id="74" name="object 74"/>
            <p:cNvSpPr/>
            <p:nvPr/>
          </p:nvSpPr>
          <p:spPr>
            <a:xfrm>
              <a:off x="6447637" y="3406961"/>
              <a:ext cx="791210" cy="760730"/>
            </a:xfrm>
            <a:custGeom>
              <a:avLst/>
              <a:gdLst/>
              <a:ahLst/>
              <a:cxnLst/>
              <a:rect l="l" t="t" r="r" b="b"/>
              <a:pathLst>
                <a:path w="791209" h="760729">
                  <a:moveTo>
                    <a:pt x="0" y="217292"/>
                  </a:moveTo>
                  <a:lnTo>
                    <a:pt x="72369" y="188316"/>
                  </a:lnTo>
                </a:path>
                <a:path w="791209" h="760729">
                  <a:moveTo>
                    <a:pt x="110956" y="171403"/>
                  </a:moveTo>
                  <a:lnTo>
                    <a:pt x="180876" y="140024"/>
                  </a:lnTo>
                </a:path>
                <a:path w="791209" h="760729">
                  <a:moveTo>
                    <a:pt x="221867" y="125513"/>
                  </a:moveTo>
                  <a:lnTo>
                    <a:pt x="291787" y="94181"/>
                  </a:lnTo>
                </a:path>
                <a:path w="791209" h="760729">
                  <a:moveTo>
                    <a:pt x="332824" y="77267"/>
                  </a:moveTo>
                  <a:lnTo>
                    <a:pt x="405147" y="48292"/>
                  </a:lnTo>
                </a:path>
                <a:path w="791209" h="760729">
                  <a:moveTo>
                    <a:pt x="446137" y="31378"/>
                  </a:moveTo>
                  <a:lnTo>
                    <a:pt x="516103" y="0"/>
                  </a:lnTo>
                </a:path>
                <a:path w="791209" h="760729">
                  <a:moveTo>
                    <a:pt x="653540" y="760523"/>
                  </a:moveTo>
                  <a:lnTo>
                    <a:pt x="790977" y="239012"/>
                  </a:lnTo>
                </a:path>
              </a:pathLst>
            </a:custGeom>
            <a:ln w="4818">
              <a:solidFill>
                <a:srgbClr val="231F20"/>
              </a:solidFill>
            </a:ln>
          </p:spPr>
          <p:txBody>
            <a:bodyPr wrap="square" lIns="0" tIns="0" rIns="0" bIns="0" rtlCol="0"/>
            <a:lstStyle/>
            <a:p>
              <a:endParaRPr/>
            </a:p>
          </p:txBody>
        </p:sp>
        <p:sp>
          <p:nvSpPr>
            <p:cNvPr id="75" name="object 75"/>
            <p:cNvSpPr/>
            <p:nvPr/>
          </p:nvSpPr>
          <p:spPr>
            <a:xfrm>
              <a:off x="4590809" y="3438339"/>
              <a:ext cx="186055" cy="560705"/>
            </a:xfrm>
            <a:custGeom>
              <a:avLst/>
              <a:gdLst/>
              <a:ahLst/>
              <a:cxnLst/>
              <a:rect l="l" t="t" r="r" b="b"/>
              <a:pathLst>
                <a:path w="186054" h="560704">
                  <a:moveTo>
                    <a:pt x="185682" y="0"/>
                  </a:moveTo>
                  <a:lnTo>
                    <a:pt x="0" y="560144"/>
                  </a:lnTo>
                </a:path>
              </a:pathLst>
            </a:custGeom>
            <a:ln w="24109">
              <a:solidFill>
                <a:srgbClr val="231F20"/>
              </a:solidFill>
            </a:ln>
          </p:spPr>
          <p:txBody>
            <a:bodyPr wrap="square" lIns="0" tIns="0" rIns="0" bIns="0" rtlCol="0"/>
            <a:lstStyle/>
            <a:p>
              <a:endParaRPr/>
            </a:p>
          </p:txBody>
        </p:sp>
        <p:sp>
          <p:nvSpPr>
            <p:cNvPr id="76" name="object 76"/>
            <p:cNvSpPr/>
            <p:nvPr/>
          </p:nvSpPr>
          <p:spPr>
            <a:xfrm>
              <a:off x="4525696" y="3957401"/>
              <a:ext cx="140335" cy="236854"/>
            </a:xfrm>
            <a:custGeom>
              <a:avLst/>
              <a:gdLst/>
              <a:ahLst/>
              <a:cxnLst/>
              <a:rect l="l" t="t" r="r" b="b"/>
              <a:pathLst>
                <a:path w="140335" h="236854">
                  <a:moveTo>
                    <a:pt x="0" y="0"/>
                  </a:moveTo>
                  <a:lnTo>
                    <a:pt x="0" y="236609"/>
                  </a:lnTo>
                  <a:lnTo>
                    <a:pt x="139839" y="45889"/>
                  </a:lnTo>
                  <a:lnTo>
                    <a:pt x="0" y="0"/>
                  </a:lnTo>
                  <a:close/>
                </a:path>
              </a:pathLst>
            </a:custGeom>
            <a:solidFill>
              <a:srgbClr val="231F20"/>
            </a:solidFill>
          </p:spPr>
          <p:txBody>
            <a:bodyPr wrap="square" lIns="0" tIns="0" rIns="0" bIns="0" rtlCol="0"/>
            <a:lstStyle/>
            <a:p>
              <a:endParaRPr/>
            </a:p>
          </p:txBody>
        </p:sp>
        <p:sp>
          <p:nvSpPr>
            <p:cNvPr id="77" name="object 77"/>
            <p:cNvSpPr/>
            <p:nvPr/>
          </p:nvSpPr>
          <p:spPr>
            <a:xfrm>
              <a:off x="4513634" y="4630998"/>
              <a:ext cx="0" cy="157480"/>
            </a:xfrm>
            <a:custGeom>
              <a:avLst/>
              <a:gdLst/>
              <a:ahLst/>
              <a:cxnLst/>
              <a:rect l="l" t="t" r="r" b="b"/>
              <a:pathLst>
                <a:path h="157479">
                  <a:moveTo>
                    <a:pt x="0" y="0"/>
                  </a:moveTo>
                  <a:lnTo>
                    <a:pt x="0" y="156938"/>
                  </a:lnTo>
                </a:path>
              </a:pathLst>
            </a:custGeom>
            <a:ln w="24109">
              <a:solidFill>
                <a:srgbClr val="231F20"/>
              </a:solidFill>
            </a:ln>
          </p:spPr>
          <p:txBody>
            <a:bodyPr wrap="square" lIns="0" tIns="0" rIns="0" bIns="0" rtlCol="0"/>
            <a:lstStyle/>
            <a:p>
              <a:endParaRPr/>
            </a:p>
          </p:txBody>
        </p:sp>
        <p:sp>
          <p:nvSpPr>
            <p:cNvPr id="78" name="object 78"/>
            <p:cNvSpPr/>
            <p:nvPr/>
          </p:nvSpPr>
          <p:spPr>
            <a:xfrm>
              <a:off x="4438862" y="4768619"/>
              <a:ext cx="149860" cy="224790"/>
            </a:xfrm>
            <a:custGeom>
              <a:avLst/>
              <a:gdLst/>
              <a:ahLst/>
              <a:cxnLst/>
              <a:rect l="l" t="t" r="r" b="b"/>
              <a:pathLst>
                <a:path w="149860" h="224789">
                  <a:moveTo>
                    <a:pt x="149544" y="0"/>
                  </a:moveTo>
                  <a:lnTo>
                    <a:pt x="0" y="0"/>
                  </a:lnTo>
                  <a:lnTo>
                    <a:pt x="72369" y="224547"/>
                  </a:lnTo>
                  <a:lnTo>
                    <a:pt x="149544" y="0"/>
                  </a:lnTo>
                  <a:close/>
                </a:path>
              </a:pathLst>
            </a:custGeom>
            <a:solidFill>
              <a:srgbClr val="231F20"/>
            </a:solidFill>
          </p:spPr>
          <p:txBody>
            <a:bodyPr wrap="square" lIns="0" tIns="0" rIns="0" bIns="0" rtlCol="0"/>
            <a:lstStyle/>
            <a:p>
              <a:endParaRPr/>
            </a:p>
          </p:txBody>
        </p:sp>
        <p:sp>
          <p:nvSpPr>
            <p:cNvPr id="79" name="object 79"/>
            <p:cNvSpPr/>
            <p:nvPr/>
          </p:nvSpPr>
          <p:spPr>
            <a:xfrm>
              <a:off x="3086021" y="5372204"/>
              <a:ext cx="1365250" cy="118745"/>
            </a:xfrm>
            <a:custGeom>
              <a:avLst/>
              <a:gdLst/>
              <a:ahLst/>
              <a:cxnLst/>
              <a:rect l="l" t="t" r="r" b="b"/>
              <a:pathLst>
                <a:path w="1365250" h="118745">
                  <a:moveTo>
                    <a:pt x="1364902" y="0"/>
                  </a:moveTo>
                  <a:lnTo>
                    <a:pt x="0" y="118304"/>
                  </a:lnTo>
                </a:path>
              </a:pathLst>
            </a:custGeom>
            <a:ln w="24109">
              <a:solidFill>
                <a:srgbClr val="231F20"/>
              </a:solidFill>
            </a:ln>
          </p:spPr>
          <p:txBody>
            <a:bodyPr wrap="square" lIns="0" tIns="0" rIns="0" bIns="0" rtlCol="0"/>
            <a:lstStyle/>
            <a:p>
              <a:endParaRPr/>
            </a:p>
          </p:txBody>
        </p:sp>
        <p:sp>
          <p:nvSpPr>
            <p:cNvPr id="80" name="object 80"/>
            <p:cNvSpPr/>
            <p:nvPr/>
          </p:nvSpPr>
          <p:spPr>
            <a:xfrm>
              <a:off x="2881044" y="5413241"/>
              <a:ext cx="229235" cy="149860"/>
            </a:xfrm>
            <a:custGeom>
              <a:avLst/>
              <a:gdLst/>
              <a:ahLst/>
              <a:cxnLst/>
              <a:rect l="l" t="t" r="r" b="b"/>
              <a:pathLst>
                <a:path w="229235" h="149860">
                  <a:moveTo>
                    <a:pt x="217015" y="0"/>
                  </a:moveTo>
                  <a:lnTo>
                    <a:pt x="0" y="94181"/>
                  </a:lnTo>
                  <a:lnTo>
                    <a:pt x="229076" y="149683"/>
                  </a:lnTo>
                  <a:lnTo>
                    <a:pt x="217015" y="0"/>
                  </a:lnTo>
                  <a:close/>
                </a:path>
              </a:pathLst>
            </a:custGeom>
            <a:solidFill>
              <a:srgbClr val="231F20"/>
            </a:solidFill>
          </p:spPr>
          <p:txBody>
            <a:bodyPr wrap="square" lIns="0" tIns="0" rIns="0" bIns="0" rtlCol="0"/>
            <a:lstStyle/>
            <a:p>
              <a:endParaRPr/>
            </a:p>
          </p:txBody>
        </p:sp>
        <p:sp>
          <p:nvSpPr>
            <p:cNvPr id="81" name="object 81"/>
            <p:cNvSpPr/>
            <p:nvPr/>
          </p:nvSpPr>
          <p:spPr>
            <a:xfrm>
              <a:off x="2832807" y="4483717"/>
              <a:ext cx="289560" cy="420370"/>
            </a:xfrm>
            <a:custGeom>
              <a:avLst/>
              <a:gdLst/>
              <a:ahLst/>
              <a:cxnLst/>
              <a:rect l="l" t="t" r="r" b="b"/>
              <a:pathLst>
                <a:path w="289560" h="420370">
                  <a:moveTo>
                    <a:pt x="289370" y="0"/>
                  </a:moveTo>
                  <a:lnTo>
                    <a:pt x="0" y="420120"/>
                  </a:lnTo>
                </a:path>
              </a:pathLst>
            </a:custGeom>
            <a:ln w="24109">
              <a:solidFill>
                <a:srgbClr val="231F20"/>
              </a:solidFill>
            </a:ln>
          </p:spPr>
          <p:txBody>
            <a:bodyPr wrap="square" lIns="0" tIns="0" rIns="0" bIns="0" rtlCol="0"/>
            <a:lstStyle/>
            <a:p>
              <a:endParaRPr/>
            </a:p>
          </p:txBody>
        </p:sp>
        <p:sp>
          <p:nvSpPr>
            <p:cNvPr id="82" name="object 82"/>
            <p:cNvSpPr/>
            <p:nvPr/>
          </p:nvSpPr>
          <p:spPr>
            <a:xfrm>
              <a:off x="2717058" y="4845887"/>
              <a:ext cx="188595" cy="227329"/>
            </a:xfrm>
            <a:custGeom>
              <a:avLst/>
              <a:gdLst/>
              <a:ahLst/>
              <a:cxnLst/>
              <a:rect l="l" t="t" r="r" b="b"/>
              <a:pathLst>
                <a:path w="188594" h="227329">
                  <a:moveTo>
                    <a:pt x="65113" y="0"/>
                  </a:moveTo>
                  <a:lnTo>
                    <a:pt x="0" y="226950"/>
                  </a:lnTo>
                  <a:lnTo>
                    <a:pt x="188081" y="84523"/>
                  </a:lnTo>
                  <a:lnTo>
                    <a:pt x="65113" y="0"/>
                  </a:lnTo>
                  <a:close/>
                </a:path>
              </a:pathLst>
            </a:custGeom>
            <a:solidFill>
              <a:srgbClr val="231F20"/>
            </a:solidFill>
          </p:spPr>
          <p:txBody>
            <a:bodyPr wrap="square" lIns="0" tIns="0" rIns="0" bIns="0" rtlCol="0"/>
            <a:lstStyle/>
            <a:p>
              <a:endParaRPr/>
            </a:p>
          </p:txBody>
        </p:sp>
        <p:sp>
          <p:nvSpPr>
            <p:cNvPr id="83" name="object 83"/>
            <p:cNvSpPr/>
            <p:nvPr/>
          </p:nvSpPr>
          <p:spPr>
            <a:xfrm>
              <a:off x="3495960" y="3853607"/>
              <a:ext cx="161925" cy="217804"/>
            </a:xfrm>
            <a:custGeom>
              <a:avLst/>
              <a:gdLst/>
              <a:ahLst/>
              <a:cxnLst/>
              <a:rect l="l" t="t" r="r" b="b"/>
              <a:pathLst>
                <a:path w="161925" h="217804">
                  <a:moveTo>
                    <a:pt x="161582" y="0"/>
                  </a:moveTo>
                  <a:lnTo>
                    <a:pt x="0" y="217292"/>
                  </a:lnTo>
                </a:path>
              </a:pathLst>
            </a:custGeom>
            <a:ln w="24109">
              <a:solidFill>
                <a:srgbClr val="231F20"/>
              </a:solidFill>
            </a:ln>
          </p:spPr>
          <p:txBody>
            <a:bodyPr wrap="square" lIns="0" tIns="0" rIns="0" bIns="0" rtlCol="0"/>
            <a:lstStyle/>
            <a:p>
              <a:endParaRPr/>
            </a:p>
          </p:txBody>
        </p:sp>
        <p:sp>
          <p:nvSpPr>
            <p:cNvPr id="84" name="object 84"/>
            <p:cNvSpPr/>
            <p:nvPr/>
          </p:nvSpPr>
          <p:spPr>
            <a:xfrm>
              <a:off x="3370571" y="4010545"/>
              <a:ext cx="195580" cy="224790"/>
            </a:xfrm>
            <a:custGeom>
              <a:avLst/>
              <a:gdLst/>
              <a:ahLst/>
              <a:cxnLst/>
              <a:rect l="l" t="t" r="r" b="b"/>
              <a:pathLst>
                <a:path w="195579" h="224789">
                  <a:moveTo>
                    <a:pt x="74753" y="0"/>
                  </a:moveTo>
                  <a:lnTo>
                    <a:pt x="0" y="224547"/>
                  </a:lnTo>
                  <a:lnTo>
                    <a:pt x="195322" y="89329"/>
                  </a:lnTo>
                  <a:lnTo>
                    <a:pt x="74753" y="0"/>
                  </a:lnTo>
                  <a:close/>
                </a:path>
              </a:pathLst>
            </a:custGeom>
            <a:solidFill>
              <a:srgbClr val="231F20"/>
            </a:solidFill>
          </p:spPr>
          <p:txBody>
            <a:bodyPr wrap="square" lIns="0" tIns="0" rIns="0" bIns="0" rtlCol="0"/>
            <a:lstStyle/>
            <a:p>
              <a:endParaRPr/>
            </a:p>
          </p:txBody>
        </p:sp>
        <p:sp>
          <p:nvSpPr>
            <p:cNvPr id="85" name="object 85"/>
            <p:cNvSpPr/>
            <p:nvPr/>
          </p:nvSpPr>
          <p:spPr>
            <a:xfrm>
              <a:off x="3968629" y="3184816"/>
              <a:ext cx="48260" cy="266065"/>
            </a:xfrm>
            <a:custGeom>
              <a:avLst/>
              <a:gdLst/>
              <a:ahLst/>
              <a:cxnLst/>
              <a:rect l="l" t="t" r="r" b="b"/>
              <a:pathLst>
                <a:path w="48260" h="266064">
                  <a:moveTo>
                    <a:pt x="0" y="0"/>
                  </a:moveTo>
                  <a:lnTo>
                    <a:pt x="48236" y="265584"/>
                  </a:lnTo>
                </a:path>
              </a:pathLst>
            </a:custGeom>
            <a:ln w="24109">
              <a:solidFill>
                <a:srgbClr val="231F20"/>
              </a:solidFill>
            </a:ln>
          </p:spPr>
          <p:txBody>
            <a:bodyPr wrap="square" lIns="0" tIns="0" rIns="0" bIns="0" rtlCol="0"/>
            <a:lstStyle/>
            <a:p>
              <a:endParaRPr/>
            </a:p>
          </p:txBody>
        </p:sp>
        <p:sp>
          <p:nvSpPr>
            <p:cNvPr id="86" name="object 86"/>
            <p:cNvSpPr/>
            <p:nvPr/>
          </p:nvSpPr>
          <p:spPr>
            <a:xfrm>
              <a:off x="3939695" y="3419022"/>
              <a:ext cx="147320" cy="234315"/>
            </a:xfrm>
            <a:custGeom>
              <a:avLst/>
              <a:gdLst/>
              <a:ahLst/>
              <a:cxnLst/>
              <a:rect l="l" t="t" r="r" b="b"/>
              <a:pathLst>
                <a:path w="147320" h="234314">
                  <a:moveTo>
                    <a:pt x="147104" y="0"/>
                  </a:moveTo>
                  <a:lnTo>
                    <a:pt x="0" y="26572"/>
                  </a:lnTo>
                  <a:lnTo>
                    <a:pt x="113327" y="234206"/>
                  </a:lnTo>
                  <a:lnTo>
                    <a:pt x="147104" y="0"/>
                  </a:lnTo>
                  <a:close/>
                </a:path>
              </a:pathLst>
            </a:custGeom>
            <a:solidFill>
              <a:srgbClr val="231F20"/>
            </a:solidFill>
          </p:spPr>
          <p:txBody>
            <a:bodyPr wrap="square" lIns="0" tIns="0" rIns="0" bIns="0" rtlCol="0"/>
            <a:lstStyle/>
            <a:p>
              <a:endParaRPr/>
            </a:p>
          </p:txBody>
        </p:sp>
        <p:sp>
          <p:nvSpPr>
            <p:cNvPr id="87" name="object 87"/>
            <p:cNvSpPr/>
            <p:nvPr/>
          </p:nvSpPr>
          <p:spPr>
            <a:xfrm>
              <a:off x="4238715" y="3189668"/>
              <a:ext cx="523875" cy="215265"/>
            </a:xfrm>
            <a:custGeom>
              <a:avLst/>
              <a:gdLst/>
              <a:ahLst/>
              <a:cxnLst/>
              <a:rect l="l" t="t" r="r" b="b"/>
              <a:pathLst>
                <a:path w="523875" h="215264">
                  <a:moveTo>
                    <a:pt x="523313" y="214889"/>
                  </a:moveTo>
                  <a:lnTo>
                    <a:pt x="0" y="0"/>
                  </a:lnTo>
                </a:path>
              </a:pathLst>
            </a:custGeom>
            <a:ln w="24109">
              <a:solidFill>
                <a:srgbClr val="231F20"/>
              </a:solidFill>
            </a:ln>
          </p:spPr>
          <p:txBody>
            <a:bodyPr wrap="square" lIns="0" tIns="0" rIns="0" bIns="0" rtlCol="0"/>
            <a:lstStyle/>
            <a:p>
              <a:endParaRPr/>
            </a:p>
          </p:txBody>
        </p:sp>
        <p:sp>
          <p:nvSpPr>
            <p:cNvPr id="88" name="object 88"/>
            <p:cNvSpPr/>
            <p:nvPr/>
          </p:nvSpPr>
          <p:spPr>
            <a:xfrm>
              <a:off x="4048202" y="3112401"/>
              <a:ext cx="236854" cy="154940"/>
            </a:xfrm>
            <a:custGeom>
              <a:avLst/>
              <a:gdLst/>
              <a:ahLst/>
              <a:cxnLst/>
              <a:rect l="l" t="t" r="r" b="b"/>
              <a:pathLst>
                <a:path w="236854" h="154939">
                  <a:moveTo>
                    <a:pt x="0" y="0"/>
                  </a:moveTo>
                  <a:lnTo>
                    <a:pt x="178450" y="154535"/>
                  </a:lnTo>
                  <a:lnTo>
                    <a:pt x="236355" y="14510"/>
                  </a:lnTo>
                  <a:lnTo>
                    <a:pt x="0" y="0"/>
                  </a:lnTo>
                  <a:close/>
                </a:path>
              </a:pathLst>
            </a:custGeom>
            <a:solidFill>
              <a:srgbClr val="231F20"/>
            </a:solidFill>
          </p:spPr>
          <p:txBody>
            <a:bodyPr wrap="square" lIns="0" tIns="0" rIns="0" bIns="0" rtlCol="0"/>
            <a:lstStyle/>
            <a:p>
              <a:endParaRPr/>
            </a:p>
          </p:txBody>
        </p:sp>
      </p:grpSp>
      <p:sp>
        <p:nvSpPr>
          <p:cNvPr id="89" name="object 89"/>
          <p:cNvSpPr txBox="1"/>
          <p:nvPr/>
        </p:nvSpPr>
        <p:spPr>
          <a:xfrm>
            <a:off x="2624768" y="4461378"/>
            <a:ext cx="29527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r>
              <a:rPr sz="1900" spc="-5" dirty="0">
                <a:solidFill>
                  <a:srgbClr val="231F20"/>
                </a:solidFill>
                <a:latin typeface="Arial MT"/>
                <a:cs typeface="Arial MT"/>
              </a:rPr>
              <a:t>0</a:t>
            </a:r>
            <a:endParaRPr sz="1900">
              <a:latin typeface="Arial MT"/>
              <a:cs typeface="Arial MT"/>
            </a:endParaRPr>
          </a:p>
        </p:txBody>
      </p:sp>
      <p:sp>
        <p:nvSpPr>
          <p:cNvPr id="90" name="object 90"/>
          <p:cNvSpPr txBox="1"/>
          <p:nvPr/>
        </p:nvSpPr>
        <p:spPr>
          <a:xfrm>
            <a:off x="3256583" y="3780551"/>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8</a:t>
            </a:r>
            <a:endParaRPr sz="1900">
              <a:latin typeface="Arial MT"/>
              <a:cs typeface="Arial MT"/>
            </a:endParaRPr>
          </a:p>
        </p:txBody>
      </p:sp>
      <p:sp>
        <p:nvSpPr>
          <p:cNvPr id="91" name="object 91"/>
          <p:cNvSpPr txBox="1"/>
          <p:nvPr/>
        </p:nvSpPr>
        <p:spPr>
          <a:xfrm>
            <a:off x="3574910" y="3092493"/>
            <a:ext cx="837565" cy="894715"/>
          </a:xfrm>
          <a:prstGeom prst="rect">
            <a:avLst/>
          </a:prstGeom>
        </p:spPr>
        <p:txBody>
          <a:bodyPr vert="horz" wrap="square" lIns="0" tIns="157480" rIns="0" bIns="0" rtlCol="0">
            <a:spAutoFit/>
          </a:bodyPr>
          <a:lstStyle/>
          <a:p>
            <a:pPr marL="12700">
              <a:lnSpc>
                <a:spcPct val="100000"/>
              </a:lnSpc>
              <a:spcBef>
                <a:spcPts val="1240"/>
              </a:spcBef>
              <a:tabLst>
                <a:tab pos="690245" algn="l"/>
              </a:tabLst>
            </a:pPr>
            <a:r>
              <a:rPr sz="1900" dirty="0">
                <a:solidFill>
                  <a:srgbClr val="231F20"/>
                </a:solidFill>
                <a:latin typeface="Arial MT"/>
                <a:cs typeface="Arial MT"/>
              </a:rPr>
              <a:t>1</a:t>
            </a:r>
            <a:r>
              <a:rPr sz="1900" spc="-5" dirty="0">
                <a:solidFill>
                  <a:srgbClr val="231F20"/>
                </a:solidFill>
                <a:latin typeface="Arial MT"/>
                <a:cs typeface="Arial MT"/>
              </a:rPr>
              <a:t>4</a:t>
            </a:r>
            <a:r>
              <a:rPr sz="1900" dirty="0">
                <a:solidFill>
                  <a:srgbClr val="231F20"/>
                </a:solidFill>
                <a:latin typeface="Arial MT"/>
                <a:cs typeface="Arial MT"/>
              </a:rPr>
              <a:t>	</a:t>
            </a:r>
            <a:r>
              <a:rPr sz="1900" spc="-5" dirty="0">
                <a:solidFill>
                  <a:srgbClr val="231F20"/>
                </a:solidFill>
                <a:latin typeface="Arial MT"/>
                <a:cs typeface="Arial MT"/>
              </a:rPr>
              <a:t>9</a:t>
            </a:r>
            <a:endParaRPr sz="1900">
              <a:latin typeface="Arial MT"/>
              <a:cs typeface="Arial MT"/>
            </a:endParaRPr>
          </a:p>
          <a:p>
            <a:pPr marL="262890">
              <a:lnSpc>
                <a:spcPct val="100000"/>
              </a:lnSpc>
              <a:spcBef>
                <a:spcPts val="1140"/>
              </a:spcBef>
            </a:pPr>
            <a:r>
              <a:rPr sz="1900" spc="-5" dirty="0">
                <a:solidFill>
                  <a:srgbClr val="231F20"/>
                </a:solidFill>
                <a:latin typeface="Arial MT"/>
                <a:cs typeface="Arial MT"/>
              </a:rPr>
              <a:t>8</a:t>
            </a:r>
            <a:endParaRPr sz="1900">
              <a:latin typeface="Arial MT"/>
              <a:cs typeface="Arial MT"/>
            </a:endParaRPr>
          </a:p>
        </p:txBody>
      </p:sp>
      <p:sp>
        <p:nvSpPr>
          <p:cNvPr id="92" name="object 92"/>
          <p:cNvSpPr txBox="1"/>
          <p:nvPr/>
        </p:nvSpPr>
        <p:spPr>
          <a:xfrm>
            <a:off x="3574910" y="4958726"/>
            <a:ext cx="29527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r>
              <a:rPr sz="1900" spc="-5" dirty="0">
                <a:solidFill>
                  <a:srgbClr val="231F20"/>
                </a:solidFill>
                <a:latin typeface="Arial MT"/>
                <a:cs typeface="Arial MT"/>
              </a:rPr>
              <a:t>7</a:t>
            </a:r>
            <a:endParaRPr sz="1900">
              <a:latin typeface="Arial MT"/>
              <a:cs typeface="Arial MT"/>
            </a:endParaRPr>
          </a:p>
        </p:txBody>
      </p:sp>
      <p:sp>
        <p:nvSpPr>
          <p:cNvPr id="93" name="object 93"/>
          <p:cNvSpPr txBox="1"/>
          <p:nvPr/>
        </p:nvSpPr>
        <p:spPr>
          <a:xfrm>
            <a:off x="4117494" y="4685907"/>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7</a:t>
            </a:r>
            <a:endParaRPr sz="1900">
              <a:latin typeface="Arial MT"/>
              <a:cs typeface="Arial MT"/>
            </a:endParaRPr>
          </a:p>
        </p:txBody>
      </p:sp>
      <p:sp>
        <p:nvSpPr>
          <p:cNvPr id="94" name="object 94"/>
          <p:cNvSpPr txBox="1"/>
          <p:nvPr/>
        </p:nvSpPr>
        <p:spPr>
          <a:xfrm>
            <a:off x="4341770" y="3691214"/>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5</a:t>
            </a:r>
            <a:endParaRPr sz="1900">
              <a:latin typeface="Arial MT"/>
              <a:cs typeface="Arial MT"/>
            </a:endParaRPr>
          </a:p>
        </p:txBody>
      </p:sp>
      <p:sp>
        <p:nvSpPr>
          <p:cNvPr id="95" name="object 95"/>
          <p:cNvSpPr txBox="1"/>
          <p:nvPr/>
        </p:nvSpPr>
        <p:spPr>
          <a:xfrm>
            <a:off x="7599712" y="2621677"/>
            <a:ext cx="2571750" cy="315595"/>
          </a:xfrm>
          <a:prstGeom prst="rect">
            <a:avLst/>
          </a:prstGeom>
        </p:spPr>
        <p:txBody>
          <a:bodyPr vert="horz" wrap="square" lIns="0" tIns="12700" rIns="0" bIns="0" rtlCol="0">
            <a:spAutoFit/>
          </a:bodyPr>
          <a:lstStyle/>
          <a:p>
            <a:pPr marL="12700">
              <a:lnSpc>
                <a:spcPct val="100000"/>
              </a:lnSpc>
              <a:spcBef>
                <a:spcPts val="100"/>
              </a:spcBef>
              <a:tabLst>
                <a:tab pos="1804035" algn="l"/>
              </a:tabLst>
            </a:pPr>
            <a:r>
              <a:rPr sz="1900" spc="-5" dirty="0">
                <a:solidFill>
                  <a:srgbClr val="231F20"/>
                </a:solidFill>
                <a:latin typeface="Arial MT"/>
                <a:cs typeface="Arial MT"/>
              </a:rPr>
              <a:t>5</a:t>
            </a:r>
            <a:r>
              <a:rPr sz="1900" spc="10" dirty="0">
                <a:solidFill>
                  <a:srgbClr val="231F20"/>
                </a:solidFill>
                <a:latin typeface="Arial MT"/>
                <a:cs typeface="Arial MT"/>
              </a:rPr>
              <a:t> </a:t>
            </a:r>
            <a:r>
              <a:rPr sz="1900" dirty="0">
                <a:solidFill>
                  <a:srgbClr val="231F20"/>
                </a:solidFill>
                <a:latin typeface="Arial MT"/>
                <a:cs typeface="Arial MT"/>
              </a:rPr>
              <a:t>-</a:t>
            </a:r>
            <a:r>
              <a:rPr sz="1900" spc="-5" dirty="0">
                <a:solidFill>
                  <a:srgbClr val="231F20"/>
                </a:solidFill>
                <a:latin typeface="Arial MT"/>
                <a:cs typeface="Arial MT"/>
              </a:rPr>
              <a:t> </a:t>
            </a:r>
            <a:r>
              <a:rPr sz="1900" dirty="0">
                <a:solidFill>
                  <a:srgbClr val="231F20"/>
                </a:solidFill>
                <a:latin typeface="Arial MT"/>
                <a:cs typeface="Arial MT"/>
              </a:rPr>
              <a:t>10</a:t>
            </a:r>
            <a:r>
              <a:rPr sz="1900" spc="15" dirty="0">
                <a:solidFill>
                  <a:srgbClr val="231F20"/>
                </a:solidFill>
                <a:latin typeface="Arial MT"/>
                <a:cs typeface="Arial MT"/>
              </a:rPr>
              <a:t> </a:t>
            </a:r>
            <a:r>
              <a:rPr sz="1900" dirty="0">
                <a:solidFill>
                  <a:srgbClr val="231F20"/>
                </a:solidFill>
                <a:latin typeface="Arial MT"/>
                <a:cs typeface="Arial MT"/>
              </a:rPr>
              <a:t>-</a:t>
            </a:r>
            <a:r>
              <a:rPr sz="1900" spc="-5" dirty="0">
                <a:solidFill>
                  <a:srgbClr val="231F20"/>
                </a:solidFill>
                <a:latin typeface="Arial MT"/>
                <a:cs typeface="Arial MT"/>
              </a:rPr>
              <a:t> 7</a:t>
            </a:r>
            <a:r>
              <a:rPr sz="1900" spc="15" dirty="0">
                <a:solidFill>
                  <a:srgbClr val="231F20"/>
                </a:solidFill>
                <a:latin typeface="Arial MT"/>
                <a:cs typeface="Arial MT"/>
              </a:rPr>
              <a:t> </a:t>
            </a:r>
            <a:r>
              <a:rPr sz="1900" dirty="0">
                <a:solidFill>
                  <a:srgbClr val="231F20"/>
                </a:solidFill>
                <a:latin typeface="Arial MT"/>
                <a:cs typeface="Arial MT"/>
              </a:rPr>
              <a:t>-</a:t>
            </a:r>
            <a:r>
              <a:rPr sz="1900" spc="-5" dirty="0">
                <a:solidFill>
                  <a:srgbClr val="231F20"/>
                </a:solidFill>
                <a:latin typeface="Arial MT"/>
                <a:cs typeface="Arial MT"/>
              </a:rPr>
              <a:t> </a:t>
            </a:r>
            <a:r>
              <a:rPr sz="1900" dirty="0">
                <a:solidFill>
                  <a:srgbClr val="231F20"/>
                </a:solidFill>
                <a:latin typeface="Arial MT"/>
                <a:cs typeface="Arial MT"/>
              </a:rPr>
              <a:t>4:	RET:</a:t>
            </a:r>
            <a:r>
              <a:rPr sz="1900" spc="-65" dirty="0">
                <a:solidFill>
                  <a:srgbClr val="231F20"/>
                </a:solidFill>
                <a:latin typeface="Arial MT"/>
                <a:cs typeface="Arial MT"/>
              </a:rPr>
              <a:t> </a:t>
            </a:r>
            <a:r>
              <a:rPr sz="1900" spc="-5" dirty="0">
                <a:solidFill>
                  <a:srgbClr val="231F20"/>
                </a:solidFill>
                <a:latin typeface="Arial MT"/>
                <a:cs typeface="Arial MT"/>
              </a:rPr>
              <a:t>5</a:t>
            </a:r>
            <a:endParaRPr sz="1900">
              <a:latin typeface="Arial MT"/>
              <a:cs typeface="Arial MT"/>
            </a:endParaRPr>
          </a:p>
        </p:txBody>
      </p:sp>
      <p:sp>
        <p:nvSpPr>
          <p:cNvPr id="96" name="object 96"/>
          <p:cNvSpPr txBox="1"/>
          <p:nvPr/>
        </p:nvSpPr>
        <p:spPr>
          <a:xfrm>
            <a:off x="7599712" y="2911392"/>
            <a:ext cx="2583815" cy="894715"/>
          </a:xfrm>
          <a:prstGeom prst="rect">
            <a:avLst/>
          </a:prstGeom>
        </p:spPr>
        <p:txBody>
          <a:bodyPr vert="horz" wrap="square" lIns="0" tIns="12700" rIns="0" bIns="0" rtlCol="0">
            <a:spAutoFit/>
          </a:bodyPr>
          <a:lstStyle/>
          <a:p>
            <a:pPr marL="12700">
              <a:lnSpc>
                <a:spcPct val="100000"/>
              </a:lnSpc>
              <a:spcBef>
                <a:spcPts val="100"/>
              </a:spcBef>
              <a:tabLst>
                <a:tab pos="699770" algn="l"/>
              </a:tabLst>
            </a:pPr>
            <a:r>
              <a:rPr sz="1900" spc="-5" dirty="0">
                <a:solidFill>
                  <a:srgbClr val="231F20"/>
                </a:solidFill>
                <a:latin typeface="Arial MT"/>
                <a:cs typeface="Arial MT"/>
              </a:rPr>
              <a:t>5</a:t>
            </a:r>
            <a:r>
              <a:rPr sz="1900" spc="10" dirty="0">
                <a:solidFill>
                  <a:srgbClr val="231F20"/>
                </a:solidFill>
                <a:latin typeface="Arial MT"/>
                <a:cs typeface="Arial MT"/>
              </a:rPr>
              <a:t> </a:t>
            </a:r>
            <a:r>
              <a:rPr sz="1900" dirty="0">
                <a:solidFill>
                  <a:srgbClr val="231F20"/>
                </a:solidFill>
                <a:latin typeface="Arial MT"/>
                <a:cs typeface="Arial MT"/>
              </a:rPr>
              <a:t>-</a:t>
            </a:r>
            <a:r>
              <a:rPr sz="1900" spc="-5" dirty="0">
                <a:solidFill>
                  <a:srgbClr val="231F20"/>
                </a:solidFill>
                <a:latin typeface="Arial MT"/>
                <a:cs typeface="Arial MT"/>
              </a:rPr>
              <a:t> 1	</a:t>
            </a:r>
            <a:r>
              <a:rPr sz="1900" dirty="0">
                <a:solidFill>
                  <a:srgbClr val="231F20"/>
                </a:solidFill>
                <a:latin typeface="Arial MT"/>
                <a:cs typeface="Arial MT"/>
              </a:rPr>
              <a:t>-</a:t>
            </a:r>
            <a:r>
              <a:rPr sz="1900" spc="-15" dirty="0">
                <a:solidFill>
                  <a:srgbClr val="231F20"/>
                </a:solidFill>
                <a:latin typeface="Arial MT"/>
                <a:cs typeface="Arial MT"/>
              </a:rPr>
              <a:t> </a:t>
            </a:r>
            <a:r>
              <a:rPr sz="1900" spc="-5" dirty="0">
                <a:solidFill>
                  <a:srgbClr val="231F20"/>
                </a:solidFill>
                <a:latin typeface="Arial MT"/>
                <a:cs typeface="Arial MT"/>
              </a:rPr>
              <a:t>8</a:t>
            </a:r>
            <a:r>
              <a:rPr sz="1900" dirty="0">
                <a:solidFill>
                  <a:srgbClr val="231F20"/>
                </a:solidFill>
                <a:latin typeface="Arial MT"/>
                <a:cs typeface="Arial MT"/>
              </a:rPr>
              <a:t> -</a:t>
            </a:r>
            <a:r>
              <a:rPr sz="1900" spc="-15" dirty="0">
                <a:solidFill>
                  <a:srgbClr val="231F20"/>
                </a:solidFill>
                <a:latin typeface="Arial MT"/>
                <a:cs typeface="Arial MT"/>
              </a:rPr>
              <a:t> </a:t>
            </a:r>
            <a:r>
              <a:rPr sz="1900" spc="-5" dirty="0">
                <a:solidFill>
                  <a:srgbClr val="231F20"/>
                </a:solidFill>
                <a:latin typeface="Arial MT"/>
                <a:cs typeface="Arial MT"/>
              </a:rPr>
              <a:t>9</a:t>
            </a:r>
            <a:r>
              <a:rPr sz="1900" dirty="0">
                <a:solidFill>
                  <a:srgbClr val="231F20"/>
                </a:solidFill>
                <a:latin typeface="Arial MT"/>
                <a:cs typeface="Arial MT"/>
              </a:rPr>
              <a:t> -</a:t>
            </a:r>
            <a:r>
              <a:rPr sz="1900" spc="-15" dirty="0">
                <a:solidFill>
                  <a:srgbClr val="231F20"/>
                </a:solidFill>
                <a:latin typeface="Arial MT"/>
                <a:cs typeface="Arial MT"/>
              </a:rPr>
              <a:t> </a:t>
            </a:r>
            <a:r>
              <a:rPr sz="1900" dirty="0">
                <a:solidFill>
                  <a:srgbClr val="231F20"/>
                </a:solidFill>
                <a:latin typeface="Arial MT"/>
                <a:cs typeface="Arial MT"/>
              </a:rPr>
              <a:t>4:</a:t>
            </a:r>
            <a:r>
              <a:rPr sz="1900" spc="-5" dirty="0">
                <a:solidFill>
                  <a:srgbClr val="231F20"/>
                </a:solidFill>
                <a:latin typeface="Arial MT"/>
                <a:cs typeface="Arial MT"/>
              </a:rPr>
              <a:t> </a:t>
            </a:r>
            <a:r>
              <a:rPr sz="1900" dirty="0">
                <a:solidFill>
                  <a:srgbClr val="231F20"/>
                </a:solidFill>
                <a:latin typeface="Arial MT"/>
                <a:cs typeface="Arial MT"/>
              </a:rPr>
              <a:t>RET:</a:t>
            </a:r>
            <a:r>
              <a:rPr sz="1900" spc="-5" dirty="0">
                <a:solidFill>
                  <a:srgbClr val="231F20"/>
                </a:solidFill>
                <a:latin typeface="Arial MT"/>
                <a:cs typeface="Arial MT"/>
              </a:rPr>
              <a:t> 8</a:t>
            </a:r>
            <a:endParaRPr sz="1900">
              <a:latin typeface="Arial MT"/>
              <a:cs typeface="Arial MT"/>
            </a:endParaRPr>
          </a:p>
          <a:p>
            <a:pPr marL="12700">
              <a:lnSpc>
                <a:spcPct val="100000"/>
              </a:lnSpc>
            </a:pPr>
            <a:r>
              <a:rPr sz="1900" spc="-5" dirty="0">
                <a:solidFill>
                  <a:srgbClr val="231F20"/>
                </a:solidFill>
                <a:latin typeface="Arial MT"/>
                <a:cs typeface="Arial MT"/>
              </a:rPr>
              <a:t>5</a:t>
            </a:r>
            <a:r>
              <a:rPr sz="1900" spc="-40" dirty="0">
                <a:solidFill>
                  <a:srgbClr val="231F20"/>
                </a:solidFill>
                <a:latin typeface="Arial MT"/>
                <a:cs typeface="Arial MT"/>
              </a:rPr>
              <a:t> </a:t>
            </a:r>
            <a:r>
              <a:rPr sz="1900" dirty="0">
                <a:solidFill>
                  <a:srgbClr val="231F20"/>
                </a:solidFill>
                <a:latin typeface="Arial MT"/>
                <a:cs typeface="Arial MT"/>
              </a:rPr>
              <a:t>-</a:t>
            </a:r>
            <a:r>
              <a:rPr sz="1900" spc="-50" dirty="0">
                <a:solidFill>
                  <a:srgbClr val="231F20"/>
                </a:solidFill>
                <a:latin typeface="Arial MT"/>
                <a:cs typeface="Arial MT"/>
              </a:rPr>
              <a:t> </a:t>
            </a:r>
            <a:r>
              <a:rPr sz="1900" spc="-5" dirty="0">
                <a:solidFill>
                  <a:srgbClr val="231F20"/>
                </a:solidFill>
                <a:latin typeface="Arial MT"/>
                <a:cs typeface="Arial MT"/>
              </a:rPr>
              <a:t>1</a:t>
            </a:r>
            <a:endParaRPr sz="1900">
              <a:latin typeface="Arial MT"/>
              <a:cs typeface="Arial MT"/>
            </a:endParaRPr>
          </a:p>
          <a:p>
            <a:pPr marL="12700">
              <a:lnSpc>
                <a:spcPct val="100000"/>
              </a:lnSpc>
            </a:pPr>
            <a:r>
              <a:rPr sz="1900" spc="-5" dirty="0">
                <a:solidFill>
                  <a:srgbClr val="231F20"/>
                </a:solidFill>
                <a:latin typeface="Arial MT"/>
                <a:cs typeface="Arial MT"/>
              </a:rPr>
              <a:t>5</a:t>
            </a:r>
            <a:r>
              <a:rPr sz="1900" spc="-40" dirty="0">
                <a:solidFill>
                  <a:srgbClr val="231F20"/>
                </a:solidFill>
                <a:latin typeface="Arial MT"/>
                <a:cs typeface="Arial MT"/>
              </a:rPr>
              <a:t> </a:t>
            </a:r>
            <a:r>
              <a:rPr sz="1900" dirty="0">
                <a:solidFill>
                  <a:srgbClr val="231F20"/>
                </a:solidFill>
                <a:latin typeface="Arial MT"/>
                <a:cs typeface="Arial MT"/>
              </a:rPr>
              <a:t>-</a:t>
            </a:r>
            <a:r>
              <a:rPr sz="1900" spc="-50" dirty="0">
                <a:solidFill>
                  <a:srgbClr val="231F20"/>
                </a:solidFill>
                <a:latin typeface="Arial MT"/>
                <a:cs typeface="Arial MT"/>
              </a:rPr>
              <a:t> </a:t>
            </a:r>
            <a:r>
              <a:rPr sz="1900" spc="-5" dirty="0">
                <a:solidFill>
                  <a:srgbClr val="231F20"/>
                </a:solidFill>
                <a:latin typeface="Arial MT"/>
                <a:cs typeface="Arial MT"/>
              </a:rPr>
              <a:t>6</a:t>
            </a:r>
            <a:endParaRPr sz="1900">
              <a:latin typeface="Arial MT"/>
              <a:cs typeface="Arial MT"/>
            </a:endParaRPr>
          </a:p>
        </p:txBody>
      </p:sp>
      <p:sp>
        <p:nvSpPr>
          <p:cNvPr id="97" name="object 97"/>
          <p:cNvSpPr txBox="1"/>
          <p:nvPr/>
        </p:nvSpPr>
        <p:spPr>
          <a:xfrm>
            <a:off x="8286999" y="3201124"/>
            <a:ext cx="724535" cy="60515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a:t>
            </a:r>
            <a:r>
              <a:rPr sz="1900" spc="-35" dirty="0">
                <a:solidFill>
                  <a:srgbClr val="231F20"/>
                </a:solidFill>
                <a:latin typeface="Arial MT"/>
                <a:cs typeface="Arial MT"/>
              </a:rPr>
              <a:t> </a:t>
            </a:r>
            <a:r>
              <a:rPr sz="1900" spc="-5" dirty="0">
                <a:solidFill>
                  <a:srgbClr val="231F20"/>
                </a:solidFill>
                <a:latin typeface="Arial MT"/>
                <a:cs typeface="Arial MT"/>
              </a:rPr>
              <a:t>3</a:t>
            </a:r>
            <a:r>
              <a:rPr sz="1900" spc="-25" dirty="0">
                <a:solidFill>
                  <a:srgbClr val="231F20"/>
                </a:solidFill>
                <a:latin typeface="Arial MT"/>
                <a:cs typeface="Arial MT"/>
              </a:rPr>
              <a:t> </a:t>
            </a:r>
            <a:r>
              <a:rPr sz="1900" dirty="0">
                <a:solidFill>
                  <a:srgbClr val="231F20"/>
                </a:solidFill>
                <a:latin typeface="Arial MT"/>
                <a:cs typeface="Arial MT"/>
              </a:rPr>
              <a:t>-</a:t>
            </a:r>
            <a:r>
              <a:rPr sz="1900" spc="-35" dirty="0">
                <a:solidFill>
                  <a:srgbClr val="231F20"/>
                </a:solidFill>
                <a:latin typeface="Arial MT"/>
                <a:cs typeface="Arial MT"/>
              </a:rPr>
              <a:t> </a:t>
            </a:r>
            <a:r>
              <a:rPr sz="1900" dirty="0">
                <a:solidFill>
                  <a:srgbClr val="231F20"/>
                </a:solidFill>
                <a:latin typeface="Arial MT"/>
                <a:cs typeface="Arial MT"/>
              </a:rPr>
              <a:t>4:</a:t>
            </a:r>
            <a:endParaRPr sz="1900">
              <a:latin typeface="Arial MT"/>
              <a:cs typeface="Arial MT"/>
            </a:endParaRPr>
          </a:p>
          <a:p>
            <a:pPr marL="12700">
              <a:lnSpc>
                <a:spcPct val="100000"/>
              </a:lnSpc>
            </a:pPr>
            <a:r>
              <a:rPr sz="1900" dirty="0">
                <a:solidFill>
                  <a:srgbClr val="231F20"/>
                </a:solidFill>
                <a:latin typeface="Arial MT"/>
                <a:cs typeface="Arial MT"/>
              </a:rPr>
              <a:t>-</a:t>
            </a:r>
            <a:r>
              <a:rPr sz="1900" spc="-35" dirty="0">
                <a:solidFill>
                  <a:srgbClr val="231F20"/>
                </a:solidFill>
                <a:latin typeface="Arial MT"/>
                <a:cs typeface="Arial MT"/>
              </a:rPr>
              <a:t> </a:t>
            </a:r>
            <a:r>
              <a:rPr sz="1900" spc="-5" dirty="0">
                <a:solidFill>
                  <a:srgbClr val="231F20"/>
                </a:solidFill>
                <a:latin typeface="Arial MT"/>
                <a:cs typeface="Arial MT"/>
              </a:rPr>
              <a:t>7</a:t>
            </a:r>
            <a:r>
              <a:rPr sz="1900" spc="-25" dirty="0">
                <a:solidFill>
                  <a:srgbClr val="231F20"/>
                </a:solidFill>
                <a:latin typeface="Arial MT"/>
                <a:cs typeface="Arial MT"/>
              </a:rPr>
              <a:t> </a:t>
            </a:r>
            <a:r>
              <a:rPr sz="1900" dirty="0">
                <a:solidFill>
                  <a:srgbClr val="231F20"/>
                </a:solidFill>
                <a:latin typeface="Arial MT"/>
                <a:cs typeface="Arial MT"/>
              </a:rPr>
              <a:t>-</a:t>
            </a:r>
            <a:r>
              <a:rPr sz="1900" spc="-35" dirty="0">
                <a:solidFill>
                  <a:srgbClr val="231F20"/>
                </a:solidFill>
                <a:latin typeface="Arial MT"/>
                <a:cs typeface="Arial MT"/>
              </a:rPr>
              <a:t> </a:t>
            </a:r>
            <a:r>
              <a:rPr sz="1900" dirty="0">
                <a:solidFill>
                  <a:srgbClr val="231F20"/>
                </a:solidFill>
                <a:latin typeface="Arial MT"/>
                <a:cs typeface="Arial MT"/>
              </a:rPr>
              <a:t>4:</a:t>
            </a:r>
            <a:endParaRPr sz="1900">
              <a:latin typeface="Arial MT"/>
              <a:cs typeface="Arial MT"/>
            </a:endParaRPr>
          </a:p>
        </p:txBody>
      </p:sp>
      <p:sp>
        <p:nvSpPr>
          <p:cNvPr id="98" name="object 98"/>
          <p:cNvSpPr txBox="1"/>
          <p:nvPr/>
        </p:nvSpPr>
        <p:spPr>
          <a:xfrm>
            <a:off x="9391463" y="3201124"/>
            <a:ext cx="779780" cy="60515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RET:</a:t>
            </a:r>
            <a:r>
              <a:rPr sz="1900" spc="-85" dirty="0">
                <a:solidFill>
                  <a:srgbClr val="231F20"/>
                </a:solidFill>
                <a:latin typeface="Arial MT"/>
                <a:cs typeface="Arial MT"/>
              </a:rPr>
              <a:t> </a:t>
            </a:r>
            <a:r>
              <a:rPr sz="1900" spc="-5" dirty="0">
                <a:solidFill>
                  <a:srgbClr val="231F20"/>
                </a:solidFill>
                <a:latin typeface="Arial MT"/>
                <a:cs typeface="Arial MT"/>
              </a:rPr>
              <a:t>3</a:t>
            </a:r>
            <a:endParaRPr sz="1900">
              <a:latin typeface="Arial MT"/>
              <a:cs typeface="Arial MT"/>
            </a:endParaRPr>
          </a:p>
          <a:p>
            <a:pPr marL="12700">
              <a:lnSpc>
                <a:spcPct val="100000"/>
              </a:lnSpc>
            </a:pPr>
            <a:r>
              <a:rPr sz="1900" dirty="0">
                <a:solidFill>
                  <a:srgbClr val="231F20"/>
                </a:solidFill>
                <a:latin typeface="Arial MT"/>
                <a:cs typeface="Arial MT"/>
              </a:rPr>
              <a:t>RET:</a:t>
            </a:r>
            <a:r>
              <a:rPr sz="1900" spc="-85" dirty="0">
                <a:solidFill>
                  <a:srgbClr val="231F20"/>
                </a:solidFill>
                <a:latin typeface="Arial MT"/>
                <a:cs typeface="Arial MT"/>
              </a:rPr>
              <a:t> </a:t>
            </a:r>
            <a:r>
              <a:rPr sz="1900" spc="-5" dirty="0">
                <a:solidFill>
                  <a:srgbClr val="231F20"/>
                </a:solidFill>
                <a:latin typeface="Arial MT"/>
                <a:cs typeface="Arial MT"/>
              </a:rPr>
              <a:t>7</a:t>
            </a:r>
            <a:endParaRPr sz="1900">
              <a:latin typeface="Arial MT"/>
              <a:cs typeface="Arial MT"/>
            </a:endParaRPr>
          </a:p>
        </p:txBody>
      </p:sp>
      <p:grpSp>
        <p:nvGrpSpPr>
          <p:cNvPr id="99" name="object 99"/>
          <p:cNvGrpSpPr/>
          <p:nvPr/>
        </p:nvGrpSpPr>
        <p:grpSpPr>
          <a:xfrm>
            <a:off x="4848815" y="3566298"/>
            <a:ext cx="760095" cy="1509395"/>
            <a:chOff x="4848815" y="3566298"/>
            <a:chExt cx="760095" cy="1509395"/>
          </a:xfrm>
        </p:grpSpPr>
        <p:sp>
          <p:nvSpPr>
            <p:cNvPr id="100" name="object 100"/>
            <p:cNvSpPr/>
            <p:nvPr/>
          </p:nvSpPr>
          <p:spPr>
            <a:xfrm>
              <a:off x="4998360" y="3578363"/>
              <a:ext cx="501650" cy="811530"/>
            </a:xfrm>
            <a:custGeom>
              <a:avLst/>
              <a:gdLst/>
              <a:ahLst/>
              <a:cxnLst/>
              <a:rect l="l" t="t" r="r" b="b"/>
              <a:pathLst>
                <a:path w="501650" h="811529">
                  <a:moveTo>
                    <a:pt x="0" y="0"/>
                  </a:moveTo>
                  <a:lnTo>
                    <a:pt x="501593" y="811218"/>
                  </a:lnTo>
                </a:path>
              </a:pathLst>
            </a:custGeom>
            <a:ln w="24109">
              <a:solidFill>
                <a:srgbClr val="231F20"/>
              </a:solidFill>
            </a:ln>
          </p:spPr>
          <p:txBody>
            <a:bodyPr wrap="square" lIns="0" tIns="0" rIns="0" bIns="0" rtlCol="0"/>
            <a:lstStyle/>
            <a:p>
              <a:endParaRPr/>
            </a:p>
          </p:txBody>
        </p:sp>
        <p:sp>
          <p:nvSpPr>
            <p:cNvPr id="101" name="object 101"/>
            <p:cNvSpPr/>
            <p:nvPr/>
          </p:nvSpPr>
          <p:spPr>
            <a:xfrm>
              <a:off x="5427584" y="4334034"/>
              <a:ext cx="180975" cy="229870"/>
            </a:xfrm>
            <a:custGeom>
              <a:avLst/>
              <a:gdLst/>
              <a:ahLst/>
              <a:cxnLst/>
              <a:rect l="l" t="t" r="r" b="b"/>
              <a:pathLst>
                <a:path w="180975" h="229870">
                  <a:moveTo>
                    <a:pt x="127824" y="0"/>
                  </a:moveTo>
                  <a:lnTo>
                    <a:pt x="0" y="77267"/>
                  </a:lnTo>
                  <a:lnTo>
                    <a:pt x="180876" y="229400"/>
                  </a:lnTo>
                  <a:lnTo>
                    <a:pt x="127824" y="0"/>
                  </a:lnTo>
                  <a:close/>
                </a:path>
              </a:pathLst>
            </a:custGeom>
            <a:solidFill>
              <a:srgbClr val="231F20"/>
            </a:solidFill>
          </p:spPr>
          <p:txBody>
            <a:bodyPr wrap="square" lIns="0" tIns="0" rIns="0" bIns="0" rtlCol="0"/>
            <a:lstStyle/>
            <a:p>
              <a:endParaRPr/>
            </a:p>
          </p:txBody>
        </p:sp>
        <p:sp>
          <p:nvSpPr>
            <p:cNvPr id="102" name="object 102"/>
            <p:cNvSpPr/>
            <p:nvPr/>
          </p:nvSpPr>
          <p:spPr>
            <a:xfrm>
              <a:off x="5027289" y="4664825"/>
              <a:ext cx="560070" cy="311785"/>
            </a:xfrm>
            <a:custGeom>
              <a:avLst/>
              <a:gdLst/>
              <a:ahLst/>
              <a:cxnLst/>
              <a:rect l="l" t="t" r="r" b="b"/>
              <a:pathLst>
                <a:path w="560070" h="311785">
                  <a:moveTo>
                    <a:pt x="559451" y="0"/>
                  </a:moveTo>
                  <a:lnTo>
                    <a:pt x="0" y="311427"/>
                  </a:lnTo>
                </a:path>
              </a:pathLst>
            </a:custGeom>
            <a:ln w="24109">
              <a:solidFill>
                <a:srgbClr val="231F20"/>
              </a:solidFill>
            </a:ln>
          </p:spPr>
          <p:txBody>
            <a:bodyPr wrap="square" lIns="0" tIns="0" rIns="0" bIns="0" rtlCol="0"/>
            <a:lstStyle/>
            <a:p>
              <a:endParaRPr/>
            </a:p>
          </p:txBody>
        </p:sp>
        <p:sp>
          <p:nvSpPr>
            <p:cNvPr id="103" name="object 103"/>
            <p:cNvSpPr/>
            <p:nvPr/>
          </p:nvSpPr>
          <p:spPr>
            <a:xfrm>
              <a:off x="4848815" y="4901388"/>
              <a:ext cx="231775" cy="173990"/>
            </a:xfrm>
            <a:custGeom>
              <a:avLst/>
              <a:gdLst/>
              <a:ahLst/>
              <a:cxnLst/>
              <a:rect l="l" t="t" r="r" b="b"/>
              <a:pathLst>
                <a:path w="231775" h="173989">
                  <a:moveTo>
                    <a:pt x="159156" y="0"/>
                  </a:moveTo>
                  <a:lnTo>
                    <a:pt x="0" y="173852"/>
                  </a:lnTo>
                  <a:lnTo>
                    <a:pt x="231525" y="130366"/>
                  </a:lnTo>
                  <a:lnTo>
                    <a:pt x="159156" y="0"/>
                  </a:lnTo>
                  <a:close/>
                </a:path>
              </a:pathLst>
            </a:custGeom>
            <a:solidFill>
              <a:srgbClr val="231F20"/>
            </a:solidFill>
          </p:spPr>
          <p:txBody>
            <a:bodyPr wrap="square" lIns="0" tIns="0" rIns="0" bIns="0" rtlCol="0"/>
            <a:lstStyle/>
            <a:p>
              <a:endParaRPr/>
            </a:p>
          </p:txBody>
        </p:sp>
      </p:grpSp>
      <p:sp>
        <p:nvSpPr>
          <p:cNvPr id="104" name="object 104"/>
          <p:cNvSpPr txBox="1"/>
          <p:nvPr/>
        </p:nvSpPr>
        <p:spPr>
          <a:xfrm>
            <a:off x="5021824" y="3961632"/>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7</a:t>
            </a:r>
            <a:endParaRPr sz="1900">
              <a:latin typeface="Arial MT"/>
              <a:cs typeface="Arial MT"/>
            </a:endParaRPr>
          </a:p>
        </p:txBody>
      </p:sp>
      <p:sp>
        <p:nvSpPr>
          <p:cNvPr id="105" name="object 105"/>
          <p:cNvSpPr txBox="1"/>
          <p:nvPr/>
        </p:nvSpPr>
        <p:spPr>
          <a:xfrm>
            <a:off x="5065221" y="4596588"/>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9</a:t>
            </a:r>
            <a:endParaRPr sz="1900">
              <a:latin typeface="Arial MT"/>
              <a:cs typeface="Arial MT"/>
            </a:endParaRPr>
          </a:p>
        </p:txBody>
      </p:sp>
      <p:grpSp>
        <p:nvGrpSpPr>
          <p:cNvPr id="106" name="object 106"/>
          <p:cNvGrpSpPr/>
          <p:nvPr/>
        </p:nvGrpSpPr>
        <p:grpSpPr>
          <a:xfrm>
            <a:off x="2092467" y="3112453"/>
            <a:ext cx="1574800" cy="1960880"/>
            <a:chOff x="2092467" y="3112453"/>
            <a:chExt cx="1574800" cy="1960880"/>
          </a:xfrm>
        </p:grpSpPr>
        <p:sp>
          <p:nvSpPr>
            <p:cNvPr id="107" name="object 107"/>
            <p:cNvSpPr/>
            <p:nvPr/>
          </p:nvSpPr>
          <p:spPr>
            <a:xfrm>
              <a:off x="3264462" y="3124508"/>
              <a:ext cx="391160" cy="186055"/>
            </a:xfrm>
            <a:custGeom>
              <a:avLst/>
              <a:gdLst/>
              <a:ahLst/>
              <a:cxnLst/>
              <a:rect l="l" t="t" r="r" b="b"/>
              <a:pathLst>
                <a:path w="391160" h="186054">
                  <a:moveTo>
                    <a:pt x="390659" y="0"/>
                  </a:moveTo>
                  <a:lnTo>
                    <a:pt x="0" y="185867"/>
                  </a:lnTo>
                </a:path>
              </a:pathLst>
            </a:custGeom>
            <a:ln w="24109">
              <a:solidFill>
                <a:srgbClr val="231F20"/>
              </a:solidFill>
            </a:ln>
          </p:spPr>
          <p:txBody>
            <a:bodyPr wrap="square" lIns="0" tIns="0" rIns="0" bIns="0" rtlCol="0"/>
            <a:lstStyle/>
            <a:p>
              <a:endParaRPr/>
            </a:p>
          </p:txBody>
        </p:sp>
        <p:sp>
          <p:nvSpPr>
            <p:cNvPr id="108" name="object 108"/>
            <p:cNvSpPr/>
            <p:nvPr/>
          </p:nvSpPr>
          <p:spPr>
            <a:xfrm>
              <a:off x="3078784" y="3233108"/>
              <a:ext cx="234315" cy="164465"/>
            </a:xfrm>
            <a:custGeom>
              <a:avLst/>
              <a:gdLst/>
              <a:ahLst/>
              <a:cxnLst/>
              <a:rect l="l" t="t" r="r" b="b"/>
              <a:pathLst>
                <a:path w="234314" h="164464">
                  <a:moveTo>
                    <a:pt x="171199" y="0"/>
                  </a:moveTo>
                  <a:lnTo>
                    <a:pt x="0" y="164193"/>
                  </a:lnTo>
                  <a:lnTo>
                    <a:pt x="233915" y="135218"/>
                  </a:lnTo>
                  <a:lnTo>
                    <a:pt x="171199" y="0"/>
                  </a:lnTo>
                  <a:close/>
                </a:path>
              </a:pathLst>
            </a:custGeom>
            <a:solidFill>
              <a:srgbClr val="231F20"/>
            </a:solidFill>
          </p:spPr>
          <p:txBody>
            <a:bodyPr wrap="square" lIns="0" tIns="0" rIns="0" bIns="0" rtlCol="0"/>
            <a:lstStyle/>
            <a:p>
              <a:endParaRPr/>
            </a:p>
          </p:txBody>
        </p:sp>
        <p:sp>
          <p:nvSpPr>
            <p:cNvPr id="109" name="object 109"/>
            <p:cNvSpPr/>
            <p:nvPr/>
          </p:nvSpPr>
          <p:spPr>
            <a:xfrm>
              <a:off x="2246807" y="3631508"/>
              <a:ext cx="497205" cy="521970"/>
            </a:xfrm>
            <a:custGeom>
              <a:avLst/>
              <a:gdLst/>
              <a:ahLst/>
              <a:cxnLst/>
              <a:rect l="l" t="t" r="r" b="b"/>
              <a:pathLst>
                <a:path w="497205" h="521970">
                  <a:moveTo>
                    <a:pt x="496768" y="0"/>
                  </a:moveTo>
                  <a:lnTo>
                    <a:pt x="0" y="521464"/>
                  </a:lnTo>
                </a:path>
              </a:pathLst>
            </a:custGeom>
            <a:ln w="24109">
              <a:solidFill>
                <a:srgbClr val="231F20"/>
              </a:solidFill>
            </a:ln>
          </p:spPr>
          <p:txBody>
            <a:bodyPr wrap="square" lIns="0" tIns="0" rIns="0" bIns="0" rtlCol="0"/>
            <a:lstStyle/>
            <a:p>
              <a:endParaRPr/>
            </a:p>
          </p:txBody>
        </p:sp>
        <p:sp>
          <p:nvSpPr>
            <p:cNvPr id="110" name="object 110"/>
            <p:cNvSpPr/>
            <p:nvPr/>
          </p:nvSpPr>
          <p:spPr>
            <a:xfrm>
              <a:off x="2104522" y="4087767"/>
              <a:ext cx="210185" cy="215265"/>
            </a:xfrm>
            <a:custGeom>
              <a:avLst/>
              <a:gdLst/>
              <a:ahLst/>
              <a:cxnLst/>
              <a:rect l="l" t="t" r="r" b="b"/>
              <a:pathLst>
                <a:path w="210185" h="215264">
                  <a:moveTo>
                    <a:pt x="101289" y="0"/>
                  </a:moveTo>
                  <a:lnTo>
                    <a:pt x="0" y="214889"/>
                  </a:lnTo>
                  <a:lnTo>
                    <a:pt x="209801" y="103840"/>
                  </a:lnTo>
                  <a:lnTo>
                    <a:pt x="101289" y="0"/>
                  </a:lnTo>
                  <a:close/>
                </a:path>
              </a:pathLst>
            </a:custGeom>
            <a:solidFill>
              <a:srgbClr val="231F20"/>
            </a:solidFill>
          </p:spPr>
          <p:txBody>
            <a:bodyPr wrap="square" lIns="0" tIns="0" rIns="0" bIns="0" rtlCol="0"/>
            <a:lstStyle/>
            <a:p>
              <a:endParaRPr/>
            </a:p>
          </p:txBody>
        </p:sp>
        <p:sp>
          <p:nvSpPr>
            <p:cNvPr id="111" name="object 111"/>
            <p:cNvSpPr/>
            <p:nvPr/>
          </p:nvSpPr>
          <p:spPr>
            <a:xfrm>
              <a:off x="2104522" y="4302656"/>
              <a:ext cx="485140" cy="608965"/>
            </a:xfrm>
            <a:custGeom>
              <a:avLst/>
              <a:gdLst/>
              <a:ahLst/>
              <a:cxnLst/>
              <a:rect l="l" t="t" r="r" b="b"/>
              <a:pathLst>
                <a:path w="485139" h="608964">
                  <a:moveTo>
                    <a:pt x="0" y="0"/>
                  </a:moveTo>
                  <a:lnTo>
                    <a:pt x="484711" y="608390"/>
                  </a:lnTo>
                </a:path>
              </a:pathLst>
            </a:custGeom>
            <a:ln w="24109">
              <a:solidFill>
                <a:srgbClr val="231F20"/>
              </a:solidFill>
            </a:ln>
          </p:spPr>
          <p:txBody>
            <a:bodyPr wrap="square" lIns="0" tIns="0" rIns="0" bIns="0" rtlCol="0"/>
            <a:lstStyle/>
            <a:p>
              <a:endParaRPr/>
            </a:p>
          </p:txBody>
        </p:sp>
        <p:sp>
          <p:nvSpPr>
            <p:cNvPr id="112" name="object 112"/>
            <p:cNvSpPr/>
            <p:nvPr/>
          </p:nvSpPr>
          <p:spPr>
            <a:xfrm>
              <a:off x="2516902" y="4850693"/>
              <a:ext cx="200660" cy="222250"/>
            </a:xfrm>
            <a:custGeom>
              <a:avLst/>
              <a:gdLst/>
              <a:ahLst/>
              <a:cxnLst/>
              <a:rect l="l" t="t" r="r" b="b"/>
              <a:pathLst>
                <a:path w="200660" h="222250">
                  <a:moveTo>
                    <a:pt x="118147" y="0"/>
                  </a:moveTo>
                  <a:lnTo>
                    <a:pt x="0" y="91778"/>
                  </a:lnTo>
                  <a:lnTo>
                    <a:pt x="200156" y="222144"/>
                  </a:lnTo>
                  <a:lnTo>
                    <a:pt x="118147" y="0"/>
                  </a:lnTo>
                  <a:close/>
                </a:path>
              </a:pathLst>
            </a:custGeom>
            <a:solidFill>
              <a:srgbClr val="231F20"/>
            </a:solidFill>
          </p:spPr>
          <p:txBody>
            <a:bodyPr wrap="square" lIns="0" tIns="0" rIns="0" bIns="0" rtlCol="0"/>
            <a:lstStyle/>
            <a:p>
              <a:endParaRPr/>
            </a:p>
          </p:txBody>
        </p:sp>
      </p:grpSp>
      <p:sp>
        <p:nvSpPr>
          <p:cNvPr id="113" name="object 113"/>
          <p:cNvSpPr txBox="1"/>
          <p:nvPr/>
        </p:nvSpPr>
        <p:spPr>
          <a:xfrm>
            <a:off x="2263045" y="4234438"/>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3</a:t>
            </a:r>
            <a:endParaRPr sz="1900">
              <a:latin typeface="Arial MT"/>
              <a:cs typeface="Arial MT"/>
            </a:endParaRPr>
          </a:p>
        </p:txBody>
      </p:sp>
      <p:sp>
        <p:nvSpPr>
          <p:cNvPr id="114" name="object 114"/>
          <p:cNvSpPr txBox="1"/>
          <p:nvPr/>
        </p:nvSpPr>
        <p:spPr>
          <a:xfrm>
            <a:off x="2533137" y="3872283"/>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5</a:t>
            </a:r>
            <a:endParaRPr sz="1900">
              <a:latin typeface="Arial MT"/>
              <a:cs typeface="Arial MT"/>
            </a:endParaRPr>
          </a:p>
        </p:txBody>
      </p:sp>
      <p:sp>
        <p:nvSpPr>
          <p:cNvPr id="115" name="object 115"/>
          <p:cNvSpPr txBox="1"/>
          <p:nvPr/>
        </p:nvSpPr>
        <p:spPr>
          <a:xfrm>
            <a:off x="3256583" y="3329066"/>
            <a:ext cx="160020"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6</a:t>
            </a:r>
            <a:endParaRPr sz="1900">
              <a:latin typeface="Arial MT"/>
              <a:cs typeface="Arial MT"/>
            </a:endParaRPr>
          </a:p>
        </p:txBody>
      </p:sp>
      <p:sp>
        <p:nvSpPr>
          <p:cNvPr id="116" name="object 116"/>
          <p:cNvSpPr txBox="1"/>
          <p:nvPr/>
        </p:nvSpPr>
        <p:spPr>
          <a:xfrm>
            <a:off x="3738224" y="6100197"/>
            <a:ext cx="3215005" cy="276999"/>
          </a:xfrm>
          <a:prstGeom prst="rect">
            <a:avLst/>
          </a:prstGeom>
        </p:spPr>
        <p:txBody>
          <a:bodyPr vert="horz" wrap="square" lIns="0" tIns="15240" rIns="0" bIns="0" rtlCol="0">
            <a:spAutoFit/>
          </a:bodyPr>
          <a:lstStyle/>
          <a:p>
            <a:pPr marL="12700">
              <a:lnSpc>
                <a:spcPct val="100000"/>
              </a:lnSpc>
              <a:spcBef>
                <a:spcPts val="120"/>
              </a:spcBef>
            </a:pPr>
            <a:r>
              <a:rPr sz="1700" spc="55">
                <a:latin typeface="Calibri"/>
                <a:cs typeface="Calibri"/>
              </a:rPr>
              <a:t>Route</a:t>
            </a:r>
            <a:r>
              <a:rPr sz="1700" spc="165">
                <a:latin typeface="Calibri"/>
                <a:cs typeface="Calibri"/>
              </a:rPr>
              <a:t> </a:t>
            </a:r>
            <a:r>
              <a:rPr sz="1700" spc="25" dirty="0">
                <a:latin typeface="Calibri"/>
                <a:cs typeface="Calibri"/>
              </a:rPr>
              <a:t>repair</a:t>
            </a:r>
            <a:r>
              <a:rPr sz="1700" spc="170" dirty="0">
                <a:latin typeface="Calibri"/>
                <a:cs typeface="Calibri"/>
              </a:rPr>
              <a:t> </a:t>
            </a:r>
            <a:r>
              <a:rPr sz="1700" spc="60" dirty="0">
                <a:latin typeface="Calibri"/>
                <a:cs typeface="Calibri"/>
              </a:rPr>
              <a:t>in</a:t>
            </a:r>
            <a:r>
              <a:rPr sz="1700" spc="165" dirty="0">
                <a:latin typeface="Calibri"/>
                <a:cs typeface="Calibri"/>
              </a:rPr>
              <a:t> </a:t>
            </a:r>
            <a:r>
              <a:rPr sz="1700" spc="185" dirty="0">
                <a:latin typeface="Calibri"/>
                <a:cs typeface="Calibri"/>
              </a:rPr>
              <a:t>FORP.</a:t>
            </a:r>
            <a:endParaRPr sz="1700">
              <a:latin typeface="Calibri"/>
              <a:cs typeface="Calibri"/>
            </a:endParaRPr>
          </a:p>
        </p:txBody>
      </p:sp>
      <p:sp>
        <p:nvSpPr>
          <p:cNvPr id="117" name="object 117"/>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75358" y="713252"/>
            <a:ext cx="7764780" cy="4491355"/>
          </a:xfrm>
          <a:prstGeom prst="rect">
            <a:avLst/>
          </a:prstGeom>
        </p:spPr>
        <p:txBody>
          <a:bodyPr vert="horz" wrap="square" lIns="0" tIns="208915" rIns="0" bIns="0" rtlCol="0">
            <a:spAutoFit/>
          </a:bodyPr>
          <a:lstStyle/>
          <a:p>
            <a:pPr marL="433705" indent="-421640">
              <a:lnSpc>
                <a:spcPct val="100000"/>
              </a:lnSpc>
              <a:spcBef>
                <a:spcPts val="1645"/>
              </a:spcBef>
              <a:buAutoNum type="arabicPeriod" startAt="5"/>
              <a:tabLst>
                <a:tab pos="433705" algn="l"/>
                <a:tab pos="434340" algn="l"/>
              </a:tabLst>
            </a:pPr>
            <a:r>
              <a:rPr sz="2950" spc="60" dirty="0">
                <a:solidFill>
                  <a:srgbClr val="000099"/>
                </a:solidFill>
                <a:latin typeface="Calibri"/>
                <a:cs typeface="Calibri"/>
              </a:rPr>
              <a:t>Hybrid</a:t>
            </a:r>
            <a:r>
              <a:rPr sz="2950" spc="215" dirty="0">
                <a:solidFill>
                  <a:srgbClr val="000099"/>
                </a:solidFill>
                <a:latin typeface="Calibri"/>
                <a:cs typeface="Calibri"/>
              </a:rPr>
              <a:t> </a:t>
            </a:r>
            <a:r>
              <a:rPr sz="2950" spc="-20" dirty="0">
                <a:solidFill>
                  <a:srgbClr val="000099"/>
                </a:solidFill>
                <a:latin typeface="Calibri"/>
                <a:cs typeface="Calibri"/>
              </a:rPr>
              <a:t>routing</a:t>
            </a:r>
            <a:r>
              <a:rPr sz="2950" spc="220" dirty="0">
                <a:solidFill>
                  <a:srgbClr val="000099"/>
                </a:solidFill>
                <a:latin typeface="Calibri"/>
                <a:cs typeface="Calibri"/>
              </a:rPr>
              <a:t> </a:t>
            </a:r>
            <a:r>
              <a:rPr sz="2950" spc="-60" dirty="0">
                <a:solidFill>
                  <a:srgbClr val="000099"/>
                </a:solidFill>
                <a:latin typeface="Calibri"/>
                <a:cs typeface="Calibri"/>
              </a:rPr>
              <a:t>protocols</a:t>
            </a:r>
            <a:endParaRPr sz="2950">
              <a:latin typeface="Calibri"/>
              <a:cs typeface="Calibri"/>
            </a:endParaRPr>
          </a:p>
          <a:p>
            <a:pPr marL="229235">
              <a:lnSpc>
                <a:spcPct val="100000"/>
              </a:lnSpc>
              <a:spcBef>
                <a:spcPts val="905"/>
              </a:spcBef>
            </a:pPr>
            <a:r>
              <a:rPr sz="1700" spc="45" dirty="0">
                <a:latin typeface="Calibri"/>
                <a:cs typeface="Calibri"/>
              </a:rPr>
              <a:t>These</a:t>
            </a:r>
            <a:r>
              <a:rPr sz="1700" spc="175" dirty="0">
                <a:latin typeface="Calibri"/>
                <a:cs typeface="Calibri"/>
              </a:rPr>
              <a:t> </a:t>
            </a:r>
            <a:r>
              <a:rPr sz="1700" spc="20" dirty="0">
                <a:latin typeface="Calibri"/>
                <a:cs typeface="Calibri"/>
              </a:rPr>
              <a:t>protocols</a:t>
            </a:r>
            <a:r>
              <a:rPr sz="1700" spc="175" dirty="0">
                <a:latin typeface="Calibri"/>
                <a:cs typeface="Calibri"/>
              </a:rPr>
              <a:t> </a:t>
            </a:r>
            <a:r>
              <a:rPr sz="1700" spc="45" dirty="0">
                <a:latin typeface="Calibri"/>
                <a:cs typeface="Calibri"/>
              </a:rPr>
              <a:t>maintain</a:t>
            </a:r>
            <a:r>
              <a:rPr sz="1700" spc="175" dirty="0">
                <a:latin typeface="Calibri"/>
                <a:cs typeface="Calibri"/>
              </a:rPr>
              <a:t> </a:t>
            </a:r>
            <a:r>
              <a:rPr sz="1700" spc="25" dirty="0">
                <a:latin typeface="Calibri"/>
                <a:cs typeface="Calibri"/>
              </a:rPr>
              <a:t>topology</a:t>
            </a:r>
            <a:r>
              <a:rPr sz="1700" spc="175" dirty="0">
                <a:latin typeface="Calibri"/>
                <a:cs typeface="Calibri"/>
              </a:rPr>
              <a:t> </a:t>
            </a:r>
            <a:r>
              <a:rPr sz="1700" spc="30" dirty="0">
                <a:latin typeface="Calibri"/>
                <a:cs typeface="Calibri"/>
              </a:rPr>
              <a:t>information</a:t>
            </a:r>
            <a:r>
              <a:rPr sz="1700" spc="180" dirty="0">
                <a:latin typeface="Calibri"/>
                <a:cs typeface="Calibri"/>
              </a:rPr>
              <a:t> </a:t>
            </a:r>
            <a:r>
              <a:rPr sz="1700" spc="40" dirty="0">
                <a:latin typeface="Calibri"/>
                <a:cs typeface="Calibri"/>
              </a:rPr>
              <a:t>up</a:t>
            </a:r>
            <a:r>
              <a:rPr sz="1700" spc="175" dirty="0">
                <a:latin typeface="Calibri"/>
                <a:cs typeface="Calibri"/>
              </a:rPr>
              <a:t> </a:t>
            </a:r>
            <a:r>
              <a:rPr sz="1700" spc="10" dirty="0">
                <a:latin typeface="Calibri"/>
                <a:cs typeface="Calibri"/>
              </a:rPr>
              <a:t>to</a:t>
            </a:r>
            <a:r>
              <a:rPr sz="1700" spc="175" dirty="0">
                <a:latin typeface="Calibri"/>
                <a:cs typeface="Calibri"/>
              </a:rPr>
              <a:t> </a:t>
            </a:r>
            <a:r>
              <a:rPr sz="1700" i="1" spc="125" dirty="0">
                <a:latin typeface="Calibri"/>
                <a:cs typeface="Calibri"/>
              </a:rPr>
              <a:t>m</a:t>
            </a:r>
            <a:r>
              <a:rPr sz="1700" i="1" spc="180" dirty="0">
                <a:latin typeface="Calibri"/>
                <a:cs typeface="Calibri"/>
              </a:rPr>
              <a:t> </a:t>
            </a:r>
            <a:r>
              <a:rPr sz="1700" spc="5" dirty="0">
                <a:latin typeface="Calibri"/>
                <a:cs typeface="Calibri"/>
              </a:rPr>
              <a:t>hops</a:t>
            </a:r>
            <a:r>
              <a:rPr sz="1700" spc="175" dirty="0">
                <a:latin typeface="Calibri"/>
                <a:cs typeface="Calibri"/>
              </a:rPr>
              <a:t> </a:t>
            </a:r>
            <a:r>
              <a:rPr sz="1700" spc="60" dirty="0">
                <a:latin typeface="Calibri"/>
                <a:cs typeface="Calibri"/>
              </a:rPr>
              <a:t>in</a:t>
            </a:r>
            <a:r>
              <a:rPr sz="1700" spc="180" dirty="0">
                <a:latin typeface="Calibri"/>
                <a:cs typeface="Calibri"/>
              </a:rPr>
              <a:t> </a:t>
            </a:r>
            <a:r>
              <a:rPr sz="1700" spc="20" dirty="0">
                <a:latin typeface="Calibri"/>
                <a:cs typeface="Calibri"/>
              </a:rPr>
              <a:t>tables.</a:t>
            </a:r>
            <a:endParaRPr sz="1700">
              <a:latin typeface="Calibri"/>
              <a:cs typeface="Calibri"/>
            </a:endParaRPr>
          </a:p>
          <a:p>
            <a:pPr marL="157480">
              <a:lnSpc>
                <a:spcPct val="100000"/>
              </a:lnSpc>
              <a:spcBef>
                <a:spcPts val="1160"/>
              </a:spcBef>
            </a:pPr>
            <a:r>
              <a:rPr sz="1700" b="1" spc="160" dirty="0">
                <a:latin typeface="Calibri"/>
                <a:cs typeface="Calibri"/>
              </a:rPr>
              <a:t>We</a:t>
            </a:r>
            <a:r>
              <a:rPr sz="1700" b="1" spc="220" dirty="0">
                <a:latin typeface="Calibri"/>
                <a:cs typeface="Calibri"/>
              </a:rPr>
              <a:t> </a:t>
            </a:r>
            <a:r>
              <a:rPr sz="1700" b="1" spc="110" dirty="0">
                <a:latin typeface="Calibri"/>
                <a:cs typeface="Calibri"/>
              </a:rPr>
              <a:t>consider:</a:t>
            </a:r>
            <a:endParaRPr sz="1700">
              <a:latin typeface="Calibri"/>
              <a:cs typeface="Calibri"/>
            </a:endParaRPr>
          </a:p>
          <a:p>
            <a:pPr marL="283845" lvl="1" indent="-217170">
              <a:lnSpc>
                <a:spcPct val="100000"/>
              </a:lnSpc>
              <a:spcBef>
                <a:spcPts val="1375"/>
              </a:spcBef>
              <a:buFont typeface="Cambria"/>
              <a:buChar char="•"/>
              <a:tabLst>
                <a:tab pos="284480" algn="l"/>
              </a:tabLst>
            </a:pPr>
            <a:r>
              <a:rPr sz="1700" spc="30" dirty="0">
                <a:latin typeface="Calibri"/>
                <a:cs typeface="Calibri"/>
              </a:rPr>
              <a:t>Zone</a:t>
            </a:r>
            <a:r>
              <a:rPr sz="1700" spc="165" dirty="0">
                <a:latin typeface="Calibri"/>
                <a:cs typeface="Calibri"/>
              </a:rPr>
              <a:t> </a:t>
            </a:r>
            <a:r>
              <a:rPr sz="1700" spc="35" dirty="0">
                <a:latin typeface="Calibri"/>
                <a:cs typeface="Calibri"/>
              </a:rPr>
              <a:t>routing</a:t>
            </a:r>
            <a:r>
              <a:rPr sz="1700" spc="165" dirty="0">
                <a:latin typeface="Calibri"/>
                <a:cs typeface="Calibri"/>
              </a:rPr>
              <a:t> </a:t>
            </a:r>
            <a:r>
              <a:rPr sz="1700" spc="20" dirty="0">
                <a:latin typeface="Calibri"/>
                <a:cs typeface="Calibri"/>
              </a:rPr>
              <a:t>protocol</a:t>
            </a:r>
            <a:r>
              <a:rPr sz="1700" spc="165" dirty="0">
                <a:latin typeface="Calibri"/>
                <a:cs typeface="Calibri"/>
              </a:rPr>
              <a:t> </a:t>
            </a:r>
            <a:r>
              <a:rPr sz="1700" spc="180" dirty="0">
                <a:latin typeface="Calibri"/>
                <a:cs typeface="Calibri"/>
              </a:rPr>
              <a:t>(ZRP);</a:t>
            </a:r>
            <a:endParaRPr sz="1700">
              <a:latin typeface="Calibri"/>
              <a:cs typeface="Calibri"/>
            </a:endParaRPr>
          </a:p>
          <a:p>
            <a:pPr marL="283845" lvl="1" indent="-217170">
              <a:lnSpc>
                <a:spcPct val="100000"/>
              </a:lnSpc>
              <a:spcBef>
                <a:spcPts val="1380"/>
              </a:spcBef>
              <a:buFont typeface="Cambria"/>
              <a:buChar char="•"/>
              <a:tabLst>
                <a:tab pos="284480" algn="l"/>
              </a:tabLst>
            </a:pPr>
            <a:r>
              <a:rPr sz="1700" spc="15" dirty="0">
                <a:latin typeface="Calibri"/>
                <a:cs typeface="Calibri"/>
              </a:rPr>
              <a:t>Zone-based</a:t>
            </a:r>
            <a:r>
              <a:rPr sz="1700" spc="175" dirty="0">
                <a:latin typeface="Calibri"/>
                <a:cs typeface="Calibri"/>
              </a:rPr>
              <a:t> </a:t>
            </a:r>
            <a:r>
              <a:rPr sz="1700" spc="35" dirty="0">
                <a:latin typeface="Calibri"/>
                <a:cs typeface="Calibri"/>
              </a:rPr>
              <a:t>hierarchial</a:t>
            </a:r>
            <a:r>
              <a:rPr sz="1700" spc="180" dirty="0">
                <a:latin typeface="Calibri"/>
                <a:cs typeface="Calibri"/>
              </a:rPr>
              <a:t> </a:t>
            </a:r>
            <a:r>
              <a:rPr sz="1700" spc="75" dirty="0">
                <a:latin typeface="Calibri"/>
                <a:cs typeface="Calibri"/>
              </a:rPr>
              <a:t>link</a:t>
            </a:r>
            <a:r>
              <a:rPr sz="1700" spc="175" dirty="0">
                <a:latin typeface="Calibri"/>
                <a:cs typeface="Calibri"/>
              </a:rPr>
              <a:t> </a:t>
            </a:r>
            <a:r>
              <a:rPr sz="1700" spc="20" dirty="0">
                <a:latin typeface="Calibri"/>
                <a:cs typeface="Calibri"/>
              </a:rPr>
              <a:t>state</a:t>
            </a:r>
            <a:r>
              <a:rPr sz="1700" spc="180" dirty="0">
                <a:latin typeface="Calibri"/>
                <a:cs typeface="Calibri"/>
              </a:rPr>
              <a:t> </a:t>
            </a:r>
            <a:r>
              <a:rPr sz="1700" spc="35" dirty="0">
                <a:latin typeface="Calibri"/>
                <a:cs typeface="Calibri"/>
              </a:rPr>
              <a:t>routing</a:t>
            </a:r>
            <a:r>
              <a:rPr sz="1700" spc="175" dirty="0">
                <a:latin typeface="Calibri"/>
                <a:cs typeface="Calibri"/>
              </a:rPr>
              <a:t> </a:t>
            </a:r>
            <a:r>
              <a:rPr sz="1700" spc="20" dirty="0">
                <a:latin typeface="Calibri"/>
                <a:cs typeface="Calibri"/>
              </a:rPr>
              <a:t>protocol</a:t>
            </a:r>
            <a:r>
              <a:rPr sz="1700" spc="180" dirty="0">
                <a:latin typeface="Calibri"/>
                <a:cs typeface="Calibri"/>
              </a:rPr>
              <a:t> </a:t>
            </a:r>
            <a:r>
              <a:rPr sz="1700" spc="170" dirty="0">
                <a:latin typeface="Calibri"/>
                <a:cs typeface="Calibri"/>
              </a:rPr>
              <a:t>(ZHLS);</a:t>
            </a:r>
            <a:endParaRPr sz="1700">
              <a:latin typeface="Calibri"/>
              <a:cs typeface="Calibri"/>
            </a:endParaRPr>
          </a:p>
          <a:p>
            <a:pPr marL="157480">
              <a:lnSpc>
                <a:spcPct val="100000"/>
              </a:lnSpc>
              <a:spcBef>
                <a:spcPts val="1375"/>
              </a:spcBef>
            </a:pPr>
            <a:r>
              <a:rPr sz="1700" b="1" spc="220" dirty="0">
                <a:latin typeface="Calibri"/>
                <a:cs typeface="Calibri"/>
              </a:rPr>
              <a:t>What</a:t>
            </a:r>
            <a:r>
              <a:rPr sz="1700" b="1" spc="260" dirty="0">
                <a:latin typeface="Calibri"/>
                <a:cs typeface="Calibri"/>
              </a:rPr>
              <a:t> </a:t>
            </a:r>
            <a:r>
              <a:rPr sz="1700" b="1" spc="100" dirty="0">
                <a:latin typeface="Calibri"/>
                <a:cs typeface="Calibri"/>
              </a:rPr>
              <a:t>are</a:t>
            </a:r>
            <a:r>
              <a:rPr sz="1700" b="1" spc="260" dirty="0">
                <a:latin typeface="Calibri"/>
                <a:cs typeface="Calibri"/>
              </a:rPr>
              <a:t> </a:t>
            </a:r>
            <a:r>
              <a:rPr sz="1700" b="1" spc="114" dirty="0">
                <a:latin typeface="Calibri"/>
                <a:cs typeface="Calibri"/>
              </a:rPr>
              <a:t>inherent</a:t>
            </a:r>
            <a:r>
              <a:rPr sz="1700" b="1" spc="254" dirty="0">
                <a:latin typeface="Calibri"/>
                <a:cs typeface="Calibri"/>
              </a:rPr>
              <a:t> </a:t>
            </a:r>
            <a:r>
              <a:rPr sz="1700" b="1" spc="130" dirty="0">
                <a:latin typeface="Calibri"/>
                <a:cs typeface="Calibri"/>
              </a:rPr>
              <a:t>shortcomings</a:t>
            </a:r>
            <a:r>
              <a:rPr sz="1700" b="1" spc="260" dirty="0">
                <a:latin typeface="Calibri"/>
                <a:cs typeface="Calibri"/>
              </a:rPr>
              <a:t> </a:t>
            </a:r>
            <a:r>
              <a:rPr sz="1700" b="1" spc="135" dirty="0">
                <a:latin typeface="Calibri"/>
                <a:cs typeface="Calibri"/>
              </a:rPr>
              <a:t>and</a:t>
            </a:r>
            <a:r>
              <a:rPr sz="1700" b="1" spc="260" dirty="0">
                <a:latin typeface="Calibri"/>
                <a:cs typeface="Calibri"/>
              </a:rPr>
              <a:t> </a:t>
            </a:r>
            <a:r>
              <a:rPr sz="1700" b="1" spc="100" dirty="0">
                <a:latin typeface="Calibri"/>
                <a:cs typeface="Calibri"/>
              </a:rPr>
              <a:t>advantages:</a:t>
            </a:r>
            <a:endParaRPr sz="1700">
              <a:latin typeface="Calibri"/>
              <a:cs typeface="Calibri"/>
            </a:endParaRPr>
          </a:p>
          <a:p>
            <a:pPr marL="67310">
              <a:lnSpc>
                <a:spcPct val="100000"/>
              </a:lnSpc>
              <a:spcBef>
                <a:spcPts val="1380"/>
              </a:spcBef>
            </a:pPr>
            <a:r>
              <a:rPr sz="1700" spc="105" dirty="0">
                <a:latin typeface="Cambria"/>
                <a:cs typeface="Cambria"/>
              </a:rPr>
              <a:t>•</a:t>
            </a:r>
            <a:r>
              <a:rPr sz="1700" spc="450" dirty="0">
                <a:latin typeface="Cambria"/>
                <a:cs typeface="Cambria"/>
              </a:rPr>
              <a:t> </a:t>
            </a:r>
            <a:r>
              <a:rPr sz="1700" spc="235" dirty="0">
                <a:latin typeface="Calibri"/>
                <a:cs typeface="Calibri"/>
              </a:rPr>
              <a:t>+:</a:t>
            </a:r>
            <a:r>
              <a:rPr sz="1700" spc="345" dirty="0">
                <a:latin typeface="Calibri"/>
                <a:cs typeface="Calibri"/>
              </a:rPr>
              <a:t> </a:t>
            </a:r>
            <a:r>
              <a:rPr sz="1700" spc="25" dirty="0">
                <a:latin typeface="Calibri"/>
                <a:cs typeface="Calibri"/>
              </a:rPr>
              <a:t>fast</a:t>
            </a:r>
            <a:r>
              <a:rPr sz="1700" spc="170" dirty="0">
                <a:latin typeface="Calibri"/>
                <a:cs typeface="Calibri"/>
              </a:rPr>
              <a:t> </a:t>
            </a:r>
            <a:r>
              <a:rPr sz="1700" spc="75" dirty="0">
                <a:latin typeface="Calibri"/>
                <a:cs typeface="Calibri"/>
              </a:rPr>
              <a:t>link</a:t>
            </a:r>
            <a:r>
              <a:rPr sz="1700" spc="165" dirty="0">
                <a:latin typeface="Calibri"/>
                <a:cs typeface="Calibri"/>
              </a:rPr>
              <a:t> </a:t>
            </a:r>
            <a:r>
              <a:rPr sz="1700" spc="20" dirty="0">
                <a:latin typeface="Calibri"/>
                <a:cs typeface="Calibri"/>
              </a:rPr>
              <a:t>establishment;</a:t>
            </a:r>
            <a:endParaRPr sz="1700">
              <a:latin typeface="Calibri"/>
              <a:cs typeface="Calibri"/>
            </a:endParaRPr>
          </a:p>
          <a:p>
            <a:pPr marL="67310">
              <a:lnSpc>
                <a:spcPct val="100000"/>
              </a:lnSpc>
              <a:spcBef>
                <a:spcPts val="1380"/>
              </a:spcBef>
            </a:pPr>
            <a:r>
              <a:rPr sz="1700" spc="105" dirty="0">
                <a:latin typeface="Cambria"/>
                <a:cs typeface="Cambria"/>
              </a:rPr>
              <a:t>•</a:t>
            </a:r>
            <a:r>
              <a:rPr sz="1700" spc="470" dirty="0">
                <a:latin typeface="Cambria"/>
                <a:cs typeface="Cambria"/>
              </a:rPr>
              <a:t> </a:t>
            </a:r>
            <a:r>
              <a:rPr sz="1700" spc="235" dirty="0">
                <a:latin typeface="Calibri"/>
                <a:cs typeface="Calibri"/>
              </a:rPr>
              <a:t>+:</a:t>
            </a:r>
            <a:r>
              <a:rPr sz="1700" spc="365" dirty="0">
                <a:latin typeface="Calibri"/>
                <a:cs typeface="Calibri"/>
              </a:rPr>
              <a:t> </a:t>
            </a:r>
            <a:r>
              <a:rPr sz="1700" spc="-5" dirty="0">
                <a:latin typeface="Calibri"/>
                <a:cs typeface="Calibri"/>
              </a:rPr>
              <a:t>less</a:t>
            </a:r>
            <a:r>
              <a:rPr sz="1700" spc="180" dirty="0">
                <a:latin typeface="Calibri"/>
                <a:cs typeface="Calibri"/>
              </a:rPr>
              <a:t> </a:t>
            </a:r>
            <a:r>
              <a:rPr sz="1700" spc="-10" dirty="0">
                <a:latin typeface="Calibri"/>
                <a:cs typeface="Calibri"/>
              </a:rPr>
              <a:t>overhead</a:t>
            </a:r>
            <a:r>
              <a:rPr sz="1700" spc="180" dirty="0">
                <a:latin typeface="Calibri"/>
                <a:cs typeface="Calibri"/>
              </a:rPr>
              <a:t> </a:t>
            </a:r>
            <a:r>
              <a:rPr sz="1700" spc="10" dirty="0">
                <a:latin typeface="Calibri"/>
                <a:cs typeface="Calibri"/>
              </a:rPr>
              <a:t>as</a:t>
            </a:r>
            <a:r>
              <a:rPr sz="1700" spc="180" dirty="0">
                <a:latin typeface="Calibri"/>
                <a:cs typeface="Calibri"/>
              </a:rPr>
              <a:t> </a:t>
            </a:r>
            <a:r>
              <a:rPr sz="1700" spc="10" dirty="0">
                <a:latin typeface="Calibri"/>
                <a:cs typeface="Calibri"/>
              </a:rPr>
              <a:t>compared</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25" dirty="0">
                <a:latin typeface="Calibri"/>
                <a:cs typeface="Calibri"/>
              </a:rPr>
              <a:t>table-driven</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15" dirty="0">
                <a:latin typeface="Calibri"/>
                <a:cs typeface="Calibri"/>
              </a:rPr>
              <a:t>reactive</a:t>
            </a:r>
            <a:r>
              <a:rPr sz="1700" spc="180" dirty="0">
                <a:latin typeface="Calibri"/>
                <a:cs typeface="Calibri"/>
              </a:rPr>
              <a:t> </a:t>
            </a:r>
            <a:r>
              <a:rPr sz="1700" spc="20" dirty="0">
                <a:latin typeface="Calibri"/>
                <a:cs typeface="Calibri"/>
              </a:rPr>
              <a:t>protocols.</a:t>
            </a:r>
            <a:endParaRPr sz="1700">
              <a:latin typeface="Calibri"/>
              <a:cs typeface="Calibri"/>
            </a:endParaRPr>
          </a:p>
          <a:p>
            <a:pPr marL="283845" lvl="1" indent="-217170">
              <a:lnSpc>
                <a:spcPct val="100000"/>
              </a:lnSpc>
              <a:spcBef>
                <a:spcPts val="1375"/>
              </a:spcBef>
              <a:buChar char="•"/>
              <a:tabLst>
                <a:tab pos="284480" algn="l"/>
              </a:tabLst>
            </a:pPr>
            <a:r>
              <a:rPr sz="1700" spc="204" dirty="0">
                <a:latin typeface="Cambria"/>
                <a:cs typeface="Cambria"/>
              </a:rPr>
              <a:t>−</a:t>
            </a:r>
            <a:r>
              <a:rPr sz="1700" spc="204" dirty="0">
                <a:latin typeface="Calibri"/>
                <a:cs typeface="Calibri"/>
              </a:rPr>
              <a:t>:</a:t>
            </a:r>
            <a:r>
              <a:rPr sz="1700" spc="365" dirty="0">
                <a:latin typeface="Calibri"/>
                <a:cs typeface="Calibri"/>
              </a:rPr>
              <a:t> </a:t>
            </a:r>
            <a:r>
              <a:rPr sz="1700" spc="50" dirty="0">
                <a:latin typeface="Calibri"/>
                <a:cs typeface="Calibri"/>
              </a:rPr>
              <a:t>high</a:t>
            </a:r>
            <a:r>
              <a:rPr sz="1700" spc="180" dirty="0">
                <a:latin typeface="Calibri"/>
                <a:cs typeface="Calibri"/>
              </a:rPr>
              <a:t> </a:t>
            </a:r>
            <a:r>
              <a:rPr sz="1700" spc="10" dirty="0">
                <a:latin typeface="Calibri"/>
                <a:cs typeface="Calibri"/>
              </a:rPr>
              <a:t>storage</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15" dirty="0">
                <a:latin typeface="Calibri"/>
                <a:cs typeface="Calibri"/>
              </a:rPr>
              <a:t>processing</a:t>
            </a:r>
            <a:r>
              <a:rPr sz="1700" spc="180" dirty="0">
                <a:latin typeface="Calibri"/>
                <a:cs typeface="Calibri"/>
              </a:rPr>
              <a:t> </a:t>
            </a:r>
            <a:r>
              <a:rPr sz="1700" dirty="0">
                <a:latin typeface="Calibri"/>
                <a:cs typeface="Calibri"/>
              </a:rPr>
              <a:t>requirements</a:t>
            </a:r>
            <a:r>
              <a:rPr sz="1700" spc="175" dirty="0">
                <a:latin typeface="Calibri"/>
                <a:cs typeface="Calibri"/>
              </a:rPr>
              <a:t> </a:t>
            </a:r>
            <a:r>
              <a:rPr sz="1700" spc="10" dirty="0">
                <a:latin typeface="Calibri"/>
                <a:cs typeface="Calibri"/>
              </a:rPr>
              <a:t>as</a:t>
            </a:r>
            <a:r>
              <a:rPr sz="1700" spc="185" dirty="0">
                <a:latin typeface="Calibri"/>
                <a:cs typeface="Calibri"/>
              </a:rPr>
              <a:t> </a:t>
            </a:r>
            <a:r>
              <a:rPr sz="1700" spc="10" dirty="0">
                <a:latin typeface="Calibri"/>
                <a:cs typeface="Calibri"/>
              </a:rPr>
              <a:t>compared</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15" dirty="0">
                <a:latin typeface="Calibri"/>
                <a:cs typeface="Calibri"/>
              </a:rPr>
              <a:t>reactive</a:t>
            </a:r>
            <a:r>
              <a:rPr sz="1700" spc="180" dirty="0">
                <a:latin typeface="Calibri"/>
                <a:cs typeface="Calibri"/>
              </a:rPr>
              <a:t> </a:t>
            </a:r>
            <a:r>
              <a:rPr sz="1700" spc="20" dirty="0">
                <a:latin typeface="Calibri"/>
                <a:cs typeface="Calibri"/>
              </a:rPr>
              <a:t>protocols.</a:t>
            </a:r>
            <a:endParaRPr sz="1700">
              <a:latin typeface="Calibri"/>
              <a:cs typeface="Calibri"/>
            </a:endParaRPr>
          </a:p>
          <a:p>
            <a:pPr marL="157480">
              <a:lnSpc>
                <a:spcPct val="100000"/>
              </a:lnSpc>
              <a:spcBef>
                <a:spcPts val="1380"/>
              </a:spcBef>
            </a:pPr>
            <a:r>
              <a:rPr sz="1700" b="1" spc="135" dirty="0">
                <a:latin typeface="Calibri"/>
                <a:cs typeface="Calibri"/>
              </a:rPr>
              <a:t>Note:</a:t>
            </a:r>
            <a:r>
              <a:rPr sz="1700" b="1" spc="360" dirty="0">
                <a:latin typeface="Calibri"/>
                <a:cs typeface="Calibri"/>
              </a:rPr>
              <a:t> </a:t>
            </a:r>
            <a:r>
              <a:rPr sz="1700" spc="25" dirty="0">
                <a:latin typeface="Calibri"/>
                <a:cs typeface="Calibri"/>
              </a:rPr>
              <a:t>a</a:t>
            </a:r>
            <a:r>
              <a:rPr sz="1700" spc="175" dirty="0">
                <a:latin typeface="Calibri"/>
                <a:cs typeface="Calibri"/>
              </a:rPr>
              <a:t> </a:t>
            </a:r>
            <a:r>
              <a:rPr sz="1700" spc="10" dirty="0">
                <a:latin typeface="Calibri"/>
                <a:cs typeface="Calibri"/>
              </a:rPr>
              <a:t>compromise</a:t>
            </a:r>
            <a:r>
              <a:rPr sz="1700" spc="175" dirty="0">
                <a:latin typeface="Calibri"/>
                <a:cs typeface="Calibri"/>
              </a:rPr>
              <a:t> </a:t>
            </a:r>
            <a:r>
              <a:rPr sz="1700" spc="-25" dirty="0">
                <a:latin typeface="Calibri"/>
                <a:cs typeface="Calibri"/>
              </a:rPr>
              <a:t>between</a:t>
            </a:r>
            <a:r>
              <a:rPr sz="1700" spc="175" dirty="0">
                <a:latin typeface="Calibri"/>
                <a:cs typeface="Calibri"/>
              </a:rPr>
              <a:t> </a:t>
            </a:r>
            <a:r>
              <a:rPr sz="1700" spc="25" dirty="0">
                <a:latin typeface="Calibri"/>
                <a:cs typeface="Calibri"/>
              </a:rPr>
              <a:t>proactive</a:t>
            </a:r>
            <a:r>
              <a:rPr sz="1700" spc="175" dirty="0">
                <a:latin typeface="Calibri"/>
                <a:cs typeface="Calibri"/>
              </a:rPr>
              <a:t> </a:t>
            </a:r>
            <a:r>
              <a:rPr sz="1700" spc="35" dirty="0">
                <a:latin typeface="Calibri"/>
                <a:cs typeface="Calibri"/>
              </a:rPr>
              <a:t>and</a:t>
            </a:r>
            <a:r>
              <a:rPr sz="1700" spc="175" dirty="0">
                <a:latin typeface="Calibri"/>
                <a:cs typeface="Calibri"/>
              </a:rPr>
              <a:t> </a:t>
            </a:r>
            <a:r>
              <a:rPr sz="1700" spc="15" dirty="0">
                <a:latin typeface="Calibri"/>
                <a:cs typeface="Calibri"/>
              </a:rPr>
              <a:t>reactive</a:t>
            </a:r>
            <a:r>
              <a:rPr sz="1700" spc="170" dirty="0">
                <a:latin typeface="Calibri"/>
                <a:cs typeface="Calibri"/>
              </a:rPr>
              <a:t> </a:t>
            </a:r>
            <a:r>
              <a:rPr sz="1700" spc="20" dirty="0">
                <a:latin typeface="Calibri"/>
                <a:cs typeface="Calibri"/>
              </a:rPr>
              <a:t>protocols.</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290574" y="2854877"/>
            <a:ext cx="4260050" cy="2256129"/>
          </a:xfrm>
          <a:prstGeom prst="rect">
            <a:avLst/>
          </a:prstGeom>
        </p:spPr>
      </p:pic>
      <p:sp>
        <p:nvSpPr>
          <p:cNvPr id="5" name="object 5"/>
          <p:cNvSpPr txBox="1"/>
          <p:nvPr/>
        </p:nvSpPr>
        <p:spPr>
          <a:xfrm>
            <a:off x="4188453" y="3687444"/>
            <a:ext cx="111125"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8</a:t>
            </a:r>
            <a:endParaRPr sz="1200">
              <a:latin typeface="Arial MT"/>
              <a:cs typeface="Arial MT"/>
            </a:endParaRPr>
          </a:p>
        </p:txBody>
      </p:sp>
      <p:sp>
        <p:nvSpPr>
          <p:cNvPr id="6" name="object 6"/>
          <p:cNvSpPr txBox="1"/>
          <p:nvPr/>
        </p:nvSpPr>
        <p:spPr>
          <a:xfrm>
            <a:off x="4883621" y="3353949"/>
            <a:ext cx="111125"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5</a:t>
            </a:r>
            <a:endParaRPr sz="1200">
              <a:latin typeface="Arial MT"/>
              <a:cs typeface="Arial MT"/>
            </a:endParaRPr>
          </a:p>
        </p:txBody>
      </p:sp>
      <p:sp>
        <p:nvSpPr>
          <p:cNvPr id="7" name="object 7"/>
          <p:cNvSpPr txBox="1"/>
          <p:nvPr/>
        </p:nvSpPr>
        <p:spPr>
          <a:xfrm>
            <a:off x="5416131" y="4203850"/>
            <a:ext cx="111125"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6</a:t>
            </a:r>
            <a:endParaRPr sz="1200">
              <a:latin typeface="Arial MT"/>
              <a:cs typeface="Arial MT"/>
            </a:endParaRPr>
          </a:p>
        </p:txBody>
      </p:sp>
      <p:sp>
        <p:nvSpPr>
          <p:cNvPr id="8" name="object 8"/>
          <p:cNvSpPr txBox="1"/>
          <p:nvPr/>
        </p:nvSpPr>
        <p:spPr>
          <a:xfrm>
            <a:off x="4653434" y="4549648"/>
            <a:ext cx="111125"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7</a:t>
            </a:r>
            <a:endParaRPr sz="1200">
              <a:latin typeface="Arial MT"/>
              <a:cs typeface="Arial MT"/>
            </a:endParaRPr>
          </a:p>
        </p:txBody>
      </p:sp>
      <p:sp>
        <p:nvSpPr>
          <p:cNvPr id="9" name="object 9"/>
          <p:cNvSpPr txBox="1"/>
          <p:nvPr/>
        </p:nvSpPr>
        <p:spPr>
          <a:xfrm>
            <a:off x="3502490" y="3396988"/>
            <a:ext cx="111125"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2</a:t>
            </a:r>
            <a:endParaRPr sz="1200">
              <a:latin typeface="Arial MT"/>
              <a:cs typeface="Arial MT"/>
            </a:endParaRPr>
          </a:p>
        </p:txBody>
      </p:sp>
      <p:sp>
        <p:nvSpPr>
          <p:cNvPr id="10" name="object 10"/>
          <p:cNvSpPr txBox="1"/>
          <p:nvPr/>
        </p:nvSpPr>
        <p:spPr>
          <a:xfrm>
            <a:off x="3847776" y="4088584"/>
            <a:ext cx="111125"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9</a:t>
            </a:r>
            <a:endParaRPr sz="1200">
              <a:latin typeface="Arial MT"/>
              <a:cs typeface="Arial MT"/>
            </a:endParaRPr>
          </a:p>
        </p:txBody>
      </p:sp>
      <p:sp>
        <p:nvSpPr>
          <p:cNvPr id="11" name="object 11"/>
          <p:cNvSpPr txBox="1"/>
          <p:nvPr/>
        </p:nvSpPr>
        <p:spPr>
          <a:xfrm>
            <a:off x="3430365" y="4621875"/>
            <a:ext cx="111125"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4</a:t>
            </a:r>
            <a:endParaRPr sz="1200">
              <a:latin typeface="Arial MT"/>
              <a:cs typeface="Arial MT"/>
            </a:endParaRPr>
          </a:p>
        </p:txBody>
      </p:sp>
      <p:sp>
        <p:nvSpPr>
          <p:cNvPr id="12" name="object 12"/>
          <p:cNvSpPr txBox="1"/>
          <p:nvPr/>
        </p:nvSpPr>
        <p:spPr>
          <a:xfrm>
            <a:off x="4150086" y="3123430"/>
            <a:ext cx="111125"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1</a:t>
            </a:r>
            <a:endParaRPr sz="1200">
              <a:latin typeface="Arial MT"/>
              <a:cs typeface="Arial MT"/>
            </a:endParaRPr>
          </a:p>
        </p:txBody>
      </p:sp>
      <p:sp>
        <p:nvSpPr>
          <p:cNvPr id="13" name="object 13"/>
          <p:cNvSpPr txBox="1"/>
          <p:nvPr/>
        </p:nvSpPr>
        <p:spPr>
          <a:xfrm>
            <a:off x="2884042" y="3973318"/>
            <a:ext cx="111125"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3</a:t>
            </a:r>
            <a:endParaRPr sz="1200">
              <a:latin typeface="Arial MT"/>
              <a:cs typeface="Arial MT"/>
            </a:endParaRPr>
          </a:p>
        </p:txBody>
      </p:sp>
      <p:sp>
        <p:nvSpPr>
          <p:cNvPr id="14" name="object 14"/>
          <p:cNvSpPr txBox="1"/>
          <p:nvPr/>
        </p:nvSpPr>
        <p:spPr>
          <a:xfrm>
            <a:off x="2790437" y="4795542"/>
            <a:ext cx="513080"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Sou</a:t>
            </a:r>
            <a:r>
              <a:rPr sz="1200" spc="-5" dirty="0">
                <a:solidFill>
                  <a:srgbClr val="231F20"/>
                </a:solidFill>
                <a:latin typeface="Arial MT"/>
                <a:cs typeface="Arial MT"/>
              </a:rPr>
              <a:t>rc</a:t>
            </a:r>
            <a:r>
              <a:rPr sz="1200" spc="5" dirty="0">
                <a:solidFill>
                  <a:srgbClr val="231F20"/>
                </a:solidFill>
                <a:latin typeface="Arial MT"/>
                <a:cs typeface="Arial MT"/>
              </a:rPr>
              <a:t>e</a:t>
            </a:r>
            <a:endParaRPr sz="1200">
              <a:latin typeface="Arial MT"/>
              <a:cs typeface="Arial MT"/>
            </a:endParaRPr>
          </a:p>
        </p:txBody>
      </p:sp>
      <p:sp>
        <p:nvSpPr>
          <p:cNvPr id="15" name="object 15"/>
          <p:cNvSpPr txBox="1"/>
          <p:nvPr/>
        </p:nvSpPr>
        <p:spPr>
          <a:xfrm>
            <a:off x="4631954" y="3066552"/>
            <a:ext cx="384810" cy="210185"/>
          </a:xfrm>
          <a:prstGeom prst="rect">
            <a:avLst/>
          </a:prstGeom>
        </p:spPr>
        <p:txBody>
          <a:bodyPr vert="horz" wrap="square" lIns="0" tIns="13970" rIns="0" bIns="0" rtlCol="0">
            <a:spAutoFit/>
          </a:bodyPr>
          <a:lstStyle/>
          <a:p>
            <a:pPr marL="12700">
              <a:lnSpc>
                <a:spcPct val="100000"/>
              </a:lnSpc>
              <a:spcBef>
                <a:spcPts val="110"/>
              </a:spcBef>
            </a:pPr>
            <a:r>
              <a:rPr sz="1200" dirty="0">
                <a:solidFill>
                  <a:srgbClr val="231F20"/>
                </a:solidFill>
                <a:latin typeface="Arial MT"/>
                <a:cs typeface="Arial MT"/>
              </a:rPr>
              <a:t>D</a:t>
            </a:r>
            <a:r>
              <a:rPr sz="1200" spc="5" dirty="0">
                <a:solidFill>
                  <a:srgbClr val="231F20"/>
                </a:solidFill>
                <a:latin typeface="Arial MT"/>
                <a:cs typeface="Arial MT"/>
              </a:rPr>
              <a:t>e</a:t>
            </a:r>
            <a:r>
              <a:rPr sz="1200" dirty="0">
                <a:solidFill>
                  <a:srgbClr val="231F20"/>
                </a:solidFill>
                <a:latin typeface="Arial MT"/>
                <a:cs typeface="Arial MT"/>
              </a:rPr>
              <a:t>st.</a:t>
            </a:r>
            <a:endParaRPr sz="1200">
              <a:latin typeface="Arial MT"/>
              <a:cs typeface="Arial MT"/>
            </a:endParaRPr>
          </a:p>
        </p:txBody>
      </p:sp>
      <p:sp>
        <p:nvSpPr>
          <p:cNvPr id="16" name="object 16"/>
          <p:cNvSpPr txBox="1"/>
          <p:nvPr/>
        </p:nvSpPr>
        <p:spPr>
          <a:xfrm>
            <a:off x="4610472" y="4045545"/>
            <a:ext cx="196850"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10</a:t>
            </a:r>
            <a:endParaRPr sz="1200">
              <a:latin typeface="Arial MT"/>
              <a:cs typeface="Arial MT"/>
            </a:endParaRPr>
          </a:p>
        </p:txBody>
      </p:sp>
      <p:sp>
        <p:nvSpPr>
          <p:cNvPr id="17" name="object 17"/>
          <p:cNvSpPr txBox="1"/>
          <p:nvPr/>
        </p:nvSpPr>
        <p:spPr>
          <a:xfrm>
            <a:off x="2351539" y="4578849"/>
            <a:ext cx="196850"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11</a:t>
            </a:r>
            <a:endParaRPr sz="1200">
              <a:latin typeface="Arial MT"/>
              <a:cs typeface="Arial MT"/>
            </a:endParaRPr>
          </a:p>
        </p:txBody>
      </p:sp>
      <p:sp>
        <p:nvSpPr>
          <p:cNvPr id="18" name="object 18"/>
          <p:cNvSpPr txBox="1"/>
          <p:nvPr/>
        </p:nvSpPr>
        <p:spPr>
          <a:xfrm>
            <a:off x="5603355" y="3541454"/>
            <a:ext cx="196850"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12</a:t>
            </a:r>
            <a:endParaRPr sz="1200">
              <a:latin typeface="Arial MT"/>
              <a:cs typeface="Arial MT"/>
            </a:endParaRPr>
          </a:p>
        </p:txBody>
      </p:sp>
      <p:sp>
        <p:nvSpPr>
          <p:cNvPr id="19" name="object 19"/>
          <p:cNvSpPr txBox="1"/>
          <p:nvPr/>
        </p:nvSpPr>
        <p:spPr>
          <a:xfrm>
            <a:off x="6178827" y="4045545"/>
            <a:ext cx="196850"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13</a:t>
            </a:r>
            <a:endParaRPr sz="1200">
              <a:latin typeface="Arial MT"/>
              <a:cs typeface="Arial MT"/>
            </a:endParaRPr>
          </a:p>
        </p:txBody>
      </p:sp>
      <p:sp>
        <p:nvSpPr>
          <p:cNvPr id="20" name="object 20"/>
          <p:cNvSpPr txBox="1"/>
          <p:nvPr/>
        </p:nvSpPr>
        <p:spPr>
          <a:xfrm>
            <a:off x="5344007" y="3051190"/>
            <a:ext cx="196850"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14</a:t>
            </a:r>
            <a:endParaRPr sz="1200">
              <a:latin typeface="Arial MT"/>
              <a:cs typeface="Arial MT"/>
            </a:endParaRPr>
          </a:p>
        </p:txBody>
      </p:sp>
      <p:sp>
        <p:nvSpPr>
          <p:cNvPr id="21" name="object 21"/>
          <p:cNvSpPr txBox="1"/>
          <p:nvPr/>
        </p:nvSpPr>
        <p:spPr>
          <a:xfrm>
            <a:off x="5876517" y="4578849"/>
            <a:ext cx="196850"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15</a:t>
            </a:r>
            <a:endParaRPr sz="1200">
              <a:latin typeface="Arial MT"/>
              <a:cs typeface="Arial MT"/>
            </a:endParaRPr>
          </a:p>
        </p:txBody>
      </p:sp>
      <p:sp>
        <p:nvSpPr>
          <p:cNvPr id="22" name="object 22"/>
          <p:cNvSpPr txBox="1"/>
          <p:nvPr/>
        </p:nvSpPr>
        <p:spPr>
          <a:xfrm>
            <a:off x="6264765" y="3396988"/>
            <a:ext cx="196850" cy="210185"/>
          </a:xfrm>
          <a:prstGeom prst="rect">
            <a:avLst/>
          </a:prstGeom>
        </p:spPr>
        <p:txBody>
          <a:bodyPr vert="horz" wrap="square" lIns="0" tIns="13970" rIns="0" bIns="0" rtlCol="0">
            <a:spAutoFit/>
          </a:bodyPr>
          <a:lstStyle/>
          <a:p>
            <a:pPr marL="12700">
              <a:lnSpc>
                <a:spcPct val="100000"/>
              </a:lnSpc>
              <a:spcBef>
                <a:spcPts val="110"/>
              </a:spcBef>
            </a:pPr>
            <a:r>
              <a:rPr sz="1200" spc="5" dirty="0">
                <a:solidFill>
                  <a:srgbClr val="231F20"/>
                </a:solidFill>
                <a:latin typeface="Arial MT"/>
                <a:cs typeface="Arial MT"/>
              </a:rPr>
              <a:t>16</a:t>
            </a:r>
            <a:endParaRPr sz="1200">
              <a:latin typeface="Arial MT"/>
              <a:cs typeface="Arial MT"/>
            </a:endParaRPr>
          </a:p>
        </p:txBody>
      </p:sp>
      <p:sp>
        <p:nvSpPr>
          <p:cNvPr id="23" name="object 23"/>
          <p:cNvSpPr/>
          <p:nvPr/>
        </p:nvSpPr>
        <p:spPr>
          <a:xfrm>
            <a:off x="4462036" y="2902522"/>
            <a:ext cx="24765" cy="1905"/>
          </a:xfrm>
          <a:custGeom>
            <a:avLst/>
            <a:gdLst/>
            <a:ahLst/>
            <a:cxnLst/>
            <a:rect l="l" t="t" r="r" b="b"/>
            <a:pathLst>
              <a:path w="24764" h="1905">
                <a:moveTo>
                  <a:pt x="-1533" y="764"/>
                </a:moveTo>
                <a:lnTo>
                  <a:pt x="26088" y="764"/>
                </a:lnTo>
              </a:path>
            </a:pathLst>
          </a:custGeom>
          <a:ln w="4595">
            <a:solidFill>
              <a:srgbClr val="231F20"/>
            </a:solidFill>
          </a:ln>
        </p:spPr>
        <p:txBody>
          <a:bodyPr wrap="square" lIns="0" tIns="0" rIns="0" bIns="0" rtlCol="0"/>
          <a:lstStyle/>
          <a:p>
            <a:endParaRPr/>
          </a:p>
        </p:txBody>
      </p:sp>
      <p:sp>
        <p:nvSpPr>
          <p:cNvPr id="24" name="object 24"/>
          <p:cNvSpPr txBox="1"/>
          <p:nvPr/>
        </p:nvSpPr>
        <p:spPr>
          <a:xfrm>
            <a:off x="847003" y="828088"/>
            <a:ext cx="8682355" cy="2275205"/>
          </a:xfrm>
          <a:prstGeom prst="rect">
            <a:avLst/>
          </a:prstGeom>
        </p:spPr>
        <p:txBody>
          <a:bodyPr vert="horz" wrap="square" lIns="0" tIns="142875" rIns="0" bIns="0" rtlCol="0">
            <a:spAutoFit/>
          </a:bodyPr>
          <a:lstStyle/>
          <a:p>
            <a:pPr marL="525780" lvl="1" indent="-513715">
              <a:lnSpc>
                <a:spcPct val="100000"/>
              </a:lnSpc>
              <a:spcBef>
                <a:spcPts val="1125"/>
              </a:spcBef>
              <a:buAutoNum type="arabicPeriod"/>
              <a:tabLst>
                <a:tab pos="526415" algn="l"/>
              </a:tabLst>
            </a:pPr>
            <a:r>
              <a:rPr sz="2050" spc="30" dirty="0">
                <a:solidFill>
                  <a:srgbClr val="000099"/>
                </a:solidFill>
                <a:latin typeface="Calibri"/>
                <a:cs typeface="Calibri"/>
              </a:rPr>
              <a:t>Zone</a:t>
            </a:r>
            <a:r>
              <a:rPr sz="2050" spc="204" dirty="0">
                <a:solidFill>
                  <a:srgbClr val="000099"/>
                </a:solidFill>
                <a:latin typeface="Calibri"/>
                <a:cs typeface="Calibri"/>
              </a:rPr>
              <a:t> </a:t>
            </a:r>
            <a:r>
              <a:rPr sz="2050" spc="40" dirty="0">
                <a:solidFill>
                  <a:srgbClr val="000099"/>
                </a:solidFill>
                <a:latin typeface="Calibri"/>
                <a:cs typeface="Calibri"/>
              </a:rPr>
              <a:t>routing</a:t>
            </a:r>
            <a:r>
              <a:rPr sz="2050" spc="204" dirty="0">
                <a:solidFill>
                  <a:srgbClr val="000099"/>
                </a:solidFill>
                <a:latin typeface="Calibri"/>
                <a:cs typeface="Calibri"/>
              </a:rPr>
              <a:t> </a:t>
            </a:r>
            <a:r>
              <a:rPr sz="2050" spc="20" dirty="0">
                <a:solidFill>
                  <a:srgbClr val="000099"/>
                </a:solidFill>
                <a:latin typeface="Calibri"/>
                <a:cs typeface="Calibri"/>
              </a:rPr>
              <a:t>protocol</a:t>
            </a:r>
            <a:r>
              <a:rPr sz="2050" spc="204" dirty="0">
                <a:solidFill>
                  <a:srgbClr val="000099"/>
                </a:solidFill>
                <a:latin typeface="Calibri"/>
                <a:cs typeface="Calibri"/>
              </a:rPr>
              <a:t> </a:t>
            </a:r>
            <a:r>
              <a:rPr sz="2050" spc="250" dirty="0">
                <a:solidFill>
                  <a:srgbClr val="000099"/>
                </a:solidFill>
                <a:latin typeface="Calibri"/>
                <a:cs typeface="Calibri"/>
              </a:rPr>
              <a:t>(ZRP)</a:t>
            </a:r>
            <a:endParaRPr sz="2050">
              <a:latin typeface="Calibri"/>
              <a:cs typeface="Calibri"/>
            </a:endParaRPr>
          </a:p>
          <a:p>
            <a:pPr marL="257175">
              <a:lnSpc>
                <a:spcPct val="100000"/>
              </a:lnSpc>
              <a:spcBef>
                <a:spcPts val="870"/>
              </a:spcBef>
            </a:pPr>
            <a:r>
              <a:rPr sz="1700" b="1" spc="215" dirty="0">
                <a:latin typeface="Calibri"/>
                <a:cs typeface="Calibri"/>
              </a:rPr>
              <a:t>This</a:t>
            </a:r>
            <a:r>
              <a:rPr sz="1700" b="1" spc="254" dirty="0">
                <a:latin typeface="Calibri"/>
                <a:cs typeface="Calibri"/>
              </a:rPr>
              <a:t> </a:t>
            </a:r>
            <a:r>
              <a:rPr sz="1700" b="1" spc="120" dirty="0">
                <a:latin typeface="Calibri"/>
                <a:cs typeface="Calibri"/>
              </a:rPr>
              <a:t>protocols</a:t>
            </a:r>
            <a:r>
              <a:rPr sz="1700" b="1" spc="260" dirty="0">
                <a:latin typeface="Calibri"/>
                <a:cs typeface="Calibri"/>
              </a:rPr>
              <a:t> </a:t>
            </a:r>
            <a:r>
              <a:rPr sz="1700" b="1" spc="90" dirty="0">
                <a:latin typeface="Calibri"/>
                <a:cs typeface="Calibri"/>
              </a:rPr>
              <a:t>uses</a:t>
            </a:r>
            <a:r>
              <a:rPr sz="1700" b="1" spc="254" dirty="0">
                <a:latin typeface="Calibri"/>
                <a:cs typeface="Calibri"/>
              </a:rPr>
              <a:t> </a:t>
            </a:r>
            <a:r>
              <a:rPr sz="1700" b="1" spc="100" dirty="0">
                <a:latin typeface="Calibri"/>
                <a:cs typeface="Calibri"/>
              </a:rPr>
              <a:t>a</a:t>
            </a:r>
            <a:r>
              <a:rPr sz="1700" b="1" spc="260" dirty="0">
                <a:latin typeface="Calibri"/>
                <a:cs typeface="Calibri"/>
              </a:rPr>
              <a:t> </a:t>
            </a:r>
            <a:r>
              <a:rPr sz="1700" b="1" spc="130" dirty="0">
                <a:latin typeface="Calibri"/>
                <a:cs typeface="Calibri"/>
              </a:rPr>
              <a:t>combination</a:t>
            </a:r>
            <a:r>
              <a:rPr sz="1700" b="1" spc="260" dirty="0">
                <a:latin typeface="Calibri"/>
                <a:cs typeface="Calibri"/>
              </a:rPr>
              <a:t> </a:t>
            </a:r>
            <a:r>
              <a:rPr sz="1700" b="1" spc="50" dirty="0">
                <a:latin typeface="Calibri"/>
                <a:cs typeface="Calibri"/>
              </a:rPr>
              <a:t>of</a:t>
            </a:r>
            <a:r>
              <a:rPr sz="1700" b="1" spc="254" dirty="0">
                <a:latin typeface="Calibri"/>
                <a:cs typeface="Calibri"/>
              </a:rPr>
              <a:t> </a:t>
            </a:r>
            <a:r>
              <a:rPr sz="1700" b="1" spc="125" dirty="0">
                <a:latin typeface="Calibri"/>
                <a:cs typeface="Calibri"/>
              </a:rPr>
              <a:t>proactive</a:t>
            </a:r>
            <a:r>
              <a:rPr sz="1700" b="1" spc="260" dirty="0">
                <a:latin typeface="Calibri"/>
                <a:cs typeface="Calibri"/>
              </a:rPr>
              <a:t> </a:t>
            </a:r>
            <a:r>
              <a:rPr sz="1700" b="1" spc="135" dirty="0">
                <a:latin typeface="Calibri"/>
                <a:cs typeface="Calibri"/>
              </a:rPr>
              <a:t>and</a:t>
            </a:r>
            <a:r>
              <a:rPr sz="1700" b="1" spc="254" dirty="0">
                <a:latin typeface="Calibri"/>
                <a:cs typeface="Calibri"/>
              </a:rPr>
              <a:t> </a:t>
            </a:r>
            <a:r>
              <a:rPr sz="1700" b="1" spc="114" dirty="0">
                <a:latin typeface="Calibri"/>
                <a:cs typeface="Calibri"/>
              </a:rPr>
              <a:t>reactive</a:t>
            </a:r>
            <a:r>
              <a:rPr sz="1700" b="1" spc="260" dirty="0">
                <a:latin typeface="Calibri"/>
                <a:cs typeface="Calibri"/>
              </a:rPr>
              <a:t> </a:t>
            </a:r>
            <a:r>
              <a:rPr sz="1700" b="1" spc="145" dirty="0">
                <a:latin typeface="Calibri"/>
                <a:cs typeface="Calibri"/>
              </a:rPr>
              <a:t>routing</a:t>
            </a:r>
            <a:r>
              <a:rPr sz="1700" b="1" spc="260" dirty="0">
                <a:latin typeface="Calibri"/>
                <a:cs typeface="Calibri"/>
              </a:rPr>
              <a:t> </a:t>
            </a:r>
            <a:r>
              <a:rPr sz="1700" b="1" spc="114" dirty="0">
                <a:latin typeface="Calibri"/>
                <a:cs typeface="Calibri"/>
              </a:rPr>
              <a:t>protocols:</a:t>
            </a:r>
            <a:endParaRPr sz="1700">
              <a:latin typeface="Calibri"/>
              <a:cs typeface="Calibri"/>
            </a:endParaRPr>
          </a:p>
          <a:p>
            <a:pPr marL="311785" lvl="2" indent="-216535">
              <a:lnSpc>
                <a:spcPct val="100000"/>
              </a:lnSpc>
              <a:spcBef>
                <a:spcPts val="1085"/>
              </a:spcBef>
              <a:buFont typeface="Cambria"/>
              <a:buChar char="•"/>
              <a:tabLst>
                <a:tab pos="312420" algn="l"/>
              </a:tabLst>
            </a:pPr>
            <a:r>
              <a:rPr sz="1700" b="1" spc="120" dirty="0">
                <a:latin typeface="Calibri"/>
                <a:cs typeface="Calibri"/>
              </a:rPr>
              <a:t>proactive:</a:t>
            </a:r>
            <a:r>
              <a:rPr sz="1700" b="1" spc="365" dirty="0">
                <a:latin typeface="Calibri"/>
                <a:cs typeface="Calibri"/>
              </a:rPr>
              <a:t> </a:t>
            </a:r>
            <a:r>
              <a:rPr sz="1700" spc="60" dirty="0">
                <a:latin typeface="Calibri"/>
                <a:cs typeface="Calibri"/>
              </a:rPr>
              <a:t>in</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5" dirty="0">
                <a:latin typeface="Calibri"/>
                <a:cs typeface="Calibri"/>
              </a:rPr>
              <a:t>neighborhood</a:t>
            </a:r>
            <a:r>
              <a:rPr sz="1700" spc="185" dirty="0">
                <a:latin typeface="Calibri"/>
                <a:cs typeface="Calibri"/>
              </a:rPr>
              <a:t> </a:t>
            </a:r>
            <a:r>
              <a:rPr sz="1700" spc="-35" dirty="0">
                <a:latin typeface="Calibri"/>
                <a:cs typeface="Calibri"/>
              </a:rPr>
              <a:t>of</a:t>
            </a:r>
            <a:r>
              <a:rPr sz="1700" spc="185" dirty="0">
                <a:latin typeface="Calibri"/>
                <a:cs typeface="Calibri"/>
              </a:rPr>
              <a:t> </a:t>
            </a:r>
            <a:r>
              <a:rPr sz="1700" i="1" spc="175" dirty="0">
                <a:latin typeface="Calibri"/>
                <a:cs typeface="Calibri"/>
              </a:rPr>
              <a:t>r</a:t>
            </a:r>
            <a:r>
              <a:rPr sz="1700" i="1" spc="229" dirty="0">
                <a:latin typeface="Calibri"/>
                <a:cs typeface="Calibri"/>
              </a:rPr>
              <a:t> </a:t>
            </a:r>
            <a:r>
              <a:rPr sz="1700" spc="5" dirty="0">
                <a:latin typeface="Calibri"/>
                <a:cs typeface="Calibri"/>
              </a:rPr>
              <a:t>hops:</a:t>
            </a:r>
            <a:r>
              <a:rPr sz="1700" spc="370" dirty="0">
                <a:latin typeface="Calibri"/>
                <a:cs typeface="Calibri"/>
              </a:rPr>
              <a:t> </a:t>
            </a:r>
            <a:r>
              <a:rPr sz="1700" spc="30" dirty="0">
                <a:latin typeface="Calibri"/>
                <a:cs typeface="Calibri"/>
              </a:rPr>
              <a:t>Intra-zone</a:t>
            </a:r>
            <a:r>
              <a:rPr sz="1700" spc="180" dirty="0">
                <a:latin typeface="Calibri"/>
                <a:cs typeface="Calibri"/>
              </a:rPr>
              <a:t> </a:t>
            </a:r>
            <a:r>
              <a:rPr sz="1700" spc="35" dirty="0">
                <a:latin typeface="Calibri"/>
                <a:cs typeface="Calibri"/>
              </a:rPr>
              <a:t>routing</a:t>
            </a:r>
            <a:r>
              <a:rPr sz="1700" spc="180" dirty="0">
                <a:latin typeface="Calibri"/>
                <a:cs typeface="Calibri"/>
              </a:rPr>
              <a:t> </a:t>
            </a:r>
            <a:r>
              <a:rPr sz="1700" spc="20" dirty="0">
                <a:latin typeface="Calibri"/>
                <a:cs typeface="Calibri"/>
              </a:rPr>
              <a:t>protocol</a:t>
            </a:r>
            <a:r>
              <a:rPr sz="1700" spc="180" dirty="0">
                <a:latin typeface="Calibri"/>
                <a:cs typeface="Calibri"/>
              </a:rPr>
              <a:t> </a:t>
            </a:r>
            <a:r>
              <a:rPr sz="1700" spc="185" dirty="0">
                <a:latin typeface="Calibri"/>
                <a:cs typeface="Calibri"/>
              </a:rPr>
              <a:t>(IARP);</a:t>
            </a:r>
            <a:endParaRPr sz="1700">
              <a:latin typeface="Calibri"/>
              <a:cs typeface="Calibri"/>
            </a:endParaRPr>
          </a:p>
          <a:p>
            <a:pPr marL="311785" lvl="2" indent="-216535">
              <a:lnSpc>
                <a:spcPct val="100000"/>
              </a:lnSpc>
              <a:spcBef>
                <a:spcPts val="1085"/>
              </a:spcBef>
              <a:buFont typeface="Cambria"/>
              <a:buChar char="•"/>
              <a:tabLst>
                <a:tab pos="312420" algn="l"/>
              </a:tabLst>
            </a:pPr>
            <a:r>
              <a:rPr sz="1700" b="1" spc="110" dirty="0">
                <a:latin typeface="Calibri"/>
                <a:cs typeface="Calibri"/>
              </a:rPr>
              <a:t>reactive:</a:t>
            </a:r>
            <a:r>
              <a:rPr sz="1700" b="1" spc="355" dirty="0">
                <a:latin typeface="Calibri"/>
                <a:cs typeface="Calibri"/>
              </a:rPr>
              <a:t> </a:t>
            </a:r>
            <a:r>
              <a:rPr sz="1700" spc="10" dirty="0">
                <a:latin typeface="Calibri"/>
                <a:cs typeface="Calibri"/>
              </a:rPr>
              <a:t>outside</a:t>
            </a:r>
            <a:r>
              <a:rPr sz="1700" spc="175" dirty="0">
                <a:latin typeface="Calibri"/>
                <a:cs typeface="Calibri"/>
              </a:rPr>
              <a:t> </a:t>
            </a:r>
            <a:r>
              <a:rPr sz="1700" spc="45" dirty="0">
                <a:latin typeface="Calibri"/>
                <a:cs typeface="Calibri"/>
              </a:rPr>
              <a:t>this</a:t>
            </a:r>
            <a:r>
              <a:rPr sz="1700" spc="175" dirty="0">
                <a:latin typeface="Calibri"/>
                <a:cs typeface="Calibri"/>
              </a:rPr>
              <a:t> </a:t>
            </a:r>
            <a:r>
              <a:rPr sz="1700" spc="-5" dirty="0">
                <a:latin typeface="Calibri"/>
                <a:cs typeface="Calibri"/>
              </a:rPr>
              <a:t>zone:</a:t>
            </a:r>
            <a:r>
              <a:rPr sz="1700" spc="365" dirty="0">
                <a:latin typeface="Calibri"/>
                <a:cs typeface="Calibri"/>
              </a:rPr>
              <a:t> </a:t>
            </a:r>
            <a:r>
              <a:rPr sz="1700" spc="20" dirty="0">
                <a:latin typeface="Calibri"/>
                <a:cs typeface="Calibri"/>
              </a:rPr>
              <a:t>Inter-zone</a:t>
            </a:r>
            <a:r>
              <a:rPr sz="1700" spc="170" dirty="0">
                <a:latin typeface="Calibri"/>
                <a:cs typeface="Calibri"/>
              </a:rPr>
              <a:t> </a:t>
            </a:r>
            <a:r>
              <a:rPr sz="1700" spc="35" dirty="0">
                <a:latin typeface="Calibri"/>
                <a:cs typeface="Calibri"/>
              </a:rPr>
              <a:t>routing</a:t>
            </a:r>
            <a:r>
              <a:rPr sz="1700" spc="175" dirty="0">
                <a:latin typeface="Calibri"/>
                <a:cs typeface="Calibri"/>
              </a:rPr>
              <a:t> </a:t>
            </a:r>
            <a:r>
              <a:rPr sz="1700" spc="20" dirty="0">
                <a:latin typeface="Calibri"/>
                <a:cs typeface="Calibri"/>
              </a:rPr>
              <a:t>protocol</a:t>
            </a:r>
            <a:r>
              <a:rPr sz="1700" spc="175" dirty="0">
                <a:latin typeface="Calibri"/>
                <a:cs typeface="Calibri"/>
              </a:rPr>
              <a:t> </a:t>
            </a:r>
            <a:r>
              <a:rPr sz="1700" spc="195" dirty="0">
                <a:latin typeface="Calibri"/>
                <a:cs typeface="Calibri"/>
              </a:rPr>
              <a:t>(IERP).</a:t>
            </a:r>
            <a:endParaRPr sz="1700">
              <a:latin typeface="Calibri"/>
              <a:cs typeface="Calibri"/>
            </a:endParaRPr>
          </a:p>
          <a:p>
            <a:pPr>
              <a:lnSpc>
                <a:spcPct val="100000"/>
              </a:lnSpc>
              <a:spcBef>
                <a:spcPts val="20"/>
              </a:spcBef>
            </a:pPr>
            <a:endParaRPr sz="2950">
              <a:latin typeface="Calibri"/>
              <a:cs typeface="Calibri"/>
            </a:endParaRPr>
          </a:p>
          <a:p>
            <a:pPr marR="1802130" algn="r">
              <a:lnSpc>
                <a:spcPct val="100000"/>
              </a:lnSpc>
              <a:tabLst>
                <a:tab pos="725170" algn="l"/>
              </a:tabLst>
            </a:pPr>
            <a:r>
              <a:rPr sz="1200" u="dash" dirty="0">
                <a:solidFill>
                  <a:srgbClr val="231F20"/>
                </a:solidFill>
                <a:uFill>
                  <a:solidFill>
                    <a:srgbClr val="231F20"/>
                  </a:solidFill>
                </a:uFill>
                <a:latin typeface="Times New Roman"/>
                <a:cs typeface="Times New Roman"/>
              </a:rPr>
              <a:t> 	</a:t>
            </a:r>
            <a:r>
              <a:rPr sz="1200" spc="-180" dirty="0">
                <a:solidFill>
                  <a:srgbClr val="231F20"/>
                </a:solidFill>
                <a:latin typeface="Times New Roman"/>
                <a:cs typeface="Times New Roman"/>
              </a:rPr>
              <a:t> </a:t>
            </a:r>
            <a:r>
              <a:rPr sz="1200" i="1" dirty="0">
                <a:solidFill>
                  <a:srgbClr val="231F20"/>
                </a:solidFill>
                <a:latin typeface="Arial"/>
                <a:cs typeface="Arial"/>
              </a:rPr>
              <a:t>r</a:t>
            </a:r>
            <a:r>
              <a:rPr sz="1200" i="1" spc="-30" dirty="0">
                <a:solidFill>
                  <a:srgbClr val="231F20"/>
                </a:solidFill>
                <a:latin typeface="Arial"/>
                <a:cs typeface="Arial"/>
              </a:rPr>
              <a:t> </a:t>
            </a:r>
            <a:r>
              <a:rPr sz="1200" spc="5" dirty="0">
                <a:solidFill>
                  <a:srgbClr val="231F20"/>
                </a:solidFill>
                <a:latin typeface="Arial MT"/>
                <a:cs typeface="Arial MT"/>
              </a:rPr>
              <a:t>=</a:t>
            </a:r>
            <a:r>
              <a:rPr sz="1200" spc="-35" dirty="0">
                <a:solidFill>
                  <a:srgbClr val="231F20"/>
                </a:solidFill>
                <a:latin typeface="Arial MT"/>
                <a:cs typeface="Arial MT"/>
              </a:rPr>
              <a:t> </a:t>
            </a:r>
            <a:r>
              <a:rPr sz="1200" spc="5" dirty="0">
                <a:solidFill>
                  <a:srgbClr val="231F20"/>
                </a:solidFill>
                <a:latin typeface="Arial MT"/>
                <a:cs typeface="Arial MT"/>
              </a:rPr>
              <a:t>2</a:t>
            </a:r>
            <a:endParaRPr sz="1200">
              <a:latin typeface="Arial MT"/>
              <a:cs typeface="Arial MT"/>
            </a:endParaRPr>
          </a:p>
        </p:txBody>
      </p:sp>
      <p:sp>
        <p:nvSpPr>
          <p:cNvPr id="25" name="object 25"/>
          <p:cNvSpPr/>
          <p:nvPr/>
        </p:nvSpPr>
        <p:spPr>
          <a:xfrm>
            <a:off x="6667253" y="3358963"/>
            <a:ext cx="690880" cy="0"/>
          </a:xfrm>
          <a:custGeom>
            <a:avLst/>
            <a:gdLst/>
            <a:ahLst/>
            <a:cxnLst/>
            <a:rect l="l" t="t" r="r" b="b"/>
            <a:pathLst>
              <a:path w="690879">
                <a:moveTo>
                  <a:pt x="0" y="0"/>
                </a:moveTo>
                <a:lnTo>
                  <a:pt x="690558" y="0"/>
                </a:lnTo>
              </a:path>
            </a:pathLst>
          </a:custGeom>
          <a:ln w="3175">
            <a:solidFill>
              <a:srgbClr val="231F20"/>
            </a:solidFill>
          </a:ln>
        </p:spPr>
        <p:txBody>
          <a:bodyPr wrap="square" lIns="0" tIns="0" rIns="0" bIns="0" rtlCol="0"/>
          <a:lstStyle/>
          <a:p>
            <a:endParaRPr/>
          </a:p>
        </p:txBody>
      </p:sp>
      <p:sp>
        <p:nvSpPr>
          <p:cNvPr id="26" name="object 26"/>
          <p:cNvSpPr txBox="1"/>
          <p:nvPr/>
        </p:nvSpPr>
        <p:spPr>
          <a:xfrm>
            <a:off x="7395765" y="3238696"/>
            <a:ext cx="336550" cy="210185"/>
          </a:xfrm>
          <a:prstGeom prst="rect">
            <a:avLst/>
          </a:prstGeom>
        </p:spPr>
        <p:txBody>
          <a:bodyPr vert="horz" wrap="square" lIns="0" tIns="13970" rIns="0" bIns="0" rtlCol="0">
            <a:spAutoFit/>
          </a:bodyPr>
          <a:lstStyle/>
          <a:p>
            <a:pPr marL="12700">
              <a:lnSpc>
                <a:spcPct val="100000"/>
              </a:lnSpc>
              <a:spcBef>
                <a:spcPts val="110"/>
              </a:spcBef>
            </a:pPr>
            <a:r>
              <a:rPr sz="1200" i="1" dirty="0">
                <a:solidFill>
                  <a:srgbClr val="231F20"/>
                </a:solidFill>
                <a:latin typeface="Arial"/>
                <a:cs typeface="Arial"/>
              </a:rPr>
              <a:t>r</a:t>
            </a:r>
            <a:r>
              <a:rPr sz="1200" i="1" spc="-45" dirty="0">
                <a:solidFill>
                  <a:srgbClr val="231F20"/>
                </a:solidFill>
                <a:latin typeface="Arial"/>
                <a:cs typeface="Arial"/>
              </a:rPr>
              <a:t> </a:t>
            </a:r>
            <a:r>
              <a:rPr sz="1200" spc="5" dirty="0">
                <a:solidFill>
                  <a:srgbClr val="231F20"/>
                </a:solidFill>
                <a:latin typeface="Arial MT"/>
                <a:cs typeface="Arial MT"/>
              </a:rPr>
              <a:t>=</a:t>
            </a:r>
            <a:r>
              <a:rPr sz="1200" spc="-45" dirty="0">
                <a:solidFill>
                  <a:srgbClr val="231F20"/>
                </a:solidFill>
                <a:latin typeface="Arial MT"/>
                <a:cs typeface="Arial MT"/>
              </a:rPr>
              <a:t> </a:t>
            </a:r>
            <a:r>
              <a:rPr sz="1200" spc="5" dirty="0">
                <a:solidFill>
                  <a:srgbClr val="231F20"/>
                </a:solidFill>
                <a:latin typeface="Arial MT"/>
                <a:cs typeface="Arial MT"/>
              </a:rPr>
              <a:t>1</a:t>
            </a:r>
            <a:endParaRPr sz="1200">
              <a:latin typeface="Arial MT"/>
              <a:cs typeface="Arial MT"/>
            </a:endParaRPr>
          </a:p>
        </p:txBody>
      </p:sp>
      <p:sp>
        <p:nvSpPr>
          <p:cNvPr id="27" name="object 27"/>
          <p:cNvSpPr txBox="1"/>
          <p:nvPr/>
        </p:nvSpPr>
        <p:spPr>
          <a:xfrm>
            <a:off x="2330057" y="5129051"/>
            <a:ext cx="2856865" cy="579120"/>
          </a:xfrm>
          <a:prstGeom prst="rect">
            <a:avLst/>
          </a:prstGeom>
        </p:spPr>
        <p:txBody>
          <a:bodyPr vert="horz" wrap="square" lIns="0" tIns="13970" rIns="0" bIns="0" rtlCol="0">
            <a:spAutoFit/>
          </a:bodyPr>
          <a:lstStyle/>
          <a:p>
            <a:pPr marL="12700">
              <a:lnSpc>
                <a:spcPct val="100000"/>
              </a:lnSpc>
              <a:spcBef>
                <a:spcPts val="110"/>
              </a:spcBef>
            </a:pPr>
            <a:r>
              <a:rPr sz="1200" dirty="0">
                <a:solidFill>
                  <a:srgbClr val="231F20"/>
                </a:solidFill>
                <a:latin typeface="Arial MT"/>
                <a:cs typeface="Arial MT"/>
              </a:rPr>
              <a:t>For</a:t>
            </a:r>
            <a:r>
              <a:rPr sz="1200" spc="-20" dirty="0">
                <a:solidFill>
                  <a:srgbClr val="231F20"/>
                </a:solidFill>
                <a:latin typeface="Arial MT"/>
                <a:cs typeface="Arial MT"/>
              </a:rPr>
              <a:t> </a:t>
            </a:r>
            <a:r>
              <a:rPr sz="1200" i="1" dirty="0">
                <a:solidFill>
                  <a:srgbClr val="231F20"/>
                </a:solidFill>
                <a:latin typeface="Arial"/>
                <a:cs typeface="Arial"/>
              </a:rPr>
              <a:t>r</a:t>
            </a:r>
            <a:r>
              <a:rPr sz="1200" i="1" spc="-20" dirty="0">
                <a:solidFill>
                  <a:srgbClr val="231F20"/>
                </a:solidFill>
                <a:latin typeface="Arial"/>
                <a:cs typeface="Arial"/>
              </a:rPr>
              <a:t> </a:t>
            </a:r>
            <a:r>
              <a:rPr sz="1200" spc="5" dirty="0">
                <a:solidFill>
                  <a:srgbClr val="231F20"/>
                </a:solidFill>
                <a:latin typeface="Arial MT"/>
                <a:cs typeface="Arial MT"/>
              </a:rPr>
              <a:t>=</a:t>
            </a:r>
            <a:r>
              <a:rPr sz="1200" spc="-20" dirty="0">
                <a:solidFill>
                  <a:srgbClr val="231F20"/>
                </a:solidFill>
                <a:latin typeface="Arial MT"/>
                <a:cs typeface="Arial MT"/>
              </a:rPr>
              <a:t> </a:t>
            </a:r>
            <a:r>
              <a:rPr sz="1200" dirty="0">
                <a:solidFill>
                  <a:srgbClr val="231F20"/>
                </a:solidFill>
                <a:latin typeface="Arial MT"/>
                <a:cs typeface="Arial MT"/>
              </a:rPr>
              <a:t>2:</a:t>
            </a:r>
            <a:endParaRPr sz="1200">
              <a:latin typeface="Arial MT"/>
              <a:cs typeface="Arial MT"/>
            </a:endParaRPr>
          </a:p>
          <a:p>
            <a:pPr marL="12700">
              <a:lnSpc>
                <a:spcPct val="100000"/>
              </a:lnSpc>
              <a:spcBef>
                <a:spcPts val="10"/>
              </a:spcBef>
            </a:pPr>
            <a:r>
              <a:rPr sz="1200" dirty="0">
                <a:solidFill>
                  <a:srgbClr val="231F20"/>
                </a:solidFill>
                <a:latin typeface="Arial MT"/>
                <a:cs typeface="Arial MT"/>
              </a:rPr>
              <a:t>5,</a:t>
            </a:r>
            <a:r>
              <a:rPr sz="1200" spc="-5" dirty="0">
                <a:solidFill>
                  <a:srgbClr val="231F20"/>
                </a:solidFill>
                <a:latin typeface="Arial MT"/>
                <a:cs typeface="Arial MT"/>
              </a:rPr>
              <a:t> </a:t>
            </a:r>
            <a:r>
              <a:rPr sz="1200" dirty="0">
                <a:solidFill>
                  <a:srgbClr val="231F20"/>
                </a:solidFill>
                <a:latin typeface="Arial MT"/>
                <a:cs typeface="Arial MT"/>
              </a:rPr>
              <a:t>6, 7,</a:t>
            </a:r>
            <a:r>
              <a:rPr sz="1200" spc="-5" dirty="0">
                <a:solidFill>
                  <a:srgbClr val="231F20"/>
                </a:solidFill>
                <a:latin typeface="Arial MT"/>
                <a:cs typeface="Arial MT"/>
              </a:rPr>
              <a:t> </a:t>
            </a:r>
            <a:r>
              <a:rPr sz="1200" spc="5" dirty="0">
                <a:solidFill>
                  <a:srgbClr val="231F20"/>
                </a:solidFill>
                <a:latin typeface="Arial MT"/>
                <a:cs typeface="Arial MT"/>
              </a:rPr>
              <a:t>9</a:t>
            </a:r>
            <a:r>
              <a:rPr sz="1200" dirty="0">
                <a:solidFill>
                  <a:srgbClr val="231F20"/>
                </a:solidFill>
                <a:latin typeface="Arial MT"/>
                <a:cs typeface="Arial MT"/>
              </a:rPr>
              <a:t> are interior</a:t>
            </a:r>
            <a:r>
              <a:rPr sz="1200" spc="-5" dirty="0">
                <a:solidFill>
                  <a:srgbClr val="231F20"/>
                </a:solidFill>
                <a:latin typeface="Arial MT"/>
                <a:cs typeface="Arial MT"/>
              </a:rPr>
              <a:t> </a:t>
            </a:r>
            <a:r>
              <a:rPr sz="1200" spc="5" dirty="0">
                <a:solidFill>
                  <a:srgbClr val="231F20"/>
                </a:solidFill>
                <a:latin typeface="Arial MT"/>
                <a:cs typeface="Arial MT"/>
              </a:rPr>
              <a:t>nodes</a:t>
            </a:r>
            <a:endParaRPr sz="1200">
              <a:latin typeface="Arial MT"/>
              <a:cs typeface="Arial MT"/>
            </a:endParaRPr>
          </a:p>
          <a:p>
            <a:pPr marL="12700">
              <a:lnSpc>
                <a:spcPct val="100000"/>
              </a:lnSpc>
              <a:spcBef>
                <a:spcPts val="15"/>
              </a:spcBef>
            </a:pPr>
            <a:r>
              <a:rPr sz="1200" dirty="0">
                <a:solidFill>
                  <a:srgbClr val="231F20"/>
                </a:solidFill>
                <a:latin typeface="Arial MT"/>
                <a:cs typeface="Arial MT"/>
              </a:rPr>
              <a:t>14,</a:t>
            </a:r>
            <a:r>
              <a:rPr sz="1200" spc="5" dirty="0">
                <a:solidFill>
                  <a:srgbClr val="231F20"/>
                </a:solidFill>
                <a:latin typeface="Arial MT"/>
                <a:cs typeface="Arial MT"/>
              </a:rPr>
              <a:t> </a:t>
            </a:r>
            <a:r>
              <a:rPr sz="1200" dirty="0">
                <a:solidFill>
                  <a:srgbClr val="231F20"/>
                </a:solidFill>
                <a:latin typeface="Arial MT"/>
                <a:cs typeface="Arial MT"/>
              </a:rPr>
              <a:t>12,</a:t>
            </a:r>
            <a:r>
              <a:rPr sz="1200" spc="5" dirty="0">
                <a:solidFill>
                  <a:srgbClr val="231F20"/>
                </a:solidFill>
                <a:latin typeface="Arial MT"/>
                <a:cs typeface="Arial MT"/>
              </a:rPr>
              <a:t> </a:t>
            </a:r>
            <a:r>
              <a:rPr sz="1200" dirty="0">
                <a:solidFill>
                  <a:srgbClr val="231F20"/>
                </a:solidFill>
                <a:latin typeface="Arial MT"/>
                <a:cs typeface="Arial MT"/>
              </a:rPr>
              <a:t>15,</a:t>
            </a:r>
            <a:r>
              <a:rPr sz="1200" spc="5" dirty="0">
                <a:solidFill>
                  <a:srgbClr val="231F20"/>
                </a:solidFill>
                <a:latin typeface="Arial MT"/>
                <a:cs typeface="Arial MT"/>
              </a:rPr>
              <a:t> </a:t>
            </a:r>
            <a:r>
              <a:rPr sz="1200" dirty="0">
                <a:solidFill>
                  <a:srgbClr val="231F20"/>
                </a:solidFill>
                <a:latin typeface="Arial MT"/>
                <a:cs typeface="Arial MT"/>
              </a:rPr>
              <a:t>4,</a:t>
            </a:r>
            <a:r>
              <a:rPr sz="1200" spc="5" dirty="0">
                <a:solidFill>
                  <a:srgbClr val="231F20"/>
                </a:solidFill>
                <a:latin typeface="Arial MT"/>
                <a:cs typeface="Arial MT"/>
              </a:rPr>
              <a:t> </a:t>
            </a:r>
            <a:r>
              <a:rPr sz="1200" dirty="0">
                <a:solidFill>
                  <a:srgbClr val="231F20"/>
                </a:solidFill>
                <a:latin typeface="Arial MT"/>
                <a:cs typeface="Arial MT"/>
              </a:rPr>
              <a:t>2,</a:t>
            </a:r>
            <a:r>
              <a:rPr sz="1200" spc="5" dirty="0">
                <a:solidFill>
                  <a:srgbClr val="231F20"/>
                </a:solidFill>
                <a:latin typeface="Arial MT"/>
                <a:cs typeface="Arial MT"/>
              </a:rPr>
              <a:t> </a:t>
            </a:r>
            <a:r>
              <a:rPr sz="1200" dirty="0">
                <a:solidFill>
                  <a:srgbClr val="231F20"/>
                </a:solidFill>
                <a:latin typeface="Arial MT"/>
                <a:cs typeface="Arial MT"/>
              </a:rPr>
              <a:t>8,</a:t>
            </a:r>
            <a:r>
              <a:rPr sz="1200" spc="5" dirty="0">
                <a:solidFill>
                  <a:srgbClr val="231F20"/>
                </a:solidFill>
                <a:latin typeface="Arial MT"/>
                <a:cs typeface="Arial MT"/>
              </a:rPr>
              <a:t> 1</a:t>
            </a:r>
            <a:r>
              <a:rPr sz="1200" spc="10" dirty="0">
                <a:solidFill>
                  <a:srgbClr val="231F20"/>
                </a:solidFill>
                <a:latin typeface="Arial MT"/>
                <a:cs typeface="Arial MT"/>
              </a:rPr>
              <a:t> </a:t>
            </a:r>
            <a:r>
              <a:rPr sz="1200" dirty="0">
                <a:solidFill>
                  <a:srgbClr val="231F20"/>
                </a:solidFill>
                <a:latin typeface="Arial MT"/>
                <a:cs typeface="Arial MT"/>
              </a:rPr>
              <a:t>are</a:t>
            </a:r>
            <a:r>
              <a:rPr sz="1200" spc="5" dirty="0">
                <a:solidFill>
                  <a:srgbClr val="231F20"/>
                </a:solidFill>
                <a:latin typeface="Arial MT"/>
                <a:cs typeface="Arial MT"/>
              </a:rPr>
              <a:t> </a:t>
            </a:r>
            <a:r>
              <a:rPr sz="1200" dirty="0">
                <a:solidFill>
                  <a:srgbClr val="231F20"/>
                </a:solidFill>
                <a:latin typeface="Arial MT"/>
                <a:cs typeface="Arial MT"/>
              </a:rPr>
              <a:t>paripheral </a:t>
            </a:r>
            <a:r>
              <a:rPr sz="1200" spc="5" dirty="0">
                <a:solidFill>
                  <a:srgbClr val="231F20"/>
                </a:solidFill>
                <a:latin typeface="Arial MT"/>
                <a:cs typeface="Arial MT"/>
              </a:rPr>
              <a:t>nodes</a:t>
            </a:r>
            <a:endParaRPr sz="1200">
              <a:latin typeface="Arial MT"/>
              <a:cs typeface="Arial MT"/>
            </a:endParaRPr>
          </a:p>
        </p:txBody>
      </p:sp>
      <p:sp>
        <p:nvSpPr>
          <p:cNvPr id="28" name="object 28"/>
          <p:cNvSpPr txBox="1"/>
          <p:nvPr/>
        </p:nvSpPr>
        <p:spPr>
          <a:xfrm>
            <a:off x="5439149" y="5221261"/>
            <a:ext cx="2880995" cy="394335"/>
          </a:xfrm>
          <a:prstGeom prst="rect">
            <a:avLst/>
          </a:prstGeom>
        </p:spPr>
        <p:txBody>
          <a:bodyPr vert="horz" wrap="square" lIns="0" tIns="12065" rIns="0" bIns="0" rtlCol="0">
            <a:spAutoFit/>
          </a:bodyPr>
          <a:lstStyle/>
          <a:p>
            <a:pPr marL="12700" marR="5080">
              <a:lnSpc>
                <a:spcPct val="100800"/>
              </a:lnSpc>
              <a:spcBef>
                <a:spcPts val="95"/>
              </a:spcBef>
            </a:pPr>
            <a:r>
              <a:rPr sz="1200" dirty="0">
                <a:solidFill>
                  <a:srgbClr val="231F20"/>
                </a:solidFill>
                <a:latin typeface="Arial MT"/>
                <a:cs typeface="Arial MT"/>
              </a:rPr>
              <a:t>Routing</a:t>
            </a:r>
            <a:r>
              <a:rPr sz="1200" spc="-5" dirty="0">
                <a:solidFill>
                  <a:srgbClr val="231F20"/>
                </a:solidFill>
                <a:latin typeface="Arial MT"/>
                <a:cs typeface="Arial MT"/>
              </a:rPr>
              <a:t> within</a:t>
            </a:r>
            <a:r>
              <a:rPr sz="1200" spc="10" dirty="0">
                <a:solidFill>
                  <a:srgbClr val="231F20"/>
                </a:solidFill>
                <a:latin typeface="Arial MT"/>
                <a:cs typeface="Arial MT"/>
              </a:rPr>
              <a:t> </a:t>
            </a:r>
            <a:r>
              <a:rPr sz="1200" spc="5" dirty="0">
                <a:solidFill>
                  <a:srgbClr val="231F20"/>
                </a:solidFill>
                <a:latin typeface="Arial MT"/>
                <a:cs typeface="Arial MT"/>
              </a:rPr>
              <a:t>a</a:t>
            </a:r>
            <a:r>
              <a:rPr sz="1200" spc="10" dirty="0">
                <a:solidFill>
                  <a:srgbClr val="231F20"/>
                </a:solidFill>
                <a:latin typeface="Arial MT"/>
                <a:cs typeface="Arial MT"/>
              </a:rPr>
              <a:t> </a:t>
            </a:r>
            <a:r>
              <a:rPr sz="1200" dirty="0">
                <a:solidFill>
                  <a:srgbClr val="231F20"/>
                </a:solidFill>
                <a:latin typeface="Arial MT"/>
                <a:cs typeface="Arial MT"/>
              </a:rPr>
              <a:t>zone</a:t>
            </a:r>
            <a:r>
              <a:rPr sz="1200" spc="25" dirty="0">
                <a:solidFill>
                  <a:srgbClr val="231F20"/>
                </a:solidFill>
                <a:latin typeface="Arial MT"/>
                <a:cs typeface="Arial MT"/>
              </a:rPr>
              <a:t> </a:t>
            </a:r>
            <a:r>
              <a:rPr sz="1200" dirty="0">
                <a:solidFill>
                  <a:srgbClr val="231F20"/>
                </a:solidFill>
                <a:latin typeface="Arial MT"/>
                <a:cs typeface="Arial MT"/>
              </a:rPr>
              <a:t>toplogy</a:t>
            </a:r>
            <a:r>
              <a:rPr sz="1200" spc="-10" dirty="0">
                <a:solidFill>
                  <a:srgbClr val="231F20"/>
                </a:solidFill>
                <a:latin typeface="Arial MT"/>
                <a:cs typeface="Arial MT"/>
              </a:rPr>
              <a:t> </a:t>
            </a:r>
            <a:r>
              <a:rPr sz="1200" dirty="0">
                <a:solidFill>
                  <a:srgbClr val="231F20"/>
                </a:solidFill>
                <a:latin typeface="Arial MT"/>
                <a:cs typeface="Arial MT"/>
              </a:rPr>
              <a:t>information </a:t>
            </a:r>
            <a:r>
              <a:rPr sz="1200" spc="-320" dirty="0">
                <a:solidFill>
                  <a:srgbClr val="231F20"/>
                </a:solidFill>
                <a:latin typeface="Arial MT"/>
                <a:cs typeface="Arial MT"/>
              </a:rPr>
              <a:t> </a:t>
            </a:r>
            <a:r>
              <a:rPr sz="1200" dirty="0">
                <a:solidFill>
                  <a:srgbClr val="231F20"/>
                </a:solidFill>
                <a:latin typeface="Arial MT"/>
                <a:cs typeface="Arial MT"/>
              </a:rPr>
              <a:t>is</a:t>
            </a:r>
            <a:r>
              <a:rPr sz="1200" spc="-5" dirty="0">
                <a:solidFill>
                  <a:srgbClr val="231F20"/>
                </a:solidFill>
                <a:latin typeface="Arial MT"/>
                <a:cs typeface="Arial MT"/>
              </a:rPr>
              <a:t> </a:t>
            </a:r>
            <a:r>
              <a:rPr sz="1200" dirty="0">
                <a:solidFill>
                  <a:srgbClr val="231F20"/>
                </a:solidFill>
                <a:latin typeface="Arial MT"/>
                <a:cs typeface="Arial MT"/>
              </a:rPr>
              <a:t>exchanged using</a:t>
            </a:r>
            <a:r>
              <a:rPr sz="1200" spc="-10" dirty="0">
                <a:solidFill>
                  <a:srgbClr val="231F20"/>
                </a:solidFill>
                <a:latin typeface="Arial MT"/>
                <a:cs typeface="Arial MT"/>
              </a:rPr>
              <a:t> </a:t>
            </a:r>
            <a:r>
              <a:rPr sz="1200" dirty="0">
                <a:solidFill>
                  <a:srgbClr val="231F20"/>
                </a:solidFill>
                <a:latin typeface="Arial MT"/>
                <a:cs typeface="Arial MT"/>
              </a:rPr>
              <a:t>route </a:t>
            </a:r>
            <a:r>
              <a:rPr sz="1200" spc="5" dirty="0">
                <a:solidFill>
                  <a:srgbClr val="231F20"/>
                </a:solidFill>
                <a:latin typeface="Arial MT"/>
                <a:cs typeface="Arial MT"/>
              </a:rPr>
              <a:t>update</a:t>
            </a:r>
            <a:r>
              <a:rPr sz="1200" dirty="0">
                <a:solidFill>
                  <a:srgbClr val="231F20"/>
                </a:solidFill>
                <a:latin typeface="Arial MT"/>
                <a:cs typeface="Arial MT"/>
              </a:rPr>
              <a:t> packets.</a:t>
            </a:r>
            <a:endParaRPr sz="1200">
              <a:latin typeface="Arial MT"/>
              <a:cs typeface="Arial MT"/>
            </a:endParaRPr>
          </a:p>
        </p:txBody>
      </p:sp>
      <p:sp>
        <p:nvSpPr>
          <p:cNvPr id="29" name="object 29"/>
          <p:cNvSpPr txBox="1"/>
          <p:nvPr/>
        </p:nvSpPr>
        <p:spPr>
          <a:xfrm>
            <a:off x="3571026" y="6083002"/>
            <a:ext cx="3550285" cy="276999"/>
          </a:xfrm>
          <a:prstGeom prst="rect">
            <a:avLst/>
          </a:prstGeom>
        </p:spPr>
        <p:txBody>
          <a:bodyPr vert="horz" wrap="square" lIns="0" tIns="15240" rIns="0" bIns="0" rtlCol="0">
            <a:spAutoFit/>
          </a:bodyPr>
          <a:lstStyle/>
          <a:p>
            <a:pPr marL="12700">
              <a:lnSpc>
                <a:spcPct val="100000"/>
              </a:lnSpc>
              <a:spcBef>
                <a:spcPts val="120"/>
              </a:spcBef>
            </a:pPr>
            <a:r>
              <a:rPr sz="1700" spc="25">
                <a:latin typeface="Calibri"/>
                <a:cs typeface="Calibri"/>
              </a:rPr>
              <a:t>Zones</a:t>
            </a:r>
            <a:r>
              <a:rPr sz="1700" spc="170">
                <a:latin typeface="Calibri"/>
                <a:cs typeface="Calibri"/>
              </a:rPr>
              <a:t> </a:t>
            </a:r>
            <a:r>
              <a:rPr sz="1700" spc="60" dirty="0">
                <a:latin typeface="Calibri"/>
                <a:cs typeface="Calibri"/>
              </a:rPr>
              <a:t>in</a:t>
            </a:r>
            <a:r>
              <a:rPr sz="1700" spc="170" dirty="0">
                <a:latin typeface="Calibri"/>
                <a:cs typeface="Calibri"/>
              </a:rPr>
              <a:t> </a:t>
            </a:r>
            <a:r>
              <a:rPr sz="1700" spc="270" dirty="0">
                <a:latin typeface="Calibri"/>
                <a:cs typeface="Calibri"/>
              </a:rPr>
              <a:t>ZRP</a:t>
            </a:r>
            <a:r>
              <a:rPr sz="1700" spc="170" dirty="0">
                <a:latin typeface="Calibri"/>
                <a:cs typeface="Calibri"/>
              </a:rPr>
              <a:t> </a:t>
            </a:r>
            <a:r>
              <a:rPr sz="1700" dirty="0">
                <a:latin typeface="Calibri"/>
                <a:cs typeface="Calibri"/>
              </a:rPr>
              <a:t>for</a:t>
            </a:r>
            <a:r>
              <a:rPr sz="1700" spc="170" dirty="0">
                <a:latin typeface="Calibri"/>
                <a:cs typeface="Calibri"/>
              </a:rPr>
              <a:t> </a:t>
            </a:r>
            <a:r>
              <a:rPr sz="1700" spc="-5" dirty="0">
                <a:latin typeface="Calibri"/>
                <a:cs typeface="Calibri"/>
              </a:rPr>
              <a:t>node</a:t>
            </a:r>
            <a:r>
              <a:rPr sz="1700" spc="170" dirty="0">
                <a:latin typeface="Calibri"/>
                <a:cs typeface="Calibri"/>
              </a:rPr>
              <a:t> </a:t>
            </a:r>
            <a:r>
              <a:rPr sz="1700" spc="-5" dirty="0">
                <a:latin typeface="Calibri"/>
                <a:cs typeface="Calibri"/>
              </a:rPr>
              <a:t>10.</a:t>
            </a:r>
            <a:endParaRPr sz="1700">
              <a:latin typeface="Calibri"/>
              <a:cs typeface="Calibri"/>
            </a:endParaRPr>
          </a:p>
        </p:txBody>
      </p:sp>
      <p:sp>
        <p:nvSpPr>
          <p:cNvPr id="30" name="object 30"/>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930237" y="955269"/>
            <a:ext cx="8607425" cy="4629150"/>
          </a:xfrm>
          <a:prstGeom prst="rect">
            <a:avLst/>
          </a:prstGeom>
        </p:spPr>
        <p:txBody>
          <a:bodyPr vert="horz" wrap="square" lIns="0" tIns="15240" rIns="0" bIns="0" rtlCol="0">
            <a:spAutoFit/>
          </a:bodyPr>
          <a:lstStyle/>
          <a:p>
            <a:pPr marL="102870">
              <a:lnSpc>
                <a:spcPct val="100000"/>
              </a:lnSpc>
              <a:spcBef>
                <a:spcPts val="120"/>
              </a:spcBef>
            </a:pPr>
            <a:r>
              <a:rPr sz="1700" b="1" spc="229" dirty="0">
                <a:latin typeface="Calibri"/>
                <a:cs typeface="Calibri"/>
              </a:rPr>
              <a:t>The</a:t>
            </a:r>
            <a:r>
              <a:rPr sz="1700" b="1" spc="245" dirty="0">
                <a:latin typeface="Calibri"/>
                <a:cs typeface="Calibri"/>
              </a:rPr>
              <a:t> </a:t>
            </a:r>
            <a:r>
              <a:rPr sz="1700" b="1" spc="125" dirty="0">
                <a:latin typeface="Calibri"/>
                <a:cs typeface="Calibri"/>
              </a:rPr>
              <a:t>protocol</a:t>
            </a:r>
            <a:r>
              <a:rPr sz="1700" b="1" spc="245" dirty="0">
                <a:latin typeface="Calibri"/>
                <a:cs typeface="Calibri"/>
              </a:rPr>
              <a:t> </a:t>
            </a:r>
            <a:r>
              <a:rPr sz="1700" b="1" spc="105" dirty="0">
                <a:latin typeface="Calibri"/>
                <a:cs typeface="Calibri"/>
              </a:rPr>
              <a:t>operates</a:t>
            </a:r>
            <a:r>
              <a:rPr sz="1700" b="1" spc="245" dirty="0">
                <a:latin typeface="Calibri"/>
                <a:cs typeface="Calibri"/>
              </a:rPr>
              <a:t> </a:t>
            </a:r>
            <a:r>
              <a:rPr sz="1700" b="1" spc="90" dirty="0">
                <a:latin typeface="Calibri"/>
                <a:cs typeface="Calibri"/>
              </a:rPr>
              <a:t>as</a:t>
            </a:r>
            <a:r>
              <a:rPr sz="1700" b="1" spc="245"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380"/>
              </a:spcBef>
              <a:buFont typeface="Cambria"/>
              <a:buChar char="•"/>
              <a:tabLst>
                <a:tab pos="229235" algn="l"/>
              </a:tabLst>
            </a:pPr>
            <a:r>
              <a:rPr sz="1700" spc="35" dirty="0">
                <a:latin typeface="Calibri"/>
                <a:cs typeface="Calibri"/>
              </a:rPr>
              <a:t>if</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30" dirty="0">
                <a:latin typeface="Calibri"/>
                <a:cs typeface="Calibri"/>
              </a:rPr>
              <a:t>destination</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55" dirty="0">
                <a:latin typeface="Calibri"/>
                <a:cs typeface="Calibri"/>
              </a:rPr>
              <a:t>within</a:t>
            </a:r>
            <a:r>
              <a:rPr sz="1700" spc="175" dirty="0">
                <a:latin typeface="Calibri"/>
                <a:cs typeface="Calibri"/>
              </a:rPr>
              <a:t> </a:t>
            </a:r>
            <a:r>
              <a:rPr sz="1700" spc="5" dirty="0">
                <a:latin typeface="Calibri"/>
                <a:cs typeface="Calibri"/>
              </a:rPr>
              <a:t>the</a:t>
            </a:r>
            <a:r>
              <a:rPr sz="1700" spc="175" dirty="0">
                <a:latin typeface="Calibri"/>
                <a:cs typeface="Calibri"/>
              </a:rPr>
              <a:t> </a:t>
            </a:r>
            <a:r>
              <a:rPr sz="1700" dirty="0">
                <a:latin typeface="Calibri"/>
                <a:cs typeface="Calibri"/>
              </a:rPr>
              <a:t>zone,</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5" dirty="0">
                <a:latin typeface="Calibri"/>
                <a:cs typeface="Calibri"/>
              </a:rPr>
              <a:t>source</a:t>
            </a:r>
            <a:r>
              <a:rPr sz="1700" spc="175" dirty="0">
                <a:latin typeface="Calibri"/>
                <a:cs typeface="Calibri"/>
              </a:rPr>
              <a:t> </a:t>
            </a:r>
            <a:r>
              <a:rPr sz="1700" spc="-5" dirty="0">
                <a:latin typeface="Calibri"/>
                <a:cs typeface="Calibri"/>
              </a:rPr>
              <a:t>sends</a:t>
            </a:r>
            <a:r>
              <a:rPr sz="1700" spc="175" dirty="0">
                <a:latin typeface="Calibri"/>
                <a:cs typeface="Calibri"/>
              </a:rPr>
              <a:t> </a:t>
            </a:r>
            <a:r>
              <a:rPr sz="1700" spc="15" dirty="0">
                <a:latin typeface="Calibri"/>
                <a:cs typeface="Calibri"/>
              </a:rPr>
              <a:t>packets</a:t>
            </a:r>
            <a:r>
              <a:rPr sz="1700" spc="175" dirty="0">
                <a:latin typeface="Calibri"/>
                <a:cs typeface="Calibri"/>
              </a:rPr>
              <a:t> </a:t>
            </a:r>
            <a:r>
              <a:rPr sz="1700" spc="45" dirty="0">
                <a:latin typeface="Calibri"/>
                <a:cs typeface="Calibri"/>
              </a:rPr>
              <a:t>directly;</a:t>
            </a:r>
            <a:endParaRPr sz="1700">
              <a:latin typeface="Calibri"/>
              <a:cs typeface="Calibri"/>
            </a:endParaRPr>
          </a:p>
          <a:p>
            <a:pPr marL="228600" indent="-216535">
              <a:lnSpc>
                <a:spcPct val="100000"/>
              </a:lnSpc>
              <a:spcBef>
                <a:spcPts val="1375"/>
              </a:spcBef>
              <a:buFont typeface="Cambria"/>
              <a:buChar char="•"/>
              <a:tabLst>
                <a:tab pos="229235" algn="l"/>
              </a:tabLst>
            </a:pPr>
            <a:r>
              <a:rPr sz="1700" spc="35" dirty="0">
                <a:latin typeface="Calibri"/>
                <a:cs typeface="Calibri"/>
              </a:rPr>
              <a:t>if</a:t>
            </a:r>
            <a:r>
              <a:rPr sz="1700" spc="175" dirty="0">
                <a:latin typeface="Calibri"/>
                <a:cs typeface="Calibri"/>
              </a:rPr>
              <a:t> </a:t>
            </a:r>
            <a:r>
              <a:rPr sz="1700" spc="30" dirty="0">
                <a:latin typeface="Calibri"/>
                <a:cs typeface="Calibri"/>
              </a:rPr>
              <a:t>not,</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30" dirty="0">
                <a:latin typeface="Calibri"/>
                <a:cs typeface="Calibri"/>
              </a:rPr>
              <a:t>destination</a:t>
            </a:r>
            <a:r>
              <a:rPr sz="1700" spc="175" dirty="0">
                <a:latin typeface="Calibri"/>
                <a:cs typeface="Calibri"/>
              </a:rPr>
              <a:t> </a:t>
            </a:r>
            <a:r>
              <a:rPr sz="1700" spc="-5" dirty="0">
                <a:latin typeface="Calibri"/>
                <a:cs typeface="Calibri"/>
              </a:rPr>
              <a:t>sends</a:t>
            </a:r>
            <a:r>
              <a:rPr sz="1700" spc="180" dirty="0">
                <a:latin typeface="Calibri"/>
                <a:cs typeface="Calibri"/>
              </a:rPr>
              <a:t> </a:t>
            </a:r>
            <a:r>
              <a:rPr sz="1700" spc="40" dirty="0">
                <a:latin typeface="Calibri"/>
                <a:cs typeface="Calibri"/>
              </a:rPr>
              <a:t>RouteRequest</a:t>
            </a:r>
            <a:r>
              <a:rPr sz="1700" spc="175" dirty="0">
                <a:latin typeface="Calibri"/>
                <a:cs typeface="Calibri"/>
              </a:rPr>
              <a:t> </a:t>
            </a:r>
            <a:r>
              <a:rPr sz="1700" spc="10" dirty="0">
                <a:latin typeface="Calibri"/>
                <a:cs typeface="Calibri"/>
              </a:rPr>
              <a:t>to</a:t>
            </a:r>
            <a:r>
              <a:rPr sz="1700" spc="175" dirty="0">
                <a:latin typeface="Calibri"/>
                <a:cs typeface="Calibri"/>
              </a:rPr>
              <a:t> </a:t>
            </a:r>
            <a:r>
              <a:rPr sz="1700" spc="25" dirty="0">
                <a:latin typeface="Calibri"/>
                <a:cs typeface="Calibri"/>
              </a:rPr>
              <a:t>peripheral</a:t>
            </a:r>
            <a:r>
              <a:rPr sz="1700" spc="180" dirty="0">
                <a:latin typeface="Calibri"/>
                <a:cs typeface="Calibri"/>
              </a:rPr>
              <a:t> </a:t>
            </a:r>
            <a:r>
              <a:rPr sz="1700" spc="-5" dirty="0">
                <a:latin typeface="Calibri"/>
                <a:cs typeface="Calibri"/>
              </a:rPr>
              <a:t>nodes;</a:t>
            </a:r>
            <a:endParaRPr sz="1700">
              <a:latin typeface="Calibri"/>
              <a:cs typeface="Calibri"/>
            </a:endParaRPr>
          </a:p>
          <a:p>
            <a:pPr marL="228600" indent="-216535">
              <a:lnSpc>
                <a:spcPct val="100000"/>
              </a:lnSpc>
              <a:spcBef>
                <a:spcPts val="1380"/>
              </a:spcBef>
              <a:buFont typeface="Cambria"/>
              <a:buChar char="•"/>
              <a:tabLst>
                <a:tab pos="229235" algn="l"/>
              </a:tabLst>
            </a:pPr>
            <a:r>
              <a:rPr sz="1700" spc="35" dirty="0">
                <a:latin typeface="Calibri"/>
                <a:cs typeface="Calibri"/>
              </a:rPr>
              <a:t>if</a:t>
            </a:r>
            <a:r>
              <a:rPr sz="1700" spc="175" dirty="0">
                <a:latin typeface="Calibri"/>
                <a:cs typeface="Calibri"/>
              </a:rPr>
              <a:t> </a:t>
            </a:r>
            <a:r>
              <a:rPr sz="1700" spc="45" dirty="0">
                <a:latin typeface="Calibri"/>
                <a:cs typeface="Calibri"/>
              </a:rPr>
              <a:t>any</a:t>
            </a:r>
            <a:r>
              <a:rPr sz="1700" spc="170" dirty="0">
                <a:latin typeface="Calibri"/>
                <a:cs typeface="Calibri"/>
              </a:rPr>
              <a:t> </a:t>
            </a:r>
            <a:r>
              <a:rPr sz="1700" spc="25" dirty="0">
                <a:latin typeface="Calibri"/>
                <a:cs typeface="Calibri"/>
              </a:rPr>
              <a:t>peripheral</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20" dirty="0">
                <a:latin typeface="Calibri"/>
                <a:cs typeface="Calibri"/>
              </a:rPr>
              <a:t>has</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30" dirty="0">
                <a:latin typeface="Calibri"/>
                <a:cs typeface="Calibri"/>
              </a:rPr>
              <a:t>destination</a:t>
            </a:r>
            <a:r>
              <a:rPr sz="1700" spc="180" dirty="0">
                <a:latin typeface="Calibri"/>
                <a:cs typeface="Calibri"/>
              </a:rPr>
              <a:t> </a:t>
            </a:r>
            <a:r>
              <a:rPr sz="1700" spc="60" dirty="0">
                <a:latin typeface="Calibri"/>
                <a:cs typeface="Calibri"/>
              </a:rPr>
              <a:t>in</a:t>
            </a:r>
            <a:r>
              <a:rPr sz="1700" spc="175" dirty="0">
                <a:latin typeface="Calibri"/>
                <a:cs typeface="Calibri"/>
              </a:rPr>
              <a:t> </a:t>
            </a:r>
            <a:r>
              <a:rPr sz="1700" spc="50" dirty="0">
                <a:latin typeface="Calibri"/>
                <a:cs typeface="Calibri"/>
              </a:rPr>
              <a:t>its</a:t>
            </a:r>
            <a:r>
              <a:rPr sz="1700" spc="175" dirty="0">
                <a:latin typeface="Calibri"/>
                <a:cs typeface="Calibri"/>
              </a:rPr>
              <a:t> </a:t>
            </a:r>
            <a:r>
              <a:rPr sz="1700" spc="-10" dirty="0">
                <a:latin typeface="Calibri"/>
                <a:cs typeface="Calibri"/>
              </a:rPr>
              <a:t>zone</a:t>
            </a:r>
            <a:r>
              <a:rPr sz="1700" spc="175" dirty="0">
                <a:latin typeface="Calibri"/>
                <a:cs typeface="Calibri"/>
              </a:rPr>
              <a:t> </a:t>
            </a:r>
            <a:r>
              <a:rPr sz="1700" spc="80" dirty="0">
                <a:latin typeface="Calibri"/>
                <a:cs typeface="Calibri"/>
              </a:rPr>
              <a:t>it</a:t>
            </a:r>
            <a:r>
              <a:rPr sz="1700" spc="180" dirty="0">
                <a:latin typeface="Calibri"/>
                <a:cs typeface="Calibri"/>
              </a:rPr>
              <a:t> </a:t>
            </a:r>
            <a:r>
              <a:rPr sz="1700" spc="5" dirty="0">
                <a:latin typeface="Calibri"/>
                <a:cs typeface="Calibri"/>
              </a:rPr>
              <a:t>replies</a:t>
            </a:r>
            <a:r>
              <a:rPr sz="1700" spc="175" dirty="0">
                <a:latin typeface="Calibri"/>
                <a:cs typeface="Calibri"/>
              </a:rPr>
              <a:t> </a:t>
            </a:r>
            <a:r>
              <a:rPr sz="1700" spc="50" dirty="0">
                <a:latin typeface="Calibri"/>
                <a:cs typeface="Calibri"/>
              </a:rPr>
              <a:t>with</a:t>
            </a:r>
            <a:r>
              <a:rPr sz="1700" spc="175" dirty="0">
                <a:latin typeface="Calibri"/>
                <a:cs typeface="Calibri"/>
              </a:rPr>
              <a:t> </a:t>
            </a:r>
            <a:r>
              <a:rPr sz="1700" spc="65" dirty="0">
                <a:latin typeface="Calibri"/>
                <a:cs typeface="Calibri"/>
              </a:rPr>
              <a:t>RouteReply;</a:t>
            </a:r>
            <a:endParaRPr sz="1700">
              <a:latin typeface="Calibri"/>
              <a:cs typeface="Calibri"/>
            </a:endParaRPr>
          </a:p>
          <a:p>
            <a:pPr marL="228600" indent="-216535">
              <a:lnSpc>
                <a:spcPct val="100000"/>
              </a:lnSpc>
              <a:spcBef>
                <a:spcPts val="1375"/>
              </a:spcBef>
              <a:buFont typeface="Cambria"/>
              <a:buChar char="•"/>
              <a:tabLst>
                <a:tab pos="229235" algn="l"/>
              </a:tabLst>
            </a:pPr>
            <a:r>
              <a:rPr sz="1700" spc="35" dirty="0">
                <a:latin typeface="Calibri"/>
                <a:cs typeface="Calibri"/>
              </a:rPr>
              <a:t>if</a:t>
            </a:r>
            <a:r>
              <a:rPr sz="1700" spc="175" dirty="0">
                <a:latin typeface="Calibri"/>
                <a:cs typeface="Calibri"/>
              </a:rPr>
              <a:t> </a:t>
            </a:r>
            <a:r>
              <a:rPr sz="1700" spc="30" dirty="0">
                <a:latin typeface="Calibri"/>
                <a:cs typeface="Calibri"/>
              </a:rPr>
              <a:t>not,</a:t>
            </a:r>
            <a:r>
              <a:rPr sz="1700" spc="180" dirty="0">
                <a:latin typeface="Calibri"/>
                <a:cs typeface="Calibri"/>
              </a:rPr>
              <a:t> </a:t>
            </a:r>
            <a:r>
              <a:rPr sz="1700" spc="25" dirty="0">
                <a:latin typeface="Calibri"/>
                <a:cs typeface="Calibri"/>
              </a:rPr>
              <a:t>peripheral</a:t>
            </a:r>
            <a:r>
              <a:rPr sz="1700" spc="180" dirty="0">
                <a:latin typeface="Calibri"/>
                <a:cs typeface="Calibri"/>
              </a:rPr>
              <a:t> </a:t>
            </a:r>
            <a:r>
              <a:rPr sz="1700" spc="-5" dirty="0">
                <a:latin typeface="Calibri"/>
                <a:cs typeface="Calibri"/>
              </a:rPr>
              <a:t>nodes</a:t>
            </a:r>
            <a:r>
              <a:rPr sz="1700" spc="175" dirty="0">
                <a:latin typeface="Calibri"/>
                <a:cs typeface="Calibri"/>
              </a:rPr>
              <a:t> </a:t>
            </a:r>
            <a:r>
              <a:rPr sz="1700" spc="-5" dirty="0">
                <a:latin typeface="Calibri"/>
                <a:cs typeface="Calibri"/>
              </a:rPr>
              <a:t>sends</a:t>
            </a:r>
            <a:r>
              <a:rPr sz="1700" spc="180" dirty="0">
                <a:latin typeface="Calibri"/>
                <a:cs typeface="Calibri"/>
              </a:rPr>
              <a:t> </a:t>
            </a:r>
            <a:r>
              <a:rPr sz="1700" spc="40" dirty="0">
                <a:latin typeface="Calibri"/>
                <a:cs typeface="Calibri"/>
              </a:rPr>
              <a:t>RouteRequest</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30" dirty="0">
                <a:latin typeface="Calibri"/>
                <a:cs typeface="Calibri"/>
              </a:rPr>
              <a:t>their</a:t>
            </a:r>
            <a:r>
              <a:rPr sz="1700" spc="175" dirty="0">
                <a:latin typeface="Calibri"/>
                <a:cs typeface="Calibri"/>
              </a:rPr>
              <a:t> </a:t>
            </a:r>
            <a:r>
              <a:rPr sz="1700" spc="25" dirty="0">
                <a:latin typeface="Calibri"/>
                <a:cs typeface="Calibri"/>
              </a:rPr>
              <a:t>peripheral</a:t>
            </a:r>
            <a:r>
              <a:rPr sz="1700" spc="180" dirty="0">
                <a:latin typeface="Calibri"/>
                <a:cs typeface="Calibri"/>
              </a:rPr>
              <a:t> </a:t>
            </a:r>
            <a:r>
              <a:rPr sz="1700" spc="-5" dirty="0">
                <a:latin typeface="Calibri"/>
                <a:cs typeface="Calibri"/>
              </a:rPr>
              <a:t>nodes</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30" dirty="0">
                <a:latin typeface="Calibri"/>
                <a:cs typeface="Calibri"/>
              </a:rPr>
              <a:t>so</a:t>
            </a:r>
            <a:r>
              <a:rPr sz="1700" spc="175" dirty="0">
                <a:latin typeface="Calibri"/>
                <a:cs typeface="Calibri"/>
              </a:rPr>
              <a:t> </a:t>
            </a:r>
            <a:r>
              <a:rPr sz="1700" spc="-5" dirty="0">
                <a:latin typeface="Calibri"/>
                <a:cs typeface="Calibri"/>
              </a:rPr>
              <a:t>on;</a:t>
            </a:r>
            <a:endParaRPr sz="1700">
              <a:latin typeface="Calibri"/>
              <a:cs typeface="Calibri"/>
            </a:endParaRPr>
          </a:p>
          <a:p>
            <a:pPr marL="228600" indent="-216535">
              <a:lnSpc>
                <a:spcPct val="100000"/>
              </a:lnSpc>
              <a:spcBef>
                <a:spcPts val="1380"/>
              </a:spcBef>
              <a:buFont typeface="Cambria"/>
              <a:buChar char="•"/>
              <a:tabLst>
                <a:tab pos="229235" algn="l"/>
              </a:tabLst>
            </a:pPr>
            <a:r>
              <a:rPr sz="1700" spc="35" dirty="0">
                <a:latin typeface="Calibri"/>
                <a:cs typeface="Calibri"/>
              </a:rPr>
              <a:t>if</a:t>
            </a:r>
            <a:r>
              <a:rPr sz="1700" spc="175" dirty="0">
                <a:latin typeface="Calibri"/>
                <a:cs typeface="Calibri"/>
              </a:rPr>
              <a:t> </a:t>
            </a:r>
            <a:r>
              <a:rPr sz="1700" spc="35" dirty="0">
                <a:latin typeface="Calibri"/>
                <a:cs typeface="Calibri"/>
              </a:rPr>
              <a:t>multiple</a:t>
            </a:r>
            <a:r>
              <a:rPr sz="1700" spc="180" dirty="0">
                <a:latin typeface="Calibri"/>
                <a:cs typeface="Calibri"/>
              </a:rPr>
              <a:t> </a:t>
            </a:r>
            <a:r>
              <a:rPr sz="1700" spc="70" dirty="0">
                <a:latin typeface="Calibri"/>
                <a:cs typeface="Calibri"/>
              </a:rPr>
              <a:t>RouteReply</a:t>
            </a:r>
            <a:r>
              <a:rPr sz="1700" spc="180" dirty="0">
                <a:latin typeface="Calibri"/>
                <a:cs typeface="Calibri"/>
              </a:rPr>
              <a:t> </a:t>
            </a:r>
            <a:r>
              <a:rPr sz="1700" spc="-5" dirty="0">
                <a:latin typeface="Calibri"/>
                <a:cs typeface="Calibri"/>
              </a:rPr>
              <a:t>are</a:t>
            </a:r>
            <a:r>
              <a:rPr sz="1700" spc="175" dirty="0">
                <a:latin typeface="Calibri"/>
                <a:cs typeface="Calibri"/>
              </a:rPr>
              <a:t> </a:t>
            </a:r>
            <a:r>
              <a:rPr sz="1700" spc="-5" dirty="0">
                <a:latin typeface="Calibri"/>
                <a:cs typeface="Calibri"/>
              </a:rPr>
              <a:t>received</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5" dirty="0">
                <a:latin typeface="Calibri"/>
                <a:cs typeface="Calibri"/>
              </a:rPr>
              <a:t>best</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15" dirty="0">
                <a:latin typeface="Calibri"/>
                <a:cs typeface="Calibri"/>
              </a:rPr>
              <a:t>chosen</a:t>
            </a:r>
            <a:r>
              <a:rPr sz="1700" spc="180" dirty="0">
                <a:latin typeface="Calibri"/>
                <a:cs typeface="Calibri"/>
              </a:rPr>
              <a:t> </a:t>
            </a:r>
            <a:r>
              <a:rPr sz="1700" dirty="0">
                <a:latin typeface="Calibri"/>
                <a:cs typeface="Calibri"/>
              </a:rPr>
              <a:t>based</a:t>
            </a:r>
            <a:r>
              <a:rPr sz="1700" spc="175" dirty="0">
                <a:latin typeface="Calibri"/>
                <a:cs typeface="Calibri"/>
              </a:rPr>
              <a:t> </a:t>
            </a:r>
            <a:r>
              <a:rPr sz="1700" spc="-10" dirty="0">
                <a:latin typeface="Calibri"/>
                <a:cs typeface="Calibri"/>
              </a:rPr>
              <a:t>on</a:t>
            </a:r>
            <a:r>
              <a:rPr sz="1700" spc="180" dirty="0">
                <a:latin typeface="Calibri"/>
                <a:cs typeface="Calibri"/>
              </a:rPr>
              <a:t> </a:t>
            </a:r>
            <a:r>
              <a:rPr sz="1700" spc="-30" dirty="0">
                <a:latin typeface="Calibri"/>
                <a:cs typeface="Calibri"/>
              </a:rPr>
              <a:t>some</a:t>
            </a:r>
            <a:r>
              <a:rPr sz="1700" spc="180" dirty="0">
                <a:latin typeface="Calibri"/>
                <a:cs typeface="Calibri"/>
              </a:rPr>
              <a:t> </a:t>
            </a:r>
            <a:r>
              <a:rPr sz="1700" spc="35" dirty="0">
                <a:latin typeface="Calibri"/>
                <a:cs typeface="Calibri"/>
              </a:rPr>
              <a:t>metric.</a:t>
            </a:r>
            <a:endParaRPr sz="1700">
              <a:latin typeface="Calibri"/>
              <a:cs typeface="Calibri"/>
            </a:endParaRPr>
          </a:p>
          <a:p>
            <a:pPr marL="102870">
              <a:lnSpc>
                <a:spcPct val="100000"/>
              </a:lnSpc>
              <a:spcBef>
                <a:spcPts val="1380"/>
              </a:spcBef>
            </a:pPr>
            <a:r>
              <a:rPr sz="1700" b="1" spc="160" dirty="0">
                <a:latin typeface="Calibri"/>
                <a:cs typeface="Calibri"/>
              </a:rPr>
              <a:t>If</a:t>
            </a:r>
            <a:r>
              <a:rPr sz="1700" b="1" spc="250" dirty="0">
                <a:latin typeface="Calibri"/>
                <a:cs typeface="Calibri"/>
              </a:rPr>
              <a:t> </a:t>
            </a:r>
            <a:r>
              <a:rPr sz="1700" b="1" spc="114" dirty="0">
                <a:latin typeface="Calibri"/>
                <a:cs typeface="Calibri"/>
              </a:rPr>
              <a:t>the</a:t>
            </a:r>
            <a:r>
              <a:rPr sz="1700" b="1" spc="254" dirty="0">
                <a:latin typeface="Calibri"/>
                <a:cs typeface="Calibri"/>
              </a:rPr>
              <a:t> </a:t>
            </a:r>
            <a:r>
              <a:rPr sz="1700" b="1" spc="120" dirty="0">
                <a:latin typeface="Calibri"/>
                <a:cs typeface="Calibri"/>
              </a:rPr>
              <a:t>broken</a:t>
            </a:r>
            <a:r>
              <a:rPr sz="1700" b="1" spc="250" dirty="0">
                <a:latin typeface="Calibri"/>
                <a:cs typeface="Calibri"/>
              </a:rPr>
              <a:t> </a:t>
            </a:r>
            <a:r>
              <a:rPr sz="1700" b="1" spc="145" dirty="0">
                <a:latin typeface="Calibri"/>
                <a:cs typeface="Calibri"/>
              </a:rPr>
              <a:t>link</a:t>
            </a:r>
            <a:r>
              <a:rPr sz="1700" b="1" spc="254" dirty="0">
                <a:latin typeface="Calibri"/>
                <a:cs typeface="Calibri"/>
              </a:rPr>
              <a:t> </a:t>
            </a:r>
            <a:r>
              <a:rPr sz="1700" b="1" spc="100" dirty="0">
                <a:latin typeface="Calibri"/>
                <a:cs typeface="Calibri"/>
              </a:rPr>
              <a:t>is</a:t>
            </a:r>
            <a:r>
              <a:rPr sz="1700" b="1" spc="250" dirty="0">
                <a:latin typeface="Calibri"/>
                <a:cs typeface="Calibri"/>
              </a:rPr>
              <a:t> </a:t>
            </a:r>
            <a:r>
              <a:rPr sz="1700" b="1" spc="105" dirty="0">
                <a:latin typeface="Calibri"/>
                <a:cs typeface="Calibri"/>
              </a:rPr>
              <a:t>detected:</a:t>
            </a:r>
            <a:endParaRPr sz="1700">
              <a:latin typeface="Calibri"/>
              <a:cs typeface="Calibri"/>
            </a:endParaRPr>
          </a:p>
          <a:p>
            <a:pPr marL="228600" indent="-216535">
              <a:lnSpc>
                <a:spcPct val="100000"/>
              </a:lnSpc>
              <a:spcBef>
                <a:spcPts val="1380"/>
              </a:spcBef>
              <a:buFont typeface="Cambria"/>
              <a:buChar char="•"/>
              <a:tabLst>
                <a:tab pos="229235" algn="l"/>
              </a:tabLst>
            </a:pPr>
            <a:r>
              <a:rPr sz="1700" spc="10" dirty="0">
                <a:latin typeface="Calibri"/>
                <a:cs typeface="Calibri"/>
              </a:rPr>
              <a:t>intermediate</a:t>
            </a:r>
            <a:r>
              <a:rPr sz="1700" spc="175" dirty="0">
                <a:latin typeface="Calibri"/>
                <a:cs typeface="Calibri"/>
              </a:rPr>
              <a:t> </a:t>
            </a:r>
            <a:r>
              <a:rPr sz="1700" spc="-5" dirty="0">
                <a:latin typeface="Calibri"/>
                <a:cs typeface="Calibri"/>
              </a:rPr>
              <a:t>node</a:t>
            </a:r>
            <a:r>
              <a:rPr sz="1700" spc="180" dirty="0">
                <a:latin typeface="Calibri"/>
                <a:cs typeface="Calibri"/>
              </a:rPr>
              <a:t> </a:t>
            </a:r>
            <a:r>
              <a:rPr sz="1700" spc="20" dirty="0">
                <a:latin typeface="Calibri"/>
                <a:cs typeface="Calibri"/>
              </a:rPr>
              <a:t>repairs</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75" dirty="0">
                <a:latin typeface="Calibri"/>
                <a:cs typeface="Calibri"/>
              </a:rPr>
              <a:t>link</a:t>
            </a:r>
            <a:r>
              <a:rPr sz="1700" spc="180" dirty="0">
                <a:latin typeface="Calibri"/>
                <a:cs typeface="Calibri"/>
              </a:rPr>
              <a:t> </a:t>
            </a:r>
            <a:r>
              <a:rPr sz="1700" spc="55" dirty="0">
                <a:latin typeface="Calibri"/>
                <a:cs typeface="Calibri"/>
              </a:rPr>
              <a:t>locally</a:t>
            </a:r>
            <a:r>
              <a:rPr sz="1700" spc="180" dirty="0">
                <a:latin typeface="Calibri"/>
                <a:cs typeface="Calibri"/>
              </a:rPr>
              <a:t> </a:t>
            </a:r>
            <a:r>
              <a:rPr sz="1700" spc="35" dirty="0">
                <a:latin typeface="Calibri"/>
                <a:cs typeface="Calibri"/>
              </a:rPr>
              <a:t>bypassing</a:t>
            </a:r>
            <a:r>
              <a:rPr sz="1700" spc="170" dirty="0">
                <a:latin typeface="Calibri"/>
                <a:cs typeface="Calibri"/>
              </a:rPr>
              <a:t> </a:t>
            </a:r>
            <a:r>
              <a:rPr sz="1700" spc="80" dirty="0">
                <a:latin typeface="Calibri"/>
                <a:cs typeface="Calibri"/>
              </a:rPr>
              <a:t>it</a:t>
            </a:r>
            <a:r>
              <a:rPr sz="1700" spc="180" dirty="0">
                <a:latin typeface="Calibri"/>
                <a:cs typeface="Calibri"/>
              </a:rPr>
              <a:t> </a:t>
            </a:r>
            <a:r>
              <a:rPr sz="1700" spc="35" dirty="0">
                <a:latin typeface="Calibri"/>
                <a:cs typeface="Calibri"/>
              </a:rPr>
              <a:t>(proactive</a:t>
            </a:r>
            <a:r>
              <a:rPr sz="1700" spc="180" dirty="0">
                <a:latin typeface="Calibri"/>
                <a:cs typeface="Calibri"/>
              </a:rPr>
              <a:t> </a:t>
            </a:r>
            <a:r>
              <a:rPr sz="1700" spc="10" dirty="0">
                <a:latin typeface="Calibri"/>
                <a:cs typeface="Calibri"/>
              </a:rPr>
              <a:t>routing!!!);</a:t>
            </a:r>
            <a:endParaRPr sz="1700">
              <a:latin typeface="Calibri"/>
              <a:cs typeface="Calibri"/>
            </a:endParaRPr>
          </a:p>
          <a:p>
            <a:pPr marL="228600" indent="-216535">
              <a:lnSpc>
                <a:spcPct val="100000"/>
              </a:lnSpc>
              <a:spcBef>
                <a:spcPts val="1375"/>
              </a:spcBef>
              <a:buFont typeface="Cambria"/>
              <a:buChar char="•"/>
              <a:tabLst>
                <a:tab pos="229235" algn="l"/>
              </a:tabLst>
            </a:pPr>
            <a:r>
              <a:rPr sz="1700" spc="-5" dirty="0">
                <a:latin typeface="Calibri"/>
                <a:cs typeface="Calibri"/>
              </a:rPr>
              <a:t>end</a:t>
            </a:r>
            <a:r>
              <a:rPr sz="1700" spc="160" dirty="0">
                <a:latin typeface="Calibri"/>
                <a:cs typeface="Calibri"/>
              </a:rPr>
              <a:t> </a:t>
            </a:r>
            <a:r>
              <a:rPr sz="1700" spc="-5" dirty="0">
                <a:latin typeface="Calibri"/>
                <a:cs typeface="Calibri"/>
              </a:rPr>
              <a:t>nodes</a:t>
            </a:r>
            <a:r>
              <a:rPr sz="1700" spc="165" dirty="0">
                <a:latin typeface="Calibri"/>
                <a:cs typeface="Calibri"/>
              </a:rPr>
              <a:t> </a:t>
            </a:r>
            <a:r>
              <a:rPr sz="1700" spc="-5" dirty="0">
                <a:latin typeface="Calibri"/>
                <a:cs typeface="Calibri"/>
              </a:rPr>
              <a:t>are</a:t>
            </a:r>
            <a:r>
              <a:rPr sz="1700" spc="165" dirty="0">
                <a:latin typeface="Calibri"/>
                <a:cs typeface="Calibri"/>
              </a:rPr>
              <a:t> </a:t>
            </a:r>
            <a:r>
              <a:rPr sz="1700" spc="10" dirty="0">
                <a:latin typeface="Calibri"/>
                <a:cs typeface="Calibri"/>
              </a:rPr>
              <a:t>informed;</a:t>
            </a:r>
            <a:endParaRPr sz="1700">
              <a:latin typeface="Calibri"/>
              <a:cs typeface="Calibri"/>
            </a:endParaRPr>
          </a:p>
          <a:p>
            <a:pPr marL="228600" indent="-216535">
              <a:lnSpc>
                <a:spcPct val="100000"/>
              </a:lnSpc>
              <a:spcBef>
                <a:spcPts val="1380"/>
              </a:spcBef>
              <a:buFont typeface="Cambria"/>
              <a:buChar char="•"/>
              <a:tabLst>
                <a:tab pos="229235" algn="l"/>
              </a:tabLst>
            </a:pPr>
            <a:r>
              <a:rPr sz="1700" spc="35" dirty="0">
                <a:latin typeface="Calibri"/>
                <a:cs typeface="Calibri"/>
              </a:rPr>
              <a:t>sub-optimal</a:t>
            </a:r>
            <a:r>
              <a:rPr sz="1700" spc="180" dirty="0">
                <a:latin typeface="Calibri"/>
                <a:cs typeface="Calibri"/>
              </a:rPr>
              <a:t> </a:t>
            </a:r>
            <a:r>
              <a:rPr sz="1700" spc="15" dirty="0">
                <a:latin typeface="Calibri"/>
                <a:cs typeface="Calibri"/>
              </a:rPr>
              <a:t>pass</a:t>
            </a:r>
            <a:r>
              <a:rPr sz="1700" spc="180" dirty="0">
                <a:latin typeface="Calibri"/>
                <a:cs typeface="Calibri"/>
              </a:rPr>
              <a:t> </a:t>
            </a:r>
            <a:r>
              <a:rPr sz="1700" spc="55" dirty="0">
                <a:latin typeface="Calibri"/>
                <a:cs typeface="Calibri"/>
              </a:rPr>
              <a:t>but</a:t>
            </a:r>
            <a:r>
              <a:rPr sz="1700" spc="180" dirty="0">
                <a:latin typeface="Calibri"/>
                <a:cs typeface="Calibri"/>
              </a:rPr>
              <a:t> </a:t>
            </a:r>
            <a:r>
              <a:rPr sz="1700" spc="35" dirty="0">
                <a:latin typeface="Calibri"/>
                <a:cs typeface="Calibri"/>
              </a:rPr>
              <a:t>very</a:t>
            </a:r>
            <a:r>
              <a:rPr sz="1700" spc="180" dirty="0">
                <a:latin typeface="Calibri"/>
                <a:cs typeface="Calibri"/>
              </a:rPr>
              <a:t> </a:t>
            </a:r>
            <a:r>
              <a:rPr sz="1700" spc="40" dirty="0">
                <a:latin typeface="Calibri"/>
                <a:cs typeface="Calibri"/>
              </a:rPr>
              <a:t>quick</a:t>
            </a:r>
            <a:r>
              <a:rPr sz="1700" spc="175" dirty="0">
                <a:latin typeface="Calibri"/>
                <a:cs typeface="Calibri"/>
              </a:rPr>
              <a:t> </a:t>
            </a:r>
            <a:r>
              <a:rPr sz="1700" spc="5" dirty="0">
                <a:latin typeface="Calibri"/>
                <a:cs typeface="Calibri"/>
              </a:rPr>
              <a:t>procedure;</a:t>
            </a:r>
            <a:endParaRPr sz="1700">
              <a:latin typeface="Calibri"/>
              <a:cs typeface="Calibri"/>
            </a:endParaRPr>
          </a:p>
          <a:p>
            <a:pPr marL="228600" indent="-216535">
              <a:lnSpc>
                <a:spcPct val="100000"/>
              </a:lnSpc>
              <a:spcBef>
                <a:spcPts val="1375"/>
              </a:spcBef>
              <a:buFont typeface="Cambria"/>
              <a:buChar char="•"/>
              <a:tabLst>
                <a:tab pos="229235" algn="l"/>
              </a:tabLst>
            </a:pPr>
            <a:r>
              <a:rPr sz="1700" spc="10" dirty="0">
                <a:latin typeface="Calibri"/>
                <a:cs typeface="Calibri"/>
              </a:rPr>
              <a:t>after</a:t>
            </a:r>
            <a:r>
              <a:rPr sz="1700" spc="185" dirty="0">
                <a:latin typeface="Calibri"/>
                <a:cs typeface="Calibri"/>
              </a:rPr>
              <a:t> </a:t>
            </a:r>
            <a:r>
              <a:rPr sz="1700" spc="5" dirty="0">
                <a:latin typeface="Calibri"/>
                <a:cs typeface="Calibri"/>
              </a:rPr>
              <a:t>several</a:t>
            </a:r>
            <a:r>
              <a:rPr sz="1700" spc="190" dirty="0">
                <a:latin typeface="Calibri"/>
                <a:cs typeface="Calibri"/>
              </a:rPr>
              <a:t> </a:t>
            </a:r>
            <a:r>
              <a:rPr sz="1700" spc="40" dirty="0">
                <a:latin typeface="Calibri"/>
                <a:cs typeface="Calibri"/>
              </a:rPr>
              <a:t>local</a:t>
            </a:r>
            <a:r>
              <a:rPr sz="1700" spc="185" dirty="0">
                <a:latin typeface="Calibri"/>
                <a:cs typeface="Calibri"/>
              </a:rPr>
              <a:t> </a:t>
            </a:r>
            <a:r>
              <a:rPr sz="1700" spc="15" dirty="0">
                <a:latin typeface="Calibri"/>
                <a:cs typeface="Calibri"/>
              </a:rPr>
              <a:t>reconfiguration,</a:t>
            </a:r>
            <a:r>
              <a:rPr sz="1700" spc="190" dirty="0">
                <a:latin typeface="Calibri"/>
                <a:cs typeface="Calibri"/>
              </a:rPr>
              <a:t> </a:t>
            </a:r>
            <a:r>
              <a:rPr sz="1700" spc="5" dirty="0">
                <a:latin typeface="Calibri"/>
                <a:cs typeface="Calibri"/>
              </a:rPr>
              <a:t>the</a:t>
            </a:r>
            <a:r>
              <a:rPr sz="1700" spc="185" dirty="0">
                <a:latin typeface="Calibri"/>
                <a:cs typeface="Calibri"/>
              </a:rPr>
              <a:t> </a:t>
            </a:r>
            <a:r>
              <a:rPr sz="1700" spc="-5" dirty="0">
                <a:latin typeface="Calibri"/>
                <a:cs typeface="Calibri"/>
              </a:rPr>
              <a:t>source</a:t>
            </a:r>
            <a:r>
              <a:rPr sz="1700" spc="190" dirty="0">
                <a:latin typeface="Calibri"/>
                <a:cs typeface="Calibri"/>
              </a:rPr>
              <a:t> </a:t>
            </a:r>
            <a:r>
              <a:rPr sz="1700" spc="40" dirty="0">
                <a:latin typeface="Calibri"/>
                <a:cs typeface="Calibri"/>
              </a:rPr>
              <a:t>initiates</a:t>
            </a:r>
            <a:r>
              <a:rPr sz="1700" spc="185" dirty="0">
                <a:latin typeface="Calibri"/>
                <a:cs typeface="Calibri"/>
              </a:rPr>
              <a:t> </a:t>
            </a:r>
            <a:r>
              <a:rPr sz="1700" spc="30" dirty="0">
                <a:latin typeface="Calibri"/>
                <a:cs typeface="Calibri"/>
              </a:rPr>
              <a:t>global</a:t>
            </a:r>
            <a:r>
              <a:rPr sz="1700" spc="190" dirty="0">
                <a:latin typeface="Calibri"/>
                <a:cs typeface="Calibri"/>
              </a:rPr>
              <a:t> </a:t>
            </a:r>
            <a:r>
              <a:rPr sz="1700" spc="15" dirty="0">
                <a:latin typeface="Calibri"/>
                <a:cs typeface="Calibri"/>
              </a:rPr>
              <a:t>pass</a:t>
            </a:r>
            <a:r>
              <a:rPr sz="1700" spc="190" dirty="0">
                <a:latin typeface="Calibri"/>
                <a:cs typeface="Calibri"/>
              </a:rPr>
              <a:t> </a:t>
            </a:r>
            <a:r>
              <a:rPr sz="1700" spc="35" dirty="0">
                <a:latin typeface="Calibri"/>
                <a:cs typeface="Calibri"/>
              </a:rPr>
              <a:t>finding</a:t>
            </a:r>
            <a:r>
              <a:rPr sz="1700" spc="185" dirty="0">
                <a:latin typeface="Calibri"/>
                <a:cs typeface="Calibri"/>
              </a:rPr>
              <a:t> </a:t>
            </a:r>
            <a:r>
              <a:rPr sz="1700" spc="10" dirty="0">
                <a:latin typeface="Calibri"/>
                <a:cs typeface="Calibri"/>
              </a:rPr>
              <a:t>to</a:t>
            </a:r>
            <a:r>
              <a:rPr sz="1700" spc="190" dirty="0">
                <a:latin typeface="Calibri"/>
                <a:cs typeface="Calibri"/>
              </a:rPr>
              <a:t> </a:t>
            </a:r>
            <a:r>
              <a:rPr sz="1700" spc="25" dirty="0">
                <a:latin typeface="Calibri"/>
                <a:cs typeface="Calibri"/>
              </a:rPr>
              <a:t>find</a:t>
            </a:r>
            <a:r>
              <a:rPr sz="1700" spc="185" dirty="0">
                <a:latin typeface="Calibri"/>
                <a:cs typeface="Calibri"/>
              </a:rPr>
              <a:t> </a:t>
            </a:r>
            <a:r>
              <a:rPr sz="1700" spc="35" dirty="0">
                <a:latin typeface="Calibri"/>
                <a:cs typeface="Calibri"/>
              </a:rPr>
              <a:t>optimal.</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4695355" y="1821704"/>
            <a:ext cx="2025650" cy="1299845"/>
          </a:xfrm>
          <a:custGeom>
            <a:avLst/>
            <a:gdLst/>
            <a:ahLst/>
            <a:cxnLst/>
            <a:rect l="l" t="t" r="r" b="b"/>
            <a:pathLst>
              <a:path w="2025650" h="1299845">
                <a:moveTo>
                  <a:pt x="0" y="983224"/>
                </a:moveTo>
                <a:lnTo>
                  <a:pt x="6175" y="921762"/>
                </a:lnTo>
                <a:lnTo>
                  <a:pt x="24585" y="860299"/>
                </a:lnTo>
                <a:lnTo>
                  <a:pt x="55228" y="808071"/>
                </a:lnTo>
                <a:lnTo>
                  <a:pt x="92105" y="758901"/>
                </a:lnTo>
                <a:lnTo>
                  <a:pt x="141216" y="718965"/>
                </a:lnTo>
                <a:lnTo>
                  <a:pt x="196445" y="691321"/>
                </a:lnTo>
                <a:lnTo>
                  <a:pt x="254731" y="672853"/>
                </a:lnTo>
                <a:lnTo>
                  <a:pt x="316135" y="666736"/>
                </a:lnTo>
                <a:lnTo>
                  <a:pt x="377480" y="672853"/>
                </a:lnTo>
                <a:lnTo>
                  <a:pt x="438884" y="691321"/>
                </a:lnTo>
                <a:lnTo>
                  <a:pt x="494112" y="718965"/>
                </a:lnTo>
                <a:lnTo>
                  <a:pt x="540164" y="758901"/>
                </a:lnTo>
                <a:lnTo>
                  <a:pt x="580042" y="808071"/>
                </a:lnTo>
                <a:lnTo>
                  <a:pt x="610744" y="860299"/>
                </a:lnTo>
                <a:lnTo>
                  <a:pt x="629153" y="921762"/>
                </a:lnTo>
                <a:lnTo>
                  <a:pt x="632211" y="983224"/>
                </a:lnTo>
                <a:lnTo>
                  <a:pt x="629153" y="1044628"/>
                </a:lnTo>
                <a:lnTo>
                  <a:pt x="610744" y="1103032"/>
                </a:lnTo>
                <a:lnTo>
                  <a:pt x="580042" y="1158378"/>
                </a:lnTo>
                <a:lnTo>
                  <a:pt x="540164" y="1207489"/>
                </a:lnTo>
                <a:lnTo>
                  <a:pt x="494112" y="1247425"/>
                </a:lnTo>
                <a:lnTo>
                  <a:pt x="438884" y="1275128"/>
                </a:lnTo>
                <a:lnTo>
                  <a:pt x="377480" y="1293537"/>
                </a:lnTo>
                <a:lnTo>
                  <a:pt x="316135" y="1299713"/>
                </a:lnTo>
                <a:lnTo>
                  <a:pt x="254731" y="1293537"/>
                </a:lnTo>
                <a:lnTo>
                  <a:pt x="196445" y="1275128"/>
                </a:lnTo>
                <a:lnTo>
                  <a:pt x="141216" y="1247425"/>
                </a:lnTo>
                <a:lnTo>
                  <a:pt x="92105" y="1207489"/>
                </a:lnTo>
                <a:lnTo>
                  <a:pt x="55228" y="1158378"/>
                </a:lnTo>
                <a:lnTo>
                  <a:pt x="24585" y="1103032"/>
                </a:lnTo>
                <a:lnTo>
                  <a:pt x="6175" y="1044628"/>
                </a:lnTo>
                <a:lnTo>
                  <a:pt x="0" y="983224"/>
                </a:lnTo>
                <a:close/>
              </a:path>
              <a:path w="2025650" h="1299845">
                <a:moveTo>
                  <a:pt x="1393348" y="316488"/>
                </a:moveTo>
                <a:lnTo>
                  <a:pt x="1399464" y="255025"/>
                </a:lnTo>
                <a:lnTo>
                  <a:pt x="1417874" y="196621"/>
                </a:lnTo>
                <a:lnTo>
                  <a:pt x="1445517" y="141334"/>
                </a:lnTo>
                <a:lnTo>
                  <a:pt x="1485394" y="92164"/>
                </a:lnTo>
                <a:lnTo>
                  <a:pt x="1534506" y="52228"/>
                </a:lnTo>
                <a:lnTo>
                  <a:pt x="1586675" y="24585"/>
                </a:lnTo>
                <a:lnTo>
                  <a:pt x="1648079" y="6116"/>
                </a:lnTo>
                <a:lnTo>
                  <a:pt x="1709424" y="0"/>
                </a:lnTo>
                <a:lnTo>
                  <a:pt x="1770828" y="6116"/>
                </a:lnTo>
                <a:lnTo>
                  <a:pt x="1829114" y="24585"/>
                </a:lnTo>
                <a:lnTo>
                  <a:pt x="1884342" y="52228"/>
                </a:lnTo>
                <a:lnTo>
                  <a:pt x="1933454" y="92164"/>
                </a:lnTo>
                <a:lnTo>
                  <a:pt x="1973390" y="141334"/>
                </a:lnTo>
                <a:lnTo>
                  <a:pt x="2000974" y="196621"/>
                </a:lnTo>
                <a:lnTo>
                  <a:pt x="2019384" y="255025"/>
                </a:lnTo>
                <a:lnTo>
                  <a:pt x="2025559" y="316488"/>
                </a:lnTo>
                <a:lnTo>
                  <a:pt x="2019384" y="377891"/>
                </a:lnTo>
                <a:lnTo>
                  <a:pt x="2000974" y="436296"/>
                </a:lnTo>
                <a:lnTo>
                  <a:pt x="1973390" y="491583"/>
                </a:lnTo>
                <a:lnTo>
                  <a:pt x="1933454" y="540753"/>
                </a:lnTo>
                <a:lnTo>
                  <a:pt x="1884342" y="580689"/>
                </a:lnTo>
                <a:lnTo>
                  <a:pt x="1829114" y="608332"/>
                </a:lnTo>
                <a:lnTo>
                  <a:pt x="1770828" y="626800"/>
                </a:lnTo>
                <a:lnTo>
                  <a:pt x="1709424" y="632917"/>
                </a:lnTo>
                <a:lnTo>
                  <a:pt x="1648079" y="626800"/>
                </a:lnTo>
                <a:lnTo>
                  <a:pt x="1586675" y="608332"/>
                </a:lnTo>
                <a:lnTo>
                  <a:pt x="1534506" y="580689"/>
                </a:lnTo>
                <a:lnTo>
                  <a:pt x="1485394" y="540753"/>
                </a:lnTo>
                <a:lnTo>
                  <a:pt x="1445517" y="491583"/>
                </a:lnTo>
                <a:lnTo>
                  <a:pt x="1417874" y="436296"/>
                </a:lnTo>
                <a:lnTo>
                  <a:pt x="1399464" y="377891"/>
                </a:lnTo>
                <a:lnTo>
                  <a:pt x="1393348" y="316488"/>
                </a:lnTo>
                <a:close/>
              </a:path>
            </a:pathLst>
          </a:custGeom>
          <a:ln w="6132">
            <a:solidFill>
              <a:srgbClr val="231F20"/>
            </a:solidFill>
          </a:ln>
        </p:spPr>
        <p:txBody>
          <a:bodyPr wrap="square" lIns="0" tIns="0" rIns="0" bIns="0" rtlCol="0"/>
          <a:lstStyle/>
          <a:p>
            <a:endParaRPr/>
          </a:p>
        </p:txBody>
      </p:sp>
      <p:sp>
        <p:nvSpPr>
          <p:cNvPr id="6" name="object 6"/>
          <p:cNvSpPr txBox="1"/>
          <p:nvPr/>
        </p:nvSpPr>
        <p:spPr>
          <a:xfrm>
            <a:off x="6306151" y="1910373"/>
            <a:ext cx="196850" cy="394335"/>
          </a:xfrm>
          <a:prstGeom prst="rect">
            <a:avLst/>
          </a:prstGeom>
        </p:spPr>
        <p:txBody>
          <a:bodyPr vert="horz" wrap="square" lIns="0" tIns="15240" rIns="0" bIns="0" rtlCol="0">
            <a:spAutoFit/>
          </a:bodyPr>
          <a:lstStyle/>
          <a:p>
            <a:pPr marL="12700">
              <a:lnSpc>
                <a:spcPct val="100000"/>
              </a:lnSpc>
              <a:spcBef>
                <a:spcPts val="120"/>
              </a:spcBef>
            </a:pPr>
            <a:r>
              <a:rPr sz="2400" spc="10" dirty="0">
                <a:solidFill>
                  <a:srgbClr val="231F20"/>
                </a:solidFill>
                <a:latin typeface="Arial MT"/>
                <a:cs typeface="Arial MT"/>
              </a:rPr>
              <a:t>5</a:t>
            </a:r>
            <a:endParaRPr sz="2400">
              <a:latin typeface="Arial MT"/>
              <a:cs typeface="Arial MT"/>
            </a:endParaRPr>
          </a:p>
        </p:txBody>
      </p:sp>
      <p:sp>
        <p:nvSpPr>
          <p:cNvPr id="7" name="object 7"/>
          <p:cNvSpPr/>
          <p:nvPr/>
        </p:nvSpPr>
        <p:spPr>
          <a:xfrm>
            <a:off x="7153623" y="3520836"/>
            <a:ext cx="632460" cy="633095"/>
          </a:xfrm>
          <a:custGeom>
            <a:avLst/>
            <a:gdLst/>
            <a:ahLst/>
            <a:cxnLst/>
            <a:rect l="l" t="t" r="r" b="b"/>
            <a:pathLst>
              <a:path w="632459" h="633095">
                <a:moveTo>
                  <a:pt x="0" y="316488"/>
                </a:moveTo>
                <a:lnTo>
                  <a:pt x="6116" y="255025"/>
                </a:lnTo>
                <a:lnTo>
                  <a:pt x="21467" y="196621"/>
                </a:lnTo>
                <a:lnTo>
                  <a:pt x="52169" y="141334"/>
                </a:lnTo>
                <a:lnTo>
                  <a:pt x="92046" y="92164"/>
                </a:lnTo>
                <a:lnTo>
                  <a:pt x="138099" y="52228"/>
                </a:lnTo>
                <a:lnTo>
                  <a:pt x="193327" y="24585"/>
                </a:lnTo>
                <a:lnTo>
                  <a:pt x="254731" y="6116"/>
                </a:lnTo>
                <a:lnTo>
                  <a:pt x="316076" y="0"/>
                </a:lnTo>
                <a:lnTo>
                  <a:pt x="377480" y="6116"/>
                </a:lnTo>
                <a:lnTo>
                  <a:pt x="435766" y="24585"/>
                </a:lnTo>
                <a:lnTo>
                  <a:pt x="491053" y="52228"/>
                </a:lnTo>
                <a:lnTo>
                  <a:pt x="540106" y="92164"/>
                </a:lnTo>
                <a:lnTo>
                  <a:pt x="576924" y="141334"/>
                </a:lnTo>
                <a:lnTo>
                  <a:pt x="607626" y="196621"/>
                </a:lnTo>
                <a:lnTo>
                  <a:pt x="626094" y="255025"/>
                </a:lnTo>
                <a:lnTo>
                  <a:pt x="632211" y="316488"/>
                </a:lnTo>
                <a:lnTo>
                  <a:pt x="626094" y="377891"/>
                </a:lnTo>
                <a:lnTo>
                  <a:pt x="607626" y="439354"/>
                </a:lnTo>
                <a:lnTo>
                  <a:pt x="576924" y="491583"/>
                </a:lnTo>
                <a:lnTo>
                  <a:pt x="540106" y="540753"/>
                </a:lnTo>
                <a:lnTo>
                  <a:pt x="491053" y="580689"/>
                </a:lnTo>
                <a:lnTo>
                  <a:pt x="435766" y="608332"/>
                </a:lnTo>
                <a:lnTo>
                  <a:pt x="377480" y="626800"/>
                </a:lnTo>
                <a:lnTo>
                  <a:pt x="316076" y="632917"/>
                </a:lnTo>
                <a:lnTo>
                  <a:pt x="254731" y="626800"/>
                </a:lnTo>
                <a:lnTo>
                  <a:pt x="193327" y="608332"/>
                </a:lnTo>
                <a:lnTo>
                  <a:pt x="138099" y="580689"/>
                </a:lnTo>
                <a:lnTo>
                  <a:pt x="92046" y="540753"/>
                </a:lnTo>
                <a:lnTo>
                  <a:pt x="52169" y="491583"/>
                </a:lnTo>
                <a:lnTo>
                  <a:pt x="21467" y="439354"/>
                </a:lnTo>
                <a:lnTo>
                  <a:pt x="6116" y="377891"/>
                </a:lnTo>
                <a:lnTo>
                  <a:pt x="0" y="316488"/>
                </a:lnTo>
                <a:close/>
              </a:path>
            </a:pathLst>
          </a:custGeom>
          <a:ln w="6132">
            <a:solidFill>
              <a:srgbClr val="231F20"/>
            </a:solidFill>
          </a:ln>
        </p:spPr>
        <p:txBody>
          <a:bodyPr wrap="square" lIns="0" tIns="0" rIns="0" bIns="0" rtlCol="0"/>
          <a:lstStyle/>
          <a:p>
            <a:endParaRPr/>
          </a:p>
        </p:txBody>
      </p:sp>
      <p:sp>
        <p:nvSpPr>
          <p:cNvPr id="8" name="object 8"/>
          <p:cNvSpPr txBox="1"/>
          <p:nvPr/>
        </p:nvSpPr>
        <p:spPr>
          <a:xfrm>
            <a:off x="7371093" y="3609507"/>
            <a:ext cx="196850" cy="394335"/>
          </a:xfrm>
          <a:prstGeom prst="rect">
            <a:avLst/>
          </a:prstGeom>
        </p:spPr>
        <p:txBody>
          <a:bodyPr vert="horz" wrap="square" lIns="0" tIns="15240" rIns="0" bIns="0" rtlCol="0">
            <a:spAutoFit/>
          </a:bodyPr>
          <a:lstStyle/>
          <a:p>
            <a:pPr marL="12700">
              <a:lnSpc>
                <a:spcPct val="100000"/>
              </a:lnSpc>
              <a:spcBef>
                <a:spcPts val="120"/>
              </a:spcBef>
            </a:pPr>
            <a:r>
              <a:rPr sz="2400" spc="10" dirty="0">
                <a:solidFill>
                  <a:srgbClr val="231F20"/>
                </a:solidFill>
                <a:latin typeface="Arial MT"/>
                <a:cs typeface="Arial MT"/>
              </a:rPr>
              <a:t>6</a:t>
            </a:r>
            <a:endParaRPr sz="2400">
              <a:latin typeface="Arial MT"/>
              <a:cs typeface="Arial MT"/>
            </a:endParaRPr>
          </a:p>
        </p:txBody>
      </p:sp>
      <p:sp>
        <p:nvSpPr>
          <p:cNvPr id="9" name="object 9"/>
          <p:cNvSpPr/>
          <p:nvPr/>
        </p:nvSpPr>
        <p:spPr>
          <a:xfrm>
            <a:off x="5628351" y="4212158"/>
            <a:ext cx="632460" cy="633095"/>
          </a:xfrm>
          <a:custGeom>
            <a:avLst/>
            <a:gdLst/>
            <a:ahLst/>
            <a:cxnLst/>
            <a:rect l="l" t="t" r="r" b="b"/>
            <a:pathLst>
              <a:path w="632460" h="633095">
                <a:moveTo>
                  <a:pt x="0" y="316488"/>
                </a:moveTo>
                <a:lnTo>
                  <a:pt x="6116" y="255025"/>
                </a:lnTo>
                <a:lnTo>
                  <a:pt x="24526" y="196621"/>
                </a:lnTo>
                <a:lnTo>
                  <a:pt x="52169" y="141334"/>
                </a:lnTo>
                <a:lnTo>
                  <a:pt x="92046" y="92164"/>
                </a:lnTo>
                <a:lnTo>
                  <a:pt x="141158" y="52228"/>
                </a:lnTo>
                <a:lnTo>
                  <a:pt x="193327" y="24585"/>
                </a:lnTo>
                <a:lnTo>
                  <a:pt x="254731" y="6175"/>
                </a:lnTo>
                <a:lnTo>
                  <a:pt x="316076" y="0"/>
                </a:lnTo>
                <a:lnTo>
                  <a:pt x="377480" y="6175"/>
                </a:lnTo>
                <a:lnTo>
                  <a:pt x="435766" y="24585"/>
                </a:lnTo>
                <a:lnTo>
                  <a:pt x="490994" y="52228"/>
                </a:lnTo>
                <a:lnTo>
                  <a:pt x="540106" y="92164"/>
                </a:lnTo>
                <a:lnTo>
                  <a:pt x="580042" y="141334"/>
                </a:lnTo>
                <a:lnTo>
                  <a:pt x="607685" y="196621"/>
                </a:lnTo>
                <a:lnTo>
                  <a:pt x="626036" y="255025"/>
                </a:lnTo>
                <a:lnTo>
                  <a:pt x="632211" y="316488"/>
                </a:lnTo>
                <a:lnTo>
                  <a:pt x="626036" y="377950"/>
                </a:lnTo>
                <a:lnTo>
                  <a:pt x="607685" y="439354"/>
                </a:lnTo>
                <a:lnTo>
                  <a:pt x="580042" y="491641"/>
                </a:lnTo>
                <a:lnTo>
                  <a:pt x="540106" y="540811"/>
                </a:lnTo>
                <a:lnTo>
                  <a:pt x="490994" y="580689"/>
                </a:lnTo>
                <a:lnTo>
                  <a:pt x="435766" y="608391"/>
                </a:lnTo>
                <a:lnTo>
                  <a:pt x="377480" y="626800"/>
                </a:lnTo>
                <a:lnTo>
                  <a:pt x="316076" y="632976"/>
                </a:lnTo>
                <a:lnTo>
                  <a:pt x="254731" y="626800"/>
                </a:lnTo>
                <a:lnTo>
                  <a:pt x="193327" y="608391"/>
                </a:lnTo>
                <a:lnTo>
                  <a:pt x="141158" y="580689"/>
                </a:lnTo>
                <a:lnTo>
                  <a:pt x="92046" y="540811"/>
                </a:lnTo>
                <a:lnTo>
                  <a:pt x="52169" y="491641"/>
                </a:lnTo>
                <a:lnTo>
                  <a:pt x="24526" y="439354"/>
                </a:lnTo>
                <a:lnTo>
                  <a:pt x="6116" y="377950"/>
                </a:lnTo>
                <a:lnTo>
                  <a:pt x="0" y="316488"/>
                </a:lnTo>
                <a:close/>
              </a:path>
            </a:pathLst>
          </a:custGeom>
          <a:ln w="6132">
            <a:solidFill>
              <a:srgbClr val="231F20"/>
            </a:solidFill>
          </a:ln>
        </p:spPr>
        <p:txBody>
          <a:bodyPr wrap="square" lIns="0" tIns="0" rIns="0" bIns="0" rtlCol="0"/>
          <a:lstStyle/>
          <a:p>
            <a:endParaRPr/>
          </a:p>
        </p:txBody>
      </p:sp>
      <p:sp>
        <p:nvSpPr>
          <p:cNvPr id="10" name="object 10"/>
          <p:cNvSpPr txBox="1"/>
          <p:nvPr/>
        </p:nvSpPr>
        <p:spPr>
          <a:xfrm>
            <a:off x="5845805" y="4300847"/>
            <a:ext cx="196850" cy="394335"/>
          </a:xfrm>
          <a:prstGeom prst="rect">
            <a:avLst/>
          </a:prstGeom>
        </p:spPr>
        <p:txBody>
          <a:bodyPr vert="horz" wrap="square" lIns="0" tIns="15240" rIns="0" bIns="0" rtlCol="0">
            <a:spAutoFit/>
          </a:bodyPr>
          <a:lstStyle/>
          <a:p>
            <a:pPr marL="12700">
              <a:lnSpc>
                <a:spcPct val="100000"/>
              </a:lnSpc>
              <a:spcBef>
                <a:spcPts val="120"/>
              </a:spcBef>
            </a:pPr>
            <a:r>
              <a:rPr sz="2400" spc="10" dirty="0">
                <a:solidFill>
                  <a:srgbClr val="231F20"/>
                </a:solidFill>
                <a:latin typeface="Arial MT"/>
                <a:cs typeface="Arial MT"/>
              </a:rPr>
              <a:t>7</a:t>
            </a:r>
            <a:endParaRPr sz="2400">
              <a:latin typeface="Arial MT"/>
              <a:cs typeface="Arial MT"/>
            </a:endParaRPr>
          </a:p>
        </p:txBody>
      </p:sp>
      <p:sp>
        <p:nvSpPr>
          <p:cNvPr id="11" name="object 11"/>
          <p:cNvSpPr/>
          <p:nvPr/>
        </p:nvSpPr>
        <p:spPr>
          <a:xfrm>
            <a:off x="3326622" y="1907751"/>
            <a:ext cx="632460" cy="633095"/>
          </a:xfrm>
          <a:custGeom>
            <a:avLst/>
            <a:gdLst/>
            <a:ahLst/>
            <a:cxnLst/>
            <a:rect l="l" t="t" r="r" b="b"/>
            <a:pathLst>
              <a:path w="632460" h="633094">
                <a:moveTo>
                  <a:pt x="0" y="316429"/>
                </a:moveTo>
                <a:lnTo>
                  <a:pt x="6134" y="254966"/>
                </a:lnTo>
                <a:lnTo>
                  <a:pt x="24561" y="196621"/>
                </a:lnTo>
                <a:lnTo>
                  <a:pt x="52175" y="141275"/>
                </a:lnTo>
                <a:lnTo>
                  <a:pt x="92076" y="92164"/>
                </a:lnTo>
                <a:lnTo>
                  <a:pt x="141187" y="52169"/>
                </a:lnTo>
                <a:lnTo>
                  <a:pt x="193357" y="24526"/>
                </a:lnTo>
                <a:lnTo>
                  <a:pt x="254702" y="6116"/>
                </a:lnTo>
                <a:lnTo>
                  <a:pt x="316105" y="0"/>
                </a:lnTo>
                <a:lnTo>
                  <a:pt x="377450" y="6116"/>
                </a:lnTo>
                <a:lnTo>
                  <a:pt x="435796" y="24526"/>
                </a:lnTo>
                <a:lnTo>
                  <a:pt x="491024" y="52169"/>
                </a:lnTo>
                <a:lnTo>
                  <a:pt x="540135" y="92164"/>
                </a:lnTo>
                <a:lnTo>
                  <a:pt x="580012" y="141275"/>
                </a:lnTo>
                <a:lnTo>
                  <a:pt x="607656" y="196621"/>
                </a:lnTo>
                <a:lnTo>
                  <a:pt x="626065" y="254966"/>
                </a:lnTo>
                <a:lnTo>
                  <a:pt x="632182" y="316429"/>
                </a:lnTo>
                <a:lnTo>
                  <a:pt x="626065" y="377891"/>
                </a:lnTo>
                <a:lnTo>
                  <a:pt x="607656" y="439354"/>
                </a:lnTo>
                <a:lnTo>
                  <a:pt x="580012" y="491583"/>
                </a:lnTo>
                <a:lnTo>
                  <a:pt x="540135" y="540753"/>
                </a:lnTo>
                <a:lnTo>
                  <a:pt x="491024" y="580689"/>
                </a:lnTo>
                <a:lnTo>
                  <a:pt x="435796" y="608332"/>
                </a:lnTo>
                <a:lnTo>
                  <a:pt x="377450" y="626800"/>
                </a:lnTo>
                <a:lnTo>
                  <a:pt x="316105" y="632917"/>
                </a:lnTo>
                <a:lnTo>
                  <a:pt x="254702" y="626800"/>
                </a:lnTo>
                <a:lnTo>
                  <a:pt x="193357" y="608332"/>
                </a:lnTo>
                <a:lnTo>
                  <a:pt x="141187" y="580689"/>
                </a:lnTo>
                <a:lnTo>
                  <a:pt x="92076" y="540753"/>
                </a:lnTo>
                <a:lnTo>
                  <a:pt x="52175" y="491583"/>
                </a:lnTo>
                <a:lnTo>
                  <a:pt x="24561" y="439354"/>
                </a:lnTo>
                <a:lnTo>
                  <a:pt x="6134" y="377891"/>
                </a:lnTo>
                <a:lnTo>
                  <a:pt x="0" y="316429"/>
                </a:lnTo>
                <a:close/>
              </a:path>
            </a:pathLst>
          </a:custGeom>
          <a:ln w="6132">
            <a:solidFill>
              <a:srgbClr val="231F20"/>
            </a:solidFill>
          </a:ln>
        </p:spPr>
        <p:txBody>
          <a:bodyPr wrap="square" lIns="0" tIns="0" rIns="0" bIns="0" rtlCol="0"/>
          <a:lstStyle/>
          <a:p>
            <a:endParaRPr/>
          </a:p>
        </p:txBody>
      </p:sp>
      <p:sp>
        <p:nvSpPr>
          <p:cNvPr id="12" name="object 12"/>
          <p:cNvSpPr txBox="1"/>
          <p:nvPr/>
        </p:nvSpPr>
        <p:spPr>
          <a:xfrm>
            <a:off x="3544098" y="1996425"/>
            <a:ext cx="196850" cy="394335"/>
          </a:xfrm>
          <a:prstGeom prst="rect">
            <a:avLst/>
          </a:prstGeom>
        </p:spPr>
        <p:txBody>
          <a:bodyPr vert="horz" wrap="square" lIns="0" tIns="15240" rIns="0" bIns="0" rtlCol="0">
            <a:spAutoFit/>
          </a:bodyPr>
          <a:lstStyle/>
          <a:p>
            <a:pPr marL="12700">
              <a:lnSpc>
                <a:spcPct val="100000"/>
              </a:lnSpc>
              <a:spcBef>
                <a:spcPts val="120"/>
              </a:spcBef>
            </a:pPr>
            <a:r>
              <a:rPr sz="2400" spc="10" dirty="0">
                <a:solidFill>
                  <a:srgbClr val="231F20"/>
                </a:solidFill>
                <a:latin typeface="Arial MT"/>
                <a:cs typeface="Arial MT"/>
              </a:rPr>
              <a:t>2</a:t>
            </a:r>
            <a:endParaRPr sz="2400">
              <a:latin typeface="Arial MT"/>
              <a:cs typeface="Arial MT"/>
            </a:endParaRPr>
          </a:p>
        </p:txBody>
      </p:sp>
      <p:sp>
        <p:nvSpPr>
          <p:cNvPr id="13" name="object 13"/>
          <p:cNvSpPr/>
          <p:nvPr/>
        </p:nvSpPr>
        <p:spPr>
          <a:xfrm>
            <a:off x="4017149" y="3290395"/>
            <a:ext cx="632460" cy="633095"/>
          </a:xfrm>
          <a:custGeom>
            <a:avLst/>
            <a:gdLst/>
            <a:ahLst/>
            <a:cxnLst/>
            <a:rect l="l" t="t" r="r" b="b"/>
            <a:pathLst>
              <a:path w="632460" h="633095">
                <a:moveTo>
                  <a:pt x="0" y="316488"/>
                </a:moveTo>
                <a:lnTo>
                  <a:pt x="6116" y="255025"/>
                </a:lnTo>
                <a:lnTo>
                  <a:pt x="24526" y="196621"/>
                </a:lnTo>
                <a:lnTo>
                  <a:pt x="52169" y="141334"/>
                </a:lnTo>
                <a:lnTo>
                  <a:pt x="92046" y="92164"/>
                </a:lnTo>
                <a:lnTo>
                  <a:pt x="141158" y="52228"/>
                </a:lnTo>
                <a:lnTo>
                  <a:pt x="193327" y="24585"/>
                </a:lnTo>
                <a:lnTo>
                  <a:pt x="254731" y="6116"/>
                </a:lnTo>
                <a:lnTo>
                  <a:pt x="316076" y="0"/>
                </a:lnTo>
                <a:lnTo>
                  <a:pt x="377480" y="6116"/>
                </a:lnTo>
                <a:lnTo>
                  <a:pt x="435766" y="24585"/>
                </a:lnTo>
                <a:lnTo>
                  <a:pt x="491053" y="52228"/>
                </a:lnTo>
                <a:lnTo>
                  <a:pt x="540106" y="92164"/>
                </a:lnTo>
                <a:lnTo>
                  <a:pt x="580042" y="141334"/>
                </a:lnTo>
                <a:lnTo>
                  <a:pt x="607626" y="196621"/>
                </a:lnTo>
                <a:lnTo>
                  <a:pt x="626036" y="255025"/>
                </a:lnTo>
                <a:lnTo>
                  <a:pt x="632211" y="316488"/>
                </a:lnTo>
                <a:lnTo>
                  <a:pt x="626036" y="377950"/>
                </a:lnTo>
                <a:lnTo>
                  <a:pt x="607626" y="439354"/>
                </a:lnTo>
                <a:lnTo>
                  <a:pt x="580042" y="491583"/>
                </a:lnTo>
                <a:lnTo>
                  <a:pt x="540106" y="540753"/>
                </a:lnTo>
                <a:lnTo>
                  <a:pt x="491053" y="580689"/>
                </a:lnTo>
                <a:lnTo>
                  <a:pt x="435766" y="608332"/>
                </a:lnTo>
                <a:lnTo>
                  <a:pt x="377480" y="626800"/>
                </a:lnTo>
                <a:lnTo>
                  <a:pt x="316076" y="632917"/>
                </a:lnTo>
                <a:lnTo>
                  <a:pt x="254731" y="626800"/>
                </a:lnTo>
                <a:lnTo>
                  <a:pt x="193327" y="608332"/>
                </a:lnTo>
                <a:lnTo>
                  <a:pt x="141158" y="580689"/>
                </a:lnTo>
                <a:lnTo>
                  <a:pt x="92046" y="540753"/>
                </a:lnTo>
                <a:lnTo>
                  <a:pt x="52169" y="491583"/>
                </a:lnTo>
                <a:lnTo>
                  <a:pt x="24526" y="439354"/>
                </a:lnTo>
                <a:lnTo>
                  <a:pt x="6116" y="377950"/>
                </a:lnTo>
                <a:lnTo>
                  <a:pt x="0" y="316488"/>
                </a:lnTo>
                <a:close/>
              </a:path>
            </a:pathLst>
          </a:custGeom>
          <a:ln w="6132">
            <a:solidFill>
              <a:srgbClr val="231F20"/>
            </a:solidFill>
          </a:ln>
        </p:spPr>
        <p:txBody>
          <a:bodyPr wrap="square" lIns="0" tIns="0" rIns="0" bIns="0" rtlCol="0"/>
          <a:lstStyle/>
          <a:p>
            <a:endParaRPr/>
          </a:p>
        </p:txBody>
      </p:sp>
      <p:sp>
        <p:nvSpPr>
          <p:cNvPr id="14" name="object 14"/>
          <p:cNvSpPr txBox="1"/>
          <p:nvPr/>
        </p:nvSpPr>
        <p:spPr>
          <a:xfrm>
            <a:off x="4234617" y="3379078"/>
            <a:ext cx="196850" cy="394335"/>
          </a:xfrm>
          <a:prstGeom prst="rect">
            <a:avLst/>
          </a:prstGeom>
        </p:spPr>
        <p:txBody>
          <a:bodyPr vert="horz" wrap="square" lIns="0" tIns="15240" rIns="0" bIns="0" rtlCol="0">
            <a:spAutoFit/>
          </a:bodyPr>
          <a:lstStyle/>
          <a:p>
            <a:pPr marL="12700">
              <a:lnSpc>
                <a:spcPct val="100000"/>
              </a:lnSpc>
              <a:spcBef>
                <a:spcPts val="120"/>
              </a:spcBef>
            </a:pPr>
            <a:r>
              <a:rPr sz="2400" spc="10" dirty="0">
                <a:solidFill>
                  <a:srgbClr val="231F20"/>
                </a:solidFill>
                <a:latin typeface="Arial MT"/>
                <a:cs typeface="Arial MT"/>
              </a:rPr>
              <a:t>9</a:t>
            </a:r>
            <a:endParaRPr sz="2400">
              <a:latin typeface="Arial MT"/>
              <a:cs typeface="Arial MT"/>
            </a:endParaRPr>
          </a:p>
        </p:txBody>
      </p:sp>
      <p:grpSp>
        <p:nvGrpSpPr>
          <p:cNvPr id="15" name="object 15"/>
          <p:cNvGrpSpPr/>
          <p:nvPr/>
        </p:nvGrpSpPr>
        <p:grpSpPr>
          <a:xfrm>
            <a:off x="3179206" y="4353376"/>
            <a:ext cx="638810" cy="639445"/>
            <a:chOff x="3179206" y="4353376"/>
            <a:chExt cx="638810" cy="639445"/>
          </a:xfrm>
        </p:grpSpPr>
        <p:sp>
          <p:nvSpPr>
            <p:cNvPr id="16" name="object 16"/>
            <p:cNvSpPr/>
            <p:nvPr/>
          </p:nvSpPr>
          <p:spPr>
            <a:xfrm>
              <a:off x="3182381" y="4356551"/>
              <a:ext cx="632460" cy="633095"/>
            </a:xfrm>
            <a:custGeom>
              <a:avLst/>
              <a:gdLst/>
              <a:ahLst/>
              <a:cxnLst/>
              <a:rect l="l" t="t" r="r" b="b"/>
              <a:pathLst>
                <a:path w="632460" h="633095">
                  <a:moveTo>
                    <a:pt x="316129" y="0"/>
                  </a:moveTo>
                  <a:lnTo>
                    <a:pt x="254725" y="6175"/>
                  </a:lnTo>
                  <a:lnTo>
                    <a:pt x="196415" y="24585"/>
                  </a:lnTo>
                  <a:lnTo>
                    <a:pt x="141158" y="52228"/>
                  </a:lnTo>
                  <a:lnTo>
                    <a:pt x="92064" y="92223"/>
                  </a:lnTo>
                  <a:lnTo>
                    <a:pt x="52157" y="141393"/>
                  </a:lnTo>
                  <a:lnTo>
                    <a:pt x="24561" y="196680"/>
                  </a:lnTo>
                  <a:lnTo>
                    <a:pt x="6134" y="255025"/>
                  </a:lnTo>
                  <a:lnTo>
                    <a:pt x="0" y="316488"/>
                  </a:lnTo>
                  <a:lnTo>
                    <a:pt x="6134" y="377950"/>
                  </a:lnTo>
                  <a:lnTo>
                    <a:pt x="24561" y="436296"/>
                  </a:lnTo>
                  <a:lnTo>
                    <a:pt x="52157" y="491641"/>
                  </a:lnTo>
                  <a:lnTo>
                    <a:pt x="92064" y="540811"/>
                  </a:lnTo>
                  <a:lnTo>
                    <a:pt x="141158" y="580747"/>
                  </a:lnTo>
                  <a:lnTo>
                    <a:pt x="196415" y="608391"/>
                  </a:lnTo>
                  <a:lnTo>
                    <a:pt x="254725" y="626859"/>
                  </a:lnTo>
                  <a:lnTo>
                    <a:pt x="316129" y="632976"/>
                  </a:lnTo>
                  <a:lnTo>
                    <a:pt x="377474" y="626859"/>
                  </a:lnTo>
                  <a:lnTo>
                    <a:pt x="435819" y="608391"/>
                  </a:lnTo>
                  <a:lnTo>
                    <a:pt x="491047" y="580747"/>
                  </a:lnTo>
                  <a:lnTo>
                    <a:pt x="540159" y="540811"/>
                  </a:lnTo>
                  <a:lnTo>
                    <a:pt x="580036" y="491641"/>
                  </a:lnTo>
                  <a:lnTo>
                    <a:pt x="607620" y="436296"/>
                  </a:lnTo>
                  <a:lnTo>
                    <a:pt x="626089" y="377950"/>
                  </a:lnTo>
                  <a:lnTo>
                    <a:pt x="632205" y="316488"/>
                  </a:lnTo>
                  <a:lnTo>
                    <a:pt x="626089" y="255025"/>
                  </a:lnTo>
                  <a:lnTo>
                    <a:pt x="607620" y="196680"/>
                  </a:lnTo>
                  <a:lnTo>
                    <a:pt x="580036" y="141393"/>
                  </a:lnTo>
                  <a:lnTo>
                    <a:pt x="540159" y="92223"/>
                  </a:lnTo>
                  <a:lnTo>
                    <a:pt x="491047" y="52228"/>
                  </a:lnTo>
                  <a:lnTo>
                    <a:pt x="435819" y="24585"/>
                  </a:lnTo>
                  <a:lnTo>
                    <a:pt x="377474" y="6175"/>
                  </a:lnTo>
                  <a:lnTo>
                    <a:pt x="316129" y="0"/>
                  </a:lnTo>
                  <a:close/>
                </a:path>
              </a:pathLst>
            </a:custGeom>
            <a:solidFill>
              <a:srgbClr val="CFCFCF"/>
            </a:solidFill>
          </p:spPr>
          <p:txBody>
            <a:bodyPr wrap="square" lIns="0" tIns="0" rIns="0" bIns="0" rtlCol="0"/>
            <a:lstStyle/>
            <a:p>
              <a:endParaRPr/>
            </a:p>
          </p:txBody>
        </p:sp>
        <p:sp>
          <p:nvSpPr>
            <p:cNvPr id="17" name="object 17"/>
            <p:cNvSpPr/>
            <p:nvPr/>
          </p:nvSpPr>
          <p:spPr>
            <a:xfrm>
              <a:off x="3182381" y="4356551"/>
              <a:ext cx="632460" cy="633095"/>
            </a:xfrm>
            <a:custGeom>
              <a:avLst/>
              <a:gdLst/>
              <a:ahLst/>
              <a:cxnLst/>
              <a:rect l="l" t="t" r="r" b="b"/>
              <a:pathLst>
                <a:path w="632460" h="633095">
                  <a:moveTo>
                    <a:pt x="0" y="316488"/>
                  </a:moveTo>
                  <a:lnTo>
                    <a:pt x="6134" y="255025"/>
                  </a:lnTo>
                  <a:lnTo>
                    <a:pt x="24561" y="196680"/>
                  </a:lnTo>
                  <a:lnTo>
                    <a:pt x="52157" y="141393"/>
                  </a:lnTo>
                  <a:lnTo>
                    <a:pt x="92064" y="92223"/>
                  </a:lnTo>
                  <a:lnTo>
                    <a:pt x="141158" y="52228"/>
                  </a:lnTo>
                  <a:lnTo>
                    <a:pt x="196415" y="24585"/>
                  </a:lnTo>
                  <a:lnTo>
                    <a:pt x="254725" y="6175"/>
                  </a:lnTo>
                  <a:lnTo>
                    <a:pt x="316129" y="0"/>
                  </a:lnTo>
                  <a:lnTo>
                    <a:pt x="377474" y="6175"/>
                  </a:lnTo>
                  <a:lnTo>
                    <a:pt x="435819" y="24585"/>
                  </a:lnTo>
                  <a:lnTo>
                    <a:pt x="491047" y="52228"/>
                  </a:lnTo>
                  <a:lnTo>
                    <a:pt x="540159" y="92223"/>
                  </a:lnTo>
                  <a:lnTo>
                    <a:pt x="580036" y="141393"/>
                  </a:lnTo>
                  <a:lnTo>
                    <a:pt x="607620" y="196680"/>
                  </a:lnTo>
                  <a:lnTo>
                    <a:pt x="626089" y="255025"/>
                  </a:lnTo>
                  <a:lnTo>
                    <a:pt x="632205" y="316488"/>
                  </a:lnTo>
                  <a:lnTo>
                    <a:pt x="626089" y="377950"/>
                  </a:lnTo>
                  <a:lnTo>
                    <a:pt x="607620" y="436296"/>
                  </a:lnTo>
                  <a:lnTo>
                    <a:pt x="580036" y="491641"/>
                  </a:lnTo>
                  <a:lnTo>
                    <a:pt x="540159" y="540811"/>
                  </a:lnTo>
                  <a:lnTo>
                    <a:pt x="491047" y="580747"/>
                  </a:lnTo>
                  <a:lnTo>
                    <a:pt x="435819" y="608391"/>
                  </a:lnTo>
                  <a:lnTo>
                    <a:pt x="377474" y="626859"/>
                  </a:lnTo>
                  <a:lnTo>
                    <a:pt x="316129" y="632976"/>
                  </a:lnTo>
                  <a:lnTo>
                    <a:pt x="254725" y="626859"/>
                  </a:lnTo>
                  <a:lnTo>
                    <a:pt x="196415" y="608391"/>
                  </a:lnTo>
                  <a:lnTo>
                    <a:pt x="141158" y="580747"/>
                  </a:lnTo>
                  <a:lnTo>
                    <a:pt x="92064" y="540811"/>
                  </a:lnTo>
                  <a:lnTo>
                    <a:pt x="52157" y="491641"/>
                  </a:lnTo>
                  <a:lnTo>
                    <a:pt x="24561" y="436296"/>
                  </a:lnTo>
                  <a:lnTo>
                    <a:pt x="6134" y="377950"/>
                  </a:lnTo>
                  <a:lnTo>
                    <a:pt x="0" y="316488"/>
                  </a:lnTo>
                  <a:close/>
                </a:path>
              </a:pathLst>
            </a:custGeom>
            <a:ln w="6132">
              <a:solidFill>
                <a:srgbClr val="231F20"/>
              </a:solidFill>
            </a:ln>
          </p:spPr>
          <p:txBody>
            <a:bodyPr wrap="square" lIns="0" tIns="0" rIns="0" bIns="0" rtlCol="0"/>
            <a:lstStyle/>
            <a:p>
              <a:endParaRPr/>
            </a:p>
          </p:txBody>
        </p:sp>
      </p:grpSp>
      <p:sp>
        <p:nvSpPr>
          <p:cNvPr id="18" name="object 18"/>
          <p:cNvSpPr txBox="1"/>
          <p:nvPr/>
        </p:nvSpPr>
        <p:spPr>
          <a:xfrm>
            <a:off x="3399849" y="4445275"/>
            <a:ext cx="196850" cy="394335"/>
          </a:xfrm>
          <a:prstGeom prst="rect">
            <a:avLst/>
          </a:prstGeom>
        </p:spPr>
        <p:txBody>
          <a:bodyPr vert="horz" wrap="square" lIns="0" tIns="15240" rIns="0" bIns="0" rtlCol="0">
            <a:spAutoFit/>
          </a:bodyPr>
          <a:lstStyle/>
          <a:p>
            <a:pPr marL="12700">
              <a:lnSpc>
                <a:spcPct val="100000"/>
              </a:lnSpc>
              <a:spcBef>
                <a:spcPts val="120"/>
              </a:spcBef>
            </a:pPr>
            <a:r>
              <a:rPr sz="2400" spc="10" dirty="0">
                <a:solidFill>
                  <a:srgbClr val="231F20"/>
                </a:solidFill>
                <a:latin typeface="Arial MT"/>
                <a:cs typeface="Arial MT"/>
              </a:rPr>
              <a:t>4</a:t>
            </a:r>
            <a:endParaRPr sz="2400">
              <a:latin typeface="Arial MT"/>
              <a:cs typeface="Arial MT"/>
            </a:endParaRPr>
          </a:p>
        </p:txBody>
      </p:sp>
      <p:sp>
        <p:nvSpPr>
          <p:cNvPr id="19" name="object 19"/>
          <p:cNvSpPr/>
          <p:nvPr/>
        </p:nvSpPr>
        <p:spPr>
          <a:xfrm>
            <a:off x="4621718" y="1360764"/>
            <a:ext cx="632460" cy="633095"/>
          </a:xfrm>
          <a:custGeom>
            <a:avLst/>
            <a:gdLst/>
            <a:ahLst/>
            <a:cxnLst/>
            <a:rect l="l" t="t" r="r" b="b"/>
            <a:pathLst>
              <a:path w="632460" h="633094">
                <a:moveTo>
                  <a:pt x="0" y="316488"/>
                </a:moveTo>
                <a:lnTo>
                  <a:pt x="6116" y="255025"/>
                </a:lnTo>
                <a:lnTo>
                  <a:pt x="21467" y="196680"/>
                </a:lnTo>
                <a:lnTo>
                  <a:pt x="52169" y="141334"/>
                </a:lnTo>
                <a:lnTo>
                  <a:pt x="92105" y="92223"/>
                </a:lnTo>
                <a:lnTo>
                  <a:pt x="138099" y="52287"/>
                </a:lnTo>
                <a:lnTo>
                  <a:pt x="193386" y="24585"/>
                </a:lnTo>
                <a:lnTo>
                  <a:pt x="254731" y="6175"/>
                </a:lnTo>
                <a:lnTo>
                  <a:pt x="316135" y="0"/>
                </a:lnTo>
                <a:lnTo>
                  <a:pt x="377480" y="6175"/>
                </a:lnTo>
                <a:lnTo>
                  <a:pt x="435766" y="24585"/>
                </a:lnTo>
                <a:lnTo>
                  <a:pt x="491053" y="52287"/>
                </a:lnTo>
                <a:lnTo>
                  <a:pt x="540164" y="92223"/>
                </a:lnTo>
                <a:lnTo>
                  <a:pt x="576983" y="141334"/>
                </a:lnTo>
                <a:lnTo>
                  <a:pt x="607685" y="196680"/>
                </a:lnTo>
                <a:lnTo>
                  <a:pt x="626094" y="255025"/>
                </a:lnTo>
                <a:lnTo>
                  <a:pt x="632211" y="316488"/>
                </a:lnTo>
                <a:lnTo>
                  <a:pt x="626094" y="377950"/>
                </a:lnTo>
                <a:lnTo>
                  <a:pt x="607685" y="436354"/>
                </a:lnTo>
                <a:lnTo>
                  <a:pt x="576983" y="491641"/>
                </a:lnTo>
                <a:lnTo>
                  <a:pt x="540164" y="540811"/>
                </a:lnTo>
                <a:lnTo>
                  <a:pt x="491053" y="580747"/>
                </a:lnTo>
                <a:lnTo>
                  <a:pt x="435766" y="608391"/>
                </a:lnTo>
                <a:lnTo>
                  <a:pt x="377480" y="626859"/>
                </a:lnTo>
                <a:lnTo>
                  <a:pt x="316135" y="632976"/>
                </a:lnTo>
                <a:lnTo>
                  <a:pt x="254731" y="626859"/>
                </a:lnTo>
                <a:lnTo>
                  <a:pt x="193386" y="608391"/>
                </a:lnTo>
                <a:lnTo>
                  <a:pt x="138099" y="580747"/>
                </a:lnTo>
                <a:lnTo>
                  <a:pt x="92105" y="540811"/>
                </a:lnTo>
                <a:lnTo>
                  <a:pt x="52169" y="491641"/>
                </a:lnTo>
                <a:lnTo>
                  <a:pt x="21467" y="436354"/>
                </a:lnTo>
                <a:lnTo>
                  <a:pt x="6116" y="377950"/>
                </a:lnTo>
                <a:lnTo>
                  <a:pt x="0" y="316488"/>
                </a:lnTo>
                <a:close/>
              </a:path>
            </a:pathLst>
          </a:custGeom>
          <a:ln w="6132">
            <a:solidFill>
              <a:srgbClr val="231F20"/>
            </a:solidFill>
          </a:ln>
        </p:spPr>
        <p:txBody>
          <a:bodyPr wrap="square" lIns="0" tIns="0" rIns="0" bIns="0" rtlCol="0"/>
          <a:lstStyle/>
          <a:p>
            <a:endParaRPr/>
          </a:p>
        </p:txBody>
      </p:sp>
      <p:sp>
        <p:nvSpPr>
          <p:cNvPr id="20" name="object 20"/>
          <p:cNvSpPr txBox="1"/>
          <p:nvPr/>
        </p:nvSpPr>
        <p:spPr>
          <a:xfrm>
            <a:off x="4839187" y="1449489"/>
            <a:ext cx="196850" cy="394335"/>
          </a:xfrm>
          <a:prstGeom prst="rect">
            <a:avLst/>
          </a:prstGeom>
        </p:spPr>
        <p:txBody>
          <a:bodyPr vert="horz" wrap="square" lIns="0" tIns="15240" rIns="0" bIns="0" rtlCol="0">
            <a:spAutoFit/>
          </a:bodyPr>
          <a:lstStyle/>
          <a:p>
            <a:pPr marL="12700">
              <a:lnSpc>
                <a:spcPct val="100000"/>
              </a:lnSpc>
              <a:spcBef>
                <a:spcPts val="120"/>
              </a:spcBef>
            </a:pPr>
            <a:r>
              <a:rPr sz="2400" spc="10" dirty="0">
                <a:solidFill>
                  <a:srgbClr val="231F20"/>
                </a:solidFill>
                <a:latin typeface="Arial MT"/>
                <a:cs typeface="Arial MT"/>
              </a:rPr>
              <a:t>1</a:t>
            </a:r>
            <a:endParaRPr sz="2400">
              <a:latin typeface="Arial MT"/>
              <a:cs typeface="Arial MT"/>
            </a:endParaRPr>
          </a:p>
        </p:txBody>
      </p:sp>
      <p:sp>
        <p:nvSpPr>
          <p:cNvPr id="21" name="object 21"/>
          <p:cNvSpPr/>
          <p:nvPr/>
        </p:nvSpPr>
        <p:spPr>
          <a:xfrm>
            <a:off x="2089835" y="1677252"/>
            <a:ext cx="5223510" cy="2995930"/>
          </a:xfrm>
          <a:custGeom>
            <a:avLst/>
            <a:gdLst/>
            <a:ahLst/>
            <a:cxnLst/>
            <a:rect l="l" t="t" r="r" b="b"/>
            <a:pathLst>
              <a:path w="5223509" h="2995929">
                <a:moveTo>
                  <a:pt x="2043945" y="2175422"/>
                </a:moveTo>
                <a:lnTo>
                  <a:pt x="1638822" y="2777638"/>
                </a:lnTo>
              </a:path>
              <a:path w="5223509" h="2995929">
                <a:moveTo>
                  <a:pt x="2734444" y="1382702"/>
                </a:moveTo>
                <a:lnTo>
                  <a:pt x="2501180" y="1748360"/>
                </a:lnTo>
              </a:path>
              <a:path w="5223509" h="2995929">
                <a:moveTo>
                  <a:pt x="4520564" y="700555"/>
                </a:moveTo>
                <a:lnTo>
                  <a:pt x="5223355" y="1886577"/>
                </a:lnTo>
              </a:path>
              <a:path w="5223509" h="2995929">
                <a:moveTo>
                  <a:pt x="1764629" y="313429"/>
                </a:moveTo>
                <a:lnTo>
                  <a:pt x="2531882" y="0"/>
                </a:lnTo>
              </a:path>
              <a:path w="5223509" h="2995929">
                <a:moveTo>
                  <a:pt x="3164094" y="0"/>
                </a:moveTo>
                <a:lnTo>
                  <a:pt x="4035686" y="310371"/>
                </a:lnTo>
              </a:path>
              <a:path w="5223509" h="2995929">
                <a:moveTo>
                  <a:pt x="4170727" y="2851393"/>
                </a:moveTo>
                <a:lnTo>
                  <a:pt x="5140483" y="2368985"/>
                </a:lnTo>
              </a:path>
              <a:path w="5223509" h="2995929">
                <a:moveTo>
                  <a:pt x="1724751" y="2995786"/>
                </a:moveTo>
                <a:lnTo>
                  <a:pt x="3538515" y="2851393"/>
                </a:lnTo>
              </a:path>
              <a:path w="5223509" h="2995929">
                <a:moveTo>
                  <a:pt x="2921655" y="811188"/>
                </a:moveTo>
                <a:lnTo>
                  <a:pt x="2848017" y="316488"/>
                </a:lnTo>
              </a:path>
              <a:path w="5223509" h="2995929">
                <a:moveTo>
                  <a:pt x="0" y="1699190"/>
                </a:moveTo>
                <a:lnTo>
                  <a:pt x="6134" y="1637728"/>
                </a:lnTo>
                <a:lnTo>
                  <a:pt x="21479" y="1579323"/>
                </a:lnTo>
                <a:lnTo>
                  <a:pt x="52175" y="1524036"/>
                </a:lnTo>
                <a:lnTo>
                  <a:pt x="92058" y="1474866"/>
                </a:lnTo>
                <a:lnTo>
                  <a:pt x="138099" y="1434930"/>
                </a:lnTo>
                <a:lnTo>
                  <a:pt x="193333" y="1407287"/>
                </a:lnTo>
                <a:lnTo>
                  <a:pt x="254719" y="1388819"/>
                </a:lnTo>
                <a:lnTo>
                  <a:pt x="316088" y="1382702"/>
                </a:lnTo>
                <a:lnTo>
                  <a:pt x="377474" y="1388819"/>
                </a:lnTo>
                <a:lnTo>
                  <a:pt x="435784" y="1407287"/>
                </a:lnTo>
                <a:lnTo>
                  <a:pt x="491018" y="1434930"/>
                </a:lnTo>
                <a:lnTo>
                  <a:pt x="540141" y="1474866"/>
                </a:lnTo>
                <a:lnTo>
                  <a:pt x="576966" y="1524036"/>
                </a:lnTo>
                <a:lnTo>
                  <a:pt x="607638" y="1579323"/>
                </a:lnTo>
                <a:lnTo>
                  <a:pt x="626065" y="1637728"/>
                </a:lnTo>
                <a:lnTo>
                  <a:pt x="632200" y="1699190"/>
                </a:lnTo>
                <a:lnTo>
                  <a:pt x="626065" y="1760594"/>
                </a:lnTo>
                <a:lnTo>
                  <a:pt x="607638" y="1822056"/>
                </a:lnTo>
                <a:lnTo>
                  <a:pt x="576966" y="1874285"/>
                </a:lnTo>
                <a:lnTo>
                  <a:pt x="540141" y="1923455"/>
                </a:lnTo>
                <a:lnTo>
                  <a:pt x="491018" y="1963391"/>
                </a:lnTo>
                <a:lnTo>
                  <a:pt x="435784" y="1991093"/>
                </a:lnTo>
                <a:lnTo>
                  <a:pt x="377474" y="2009503"/>
                </a:lnTo>
                <a:lnTo>
                  <a:pt x="316088" y="2015620"/>
                </a:lnTo>
                <a:lnTo>
                  <a:pt x="254719" y="2009503"/>
                </a:lnTo>
                <a:lnTo>
                  <a:pt x="193333" y="1991093"/>
                </a:lnTo>
                <a:lnTo>
                  <a:pt x="138099" y="1963391"/>
                </a:lnTo>
                <a:lnTo>
                  <a:pt x="92058" y="1923455"/>
                </a:lnTo>
                <a:lnTo>
                  <a:pt x="52175" y="1874285"/>
                </a:lnTo>
                <a:lnTo>
                  <a:pt x="21479" y="1822056"/>
                </a:lnTo>
                <a:lnTo>
                  <a:pt x="6134" y="1760594"/>
                </a:lnTo>
                <a:lnTo>
                  <a:pt x="0" y="1699190"/>
                </a:lnTo>
                <a:close/>
              </a:path>
            </a:pathLst>
          </a:custGeom>
          <a:ln w="6132">
            <a:solidFill>
              <a:srgbClr val="231F20"/>
            </a:solidFill>
          </a:ln>
        </p:spPr>
        <p:txBody>
          <a:bodyPr wrap="square" lIns="0" tIns="0" rIns="0" bIns="0" rtlCol="0"/>
          <a:lstStyle/>
          <a:p>
            <a:endParaRPr/>
          </a:p>
        </p:txBody>
      </p:sp>
      <p:sp>
        <p:nvSpPr>
          <p:cNvPr id="22" name="object 22"/>
          <p:cNvSpPr txBox="1"/>
          <p:nvPr/>
        </p:nvSpPr>
        <p:spPr>
          <a:xfrm>
            <a:off x="2307307" y="3148623"/>
            <a:ext cx="196850" cy="394335"/>
          </a:xfrm>
          <a:prstGeom prst="rect">
            <a:avLst/>
          </a:prstGeom>
        </p:spPr>
        <p:txBody>
          <a:bodyPr vert="horz" wrap="square" lIns="0" tIns="15240" rIns="0" bIns="0" rtlCol="0">
            <a:spAutoFit/>
          </a:bodyPr>
          <a:lstStyle/>
          <a:p>
            <a:pPr marL="12700">
              <a:lnSpc>
                <a:spcPct val="100000"/>
              </a:lnSpc>
              <a:spcBef>
                <a:spcPts val="120"/>
              </a:spcBef>
            </a:pPr>
            <a:r>
              <a:rPr sz="2400" spc="10" dirty="0">
                <a:solidFill>
                  <a:srgbClr val="231F20"/>
                </a:solidFill>
                <a:latin typeface="Arial MT"/>
                <a:cs typeface="Arial MT"/>
              </a:rPr>
              <a:t>3</a:t>
            </a:r>
            <a:endParaRPr sz="2400">
              <a:latin typeface="Arial MT"/>
              <a:cs typeface="Arial MT"/>
            </a:endParaRPr>
          </a:p>
        </p:txBody>
      </p:sp>
      <p:sp>
        <p:nvSpPr>
          <p:cNvPr id="23" name="object 23"/>
          <p:cNvSpPr/>
          <p:nvPr/>
        </p:nvSpPr>
        <p:spPr>
          <a:xfrm>
            <a:off x="2602333" y="2399335"/>
            <a:ext cx="776605" cy="2040255"/>
          </a:xfrm>
          <a:custGeom>
            <a:avLst/>
            <a:gdLst/>
            <a:ahLst/>
            <a:cxnLst/>
            <a:rect l="l" t="t" r="r" b="b"/>
            <a:pathLst>
              <a:path w="776604" h="2040254">
                <a:moveTo>
                  <a:pt x="0" y="1222899"/>
                </a:moveTo>
                <a:lnTo>
                  <a:pt x="681323" y="2040205"/>
                </a:lnTo>
              </a:path>
              <a:path w="776604" h="2040254">
                <a:moveTo>
                  <a:pt x="776463" y="0"/>
                </a:moveTo>
                <a:lnTo>
                  <a:pt x="36830" y="762018"/>
                </a:lnTo>
              </a:path>
            </a:pathLst>
          </a:custGeom>
          <a:ln w="6132">
            <a:solidFill>
              <a:srgbClr val="231F20"/>
            </a:solidFill>
          </a:ln>
        </p:spPr>
        <p:txBody>
          <a:bodyPr wrap="square" lIns="0" tIns="0" rIns="0" bIns="0" rtlCol="0"/>
          <a:lstStyle/>
          <a:p>
            <a:endParaRPr/>
          </a:p>
        </p:txBody>
      </p:sp>
      <p:sp>
        <p:nvSpPr>
          <p:cNvPr id="24" name="object 24"/>
          <p:cNvSpPr txBox="1"/>
          <p:nvPr/>
        </p:nvSpPr>
        <p:spPr>
          <a:xfrm>
            <a:off x="2120095" y="4789382"/>
            <a:ext cx="743585" cy="394335"/>
          </a:xfrm>
          <a:prstGeom prst="rect">
            <a:avLst/>
          </a:prstGeom>
        </p:spPr>
        <p:txBody>
          <a:bodyPr vert="horz" wrap="square" lIns="0" tIns="15240" rIns="0" bIns="0" rtlCol="0">
            <a:spAutoFit/>
          </a:bodyPr>
          <a:lstStyle/>
          <a:p>
            <a:pPr marL="12700">
              <a:lnSpc>
                <a:spcPct val="100000"/>
              </a:lnSpc>
              <a:spcBef>
                <a:spcPts val="120"/>
              </a:spcBef>
            </a:pPr>
            <a:r>
              <a:rPr sz="2400" dirty="0">
                <a:solidFill>
                  <a:srgbClr val="231F20"/>
                </a:solidFill>
                <a:latin typeface="Arial MT"/>
                <a:cs typeface="Arial MT"/>
              </a:rPr>
              <a:t>D</a:t>
            </a:r>
            <a:r>
              <a:rPr sz="2400" spc="15" dirty="0">
                <a:solidFill>
                  <a:srgbClr val="231F20"/>
                </a:solidFill>
                <a:latin typeface="Arial MT"/>
                <a:cs typeface="Arial MT"/>
              </a:rPr>
              <a:t>e</a:t>
            </a:r>
            <a:r>
              <a:rPr sz="2400" dirty="0">
                <a:solidFill>
                  <a:srgbClr val="231F20"/>
                </a:solidFill>
                <a:latin typeface="Arial MT"/>
                <a:cs typeface="Arial MT"/>
              </a:rPr>
              <a:t>s</a:t>
            </a:r>
            <a:r>
              <a:rPr sz="2400" spc="5" dirty="0">
                <a:solidFill>
                  <a:srgbClr val="231F20"/>
                </a:solidFill>
                <a:latin typeface="Arial MT"/>
                <a:cs typeface="Arial MT"/>
              </a:rPr>
              <a:t>t.</a:t>
            </a:r>
            <a:endParaRPr sz="2400">
              <a:latin typeface="Arial MT"/>
              <a:cs typeface="Arial MT"/>
            </a:endParaRPr>
          </a:p>
        </p:txBody>
      </p:sp>
      <p:sp>
        <p:nvSpPr>
          <p:cNvPr id="25" name="object 25"/>
          <p:cNvSpPr txBox="1"/>
          <p:nvPr/>
        </p:nvSpPr>
        <p:spPr>
          <a:xfrm>
            <a:off x="4912848" y="2577133"/>
            <a:ext cx="2234565" cy="708025"/>
          </a:xfrm>
          <a:prstGeom prst="rect">
            <a:avLst/>
          </a:prstGeom>
        </p:spPr>
        <p:txBody>
          <a:bodyPr vert="horz" wrap="square" lIns="0" tIns="15240" rIns="0" bIns="0" rtlCol="0">
            <a:spAutoFit/>
          </a:bodyPr>
          <a:lstStyle/>
          <a:p>
            <a:pPr marL="12700">
              <a:lnSpc>
                <a:spcPts val="2675"/>
              </a:lnSpc>
              <a:spcBef>
                <a:spcPts val="120"/>
              </a:spcBef>
            </a:pPr>
            <a:r>
              <a:rPr sz="2400" spc="10" dirty="0">
                <a:solidFill>
                  <a:srgbClr val="231F20"/>
                </a:solidFill>
                <a:latin typeface="Arial MT"/>
                <a:cs typeface="Arial MT"/>
              </a:rPr>
              <a:t>8</a:t>
            </a:r>
            <a:endParaRPr sz="2400">
              <a:latin typeface="Arial MT"/>
              <a:cs typeface="Arial MT"/>
            </a:endParaRPr>
          </a:p>
          <a:p>
            <a:pPr marL="1245870">
              <a:lnSpc>
                <a:spcPts val="2675"/>
              </a:lnSpc>
            </a:pPr>
            <a:r>
              <a:rPr sz="2400" spc="15" dirty="0">
                <a:solidFill>
                  <a:srgbClr val="231F20"/>
                </a:solidFill>
                <a:latin typeface="Arial MT"/>
                <a:cs typeface="Arial MT"/>
              </a:rPr>
              <a:t>Sou</a:t>
            </a:r>
            <a:r>
              <a:rPr sz="2400" spc="-5" dirty="0">
                <a:solidFill>
                  <a:srgbClr val="231F20"/>
                </a:solidFill>
                <a:latin typeface="Arial MT"/>
                <a:cs typeface="Arial MT"/>
              </a:rPr>
              <a:t>r</a:t>
            </a:r>
            <a:r>
              <a:rPr sz="2400" dirty="0">
                <a:solidFill>
                  <a:srgbClr val="231F20"/>
                </a:solidFill>
                <a:latin typeface="Arial MT"/>
                <a:cs typeface="Arial MT"/>
              </a:rPr>
              <a:t>c</a:t>
            </a:r>
            <a:r>
              <a:rPr sz="2400" spc="10" dirty="0">
                <a:solidFill>
                  <a:srgbClr val="231F20"/>
                </a:solidFill>
                <a:latin typeface="Arial MT"/>
                <a:cs typeface="Arial MT"/>
              </a:rPr>
              <a:t>e</a:t>
            </a:r>
            <a:endParaRPr sz="2400">
              <a:latin typeface="Arial MT"/>
              <a:cs typeface="Arial MT"/>
            </a:endParaRPr>
          </a:p>
        </p:txBody>
      </p:sp>
      <p:grpSp>
        <p:nvGrpSpPr>
          <p:cNvPr id="26" name="object 26"/>
          <p:cNvGrpSpPr/>
          <p:nvPr/>
        </p:nvGrpSpPr>
        <p:grpSpPr>
          <a:xfrm>
            <a:off x="5625176" y="3201173"/>
            <a:ext cx="638810" cy="639445"/>
            <a:chOff x="5625176" y="3201173"/>
            <a:chExt cx="638810" cy="639445"/>
          </a:xfrm>
        </p:grpSpPr>
        <p:sp>
          <p:nvSpPr>
            <p:cNvPr id="27" name="object 27"/>
            <p:cNvSpPr/>
            <p:nvPr/>
          </p:nvSpPr>
          <p:spPr>
            <a:xfrm>
              <a:off x="5628351" y="3204348"/>
              <a:ext cx="632460" cy="633095"/>
            </a:xfrm>
            <a:custGeom>
              <a:avLst/>
              <a:gdLst/>
              <a:ahLst/>
              <a:cxnLst/>
              <a:rect l="l" t="t" r="r" b="b"/>
              <a:pathLst>
                <a:path w="632460" h="633095">
                  <a:moveTo>
                    <a:pt x="316076" y="0"/>
                  </a:moveTo>
                  <a:lnTo>
                    <a:pt x="254731" y="6175"/>
                  </a:lnTo>
                  <a:lnTo>
                    <a:pt x="193327" y="24585"/>
                  </a:lnTo>
                  <a:lnTo>
                    <a:pt x="141158" y="52228"/>
                  </a:lnTo>
                  <a:lnTo>
                    <a:pt x="92046" y="92164"/>
                  </a:lnTo>
                  <a:lnTo>
                    <a:pt x="52169" y="141334"/>
                  </a:lnTo>
                  <a:lnTo>
                    <a:pt x="24526" y="196680"/>
                  </a:lnTo>
                  <a:lnTo>
                    <a:pt x="6116" y="255025"/>
                  </a:lnTo>
                  <a:lnTo>
                    <a:pt x="0" y="316488"/>
                  </a:lnTo>
                  <a:lnTo>
                    <a:pt x="6116" y="377950"/>
                  </a:lnTo>
                  <a:lnTo>
                    <a:pt x="24526" y="436296"/>
                  </a:lnTo>
                  <a:lnTo>
                    <a:pt x="52169" y="491583"/>
                  </a:lnTo>
                  <a:lnTo>
                    <a:pt x="92046" y="540753"/>
                  </a:lnTo>
                  <a:lnTo>
                    <a:pt x="141158" y="580747"/>
                  </a:lnTo>
                  <a:lnTo>
                    <a:pt x="193327" y="608391"/>
                  </a:lnTo>
                  <a:lnTo>
                    <a:pt x="254731" y="626800"/>
                  </a:lnTo>
                  <a:lnTo>
                    <a:pt x="316076" y="632976"/>
                  </a:lnTo>
                  <a:lnTo>
                    <a:pt x="377480" y="626800"/>
                  </a:lnTo>
                  <a:lnTo>
                    <a:pt x="435766" y="608391"/>
                  </a:lnTo>
                  <a:lnTo>
                    <a:pt x="490994" y="580747"/>
                  </a:lnTo>
                  <a:lnTo>
                    <a:pt x="540106" y="540753"/>
                  </a:lnTo>
                  <a:lnTo>
                    <a:pt x="580042" y="491583"/>
                  </a:lnTo>
                  <a:lnTo>
                    <a:pt x="607685" y="436296"/>
                  </a:lnTo>
                  <a:lnTo>
                    <a:pt x="626036" y="377950"/>
                  </a:lnTo>
                  <a:lnTo>
                    <a:pt x="632211" y="316488"/>
                  </a:lnTo>
                  <a:lnTo>
                    <a:pt x="626036" y="255025"/>
                  </a:lnTo>
                  <a:lnTo>
                    <a:pt x="607685" y="196680"/>
                  </a:lnTo>
                  <a:lnTo>
                    <a:pt x="580042" y="141334"/>
                  </a:lnTo>
                  <a:lnTo>
                    <a:pt x="540106" y="92164"/>
                  </a:lnTo>
                  <a:lnTo>
                    <a:pt x="490994" y="52228"/>
                  </a:lnTo>
                  <a:lnTo>
                    <a:pt x="435766" y="24585"/>
                  </a:lnTo>
                  <a:lnTo>
                    <a:pt x="377480" y="6175"/>
                  </a:lnTo>
                  <a:lnTo>
                    <a:pt x="316076" y="0"/>
                  </a:lnTo>
                  <a:close/>
                </a:path>
              </a:pathLst>
            </a:custGeom>
            <a:solidFill>
              <a:srgbClr val="FAE62A"/>
            </a:solidFill>
          </p:spPr>
          <p:txBody>
            <a:bodyPr wrap="square" lIns="0" tIns="0" rIns="0" bIns="0" rtlCol="0"/>
            <a:lstStyle/>
            <a:p>
              <a:endParaRPr/>
            </a:p>
          </p:txBody>
        </p:sp>
        <p:sp>
          <p:nvSpPr>
            <p:cNvPr id="28" name="object 28"/>
            <p:cNvSpPr/>
            <p:nvPr/>
          </p:nvSpPr>
          <p:spPr>
            <a:xfrm>
              <a:off x="5628351" y="3204348"/>
              <a:ext cx="632460" cy="633095"/>
            </a:xfrm>
            <a:custGeom>
              <a:avLst/>
              <a:gdLst/>
              <a:ahLst/>
              <a:cxnLst/>
              <a:rect l="l" t="t" r="r" b="b"/>
              <a:pathLst>
                <a:path w="632460" h="633095">
                  <a:moveTo>
                    <a:pt x="0" y="316488"/>
                  </a:moveTo>
                  <a:lnTo>
                    <a:pt x="6116" y="255025"/>
                  </a:lnTo>
                  <a:lnTo>
                    <a:pt x="24526" y="196680"/>
                  </a:lnTo>
                  <a:lnTo>
                    <a:pt x="52169" y="141334"/>
                  </a:lnTo>
                  <a:lnTo>
                    <a:pt x="92046" y="92164"/>
                  </a:lnTo>
                  <a:lnTo>
                    <a:pt x="141158" y="52228"/>
                  </a:lnTo>
                  <a:lnTo>
                    <a:pt x="193327" y="24585"/>
                  </a:lnTo>
                  <a:lnTo>
                    <a:pt x="254731" y="6175"/>
                  </a:lnTo>
                  <a:lnTo>
                    <a:pt x="316076" y="0"/>
                  </a:lnTo>
                  <a:lnTo>
                    <a:pt x="377480" y="6175"/>
                  </a:lnTo>
                  <a:lnTo>
                    <a:pt x="435766" y="24585"/>
                  </a:lnTo>
                  <a:lnTo>
                    <a:pt x="490994" y="52228"/>
                  </a:lnTo>
                  <a:lnTo>
                    <a:pt x="540106" y="92164"/>
                  </a:lnTo>
                  <a:lnTo>
                    <a:pt x="580042" y="141334"/>
                  </a:lnTo>
                  <a:lnTo>
                    <a:pt x="607685" y="196680"/>
                  </a:lnTo>
                  <a:lnTo>
                    <a:pt x="626036" y="255025"/>
                  </a:lnTo>
                  <a:lnTo>
                    <a:pt x="632211" y="316488"/>
                  </a:lnTo>
                  <a:lnTo>
                    <a:pt x="626036" y="377950"/>
                  </a:lnTo>
                  <a:lnTo>
                    <a:pt x="607685" y="436296"/>
                  </a:lnTo>
                  <a:lnTo>
                    <a:pt x="580042" y="491583"/>
                  </a:lnTo>
                  <a:lnTo>
                    <a:pt x="540106" y="540753"/>
                  </a:lnTo>
                  <a:lnTo>
                    <a:pt x="490994" y="580747"/>
                  </a:lnTo>
                  <a:lnTo>
                    <a:pt x="435766" y="608391"/>
                  </a:lnTo>
                  <a:lnTo>
                    <a:pt x="377480" y="626800"/>
                  </a:lnTo>
                  <a:lnTo>
                    <a:pt x="316076" y="632976"/>
                  </a:lnTo>
                  <a:lnTo>
                    <a:pt x="254731" y="626800"/>
                  </a:lnTo>
                  <a:lnTo>
                    <a:pt x="193327" y="608391"/>
                  </a:lnTo>
                  <a:lnTo>
                    <a:pt x="141158" y="580747"/>
                  </a:lnTo>
                  <a:lnTo>
                    <a:pt x="92046" y="540753"/>
                  </a:lnTo>
                  <a:lnTo>
                    <a:pt x="52169" y="491583"/>
                  </a:lnTo>
                  <a:lnTo>
                    <a:pt x="24526" y="436296"/>
                  </a:lnTo>
                  <a:lnTo>
                    <a:pt x="6116" y="377950"/>
                  </a:lnTo>
                  <a:lnTo>
                    <a:pt x="0" y="316488"/>
                  </a:lnTo>
                  <a:close/>
                </a:path>
              </a:pathLst>
            </a:custGeom>
            <a:ln w="6132">
              <a:solidFill>
                <a:srgbClr val="231F20"/>
              </a:solidFill>
            </a:ln>
          </p:spPr>
          <p:txBody>
            <a:bodyPr wrap="square" lIns="0" tIns="0" rIns="0" bIns="0" rtlCol="0"/>
            <a:lstStyle/>
            <a:p>
              <a:endParaRPr/>
            </a:p>
          </p:txBody>
        </p:sp>
      </p:grpSp>
      <p:sp>
        <p:nvSpPr>
          <p:cNvPr id="29" name="object 29"/>
          <p:cNvSpPr txBox="1"/>
          <p:nvPr/>
        </p:nvSpPr>
        <p:spPr>
          <a:xfrm>
            <a:off x="5759880" y="3293051"/>
            <a:ext cx="368300" cy="394335"/>
          </a:xfrm>
          <a:prstGeom prst="rect">
            <a:avLst/>
          </a:prstGeom>
        </p:spPr>
        <p:txBody>
          <a:bodyPr vert="horz" wrap="square" lIns="0" tIns="15240" rIns="0" bIns="0" rtlCol="0">
            <a:spAutoFit/>
          </a:bodyPr>
          <a:lstStyle/>
          <a:p>
            <a:pPr marL="12700">
              <a:lnSpc>
                <a:spcPct val="100000"/>
              </a:lnSpc>
              <a:spcBef>
                <a:spcPts val="120"/>
              </a:spcBef>
            </a:pPr>
            <a:r>
              <a:rPr sz="2400" spc="15" dirty="0">
                <a:solidFill>
                  <a:srgbClr val="231F20"/>
                </a:solidFill>
                <a:latin typeface="Arial MT"/>
                <a:cs typeface="Arial MT"/>
              </a:rPr>
              <a:t>1</a:t>
            </a:r>
            <a:r>
              <a:rPr sz="2400" spc="10" dirty="0">
                <a:solidFill>
                  <a:srgbClr val="231F20"/>
                </a:solidFill>
                <a:latin typeface="Arial MT"/>
                <a:cs typeface="Arial MT"/>
              </a:rPr>
              <a:t>0</a:t>
            </a:r>
            <a:endParaRPr sz="2400">
              <a:latin typeface="Arial MT"/>
              <a:cs typeface="Arial MT"/>
            </a:endParaRPr>
          </a:p>
        </p:txBody>
      </p:sp>
      <p:sp>
        <p:nvSpPr>
          <p:cNvPr id="30" name="object 30"/>
          <p:cNvSpPr/>
          <p:nvPr/>
        </p:nvSpPr>
        <p:spPr>
          <a:xfrm>
            <a:off x="1110822" y="4270562"/>
            <a:ext cx="632460" cy="633095"/>
          </a:xfrm>
          <a:custGeom>
            <a:avLst/>
            <a:gdLst/>
            <a:ahLst/>
            <a:cxnLst/>
            <a:rect l="l" t="t" r="r" b="b"/>
            <a:pathLst>
              <a:path w="632460" h="633095">
                <a:moveTo>
                  <a:pt x="0" y="316429"/>
                </a:moveTo>
                <a:lnTo>
                  <a:pt x="6134" y="255025"/>
                </a:lnTo>
                <a:lnTo>
                  <a:pt x="24561" y="193563"/>
                </a:lnTo>
                <a:lnTo>
                  <a:pt x="52181" y="141334"/>
                </a:lnTo>
                <a:lnTo>
                  <a:pt x="92064" y="92164"/>
                </a:lnTo>
                <a:lnTo>
                  <a:pt x="141181" y="52228"/>
                </a:lnTo>
                <a:lnTo>
                  <a:pt x="196415" y="24585"/>
                </a:lnTo>
                <a:lnTo>
                  <a:pt x="254725" y="6116"/>
                </a:lnTo>
                <a:lnTo>
                  <a:pt x="316117" y="0"/>
                </a:lnTo>
                <a:lnTo>
                  <a:pt x="377480" y="6116"/>
                </a:lnTo>
                <a:lnTo>
                  <a:pt x="435790" y="24585"/>
                </a:lnTo>
                <a:lnTo>
                  <a:pt x="491047" y="52228"/>
                </a:lnTo>
                <a:lnTo>
                  <a:pt x="540141" y="92164"/>
                </a:lnTo>
                <a:lnTo>
                  <a:pt x="580053" y="141334"/>
                </a:lnTo>
                <a:lnTo>
                  <a:pt x="607667" y="193563"/>
                </a:lnTo>
                <a:lnTo>
                  <a:pt x="626071" y="255025"/>
                </a:lnTo>
                <a:lnTo>
                  <a:pt x="632205" y="316429"/>
                </a:lnTo>
                <a:lnTo>
                  <a:pt x="626071" y="377891"/>
                </a:lnTo>
                <a:lnTo>
                  <a:pt x="607667" y="436296"/>
                </a:lnTo>
                <a:lnTo>
                  <a:pt x="580053" y="491583"/>
                </a:lnTo>
                <a:lnTo>
                  <a:pt x="540141" y="540753"/>
                </a:lnTo>
                <a:lnTo>
                  <a:pt x="491047" y="580689"/>
                </a:lnTo>
                <a:lnTo>
                  <a:pt x="435790" y="608332"/>
                </a:lnTo>
                <a:lnTo>
                  <a:pt x="377480" y="626800"/>
                </a:lnTo>
                <a:lnTo>
                  <a:pt x="316117" y="632917"/>
                </a:lnTo>
                <a:lnTo>
                  <a:pt x="254725" y="626800"/>
                </a:lnTo>
                <a:lnTo>
                  <a:pt x="196415" y="608332"/>
                </a:lnTo>
                <a:lnTo>
                  <a:pt x="141181" y="580689"/>
                </a:lnTo>
                <a:lnTo>
                  <a:pt x="92064" y="540753"/>
                </a:lnTo>
                <a:lnTo>
                  <a:pt x="52181" y="491583"/>
                </a:lnTo>
                <a:lnTo>
                  <a:pt x="24561" y="436296"/>
                </a:lnTo>
                <a:lnTo>
                  <a:pt x="6134" y="377891"/>
                </a:lnTo>
                <a:lnTo>
                  <a:pt x="0" y="316429"/>
                </a:lnTo>
                <a:close/>
              </a:path>
            </a:pathLst>
          </a:custGeom>
          <a:ln w="6132">
            <a:solidFill>
              <a:srgbClr val="231F20"/>
            </a:solidFill>
          </a:ln>
        </p:spPr>
        <p:txBody>
          <a:bodyPr wrap="square" lIns="0" tIns="0" rIns="0" bIns="0" rtlCol="0"/>
          <a:lstStyle/>
          <a:p>
            <a:endParaRPr/>
          </a:p>
        </p:txBody>
      </p:sp>
      <p:sp>
        <p:nvSpPr>
          <p:cNvPr id="31" name="object 31"/>
          <p:cNvSpPr txBox="1"/>
          <p:nvPr/>
        </p:nvSpPr>
        <p:spPr>
          <a:xfrm>
            <a:off x="1242365" y="4359222"/>
            <a:ext cx="368300" cy="394335"/>
          </a:xfrm>
          <a:prstGeom prst="rect">
            <a:avLst/>
          </a:prstGeom>
        </p:spPr>
        <p:txBody>
          <a:bodyPr vert="horz" wrap="square" lIns="0" tIns="15240" rIns="0" bIns="0" rtlCol="0">
            <a:spAutoFit/>
          </a:bodyPr>
          <a:lstStyle/>
          <a:p>
            <a:pPr marL="12700">
              <a:lnSpc>
                <a:spcPct val="100000"/>
              </a:lnSpc>
              <a:spcBef>
                <a:spcPts val="120"/>
              </a:spcBef>
            </a:pPr>
            <a:r>
              <a:rPr sz="2400" spc="15" dirty="0">
                <a:solidFill>
                  <a:srgbClr val="231F20"/>
                </a:solidFill>
                <a:latin typeface="Arial MT"/>
                <a:cs typeface="Arial MT"/>
              </a:rPr>
              <a:t>1</a:t>
            </a:r>
            <a:r>
              <a:rPr sz="2400" spc="10" dirty="0">
                <a:solidFill>
                  <a:srgbClr val="231F20"/>
                </a:solidFill>
                <a:latin typeface="Arial MT"/>
                <a:cs typeface="Arial MT"/>
              </a:rPr>
              <a:t>1</a:t>
            </a:r>
            <a:endParaRPr sz="2400">
              <a:latin typeface="Arial MT"/>
              <a:cs typeface="Arial MT"/>
            </a:endParaRPr>
          </a:p>
        </p:txBody>
      </p:sp>
      <p:sp>
        <p:nvSpPr>
          <p:cNvPr id="32" name="object 32"/>
          <p:cNvSpPr/>
          <p:nvPr/>
        </p:nvSpPr>
        <p:spPr>
          <a:xfrm>
            <a:off x="1598787" y="2196538"/>
            <a:ext cx="6647815" cy="2476500"/>
          </a:xfrm>
          <a:custGeom>
            <a:avLst/>
            <a:gdLst/>
            <a:ahLst/>
            <a:cxnLst/>
            <a:rect l="l" t="t" r="r" b="b"/>
            <a:pathLst>
              <a:path w="6647815" h="2476500">
                <a:moveTo>
                  <a:pt x="3050573" y="1410345"/>
                </a:moveTo>
                <a:lnTo>
                  <a:pt x="4029563" y="1324298"/>
                </a:lnTo>
              </a:path>
              <a:path w="6647815" h="2476500">
                <a:moveTo>
                  <a:pt x="4345640" y="1640786"/>
                </a:moveTo>
                <a:lnTo>
                  <a:pt x="4345640" y="2015620"/>
                </a:lnTo>
              </a:path>
              <a:path w="6647815" h="2476500">
                <a:moveTo>
                  <a:pt x="4661775" y="1324298"/>
                </a:moveTo>
                <a:lnTo>
                  <a:pt x="5554835" y="1640786"/>
                </a:lnTo>
              </a:path>
              <a:path w="6647815" h="2476500">
                <a:moveTo>
                  <a:pt x="4428511" y="1017044"/>
                </a:moveTo>
                <a:lnTo>
                  <a:pt x="4670950" y="227382"/>
                </a:lnTo>
              </a:path>
              <a:path w="6647815" h="2476500">
                <a:moveTo>
                  <a:pt x="2043939" y="344131"/>
                </a:moveTo>
                <a:lnTo>
                  <a:pt x="2562578" y="1146086"/>
                </a:lnTo>
              </a:path>
              <a:path w="6647815" h="2476500">
                <a:moveTo>
                  <a:pt x="0" y="2126252"/>
                </a:moveTo>
                <a:lnTo>
                  <a:pt x="598451" y="1419521"/>
                </a:lnTo>
              </a:path>
              <a:path w="6647815" h="2476500">
                <a:moveTo>
                  <a:pt x="144240" y="2390453"/>
                </a:moveTo>
                <a:lnTo>
                  <a:pt x="1583593" y="2476501"/>
                </a:lnTo>
              </a:path>
              <a:path w="6647815" h="2476500">
                <a:moveTo>
                  <a:pt x="6015187" y="316488"/>
                </a:moveTo>
                <a:lnTo>
                  <a:pt x="6021304" y="255025"/>
                </a:lnTo>
                <a:lnTo>
                  <a:pt x="6036655" y="193563"/>
                </a:lnTo>
                <a:lnTo>
                  <a:pt x="6067357" y="141334"/>
                </a:lnTo>
                <a:lnTo>
                  <a:pt x="6107234" y="92164"/>
                </a:lnTo>
                <a:lnTo>
                  <a:pt x="6153287" y="52228"/>
                </a:lnTo>
                <a:lnTo>
                  <a:pt x="6208515" y="24585"/>
                </a:lnTo>
                <a:lnTo>
                  <a:pt x="6269860" y="6116"/>
                </a:lnTo>
                <a:lnTo>
                  <a:pt x="6331264" y="0"/>
                </a:lnTo>
                <a:lnTo>
                  <a:pt x="6392667" y="6116"/>
                </a:lnTo>
                <a:lnTo>
                  <a:pt x="6450954" y="24585"/>
                </a:lnTo>
                <a:lnTo>
                  <a:pt x="6506182" y="52228"/>
                </a:lnTo>
                <a:lnTo>
                  <a:pt x="6555293" y="92164"/>
                </a:lnTo>
                <a:lnTo>
                  <a:pt x="6592112" y="141334"/>
                </a:lnTo>
                <a:lnTo>
                  <a:pt x="6622814" y="193563"/>
                </a:lnTo>
                <a:lnTo>
                  <a:pt x="6641223" y="255025"/>
                </a:lnTo>
                <a:lnTo>
                  <a:pt x="6647340" y="316488"/>
                </a:lnTo>
                <a:lnTo>
                  <a:pt x="6641223" y="377891"/>
                </a:lnTo>
                <a:lnTo>
                  <a:pt x="6622814" y="436296"/>
                </a:lnTo>
                <a:lnTo>
                  <a:pt x="6592112" y="491641"/>
                </a:lnTo>
                <a:lnTo>
                  <a:pt x="6555293" y="540811"/>
                </a:lnTo>
                <a:lnTo>
                  <a:pt x="6506182" y="580747"/>
                </a:lnTo>
                <a:lnTo>
                  <a:pt x="6450954" y="608391"/>
                </a:lnTo>
                <a:lnTo>
                  <a:pt x="6392667" y="626800"/>
                </a:lnTo>
                <a:lnTo>
                  <a:pt x="6331264" y="632917"/>
                </a:lnTo>
                <a:lnTo>
                  <a:pt x="6269860" y="626800"/>
                </a:lnTo>
                <a:lnTo>
                  <a:pt x="6208515" y="608391"/>
                </a:lnTo>
                <a:lnTo>
                  <a:pt x="6153287" y="580747"/>
                </a:lnTo>
                <a:lnTo>
                  <a:pt x="6107234" y="540811"/>
                </a:lnTo>
                <a:lnTo>
                  <a:pt x="6067357" y="491641"/>
                </a:lnTo>
                <a:lnTo>
                  <a:pt x="6036655" y="436296"/>
                </a:lnTo>
                <a:lnTo>
                  <a:pt x="6021304" y="377891"/>
                </a:lnTo>
                <a:lnTo>
                  <a:pt x="6015187" y="316488"/>
                </a:lnTo>
                <a:close/>
              </a:path>
            </a:pathLst>
          </a:custGeom>
          <a:ln w="6132">
            <a:solidFill>
              <a:srgbClr val="231F20"/>
            </a:solidFill>
          </a:ln>
        </p:spPr>
        <p:txBody>
          <a:bodyPr wrap="square" lIns="0" tIns="0" rIns="0" bIns="0" rtlCol="0"/>
          <a:lstStyle/>
          <a:p>
            <a:endParaRPr/>
          </a:p>
        </p:txBody>
      </p:sp>
      <p:sp>
        <p:nvSpPr>
          <p:cNvPr id="33" name="object 33"/>
          <p:cNvSpPr txBox="1"/>
          <p:nvPr/>
        </p:nvSpPr>
        <p:spPr>
          <a:xfrm>
            <a:off x="7745490" y="2285230"/>
            <a:ext cx="368300" cy="394335"/>
          </a:xfrm>
          <a:prstGeom prst="rect">
            <a:avLst/>
          </a:prstGeom>
        </p:spPr>
        <p:txBody>
          <a:bodyPr vert="horz" wrap="square" lIns="0" tIns="15240" rIns="0" bIns="0" rtlCol="0">
            <a:spAutoFit/>
          </a:bodyPr>
          <a:lstStyle/>
          <a:p>
            <a:pPr marL="12700">
              <a:lnSpc>
                <a:spcPct val="100000"/>
              </a:lnSpc>
              <a:spcBef>
                <a:spcPts val="120"/>
              </a:spcBef>
            </a:pPr>
            <a:r>
              <a:rPr sz="2400" spc="15" dirty="0">
                <a:solidFill>
                  <a:srgbClr val="231F20"/>
                </a:solidFill>
                <a:latin typeface="Arial MT"/>
                <a:cs typeface="Arial MT"/>
              </a:rPr>
              <a:t>1</a:t>
            </a:r>
            <a:r>
              <a:rPr sz="2400" spc="10" dirty="0">
                <a:solidFill>
                  <a:srgbClr val="231F20"/>
                </a:solidFill>
                <a:latin typeface="Arial MT"/>
                <a:cs typeface="Arial MT"/>
              </a:rPr>
              <a:t>2</a:t>
            </a:r>
            <a:endParaRPr sz="2400">
              <a:latin typeface="Arial MT"/>
              <a:cs typeface="Arial MT"/>
            </a:endParaRPr>
          </a:p>
        </p:txBody>
      </p:sp>
      <p:sp>
        <p:nvSpPr>
          <p:cNvPr id="34" name="object 34"/>
          <p:cNvSpPr/>
          <p:nvPr/>
        </p:nvSpPr>
        <p:spPr>
          <a:xfrm>
            <a:off x="8764826" y="3204348"/>
            <a:ext cx="632460" cy="633095"/>
          </a:xfrm>
          <a:custGeom>
            <a:avLst/>
            <a:gdLst/>
            <a:ahLst/>
            <a:cxnLst/>
            <a:rect l="l" t="t" r="r" b="b"/>
            <a:pathLst>
              <a:path w="632459" h="633095">
                <a:moveTo>
                  <a:pt x="0" y="316488"/>
                </a:moveTo>
                <a:lnTo>
                  <a:pt x="6116" y="255025"/>
                </a:lnTo>
                <a:lnTo>
                  <a:pt x="21467" y="196680"/>
                </a:lnTo>
                <a:lnTo>
                  <a:pt x="52169" y="141334"/>
                </a:lnTo>
                <a:lnTo>
                  <a:pt x="92046" y="92164"/>
                </a:lnTo>
                <a:lnTo>
                  <a:pt x="138099" y="52228"/>
                </a:lnTo>
                <a:lnTo>
                  <a:pt x="193327" y="24585"/>
                </a:lnTo>
                <a:lnTo>
                  <a:pt x="254731" y="6175"/>
                </a:lnTo>
                <a:lnTo>
                  <a:pt x="316076" y="0"/>
                </a:lnTo>
                <a:lnTo>
                  <a:pt x="377480" y="6175"/>
                </a:lnTo>
                <a:lnTo>
                  <a:pt x="435825" y="24585"/>
                </a:lnTo>
                <a:lnTo>
                  <a:pt x="491053" y="52228"/>
                </a:lnTo>
                <a:lnTo>
                  <a:pt x="540106" y="92164"/>
                </a:lnTo>
                <a:lnTo>
                  <a:pt x="576983" y="141334"/>
                </a:lnTo>
                <a:lnTo>
                  <a:pt x="607626" y="196680"/>
                </a:lnTo>
                <a:lnTo>
                  <a:pt x="626036" y="255025"/>
                </a:lnTo>
                <a:lnTo>
                  <a:pt x="632211" y="316488"/>
                </a:lnTo>
                <a:lnTo>
                  <a:pt x="626036" y="377950"/>
                </a:lnTo>
                <a:lnTo>
                  <a:pt x="607626" y="436296"/>
                </a:lnTo>
                <a:lnTo>
                  <a:pt x="576983" y="491583"/>
                </a:lnTo>
                <a:lnTo>
                  <a:pt x="540106" y="540753"/>
                </a:lnTo>
                <a:lnTo>
                  <a:pt x="491053" y="580747"/>
                </a:lnTo>
                <a:lnTo>
                  <a:pt x="435825" y="608391"/>
                </a:lnTo>
                <a:lnTo>
                  <a:pt x="377480" y="626800"/>
                </a:lnTo>
                <a:lnTo>
                  <a:pt x="316076" y="632976"/>
                </a:lnTo>
                <a:lnTo>
                  <a:pt x="254731" y="626800"/>
                </a:lnTo>
                <a:lnTo>
                  <a:pt x="193327" y="608391"/>
                </a:lnTo>
                <a:lnTo>
                  <a:pt x="138099" y="580747"/>
                </a:lnTo>
                <a:lnTo>
                  <a:pt x="92046" y="540753"/>
                </a:lnTo>
                <a:lnTo>
                  <a:pt x="52169" y="491583"/>
                </a:lnTo>
                <a:lnTo>
                  <a:pt x="21467" y="436296"/>
                </a:lnTo>
                <a:lnTo>
                  <a:pt x="6116" y="377950"/>
                </a:lnTo>
                <a:lnTo>
                  <a:pt x="0" y="316488"/>
                </a:lnTo>
                <a:close/>
              </a:path>
            </a:pathLst>
          </a:custGeom>
          <a:ln w="6132">
            <a:solidFill>
              <a:srgbClr val="231F20"/>
            </a:solidFill>
          </a:ln>
        </p:spPr>
        <p:txBody>
          <a:bodyPr wrap="square" lIns="0" tIns="0" rIns="0" bIns="0" rtlCol="0"/>
          <a:lstStyle/>
          <a:p>
            <a:endParaRPr/>
          </a:p>
        </p:txBody>
      </p:sp>
      <p:sp>
        <p:nvSpPr>
          <p:cNvPr id="35" name="object 35"/>
          <p:cNvSpPr txBox="1"/>
          <p:nvPr/>
        </p:nvSpPr>
        <p:spPr>
          <a:xfrm>
            <a:off x="8896356" y="3293051"/>
            <a:ext cx="368300" cy="394335"/>
          </a:xfrm>
          <a:prstGeom prst="rect">
            <a:avLst/>
          </a:prstGeom>
        </p:spPr>
        <p:txBody>
          <a:bodyPr vert="horz" wrap="square" lIns="0" tIns="15240" rIns="0" bIns="0" rtlCol="0">
            <a:spAutoFit/>
          </a:bodyPr>
          <a:lstStyle/>
          <a:p>
            <a:pPr marL="12700">
              <a:lnSpc>
                <a:spcPct val="100000"/>
              </a:lnSpc>
              <a:spcBef>
                <a:spcPts val="120"/>
              </a:spcBef>
            </a:pPr>
            <a:r>
              <a:rPr sz="2400" spc="15" dirty="0">
                <a:solidFill>
                  <a:srgbClr val="231F20"/>
                </a:solidFill>
                <a:latin typeface="Arial MT"/>
                <a:cs typeface="Arial MT"/>
              </a:rPr>
              <a:t>1</a:t>
            </a:r>
            <a:r>
              <a:rPr sz="2400" spc="10" dirty="0">
                <a:solidFill>
                  <a:srgbClr val="231F20"/>
                </a:solidFill>
                <a:latin typeface="Arial MT"/>
                <a:cs typeface="Arial MT"/>
              </a:rPr>
              <a:t>3</a:t>
            </a:r>
            <a:endParaRPr sz="2400">
              <a:latin typeface="Arial MT"/>
              <a:cs typeface="Arial MT"/>
            </a:endParaRPr>
          </a:p>
        </p:txBody>
      </p:sp>
      <p:sp>
        <p:nvSpPr>
          <p:cNvPr id="36" name="object 36"/>
          <p:cNvSpPr/>
          <p:nvPr/>
        </p:nvSpPr>
        <p:spPr>
          <a:xfrm>
            <a:off x="7095337" y="1216371"/>
            <a:ext cx="632460" cy="633095"/>
          </a:xfrm>
          <a:custGeom>
            <a:avLst/>
            <a:gdLst/>
            <a:ahLst/>
            <a:cxnLst/>
            <a:rect l="l" t="t" r="r" b="b"/>
            <a:pathLst>
              <a:path w="632459" h="633094">
                <a:moveTo>
                  <a:pt x="0" y="316488"/>
                </a:moveTo>
                <a:lnTo>
                  <a:pt x="6116" y="255025"/>
                </a:lnTo>
                <a:lnTo>
                  <a:pt x="24526" y="196680"/>
                </a:lnTo>
                <a:lnTo>
                  <a:pt x="52110" y="141334"/>
                </a:lnTo>
                <a:lnTo>
                  <a:pt x="92046" y="92164"/>
                </a:lnTo>
                <a:lnTo>
                  <a:pt x="141158" y="52228"/>
                </a:lnTo>
                <a:lnTo>
                  <a:pt x="196386" y="24585"/>
                </a:lnTo>
                <a:lnTo>
                  <a:pt x="254672" y="6175"/>
                </a:lnTo>
                <a:lnTo>
                  <a:pt x="316076" y="0"/>
                </a:lnTo>
                <a:lnTo>
                  <a:pt x="377480" y="6175"/>
                </a:lnTo>
                <a:lnTo>
                  <a:pt x="435766" y="24585"/>
                </a:lnTo>
                <a:lnTo>
                  <a:pt x="490994" y="52228"/>
                </a:lnTo>
                <a:lnTo>
                  <a:pt x="540106" y="92164"/>
                </a:lnTo>
                <a:lnTo>
                  <a:pt x="579983" y="141334"/>
                </a:lnTo>
                <a:lnTo>
                  <a:pt x="607626" y="196680"/>
                </a:lnTo>
                <a:lnTo>
                  <a:pt x="626036" y="255025"/>
                </a:lnTo>
                <a:lnTo>
                  <a:pt x="632153" y="316488"/>
                </a:lnTo>
                <a:lnTo>
                  <a:pt x="626036" y="377950"/>
                </a:lnTo>
                <a:lnTo>
                  <a:pt x="607626" y="439413"/>
                </a:lnTo>
                <a:lnTo>
                  <a:pt x="579983" y="491641"/>
                </a:lnTo>
                <a:lnTo>
                  <a:pt x="540106" y="540753"/>
                </a:lnTo>
                <a:lnTo>
                  <a:pt x="490994" y="580747"/>
                </a:lnTo>
                <a:lnTo>
                  <a:pt x="435766" y="608391"/>
                </a:lnTo>
                <a:lnTo>
                  <a:pt x="377480" y="626800"/>
                </a:lnTo>
                <a:lnTo>
                  <a:pt x="316076" y="632976"/>
                </a:lnTo>
                <a:lnTo>
                  <a:pt x="254672" y="626800"/>
                </a:lnTo>
                <a:lnTo>
                  <a:pt x="196386" y="608391"/>
                </a:lnTo>
                <a:lnTo>
                  <a:pt x="141158" y="580747"/>
                </a:lnTo>
                <a:lnTo>
                  <a:pt x="92046" y="540753"/>
                </a:lnTo>
                <a:lnTo>
                  <a:pt x="52110" y="491641"/>
                </a:lnTo>
                <a:lnTo>
                  <a:pt x="24526" y="439413"/>
                </a:lnTo>
                <a:lnTo>
                  <a:pt x="6116" y="377950"/>
                </a:lnTo>
                <a:lnTo>
                  <a:pt x="0" y="316488"/>
                </a:lnTo>
                <a:close/>
              </a:path>
            </a:pathLst>
          </a:custGeom>
          <a:ln w="6132">
            <a:solidFill>
              <a:srgbClr val="231F20"/>
            </a:solidFill>
          </a:ln>
        </p:spPr>
        <p:txBody>
          <a:bodyPr wrap="square" lIns="0" tIns="0" rIns="0" bIns="0" rtlCol="0"/>
          <a:lstStyle/>
          <a:p>
            <a:endParaRPr/>
          </a:p>
        </p:txBody>
      </p:sp>
      <p:sp>
        <p:nvSpPr>
          <p:cNvPr id="37" name="object 37"/>
          <p:cNvSpPr txBox="1"/>
          <p:nvPr/>
        </p:nvSpPr>
        <p:spPr>
          <a:xfrm>
            <a:off x="7226870" y="1305087"/>
            <a:ext cx="368300" cy="394335"/>
          </a:xfrm>
          <a:prstGeom prst="rect">
            <a:avLst/>
          </a:prstGeom>
        </p:spPr>
        <p:txBody>
          <a:bodyPr vert="horz" wrap="square" lIns="0" tIns="15240" rIns="0" bIns="0" rtlCol="0">
            <a:spAutoFit/>
          </a:bodyPr>
          <a:lstStyle/>
          <a:p>
            <a:pPr marL="12700">
              <a:lnSpc>
                <a:spcPct val="100000"/>
              </a:lnSpc>
              <a:spcBef>
                <a:spcPts val="120"/>
              </a:spcBef>
            </a:pPr>
            <a:r>
              <a:rPr sz="2400" spc="15" dirty="0">
                <a:solidFill>
                  <a:srgbClr val="231F20"/>
                </a:solidFill>
                <a:latin typeface="Arial MT"/>
                <a:cs typeface="Arial MT"/>
              </a:rPr>
              <a:t>1</a:t>
            </a:r>
            <a:r>
              <a:rPr sz="2400" spc="10" dirty="0">
                <a:solidFill>
                  <a:srgbClr val="231F20"/>
                </a:solidFill>
                <a:latin typeface="Arial MT"/>
                <a:cs typeface="Arial MT"/>
              </a:rPr>
              <a:t>4</a:t>
            </a:r>
            <a:endParaRPr sz="2400">
              <a:latin typeface="Arial MT"/>
              <a:cs typeface="Arial MT"/>
            </a:endParaRPr>
          </a:p>
        </p:txBody>
      </p:sp>
      <p:sp>
        <p:nvSpPr>
          <p:cNvPr id="38" name="object 38"/>
          <p:cNvSpPr/>
          <p:nvPr/>
        </p:nvSpPr>
        <p:spPr>
          <a:xfrm>
            <a:off x="8160257" y="4270562"/>
            <a:ext cx="632460" cy="633095"/>
          </a:xfrm>
          <a:custGeom>
            <a:avLst/>
            <a:gdLst/>
            <a:ahLst/>
            <a:cxnLst/>
            <a:rect l="l" t="t" r="r" b="b"/>
            <a:pathLst>
              <a:path w="632459" h="633095">
                <a:moveTo>
                  <a:pt x="0" y="316429"/>
                </a:moveTo>
                <a:lnTo>
                  <a:pt x="6116" y="255025"/>
                </a:lnTo>
                <a:lnTo>
                  <a:pt x="24526" y="193563"/>
                </a:lnTo>
                <a:lnTo>
                  <a:pt x="52169" y="141334"/>
                </a:lnTo>
                <a:lnTo>
                  <a:pt x="92046" y="92164"/>
                </a:lnTo>
                <a:lnTo>
                  <a:pt x="141158" y="52228"/>
                </a:lnTo>
                <a:lnTo>
                  <a:pt x="193327" y="24585"/>
                </a:lnTo>
                <a:lnTo>
                  <a:pt x="254672" y="6116"/>
                </a:lnTo>
                <a:lnTo>
                  <a:pt x="316076" y="0"/>
                </a:lnTo>
                <a:lnTo>
                  <a:pt x="377480" y="6116"/>
                </a:lnTo>
                <a:lnTo>
                  <a:pt x="435766" y="24585"/>
                </a:lnTo>
                <a:lnTo>
                  <a:pt x="490994" y="52228"/>
                </a:lnTo>
                <a:lnTo>
                  <a:pt x="540106" y="92164"/>
                </a:lnTo>
                <a:lnTo>
                  <a:pt x="580042" y="141334"/>
                </a:lnTo>
                <a:lnTo>
                  <a:pt x="607626" y="193563"/>
                </a:lnTo>
                <a:lnTo>
                  <a:pt x="626036" y="255025"/>
                </a:lnTo>
                <a:lnTo>
                  <a:pt x="632153" y="316429"/>
                </a:lnTo>
                <a:lnTo>
                  <a:pt x="626036" y="377891"/>
                </a:lnTo>
                <a:lnTo>
                  <a:pt x="607626" y="436296"/>
                </a:lnTo>
                <a:lnTo>
                  <a:pt x="580042" y="491583"/>
                </a:lnTo>
                <a:lnTo>
                  <a:pt x="540106" y="540753"/>
                </a:lnTo>
                <a:lnTo>
                  <a:pt x="490994" y="580689"/>
                </a:lnTo>
                <a:lnTo>
                  <a:pt x="435766" y="608332"/>
                </a:lnTo>
                <a:lnTo>
                  <a:pt x="377480" y="626800"/>
                </a:lnTo>
                <a:lnTo>
                  <a:pt x="316076" y="632917"/>
                </a:lnTo>
                <a:lnTo>
                  <a:pt x="254672" y="626800"/>
                </a:lnTo>
                <a:lnTo>
                  <a:pt x="193327" y="608332"/>
                </a:lnTo>
                <a:lnTo>
                  <a:pt x="141158" y="580689"/>
                </a:lnTo>
                <a:lnTo>
                  <a:pt x="92046" y="540753"/>
                </a:lnTo>
                <a:lnTo>
                  <a:pt x="52169" y="491583"/>
                </a:lnTo>
                <a:lnTo>
                  <a:pt x="24526" y="436296"/>
                </a:lnTo>
                <a:lnTo>
                  <a:pt x="6116" y="377891"/>
                </a:lnTo>
                <a:lnTo>
                  <a:pt x="0" y="316429"/>
                </a:lnTo>
                <a:close/>
              </a:path>
            </a:pathLst>
          </a:custGeom>
          <a:ln w="6132">
            <a:solidFill>
              <a:srgbClr val="231F20"/>
            </a:solidFill>
          </a:ln>
        </p:spPr>
        <p:txBody>
          <a:bodyPr wrap="square" lIns="0" tIns="0" rIns="0" bIns="0" rtlCol="0"/>
          <a:lstStyle/>
          <a:p>
            <a:endParaRPr/>
          </a:p>
        </p:txBody>
      </p:sp>
      <p:sp>
        <p:nvSpPr>
          <p:cNvPr id="39" name="object 39"/>
          <p:cNvSpPr txBox="1"/>
          <p:nvPr/>
        </p:nvSpPr>
        <p:spPr>
          <a:xfrm>
            <a:off x="8291786" y="4359222"/>
            <a:ext cx="368300" cy="394335"/>
          </a:xfrm>
          <a:prstGeom prst="rect">
            <a:avLst/>
          </a:prstGeom>
        </p:spPr>
        <p:txBody>
          <a:bodyPr vert="horz" wrap="square" lIns="0" tIns="15240" rIns="0" bIns="0" rtlCol="0">
            <a:spAutoFit/>
          </a:bodyPr>
          <a:lstStyle/>
          <a:p>
            <a:pPr marL="12700">
              <a:lnSpc>
                <a:spcPct val="100000"/>
              </a:lnSpc>
              <a:spcBef>
                <a:spcPts val="120"/>
              </a:spcBef>
            </a:pPr>
            <a:r>
              <a:rPr sz="2400" spc="15" dirty="0">
                <a:solidFill>
                  <a:srgbClr val="231F20"/>
                </a:solidFill>
                <a:latin typeface="Arial MT"/>
                <a:cs typeface="Arial MT"/>
              </a:rPr>
              <a:t>1</a:t>
            </a:r>
            <a:r>
              <a:rPr sz="2400" spc="10" dirty="0">
                <a:solidFill>
                  <a:srgbClr val="231F20"/>
                </a:solidFill>
                <a:latin typeface="Arial MT"/>
                <a:cs typeface="Arial MT"/>
              </a:rPr>
              <a:t>5</a:t>
            </a:r>
            <a:endParaRPr sz="2400">
              <a:latin typeface="Arial MT"/>
              <a:cs typeface="Arial MT"/>
            </a:endParaRPr>
          </a:p>
        </p:txBody>
      </p:sp>
      <p:sp>
        <p:nvSpPr>
          <p:cNvPr id="40" name="object 40"/>
          <p:cNvSpPr/>
          <p:nvPr/>
        </p:nvSpPr>
        <p:spPr>
          <a:xfrm>
            <a:off x="6260563" y="1615790"/>
            <a:ext cx="3308350" cy="2971800"/>
          </a:xfrm>
          <a:custGeom>
            <a:avLst/>
            <a:gdLst/>
            <a:ahLst/>
            <a:cxnLst/>
            <a:rect l="l" t="t" r="r" b="b"/>
            <a:pathLst>
              <a:path w="3308350" h="2971800">
                <a:moveTo>
                  <a:pt x="365187" y="294961"/>
                </a:moveTo>
                <a:lnTo>
                  <a:pt x="847007" y="0"/>
                </a:lnTo>
              </a:path>
              <a:path w="3308350" h="2971800">
                <a:moveTo>
                  <a:pt x="1288949" y="202797"/>
                </a:moveTo>
                <a:lnTo>
                  <a:pt x="1534447" y="608391"/>
                </a:lnTo>
              </a:path>
              <a:path w="3308350" h="2971800">
                <a:moveTo>
                  <a:pt x="1911986" y="1100033"/>
                </a:moveTo>
                <a:lnTo>
                  <a:pt x="2550315" y="1739126"/>
                </a:lnTo>
              </a:path>
              <a:path w="3308350" h="2971800">
                <a:moveTo>
                  <a:pt x="1479219" y="1152261"/>
                </a:moveTo>
                <a:lnTo>
                  <a:pt x="1328827" y="1929631"/>
                </a:lnTo>
              </a:path>
              <a:path w="3308350" h="2971800">
                <a:moveTo>
                  <a:pt x="2605543" y="2138545"/>
                </a:moveTo>
                <a:lnTo>
                  <a:pt x="2390688" y="2707000"/>
                </a:lnTo>
              </a:path>
              <a:path w="3308350" h="2971800">
                <a:moveTo>
                  <a:pt x="1899693" y="2971201"/>
                </a:moveTo>
                <a:lnTo>
                  <a:pt x="0" y="2912856"/>
                </a:lnTo>
              </a:path>
              <a:path w="3308350" h="2971800">
                <a:moveTo>
                  <a:pt x="1973331" y="2768404"/>
                </a:moveTo>
                <a:lnTo>
                  <a:pt x="1445458" y="2433506"/>
                </a:lnTo>
              </a:path>
              <a:path w="3308350" h="2971800">
                <a:moveTo>
                  <a:pt x="1353412" y="897236"/>
                </a:moveTo>
                <a:lnTo>
                  <a:pt x="460351" y="522402"/>
                </a:lnTo>
              </a:path>
              <a:path w="3308350" h="2971800">
                <a:moveTo>
                  <a:pt x="2676122" y="608391"/>
                </a:moveTo>
                <a:lnTo>
                  <a:pt x="2682239" y="546928"/>
                </a:lnTo>
                <a:lnTo>
                  <a:pt x="2700648" y="488583"/>
                </a:lnTo>
                <a:lnTo>
                  <a:pt x="2728291" y="433237"/>
                </a:lnTo>
                <a:lnTo>
                  <a:pt x="2768169" y="384126"/>
                </a:lnTo>
                <a:lnTo>
                  <a:pt x="2817280" y="344131"/>
                </a:lnTo>
                <a:lnTo>
                  <a:pt x="2872567" y="316488"/>
                </a:lnTo>
                <a:lnTo>
                  <a:pt x="2930853" y="298078"/>
                </a:lnTo>
                <a:lnTo>
                  <a:pt x="2992198" y="291962"/>
                </a:lnTo>
                <a:lnTo>
                  <a:pt x="3053602" y="298078"/>
                </a:lnTo>
                <a:lnTo>
                  <a:pt x="3111889" y="316488"/>
                </a:lnTo>
                <a:lnTo>
                  <a:pt x="3167176" y="344131"/>
                </a:lnTo>
                <a:lnTo>
                  <a:pt x="3216228" y="384126"/>
                </a:lnTo>
                <a:lnTo>
                  <a:pt x="3256164" y="433237"/>
                </a:lnTo>
                <a:lnTo>
                  <a:pt x="3283749" y="488583"/>
                </a:lnTo>
                <a:lnTo>
                  <a:pt x="3302217" y="546928"/>
                </a:lnTo>
                <a:lnTo>
                  <a:pt x="3308334" y="608391"/>
                </a:lnTo>
                <a:lnTo>
                  <a:pt x="3302217" y="669853"/>
                </a:lnTo>
                <a:lnTo>
                  <a:pt x="3283749" y="731316"/>
                </a:lnTo>
                <a:lnTo>
                  <a:pt x="3256164" y="783545"/>
                </a:lnTo>
                <a:lnTo>
                  <a:pt x="3216228" y="832715"/>
                </a:lnTo>
                <a:lnTo>
                  <a:pt x="3167176" y="872651"/>
                </a:lnTo>
                <a:lnTo>
                  <a:pt x="3111889" y="900294"/>
                </a:lnTo>
                <a:lnTo>
                  <a:pt x="3053602" y="918762"/>
                </a:lnTo>
                <a:lnTo>
                  <a:pt x="2992198" y="924879"/>
                </a:lnTo>
                <a:lnTo>
                  <a:pt x="2930853" y="918762"/>
                </a:lnTo>
                <a:lnTo>
                  <a:pt x="2872567" y="900294"/>
                </a:lnTo>
                <a:lnTo>
                  <a:pt x="2817280" y="872651"/>
                </a:lnTo>
                <a:lnTo>
                  <a:pt x="2768169" y="832715"/>
                </a:lnTo>
                <a:lnTo>
                  <a:pt x="2728291" y="783545"/>
                </a:lnTo>
                <a:lnTo>
                  <a:pt x="2700648" y="731316"/>
                </a:lnTo>
                <a:lnTo>
                  <a:pt x="2682239" y="669853"/>
                </a:lnTo>
                <a:lnTo>
                  <a:pt x="2676122" y="608391"/>
                </a:lnTo>
                <a:close/>
              </a:path>
            </a:pathLst>
          </a:custGeom>
          <a:ln w="6132">
            <a:solidFill>
              <a:srgbClr val="231F20"/>
            </a:solidFill>
          </a:ln>
        </p:spPr>
        <p:txBody>
          <a:bodyPr wrap="square" lIns="0" tIns="0" rIns="0" bIns="0" rtlCol="0"/>
          <a:lstStyle/>
          <a:p>
            <a:endParaRPr/>
          </a:p>
        </p:txBody>
      </p:sp>
      <p:sp>
        <p:nvSpPr>
          <p:cNvPr id="41" name="object 41"/>
          <p:cNvSpPr txBox="1"/>
          <p:nvPr/>
        </p:nvSpPr>
        <p:spPr>
          <a:xfrm>
            <a:off x="9068230" y="1996425"/>
            <a:ext cx="368300" cy="394335"/>
          </a:xfrm>
          <a:prstGeom prst="rect">
            <a:avLst/>
          </a:prstGeom>
        </p:spPr>
        <p:txBody>
          <a:bodyPr vert="horz" wrap="square" lIns="0" tIns="15240" rIns="0" bIns="0" rtlCol="0">
            <a:spAutoFit/>
          </a:bodyPr>
          <a:lstStyle/>
          <a:p>
            <a:pPr marL="12700">
              <a:lnSpc>
                <a:spcPct val="100000"/>
              </a:lnSpc>
              <a:spcBef>
                <a:spcPts val="120"/>
              </a:spcBef>
            </a:pPr>
            <a:r>
              <a:rPr sz="2400" spc="15" dirty="0">
                <a:solidFill>
                  <a:srgbClr val="231F20"/>
                </a:solidFill>
                <a:latin typeface="Arial MT"/>
                <a:cs typeface="Arial MT"/>
              </a:rPr>
              <a:t>1</a:t>
            </a:r>
            <a:r>
              <a:rPr sz="2400" spc="10" dirty="0">
                <a:solidFill>
                  <a:srgbClr val="231F20"/>
                </a:solidFill>
                <a:latin typeface="Arial MT"/>
                <a:cs typeface="Arial MT"/>
              </a:rPr>
              <a:t>6</a:t>
            </a:r>
            <a:endParaRPr sz="2400">
              <a:latin typeface="Arial MT"/>
              <a:cs typeface="Arial MT"/>
            </a:endParaRPr>
          </a:p>
        </p:txBody>
      </p:sp>
      <p:grpSp>
        <p:nvGrpSpPr>
          <p:cNvPr id="42" name="object 42"/>
          <p:cNvGrpSpPr/>
          <p:nvPr/>
        </p:nvGrpSpPr>
        <p:grpSpPr>
          <a:xfrm>
            <a:off x="2679063" y="1308586"/>
            <a:ext cx="6577330" cy="4277360"/>
            <a:chOff x="2679063" y="1308586"/>
            <a:chExt cx="6577330" cy="4277360"/>
          </a:xfrm>
        </p:grpSpPr>
        <p:sp>
          <p:nvSpPr>
            <p:cNvPr id="43" name="object 43"/>
            <p:cNvSpPr/>
            <p:nvPr/>
          </p:nvSpPr>
          <p:spPr>
            <a:xfrm>
              <a:off x="2949141" y="1311653"/>
              <a:ext cx="6303645" cy="3945254"/>
            </a:xfrm>
            <a:custGeom>
              <a:avLst/>
              <a:gdLst/>
              <a:ahLst/>
              <a:cxnLst/>
              <a:rect l="l" t="t" r="r" b="b"/>
              <a:pathLst>
                <a:path w="6303645" h="3945254">
                  <a:moveTo>
                    <a:pt x="5296987" y="1201373"/>
                  </a:moveTo>
                  <a:lnTo>
                    <a:pt x="5987544" y="912528"/>
                  </a:lnTo>
                </a:path>
                <a:path w="6303645" h="3945254">
                  <a:moveTo>
                    <a:pt x="6131760" y="1892694"/>
                  </a:moveTo>
                  <a:lnTo>
                    <a:pt x="6303620" y="1229016"/>
                  </a:lnTo>
                </a:path>
                <a:path w="6303645" h="3945254">
                  <a:moveTo>
                    <a:pt x="1442429" y="3014195"/>
                  </a:moveTo>
                  <a:lnTo>
                    <a:pt x="1546769" y="3143237"/>
                  </a:lnTo>
                  <a:lnTo>
                    <a:pt x="1654167" y="3263045"/>
                  </a:lnTo>
                  <a:lnTo>
                    <a:pt x="1767740" y="3373678"/>
                  </a:lnTo>
                  <a:lnTo>
                    <a:pt x="1887430" y="3472018"/>
                  </a:lnTo>
                  <a:lnTo>
                    <a:pt x="2010179" y="3564183"/>
                  </a:lnTo>
                  <a:lnTo>
                    <a:pt x="2139045" y="3644055"/>
                  </a:lnTo>
                  <a:lnTo>
                    <a:pt x="2271027" y="3714751"/>
                  </a:lnTo>
                  <a:lnTo>
                    <a:pt x="2406069" y="3776214"/>
                  </a:lnTo>
                  <a:lnTo>
                    <a:pt x="2550285" y="3828442"/>
                  </a:lnTo>
                  <a:lnTo>
                    <a:pt x="2694561" y="3871437"/>
                  </a:lnTo>
                  <a:lnTo>
                    <a:pt x="2848011" y="3902139"/>
                  </a:lnTo>
                  <a:lnTo>
                    <a:pt x="3001462" y="3926724"/>
                  </a:lnTo>
                  <a:lnTo>
                    <a:pt x="3161029" y="3939016"/>
                  </a:lnTo>
                  <a:lnTo>
                    <a:pt x="3326772" y="3945192"/>
                  </a:lnTo>
                  <a:lnTo>
                    <a:pt x="3498632" y="3939016"/>
                  </a:lnTo>
                  <a:lnTo>
                    <a:pt x="3670492" y="3923665"/>
                  </a:lnTo>
                  <a:lnTo>
                    <a:pt x="3851528" y="3896022"/>
                  </a:lnTo>
                  <a:lnTo>
                    <a:pt x="4035680" y="3862262"/>
                  </a:lnTo>
                  <a:lnTo>
                    <a:pt x="4222891" y="3819208"/>
                  </a:lnTo>
                  <a:lnTo>
                    <a:pt x="4416219" y="3763921"/>
                  </a:lnTo>
                  <a:lnTo>
                    <a:pt x="4612664" y="3702459"/>
                  </a:lnTo>
                </a:path>
                <a:path w="6303645" h="3945254">
                  <a:moveTo>
                    <a:pt x="4606488" y="3705517"/>
                  </a:moveTo>
                  <a:lnTo>
                    <a:pt x="4701652" y="3634879"/>
                  </a:lnTo>
                  <a:lnTo>
                    <a:pt x="4787582" y="3561124"/>
                  </a:lnTo>
                  <a:lnTo>
                    <a:pt x="4861220" y="3484311"/>
                  </a:lnTo>
                  <a:lnTo>
                    <a:pt x="4925682" y="3404439"/>
                  </a:lnTo>
                  <a:lnTo>
                    <a:pt x="4977852" y="3321450"/>
                  </a:lnTo>
                  <a:lnTo>
                    <a:pt x="5020787" y="3235402"/>
                  </a:lnTo>
                  <a:lnTo>
                    <a:pt x="5054606" y="3146296"/>
                  </a:lnTo>
                  <a:lnTo>
                    <a:pt x="5076074" y="3054131"/>
                  </a:lnTo>
                  <a:lnTo>
                    <a:pt x="5088308" y="2955791"/>
                  </a:lnTo>
                  <a:lnTo>
                    <a:pt x="5088308" y="2857510"/>
                  </a:lnTo>
                  <a:lnTo>
                    <a:pt x="5079133" y="2756111"/>
                  </a:lnTo>
                  <a:lnTo>
                    <a:pt x="5060723" y="2651596"/>
                  </a:lnTo>
                  <a:lnTo>
                    <a:pt x="5030021" y="2541022"/>
                  </a:lnTo>
                  <a:lnTo>
                    <a:pt x="4987086" y="2430389"/>
                  </a:lnTo>
                  <a:lnTo>
                    <a:pt x="4937974" y="2316698"/>
                  </a:lnTo>
                  <a:lnTo>
                    <a:pt x="4873512" y="2199948"/>
                  </a:lnTo>
                  <a:lnTo>
                    <a:pt x="4802933" y="2077082"/>
                  </a:lnTo>
                  <a:lnTo>
                    <a:pt x="4720062" y="1954157"/>
                  </a:lnTo>
                  <a:lnTo>
                    <a:pt x="4624956" y="1828173"/>
                  </a:lnTo>
                  <a:lnTo>
                    <a:pt x="4520558" y="1696014"/>
                  </a:lnTo>
                  <a:lnTo>
                    <a:pt x="4407044" y="1563914"/>
                  </a:lnTo>
                  <a:lnTo>
                    <a:pt x="4281178" y="1425696"/>
                  </a:lnTo>
                  <a:lnTo>
                    <a:pt x="4146195" y="1287361"/>
                  </a:lnTo>
                </a:path>
                <a:path w="6303645" h="3945254">
                  <a:moveTo>
                    <a:pt x="4146195" y="1287361"/>
                  </a:moveTo>
                  <a:lnTo>
                    <a:pt x="4094025" y="1121501"/>
                  </a:lnTo>
                  <a:lnTo>
                    <a:pt x="4041797" y="967874"/>
                  </a:lnTo>
                  <a:lnTo>
                    <a:pt x="3989627" y="823422"/>
                  </a:lnTo>
                  <a:lnTo>
                    <a:pt x="3937458" y="691321"/>
                  </a:lnTo>
                  <a:lnTo>
                    <a:pt x="3885288" y="571513"/>
                  </a:lnTo>
                  <a:lnTo>
                    <a:pt x="3833118" y="460881"/>
                  </a:lnTo>
                  <a:lnTo>
                    <a:pt x="3784007" y="365599"/>
                  </a:lnTo>
                  <a:lnTo>
                    <a:pt x="3731837" y="279610"/>
                  </a:lnTo>
                  <a:lnTo>
                    <a:pt x="3679668" y="205855"/>
                  </a:lnTo>
                  <a:lnTo>
                    <a:pt x="3630556" y="141334"/>
                  </a:lnTo>
                  <a:lnTo>
                    <a:pt x="3581445" y="89106"/>
                  </a:lnTo>
                  <a:lnTo>
                    <a:pt x="3529275" y="49111"/>
                  </a:lnTo>
                  <a:lnTo>
                    <a:pt x="3480223" y="21467"/>
                  </a:lnTo>
                  <a:lnTo>
                    <a:pt x="3431112" y="6116"/>
                  </a:lnTo>
                  <a:lnTo>
                    <a:pt x="3382001" y="0"/>
                  </a:lnTo>
                  <a:lnTo>
                    <a:pt x="3332889" y="6116"/>
                  </a:lnTo>
                  <a:lnTo>
                    <a:pt x="3283778" y="24526"/>
                  </a:lnTo>
                  <a:lnTo>
                    <a:pt x="3234667" y="52228"/>
                  </a:lnTo>
                  <a:lnTo>
                    <a:pt x="3185555" y="92164"/>
                  </a:lnTo>
                  <a:lnTo>
                    <a:pt x="3139561" y="144392"/>
                  </a:lnTo>
                  <a:lnTo>
                    <a:pt x="3090450" y="208913"/>
                  </a:lnTo>
                  <a:lnTo>
                    <a:pt x="3044397" y="282669"/>
                  </a:lnTo>
                  <a:lnTo>
                    <a:pt x="2995286" y="368716"/>
                  </a:lnTo>
                  <a:lnTo>
                    <a:pt x="2949292" y="466998"/>
                  </a:lnTo>
                  <a:lnTo>
                    <a:pt x="2903239" y="574572"/>
                  </a:lnTo>
                  <a:lnTo>
                    <a:pt x="2854128" y="697438"/>
                  </a:lnTo>
                  <a:lnTo>
                    <a:pt x="2808075" y="829539"/>
                  </a:lnTo>
                  <a:lnTo>
                    <a:pt x="2762022" y="973990"/>
                  </a:lnTo>
                  <a:lnTo>
                    <a:pt x="2716028" y="1127617"/>
                  </a:lnTo>
                  <a:lnTo>
                    <a:pt x="2669976" y="1293537"/>
                  </a:lnTo>
                  <a:lnTo>
                    <a:pt x="2623982" y="1471749"/>
                  </a:lnTo>
                  <a:lnTo>
                    <a:pt x="2580987" y="1662254"/>
                  </a:lnTo>
                  <a:lnTo>
                    <a:pt x="2534993" y="1861992"/>
                  </a:lnTo>
                </a:path>
                <a:path w="6303645" h="3945254">
                  <a:moveTo>
                    <a:pt x="2534993" y="1861992"/>
                  </a:moveTo>
                  <a:lnTo>
                    <a:pt x="2504291" y="1917279"/>
                  </a:lnTo>
                  <a:lnTo>
                    <a:pt x="2442887" y="1954157"/>
                  </a:lnTo>
                  <a:lnTo>
                    <a:pt x="2396835" y="1966449"/>
                  </a:lnTo>
                  <a:lnTo>
                    <a:pt x="2341607" y="1975625"/>
                  </a:lnTo>
                  <a:lnTo>
                    <a:pt x="2280262" y="1978742"/>
                  </a:lnTo>
                  <a:lnTo>
                    <a:pt x="2209624" y="1975625"/>
                  </a:lnTo>
                  <a:lnTo>
                    <a:pt x="2129869" y="1969508"/>
                  </a:lnTo>
                  <a:lnTo>
                    <a:pt x="2040881" y="1960274"/>
                  </a:lnTo>
                  <a:lnTo>
                    <a:pt x="1942658" y="1944923"/>
                  </a:lnTo>
                  <a:lnTo>
                    <a:pt x="1838319" y="1926513"/>
                  </a:lnTo>
                  <a:lnTo>
                    <a:pt x="1721687" y="1901928"/>
                  </a:lnTo>
                  <a:lnTo>
                    <a:pt x="1598938" y="1874285"/>
                  </a:lnTo>
                  <a:lnTo>
                    <a:pt x="1466956" y="1843524"/>
                  </a:lnTo>
                  <a:lnTo>
                    <a:pt x="1325798" y="1806647"/>
                  </a:lnTo>
                </a:path>
                <a:path w="6303645" h="3945254">
                  <a:moveTo>
                    <a:pt x="1344207" y="1809764"/>
                  </a:moveTo>
                  <a:lnTo>
                    <a:pt x="1249043" y="1797413"/>
                  </a:lnTo>
                  <a:lnTo>
                    <a:pt x="1166230" y="1788237"/>
                  </a:lnTo>
                  <a:lnTo>
                    <a:pt x="1089475" y="1788237"/>
                  </a:lnTo>
                  <a:lnTo>
                    <a:pt x="1021955" y="1794354"/>
                  </a:lnTo>
                  <a:lnTo>
                    <a:pt x="963668" y="1803588"/>
                  </a:lnTo>
                  <a:lnTo>
                    <a:pt x="917615" y="1818939"/>
                  </a:lnTo>
                  <a:lnTo>
                    <a:pt x="874680" y="1843524"/>
                  </a:lnTo>
                  <a:lnTo>
                    <a:pt x="843978" y="1871168"/>
                  </a:lnTo>
                  <a:lnTo>
                    <a:pt x="822510" y="1904987"/>
                  </a:lnTo>
                  <a:lnTo>
                    <a:pt x="810218" y="1944923"/>
                  </a:lnTo>
                  <a:lnTo>
                    <a:pt x="804042" y="1994093"/>
                  </a:lnTo>
                  <a:lnTo>
                    <a:pt x="810218" y="2046321"/>
                  </a:lnTo>
                  <a:lnTo>
                    <a:pt x="822510" y="2104726"/>
                  </a:lnTo>
                  <a:lnTo>
                    <a:pt x="843978" y="2169247"/>
                  </a:lnTo>
                  <a:lnTo>
                    <a:pt x="874680" y="2236826"/>
                  </a:lnTo>
                  <a:lnTo>
                    <a:pt x="914557" y="2313640"/>
                  </a:lnTo>
                  <a:lnTo>
                    <a:pt x="963668" y="2396570"/>
                  </a:lnTo>
                  <a:lnTo>
                    <a:pt x="1021955" y="2485676"/>
                  </a:lnTo>
                  <a:lnTo>
                    <a:pt x="1086417" y="2577899"/>
                  </a:lnTo>
                  <a:lnTo>
                    <a:pt x="1163113" y="2679298"/>
                  </a:lnTo>
                  <a:lnTo>
                    <a:pt x="1245984" y="2786813"/>
                  </a:lnTo>
                  <a:lnTo>
                    <a:pt x="1338090" y="2897446"/>
                  </a:lnTo>
                  <a:lnTo>
                    <a:pt x="1442429" y="3014195"/>
                  </a:lnTo>
                </a:path>
                <a:path w="6303645" h="3945254">
                  <a:moveTo>
                    <a:pt x="3058" y="1978742"/>
                  </a:moveTo>
                  <a:lnTo>
                    <a:pt x="3058" y="2077082"/>
                  </a:lnTo>
                </a:path>
                <a:path w="6303645" h="3945254">
                  <a:moveTo>
                    <a:pt x="0" y="2132369"/>
                  </a:moveTo>
                  <a:lnTo>
                    <a:pt x="0" y="2230650"/>
                  </a:lnTo>
                </a:path>
                <a:path w="6303645" h="3945254">
                  <a:moveTo>
                    <a:pt x="3058" y="2285996"/>
                  </a:moveTo>
                  <a:lnTo>
                    <a:pt x="3058" y="2384277"/>
                  </a:lnTo>
                </a:path>
                <a:path w="6303645" h="3945254">
                  <a:moveTo>
                    <a:pt x="6134" y="2439623"/>
                  </a:moveTo>
                  <a:lnTo>
                    <a:pt x="9216" y="2537963"/>
                  </a:lnTo>
                </a:path>
              </a:pathLst>
            </a:custGeom>
            <a:ln w="6132">
              <a:solidFill>
                <a:srgbClr val="231F20"/>
              </a:solidFill>
            </a:ln>
          </p:spPr>
          <p:txBody>
            <a:bodyPr wrap="square" lIns="0" tIns="0" rIns="0" bIns="0" rtlCol="0"/>
            <a:lstStyle/>
            <a:p>
              <a:endParaRPr/>
            </a:p>
          </p:txBody>
        </p:sp>
        <p:sp>
          <p:nvSpPr>
            <p:cNvPr id="44" name="object 44"/>
            <p:cNvSpPr/>
            <p:nvPr/>
          </p:nvSpPr>
          <p:spPr>
            <a:xfrm>
              <a:off x="2961410" y="3904903"/>
              <a:ext cx="6350" cy="98425"/>
            </a:xfrm>
            <a:custGeom>
              <a:avLst/>
              <a:gdLst/>
              <a:ahLst/>
              <a:cxnLst/>
              <a:rect l="l" t="t" r="r" b="b"/>
              <a:pathLst>
                <a:path w="6350" h="98425">
                  <a:moveTo>
                    <a:pt x="3067" y="-3066"/>
                  </a:moveTo>
                  <a:lnTo>
                    <a:pt x="3067" y="101406"/>
                  </a:lnTo>
                </a:path>
              </a:pathLst>
            </a:custGeom>
            <a:ln w="12267">
              <a:solidFill>
                <a:srgbClr val="231F20"/>
              </a:solidFill>
            </a:ln>
          </p:spPr>
          <p:txBody>
            <a:bodyPr wrap="square" lIns="0" tIns="0" rIns="0" bIns="0" rtlCol="0"/>
            <a:lstStyle/>
            <a:p>
              <a:endParaRPr/>
            </a:p>
          </p:txBody>
        </p:sp>
        <p:sp>
          <p:nvSpPr>
            <p:cNvPr id="45" name="object 45"/>
            <p:cNvSpPr/>
            <p:nvPr/>
          </p:nvSpPr>
          <p:spPr>
            <a:xfrm>
              <a:off x="2970627" y="4058530"/>
              <a:ext cx="9525" cy="98425"/>
            </a:xfrm>
            <a:custGeom>
              <a:avLst/>
              <a:gdLst/>
              <a:ahLst/>
              <a:cxnLst/>
              <a:rect l="l" t="t" r="r" b="b"/>
              <a:pathLst>
                <a:path w="9525" h="98425">
                  <a:moveTo>
                    <a:pt x="4605" y="-3066"/>
                  </a:moveTo>
                  <a:lnTo>
                    <a:pt x="4605" y="101406"/>
                  </a:lnTo>
                </a:path>
              </a:pathLst>
            </a:custGeom>
            <a:ln w="15343">
              <a:solidFill>
                <a:srgbClr val="231F20"/>
              </a:solidFill>
            </a:ln>
          </p:spPr>
          <p:txBody>
            <a:bodyPr wrap="square" lIns="0" tIns="0" rIns="0" bIns="0" rtlCol="0"/>
            <a:lstStyle/>
            <a:p>
              <a:endParaRPr/>
            </a:p>
          </p:txBody>
        </p:sp>
        <p:sp>
          <p:nvSpPr>
            <p:cNvPr id="46" name="object 46"/>
            <p:cNvSpPr/>
            <p:nvPr/>
          </p:nvSpPr>
          <p:spPr>
            <a:xfrm>
              <a:off x="2970627" y="1606614"/>
              <a:ext cx="2053589" cy="3677920"/>
            </a:xfrm>
            <a:custGeom>
              <a:avLst/>
              <a:gdLst/>
              <a:ahLst/>
              <a:cxnLst/>
              <a:rect l="l" t="t" r="r" b="b"/>
              <a:pathLst>
                <a:path w="2053589" h="3677920">
                  <a:moveTo>
                    <a:pt x="15345" y="2605543"/>
                  </a:moveTo>
                  <a:lnTo>
                    <a:pt x="27614" y="2703883"/>
                  </a:lnTo>
                </a:path>
                <a:path w="2053589" h="3677920">
                  <a:moveTo>
                    <a:pt x="33748" y="2759170"/>
                  </a:moveTo>
                  <a:lnTo>
                    <a:pt x="49093" y="2854452"/>
                  </a:lnTo>
                  <a:lnTo>
                    <a:pt x="49093" y="2857510"/>
                  </a:lnTo>
                </a:path>
                <a:path w="2053589" h="3677920">
                  <a:moveTo>
                    <a:pt x="61386" y="2912797"/>
                  </a:moveTo>
                  <a:lnTo>
                    <a:pt x="73655" y="2977318"/>
                  </a:lnTo>
                  <a:lnTo>
                    <a:pt x="82865" y="3008079"/>
                  </a:lnTo>
                </a:path>
                <a:path w="2053589" h="3677920">
                  <a:moveTo>
                    <a:pt x="95134" y="3060307"/>
                  </a:moveTo>
                  <a:lnTo>
                    <a:pt x="104351" y="3094067"/>
                  </a:lnTo>
                  <a:lnTo>
                    <a:pt x="122754" y="3155530"/>
                  </a:lnTo>
                </a:path>
                <a:path w="2053589" h="3677920">
                  <a:moveTo>
                    <a:pt x="138099" y="3207758"/>
                  </a:moveTo>
                  <a:lnTo>
                    <a:pt x="171848" y="3293806"/>
                  </a:lnTo>
                  <a:lnTo>
                    <a:pt x="174930" y="3299982"/>
                  </a:lnTo>
                </a:path>
                <a:path w="2053589" h="3677920">
                  <a:moveTo>
                    <a:pt x="199468" y="3349093"/>
                  </a:moveTo>
                  <a:lnTo>
                    <a:pt x="211754" y="3376795"/>
                  </a:lnTo>
                  <a:lnTo>
                    <a:pt x="248585" y="3435141"/>
                  </a:lnTo>
                </a:path>
                <a:path w="2053589" h="3677920">
                  <a:moveTo>
                    <a:pt x="279281" y="3481252"/>
                  </a:moveTo>
                  <a:lnTo>
                    <a:pt x="303819" y="3515013"/>
                  </a:lnTo>
                  <a:lnTo>
                    <a:pt x="343725" y="3555007"/>
                  </a:lnTo>
                </a:path>
                <a:path w="2053589" h="3677920">
                  <a:moveTo>
                    <a:pt x="386690" y="3591885"/>
                  </a:moveTo>
                  <a:lnTo>
                    <a:pt x="411222" y="3610294"/>
                  </a:lnTo>
                  <a:lnTo>
                    <a:pt x="469538" y="3640996"/>
                  </a:lnTo>
                </a:path>
                <a:path w="2053589" h="3677920">
                  <a:moveTo>
                    <a:pt x="521708" y="3659464"/>
                  </a:moveTo>
                  <a:lnTo>
                    <a:pt x="534001" y="3665581"/>
                  </a:lnTo>
                  <a:lnTo>
                    <a:pt x="598463" y="3674815"/>
                  </a:lnTo>
                  <a:lnTo>
                    <a:pt x="616872" y="3674815"/>
                  </a:lnTo>
                </a:path>
                <a:path w="2053589" h="3677920">
                  <a:moveTo>
                    <a:pt x="672100" y="3677874"/>
                  </a:moveTo>
                  <a:lnTo>
                    <a:pt x="745738" y="3668640"/>
                  </a:lnTo>
                  <a:lnTo>
                    <a:pt x="770323" y="3662523"/>
                  </a:lnTo>
                </a:path>
                <a:path w="2053589" h="3677920">
                  <a:moveTo>
                    <a:pt x="822492" y="3647172"/>
                  </a:moveTo>
                  <a:lnTo>
                    <a:pt x="905305" y="3619470"/>
                  </a:lnTo>
                  <a:lnTo>
                    <a:pt x="914539" y="3613353"/>
                  </a:lnTo>
                </a:path>
                <a:path w="2053589" h="3677920">
                  <a:moveTo>
                    <a:pt x="963651" y="3591885"/>
                  </a:moveTo>
                  <a:lnTo>
                    <a:pt x="988177" y="3579592"/>
                  </a:lnTo>
                  <a:lnTo>
                    <a:pt x="1049581" y="3545773"/>
                  </a:lnTo>
                </a:path>
                <a:path w="2053589" h="3677920">
                  <a:moveTo>
                    <a:pt x="1095575" y="3515013"/>
                  </a:moveTo>
                  <a:lnTo>
                    <a:pt x="1172329" y="3465843"/>
                  </a:lnTo>
                  <a:lnTo>
                    <a:pt x="1178446" y="3462784"/>
                  </a:lnTo>
                </a:path>
                <a:path w="2053589" h="3677920">
                  <a:moveTo>
                    <a:pt x="1221441" y="3428965"/>
                  </a:moveTo>
                  <a:lnTo>
                    <a:pt x="1267493" y="3395205"/>
                  </a:lnTo>
                  <a:lnTo>
                    <a:pt x="1298195" y="3370620"/>
                  </a:lnTo>
                </a:path>
                <a:path w="2053589" h="3677920">
                  <a:moveTo>
                    <a:pt x="1341131" y="3333742"/>
                  </a:moveTo>
                  <a:lnTo>
                    <a:pt x="1368774" y="3312274"/>
                  </a:lnTo>
                  <a:lnTo>
                    <a:pt x="1414768" y="3269221"/>
                  </a:lnTo>
                </a:path>
                <a:path w="2053589" h="3677920">
                  <a:moveTo>
                    <a:pt x="1457763" y="3235402"/>
                  </a:moveTo>
                  <a:lnTo>
                    <a:pt x="1473114" y="3220051"/>
                  </a:lnTo>
                  <a:lnTo>
                    <a:pt x="1528342" y="3167823"/>
                  </a:lnTo>
                </a:path>
                <a:path w="2053589" h="3677920">
                  <a:moveTo>
                    <a:pt x="1571277" y="3130945"/>
                  </a:moveTo>
                  <a:lnTo>
                    <a:pt x="1583570" y="3118652"/>
                  </a:lnTo>
                  <a:lnTo>
                    <a:pt x="1638798" y="3060307"/>
                  </a:lnTo>
                </a:path>
                <a:path w="2053589" h="3677920">
                  <a:moveTo>
                    <a:pt x="1678734" y="3020371"/>
                  </a:moveTo>
                  <a:lnTo>
                    <a:pt x="1694026" y="3004961"/>
                  </a:lnTo>
                  <a:lnTo>
                    <a:pt x="1746255" y="2949674"/>
                  </a:lnTo>
                </a:path>
                <a:path w="2053589" h="3677920">
                  <a:moveTo>
                    <a:pt x="1783073" y="2909738"/>
                  </a:moveTo>
                  <a:lnTo>
                    <a:pt x="1810658" y="2882095"/>
                  </a:lnTo>
                  <a:lnTo>
                    <a:pt x="1850594" y="2839042"/>
                  </a:lnTo>
                </a:path>
                <a:path w="2053589" h="3677920">
                  <a:moveTo>
                    <a:pt x="1887413" y="2799106"/>
                  </a:moveTo>
                  <a:lnTo>
                    <a:pt x="1930348" y="2749936"/>
                  </a:lnTo>
                  <a:lnTo>
                    <a:pt x="1951875" y="2725409"/>
                  </a:lnTo>
                </a:path>
                <a:path w="2053589" h="3677920">
                  <a:moveTo>
                    <a:pt x="1988694" y="2682356"/>
                  </a:moveTo>
                  <a:lnTo>
                    <a:pt x="2053156" y="2605543"/>
                  </a:lnTo>
                </a:path>
                <a:path w="2053589" h="3677920">
                  <a:moveTo>
                    <a:pt x="1988694" y="2682356"/>
                  </a:moveTo>
                  <a:lnTo>
                    <a:pt x="2053156" y="2605543"/>
                  </a:lnTo>
                </a:path>
                <a:path w="2053589" h="3677920">
                  <a:moveTo>
                    <a:pt x="1592804" y="531577"/>
                  </a:moveTo>
                  <a:lnTo>
                    <a:pt x="1522225" y="463939"/>
                  </a:lnTo>
                </a:path>
                <a:path w="2053589" h="3677920">
                  <a:moveTo>
                    <a:pt x="1482289" y="427062"/>
                  </a:moveTo>
                  <a:lnTo>
                    <a:pt x="1408651" y="362541"/>
                  </a:lnTo>
                </a:path>
                <a:path w="2053589" h="3677920">
                  <a:moveTo>
                    <a:pt x="1365657" y="328721"/>
                  </a:moveTo>
                  <a:lnTo>
                    <a:pt x="1288961" y="267318"/>
                  </a:lnTo>
                </a:path>
                <a:path w="2053589" h="3677920">
                  <a:moveTo>
                    <a:pt x="1246026" y="233499"/>
                  </a:moveTo>
                  <a:lnTo>
                    <a:pt x="1187680" y="193563"/>
                  </a:lnTo>
                  <a:lnTo>
                    <a:pt x="1163154" y="178212"/>
                  </a:lnTo>
                </a:path>
                <a:path w="2053589" h="3677920">
                  <a:moveTo>
                    <a:pt x="1117101" y="150509"/>
                  </a:moveTo>
                  <a:lnTo>
                    <a:pt x="1092575" y="135158"/>
                  </a:lnTo>
                  <a:lnTo>
                    <a:pt x="1031171" y="101398"/>
                  </a:lnTo>
                </a:path>
                <a:path w="2053589" h="3677920">
                  <a:moveTo>
                    <a:pt x="982060" y="76813"/>
                  </a:moveTo>
                  <a:lnTo>
                    <a:pt x="920715" y="49170"/>
                  </a:lnTo>
                  <a:lnTo>
                    <a:pt x="890013" y="39935"/>
                  </a:lnTo>
                </a:path>
                <a:path w="2053589" h="3677920">
                  <a:moveTo>
                    <a:pt x="837843" y="21526"/>
                  </a:moveTo>
                  <a:lnTo>
                    <a:pt x="761089" y="6116"/>
                  </a:lnTo>
                  <a:lnTo>
                    <a:pt x="742679" y="3058"/>
                  </a:lnTo>
                </a:path>
                <a:path w="2053589" h="3677920">
                  <a:moveTo>
                    <a:pt x="687451" y="0"/>
                  </a:moveTo>
                  <a:lnTo>
                    <a:pt x="616872" y="6116"/>
                  </a:lnTo>
                  <a:lnTo>
                    <a:pt x="589229" y="12292"/>
                  </a:lnTo>
                </a:path>
                <a:path w="2053589" h="3677920">
                  <a:moveTo>
                    <a:pt x="537059" y="24585"/>
                  </a:moveTo>
                  <a:lnTo>
                    <a:pt x="487948" y="46052"/>
                  </a:lnTo>
                  <a:lnTo>
                    <a:pt x="448071" y="67579"/>
                  </a:lnTo>
                </a:path>
                <a:path w="2053589" h="3677920">
                  <a:moveTo>
                    <a:pt x="405094" y="101398"/>
                  </a:moveTo>
                  <a:lnTo>
                    <a:pt x="371339" y="129042"/>
                  </a:lnTo>
                  <a:lnTo>
                    <a:pt x="334515" y="168978"/>
                  </a:lnTo>
                </a:path>
                <a:path w="2053589" h="3677920">
                  <a:moveTo>
                    <a:pt x="300760" y="211972"/>
                  </a:moveTo>
                  <a:lnTo>
                    <a:pt x="270064" y="251967"/>
                  </a:lnTo>
                  <a:lnTo>
                    <a:pt x="245509" y="294961"/>
                  </a:lnTo>
                </a:path>
                <a:path w="2053589" h="3677920">
                  <a:moveTo>
                    <a:pt x="220947" y="344131"/>
                  </a:moveTo>
                  <a:lnTo>
                    <a:pt x="187199" y="417886"/>
                  </a:lnTo>
                  <a:lnTo>
                    <a:pt x="181064" y="433237"/>
                  </a:lnTo>
                </a:path>
                <a:path w="2053589" h="3677920">
                  <a:moveTo>
                    <a:pt x="159579" y="485466"/>
                  </a:moveTo>
                  <a:lnTo>
                    <a:pt x="147310" y="516168"/>
                  </a:lnTo>
                  <a:lnTo>
                    <a:pt x="128889" y="577630"/>
                  </a:lnTo>
                </a:path>
                <a:path w="2053589" h="3677920">
                  <a:moveTo>
                    <a:pt x="113538" y="629859"/>
                  </a:moveTo>
                  <a:lnTo>
                    <a:pt x="92058" y="725140"/>
                  </a:lnTo>
                </a:path>
                <a:path w="2053589" h="3677920">
                  <a:moveTo>
                    <a:pt x="79789" y="777369"/>
                  </a:moveTo>
                  <a:lnTo>
                    <a:pt x="58310" y="872592"/>
                  </a:lnTo>
                </a:path>
                <a:path w="2053589" h="3677920">
                  <a:moveTo>
                    <a:pt x="49093" y="927938"/>
                  </a:moveTo>
                  <a:lnTo>
                    <a:pt x="36824" y="1016985"/>
                  </a:lnTo>
                  <a:lnTo>
                    <a:pt x="36824" y="1026219"/>
                  </a:lnTo>
                </a:path>
                <a:path w="2053589" h="3677920">
                  <a:moveTo>
                    <a:pt x="27614" y="1081565"/>
                  </a:moveTo>
                  <a:lnTo>
                    <a:pt x="15345" y="1167553"/>
                  </a:lnTo>
                  <a:lnTo>
                    <a:pt x="15345" y="1179846"/>
                  </a:lnTo>
                </a:path>
                <a:path w="2053589" h="3677920">
                  <a:moveTo>
                    <a:pt x="9210" y="1235192"/>
                  </a:moveTo>
                  <a:lnTo>
                    <a:pt x="0" y="1330415"/>
                  </a:lnTo>
                  <a:lnTo>
                    <a:pt x="0" y="1333473"/>
                  </a:lnTo>
                </a:path>
              </a:pathLst>
            </a:custGeom>
            <a:ln w="6132">
              <a:solidFill>
                <a:srgbClr val="231F20"/>
              </a:solidFill>
            </a:ln>
          </p:spPr>
          <p:txBody>
            <a:bodyPr wrap="square" lIns="0" tIns="0" rIns="0" bIns="0" rtlCol="0"/>
            <a:lstStyle/>
            <a:p>
              <a:endParaRPr/>
            </a:p>
          </p:txBody>
        </p:sp>
        <p:sp>
          <p:nvSpPr>
            <p:cNvPr id="47" name="object 47"/>
            <p:cNvSpPr/>
            <p:nvPr/>
          </p:nvSpPr>
          <p:spPr>
            <a:xfrm>
              <a:off x="2961410" y="2995434"/>
              <a:ext cx="6350" cy="98425"/>
            </a:xfrm>
            <a:custGeom>
              <a:avLst/>
              <a:gdLst/>
              <a:ahLst/>
              <a:cxnLst/>
              <a:rect l="l" t="t" r="r" b="b"/>
              <a:pathLst>
                <a:path w="6350" h="98425">
                  <a:moveTo>
                    <a:pt x="3067" y="-3066"/>
                  </a:moveTo>
                  <a:lnTo>
                    <a:pt x="3067" y="101347"/>
                  </a:lnTo>
                </a:path>
              </a:pathLst>
            </a:custGeom>
            <a:ln w="12267">
              <a:solidFill>
                <a:srgbClr val="231F20"/>
              </a:solidFill>
            </a:ln>
          </p:spPr>
          <p:txBody>
            <a:bodyPr wrap="square" lIns="0" tIns="0" rIns="0" bIns="0" rtlCol="0"/>
            <a:lstStyle/>
            <a:p>
              <a:endParaRPr/>
            </a:p>
          </p:txBody>
        </p:sp>
        <p:sp>
          <p:nvSpPr>
            <p:cNvPr id="48" name="object 48"/>
            <p:cNvSpPr/>
            <p:nvPr/>
          </p:nvSpPr>
          <p:spPr>
            <a:xfrm>
              <a:off x="2955276" y="2138192"/>
              <a:ext cx="3572510" cy="2074545"/>
            </a:xfrm>
            <a:custGeom>
              <a:avLst/>
              <a:gdLst/>
              <a:ahLst/>
              <a:cxnLst/>
              <a:rect l="l" t="t" r="r" b="b"/>
              <a:pathLst>
                <a:path w="3572509" h="2074545">
                  <a:moveTo>
                    <a:pt x="3081" y="1010868"/>
                  </a:moveTo>
                  <a:lnTo>
                    <a:pt x="0" y="1109149"/>
                  </a:lnTo>
                </a:path>
                <a:path w="3572509" h="2074545">
                  <a:moveTo>
                    <a:pt x="2642373" y="1843524"/>
                  </a:moveTo>
                  <a:lnTo>
                    <a:pt x="2737537" y="1821998"/>
                  </a:lnTo>
                </a:path>
                <a:path w="3572509" h="2074545">
                  <a:moveTo>
                    <a:pt x="2792765" y="1809705"/>
                  </a:moveTo>
                  <a:lnTo>
                    <a:pt x="2887930" y="1785120"/>
                  </a:lnTo>
                </a:path>
                <a:path w="3572509" h="2074545">
                  <a:moveTo>
                    <a:pt x="2940040" y="1772828"/>
                  </a:moveTo>
                  <a:lnTo>
                    <a:pt x="3022912" y="1748301"/>
                  </a:lnTo>
                  <a:lnTo>
                    <a:pt x="3035204" y="1745184"/>
                  </a:lnTo>
                </a:path>
                <a:path w="3572509" h="2074545">
                  <a:moveTo>
                    <a:pt x="3087374" y="1726775"/>
                  </a:moveTo>
                  <a:lnTo>
                    <a:pt x="3127310" y="1711424"/>
                  </a:lnTo>
                  <a:lnTo>
                    <a:pt x="3179421" y="1689897"/>
                  </a:lnTo>
                </a:path>
                <a:path w="3572509" h="2074545">
                  <a:moveTo>
                    <a:pt x="3231591" y="1668371"/>
                  </a:moveTo>
                  <a:lnTo>
                    <a:pt x="3302229" y="1634610"/>
                  </a:lnTo>
                  <a:lnTo>
                    <a:pt x="3320638" y="1625376"/>
                  </a:lnTo>
                </a:path>
                <a:path w="3572509" h="2074545">
                  <a:moveTo>
                    <a:pt x="3366632" y="1597733"/>
                  </a:moveTo>
                  <a:lnTo>
                    <a:pt x="3372808" y="1594615"/>
                  </a:lnTo>
                  <a:lnTo>
                    <a:pt x="3434153" y="1551621"/>
                  </a:lnTo>
                  <a:lnTo>
                    <a:pt x="3446445" y="1539329"/>
                  </a:lnTo>
                </a:path>
                <a:path w="3572509" h="2074545">
                  <a:moveTo>
                    <a:pt x="3486322" y="1502451"/>
                  </a:moveTo>
                  <a:lnTo>
                    <a:pt x="3523141" y="1459457"/>
                  </a:lnTo>
                  <a:lnTo>
                    <a:pt x="3544668" y="1422579"/>
                  </a:lnTo>
                </a:path>
                <a:path w="3572509" h="2074545">
                  <a:moveTo>
                    <a:pt x="3563077" y="1370351"/>
                  </a:moveTo>
                  <a:lnTo>
                    <a:pt x="3566135" y="1364175"/>
                  </a:lnTo>
                  <a:lnTo>
                    <a:pt x="3572311" y="1312005"/>
                  </a:lnTo>
                  <a:lnTo>
                    <a:pt x="3569194" y="1272010"/>
                  </a:lnTo>
                </a:path>
                <a:path w="3572509" h="2074545">
                  <a:moveTo>
                    <a:pt x="3553843" y="1219782"/>
                  </a:moveTo>
                  <a:lnTo>
                    <a:pt x="3550784" y="1204431"/>
                  </a:lnTo>
                  <a:lnTo>
                    <a:pt x="3523141" y="1146027"/>
                  </a:lnTo>
                  <a:lnTo>
                    <a:pt x="3513966" y="1130676"/>
                  </a:lnTo>
                </a:path>
                <a:path w="3572509" h="2074545">
                  <a:moveTo>
                    <a:pt x="3483264" y="1084623"/>
                  </a:moveTo>
                  <a:lnTo>
                    <a:pt x="3437211" y="1029277"/>
                  </a:lnTo>
                  <a:lnTo>
                    <a:pt x="3418860" y="1010868"/>
                  </a:lnTo>
                </a:path>
                <a:path w="3572509" h="2074545">
                  <a:moveTo>
                    <a:pt x="3381983" y="967815"/>
                  </a:moveTo>
                  <a:lnTo>
                    <a:pt x="3378924" y="964756"/>
                  </a:lnTo>
                  <a:lnTo>
                    <a:pt x="3308345" y="903294"/>
                  </a:lnTo>
                </a:path>
                <a:path w="3572509" h="2074545">
                  <a:moveTo>
                    <a:pt x="3265351" y="869475"/>
                  </a:moveTo>
                  <a:lnTo>
                    <a:pt x="3225474" y="835714"/>
                  </a:lnTo>
                  <a:lnTo>
                    <a:pt x="3188655" y="808071"/>
                  </a:lnTo>
                </a:path>
                <a:path w="3572509" h="2074545">
                  <a:moveTo>
                    <a:pt x="3142602" y="774252"/>
                  </a:moveTo>
                  <a:lnTo>
                    <a:pt x="3133427" y="768135"/>
                  </a:lnTo>
                  <a:lnTo>
                    <a:pt x="3059731" y="722023"/>
                  </a:lnTo>
                </a:path>
                <a:path w="3572509" h="2074545">
                  <a:moveTo>
                    <a:pt x="3013737" y="691262"/>
                  </a:moveTo>
                  <a:lnTo>
                    <a:pt x="2930865" y="639093"/>
                  </a:lnTo>
                </a:path>
                <a:path w="3572509" h="2074545">
                  <a:moveTo>
                    <a:pt x="2881754" y="611391"/>
                  </a:moveTo>
                  <a:lnTo>
                    <a:pt x="2798882" y="562279"/>
                  </a:lnTo>
                </a:path>
                <a:path w="3572509" h="2074545">
                  <a:moveTo>
                    <a:pt x="2749771" y="534577"/>
                  </a:moveTo>
                  <a:lnTo>
                    <a:pt x="2663841" y="488524"/>
                  </a:lnTo>
                </a:path>
                <a:path w="3572509" h="2074545">
                  <a:moveTo>
                    <a:pt x="2614730" y="460822"/>
                  </a:moveTo>
                  <a:lnTo>
                    <a:pt x="2528859" y="414769"/>
                  </a:lnTo>
                </a:path>
                <a:path w="3572509" h="2074545">
                  <a:moveTo>
                    <a:pt x="2479689" y="393242"/>
                  </a:moveTo>
                  <a:lnTo>
                    <a:pt x="2390700" y="350248"/>
                  </a:lnTo>
                </a:path>
                <a:path w="3572509" h="2074545">
                  <a:moveTo>
                    <a:pt x="2341589" y="325663"/>
                  </a:moveTo>
                  <a:lnTo>
                    <a:pt x="2252600" y="282610"/>
                  </a:lnTo>
                </a:path>
                <a:path w="3572509" h="2074545">
                  <a:moveTo>
                    <a:pt x="2203489" y="261142"/>
                  </a:moveTo>
                  <a:lnTo>
                    <a:pt x="2178963" y="248849"/>
                  </a:lnTo>
                  <a:lnTo>
                    <a:pt x="2114501" y="221206"/>
                  </a:lnTo>
                </a:path>
                <a:path w="3572509" h="2074545">
                  <a:moveTo>
                    <a:pt x="2065390" y="196621"/>
                  </a:moveTo>
                  <a:lnTo>
                    <a:pt x="2000986" y="168978"/>
                  </a:lnTo>
                  <a:lnTo>
                    <a:pt x="1976401" y="156685"/>
                  </a:lnTo>
                </a:path>
                <a:path w="3572509" h="2074545">
                  <a:moveTo>
                    <a:pt x="1924231" y="135158"/>
                  </a:moveTo>
                  <a:lnTo>
                    <a:pt x="1835243" y="95222"/>
                  </a:lnTo>
                </a:path>
                <a:path w="3572509" h="2074545">
                  <a:moveTo>
                    <a:pt x="1783073" y="73696"/>
                  </a:moveTo>
                  <a:lnTo>
                    <a:pt x="1691026" y="36818"/>
                  </a:lnTo>
                </a:path>
                <a:path w="3572509" h="2074545">
                  <a:moveTo>
                    <a:pt x="1641915" y="15350"/>
                  </a:moveTo>
                  <a:lnTo>
                    <a:pt x="1608155" y="0"/>
                  </a:lnTo>
                </a:path>
                <a:path w="3572509" h="2074545">
                  <a:moveTo>
                    <a:pt x="2068507" y="2073965"/>
                  </a:moveTo>
                  <a:lnTo>
                    <a:pt x="2105325" y="2024795"/>
                  </a:lnTo>
                  <a:lnTo>
                    <a:pt x="2129852" y="2000210"/>
                  </a:lnTo>
                </a:path>
                <a:path w="3572509" h="2074545">
                  <a:moveTo>
                    <a:pt x="2172846" y="1963332"/>
                  </a:moveTo>
                  <a:lnTo>
                    <a:pt x="2197372" y="1944923"/>
                  </a:lnTo>
                  <a:lnTo>
                    <a:pt x="2255659" y="1914221"/>
                  </a:lnTo>
                </a:path>
                <a:path w="3572509" h="2074545">
                  <a:moveTo>
                    <a:pt x="2307829" y="1895753"/>
                  </a:moveTo>
                  <a:lnTo>
                    <a:pt x="2320121" y="1889636"/>
                  </a:lnTo>
                  <a:lnTo>
                    <a:pt x="2390700" y="1868109"/>
                  </a:lnTo>
                  <a:lnTo>
                    <a:pt x="2399934" y="1865051"/>
                  </a:lnTo>
                </a:path>
                <a:path w="3572509" h="2074545">
                  <a:moveTo>
                    <a:pt x="2455162" y="1855817"/>
                  </a:moveTo>
                  <a:lnTo>
                    <a:pt x="2470513" y="1852758"/>
                  </a:lnTo>
                  <a:lnTo>
                    <a:pt x="2553385" y="1846583"/>
                  </a:lnTo>
                </a:path>
              </a:pathLst>
            </a:custGeom>
            <a:ln w="6132">
              <a:solidFill>
                <a:srgbClr val="231F20"/>
              </a:solidFill>
            </a:ln>
          </p:spPr>
          <p:txBody>
            <a:bodyPr wrap="square" lIns="0" tIns="0" rIns="0" bIns="0" rtlCol="0"/>
            <a:lstStyle/>
            <a:p>
              <a:endParaRPr/>
            </a:p>
          </p:txBody>
        </p:sp>
        <p:sp>
          <p:nvSpPr>
            <p:cNvPr id="49" name="object 49"/>
            <p:cNvSpPr/>
            <p:nvPr/>
          </p:nvSpPr>
          <p:spPr>
            <a:xfrm>
              <a:off x="5425789" y="3984775"/>
              <a:ext cx="83185" cy="6350"/>
            </a:xfrm>
            <a:custGeom>
              <a:avLst/>
              <a:gdLst/>
              <a:ahLst/>
              <a:cxnLst/>
              <a:rect l="l" t="t" r="r" b="b"/>
              <a:pathLst>
                <a:path w="83185" h="6350">
                  <a:moveTo>
                    <a:pt x="-3066" y="3087"/>
                  </a:moveTo>
                  <a:lnTo>
                    <a:pt x="85937" y="3087"/>
                  </a:lnTo>
                </a:path>
              </a:pathLst>
            </a:custGeom>
            <a:ln w="12308">
              <a:solidFill>
                <a:srgbClr val="231F20"/>
              </a:solidFill>
            </a:ln>
          </p:spPr>
          <p:txBody>
            <a:bodyPr wrap="square" lIns="0" tIns="0" rIns="0" bIns="0" rtlCol="0"/>
            <a:lstStyle/>
            <a:p>
              <a:endParaRPr/>
            </a:p>
          </p:txBody>
        </p:sp>
        <p:sp>
          <p:nvSpPr>
            <p:cNvPr id="50" name="object 50"/>
            <p:cNvSpPr/>
            <p:nvPr/>
          </p:nvSpPr>
          <p:spPr>
            <a:xfrm>
              <a:off x="4793578" y="3981717"/>
              <a:ext cx="1136015" cy="1521460"/>
            </a:xfrm>
            <a:custGeom>
              <a:avLst/>
              <a:gdLst/>
              <a:ahLst/>
              <a:cxnLst/>
              <a:rect l="l" t="t" r="r" b="b"/>
              <a:pathLst>
                <a:path w="1136014" h="1521460">
                  <a:moveTo>
                    <a:pt x="770311" y="0"/>
                  </a:moveTo>
                  <a:lnTo>
                    <a:pt x="807130" y="0"/>
                  </a:lnTo>
                </a:path>
                <a:path w="1136014" h="1521460">
                  <a:moveTo>
                    <a:pt x="0" y="1382643"/>
                  </a:moveTo>
                  <a:lnTo>
                    <a:pt x="49111" y="1388819"/>
                  </a:lnTo>
                </a:path>
                <a:path w="1136014" h="1521460">
                  <a:moveTo>
                    <a:pt x="79813" y="1391877"/>
                  </a:moveTo>
                  <a:lnTo>
                    <a:pt x="85929" y="1394936"/>
                  </a:lnTo>
                </a:path>
                <a:path w="1136014" h="1521460">
                  <a:moveTo>
                    <a:pt x="116631" y="1398053"/>
                  </a:moveTo>
                  <a:lnTo>
                    <a:pt x="165743" y="1404170"/>
                  </a:lnTo>
                </a:path>
                <a:path w="1136014" h="1521460">
                  <a:moveTo>
                    <a:pt x="196445" y="1410345"/>
                  </a:moveTo>
                  <a:lnTo>
                    <a:pt x="202561" y="1410345"/>
                  </a:lnTo>
                </a:path>
                <a:path w="1136014" h="1521460">
                  <a:moveTo>
                    <a:pt x="233263" y="1413404"/>
                  </a:moveTo>
                  <a:lnTo>
                    <a:pt x="282375" y="1419521"/>
                  </a:lnTo>
                </a:path>
                <a:path w="1136014" h="1521460">
                  <a:moveTo>
                    <a:pt x="313076" y="1425696"/>
                  </a:moveTo>
                  <a:lnTo>
                    <a:pt x="319193" y="1425696"/>
                  </a:lnTo>
                </a:path>
                <a:path w="1136014" h="1521460">
                  <a:moveTo>
                    <a:pt x="349836" y="1428755"/>
                  </a:moveTo>
                  <a:lnTo>
                    <a:pt x="398948" y="1434930"/>
                  </a:lnTo>
                </a:path>
                <a:path w="1136014" h="1521460">
                  <a:moveTo>
                    <a:pt x="429649" y="1441047"/>
                  </a:moveTo>
                  <a:lnTo>
                    <a:pt x="435825" y="1441047"/>
                  </a:lnTo>
                </a:path>
                <a:path w="1136014" h="1521460">
                  <a:moveTo>
                    <a:pt x="466527" y="1444106"/>
                  </a:moveTo>
                  <a:lnTo>
                    <a:pt x="515579" y="1450281"/>
                  </a:lnTo>
                </a:path>
                <a:path w="1136014" h="1521460">
                  <a:moveTo>
                    <a:pt x="546281" y="1453340"/>
                  </a:moveTo>
                  <a:lnTo>
                    <a:pt x="552398" y="1456398"/>
                  </a:lnTo>
                </a:path>
                <a:path w="1136014" h="1521460">
                  <a:moveTo>
                    <a:pt x="583100" y="1459457"/>
                  </a:moveTo>
                  <a:lnTo>
                    <a:pt x="632211" y="1465632"/>
                  </a:lnTo>
                </a:path>
                <a:path w="1136014" h="1521460">
                  <a:moveTo>
                    <a:pt x="662913" y="1468691"/>
                  </a:moveTo>
                  <a:lnTo>
                    <a:pt x="669030" y="1468691"/>
                  </a:lnTo>
                </a:path>
                <a:path w="1136014" h="1521460">
                  <a:moveTo>
                    <a:pt x="699732" y="1471749"/>
                  </a:moveTo>
                  <a:lnTo>
                    <a:pt x="748843" y="1477925"/>
                  </a:lnTo>
                </a:path>
                <a:path w="1136014" h="1521460">
                  <a:moveTo>
                    <a:pt x="779545" y="1480983"/>
                  </a:moveTo>
                  <a:lnTo>
                    <a:pt x="785662" y="1480983"/>
                  </a:lnTo>
                </a:path>
                <a:path w="1136014" h="1521460">
                  <a:moveTo>
                    <a:pt x="816364" y="1484042"/>
                  </a:moveTo>
                  <a:lnTo>
                    <a:pt x="859299" y="1490217"/>
                  </a:lnTo>
                  <a:lnTo>
                    <a:pt x="865475" y="1490217"/>
                  </a:lnTo>
                </a:path>
                <a:path w="1136014" h="1521460">
                  <a:moveTo>
                    <a:pt x="896118" y="1493276"/>
                  </a:moveTo>
                  <a:lnTo>
                    <a:pt x="902294" y="1496334"/>
                  </a:lnTo>
                </a:path>
                <a:path w="1136014" h="1521460">
                  <a:moveTo>
                    <a:pt x="932996" y="1499393"/>
                  </a:moveTo>
                  <a:lnTo>
                    <a:pt x="982107" y="1505568"/>
                  </a:lnTo>
                </a:path>
                <a:path w="1136014" h="1521460">
                  <a:moveTo>
                    <a:pt x="1012750" y="1508627"/>
                  </a:moveTo>
                  <a:lnTo>
                    <a:pt x="1018926" y="1508627"/>
                  </a:lnTo>
                </a:path>
                <a:path w="1136014" h="1521460">
                  <a:moveTo>
                    <a:pt x="1049628" y="1511685"/>
                  </a:moveTo>
                  <a:lnTo>
                    <a:pt x="1098680" y="1517861"/>
                  </a:lnTo>
                </a:path>
                <a:path w="1136014" h="1521460">
                  <a:moveTo>
                    <a:pt x="1129382" y="1520919"/>
                  </a:moveTo>
                  <a:lnTo>
                    <a:pt x="1135558" y="1520919"/>
                  </a:lnTo>
                </a:path>
              </a:pathLst>
            </a:custGeom>
            <a:ln w="6132">
              <a:solidFill>
                <a:srgbClr val="231F20"/>
              </a:solidFill>
            </a:ln>
          </p:spPr>
          <p:txBody>
            <a:bodyPr wrap="square" lIns="0" tIns="0" rIns="0" bIns="0" rtlCol="0"/>
            <a:lstStyle/>
            <a:p>
              <a:endParaRPr/>
            </a:p>
          </p:txBody>
        </p:sp>
        <p:sp>
          <p:nvSpPr>
            <p:cNvPr id="51" name="object 51"/>
            <p:cNvSpPr/>
            <p:nvPr/>
          </p:nvSpPr>
          <p:spPr>
            <a:xfrm>
              <a:off x="5959779" y="5505695"/>
              <a:ext cx="49530" cy="3175"/>
            </a:xfrm>
            <a:custGeom>
              <a:avLst/>
              <a:gdLst/>
              <a:ahLst/>
              <a:cxnLst/>
              <a:rect l="l" t="t" r="r" b="b"/>
              <a:pathLst>
                <a:path w="49529" h="3175">
                  <a:moveTo>
                    <a:pt x="-3066" y="1558"/>
                  </a:moveTo>
                  <a:lnTo>
                    <a:pt x="52177" y="1558"/>
                  </a:lnTo>
                </a:path>
              </a:pathLst>
            </a:custGeom>
            <a:ln w="9249">
              <a:solidFill>
                <a:srgbClr val="231F20"/>
              </a:solidFill>
            </a:ln>
          </p:spPr>
          <p:txBody>
            <a:bodyPr wrap="square" lIns="0" tIns="0" rIns="0" bIns="0" rtlCol="0"/>
            <a:lstStyle/>
            <a:p>
              <a:endParaRPr/>
            </a:p>
          </p:txBody>
        </p:sp>
        <p:sp>
          <p:nvSpPr>
            <p:cNvPr id="52" name="object 52"/>
            <p:cNvSpPr/>
            <p:nvPr/>
          </p:nvSpPr>
          <p:spPr>
            <a:xfrm>
              <a:off x="6039592" y="5511871"/>
              <a:ext cx="123189" cy="12700"/>
            </a:xfrm>
            <a:custGeom>
              <a:avLst/>
              <a:gdLst/>
              <a:ahLst/>
              <a:cxnLst/>
              <a:rect l="l" t="t" r="r" b="b"/>
              <a:pathLst>
                <a:path w="123189" h="12700">
                  <a:moveTo>
                    <a:pt x="0" y="0"/>
                  </a:moveTo>
                  <a:lnTo>
                    <a:pt x="6116" y="0"/>
                  </a:lnTo>
                </a:path>
                <a:path w="123189" h="12700">
                  <a:moveTo>
                    <a:pt x="36818" y="3058"/>
                  </a:moveTo>
                  <a:lnTo>
                    <a:pt x="85929" y="9234"/>
                  </a:lnTo>
                </a:path>
                <a:path w="123189" h="12700">
                  <a:moveTo>
                    <a:pt x="116573" y="9234"/>
                  </a:moveTo>
                  <a:lnTo>
                    <a:pt x="122748" y="12292"/>
                  </a:lnTo>
                </a:path>
              </a:pathLst>
            </a:custGeom>
            <a:ln w="6132">
              <a:solidFill>
                <a:srgbClr val="231F20"/>
              </a:solidFill>
            </a:ln>
          </p:spPr>
          <p:txBody>
            <a:bodyPr wrap="square" lIns="0" tIns="0" rIns="0" bIns="0" rtlCol="0"/>
            <a:lstStyle/>
            <a:p>
              <a:endParaRPr/>
            </a:p>
          </p:txBody>
        </p:sp>
        <p:sp>
          <p:nvSpPr>
            <p:cNvPr id="53" name="object 53"/>
            <p:cNvSpPr/>
            <p:nvPr/>
          </p:nvSpPr>
          <p:spPr>
            <a:xfrm>
              <a:off x="6193043" y="5527222"/>
              <a:ext cx="49530" cy="3175"/>
            </a:xfrm>
            <a:custGeom>
              <a:avLst/>
              <a:gdLst/>
              <a:ahLst/>
              <a:cxnLst/>
              <a:rect l="l" t="t" r="r" b="b"/>
              <a:pathLst>
                <a:path w="49529" h="3175">
                  <a:moveTo>
                    <a:pt x="-3066" y="1529"/>
                  </a:moveTo>
                  <a:lnTo>
                    <a:pt x="52177" y="1529"/>
                  </a:lnTo>
                </a:path>
              </a:pathLst>
            </a:custGeom>
            <a:ln w="9191">
              <a:solidFill>
                <a:srgbClr val="231F20"/>
              </a:solidFill>
            </a:ln>
          </p:spPr>
          <p:txBody>
            <a:bodyPr wrap="square" lIns="0" tIns="0" rIns="0" bIns="0" rtlCol="0"/>
            <a:lstStyle/>
            <a:p>
              <a:endParaRPr/>
            </a:p>
          </p:txBody>
        </p:sp>
        <p:sp>
          <p:nvSpPr>
            <p:cNvPr id="54" name="object 54"/>
            <p:cNvSpPr/>
            <p:nvPr/>
          </p:nvSpPr>
          <p:spPr>
            <a:xfrm>
              <a:off x="6272797" y="5533397"/>
              <a:ext cx="6350" cy="0"/>
            </a:xfrm>
            <a:custGeom>
              <a:avLst/>
              <a:gdLst/>
              <a:ahLst/>
              <a:cxnLst/>
              <a:rect l="l" t="t" r="r" b="b"/>
              <a:pathLst>
                <a:path w="6350">
                  <a:moveTo>
                    <a:pt x="0" y="0"/>
                  </a:moveTo>
                  <a:lnTo>
                    <a:pt x="6175" y="0"/>
                  </a:lnTo>
                </a:path>
              </a:pathLst>
            </a:custGeom>
            <a:ln w="6132">
              <a:solidFill>
                <a:srgbClr val="231F20"/>
              </a:solidFill>
            </a:ln>
          </p:spPr>
          <p:txBody>
            <a:bodyPr wrap="square" lIns="0" tIns="0" rIns="0" bIns="0" rtlCol="0"/>
            <a:lstStyle/>
            <a:p>
              <a:endParaRPr/>
            </a:p>
          </p:txBody>
        </p:sp>
        <p:sp>
          <p:nvSpPr>
            <p:cNvPr id="55" name="object 55"/>
            <p:cNvSpPr/>
            <p:nvPr/>
          </p:nvSpPr>
          <p:spPr>
            <a:xfrm>
              <a:off x="6309616" y="5536456"/>
              <a:ext cx="49530" cy="3175"/>
            </a:xfrm>
            <a:custGeom>
              <a:avLst/>
              <a:gdLst/>
              <a:ahLst/>
              <a:cxnLst/>
              <a:rect l="l" t="t" r="r" b="b"/>
              <a:pathLst>
                <a:path w="49529" h="3175">
                  <a:moveTo>
                    <a:pt x="-3066" y="1529"/>
                  </a:moveTo>
                  <a:lnTo>
                    <a:pt x="52236" y="1529"/>
                  </a:lnTo>
                </a:path>
              </a:pathLst>
            </a:custGeom>
            <a:ln w="9191">
              <a:solidFill>
                <a:srgbClr val="231F20"/>
              </a:solidFill>
            </a:ln>
          </p:spPr>
          <p:txBody>
            <a:bodyPr wrap="square" lIns="0" tIns="0" rIns="0" bIns="0" rtlCol="0"/>
            <a:lstStyle/>
            <a:p>
              <a:endParaRPr/>
            </a:p>
          </p:txBody>
        </p:sp>
        <p:sp>
          <p:nvSpPr>
            <p:cNvPr id="56" name="object 56"/>
            <p:cNvSpPr/>
            <p:nvPr/>
          </p:nvSpPr>
          <p:spPr>
            <a:xfrm>
              <a:off x="6389429" y="5542572"/>
              <a:ext cx="6350" cy="0"/>
            </a:xfrm>
            <a:custGeom>
              <a:avLst/>
              <a:gdLst/>
              <a:ahLst/>
              <a:cxnLst/>
              <a:rect l="l" t="t" r="r" b="b"/>
              <a:pathLst>
                <a:path w="6350">
                  <a:moveTo>
                    <a:pt x="0" y="0"/>
                  </a:moveTo>
                  <a:lnTo>
                    <a:pt x="6175" y="0"/>
                  </a:lnTo>
                </a:path>
              </a:pathLst>
            </a:custGeom>
            <a:ln w="6132">
              <a:solidFill>
                <a:srgbClr val="231F20"/>
              </a:solidFill>
            </a:ln>
          </p:spPr>
          <p:txBody>
            <a:bodyPr wrap="square" lIns="0" tIns="0" rIns="0" bIns="0" rtlCol="0"/>
            <a:lstStyle/>
            <a:p>
              <a:endParaRPr/>
            </a:p>
          </p:txBody>
        </p:sp>
        <p:sp>
          <p:nvSpPr>
            <p:cNvPr id="57" name="object 57"/>
            <p:cNvSpPr/>
            <p:nvPr/>
          </p:nvSpPr>
          <p:spPr>
            <a:xfrm>
              <a:off x="6426247" y="5545690"/>
              <a:ext cx="49530" cy="3175"/>
            </a:xfrm>
            <a:custGeom>
              <a:avLst/>
              <a:gdLst/>
              <a:ahLst/>
              <a:cxnLst/>
              <a:rect l="l" t="t" r="r" b="b"/>
              <a:pathLst>
                <a:path w="49529" h="3175">
                  <a:moveTo>
                    <a:pt x="-3066" y="1529"/>
                  </a:moveTo>
                  <a:lnTo>
                    <a:pt x="52177" y="1529"/>
                  </a:lnTo>
                </a:path>
              </a:pathLst>
            </a:custGeom>
            <a:ln w="9191">
              <a:solidFill>
                <a:srgbClr val="231F20"/>
              </a:solidFill>
            </a:ln>
          </p:spPr>
          <p:txBody>
            <a:bodyPr wrap="square" lIns="0" tIns="0" rIns="0" bIns="0" rtlCol="0"/>
            <a:lstStyle/>
            <a:p>
              <a:endParaRPr/>
            </a:p>
          </p:txBody>
        </p:sp>
        <p:sp>
          <p:nvSpPr>
            <p:cNvPr id="58" name="object 58"/>
            <p:cNvSpPr/>
            <p:nvPr/>
          </p:nvSpPr>
          <p:spPr>
            <a:xfrm>
              <a:off x="6506061" y="5551807"/>
              <a:ext cx="6350" cy="0"/>
            </a:xfrm>
            <a:custGeom>
              <a:avLst/>
              <a:gdLst/>
              <a:ahLst/>
              <a:cxnLst/>
              <a:rect l="l" t="t" r="r" b="b"/>
              <a:pathLst>
                <a:path w="6350">
                  <a:moveTo>
                    <a:pt x="0" y="0"/>
                  </a:moveTo>
                  <a:lnTo>
                    <a:pt x="6116" y="0"/>
                  </a:lnTo>
                </a:path>
              </a:pathLst>
            </a:custGeom>
            <a:ln w="6132">
              <a:solidFill>
                <a:srgbClr val="231F20"/>
              </a:solidFill>
            </a:ln>
          </p:spPr>
          <p:txBody>
            <a:bodyPr wrap="square" lIns="0" tIns="0" rIns="0" bIns="0" rtlCol="0"/>
            <a:lstStyle/>
            <a:p>
              <a:endParaRPr/>
            </a:p>
          </p:txBody>
        </p:sp>
        <p:sp>
          <p:nvSpPr>
            <p:cNvPr id="59" name="object 59"/>
            <p:cNvSpPr/>
            <p:nvPr/>
          </p:nvSpPr>
          <p:spPr>
            <a:xfrm>
              <a:off x="6542879" y="5554865"/>
              <a:ext cx="49530" cy="3175"/>
            </a:xfrm>
            <a:custGeom>
              <a:avLst/>
              <a:gdLst/>
              <a:ahLst/>
              <a:cxnLst/>
              <a:rect l="l" t="t" r="r" b="b"/>
              <a:pathLst>
                <a:path w="49529" h="3175">
                  <a:moveTo>
                    <a:pt x="-3066" y="1558"/>
                  </a:moveTo>
                  <a:lnTo>
                    <a:pt x="52177" y="1558"/>
                  </a:lnTo>
                </a:path>
              </a:pathLst>
            </a:custGeom>
            <a:ln w="9249">
              <a:solidFill>
                <a:srgbClr val="231F20"/>
              </a:solidFill>
            </a:ln>
          </p:spPr>
          <p:txBody>
            <a:bodyPr wrap="square" lIns="0" tIns="0" rIns="0" bIns="0" rtlCol="0"/>
            <a:lstStyle/>
            <a:p>
              <a:endParaRPr/>
            </a:p>
          </p:txBody>
        </p:sp>
        <p:sp>
          <p:nvSpPr>
            <p:cNvPr id="60" name="object 60"/>
            <p:cNvSpPr/>
            <p:nvPr/>
          </p:nvSpPr>
          <p:spPr>
            <a:xfrm>
              <a:off x="6622692" y="5557982"/>
              <a:ext cx="6350" cy="0"/>
            </a:xfrm>
            <a:custGeom>
              <a:avLst/>
              <a:gdLst/>
              <a:ahLst/>
              <a:cxnLst/>
              <a:rect l="l" t="t" r="r" b="b"/>
              <a:pathLst>
                <a:path w="6350">
                  <a:moveTo>
                    <a:pt x="0" y="0"/>
                  </a:moveTo>
                  <a:lnTo>
                    <a:pt x="6116" y="0"/>
                  </a:lnTo>
                </a:path>
              </a:pathLst>
            </a:custGeom>
            <a:ln w="6132">
              <a:solidFill>
                <a:srgbClr val="231F20"/>
              </a:solidFill>
            </a:ln>
          </p:spPr>
          <p:txBody>
            <a:bodyPr wrap="square" lIns="0" tIns="0" rIns="0" bIns="0" rtlCol="0"/>
            <a:lstStyle/>
            <a:p>
              <a:endParaRPr/>
            </a:p>
          </p:txBody>
        </p:sp>
        <p:sp>
          <p:nvSpPr>
            <p:cNvPr id="61" name="object 61"/>
            <p:cNvSpPr/>
            <p:nvPr/>
          </p:nvSpPr>
          <p:spPr>
            <a:xfrm>
              <a:off x="6659511" y="5561041"/>
              <a:ext cx="49530" cy="3175"/>
            </a:xfrm>
            <a:custGeom>
              <a:avLst/>
              <a:gdLst/>
              <a:ahLst/>
              <a:cxnLst/>
              <a:rect l="l" t="t" r="r" b="b"/>
              <a:pathLst>
                <a:path w="49529" h="3175">
                  <a:moveTo>
                    <a:pt x="-3066" y="1529"/>
                  </a:moveTo>
                  <a:lnTo>
                    <a:pt x="52177" y="1529"/>
                  </a:lnTo>
                </a:path>
              </a:pathLst>
            </a:custGeom>
            <a:ln w="9191">
              <a:solidFill>
                <a:srgbClr val="231F20"/>
              </a:solidFill>
            </a:ln>
          </p:spPr>
          <p:txBody>
            <a:bodyPr wrap="square" lIns="0" tIns="0" rIns="0" bIns="0" rtlCol="0"/>
            <a:lstStyle/>
            <a:p>
              <a:endParaRPr/>
            </a:p>
          </p:txBody>
        </p:sp>
        <p:sp>
          <p:nvSpPr>
            <p:cNvPr id="62" name="object 62"/>
            <p:cNvSpPr/>
            <p:nvPr/>
          </p:nvSpPr>
          <p:spPr>
            <a:xfrm>
              <a:off x="6739324" y="5567158"/>
              <a:ext cx="6350" cy="0"/>
            </a:xfrm>
            <a:custGeom>
              <a:avLst/>
              <a:gdLst/>
              <a:ahLst/>
              <a:cxnLst/>
              <a:rect l="l" t="t" r="r" b="b"/>
              <a:pathLst>
                <a:path w="6350">
                  <a:moveTo>
                    <a:pt x="0" y="0"/>
                  </a:moveTo>
                  <a:lnTo>
                    <a:pt x="6116" y="0"/>
                  </a:lnTo>
                </a:path>
              </a:pathLst>
            </a:custGeom>
            <a:ln w="6132">
              <a:solidFill>
                <a:srgbClr val="231F20"/>
              </a:solidFill>
            </a:ln>
          </p:spPr>
          <p:txBody>
            <a:bodyPr wrap="square" lIns="0" tIns="0" rIns="0" bIns="0" rtlCol="0"/>
            <a:lstStyle/>
            <a:p>
              <a:endParaRPr/>
            </a:p>
          </p:txBody>
        </p:sp>
        <p:sp>
          <p:nvSpPr>
            <p:cNvPr id="63" name="object 63"/>
            <p:cNvSpPr/>
            <p:nvPr/>
          </p:nvSpPr>
          <p:spPr>
            <a:xfrm>
              <a:off x="6776143" y="5567158"/>
              <a:ext cx="49530" cy="3175"/>
            </a:xfrm>
            <a:custGeom>
              <a:avLst/>
              <a:gdLst/>
              <a:ahLst/>
              <a:cxnLst/>
              <a:rect l="l" t="t" r="r" b="b"/>
              <a:pathLst>
                <a:path w="49529" h="3175">
                  <a:moveTo>
                    <a:pt x="-3066" y="1558"/>
                  </a:moveTo>
                  <a:lnTo>
                    <a:pt x="52177" y="1558"/>
                  </a:lnTo>
                </a:path>
              </a:pathLst>
            </a:custGeom>
            <a:ln w="9249">
              <a:solidFill>
                <a:srgbClr val="231F20"/>
              </a:solidFill>
            </a:ln>
          </p:spPr>
          <p:txBody>
            <a:bodyPr wrap="square" lIns="0" tIns="0" rIns="0" bIns="0" rtlCol="0"/>
            <a:lstStyle/>
            <a:p>
              <a:endParaRPr/>
            </a:p>
          </p:txBody>
        </p:sp>
        <p:sp>
          <p:nvSpPr>
            <p:cNvPr id="64" name="object 64"/>
            <p:cNvSpPr/>
            <p:nvPr/>
          </p:nvSpPr>
          <p:spPr>
            <a:xfrm>
              <a:off x="6855897" y="5573333"/>
              <a:ext cx="6350" cy="0"/>
            </a:xfrm>
            <a:custGeom>
              <a:avLst/>
              <a:gdLst/>
              <a:ahLst/>
              <a:cxnLst/>
              <a:rect l="l" t="t" r="r" b="b"/>
              <a:pathLst>
                <a:path w="6350">
                  <a:moveTo>
                    <a:pt x="0" y="0"/>
                  </a:moveTo>
                  <a:lnTo>
                    <a:pt x="6175" y="0"/>
                  </a:lnTo>
                </a:path>
              </a:pathLst>
            </a:custGeom>
            <a:ln w="6132">
              <a:solidFill>
                <a:srgbClr val="231F20"/>
              </a:solidFill>
            </a:ln>
          </p:spPr>
          <p:txBody>
            <a:bodyPr wrap="square" lIns="0" tIns="0" rIns="0" bIns="0" rtlCol="0"/>
            <a:lstStyle/>
            <a:p>
              <a:endParaRPr/>
            </a:p>
          </p:txBody>
        </p:sp>
        <p:sp>
          <p:nvSpPr>
            <p:cNvPr id="65" name="object 65"/>
            <p:cNvSpPr/>
            <p:nvPr/>
          </p:nvSpPr>
          <p:spPr>
            <a:xfrm>
              <a:off x="6892775" y="5573333"/>
              <a:ext cx="49530" cy="3175"/>
            </a:xfrm>
            <a:custGeom>
              <a:avLst/>
              <a:gdLst/>
              <a:ahLst/>
              <a:cxnLst/>
              <a:rect l="l" t="t" r="r" b="b"/>
              <a:pathLst>
                <a:path w="49529" h="3175">
                  <a:moveTo>
                    <a:pt x="-3066" y="1529"/>
                  </a:moveTo>
                  <a:lnTo>
                    <a:pt x="52177" y="1529"/>
                  </a:lnTo>
                </a:path>
              </a:pathLst>
            </a:custGeom>
            <a:ln w="9191">
              <a:solidFill>
                <a:srgbClr val="231F20"/>
              </a:solidFill>
            </a:ln>
          </p:spPr>
          <p:txBody>
            <a:bodyPr wrap="square" lIns="0" tIns="0" rIns="0" bIns="0" rtlCol="0"/>
            <a:lstStyle/>
            <a:p>
              <a:endParaRPr/>
            </a:p>
          </p:txBody>
        </p:sp>
        <p:sp>
          <p:nvSpPr>
            <p:cNvPr id="66" name="object 66"/>
            <p:cNvSpPr/>
            <p:nvPr/>
          </p:nvSpPr>
          <p:spPr>
            <a:xfrm>
              <a:off x="6972529" y="5576392"/>
              <a:ext cx="6350" cy="0"/>
            </a:xfrm>
            <a:custGeom>
              <a:avLst/>
              <a:gdLst/>
              <a:ahLst/>
              <a:cxnLst/>
              <a:rect l="l" t="t" r="r" b="b"/>
              <a:pathLst>
                <a:path w="6350">
                  <a:moveTo>
                    <a:pt x="0" y="0"/>
                  </a:moveTo>
                  <a:lnTo>
                    <a:pt x="6116" y="0"/>
                  </a:lnTo>
                </a:path>
              </a:pathLst>
            </a:custGeom>
            <a:ln w="6132">
              <a:solidFill>
                <a:srgbClr val="231F20"/>
              </a:solidFill>
            </a:ln>
          </p:spPr>
          <p:txBody>
            <a:bodyPr wrap="square" lIns="0" tIns="0" rIns="0" bIns="0" rtlCol="0"/>
            <a:lstStyle/>
            <a:p>
              <a:endParaRPr/>
            </a:p>
          </p:txBody>
        </p:sp>
        <p:sp>
          <p:nvSpPr>
            <p:cNvPr id="67" name="object 67"/>
            <p:cNvSpPr/>
            <p:nvPr/>
          </p:nvSpPr>
          <p:spPr>
            <a:xfrm>
              <a:off x="7009348" y="5576392"/>
              <a:ext cx="49530" cy="3175"/>
            </a:xfrm>
            <a:custGeom>
              <a:avLst/>
              <a:gdLst/>
              <a:ahLst/>
              <a:cxnLst/>
              <a:rect l="l" t="t" r="r" b="b"/>
              <a:pathLst>
                <a:path w="49529" h="3175">
                  <a:moveTo>
                    <a:pt x="-3066" y="1529"/>
                  </a:moveTo>
                  <a:lnTo>
                    <a:pt x="52177" y="1529"/>
                  </a:lnTo>
                </a:path>
              </a:pathLst>
            </a:custGeom>
            <a:ln w="9191">
              <a:solidFill>
                <a:srgbClr val="231F20"/>
              </a:solidFill>
            </a:ln>
          </p:spPr>
          <p:txBody>
            <a:bodyPr wrap="square" lIns="0" tIns="0" rIns="0" bIns="0" rtlCol="0"/>
            <a:lstStyle/>
            <a:p>
              <a:endParaRPr/>
            </a:p>
          </p:txBody>
        </p:sp>
        <p:sp>
          <p:nvSpPr>
            <p:cNvPr id="68" name="object 68"/>
            <p:cNvSpPr/>
            <p:nvPr/>
          </p:nvSpPr>
          <p:spPr>
            <a:xfrm>
              <a:off x="7089161" y="5579450"/>
              <a:ext cx="473075" cy="3175"/>
            </a:xfrm>
            <a:custGeom>
              <a:avLst/>
              <a:gdLst/>
              <a:ahLst/>
              <a:cxnLst/>
              <a:rect l="l" t="t" r="r" b="b"/>
              <a:pathLst>
                <a:path w="473075" h="3175">
                  <a:moveTo>
                    <a:pt x="0" y="0"/>
                  </a:moveTo>
                  <a:lnTo>
                    <a:pt x="6175" y="0"/>
                  </a:lnTo>
                </a:path>
                <a:path w="473075" h="3175">
                  <a:moveTo>
                    <a:pt x="36818" y="0"/>
                  </a:moveTo>
                  <a:lnTo>
                    <a:pt x="85929" y="0"/>
                  </a:lnTo>
                </a:path>
                <a:path w="473075" h="3175">
                  <a:moveTo>
                    <a:pt x="116631" y="3117"/>
                  </a:moveTo>
                  <a:lnTo>
                    <a:pt x="122748" y="3117"/>
                  </a:lnTo>
                </a:path>
                <a:path w="473075" h="3175">
                  <a:moveTo>
                    <a:pt x="153450" y="3117"/>
                  </a:moveTo>
                  <a:lnTo>
                    <a:pt x="202561" y="3117"/>
                  </a:lnTo>
                </a:path>
                <a:path w="473075" h="3175">
                  <a:moveTo>
                    <a:pt x="233263" y="3117"/>
                  </a:moveTo>
                  <a:lnTo>
                    <a:pt x="239380" y="3117"/>
                  </a:lnTo>
                </a:path>
                <a:path w="473075" h="3175">
                  <a:moveTo>
                    <a:pt x="270082" y="3117"/>
                  </a:moveTo>
                  <a:lnTo>
                    <a:pt x="319193" y="3117"/>
                  </a:lnTo>
                </a:path>
                <a:path w="473075" h="3175">
                  <a:moveTo>
                    <a:pt x="349836" y="3117"/>
                  </a:moveTo>
                  <a:lnTo>
                    <a:pt x="356012" y="3117"/>
                  </a:lnTo>
                </a:path>
                <a:path w="473075" h="3175">
                  <a:moveTo>
                    <a:pt x="386714" y="3117"/>
                  </a:moveTo>
                  <a:lnTo>
                    <a:pt x="435766" y="3117"/>
                  </a:lnTo>
                </a:path>
                <a:path w="473075" h="3175">
                  <a:moveTo>
                    <a:pt x="466468" y="0"/>
                  </a:moveTo>
                  <a:lnTo>
                    <a:pt x="472644" y="0"/>
                  </a:lnTo>
                </a:path>
              </a:pathLst>
            </a:custGeom>
            <a:ln w="6132">
              <a:solidFill>
                <a:srgbClr val="231F20"/>
              </a:solidFill>
            </a:ln>
          </p:spPr>
          <p:txBody>
            <a:bodyPr wrap="square" lIns="0" tIns="0" rIns="0" bIns="0" rtlCol="0"/>
            <a:lstStyle/>
            <a:p>
              <a:endParaRPr/>
            </a:p>
          </p:txBody>
        </p:sp>
        <p:sp>
          <p:nvSpPr>
            <p:cNvPr id="69" name="object 69"/>
            <p:cNvSpPr/>
            <p:nvPr/>
          </p:nvSpPr>
          <p:spPr>
            <a:xfrm>
              <a:off x="7592449" y="5576392"/>
              <a:ext cx="49530" cy="3175"/>
            </a:xfrm>
            <a:custGeom>
              <a:avLst/>
              <a:gdLst/>
              <a:ahLst/>
              <a:cxnLst/>
              <a:rect l="l" t="t" r="r" b="b"/>
              <a:pathLst>
                <a:path w="49529" h="3175">
                  <a:moveTo>
                    <a:pt x="-3066" y="1529"/>
                  </a:moveTo>
                  <a:lnTo>
                    <a:pt x="52177" y="1529"/>
                  </a:lnTo>
                </a:path>
              </a:pathLst>
            </a:custGeom>
            <a:ln w="9191">
              <a:solidFill>
                <a:srgbClr val="231F20"/>
              </a:solidFill>
            </a:ln>
          </p:spPr>
          <p:txBody>
            <a:bodyPr wrap="square" lIns="0" tIns="0" rIns="0" bIns="0" rtlCol="0"/>
            <a:lstStyle/>
            <a:p>
              <a:endParaRPr/>
            </a:p>
          </p:txBody>
        </p:sp>
        <p:sp>
          <p:nvSpPr>
            <p:cNvPr id="70" name="object 70"/>
            <p:cNvSpPr/>
            <p:nvPr/>
          </p:nvSpPr>
          <p:spPr>
            <a:xfrm>
              <a:off x="7672262" y="5576392"/>
              <a:ext cx="6350" cy="0"/>
            </a:xfrm>
            <a:custGeom>
              <a:avLst/>
              <a:gdLst/>
              <a:ahLst/>
              <a:cxnLst/>
              <a:rect l="l" t="t" r="r" b="b"/>
              <a:pathLst>
                <a:path w="6350">
                  <a:moveTo>
                    <a:pt x="0" y="0"/>
                  </a:moveTo>
                  <a:lnTo>
                    <a:pt x="6175" y="0"/>
                  </a:lnTo>
                </a:path>
              </a:pathLst>
            </a:custGeom>
            <a:ln w="6132">
              <a:solidFill>
                <a:srgbClr val="231F20"/>
              </a:solidFill>
            </a:ln>
          </p:spPr>
          <p:txBody>
            <a:bodyPr wrap="square" lIns="0" tIns="0" rIns="0" bIns="0" rtlCol="0"/>
            <a:lstStyle/>
            <a:p>
              <a:endParaRPr/>
            </a:p>
          </p:txBody>
        </p:sp>
        <p:sp>
          <p:nvSpPr>
            <p:cNvPr id="71" name="object 71"/>
            <p:cNvSpPr/>
            <p:nvPr/>
          </p:nvSpPr>
          <p:spPr>
            <a:xfrm>
              <a:off x="7709081" y="5570275"/>
              <a:ext cx="49530" cy="3175"/>
            </a:xfrm>
            <a:custGeom>
              <a:avLst/>
              <a:gdLst/>
              <a:ahLst/>
              <a:cxnLst/>
              <a:rect l="l" t="t" r="r" b="b"/>
              <a:pathLst>
                <a:path w="49529" h="3175">
                  <a:moveTo>
                    <a:pt x="-3066" y="1529"/>
                  </a:moveTo>
                  <a:lnTo>
                    <a:pt x="52177" y="1529"/>
                  </a:lnTo>
                </a:path>
              </a:pathLst>
            </a:custGeom>
            <a:ln w="9191">
              <a:solidFill>
                <a:srgbClr val="231F20"/>
              </a:solidFill>
            </a:ln>
          </p:spPr>
          <p:txBody>
            <a:bodyPr wrap="square" lIns="0" tIns="0" rIns="0" bIns="0" rtlCol="0"/>
            <a:lstStyle/>
            <a:p>
              <a:endParaRPr/>
            </a:p>
          </p:txBody>
        </p:sp>
        <p:sp>
          <p:nvSpPr>
            <p:cNvPr id="72" name="object 72"/>
            <p:cNvSpPr/>
            <p:nvPr/>
          </p:nvSpPr>
          <p:spPr>
            <a:xfrm>
              <a:off x="7788894" y="5352127"/>
              <a:ext cx="1037590" cy="218440"/>
            </a:xfrm>
            <a:custGeom>
              <a:avLst/>
              <a:gdLst/>
              <a:ahLst/>
              <a:cxnLst/>
              <a:rect l="l" t="t" r="r" b="b"/>
              <a:pathLst>
                <a:path w="1037590" h="218439">
                  <a:moveTo>
                    <a:pt x="0" y="218148"/>
                  </a:moveTo>
                  <a:lnTo>
                    <a:pt x="6116" y="218148"/>
                  </a:lnTo>
                </a:path>
                <a:path w="1037590" h="218439">
                  <a:moveTo>
                    <a:pt x="36818" y="215030"/>
                  </a:moveTo>
                  <a:lnTo>
                    <a:pt x="55228" y="215030"/>
                  </a:lnTo>
                  <a:lnTo>
                    <a:pt x="85929" y="211972"/>
                  </a:lnTo>
                </a:path>
                <a:path w="1037590" h="218439">
                  <a:moveTo>
                    <a:pt x="116631" y="208913"/>
                  </a:moveTo>
                  <a:lnTo>
                    <a:pt x="122748" y="208913"/>
                  </a:lnTo>
                </a:path>
                <a:path w="1037590" h="218439">
                  <a:moveTo>
                    <a:pt x="153450" y="208913"/>
                  </a:moveTo>
                  <a:lnTo>
                    <a:pt x="202561" y="202738"/>
                  </a:lnTo>
                </a:path>
                <a:path w="1037590" h="218439">
                  <a:moveTo>
                    <a:pt x="233204" y="199679"/>
                  </a:moveTo>
                  <a:lnTo>
                    <a:pt x="239380" y="199679"/>
                  </a:lnTo>
                </a:path>
                <a:path w="1037590" h="218439">
                  <a:moveTo>
                    <a:pt x="270082" y="196621"/>
                  </a:moveTo>
                  <a:lnTo>
                    <a:pt x="319134" y="190445"/>
                  </a:lnTo>
                </a:path>
                <a:path w="1037590" h="218439">
                  <a:moveTo>
                    <a:pt x="349836" y="187387"/>
                  </a:moveTo>
                  <a:lnTo>
                    <a:pt x="356012" y="184328"/>
                  </a:lnTo>
                </a:path>
                <a:path w="1037590" h="218439">
                  <a:moveTo>
                    <a:pt x="386655" y="181270"/>
                  </a:moveTo>
                  <a:lnTo>
                    <a:pt x="435766" y="175094"/>
                  </a:lnTo>
                </a:path>
                <a:path w="1037590" h="218439">
                  <a:moveTo>
                    <a:pt x="466468" y="168978"/>
                  </a:moveTo>
                  <a:lnTo>
                    <a:pt x="472585" y="168978"/>
                  </a:lnTo>
                </a:path>
                <a:path w="1037590" h="218439">
                  <a:moveTo>
                    <a:pt x="503287" y="162802"/>
                  </a:moveTo>
                  <a:lnTo>
                    <a:pt x="509463" y="162802"/>
                  </a:lnTo>
                  <a:lnTo>
                    <a:pt x="552398" y="153568"/>
                  </a:lnTo>
                </a:path>
                <a:path w="1037590" h="218439">
                  <a:moveTo>
                    <a:pt x="583100" y="147451"/>
                  </a:moveTo>
                  <a:lnTo>
                    <a:pt x="589217" y="147451"/>
                  </a:lnTo>
                </a:path>
                <a:path w="1037590" h="218439">
                  <a:moveTo>
                    <a:pt x="619919" y="141275"/>
                  </a:moveTo>
                  <a:lnTo>
                    <a:pt x="638328" y="138217"/>
                  </a:lnTo>
                  <a:lnTo>
                    <a:pt x="669030" y="132100"/>
                  </a:lnTo>
                </a:path>
                <a:path w="1037590" h="218439">
                  <a:moveTo>
                    <a:pt x="699732" y="122866"/>
                  </a:moveTo>
                  <a:lnTo>
                    <a:pt x="705849" y="119807"/>
                  </a:lnTo>
                </a:path>
                <a:path w="1037590" h="218439">
                  <a:moveTo>
                    <a:pt x="736551" y="113632"/>
                  </a:moveTo>
                  <a:lnTo>
                    <a:pt x="758018" y="107515"/>
                  </a:lnTo>
                  <a:lnTo>
                    <a:pt x="782604" y="98281"/>
                  </a:lnTo>
                </a:path>
                <a:path w="1037590" h="218439">
                  <a:moveTo>
                    <a:pt x="813305" y="92164"/>
                  </a:moveTo>
                  <a:lnTo>
                    <a:pt x="819422" y="89047"/>
                  </a:lnTo>
                </a:path>
                <a:path w="1037590" h="218439">
                  <a:moveTo>
                    <a:pt x="850124" y="79871"/>
                  </a:moveTo>
                  <a:lnTo>
                    <a:pt x="868534" y="73696"/>
                  </a:lnTo>
                  <a:lnTo>
                    <a:pt x="896118" y="61403"/>
                  </a:lnTo>
                </a:path>
                <a:path w="1037590" h="218439">
                  <a:moveTo>
                    <a:pt x="923762" y="52228"/>
                  </a:moveTo>
                  <a:lnTo>
                    <a:pt x="929878" y="49111"/>
                  </a:lnTo>
                </a:path>
                <a:path w="1037590" h="218439">
                  <a:moveTo>
                    <a:pt x="957522" y="36818"/>
                  </a:moveTo>
                  <a:lnTo>
                    <a:pt x="969814" y="33760"/>
                  </a:lnTo>
                  <a:lnTo>
                    <a:pt x="1003516" y="18409"/>
                  </a:lnTo>
                </a:path>
                <a:path w="1037590" h="218439">
                  <a:moveTo>
                    <a:pt x="1031159" y="3058"/>
                  </a:moveTo>
                  <a:lnTo>
                    <a:pt x="1037335" y="0"/>
                  </a:lnTo>
                </a:path>
              </a:pathLst>
            </a:custGeom>
            <a:ln w="6132">
              <a:solidFill>
                <a:srgbClr val="231F20"/>
              </a:solidFill>
            </a:ln>
          </p:spPr>
          <p:txBody>
            <a:bodyPr wrap="square" lIns="0" tIns="0" rIns="0" bIns="0" rtlCol="0"/>
            <a:lstStyle/>
            <a:p>
              <a:endParaRPr/>
            </a:p>
          </p:txBody>
        </p:sp>
        <p:pic>
          <p:nvPicPr>
            <p:cNvPr id="73" name="object 73"/>
            <p:cNvPicPr/>
            <p:nvPr/>
          </p:nvPicPr>
          <p:blipFill>
            <a:blip r:embed="rId2" cstate="print"/>
            <a:stretch>
              <a:fillRect/>
            </a:stretch>
          </p:blipFill>
          <p:spPr>
            <a:xfrm>
              <a:off x="8850747" y="5137029"/>
              <a:ext cx="248571" cy="205812"/>
            </a:xfrm>
            <a:prstGeom prst="rect">
              <a:avLst/>
            </a:prstGeom>
          </p:spPr>
        </p:pic>
        <p:sp>
          <p:nvSpPr>
            <p:cNvPr id="74" name="object 74"/>
            <p:cNvSpPr/>
            <p:nvPr/>
          </p:nvSpPr>
          <p:spPr>
            <a:xfrm>
              <a:off x="9111604" y="5069399"/>
              <a:ext cx="24765" cy="43180"/>
            </a:xfrm>
            <a:custGeom>
              <a:avLst/>
              <a:gdLst/>
              <a:ahLst/>
              <a:cxnLst/>
              <a:rect l="l" t="t" r="r" b="b"/>
              <a:pathLst>
                <a:path w="24765" h="43179">
                  <a:moveTo>
                    <a:pt x="0" y="43053"/>
                  </a:moveTo>
                  <a:lnTo>
                    <a:pt x="24526" y="0"/>
                  </a:lnTo>
                </a:path>
                <a:path w="24765" h="43179">
                  <a:moveTo>
                    <a:pt x="0" y="43053"/>
                  </a:moveTo>
                  <a:lnTo>
                    <a:pt x="24526" y="0"/>
                  </a:lnTo>
                </a:path>
              </a:pathLst>
            </a:custGeom>
            <a:ln w="6132">
              <a:solidFill>
                <a:srgbClr val="231F20"/>
              </a:solidFill>
            </a:ln>
          </p:spPr>
          <p:txBody>
            <a:bodyPr wrap="square" lIns="0" tIns="0" rIns="0" bIns="0" rtlCol="0"/>
            <a:lstStyle/>
            <a:p>
              <a:endParaRPr/>
            </a:p>
          </p:txBody>
        </p:sp>
        <p:sp>
          <p:nvSpPr>
            <p:cNvPr id="75" name="object 75"/>
            <p:cNvSpPr/>
            <p:nvPr/>
          </p:nvSpPr>
          <p:spPr>
            <a:xfrm>
              <a:off x="9148423" y="5035580"/>
              <a:ext cx="0" cy="6350"/>
            </a:xfrm>
            <a:custGeom>
              <a:avLst/>
              <a:gdLst/>
              <a:ahLst/>
              <a:cxnLst/>
              <a:rect l="l" t="t" r="r" b="b"/>
              <a:pathLst>
                <a:path h="6350">
                  <a:moveTo>
                    <a:pt x="-3066" y="3087"/>
                  </a:moveTo>
                  <a:lnTo>
                    <a:pt x="3066" y="3087"/>
                  </a:lnTo>
                </a:path>
              </a:pathLst>
            </a:custGeom>
            <a:ln w="6175">
              <a:solidFill>
                <a:srgbClr val="231F20"/>
              </a:solidFill>
            </a:ln>
          </p:spPr>
          <p:txBody>
            <a:bodyPr wrap="square" lIns="0" tIns="0" rIns="0" bIns="0" rtlCol="0"/>
            <a:lstStyle/>
            <a:p>
              <a:endParaRPr/>
            </a:p>
          </p:txBody>
        </p:sp>
        <p:sp>
          <p:nvSpPr>
            <p:cNvPr id="76" name="object 76"/>
            <p:cNvSpPr/>
            <p:nvPr/>
          </p:nvSpPr>
          <p:spPr>
            <a:xfrm>
              <a:off x="9160715" y="4961883"/>
              <a:ext cx="12700" cy="46355"/>
            </a:xfrm>
            <a:custGeom>
              <a:avLst/>
              <a:gdLst/>
              <a:ahLst/>
              <a:cxnLst/>
              <a:rect l="l" t="t" r="r" b="b"/>
              <a:pathLst>
                <a:path w="12700" h="46354">
                  <a:moveTo>
                    <a:pt x="0" y="46052"/>
                  </a:moveTo>
                  <a:lnTo>
                    <a:pt x="3058" y="39935"/>
                  </a:lnTo>
                  <a:lnTo>
                    <a:pt x="12292" y="0"/>
                  </a:lnTo>
                </a:path>
              </a:pathLst>
            </a:custGeom>
            <a:ln w="6132">
              <a:solidFill>
                <a:srgbClr val="231F20"/>
              </a:solidFill>
            </a:ln>
          </p:spPr>
          <p:txBody>
            <a:bodyPr wrap="square" lIns="0" tIns="0" rIns="0" bIns="0" rtlCol="0"/>
            <a:lstStyle/>
            <a:p>
              <a:endParaRPr/>
            </a:p>
          </p:txBody>
        </p:sp>
        <p:sp>
          <p:nvSpPr>
            <p:cNvPr id="77" name="object 77"/>
            <p:cNvSpPr/>
            <p:nvPr/>
          </p:nvSpPr>
          <p:spPr>
            <a:xfrm>
              <a:off x="9179124" y="4925006"/>
              <a:ext cx="0" cy="6350"/>
            </a:xfrm>
            <a:custGeom>
              <a:avLst/>
              <a:gdLst/>
              <a:ahLst/>
              <a:cxnLst/>
              <a:rect l="l" t="t" r="r" b="b"/>
              <a:pathLst>
                <a:path h="6350">
                  <a:moveTo>
                    <a:pt x="-3066" y="3058"/>
                  </a:moveTo>
                  <a:lnTo>
                    <a:pt x="3066" y="3058"/>
                  </a:lnTo>
                </a:path>
              </a:pathLst>
            </a:custGeom>
            <a:ln w="6116">
              <a:solidFill>
                <a:srgbClr val="231F20"/>
              </a:solidFill>
            </a:ln>
          </p:spPr>
          <p:txBody>
            <a:bodyPr wrap="square" lIns="0" tIns="0" rIns="0" bIns="0" rtlCol="0"/>
            <a:lstStyle/>
            <a:p>
              <a:endParaRPr/>
            </a:p>
          </p:txBody>
        </p:sp>
        <p:sp>
          <p:nvSpPr>
            <p:cNvPr id="78" name="object 78"/>
            <p:cNvSpPr/>
            <p:nvPr/>
          </p:nvSpPr>
          <p:spPr>
            <a:xfrm>
              <a:off x="9182183" y="4845134"/>
              <a:ext cx="3175" cy="49530"/>
            </a:xfrm>
            <a:custGeom>
              <a:avLst/>
              <a:gdLst/>
              <a:ahLst/>
              <a:cxnLst/>
              <a:rect l="l" t="t" r="r" b="b"/>
              <a:pathLst>
                <a:path w="3175" h="49529">
                  <a:moveTo>
                    <a:pt x="0" y="49170"/>
                  </a:moveTo>
                  <a:lnTo>
                    <a:pt x="3058" y="12292"/>
                  </a:lnTo>
                  <a:lnTo>
                    <a:pt x="3058" y="0"/>
                  </a:lnTo>
                </a:path>
              </a:pathLst>
            </a:custGeom>
            <a:ln w="6132">
              <a:solidFill>
                <a:srgbClr val="231F20"/>
              </a:solidFill>
            </a:ln>
          </p:spPr>
          <p:txBody>
            <a:bodyPr wrap="square" lIns="0" tIns="0" rIns="0" bIns="0" rtlCol="0"/>
            <a:lstStyle/>
            <a:p>
              <a:endParaRPr/>
            </a:p>
          </p:txBody>
        </p:sp>
        <p:sp>
          <p:nvSpPr>
            <p:cNvPr id="79" name="object 79"/>
            <p:cNvSpPr/>
            <p:nvPr/>
          </p:nvSpPr>
          <p:spPr>
            <a:xfrm>
              <a:off x="9182183" y="4808256"/>
              <a:ext cx="0" cy="6350"/>
            </a:xfrm>
            <a:custGeom>
              <a:avLst/>
              <a:gdLst/>
              <a:ahLst/>
              <a:cxnLst/>
              <a:rect l="l" t="t" r="r" b="b"/>
              <a:pathLst>
                <a:path h="6350">
                  <a:moveTo>
                    <a:pt x="-3066" y="3058"/>
                  </a:moveTo>
                  <a:lnTo>
                    <a:pt x="3066" y="3058"/>
                  </a:lnTo>
                </a:path>
              </a:pathLst>
            </a:custGeom>
            <a:ln w="6116">
              <a:solidFill>
                <a:srgbClr val="231F20"/>
              </a:solidFill>
            </a:ln>
          </p:spPr>
          <p:txBody>
            <a:bodyPr wrap="square" lIns="0" tIns="0" rIns="0" bIns="0" rtlCol="0"/>
            <a:lstStyle/>
            <a:p>
              <a:endParaRPr/>
            </a:p>
          </p:txBody>
        </p:sp>
        <p:sp>
          <p:nvSpPr>
            <p:cNvPr id="80" name="object 80"/>
            <p:cNvSpPr/>
            <p:nvPr/>
          </p:nvSpPr>
          <p:spPr>
            <a:xfrm>
              <a:off x="9173008" y="4728385"/>
              <a:ext cx="9525" cy="49530"/>
            </a:xfrm>
            <a:custGeom>
              <a:avLst/>
              <a:gdLst/>
              <a:ahLst/>
              <a:cxnLst/>
              <a:rect l="l" t="t" r="r" b="b"/>
              <a:pathLst>
                <a:path w="9525" h="49529">
                  <a:moveTo>
                    <a:pt x="9175" y="49170"/>
                  </a:moveTo>
                  <a:lnTo>
                    <a:pt x="0" y="0"/>
                  </a:lnTo>
                </a:path>
              </a:pathLst>
            </a:custGeom>
            <a:ln w="6132">
              <a:solidFill>
                <a:srgbClr val="231F20"/>
              </a:solidFill>
            </a:ln>
          </p:spPr>
          <p:txBody>
            <a:bodyPr wrap="square" lIns="0" tIns="0" rIns="0" bIns="0" rtlCol="0"/>
            <a:lstStyle/>
            <a:p>
              <a:endParaRPr/>
            </a:p>
          </p:txBody>
        </p:sp>
        <p:sp>
          <p:nvSpPr>
            <p:cNvPr id="81" name="object 81"/>
            <p:cNvSpPr/>
            <p:nvPr/>
          </p:nvSpPr>
          <p:spPr>
            <a:xfrm>
              <a:off x="9166832" y="4691507"/>
              <a:ext cx="0" cy="6350"/>
            </a:xfrm>
            <a:custGeom>
              <a:avLst/>
              <a:gdLst/>
              <a:ahLst/>
              <a:cxnLst/>
              <a:rect l="l" t="t" r="r" b="b"/>
              <a:pathLst>
                <a:path h="6350">
                  <a:moveTo>
                    <a:pt x="-3066" y="3058"/>
                  </a:moveTo>
                  <a:lnTo>
                    <a:pt x="3066" y="3058"/>
                  </a:lnTo>
                </a:path>
              </a:pathLst>
            </a:custGeom>
            <a:ln w="6116">
              <a:solidFill>
                <a:srgbClr val="231F20"/>
              </a:solidFill>
            </a:ln>
          </p:spPr>
          <p:txBody>
            <a:bodyPr wrap="square" lIns="0" tIns="0" rIns="0" bIns="0" rtlCol="0"/>
            <a:lstStyle/>
            <a:p>
              <a:endParaRPr/>
            </a:p>
          </p:txBody>
        </p:sp>
        <p:sp>
          <p:nvSpPr>
            <p:cNvPr id="82" name="object 82"/>
            <p:cNvSpPr/>
            <p:nvPr/>
          </p:nvSpPr>
          <p:spPr>
            <a:xfrm>
              <a:off x="9145364" y="4614693"/>
              <a:ext cx="12700" cy="46355"/>
            </a:xfrm>
            <a:custGeom>
              <a:avLst/>
              <a:gdLst/>
              <a:ahLst/>
              <a:cxnLst/>
              <a:rect l="l" t="t" r="r" b="b"/>
              <a:pathLst>
                <a:path w="12700" h="46354">
                  <a:moveTo>
                    <a:pt x="12292" y="46052"/>
                  </a:moveTo>
                  <a:lnTo>
                    <a:pt x="0" y="0"/>
                  </a:lnTo>
                </a:path>
              </a:pathLst>
            </a:custGeom>
            <a:ln w="6132">
              <a:solidFill>
                <a:srgbClr val="231F20"/>
              </a:solidFill>
            </a:ln>
          </p:spPr>
          <p:txBody>
            <a:bodyPr wrap="square" lIns="0" tIns="0" rIns="0" bIns="0" rtlCol="0"/>
            <a:lstStyle/>
            <a:p>
              <a:endParaRPr/>
            </a:p>
          </p:txBody>
        </p:sp>
        <p:sp>
          <p:nvSpPr>
            <p:cNvPr id="83" name="object 83"/>
            <p:cNvSpPr/>
            <p:nvPr/>
          </p:nvSpPr>
          <p:spPr>
            <a:xfrm>
              <a:off x="9133131" y="4580874"/>
              <a:ext cx="0" cy="6350"/>
            </a:xfrm>
            <a:custGeom>
              <a:avLst/>
              <a:gdLst/>
              <a:ahLst/>
              <a:cxnLst/>
              <a:rect l="l" t="t" r="r" b="b"/>
              <a:pathLst>
                <a:path h="6350">
                  <a:moveTo>
                    <a:pt x="-3066" y="3058"/>
                  </a:moveTo>
                  <a:lnTo>
                    <a:pt x="3066" y="3058"/>
                  </a:lnTo>
                </a:path>
              </a:pathLst>
            </a:custGeom>
            <a:ln w="6116">
              <a:solidFill>
                <a:srgbClr val="231F20"/>
              </a:solidFill>
            </a:ln>
          </p:spPr>
          <p:txBody>
            <a:bodyPr wrap="square" lIns="0" tIns="0" rIns="0" bIns="0" rtlCol="0"/>
            <a:lstStyle/>
            <a:p>
              <a:endParaRPr/>
            </a:p>
          </p:txBody>
        </p:sp>
        <p:sp>
          <p:nvSpPr>
            <p:cNvPr id="84" name="object 84"/>
            <p:cNvSpPr/>
            <p:nvPr/>
          </p:nvSpPr>
          <p:spPr>
            <a:xfrm>
              <a:off x="2896966" y="4212158"/>
              <a:ext cx="6224270" cy="341630"/>
            </a:xfrm>
            <a:custGeom>
              <a:avLst/>
              <a:gdLst/>
              <a:ahLst/>
              <a:cxnLst/>
              <a:rect l="l" t="t" r="r" b="b"/>
              <a:pathLst>
                <a:path w="6224270" h="341629">
                  <a:moveTo>
                    <a:pt x="6223872" y="341073"/>
                  </a:moveTo>
                  <a:lnTo>
                    <a:pt x="6208521" y="301137"/>
                  </a:lnTo>
                  <a:lnTo>
                    <a:pt x="6205462" y="294961"/>
                  </a:lnTo>
                </a:path>
                <a:path w="6224270" h="341629">
                  <a:moveTo>
                    <a:pt x="6193170" y="267318"/>
                  </a:moveTo>
                  <a:lnTo>
                    <a:pt x="6190112" y="261201"/>
                  </a:lnTo>
                </a:path>
                <a:path w="6224270" h="341629">
                  <a:moveTo>
                    <a:pt x="6174761" y="233499"/>
                  </a:moveTo>
                  <a:lnTo>
                    <a:pt x="6162468" y="205855"/>
                  </a:lnTo>
                  <a:lnTo>
                    <a:pt x="6153293" y="190504"/>
                  </a:lnTo>
                </a:path>
                <a:path w="6224270" h="341629">
                  <a:moveTo>
                    <a:pt x="6137942" y="162861"/>
                  </a:moveTo>
                  <a:lnTo>
                    <a:pt x="6134825" y="156685"/>
                  </a:lnTo>
                </a:path>
                <a:path w="6224270" h="341629">
                  <a:moveTo>
                    <a:pt x="6119532" y="129042"/>
                  </a:moveTo>
                  <a:lnTo>
                    <a:pt x="6107240" y="104456"/>
                  </a:lnTo>
                  <a:lnTo>
                    <a:pt x="6094947" y="86047"/>
                  </a:lnTo>
                </a:path>
                <a:path w="6224270" h="341629">
                  <a:moveTo>
                    <a:pt x="6079596" y="61462"/>
                  </a:moveTo>
                  <a:lnTo>
                    <a:pt x="6076538" y="55286"/>
                  </a:lnTo>
                </a:path>
                <a:path w="6224270" h="341629">
                  <a:moveTo>
                    <a:pt x="6058129" y="30701"/>
                  </a:moveTo>
                  <a:lnTo>
                    <a:pt x="6039719" y="0"/>
                  </a:lnTo>
                </a:path>
                <a:path w="6224270" h="341629">
                  <a:moveTo>
                    <a:pt x="745761" y="0"/>
                  </a:moveTo>
                  <a:lnTo>
                    <a:pt x="696650" y="12292"/>
                  </a:lnTo>
                </a:path>
                <a:path w="6224270" h="341629">
                  <a:moveTo>
                    <a:pt x="665948" y="18468"/>
                  </a:moveTo>
                  <a:lnTo>
                    <a:pt x="659831" y="21526"/>
                  </a:lnTo>
                </a:path>
                <a:path w="6224270" h="341629">
                  <a:moveTo>
                    <a:pt x="629129" y="27643"/>
                  </a:moveTo>
                  <a:lnTo>
                    <a:pt x="604603" y="33819"/>
                  </a:lnTo>
                  <a:lnTo>
                    <a:pt x="583077" y="39935"/>
                  </a:lnTo>
                </a:path>
                <a:path w="6224270" h="341629">
                  <a:moveTo>
                    <a:pt x="552433" y="49170"/>
                  </a:moveTo>
                  <a:lnTo>
                    <a:pt x="546258" y="52228"/>
                  </a:lnTo>
                </a:path>
                <a:path w="6224270" h="341629">
                  <a:moveTo>
                    <a:pt x="515556" y="58404"/>
                  </a:moveTo>
                  <a:lnTo>
                    <a:pt x="478755" y="70696"/>
                  </a:lnTo>
                  <a:lnTo>
                    <a:pt x="469538" y="73755"/>
                  </a:lnTo>
                </a:path>
                <a:path w="6224270" h="341629">
                  <a:moveTo>
                    <a:pt x="438866" y="82989"/>
                  </a:moveTo>
                  <a:lnTo>
                    <a:pt x="432708" y="82989"/>
                  </a:lnTo>
                </a:path>
                <a:path w="6224270" h="341629">
                  <a:moveTo>
                    <a:pt x="402041" y="92164"/>
                  </a:moveTo>
                  <a:lnTo>
                    <a:pt x="359076" y="104456"/>
                  </a:lnTo>
                  <a:lnTo>
                    <a:pt x="355994" y="104456"/>
                  </a:lnTo>
                </a:path>
                <a:path w="6224270" h="341629">
                  <a:moveTo>
                    <a:pt x="328380" y="113691"/>
                  </a:moveTo>
                  <a:lnTo>
                    <a:pt x="322246" y="116749"/>
                  </a:lnTo>
                </a:path>
                <a:path w="6224270" h="341629">
                  <a:moveTo>
                    <a:pt x="291550" y="125983"/>
                  </a:moveTo>
                  <a:lnTo>
                    <a:pt x="254725" y="138276"/>
                  </a:lnTo>
                  <a:lnTo>
                    <a:pt x="245509" y="141334"/>
                  </a:lnTo>
                </a:path>
                <a:path w="6224270" h="341629">
                  <a:moveTo>
                    <a:pt x="217895" y="153627"/>
                  </a:moveTo>
                  <a:lnTo>
                    <a:pt x="211760" y="153627"/>
                  </a:lnTo>
                </a:path>
                <a:path w="6224270" h="341629">
                  <a:moveTo>
                    <a:pt x="184146" y="165919"/>
                  </a:moveTo>
                  <a:lnTo>
                    <a:pt x="156526" y="175153"/>
                  </a:lnTo>
                  <a:lnTo>
                    <a:pt x="138105" y="181270"/>
                  </a:lnTo>
                </a:path>
                <a:path w="6224270" h="341629">
                  <a:moveTo>
                    <a:pt x="110485" y="193563"/>
                  </a:moveTo>
                  <a:lnTo>
                    <a:pt x="104351" y="196621"/>
                  </a:lnTo>
                </a:path>
                <a:path w="6224270" h="341629">
                  <a:moveTo>
                    <a:pt x="76713" y="208913"/>
                  </a:moveTo>
                  <a:lnTo>
                    <a:pt x="73661" y="208913"/>
                  </a:lnTo>
                  <a:lnTo>
                    <a:pt x="33748" y="230440"/>
                  </a:lnTo>
                </a:path>
                <a:path w="6224270" h="341629">
                  <a:moveTo>
                    <a:pt x="6134" y="242733"/>
                  </a:moveTo>
                  <a:lnTo>
                    <a:pt x="0" y="245791"/>
                  </a:lnTo>
                </a:path>
                <a:path w="6224270" h="341629">
                  <a:moveTo>
                    <a:pt x="6134" y="242733"/>
                  </a:moveTo>
                  <a:lnTo>
                    <a:pt x="0" y="245791"/>
                  </a:lnTo>
                </a:path>
              </a:pathLst>
            </a:custGeom>
            <a:ln w="6132">
              <a:solidFill>
                <a:srgbClr val="231F20"/>
              </a:solidFill>
            </a:ln>
          </p:spPr>
          <p:txBody>
            <a:bodyPr wrap="square" lIns="0" tIns="0" rIns="0" bIns="0" rtlCol="0"/>
            <a:lstStyle/>
            <a:p>
              <a:endParaRPr/>
            </a:p>
          </p:txBody>
        </p:sp>
        <p:pic>
          <p:nvPicPr>
            <p:cNvPr id="85" name="object 85"/>
            <p:cNvPicPr/>
            <p:nvPr/>
          </p:nvPicPr>
          <p:blipFill>
            <a:blip r:embed="rId3" cstate="print"/>
            <a:stretch>
              <a:fillRect/>
            </a:stretch>
          </p:blipFill>
          <p:spPr>
            <a:xfrm>
              <a:off x="2679063" y="4470293"/>
              <a:ext cx="193355" cy="199695"/>
            </a:xfrm>
            <a:prstGeom prst="rect">
              <a:avLst/>
            </a:prstGeom>
          </p:spPr>
        </p:pic>
        <p:sp>
          <p:nvSpPr>
            <p:cNvPr id="86" name="object 86"/>
            <p:cNvSpPr/>
            <p:nvPr/>
          </p:nvSpPr>
          <p:spPr>
            <a:xfrm>
              <a:off x="2682129" y="4697624"/>
              <a:ext cx="0" cy="6350"/>
            </a:xfrm>
            <a:custGeom>
              <a:avLst/>
              <a:gdLst/>
              <a:ahLst/>
              <a:cxnLst/>
              <a:rect l="l" t="t" r="r" b="b"/>
              <a:pathLst>
                <a:path h="6350">
                  <a:moveTo>
                    <a:pt x="-3066" y="3087"/>
                  </a:moveTo>
                  <a:lnTo>
                    <a:pt x="3066" y="3087"/>
                  </a:lnTo>
                </a:path>
              </a:pathLst>
            </a:custGeom>
            <a:ln w="6175">
              <a:solidFill>
                <a:srgbClr val="231F20"/>
              </a:solidFill>
            </a:ln>
          </p:spPr>
          <p:txBody>
            <a:bodyPr wrap="square" lIns="0" tIns="0" rIns="0" bIns="0" rtlCol="0"/>
            <a:lstStyle/>
            <a:p>
              <a:endParaRPr/>
            </a:p>
          </p:txBody>
        </p:sp>
        <p:pic>
          <p:nvPicPr>
            <p:cNvPr id="87" name="object 87"/>
            <p:cNvPicPr/>
            <p:nvPr/>
          </p:nvPicPr>
          <p:blipFill>
            <a:blip r:embed="rId4" cstate="print"/>
            <a:stretch>
              <a:fillRect/>
            </a:stretch>
          </p:blipFill>
          <p:spPr>
            <a:xfrm>
              <a:off x="2694408" y="4728376"/>
              <a:ext cx="119700" cy="122882"/>
            </a:xfrm>
            <a:prstGeom prst="rect">
              <a:avLst/>
            </a:prstGeom>
          </p:spPr>
        </p:pic>
        <p:sp>
          <p:nvSpPr>
            <p:cNvPr id="88" name="object 88"/>
            <p:cNvSpPr/>
            <p:nvPr/>
          </p:nvSpPr>
          <p:spPr>
            <a:xfrm>
              <a:off x="2838656" y="3514660"/>
              <a:ext cx="2430780" cy="1847214"/>
            </a:xfrm>
            <a:custGeom>
              <a:avLst/>
              <a:gdLst/>
              <a:ahLst/>
              <a:cxnLst/>
              <a:rect l="l" t="t" r="r" b="b"/>
              <a:pathLst>
                <a:path w="2430779" h="1847214">
                  <a:moveTo>
                    <a:pt x="0" y="1348883"/>
                  </a:moveTo>
                  <a:lnTo>
                    <a:pt x="6134" y="1351941"/>
                  </a:lnTo>
                </a:path>
                <a:path w="2430779" h="1847214">
                  <a:moveTo>
                    <a:pt x="30696" y="1367351"/>
                  </a:moveTo>
                  <a:lnTo>
                    <a:pt x="73655" y="1388819"/>
                  </a:lnTo>
                </a:path>
                <a:path w="2430779" h="1847214">
                  <a:moveTo>
                    <a:pt x="101275" y="1401111"/>
                  </a:moveTo>
                  <a:lnTo>
                    <a:pt x="107409" y="1404229"/>
                  </a:lnTo>
                </a:path>
                <a:path w="2430779" h="1847214">
                  <a:moveTo>
                    <a:pt x="135023" y="1416462"/>
                  </a:moveTo>
                  <a:lnTo>
                    <a:pt x="165719" y="1431872"/>
                  </a:lnTo>
                  <a:lnTo>
                    <a:pt x="181064" y="1437989"/>
                  </a:lnTo>
                </a:path>
                <a:path w="2430779" h="1847214">
                  <a:moveTo>
                    <a:pt x="208678" y="1447223"/>
                  </a:moveTo>
                  <a:lnTo>
                    <a:pt x="214836" y="1450281"/>
                  </a:lnTo>
                </a:path>
                <a:path w="2430779" h="1847214">
                  <a:moveTo>
                    <a:pt x="242456" y="1462574"/>
                  </a:moveTo>
                  <a:lnTo>
                    <a:pt x="254725" y="1465632"/>
                  </a:lnTo>
                  <a:lnTo>
                    <a:pt x="288474" y="1477925"/>
                  </a:lnTo>
                </a:path>
                <a:path w="2430779" h="1847214">
                  <a:moveTo>
                    <a:pt x="319170" y="1487159"/>
                  </a:moveTo>
                  <a:lnTo>
                    <a:pt x="325304" y="1490217"/>
                  </a:lnTo>
                </a:path>
                <a:path w="2430779" h="1847214">
                  <a:moveTo>
                    <a:pt x="352918" y="1499451"/>
                  </a:moveTo>
                  <a:lnTo>
                    <a:pt x="398959" y="1514802"/>
                  </a:lnTo>
                </a:path>
                <a:path w="2430779" h="1847214">
                  <a:moveTo>
                    <a:pt x="429655" y="1524036"/>
                  </a:moveTo>
                  <a:lnTo>
                    <a:pt x="435790" y="1527095"/>
                  </a:lnTo>
                </a:path>
                <a:path w="2430779" h="1847214">
                  <a:moveTo>
                    <a:pt x="466486" y="1536329"/>
                  </a:moveTo>
                  <a:lnTo>
                    <a:pt x="512527" y="1548621"/>
                  </a:lnTo>
                </a:path>
                <a:path w="2430779" h="1847214">
                  <a:moveTo>
                    <a:pt x="543194" y="1557797"/>
                  </a:moveTo>
                  <a:lnTo>
                    <a:pt x="549352" y="1560914"/>
                  </a:lnTo>
                </a:path>
                <a:path w="2430779" h="1847214">
                  <a:moveTo>
                    <a:pt x="580042" y="1567031"/>
                  </a:moveTo>
                  <a:lnTo>
                    <a:pt x="586159" y="1570089"/>
                  </a:lnTo>
                  <a:lnTo>
                    <a:pt x="626094" y="1579323"/>
                  </a:lnTo>
                </a:path>
                <a:path w="2430779" h="1847214">
                  <a:moveTo>
                    <a:pt x="656738" y="1588557"/>
                  </a:moveTo>
                  <a:lnTo>
                    <a:pt x="662913" y="1588557"/>
                  </a:lnTo>
                </a:path>
                <a:path w="2430779" h="1847214">
                  <a:moveTo>
                    <a:pt x="693615" y="1597792"/>
                  </a:moveTo>
                  <a:lnTo>
                    <a:pt x="721200" y="1603908"/>
                  </a:lnTo>
                  <a:lnTo>
                    <a:pt x="742668" y="1610084"/>
                  </a:lnTo>
                </a:path>
                <a:path w="2430779" h="1847214">
                  <a:moveTo>
                    <a:pt x="773369" y="1616201"/>
                  </a:moveTo>
                  <a:lnTo>
                    <a:pt x="779545" y="1619259"/>
                  </a:lnTo>
                </a:path>
                <a:path w="2430779" h="1847214">
                  <a:moveTo>
                    <a:pt x="810188" y="1625435"/>
                  </a:moveTo>
                  <a:lnTo>
                    <a:pt x="856241" y="1640786"/>
                  </a:lnTo>
                </a:path>
                <a:path w="2430779" h="1847214">
                  <a:moveTo>
                    <a:pt x="886943" y="1646962"/>
                  </a:moveTo>
                  <a:lnTo>
                    <a:pt x="893060" y="1646962"/>
                  </a:lnTo>
                </a:path>
                <a:path w="2430779" h="1847214">
                  <a:moveTo>
                    <a:pt x="923762" y="1653078"/>
                  </a:moveTo>
                  <a:lnTo>
                    <a:pt x="972873" y="1665371"/>
                  </a:lnTo>
                </a:path>
                <a:path w="2430779" h="1847214">
                  <a:moveTo>
                    <a:pt x="1003575" y="1671547"/>
                  </a:moveTo>
                  <a:lnTo>
                    <a:pt x="1009692" y="1671547"/>
                  </a:lnTo>
                </a:path>
                <a:path w="2430779" h="1847214">
                  <a:moveTo>
                    <a:pt x="1040394" y="1677664"/>
                  </a:moveTo>
                  <a:lnTo>
                    <a:pt x="1086388" y="1689956"/>
                  </a:lnTo>
                </a:path>
                <a:path w="2430779" h="1847214">
                  <a:moveTo>
                    <a:pt x="1117089" y="1696132"/>
                  </a:moveTo>
                  <a:lnTo>
                    <a:pt x="1123265" y="1699131"/>
                  </a:lnTo>
                </a:path>
                <a:path w="2430779" h="1847214">
                  <a:moveTo>
                    <a:pt x="1153908" y="1705307"/>
                  </a:moveTo>
                  <a:lnTo>
                    <a:pt x="1184610" y="1711424"/>
                  </a:lnTo>
                  <a:lnTo>
                    <a:pt x="1203019" y="1714541"/>
                  </a:lnTo>
                </a:path>
                <a:path w="2430779" h="1847214">
                  <a:moveTo>
                    <a:pt x="1233721" y="1720658"/>
                  </a:moveTo>
                  <a:lnTo>
                    <a:pt x="1239838" y="1720658"/>
                  </a:lnTo>
                </a:path>
                <a:path w="2430779" h="1847214">
                  <a:moveTo>
                    <a:pt x="1270540" y="1726834"/>
                  </a:moveTo>
                  <a:lnTo>
                    <a:pt x="1319651" y="1736009"/>
                  </a:lnTo>
                </a:path>
                <a:path w="2430779" h="1847214">
                  <a:moveTo>
                    <a:pt x="1350353" y="1742185"/>
                  </a:moveTo>
                  <a:lnTo>
                    <a:pt x="1356470" y="1745243"/>
                  </a:lnTo>
                </a:path>
                <a:path w="2430779" h="1847214">
                  <a:moveTo>
                    <a:pt x="1387172" y="1751419"/>
                  </a:moveTo>
                  <a:lnTo>
                    <a:pt x="1436283" y="1757535"/>
                  </a:lnTo>
                </a:path>
                <a:path w="2430779" h="1847214">
                  <a:moveTo>
                    <a:pt x="1466985" y="1763711"/>
                  </a:moveTo>
                  <a:lnTo>
                    <a:pt x="1473102" y="1766770"/>
                  </a:lnTo>
                </a:path>
                <a:path w="2430779" h="1847214">
                  <a:moveTo>
                    <a:pt x="1503804" y="1769828"/>
                  </a:moveTo>
                  <a:lnTo>
                    <a:pt x="1546739" y="1779062"/>
                  </a:lnTo>
                  <a:lnTo>
                    <a:pt x="1552915" y="1779062"/>
                  </a:lnTo>
                </a:path>
                <a:path w="2430779" h="1847214">
                  <a:moveTo>
                    <a:pt x="1583617" y="1785179"/>
                  </a:moveTo>
                  <a:lnTo>
                    <a:pt x="1589734" y="1788296"/>
                  </a:lnTo>
                </a:path>
                <a:path w="2430779" h="1847214">
                  <a:moveTo>
                    <a:pt x="1620377" y="1791355"/>
                  </a:moveTo>
                  <a:lnTo>
                    <a:pt x="1669547" y="1800530"/>
                  </a:lnTo>
                </a:path>
                <a:path w="2430779" h="1847214">
                  <a:moveTo>
                    <a:pt x="1700190" y="1806706"/>
                  </a:moveTo>
                  <a:lnTo>
                    <a:pt x="1706366" y="1809764"/>
                  </a:lnTo>
                </a:path>
                <a:path w="2430779" h="1847214">
                  <a:moveTo>
                    <a:pt x="1737068" y="1812881"/>
                  </a:moveTo>
                  <a:lnTo>
                    <a:pt x="1746243" y="1815940"/>
                  </a:lnTo>
                  <a:lnTo>
                    <a:pt x="1786120" y="1822056"/>
                  </a:lnTo>
                </a:path>
                <a:path w="2430779" h="1847214">
                  <a:moveTo>
                    <a:pt x="1816822" y="1828232"/>
                  </a:moveTo>
                  <a:lnTo>
                    <a:pt x="1822998" y="1828232"/>
                  </a:lnTo>
                </a:path>
                <a:path w="2430779" h="1847214">
                  <a:moveTo>
                    <a:pt x="1853641" y="1834349"/>
                  </a:moveTo>
                  <a:lnTo>
                    <a:pt x="1902752" y="1840525"/>
                  </a:lnTo>
                </a:path>
                <a:path w="2430779" h="1847214">
                  <a:moveTo>
                    <a:pt x="1933454" y="1846642"/>
                  </a:moveTo>
                  <a:lnTo>
                    <a:pt x="1939571" y="1846642"/>
                  </a:lnTo>
                </a:path>
                <a:path w="2430779" h="1847214">
                  <a:moveTo>
                    <a:pt x="2402981" y="39935"/>
                  </a:moveTo>
                  <a:lnTo>
                    <a:pt x="2430624" y="0"/>
                  </a:lnTo>
                </a:path>
              </a:pathLst>
            </a:custGeom>
            <a:ln w="6132">
              <a:solidFill>
                <a:srgbClr val="231F20"/>
              </a:solidFill>
            </a:ln>
          </p:spPr>
          <p:txBody>
            <a:bodyPr wrap="square" lIns="0" tIns="0" rIns="0" bIns="0" rtlCol="0"/>
            <a:lstStyle/>
            <a:p>
              <a:endParaRPr/>
            </a:p>
          </p:txBody>
        </p:sp>
        <p:pic>
          <p:nvPicPr>
            <p:cNvPr id="89" name="object 89"/>
            <p:cNvPicPr/>
            <p:nvPr/>
          </p:nvPicPr>
          <p:blipFill>
            <a:blip r:embed="rId5" cstate="print"/>
            <a:stretch>
              <a:fillRect/>
            </a:stretch>
          </p:blipFill>
          <p:spPr>
            <a:xfrm>
              <a:off x="5281565" y="3001601"/>
              <a:ext cx="503303" cy="488481"/>
            </a:xfrm>
            <a:prstGeom prst="rect">
              <a:avLst/>
            </a:prstGeom>
          </p:spPr>
        </p:pic>
        <p:sp>
          <p:nvSpPr>
            <p:cNvPr id="90" name="object 90"/>
            <p:cNvSpPr/>
            <p:nvPr/>
          </p:nvSpPr>
          <p:spPr>
            <a:xfrm>
              <a:off x="3642727" y="2857157"/>
              <a:ext cx="5291455" cy="1367790"/>
            </a:xfrm>
            <a:custGeom>
              <a:avLst/>
              <a:gdLst/>
              <a:ahLst/>
              <a:cxnLst/>
              <a:rect l="l" t="t" r="r" b="b"/>
              <a:pathLst>
                <a:path w="5291455" h="1367789">
                  <a:moveTo>
                    <a:pt x="2166659" y="132100"/>
                  </a:moveTo>
                  <a:lnTo>
                    <a:pt x="2203536" y="110632"/>
                  </a:lnTo>
                  <a:lnTo>
                    <a:pt x="2209653" y="107515"/>
                  </a:lnTo>
                </a:path>
                <a:path w="5291455" h="1367789">
                  <a:moveTo>
                    <a:pt x="2237238" y="95222"/>
                  </a:moveTo>
                  <a:lnTo>
                    <a:pt x="2243413" y="95222"/>
                  </a:lnTo>
                </a:path>
                <a:path w="5291455" h="1367789">
                  <a:moveTo>
                    <a:pt x="2271057" y="82930"/>
                  </a:moveTo>
                  <a:lnTo>
                    <a:pt x="2307876" y="67579"/>
                  </a:lnTo>
                  <a:lnTo>
                    <a:pt x="2317051" y="64521"/>
                  </a:lnTo>
                </a:path>
                <a:path w="5291455" h="1367789">
                  <a:moveTo>
                    <a:pt x="2347753" y="55286"/>
                  </a:moveTo>
                  <a:lnTo>
                    <a:pt x="2353870" y="55286"/>
                  </a:lnTo>
                </a:path>
                <a:path w="5291455" h="1367789">
                  <a:moveTo>
                    <a:pt x="2384572" y="46052"/>
                  </a:moveTo>
                  <a:lnTo>
                    <a:pt x="2415273" y="36877"/>
                  </a:lnTo>
                  <a:lnTo>
                    <a:pt x="2430624" y="33760"/>
                  </a:lnTo>
                </a:path>
                <a:path w="5291455" h="1367789">
                  <a:moveTo>
                    <a:pt x="2461326" y="27643"/>
                  </a:moveTo>
                  <a:lnTo>
                    <a:pt x="2467443" y="27643"/>
                  </a:lnTo>
                </a:path>
                <a:path w="5291455" h="1367789">
                  <a:moveTo>
                    <a:pt x="2498145" y="21467"/>
                  </a:moveTo>
                  <a:lnTo>
                    <a:pt x="2528788" y="15350"/>
                  </a:lnTo>
                  <a:lnTo>
                    <a:pt x="2547256" y="12292"/>
                  </a:lnTo>
                </a:path>
                <a:path w="5291455" h="1367789">
                  <a:moveTo>
                    <a:pt x="2577899" y="9175"/>
                  </a:moveTo>
                  <a:lnTo>
                    <a:pt x="2584075" y="9175"/>
                  </a:lnTo>
                </a:path>
                <a:path w="5291455" h="1367789">
                  <a:moveTo>
                    <a:pt x="2614777" y="6116"/>
                  </a:moveTo>
                  <a:lnTo>
                    <a:pt x="2645420" y="3058"/>
                  </a:lnTo>
                  <a:lnTo>
                    <a:pt x="2663888" y="3058"/>
                  </a:lnTo>
                </a:path>
                <a:path w="5291455" h="1367789">
                  <a:moveTo>
                    <a:pt x="2694531" y="3058"/>
                  </a:moveTo>
                  <a:lnTo>
                    <a:pt x="2700707" y="3058"/>
                  </a:lnTo>
                </a:path>
                <a:path w="5291455" h="1367789">
                  <a:moveTo>
                    <a:pt x="2731409" y="0"/>
                  </a:moveTo>
                  <a:lnTo>
                    <a:pt x="2780461" y="0"/>
                  </a:lnTo>
                </a:path>
                <a:path w="5291455" h="1367789">
                  <a:moveTo>
                    <a:pt x="2811163" y="3058"/>
                  </a:moveTo>
                  <a:lnTo>
                    <a:pt x="2817280" y="3058"/>
                  </a:lnTo>
                </a:path>
                <a:path w="5291455" h="1367789">
                  <a:moveTo>
                    <a:pt x="2847982" y="6116"/>
                  </a:moveTo>
                  <a:lnTo>
                    <a:pt x="2894035" y="9175"/>
                  </a:lnTo>
                  <a:lnTo>
                    <a:pt x="2897093" y="9175"/>
                  </a:lnTo>
                </a:path>
                <a:path w="5291455" h="1367789">
                  <a:moveTo>
                    <a:pt x="2927795" y="15350"/>
                  </a:moveTo>
                  <a:lnTo>
                    <a:pt x="2933912" y="15350"/>
                  </a:lnTo>
                </a:path>
                <a:path w="5291455" h="1367789">
                  <a:moveTo>
                    <a:pt x="2964614" y="18409"/>
                  </a:moveTo>
                  <a:lnTo>
                    <a:pt x="3013725" y="27643"/>
                  </a:lnTo>
                </a:path>
                <a:path w="5291455" h="1367789">
                  <a:moveTo>
                    <a:pt x="3044368" y="30701"/>
                  </a:moveTo>
                  <a:lnTo>
                    <a:pt x="3050544" y="33760"/>
                  </a:lnTo>
                </a:path>
                <a:path w="5291455" h="1367789">
                  <a:moveTo>
                    <a:pt x="3081246" y="39935"/>
                  </a:moveTo>
                  <a:lnTo>
                    <a:pt x="3130357" y="49170"/>
                  </a:lnTo>
                </a:path>
                <a:path w="5291455" h="1367789">
                  <a:moveTo>
                    <a:pt x="3161000" y="55286"/>
                  </a:moveTo>
                  <a:lnTo>
                    <a:pt x="3167176" y="58345"/>
                  </a:lnTo>
                </a:path>
                <a:path w="5291455" h="1367789">
                  <a:moveTo>
                    <a:pt x="3197819" y="67579"/>
                  </a:moveTo>
                  <a:lnTo>
                    <a:pt x="3243871" y="79871"/>
                  </a:lnTo>
                </a:path>
                <a:path w="5291455" h="1367789">
                  <a:moveTo>
                    <a:pt x="3274573" y="89106"/>
                  </a:moveTo>
                  <a:lnTo>
                    <a:pt x="3280690" y="92164"/>
                  </a:lnTo>
                </a:path>
                <a:path w="5291455" h="1367789">
                  <a:moveTo>
                    <a:pt x="3311392" y="101398"/>
                  </a:moveTo>
                  <a:lnTo>
                    <a:pt x="3357445" y="116749"/>
                  </a:lnTo>
                </a:path>
                <a:path w="5291455" h="1367789">
                  <a:moveTo>
                    <a:pt x="3385088" y="125983"/>
                  </a:moveTo>
                  <a:lnTo>
                    <a:pt x="3391205" y="129042"/>
                  </a:lnTo>
                </a:path>
                <a:path w="5291455" h="1367789">
                  <a:moveTo>
                    <a:pt x="3421907" y="138276"/>
                  </a:moveTo>
                  <a:lnTo>
                    <a:pt x="3437258" y="144392"/>
                  </a:lnTo>
                  <a:lnTo>
                    <a:pt x="3467901" y="156685"/>
                  </a:lnTo>
                </a:path>
                <a:path w="5291455" h="1367789">
                  <a:moveTo>
                    <a:pt x="3495545" y="168978"/>
                  </a:moveTo>
                  <a:lnTo>
                    <a:pt x="3501661" y="172036"/>
                  </a:lnTo>
                </a:path>
                <a:path w="5291455" h="1367789">
                  <a:moveTo>
                    <a:pt x="3529305" y="184328"/>
                  </a:moveTo>
                  <a:lnTo>
                    <a:pt x="3575358" y="202797"/>
                  </a:lnTo>
                </a:path>
                <a:path w="5291455" h="1367789">
                  <a:moveTo>
                    <a:pt x="3602942" y="215089"/>
                  </a:moveTo>
                  <a:lnTo>
                    <a:pt x="3609118" y="218148"/>
                  </a:lnTo>
                </a:path>
                <a:path w="5291455" h="1367789">
                  <a:moveTo>
                    <a:pt x="3636703" y="230440"/>
                  </a:moveTo>
                  <a:lnTo>
                    <a:pt x="3679697" y="251908"/>
                  </a:lnTo>
                </a:path>
                <a:path w="5291455" h="1367789">
                  <a:moveTo>
                    <a:pt x="3707282" y="264259"/>
                  </a:moveTo>
                  <a:lnTo>
                    <a:pt x="3713457" y="267318"/>
                  </a:lnTo>
                </a:path>
                <a:path w="5291455" h="1367789">
                  <a:moveTo>
                    <a:pt x="3741042" y="279610"/>
                  </a:moveTo>
                  <a:lnTo>
                    <a:pt x="3784036" y="301078"/>
                  </a:lnTo>
                </a:path>
                <a:path w="5291455" h="1367789">
                  <a:moveTo>
                    <a:pt x="3811621" y="316488"/>
                  </a:moveTo>
                  <a:lnTo>
                    <a:pt x="3817797" y="319546"/>
                  </a:lnTo>
                </a:path>
                <a:path w="5291455" h="1367789">
                  <a:moveTo>
                    <a:pt x="3845440" y="331839"/>
                  </a:moveTo>
                  <a:lnTo>
                    <a:pt x="3888376" y="356424"/>
                  </a:lnTo>
                </a:path>
                <a:path w="5291455" h="1367789">
                  <a:moveTo>
                    <a:pt x="3916019" y="368716"/>
                  </a:moveTo>
                  <a:lnTo>
                    <a:pt x="3922136" y="371775"/>
                  </a:lnTo>
                </a:path>
                <a:path w="5291455" h="1367789">
                  <a:moveTo>
                    <a:pt x="3946662" y="387126"/>
                  </a:moveTo>
                  <a:lnTo>
                    <a:pt x="3989657" y="411711"/>
                  </a:lnTo>
                </a:path>
                <a:path w="5291455" h="1367789">
                  <a:moveTo>
                    <a:pt x="4017241" y="427062"/>
                  </a:moveTo>
                  <a:lnTo>
                    <a:pt x="4023417" y="430120"/>
                  </a:lnTo>
                </a:path>
                <a:path w="5291455" h="1367789">
                  <a:moveTo>
                    <a:pt x="4051002" y="445530"/>
                  </a:moveTo>
                  <a:lnTo>
                    <a:pt x="4093996" y="470115"/>
                  </a:lnTo>
                </a:path>
                <a:path w="5291455" h="1367789">
                  <a:moveTo>
                    <a:pt x="4118522" y="488524"/>
                  </a:moveTo>
                  <a:lnTo>
                    <a:pt x="4124698" y="491583"/>
                  </a:lnTo>
                </a:path>
                <a:path w="5291455" h="1367789">
                  <a:moveTo>
                    <a:pt x="4152283" y="506992"/>
                  </a:moveTo>
                  <a:lnTo>
                    <a:pt x="4195277" y="531577"/>
                  </a:lnTo>
                </a:path>
                <a:path w="5291455" h="1367789">
                  <a:moveTo>
                    <a:pt x="4219803" y="549987"/>
                  </a:moveTo>
                  <a:lnTo>
                    <a:pt x="4225920" y="553045"/>
                  </a:lnTo>
                </a:path>
                <a:path w="5291455" h="1367789">
                  <a:moveTo>
                    <a:pt x="4250505" y="568455"/>
                  </a:moveTo>
                  <a:lnTo>
                    <a:pt x="4290382" y="596040"/>
                  </a:lnTo>
                </a:path>
                <a:path w="5291455" h="1367789">
                  <a:moveTo>
                    <a:pt x="4314967" y="611449"/>
                  </a:moveTo>
                  <a:lnTo>
                    <a:pt x="4321084" y="614508"/>
                  </a:lnTo>
                </a:path>
                <a:path w="5291455" h="1367789">
                  <a:moveTo>
                    <a:pt x="4345669" y="632917"/>
                  </a:moveTo>
                  <a:lnTo>
                    <a:pt x="4385546" y="657502"/>
                  </a:lnTo>
                  <a:lnTo>
                    <a:pt x="4388605" y="657502"/>
                  </a:lnTo>
                </a:path>
                <a:path w="5291455" h="1367789">
                  <a:moveTo>
                    <a:pt x="4413131" y="675970"/>
                  </a:moveTo>
                  <a:lnTo>
                    <a:pt x="4416248" y="679029"/>
                  </a:lnTo>
                </a:path>
                <a:path w="5291455" h="1367789">
                  <a:moveTo>
                    <a:pt x="4440774" y="697438"/>
                  </a:moveTo>
                  <a:lnTo>
                    <a:pt x="4480652" y="725140"/>
                  </a:lnTo>
                </a:path>
                <a:path w="5291455" h="1367789">
                  <a:moveTo>
                    <a:pt x="4505237" y="743550"/>
                  </a:moveTo>
                  <a:lnTo>
                    <a:pt x="4511354" y="746608"/>
                  </a:lnTo>
                </a:path>
                <a:path w="5291455" h="1367789">
                  <a:moveTo>
                    <a:pt x="4535939" y="765076"/>
                  </a:moveTo>
                  <a:lnTo>
                    <a:pt x="4557406" y="780427"/>
                  </a:lnTo>
                  <a:lnTo>
                    <a:pt x="4575816" y="792720"/>
                  </a:lnTo>
                </a:path>
                <a:path w="5291455" h="1367789">
                  <a:moveTo>
                    <a:pt x="4600401" y="811188"/>
                  </a:moveTo>
                  <a:lnTo>
                    <a:pt x="4603400" y="814246"/>
                  </a:lnTo>
                </a:path>
                <a:path w="5291455" h="1367789">
                  <a:moveTo>
                    <a:pt x="4627985" y="832656"/>
                  </a:moveTo>
                  <a:lnTo>
                    <a:pt x="4667921" y="863358"/>
                  </a:lnTo>
                </a:path>
                <a:path w="5291455" h="1367789">
                  <a:moveTo>
                    <a:pt x="4692448" y="881826"/>
                  </a:moveTo>
                  <a:lnTo>
                    <a:pt x="4698564" y="884884"/>
                  </a:lnTo>
                </a:path>
                <a:path w="5291455" h="1367789">
                  <a:moveTo>
                    <a:pt x="4723149" y="903353"/>
                  </a:moveTo>
                  <a:lnTo>
                    <a:pt x="4735383" y="912528"/>
                  </a:lnTo>
                  <a:lnTo>
                    <a:pt x="4763027" y="934054"/>
                  </a:lnTo>
                </a:path>
                <a:path w="5291455" h="1367789">
                  <a:moveTo>
                    <a:pt x="4787553" y="952523"/>
                  </a:moveTo>
                  <a:lnTo>
                    <a:pt x="4790670" y="955581"/>
                  </a:lnTo>
                </a:path>
                <a:path w="5291455" h="1367789">
                  <a:moveTo>
                    <a:pt x="4815196" y="973990"/>
                  </a:moveTo>
                  <a:lnTo>
                    <a:pt x="4852015" y="1004751"/>
                  </a:lnTo>
                </a:path>
                <a:path w="5291455" h="1367789">
                  <a:moveTo>
                    <a:pt x="4876600" y="1023160"/>
                  </a:moveTo>
                  <a:lnTo>
                    <a:pt x="4882717" y="1026219"/>
                  </a:lnTo>
                </a:path>
                <a:path w="5291455" h="1367789">
                  <a:moveTo>
                    <a:pt x="4907243" y="1044687"/>
                  </a:moveTo>
                  <a:lnTo>
                    <a:pt x="4916477" y="1053862"/>
                  </a:lnTo>
                  <a:lnTo>
                    <a:pt x="4944121" y="1075389"/>
                  </a:lnTo>
                </a:path>
                <a:path w="5291455" h="1367789">
                  <a:moveTo>
                    <a:pt x="4968647" y="1096916"/>
                  </a:moveTo>
                  <a:lnTo>
                    <a:pt x="4974764" y="1099974"/>
                  </a:lnTo>
                </a:path>
                <a:path w="5291455" h="1367789">
                  <a:moveTo>
                    <a:pt x="4996290" y="1121501"/>
                  </a:moveTo>
                  <a:lnTo>
                    <a:pt x="5036168" y="1152202"/>
                  </a:lnTo>
                </a:path>
                <a:path w="5291455" h="1367789">
                  <a:moveTo>
                    <a:pt x="5060694" y="1170671"/>
                  </a:moveTo>
                  <a:lnTo>
                    <a:pt x="5063752" y="1173729"/>
                  </a:lnTo>
                </a:path>
                <a:path w="5291455" h="1367789">
                  <a:moveTo>
                    <a:pt x="5088337" y="1192138"/>
                  </a:moveTo>
                  <a:lnTo>
                    <a:pt x="5100630" y="1204431"/>
                  </a:lnTo>
                  <a:lnTo>
                    <a:pt x="5125156" y="1225958"/>
                  </a:lnTo>
                </a:path>
                <a:path w="5291455" h="1367789">
                  <a:moveTo>
                    <a:pt x="5149682" y="1244367"/>
                  </a:moveTo>
                  <a:lnTo>
                    <a:pt x="5152799" y="1250543"/>
                  </a:lnTo>
                </a:path>
                <a:path w="5291455" h="1367789">
                  <a:moveTo>
                    <a:pt x="5177326" y="1268952"/>
                  </a:moveTo>
                  <a:lnTo>
                    <a:pt x="5214144" y="1302771"/>
                  </a:lnTo>
                </a:path>
                <a:path w="5291455" h="1367789">
                  <a:moveTo>
                    <a:pt x="5238729" y="1321180"/>
                  </a:moveTo>
                  <a:lnTo>
                    <a:pt x="5241788" y="1327356"/>
                  </a:lnTo>
                </a:path>
                <a:path w="5291455" h="1367789">
                  <a:moveTo>
                    <a:pt x="5266314" y="1345766"/>
                  </a:moveTo>
                  <a:lnTo>
                    <a:pt x="5290899" y="1367292"/>
                  </a:lnTo>
                </a:path>
                <a:path w="5291455" h="1367789">
                  <a:moveTo>
                    <a:pt x="0" y="1355000"/>
                  </a:moveTo>
                  <a:lnTo>
                    <a:pt x="49111" y="1348883"/>
                  </a:lnTo>
                </a:path>
                <a:path w="5291455" h="1367789">
                  <a:moveTo>
                    <a:pt x="79813" y="1345766"/>
                  </a:moveTo>
                  <a:lnTo>
                    <a:pt x="85929" y="1345766"/>
                  </a:lnTo>
                </a:path>
                <a:path w="5291455" h="1367789">
                  <a:moveTo>
                    <a:pt x="116631" y="1342707"/>
                  </a:moveTo>
                  <a:lnTo>
                    <a:pt x="165743" y="1336590"/>
                  </a:lnTo>
                </a:path>
                <a:path w="5291455" h="1367789">
                  <a:moveTo>
                    <a:pt x="196445" y="1333473"/>
                  </a:moveTo>
                  <a:lnTo>
                    <a:pt x="202561" y="1333473"/>
                  </a:lnTo>
                </a:path>
                <a:path w="5291455" h="1367789">
                  <a:moveTo>
                    <a:pt x="233204" y="1327356"/>
                  </a:moveTo>
                  <a:lnTo>
                    <a:pt x="282316" y="1321180"/>
                  </a:lnTo>
                </a:path>
                <a:path w="5291455" h="1367789">
                  <a:moveTo>
                    <a:pt x="313018" y="1318122"/>
                  </a:moveTo>
                  <a:lnTo>
                    <a:pt x="319193" y="1315064"/>
                  </a:lnTo>
                </a:path>
                <a:path w="5291455" h="1367789">
                  <a:moveTo>
                    <a:pt x="349836" y="1312005"/>
                  </a:moveTo>
                  <a:lnTo>
                    <a:pt x="398948" y="1302771"/>
                  </a:lnTo>
                </a:path>
                <a:path w="5291455" h="1367789">
                  <a:moveTo>
                    <a:pt x="429649" y="1299713"/>
                  </a:moveTo>
                  <a:lnTo>
                    <a:pt x="435766" y="1296595"/>
                  </a:lnTo>
                </a:path>
                <a:path w="5291455" h="1367789">
                  <a:moveTo>
                    <a:pt x="466468" y="1293537"/>
                  </a:moveTo>
                  <a:lnTo>
                    <a:pt x="481819" y="1290479"/>
                  </a:lnTo>
                  <a:lnTo>
                    <a:pt x="515579" y="1284303"/>
                  </a:lnTo>
                </a:path>
                <a:path w="5291455" h="1367789">
                  <a:moveTo>
                    <a:pt x="546281" y="1278186"/>
                  </a:moveTo>
                  <a:lnTo>
                    <a:pt x="552398" y="1278186"/>
                  </a:lnTo>
                </a:path>
                <a:path w="5291455" h="1367789">
                  <a:moveTo>
                    <a:pt x="583100" y="1272010"/>
                  </a:moveTo>
                  <a:lnTo>
                    <a:pt x="622977" y="1262835"/>
                  </a:lnTo>
                  <a:lnTo>
                    <a:pt x="632211" y="1259718"/>
                  </a:lnTo>
                </a:path>
                <a:path w="5291455" h="1367789">
                  <a:moveTo>
                    <a:pt x="662913" y="1253601"/>
                  </a:moveTo>
                  <a:lnTo>
                    <a:pt x="669030" y="1253601"/>
                  </a:lnTo>
                </a:path>
                <a:path w="5291455" h="1367789">
                  <a:moveTo>
                    <a:pt x="699732" y="1244367"/>
                  </a:moveTo>
                  <a:lnTo>
                    <a:pt x="748843" y="1235192"/>
                  </a:lnTo>
                </a:path>
                <a:path w="5291455" h="1367789">
                  <a:moveTo>
                    <a:pt x="776428" y="1225958"/>
                  </a:moveTo>
                  <a:lnTo>
                    <a:pt x="782604" y="1225958"/>
                  </a:lnTo>
                </a:path>
                <a:path w="5291455" h="1367789">
                  <a:moveTo>
                    <a:pt x="813247" y="1216723"/>
                  </a:moveTo>
                  <a:lnTo>
                    <a:pt x="859299" y="1204431"/>
                  </a:lnTo>
                </a:path>
                <a:path w="5291455" h="1367789">
                  <a:moveTo>
                    <a:pt x="890001" y="1195256"/>
                  </a:moveTo>
                  <a:lnTo>
                    <a:pt x="896118" y="1192138"/>
                  </a:lnTo>
                </a:path>
                <a:path w="5291455" h="1367789">
                  <a:moveTo>
                    <a:pt x="926820" y="1182963"/>
                  </a:moveTo>
                  <a:lnTo>
                    <a:pt x="972873" y="1167553"/>
                  </a:lnTo>
                </a:path>
                <a:path w="5291455" h="1367789">
                  <a:moveTo>
                    <a:pt x="1003575" y="1158378"/>
                  </a:moveTo>
                  <a:lnTo>
                    <a:pt x="1009692" y="1155261"/>
                  </a:lnTo>
                </a:path>
                <a:path w="5291455" h="1367789">
                  <a:moveTo>
                    <a:pt x="1037276" y="1146086"/>
                  </a:moveTo>
                  <a:lnTo>
                    <a:pt x="1083329" y="1127617"/>
                  </a:lnTo>
                </a:path>
                <a:path w="5291455" h="1367789">
                  <a:moveTo>
                    <a:pt x="1110973" y="1115325"/>
                  </a:moveTo>
                  <a:lnTo>
                    <a:pt x="1117089" y="1115325"/>
                  </a:lnTo>
                </a:path>
                <a:path w="5291455" h="1367789">
                  <a:moveTo>
                    <a:pt x="1144733" y="1103032"/>
                  </a:moveTo>
                  <a:lnTo>
                    <a:pt x="1187668" y="1081506"/>
                  </a:lnTo>
                </a:path>
                <a:path w="5291455" h="1367789">
                  <a:moveTo>
                    <a:pt x="1215312" y="1069272"/>
                  </a:moveTo>
                  <a:lnTo>
                    <a:pt x="1221429" y="1066155"/>
                  </a:lnTo>
                </a:path>
                <a:path w="5291455" h="1367789">
                  <a:moveTo>
                    <a:pt x="1249072" y="1050804"/>
                  </a:moveTo>
                  <a:lnTo>
                    <a:pt x="1285891" y="1032395"/>
                  </a:lnTo>
                  <a:lnTo>
                    <a:pt x="1292008" y="1029336"/>
                  </a:lnTo>
                </a:path>
                <a:path w="5291455" h="1367789">
                  <a:moveTo>
                    <a:pt x="1316593" y="1013926"/>
                  </a:moveTo>
                  <a:lnTo>
                    <a:pt x="1322710" y="1010868"/>
                  </a:lnTo>
                </a:path>
                <a:path w="5291455" h="1367789">
                  <a:moveTo>
                    <a:pt x="1347295" y="992459"/>
                  </a:moveTo>
                  <a:lnTo>
                    <a:pt x="1365704" y="983224"/>
                  </a:lnTo>
                  <a:lnTo>
                    <a:pt x="1387172" y="964756"/>
                  </a:lnTo>
                </a:path>
                <a:path w="5291455" h="1367789">
                  <a:moveTo>
                    <a:pt x="1411698" y="946347"/>
                  </a:moveTo>
                  <a:lnTo>
                    <a:pt x="1417874" y="943288"/>
                  </a:lnTo>
                </a:path>
                <a:path w="5291455" h="1367789">
                  <a:moveTo>
                    <a:pt x="1442400" y="924820"/>
                  </a:moveTo>
                  <a:lnTo>
                    <a:pt x="1479219" y="891060"/>
                  </a:lnTo>
                </a:path>
                <a:path w="5291455" h="1367789">
                  <a:moveTo>
                    <a:pt x="1500687" y="869533"/>
                  </a:moveTo>
                  <a:lnTo>
                    <a:pt x="1506862" y="866475"/>
                  </a:lnTo>
                </a:path>
                <a:path w="5291455" h="1367789">
                  <a:moveTo>
                    <a:pt x="1525272" y="841890"/>
                  </a:moveTo>
                  <a:lnTo>
                    <a:pt x="1546739" y="820363"/>
                  </a:lnTo>
                  <a:lnTo>
                    <a:pt x="1555973" y="805012"/>
                  </a:lnTo>
                </a:path>
                <a:path w="5291455" h="1367789">
                  <a:moveTo>
                    <a:pt x="1574383" y="780427"/>
                  </a:moveTo>
                  <a:lnTo>
                    <a:pt x="1577441" y="774310"/>
                  </a:lnTo>
                </a:path>
                <a:path w="5291455" h="1367789">
                  <a:moveTo>
                    <a:pt x="1595851" y="749725"/>
                  </a:moveTo>
                  <a:lnTo>
                    <a:pt x="1614260" y="703614"/>
                  </a:lnTo>
                </a:path>
                <a:path w="5291455" h="1367789">
                  <a:moveTo>
                    <a:pt x="1178493" y="848007"/>
                  </a:moveTo>
                  <a:lnTo>
                    <a:pt x="2000974" y="765076"/>
                  </a:lnTo>
                </a:path>
              </a:pathLst>
            </a:custGeom>
            <a:ln w="6132">
              <a:solidFill>
                <a:srgbClr val="231F20"/>
              </a:solidFill>
            </a:ln>
          </p:spPr>
          <p:txBody>
            <a:bodyPr wrap="square" lIns="0" tIns="0" rIns="0" bIns="0" rtlCol="0"/>
            <a:lstStyle/>
            <a:p>
              <a:endParaRPr/>
            </a:p>
          </p:txBody>
        </p:sp>
        <p:sp>
          <p:nvSpPr>
            <p:cNvPr id="91" name="object 91"/>
            <p:cNvSpPr/>
            <p:nvPr/>
          </p:nvSpPr>
          <p:spPr>
            <a:xfrm>
              <a:off x="4627834" y="3631468"/>
              <a:ext cx="218440" cy="141605"/>
            </a:xfrm>
            <a:custGeom>
              <a:avLst/>
              <a:gdLst/>
              <a:ahLst/>
              <a:cxnLst/>
              <a:rect l="l" t="t" r="r" b="b"/>
              <a:pathLst>
                <a:path w="218439" h="141604">
                  <a:moveTo>
                    <a:pt x="202561" y="0"/>
                  </a:moveTo>
                  <a:lnTo>
                    <a:pt x="0" y="92164"/>
                  </a:lnTo>
                  <a:lnTo>
                    <a:pt x="217912" y="141334"/>
                  </a:lnTo>
                  <a:lnTo>
                    <a:pt x="202561" y="0"/>
                  </a:lnTo>
                  <a:close/>
                </a:path>
              </a:pathLst>
            </a:custGeom>
            <a:solidFill>
              <a:srgbClr val="231F20"/>
            </a:solidFill>
          </p:spPr>
          <p:txBody>
            <a:bodyPr wrap="square" lIns="0" tIns="0" rIns="0" bIns="0" rtlCol="0"/>
            <a:lstStyle/>
            <a:p>
              <a:endParaRPr/>
            </a:p>
          </p:txBody>
        </p:sp>
        <p:sp>
          <p:nvSpPr>
            <p:cNvPr id="92" name="object 92"/>
            <p:cNvSpPr/>
            <p:nvPr/>
          </p:nvSpPr>
          <p:spPr>
            <a:xfrm>
              <a:off x="5818621" y="3812739"/>
              <a:ext cx="3175" cy="252095"/>
            </a:xfrm>
            <a:custGeom>
              <a:avLst/>
              <a:gdLst/>
              <a:ahLst/>
              <a:cxnLst/>
              <a:rect l="l" t="t" r="r" b="b"/>
              <a:pathLst>
                <a:path w="3175" h="252095">
                  <a:moveTo>
                    <a:pt x="0" y="251967"/>
                  </a:moveTo>
                  <a:lnTo>
                    <a:pt x="3058" y="0"/>
                  </a:lnTo>
                </a:path>
              </a:pathLst>
            </a:custGeom>
            <a:ln w="6132">
              <a:solidFill>
                <a:srgbClr val="231F20"/>
              </a:solidFill>
            </a:ln>
          </p:spPr>
          <p:txBody>
            <a:bodyPr wrap="square" lIns="0" tIns="0" rIns="0" bIns="0" rtlCol="0"/>
            <a:lstStyle/>
            <a:p>
              <a:endParaRPr/>
            </a:p>
          </p:txBody>
        </p:sp>
        <p:sp>
          <p:nvSpPr>
            <p:cNvPr id="93" name="object 93"/>
            <p:cNvSpPr/>
            <p:nvPr/>
          </p:nvSpPr>
          <p:spPr>
            <a:xfrm>
              <a:off x="5748042" y="4046238"/>
              <a:ext cx="141605" cy="212090"/>
            </a:xfrm>
            <a:custGeom>
              <a:avLst/>
              <a:gdLst/>
              <a:ahLst/>
              <a:cxnLst/>
              <a:rect l="l" t="t" r="r" b="b"/>
              <a:pathLst>
                <a:path w="141604" h="212089">
                  <a:moveTo>
                    <a:pt x="141158" y="0"/>
                  </a:moveTo>
                  <a:lnTo>
                    <a:pt x="0" y="0"/>
                  </a:lnTo>
                  <a:lnTo>
                    <a:pt x="67520" y="212031"/>
                  </a:lnTo>
                  <a:lnTo>
                    <a:pt x="141158" y="0"/>
                  </a:lnTo>
                  <a:close/>
                </a:path>
              </a:pathLst>
            </a:custGeom>
            <a:solidFill>
              <a:srgbClr val="231F20"/>
            </a:solidFill>
          </p:spPr>
          <p:txBody>
            <a:bodyPr wrap="square" lIns="0" tIns="0" rIns="0" bIns="0" rtlCol="0"/>
            <a:lstStyle/>
            <a:p>
              <a:endParaRPr/>
            </a:p>
          </p:txBody>
        </p:sp>
        <p:sp>
          <p:nvSpPr>
            <p:cNvPr id="94" name="object 94"/>
            <p:cNvSpPr/>
            <p:nvPr/>
          </p:nvSpPr>
          <p:spPr>
            <a:xfrm>
              <a:off x="6236037" y="3643761"/>
              <a:ext cx="773430" cy="280035"/>
            </a:xfrm>
            <a:custGeom>
              <a:avLst/>
              <a:gdLst/>
              <a:ahLst/>
              <a:cxnLst/>
              <a:rect l="l" t="t" r="r" b="b"/>
              <a:pathLst>
                <a:path w="773429" h="280035">
                  <a:moveTo>
                    <a:pt x="773311" y="279551"/>
                  </a:moveTo>
                  <a:lnTo>
                    <a:pt x="0" y="0"/>
                  </a:lnTo>
                </a:path>
              </a:pathLst>
            </a:custGeom>
            <a:ln w="6132">
              <a:solidFill>
                <a:srgbClr val="231F20"/>
              </a:solidFill>
            </a:ln>
          </p:spPr>
          <p:txBody>
            <a:bodyPr wrap="square" lIns="0" tIns="0" rIns="0" bIns="0" rtlCol="0"/>
            <a:lstStyle/>
            <a:p>
              <a:endParaRPr/>
            </a:p>
          </p:txBody>
        </p:sp>
        <p:sp>
          <p:nvSpPr>
            <p:cNvPr id="95" name="object 95"/>
            <p:cNvSpPr/>
            <p:nvPr/>
          </p:nvSpPr>
          <p:spPr>
            <a:xfrm>
              <a:off x="6969471" y="3852675"/>
              <a:ext cx="220979" cy="138430"/>
            </a:xfrm>
            <a:custGeom>
              <a:avLst/>
              <a:gdLst/>
              <a:ahLst/>
              <a:cxnLst/>
              <a:rect l="l" t="t" r="r" b="b"/>
              <a:pathLst>
                <a:path w="220979" h="138429">
                  <a:moveTo>
                    <a:pt x="46052" y="0"/>
                  </a:moveTo>
                  <a:lnTo>
                    <a:pt x="0" y="132100"/>
                  </a:lnTo>
                  <a:lnTo>
                    <a:pt x="220971" y="138276"/>
                  </a:lnTo>
                  <a:lnTo>
                    <a:pt x="46052" y="0"/>
                  </a:lnTo>
                  <a:close/>
                </a:path>
              </a:pathLst>
            </a:custGeom>
            <a:solidFill>
              <a:srgbClr val="231F20"/>
            </a:solidFill>
          </p:spPr>
          <p:txBody>
            <a:bodyPr wrap="square" lIns="0" tIns="0" rIns="0" bIns="0" rtlCol="0"/>
            <a:lstStyle/>
            <a:p>
              <a:endParaRPr/>
            </a:p>
          </p:txBody>
        </p:sp>
        <p:sp>
          <p:nvSpPr>
            <p:cNvPr id="96" name="object 96"/>
            <p:cNvSpPr/>
            <p:nvPr/>
          </p:nvSpPr>
          <p:spPr>
            <a:xfrm>
              <a:off x="5944428" y="2568313"/>
              <a:ext cx="200025" cy="636270"/>
            </a:xfrm>
            <a:custGeom>
              <a:avLst/>
              <a:gdLst/>
              <a:ahLst/>
              <a:cxnLst/>
              <a:rect l="l" t="t" r="r" b="b"/>
              <a:pathLst>
                <a:path w="200025" h="636269">
                  <a:moveTo>
                    <a:pt x="199503" y="0"/>
                  </a:moveTo>
                  <a:lnTo>
                    <a:pt x="0" y="636034"/>
                  </a:lnTo>
                </a:path>
              </a:pathLst>
            </a:custGeom>
            <a:ln w="6132">
              <a:solidFill>
                <a:srgbClr val="231F20"/>
              </a:solidFill>
            </a:ln>
          </p:spPr>
          <p:txBody>
            <a:bodyPr wrap="square" lIns="0" tIns="0" rIns="0" bIns="0" rtlCol="0"/>
            <a:lstStyle/>
            <a:p>
              <a:endParaRPr/>
            </a:p>
          </p:txBody>
        </p:sp>
        <p:sp>
          <p:nvSpPr>
            <p:cNvPr id="97" name="object 97"/>
            <p:cNvSpPr/>
            <p:nvPr/>
          </p:nvSpPr>
          <p:spPr>
            <a:xfrm>
              <a:off x="6073352" y="2383984"/>
              <a:ext cx="135255" cy="224790"/>
            </a:xfrm>
            <a:custGeom>
              <a:avLst/>
              <a:gdLst/>
              <a:ahLst/>
              <a:cxnLst/>
              <a:rect l="l" t="t" r="r" b="b"/>
              <a:pathLst>
                <a:path w="135254" h="224789">
                  <a:moveTo>
                    <a:pt x="131982" y="0"/>
                  </a:moveTo>
                  <a:lnTo>
                    <a:pt x="0" y="181270"/>
                  </a:lnTo>
                  <a:lnTo>
                    <a:pt x="135041" y="224264"/>
                  </a:lnTo>
                  <a:lnTo>
                    <a:pt x="131982" y="0"/>
                  </a:lnTo>
                  <a:close/>
                </a:path>
              </a:pathLst>
            </a:custGeom>
            <a:solidFill>
              <a:srgbClr val="231F20"/>
            </a:solidFill>
          </p:spPr>
          <p:txBody>
            <a:bodyPr wrap="square" lIns="0" tIns="0" rIns="0" bIns="0" rtlCol="0"/>
            <a:lstStyle/>
            <a:p>
              <a:endParaRPr/>
            </a:p>
          </p:txBody>
        </p:sp>
        <p:sp>
          <p:nvSpPr>
            <p:cNvPr id="98" name="object 98"/>
            <p:cNvSpPr/>
            <p:nvPr/>
          </p:nvSpPr>
          <p:spPr>
            <a:xfrm>
              <a:off x="4624776" y="3434788"/>
              <a:ext cx="758190" cy="46355"/>
            </a:xfrm>
            <a:custGeom>
              <a:avLst/>
              <a:gdLst/>
              <a:ahLst/>
              <a:cxnLst/>
              <a:rect l="l" t="t" r="r" b="b"/>
              <a:pathLst>
                <a:path w="758189" h="46354">
                  <a:moveTo>
                    <a:pt x="758077" y="0"/>
                  </a:moveTo>
                  <a:lnTo>
                    <a:pt x="0" y="46111"/>
                  </a:lnTo>
                </a:path>
              </a:pathLst>
            </a:custGeom>
            <a:ln w="30685">
              <a:solidFill>
                <a:srgbClr val="231F20"/>
              </a:solidFill>
            </a:ln>
          </p:spPr>
          <p:txBody>
            <a:bodyPr wrap="square" lIns="0" tIns="0" rIns="0" bIns="0" rtlCol="0"/>
            <a:lstStyle/>
            <a:p>
              <a:endParaRPr/>
            </a:p>
          </p:txBody>
        </p:sp>
        <p:sp>
          <p:nvSpPr>
            <p:cNvPr id="99" name="object 99"/>
            <p:cNvSpPr/>
            <p:nvPr/>
          </p:nvSpPr>
          <p:spPr>
            <a:xfrm>
              <a:off x="5352152" y="3342624"/>
              <a:ext cx="292100" cy="190500"/>
            </a:xfrm>
            <a:custGeom>
              <a:avLst/>
              <a:gdLst/>
              <a:ahLst/>
              <a:cxnLst/>
              <a:rect l="l" t="t" r="r" b="b"/>
              <a:pathLst>
                <a:path w="292100" h="190500">
                  <a:moveTo>
                    <a:pt x="0" y="0"/>
                  </a:moveTo>
                  <a:lnTo>
                    <a:pt x="12233" y="190504"/>
                  </a:lnTo>
                  <a:lnTo>
                    <a:pt x="291550" y="76813"/>
                  </a:lnTo>
                  <a:lnTo>
                    <a:pt x="0" y="0"/>
                  </a:lnTo>
                  <a:close/>
                </a:path>
              </a:pathLst>
            </a:custGeom>
            <a:solidFill>
              <a:srgbClr val="231F20"/>
            </a:solidFill>
          </p:spPr>
          <p:txBody>
            <a:bodyPr wrap="square" lIns="0" tIns="0" rIns="0" bIns="0" rtlCol="0"/>
            <a:lstStyle/>
            <a:p>
              <a:endParaRPr/>
            </a:p>
          </p:txBody>
        </p:sp>
        <p:sp>
          <p:nvSpPr>
            <p:cNvPr id="100" name="object 100"/>
            <p:cNvSpPr/>
            <p:nvPr/>
          </p:nvSpPr>
          <p:spPr>
            <a:xfrm>
              <a:off x="6076411" y="4067765"/>
              <a:ext cx="3175" cy="172085"/>
            </a:xfrm>
            <a:custGeom>
              <a:avLst/>
              <a:gdLst/>
              <a:ahLst/>
              <a:cxnLst/>
              <a:rect l="l" t="t" r="r" b="b"/>
              <a:pathLst>
                <a:path w="3175" h="172085">
                  <a:moveTo>
                    <a:pt x="1529" y="-15342"/>
                  </a:moveTo>
                  <a:lnTo>
                    <a:pt x="1529" y="187379"/>
                  </a:lnTo>
                </a:path>
              </a:pathLst>
            </a:custGeom>
            <a:ln w="33743">
              <a:solidFill>
                <a:srgbClr val="231F20"/>
              </a:solidFill>
            </a:ln>
          </p:spPr>
          <p:txBody>
            <a:bodyPr wrap="square" lIns="0" tIns="0" rIns="0" bIns="0" rtlCol="0"/>
            <a:lstStyle/>
            <a:p>
              <a:endParaRPr/>
            </a:p>
          </p:txBody>
        </p:sp>
        <p:sp>
          <p:nvSpPr>
            <p:cNvPr id="101" name="object 101"/>
            <p:cNvSpPr/>
            <p:nvPr/>
          </p:nvSpPr>
          <p:spPr>
            <a:xfrm>
              <a:off x="5981247" y="3806563"/>
              <a:ext cx="190500" cy="286385"/>
            </a:xfrm>
            <a:custGeom>
              <a:avLst/>
              <a:gdLst/>
              <a:ahLst/>
              <a:cxnLst/>
              <a:rect l="l" t="t" r="r" b="b"/>
              <a:pathLst>
                <a:path w="190500" h="286385">
                  <a:moveTo>
                    <a:pt x="101339" y="0"/>
                  </a:moveTo>
                  <a:lnTo>
                    <a:pt x="0" y="282727"/>
                  </a:lnTo>
                  <a:lnTo>
                    <a:pt x="190269" y="285786"/>
                  </a:lnTo>
                  <a:lnTo>
                    <a:pt x="101339" y="0"/>
                  </a:lnTo>
                  <a:close/>
                </a:path>
              </a:pathLst>
            </a:custGeom>
            <a:solidFill>
              <a:srgbClr val="231F20"/>
            </a:solidFill>
          </p:spPr>
          <p:txBody>
            <a:bodyPr wrap="square" lIns="0" tIns="0" rIns="0" bIns="0" rtlCol="0"/>
            <a:lstStyle/>
            <a:p>
              <a:endParaRPr/>
            </a:p>
          </p:txBody>
        </p:sp>
      </p:grpSp>
      <p:sp>
        <p:nvSpPr>
          <p:cNvPr id="102" name="object 102"/>
          <p:cNvSpPr txBox="1"/>
          <p:nvPr/>
        </p:nvSpPr>
        <p:spPr>
          <a:xfrm>
            <a:off x="3499866" y="6008366"/>
            <a:ext cx="3692525" cy="276999"/>
          </a:xfrm>
          <a:prstGeom prst="rect">
            <a:avLst/>
          </a:prstGeom>
        </p:spPr>
        <p:txBody>
          <a:bodyPr vert="horz" wrap="square" lIns="0" tIns="15240" rIns="0" bIns="0" rtlCol="0">
            <a:spAutoFit/>
          </a:bodyPr>
          <a:lstStyle/>
          <a:p>
            <a:pPr marL="12700">
              <a:lnSpc>
                <a:spcPct val="100000"/>
              </a:lnSpc>
              <a:spcBef>
                <a:spcPts val="120"/>
              </a:spcBef>
            </a:pPr>
            <a:r>
              <a:rPr sz="1700" spc="360">
                <a:latin typeface="Calibri"/>
                <a:cs typeface="Calibri"/>
              </a:rPr>
              <a:t> </a:t>
            </a:r>
            <a:r>
              <a:rPr sz="1700" spc="75" dirty="0">
                <a:latin typeface="Calibri"/>
                <a:cs typeface="Calibri"/>
              </a:rPr>
              <a:t>Routing</a:t>
            </a:r>
            <a:r>
              <a:rPr sz="1700" spc="170" dirty="0">
                <a:latin typeface="Calibri"/>
                <a:cs typeface="Calibri"/>
              </a:rPr>
              <a:t> </a:t>
            </a:r>
            <a:r>
              <a:rPr sz="1700" spc="60" dirty="0">
                <a:latin typeface="Calibri"/>
                <a:cs typeface="Calibri"/>
              </a:rPr>
              <a:t>in</a:t>
            </a:r>
            <a:r>
              <a:rPr sz="1700" spc="175" dirty="0">
                <a:latin typeface="Calibri"/>
                <a:cs typeface="Calibri"/>
              </a:rPr>
              <a:t> </a:t>
            </a:r>
            <a:r>
              <a:rPr sz="1700" spc="270" dirty="0">
                <a:latin typeface="Calibri"/>
                <a:cs typeface="Calibri"/>
              </a:rPr>
              <a:t>ZRP</a:t>
            </a:r>
            <a:r>
              <a:rPr sz="1700" spc="170" dirty="0">
                <a:latin typeface="Calibri"/>
                <a:cs typeface="Calibri"/>
              </a:rPr>
              <a:t> </a:t>
            </a:r>
            <a:r>
              <a:rPr sz="1700" spc="50" dirty="0">
                <a:latin typeface="Calibri"/>
                <a:cs typeface="Calibri"/>
              </a:rPr>
              <a:t>with</a:t>
            </a:r>
            <a:r>
              <a:rPr sz="1700" spc="170" dirty="0">
                <a:latin typeface="Calibri"/>
                <a:cs typeface="Calibri"/>
              </a:rPr>
              <a:t> </a:t>
            </a:r>
            <a:r>
              <a:rPr sz="1700" i="1" spc="175" dirty="0">
                <a:latin typeface="Calibri"/>
                <a:cs typeface="Calibri"/>
              </a:rPr>
              <a:t>r</a:t>
            </a:r>
            <a:r>
              <a:rPr sz="1700" i="1" spc="140" dirty="0">
                <a:latin typeface="Calibri"/>
                <a:cs typeface="Calibri"/>
              </a:rPr>
              <a:t> </a:t>
            </a:r>
            <a:r>
              <a:rPr sz="1700" spc="459" dirty="0">
                <a:latin typeface="Calibri"/>
                <a:cs typeface="Calibri"/>
              </a:rPr>
              <a:t>=</a:t>
            </a:r>
            <a:r>
              <a:rPr sz="1700" spc="85" dirty="0">
                <a:latin typeface="Calibri"/>
                <a:cs typeface="Calibri"/>
              </a:rPr>
              <a:t> </a:t>
            </a:r>
            <a:r>
              <a:rPr sz="1700" spc="5" dirty="0">
                <a:latin typeface="Calibri"/>
                <a:cs typeface="Calibri"/>
              </a:rPr>
              <a:t>1.</a:t>
            </a:r>
            <a:endParaRPr sz="1700">
              <a:latin typeface="Calibri"/>
              <a:cs typeface="Calibri"/>
            </a:endParaRPr>
          </a:p>
        </p:txBody>
      </p:sp>
      <p:sp>
        <p:nvSpPr>
          <p:cNvPr id="103" name="object 103"/>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780087"/>
            <a:ext cx="8573770" cy="5212080"/>
          </a:xfrm>
          <a:prstGeom prst="rect">
            <a:avLst/>
          </a:prstGeom>
        </p:spPr>
        <p:txBody>
          <a:bodyPr vert="horz" wrap="square" lIns="0" tIns="176530" rIns="0" bIns="0" rtlCol="0">
            <a:spAutoFit/>
          </a:bodyPr>
          <a:lstStyle/>
          <a:p>
            <a:pPr marL="525780" lvl="1" indent="-513715">
              <a:lnSpc>
                <a:spcPct val="100000"/>
              </a:lnSpc>
              <a:spcBef>
                <a:spcPts val="1390"/>
              </a:spcBef>
              <a:buAutoNum type="arabicPeriod" startAt="2"/>
              <a:tabLst>
                <a:tab pos="526415" algn="l"/>
              </a:tabLst>
            </a:pPr>
            <a:r>
              <a:rPr sz="2050" spc="15" dirty="0">
                <a:solidFill>
                  <a:srgbClr val="000099"/>
                </a:solidFill>
                <a:latin typeface="Calibri"/>
                <a:cs typeface="Calibri"/>
              </a:rPr>
              <a:t>Zone-based</a:t>
            </a:r>
            <a:r>
              <a:rPr sz="2050" spc="215" dirty="0">
                <a:solidFill>
                  <a:srgbClr val="000099"/>
                </a:solidFill>
                <a:latin typeface="Calibri"/>
                <a:cs typeface="Calibri"/>
              </a:rPr>
              <a:t> </a:t>
            </a:r>
            <a:r>
              <a:rPr sz="2050" spc="35" dirty="0">
                <a:solidFill>
                  <a:srgbClr val="000099"/>
                </a:solidFill>
                <a:latin typeface="Calibri"/>
                <a:cs typeface="Calibri"/>
              </a:rPr>
              <a:t>hierarchial</a:t>
            </a:r>
            <a:r>
              <a:rPr sz="2050" spc="210" dirty="0">
                <a:solidFill>
                  <a:srgbClr val="000099"/>
                </a:solidFill>
                <a:latin typeface="Calibri"/>
                <a:cs typeface="Calibri"/>
              </a:rPr>
              <a:t> </a:t>
            </a:r>
            <a:r>
              <a:rPr sz="2050" spc="90" dirty="0">
                <a:solidFill>
                  <a:srgbClr val="000099"/>
                </a:solidFill>
                <a:latin typeface="Calibri"/>
                <a:cs typeface="Calibri"/>
              </a:rPr>
              <a:t>link</a:t>
            </a:r>
            <a:r>
              <a:rPr sz="2050" spc="210" dirty="0">
                <a:solidFill>
                  <a:srgbClr val="000099"/>
                </a:solidFill>
                <a:latin typeface="Calibri"/>
                <a:cs typeface="Calibri"/>
              </a:rPr>
              <a:t> </a:t>
            </a:r>
            <a:r>
              <a:rPr sz="2050" spc="20" dirty="0">
                <a:solidFill>
                  <a:srgbClr val="000099"/>
                </a:solidFill>
                <a:latin typeface="Calibri"/>
                <a:cs typeface="Calibri"/>
              </a:rPr>
              <a:t>state</a:t>
            </a:r>
            <a:r>
              <a:rPr sz="2050" spc="215" dirty="0">
                <a:solidFill>
                  <a:srgbClr val="000099"/>
                </a:solidFill>
                <a:latin typeface="Calibri"/>
                <a:cs typeface="Calibri"/>
              </a:rPr>
              <a:t> </a:t>
            </a:r>
            <a:r>
              <a:rPr sz="2050" spc="40" dirty="0">
                <a:solidFill>
                  <a:srgbClr val="000099"/>
                </a:solidFill>
                <a:latin typeface="Calibri"/>
                <a:cs typeface="Calibri"/>
              </a:rPr>
              <a:t>routing</a:t>
            </a:r>
            <a:r>
              <a:rPr sz="2050" spc="210" dirty="0">
                <a:solidFill>
                  <a:srgbClr val="000099"/>
                </a:solidFill>
                <a:latin typeface="Calibri"/>
                <a:cs typeface="Calibri"/>
              </a:rPr>
              <a:t> </a:t>
            </a:r>
            <a:r>
              <a:rPr sz="2050" spc="20" dirty="0">
                <a:solidFill>
                  <a:srgbClr val="000099"/>
                </a:solidFill>
                <a:latin typeface="Calibri"/>
                <a:cs typeface="Calibri"/>
              </a:rPr>
              <a:t>protocol</a:t>
            </a:r>
            <a:endParaRPr sz="2050">
              <a:latin typeface="Calibri"/>
              <a:cs typeface="Calibri"/>
            </a:endParaRPr>
          </a:p>
          <a:p>
            <a:pPr marL="257175">
              <a:lnSpc>
                <a:spcPct val="100000"/>
              </a:lnSpc>
              <a:spcBef>
                <a:spcPts val="1085"/>
              </a:spcBef>
            </a:pPr>
            <a:r>
              <a:rPr sz="1700" b="1" spc="375" dirty="0">
                <a:latin typeface="Calibri"/>
                <a:cs typeface="Calibri"/>
              </a:rPr>
              <a:t>ZHLS</a:t>
            </a:r>
            <a:r>
              <a:rPr sz="1700" b="1" spc="250" dirty="0">
                <a:latin typeface="Calibri"/>
                <a:cs typeface="Calibri"/>
              </a:rPr>
              <a:t> </a:t>
            </a:r>
            <a:r>
              <a:rPr sz="1700" b="1" spc="100" dirty="0">
                <a:latin typeface="Calibri"/>
                <a:cs typeface="Calibri"/>
              </a:rPr>
              <a:t>is</a:t>
            </a:r>
            <a:r>
              <a:rPr sz="1700" b="1" spc="254" dirty="0">
                <a:latin typeface="Calibri"/>
                <a:cs typeface="Calibri"/>
              </a:rPr>
              <a:t> </a:t>
            </a:r>
            <a:r>
              <a:rPr sz="1700" b="1" spc="125" dirty="0">
                <a:latin typeface="Calibri"/>
                <a:cs typeface="Calibri"/>
              </a:rPr>
              <a:t>characterized</a:t>
            </a:r>
            <a:r>
              <a:rPr sz="1700" b="1" spc="254" dirty="0">
                <a:latin typeface="Calibri"/>
                <a:cs typeface="Calibri"/>
              </a:rPr>
              <a:t> </a:t>
            </a:r>
            <a:r>
              <a:rPr sz="1700" b="1" spc="160" dirty="0">
                <a:latin typeface="Calibri"/>
                <a:cs typeface="Calibri"/>
              </a:rPr>
              <a:t>by</a:t>
            </a:r>
            <a:r>
              <a:rPr sz="1700" b="1" spc="250" dirty="0">
                <a:latin typeface="Calibri"/>
                <a:cs typeface="Calibri"/>
              </a:rPr>
              <a:t> </a:t>
            </a:r>
            <a:r>
              <a:rPr sz="1700" b="1" spc="114" dirty="0">
                <a:latin typeface="Calibri"/>
                <a:cs typeface="Calibri"/>
              </a:rPr>
              <a:t>the</a:t>
            </a:r>
            <a:r>
              <a:rPr sz="1700" b="1" spc="254" dirty="0">
                <a:latin typeface="Calibri"/>
                <a:cs typeface="Calibri"/>
              </a:rPr>
              <a:t> </a:t>
            </a:r>
            <a:r>
              <a:rPr sz="1700" b="1" spc="95" dirty="0">
                <a:latin typeface="Calibri"/>
                <a:cs typeface="Calibri"/>
              </a:rPr>
              <a:t>following:</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20" dirty="0">
                <a:latin typeface="Calibri"/>
                <a:cs typeface="Calibri"/>
              </a:rPr>
              <a:t>use</a:t>
            </a:r>
            <a:r>
              <a:rPr sz="1700" spc="180" dirty="0">
                <a:latin typeface="Calibri"/>
                <a:cs typeface="Calibri"/>
              </a:rPr>
              <a:t> </a:t>
            </a:r>
            <a:r>
              <a:rPr sz="1700" spc="-35" dirty="0">
                <a:latin typeface="Calibri"/>
                <a:cs typeface="Calibri"/>
              </a:rPr>
              <a:t>of</a:t>
            </a:r>
            <a:r>
              <a:rPr sz="1700" spc="185" dirty="0">
                <a:latin typeface="Calibri"/>
                <a:cs typeface="Calibri"/>
              </a:rPr>
              <a:t> </a:t>
            </a:r>
            <a:r>
              <a:rPr sz="1700" spc="20" dirty="0">
                <a:latin typeface="Calibri"/>
                <a:cs typeface="Calibri"/>
              </a:rPr>
              <a:t>geographical</a:t>
            </a:r>
            <a:r>
              <a:rPr sz="1700" spc="180" dirty="0">
                <a:latin typeface="Calibri"/>
                <a:cs typeface="Calibri"/>
              </a:rPr>
              <a:t> </a:t>
            </a:r>
            <a:r>
              <a:rPr sz="1700" spc="35" dirty="0">
                <a:latin typeface="Calibri"/>
                <a:cs typeface="Calibri"/>
              </a:rPr>
              <a:t>location</a:t>
            </a:r>
            <a:r>
              <a:rPr sz="1700" spc="185" dirty="0">
                <a:latin typeface="Calibri"/>
                <a:cs typeface="Calibri"/>
              </a:rPr>
              <a:t> </a:t>
            </a:r>
            <a:r>
              <a:rPr sz="1700" spc="-35" dirty="0">
                <a:latin typeface="Calibri"/>
                <a:cs typeface="Calibri"/>
              </a:rPr>
              <a:t>of</a:t>
            </a:r>
            <a:r>
              <a:rPr sz="1700" spc="185" dirty="0">
                <a:latin typeface="Calibri"/>
                <a:cs typeface="Calibri"/>
              </a:rPr>
              <a:t> </a:t>
            </a:r>
            <a:r>
              <a:rPr sz="1700" spc="-5" dirty="0">
                <a:latin typeface="Calibri"/>
                <a:cs typeface="Calibri"/>
              </a:rPr>
              <a:t>nodes</a:t>
            </a:r>
            <a:r>
              <a:rPr sz="1700" spc="180" dirty="0">
                <a:latin typeface="Calibri"/>
                <a:cs typeface="Calibri"/>
              </a:rPr>
              <a:t> </a:t>
            </a:r>
            <a:r>
              <a:rPr sz="1700" spc="10" dirty="0">
                <a:latin typeface="Calibri"/>
                <a:cs typeface="Calibri"/>
              </a:rPr>
              <a:t>to</a:t>
            </a:r>
            <a:r>
              <a:rPr sz="1700" spc="185" dirty="0">
                <a:latin typeface="Calibri"/>
                <a:cs typeface="Calibri"/>
              </a:rPr>
              <a:t> </a:t>
            </a:r>
            <a:r>
              <a:rPr sz="1700" spc="5" dirty="0">
                <a:latin typeface="Calibri"/>
                <a:cs typeface="Calibri"/>
              </a:rPr>
              <a:t>determine</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20" dirty="0">
                <a:latin typeface="Calibri"/>
                <a:cs typeface="Calibri"/>
              </a:rPr>
              <a:t>non-overlapping</a:t>
            </a:r>
            <a:r>
              <a:rPr sz="1700" spc="185" dirty="0">
                <a:latin typeface="Calibri"/>
                <a:cs typeface="Calibri"/>
              </a:rPr>
              <a:t> </a:t>
            </a:r>
            <a:r>
              <a:rPr sz="1700" spc="-5" dirty="0">
                <a:latin typeface="Calibri"/>
                <a:cs typeface="Calibri"/>
              </a:rPr>
              <a:t>zones;</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35" dirty="0">
                <a:latin typeface="Calibri"/>
                <a:cs typeface="Calibri"/>
              </a:rPr>
              <a:t>hierarchial</a:t>
            </a:r>
            <a:r>
              <a:rPr sz="1700" spc="165" dirty="0">
                <a:latin typeface="Calibri"/>
                <a:cs typeface="Calibri"/>
              </a:rPr>
              <a:t> </a:t>
            </a:r>
            <a:r>
              <a:rPr sz="1700" spc="20" dirty="0">
                <a:latin typeface="Calibri"/>
                <a:cs typeface="Calibri"/>
              </a:rPr>
              <a:t>addressing</a:t>
            </a:r>
            <a:r>
              <a:rPr sz="1700" spc="170" dirty="0">
                <a:latin typeface="Calibri"/>
                <a:cs typeface="Calibri"/>
              </a:rPr>
              <a:t> </a:t>
            </a:r>
            <a:r>
              <a:rPr sz="1700" spc="50" dirty="0">
                <a:latin typeface="Calibri"/>
                <a:cs typeface="Calibri"/>
              </a:rPr>
              <a:t>with</a:t>
            </a:r>
            <a:r>
              <a:rPr sz="1700" spc="170" dirty="0">
                <a:latin typeface="Calibri"/>
                <a:cs typeface="Calibri"/>
              </a:rPr>
              <a:t> </a:t>
            </a:r>
            <a:r>
              <a:rPr sz="1700" spc="-10" dirty="0">
                <a:latin typeface="Calibri"/>
                <a:cs typeface="Calibri"/>
              </a:rPr>
              <a:t>zone</a:t>
            </a:r>
            <a:r>
              <a:rPr sz="1700" spc="165" dirty="0">
                <a:latin typeface="Calibri"/>
                <a:cs typeface="Calibri"/>
              </a:rPr>
              <a:t> </a:t>
            </a:r>
            <a:r>
              <a:rPr sz="1700" spc="210" dirty="0">
                <a:latin typeface="Calibri"/>
                <a:cs typeface="Calibri"/>
              </a:rPr>
              <a:t>ID</a:t>
            </a:r>
            <a:r>
              <a:rPr sz="1700" spc="170" dirty="0">
                <a:latin typeface="Calibri"/>
                <a:cs typeface="Calibri"/>
              </a:rPr>
              <a:t> </a:t>
            </a:r>
            <a:r>
              <a:rPr sz="1700" spc="35" dirty="0">
                <a:latin typeface="Calibri"/>
                <a:cs typeface="Calibri"/>
              </a:rPr>
              <a:t>and</a:t>
            </a:r>
            <a:r>
              <a:rPr sz="1700" spc="170" dirty="0">
                <a:latin typeface="Calibri"/>
                <a:cs typeface="Calibri"/>
              </a:rPr>
              <a:t> </a:t>
            </a:r>
            <a:r>
              <a:rPr sz="1700" spc="-5" dirty="0">
                <a:latin typeface="Calibri"/>
                <a:cs typeface="Calibri"/>
              </a:rPr>
              <a:t>node</a:t>
            </a:r>
            <a:r>
              <a:rPr sz="1700" spc="170" dirty="0">
                <a:latin typeface="Calibri"/>
                <a:cs typeface="Calibri"/>
              </a:rPr>
              <a:t> </a:t>
            </a:r>
            <a:r>
              <a:rPr sz="1700" spc="210" dirty="0">
                <a:latin typeface="Calibri"/>
                <a:cs typeface="Calibri"/>
              </a:rPr>
              <a:t>ID</a:t>
            </a:r>
            <a:r>
              <a:rPr sz="1700" spc="165" dirty="0">
                <a:latin typeface="Calibri"/>
                <a:cs typeface="Calibri"/>
              </a:rPr>
              <a:t> </a:t>
            </a:r>
            <a:r>
              <a:rPr sz="1700" spc="35" dirty="0">
                <a:latin typeface="Calibri"/>
                <a:cs typeface="Calibri"/>
              </a:rPr>
              <a:t>is</a:t>
            </a:r>
            <a:r>
              <a:rPr sz="1700" spc="170" dirty="0">
                <a:latin typeface="Calibri"/>
                <a:cs typeface="Calibri"/>
              </a:rPr>
              <a:t> </a:t>
            </a:r>
            <a:r>
              <a:rPr sz="1700" dirty="0">
                <a:latin typeface="Calibri"/>
                <a:cs typeface="Calibri"/>
              </a:rPr>
              <a:t>used;</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15" dirty="0">
                <a:latin typeface="Calibri"/>
                <a:cs typeface="Calibri"/>
              </a:rPr>
              <a:t>each</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dirty="0">
                <a:latin typeface="Calibri"/>
                <a:cs typeface="Calibri"/>
              </a:rPr>
              <a:t>requires</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35" dirty="0">
                <a:latin typeface="Calibri"/>
                <a:cs typeface="Calibri"/>
              </a:rPr>
              <a:t>location</a:t>
            </a:r>
            <a:r>
              <a:rPr sz="1700" spc="180" dirty="0">
                <a:latin typeface="Calibri"/>
                <a:cs typeface="Calibri"/>
              </a:rPr>
              <a:t> </a:t>
            </a:r>
            <a:r>
              <a:rPr sz="1700" spc="30" dirty="0">
                <a:latin typeface="Calibri"/>
                <a:cs typeface="Calibri"/>
              </a:rPr>
              <a:t>information</a:t>
            </a:r>
            <a:r>
              <a:rPr sz="1700" spc="175" dirty="0">
                <a:latin typeface="Calibri"/>
                <a:cs typeface="Calibri"/>
              </a:rPr>
              <a:t> </a:t>
            </a:r>
            <a:r>
              <a:rPr sz="1700" dirty="0">
                <a:latin typeface="Calibri"/>
                <a:cs typeface="Calibri"/>
              </a:rPr>
              <a:t>based</a:t>
            </a:r>
            <a:r>
              <a:rPr sz="1700" spc="180" dirty="0">
                <a:latin typeface="Calibri"/>
                <a:cs typeface="Calibri"/>
              </a:rPr>
              <a:t> </a:t>
            </a:r>
            <a:r>
              <a:rPr sz="1700" spc="-10" dirty="0">
                <a:latin typeface="Calibri"/>
                <a:cs typeface="Calibri"/>
              </a:rPr>
              <a:t>on</a:t>
            </a:r>
            <a:r>
              <a:rPr sz="1700" spc="175" dirty="0">
                <a:latin typeface="Calibri"/>
                <a:cs typeface="Calibri"/>
              </a:rPr>
              <a:t> </a:t>
            </a:r>
            <a:r>
              <a:rPr sz="1700" spc="30" dirty="0">
                <a:latin typeface="Calibri"/>
                <a:cs typeface="Calibri"/>
              </a:rPr>
              <a:t>which</a:t>
            </a:r>
            <a:r>
              <a:rPr sz="1700" spc="180" dirty="0">
                <a:latin typeface="Calibri"/>
                <a:cs typeface="Calibri"/>
              </a:rPr>
              <a:t> </a:t>
            </a:r>
            <a:r>
              <a:rPr sz="1700" spc="50" dirty="0">
                <a:latin typeface="Calibri"/>
                <a:cs typeface="Calibri"/>
              </a:rPr>
              <a:t>its</a:t>
            </a:r>
            <a:r>
              <a:rPr sz="1700" spc="175" dirty="0">
                <a:latin typeface="Calibri"/>
                <a:cs typeface="Calibri"/>
              </a:rPr>
              <a:t> </a:t>
            </a:r>
            <a:r>
              <a:rPr sz="1700" spc="-10" dirty="0">
                <a:latin typeface="Calibri"/>
                <a:cs typeface="Calibri"/>
              </a:rPr>
              <a:t>zone</a:t>
            </a:r>
            <a:r>
              <a:rPr sz="1700" spc="180" dirty="0">
                <a:latin typeface="Calibri"/>
                <a:cs typeface="Calibri"/>
              </a:rPr>
              <a:t> </a:t>
            </a:r>
            <a:r>
              <a:rPr sz="1700" spc="35" dirty="0">
                <a:latin typeface="Calibri"/>
                <a:cs typeface="Calibri"/>
              </a:rPr>
              <a:t>is</a:t>
            </a:r>
            <a:r>
              <a:rPr sz="1700" spc="175" dirty="0">
                <a:latin typeface="Calibri"/>
                <a:cs typeface="Calibri"/>
              </a:rPr>
              <a:t> </a:t>
            </a:r>
            <a:r>
              <a:rPr sz="1700" spc="15" dirty="0">
                <a:latin typeface="Calibri"/>
                <a:cs typeface="Calibri"/>
              </a:rPr>
              <a:t>obtained;</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25" dirty="0">
                <a:latin typeface="Calibri"/>
                <a:cs typeface="Calibri"/>
              </a:rPr>
              <a:t>topology</a:t>
            </a:r>
            <a:r>
              <a:rPr sz="1700" spc="175" dirty="0">
                <a:latin typeface="Calibri"/>
                <a:cs typeface="Calibri"/>
              </a:rPr>
              <a:t> </a:t>
            </a:r>
            <a:r>
              <a:rPr sz="1700" spc="30" dirty="0">
                <a:latin typeface="Calibri"/>
                <a:cs typeface="Calibri"/>
              </a:rPr>
              <a:t>information</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30" dirty="0">
                <a:latin typeface="Calibri"/>
                <a:cs typeface="Calibri"/>
              </a:rPr>
              <a:t>maintained</a:t>
            </a:r>
            <a:r>
              <a:rPr sz="1700" spc="170" dirty="0">
                <a:latin typeface="Calibri"/>
                <a:cs typeface="Calibri"/>
              </a:rPr>
              <a:t> </a:t>
            </a:r>
            <a:r>
              <a:rPr sz="1700" spc="60" dirty="0">
                <a:latin typeface="Calibri"/>
                <a:cs typeface="Calibri"/>
              </a:rPr>
              <a:t>in</a:t>
            </a:r>
            <a:r>
              <a:rPr sz="1700" spc="180" dirty="0">
                <a:latin typeface="Calibri"/>
                <a:cs typeface="Calibri"/>
              </a:rPr>
              <a:t> </a:t>
            </a:r>
            <a:r>
              <a:rPr sz="1700" spc="10" dirty="0">
                <a:latin typeface="Calibri"/>
                <a:cs typeface="Calibri"/>
              </a:rPr>
              <a:t>every</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spc="20" dirty="0">
                <a:latin typeface="Calibri"/>
                <a:cs typeface="Calibri"/>
              </a:rPr>
              <a:t>inside</a:t>
            </a:r>
            <a:r>
              <a:rPr sz="1700" spc="175" dirty="0">
                <a:latin typeface="Calibri"/>
                <a:cs typeface="Calibri"/>
              </a:rPr>
              <a:t> </a:t>
            </a:r>
            <a:r>
              <a:rPr sz="1700" spc="45" dirty="0">
                <a:latin typeface="Calibri"/>
                <a:cs typeface="Calibri"/>
              </a:rPr>
              <a:t>this</a:t>
            </a:r>
            <a:r>
              <a:rPr sz="1700" spc="180" dirty="0">
                <a:latin typeface="Calibri"/>
                <a:cs typeface="Calibri"/>
              </a:rPr>
              <a:t> </a:t>
            </a:r>
            <a:r>
              <a:rPr sz="1700" spc="-5" dirty="0">
                <a:latin typeface="Calibri"/>
                <a:cs typeface="Calibri"/>
              </a:rPr>
              <a:t>zone;</a:t>
            </a:r>
            <a:endParaRPr sz="1700">
              <a:latin typeface="Calibri"/>
              <a:cs typeface="Calibri"/>
            </a:endParaRPr>
          </a:p>
          <a:p>
            <a:pPr marL="311785" lvl="2" indent="-216535">
              <a:lnSpc>
                <a:spcPct val="100000"/>
              </a:lnSpc>
              <a:spcBef>
                <a:spcPts val="1380"/>
              </a:spcBef>
              <a:buFont typeface="Cambria"/>
              <a:buChar char="•"/>
              <a:tabLst>
                <a:tab pos="312420" algn="l"/>
              </a:tabLst>
            </a:pPr>
            <a:r>
              <a:rPr sz="1700" dirty="0">
                <a:latin typeface="Calibri"/>
                <a:cs typeface="Calibri"/>
              </a:rPr>
              <a:t>for</a:t>
            </a:r>
            <a:r>
              <a:rPr sz="1700" spc="180" dirty="0">
                <a:latin typeface="Calibri"/>
                <a:cs typeface="Calibri"/>
              </a:rPr>
              <a:t> </a:t>
            </a:r>
            <a:r>
              <a:rPr sz="1700" spc="5" dirty="0">
                <a:latin typeface="Calibri"/>
                <a:cs typeface="Calibri"/>
              </a:rPr>
              <a:t>regions</a:t>
            </a:r>
            <a:r>
              <a:rPr sz="1700" spc="180" dirty="0">
                <a:latin typeface="Calibri"/>
                <a:cs typeface="Calibri"/>
              </a:rPr>
              <a:t> </a:t>
            </a:r>
            <a:r>
              <a:rPr sz="1700" spc="10" dirty="0">
                <a:latin typeface="Calibri"/>
                <a:cs typeface="Calibri"/>
              </a:rPr>
              <a:t>outside</a:t>
            </a:r>
            <a:r>
              <a:rPr sz="1700" spc="180" dirty="0">
                <a:latin typeface="Calibri"/>
                <a:cs typeface="Calibri"/>
              </a:rPr>
              <a:t> </a:t>
            </a:r>
            <a:r>
              <a:rPr sz="1700" spc="5" dirty="0">
                <a:latin typeface="Calibri"/>
                <a:cs typeface="Calibri"/>
              </a:rPr>
              <a:t>the</a:t>
            </a:r>
            <a:r>
              <a:rPr sz="1700" spc="185" dirty="0">
                <a:latin typeface="Calibri"/>
                <a:cs typeface="Calibri"/>
              </a:rPr>
              <a:t> </a:t>
            </a:r>
            <a:r>
              <a:rPr sz="1700" dirty="0">
                <a:latin typeface="Calibri"/>
                <a:cs typeface="Calibri"/>
              </a:rPr>
              <a:t>zone,</a:t>
            </a:r>
            <a:r>
              <a:rPr sz="1700" spc="180" dirty="0">
                <a:latin typeface="Calibri"/>
                <a:cs typeface="Calibri"/>
              </a:rPr>
              <a:t> </a:t>
            </a:r>
            <a:r>
              <a:rPr sz="1700" spc="-10" dirty="0">
                <a:latin typeface="Calibri"/>
                <a:cs typeface="Calibri"/>
              </a:rPr>
              <a:t>zone</a:t>
            </a:r>
            <a:r>
              <a:rPr sz="1700" spc="180" dirty="0">
                <a:latin typeface="Calibri"/>
                <a:cs typeface="Calibri"/>
              </a:rPr>
              <a:t> </a:t>
            </a:r>
            <a:r>
              <a:rPr sz="1700" spc="40" dirty="0">
                <a:latin typeface="Calibri"/>
                <a:cs typeface="Calibri"/>
              </a:rPr>
              <a:t>connectivity</a:t>
            </a:r>
            <a:r>
              <a:rPr sz="1700" spc="180" dirty="0">
                <a:latin typeface="Calibri"/>
                <a:cs typeface="Calibri"/>
              </a:rPr>
              <a:t> </a:t>
            </a:r>
            <a:r>
              <a:rPr sz="1700" spc="30" dirty="0">
                <a:latin typeface="Calibri"/>
                <a:cs typeface="Calibri"/>
              </a:rPr>
              <a:t>information</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25" dirty="0">
                <a:latin typeface="Calibri"/>
                <a:cs typeface="Calibri"/>
              </a:rPr>
              <a:t>maintained;</a:t>
            </a:r>
            <a:endParaRPr sz="1700">
              <a:latin typeface="Calibri"/>
              <a:cs typeface="Calibri"/>
            </a:endParaRPr>
          </a:p>
          <a:p>
            <a:pPr marL="186055">
              <a:lnSpc>
                <a:spcPct val="100000"/>
              </a:lnSpc>
              <a:spcBef>
                <a:spcPts val="1380"/>
              </a:spcBef>
            </a:pPr>
            <a:r>
              <a:rPr sz="1700" b="1" spc="229" dirty="0">
                <a:latin typeface="Calibri"/>
                <a:cs typeface="Calibri"/>
              </a:rPr>
              <a:t>The </a:t>
            </a:r>
            <a:r>
              <a:rPr sz="1700" b="1" spc="375" dirty="0">
                <a:latin typeface="Calibri"/>
                <a:cs typeface="Calibri"/>
              </a:rPr>
              <a:t>ZHLS</a:t>
            </a:r>
            <a:r>
              <a:rPr sz="1700" b="1" spc="235" dirty="0">
                <a:latin typeface="Calibri"/>
                <a:cs typeface="Calibri"/>
              </a:rPr>
              <a:t> </a:t>
            </a:r>
            <a:r>
              <a:rPr sz="1700" b="1" spc="85" dirty="0">
                <a:latin typeface="Calibri"/>
                <a:cs typeface="Calibri"/>
              </a:rPr>
              <a:t>uses:</a:t>
            </a:r>
            <a:endParaRPr sz="1700">
              <a:latin typeface="Calibri"/>
              <a:cs typeface="Calibri"/>
            </a:endParaRPr>
          </a:p>
          <a:p>
            <a:pPr marL="311785" lvl="2" indent="-216535">
              <a:lnSpc>
                <a:spcPct val="100000"/>
              </a:lnSpc>
              <a:spcBef>
                <a:spcPts val="1375"/>
              </a:spcBef>
              <a:buFont typeface="Cambria"/>
              <a:buChar char="•"/>
              <a:tabLst>
                <a:tab pos="312420" algn="l"/>
              </a:tabLst>
            </a:pPr>
            <a:r>
              <a:rPr sz="1700" b="1" spc="125" dirty="0">
                <a:latin typeface="Calibri"/>
                <a:cs typeface="Calibri"/>
              </a:rPr>
              <a:t>proactive</a:t>
            </a:r>
            <a:r>
              <a:rPr sz="1700" b="1" spc="250" dirty="0">
                <a:latin typeface="Calibri"/>
                <a:cs typeface="Calibri"/>
              </a:rPr>
              <a:t> </a:t>
            </a:r>
            <a:r>
              <a:rPr sz="1700" b="1" spc="145" dirty="0">
                <a:latin typeface="Calibri"/>
                <a:cs typeface="Calibri"/>
              </a:rPr>
              <a:t>routing</a:t>
            </a:r>
            <a:r>
              <a:rPr sz="1700" b="1" spc="185" dirty="0">
                <a:latin typeface="Calibri"/>
                <a:cs typeface="Calibri"/>
              </a:rPr>
              <a:t> </a:t>
            </a:r>
            <a:r>
              <a:rPr sz="1700" spc="35" dirty="0">
                <a:latin typeface="Calibri"/>
                <a:cs typeface="Calibri"/>
              </a:rPr>
              <a:t>is</a:t>
            </a:r>
            <a:r>
              <a:rPr sz="1700" spc="165" dirty="0">
                <a:latin typeface="Calibri"/>
                <a:cs typeface="Calibri"/>
              </a:rPr>
              <a:t> </a:t>
            </a:r>
            <a:r>
              <a:rPr sz="1700" spc="-5" dirty="0">
                <a:latin typeface="Calibri"/>
                <a:cs typeface="Calibri"/>
              </a:rPr>
              <a:t>used</a:t>
            </a:r>
            <a:r>
              <a:rPr sz="1700" spc="170" dirty="0">
                <a:latin typeface="Calibri"/>
                <a:cs typeface="Calibri"/>
              </a:rPr>
              <a:t> </a:t>
            </a:r>
            <a:r>
              <a:rPr sz="1700" spc="20" dirty="0">
                <a:latin typeface="Calibri"/>
                <a:cs typeface="Calibri"/>
              </a:rPr>
              <a:t>inside</a:t>
            </a:r>
            <a:r>
              <a:rPr sz="1700" spc="165" dirty="0">
                <a:latin typeface="Calibri"/>
                <a:cs typeface="Calibri"/>
              </a:rPr>
              <a:t> </a:t>
            </a:r>
            <a:r>
              <a:rPr sz="1700" spc="-5" dirty="0">
                <a:latin typeface="Calibri"/>
                <a:cs typeface="Calibri"/>
              </a:rPr>
              <a:t>zone;</a:t>
            </a:r>
            <a:endParaRPr sz="1700">
              <a:latin typeface="Calibri"/>
              <a:cs typeface="Calibri"/>
            </a:endParaRPr>
          </a:p>
          <a:p>
            <a:pPr marL="311785" lvl="2" indent="-216535">
              <a:lnSpc>
                <a:spcPct val="100000"/>
              </a:lnSpc>
              <a:spcBef>
                <a:spcPts val="1380"/>
              </a:spcBef>
              <a:buFont typeface="Cambria"/>
              <a:buChar char="•"/>
              <a:tabLst>
                <a:tab pos="312420" algn="l"/>
              </a:tabLst>
            </a:pPr>
            <a:r>
              <a:rPr sz="1700" b="1" spc="114" dirty="0">
                <a:latin typeface="Calibri"/>
                <a:cs typeface="Calibri"/>
              </a:rPr>
              <a:t>reactive</a:t>
            </a:r>
            <a:r>
              <a:rPr sz="1700" b="1" spc="245" dirty="0">
                <a:latin typeface="Calibri"/>
                <a:cs typeface="Calibri"/>
              </a:rPr>
              <a:t> </a:t>
            </a:r>
            <a:r>
              <a:rPr sz="1700" b="1" spc="145" dirty="0">
                <a:latin typeface="Calibri"/>
                <a:cs typeface="Calibri"/>
              </a:rPr>
              <a:t>routing</a:t>
            </a:r>
            <a:r>
              <a:rPr sz="1700" b="1" spc="180" dirty="0">
                <a:latin typeface="Calibri"/>
                <a:cs typeface="Calibri"/>
              </a:rPr>
              <a:t> </a:t>
            </a:r>
            <a:r>
              <a:rPr sz="1700" spc="35" dirty="0">
                <a:latin typeface="Calibri"/>
                <a:cs typeface="Calibri"/>
              </a:rPr>
              <a:t>is</a:t>
            </a:r>
            <a:r>
              <a:rPr sz="1700" spc="165" dirty="0">
                <a:latin typeface="Calibri"/>
                <a:cs typeface="Calibri"/>
              </a:rPr>
              <a:t> </a:t>
            </a:r>
            <a:r>
              <a:rPr sz="1700" spc="-5" dirty="0">
                <a:latin typeface="Calibri"/>
                <a:cs typeface="Calibri"/>
              </a:rPr>
              <a:t>used</a:t>
            </a:r>
            <a:r>
              <a:rPr sz="1700" spc="165" dirty="0">
                <a:latin typeface="Calibri"/>
                <a:cs typeface="Calibri"/>
              </a:rPr>
              <a:t> </a:t>
            </a:r>
            <a:r>
              <a:rPr sz="1700" spc="10" dirty="0">
                <a:latin typeface="Calibri"/>
                <a:cs typeface="Calibri"/>
              </a:rPr>
              <a:t>outside</a:t>
            </a:r>
            <a:r>
              <a:rPr sz="1700" spc="165" dirty="0">
                <a:latin typeface="Calibri"/>
                <a:cs typeface="Calibri"/>
              </a:rPr>
              <a:t> </a:t>
            </a:r>
            <a:r>
              <a:rPr sz="1700" spc="-5" dirty="0">
                <a:latin typeface="Calibri"/>
                <a:cs typeface="Calibri"/>
              </a:rPr>
              <a:t>zone;</a:t>
            </a:r>
            <a:endParaRPr sz="1700">
              <a:latin typeface="Calibri"/>
              <a:cs typeface="Calibri"/>
            </a:endParaRPr>
          </a:p>
          <a:p>
            <a:pPr marL="186055">
              <a:lnSpc>
                <a:spcPct val="100000"/>
              </a:lnSpc>
              <a:spcBef>
                <a:spcPts val="1380"/>
              </a:spcBef>
            </a:pPr>
            <a:r>
              <a:rPr sz="1700" b="1" spc="135" dirty="0">
                <a:latin typeface="Calibri"/>
                <a:cs typeface="Calibri"/>
              </a:rPr>
              <a:t>Note:</a:t>
            </a:r>
            <a:r>
              <a:rPr sz="1700" b="1" spc="370" dirty="0">
                <a:latin typeface="Calibri"/>
                <a:cs typeface="Calibri"/>
              </a:rPr>
              <a:t> </a:t>
            </a:r>
            <a:r>
              <a:rPr sz="1700" spc="229" dirty="0">
                <a:latin typeface="Calibri"/>
                <a:cs typeface="Calibri"/>
              </a:rPr>
              <a:t>ZHLS</a:t>
            </a:r>
            <a:r>
              <a:rPr sz="1700" spc="180" dirty="0">
                <a:latin typeface="Calibri"/>
                <a:cs typeface="Calibri"/>
              </a:rPr>
              <a:t> </a:t>
            </a:r>
            <a:r>
              <a:rPr sz="1700" dirty="0">
                <a:latin typeface="Calibri"/>
                <a:cs typeface="Calibri"/>
              </a:rPr>
              <a:t>requires</a:t>
            </a:r>
            <a:r>
              <a:rPr sz="1700" spc="185" dirty="0">
                <a:latin typeface="Calibri"/>
                <a:cs typeface="Calibri"/>
              </a:rPr>
              <a:t> </a:t>
            </a:r>
            <a:r>
              <a:rPr sz="1700" spc="220" dirty="0">
                <a:latin typeface="Calibri"/>
                <a:cs typeface="Calibri"/>
              </a:rPr>
              <a:t>GPS</a:t>
            </a:r>
            <a:r>
              <a:rPr sz="1700" spc="180" dirty="0">
                <a:latin typeface="Calibri"/>
                <a:cs typeface="Calibri"/>
              </a:rPr>
              <a:t> </a:t>
            </a:r>
            <a:r>
              <a:rPr sz="1700" dirty="0">
                <a:latin typeface="Calibri"/>
                <a:cs typeface="Calibri"/>
              </a:rPr>
              <a:t>or</a:t>
            </a:r>
            <a:r>
              <a:rPr sz="1700" spc="180" dirty="0">
                <a:latin typeface="Calibri"/>
                <a:cs typeface="Calibri"/>
              </a:rPr>
              <a:t> </a:t>
            </a:r>
            <a:r>
              <a:rPr sz="1700" spc="50" dirty="0">
                <a:latin typeface="Calibri"/>
                <a:cs typeface="Calibri"/>
              </a:rPr>
              <a:t>similar</a:t>
            </a:r>
            <a:r>
              <a:rPr sz="1700" spc="180" dirty="0">
                <a:latin typeface="Calibri"/>
                <a:cs typeface="Calibri"/>
              </a:rPr>
              <a:t> </a:t>
            </a:r>
            <a:r>
              <a:rPr sz="1700" spc="10" dirty="0">
                <a:latin typeface="Calibri"/>
                <a:cs typeface="Calibri"/>
              </a:rPr>
              <a:t>service</a:t>
            </a:r>
            <a:r>
              <a:rPr sz="1700" spc="185" dirty="0">
                <a:latin typeface="Calibri"/>
                <a:cs typeface="Calibri"/>
              </a:rPr>
              <a:t> </a:t>
            </a:r>
            <a:r>
              <a:rPr sz="1700" spc="10" dirty="0">
                <a:latin typeface="Calibri"/>
                <a:cs typeface="Calibri"/>
              </a:rPr>
              <a:t>to</a:t>
            </a:r>
            <a:r>
              <a:rPr sz="1700" spc="180" dirty="0">
                <a:latin typeface="Calibri"/>
                <a:cs typeface="Calibri"/>
              </a:rPr>
              <a:t> </a:t>
            </a:r>
            <a:r>
              <a:rPr sz="1700" spc="35" dirty="0">
                <a:latin typeface="Calibri"/>
                <a:cs typeface="Calibri"/>
              </a:rPr>
              <a:t>identify</a:t>
            </a:r>
            <a:r>
              <a:rPr sz="1700" spc="175" dirty="0">
                <a:latin typeface="Calibri"/>
                <a:cs typeface="Calibri"/>
              </a:rPr>
              <a:t> </a:t>
            </a:r>
            <a:r>
              <a:rPr sz="1700" spc="20" dirty="0">
                <a:latin typeface="Calibri"/>
                <a:cs typeface="Calibri"/>
              </a:rPr>
              <a:t>itself</a:t>
            </a:r>
            <a:r>
              <a:rPr sz="1700" spc="185" dirty="0">
                <a:latin typeface="Calibri"/>
                <a:cs typeface="Calibri"/>
              </a:rPr>
              <a:t> </a:t>
            </a:r>
            <a:r>
              <a:rPr sz="1700" spc="50" dirty="0">
                <a:latin typeface="Calibri"/>
                <a:cs typeface="Calibri"/>
              </a:rPr>
              <a:t>with</a:t>
            </a:r>
            <a:r>
              <a:rPr sz="1700" spc="180" dirty="0">
                <a:latin typeface="Calibri"/>
                <a:cs typeface="Calibri"/>
              </a:rPr>
              <a:t> </a:t>
            </a:r>
            <a:r>
              <a:rPr sz="1700" spc="25" dirty="0">
                <a:latin typeface="Calibri"/>
                <a:cs typeface="Calibri"/>
              </a:rPr>
              <a:t>a</a:t>
            </a:r>
            <a:r>
              <a:rPr sz="1700" spc="180" dirty="0">
                <a:latin typeface="Calibri"/>
                <a:cs typeface="Calibri"/>
              </a:rPr>
              <a:t> </a:t>
            </a:r>
            <a:r>
              <a:rPr sz="1700" spc="30" dirty="0">
                <a:latin typeface="Calibri"/>
                <a:cs typeface="Calibri"/>
              </a:rPr>
              <a:t>certain</a:t>
            </a:r>
            <a:r>
              <a:rPr sz="1700" spc="180" dirty="0">
                <a:latin typeface="Calibri"/>
                <a:cs typeface="Calibri"/>
              </a:rPr>
              <a:t> </a:t>
            </a:r>
            <a:r>
              <a:rPr sz="1700" spc="-15" dirty="0">
                <a:latin typeface="Calibri"/>
                <a:cs typeface="Calibri"/>
              </a:rPr>
              <a:t>sone.</a:t>
            </a:r>
            <a:endParaRPr sz="1700">
              <a:latin typeface="Calibri"/>
              <a:cs typeface="Calibri"/>
            </a:endParaRPr>
          </a:p>
          <a:p>
            <a:pPr marL="186055">
              <a:lnSpc>
                <a:spcPct val="100000"/>
              </a:lnSpc>
              <a:spcBef>
                <a:spcPts val="1155"/>
              </a:spcBef>
            </a:pPr>
            <a:r>
              <a:rPr sz="1700" b="1" spc="120" dirty="0">
                <a:latin typeface="Calibri"/>
                <a:cs typeface="Calibri"/>
              </a:rPr>
              <a:t>Zones:</a:t>
            </a:r>
            <a:r>
              <a:rPr sz="1700" b="1" spc="380" dirty="0">
                <a:latin typeface="Calibri"/>
                <a:cs typeface="Calibri"/>
              </a:rPr>
              <a:t> </a:t>
            </a:r>
            <a:r>
              <a:rPr sz="1700" spc="-10" dirty="0">
                <a:latin typeface="Calibri"/>
                <a:cs typeface="Calibri"/>
              </a:rPr>
              <a:t>coverage</a:t>
            </a:r>
            <a:r>
              <a:rPr sz="1700" spc="185" dirty="0">
                <a:latin typeface="Calibri"/>
                <a:cs typeface="Calibri"/>
              </a:rPr>
              <a:t> </a:t>
            </a:r>
            <a:r>
              <a:rPr sz="1700" spc="-35" dirty="0">
                <a:latin typeface="Calibri"/>
                <a:cs typeface="Calibri"/>
              </a:rPr>
              <a:t>of</a:t>
            </a:r>
            <a:r>
              <a:rPr sz="1700" spc="185" dirty="0">
                <a:latin typeface="Calibri"/>
                <a:cs typeface="Calibri"/>
              </a:rPr>
              <a:t> </a:t>
            </a:r>
            <a:r>
              <a:rPr sz="1700" spc="5" dirty="0">
                <a:latin typeface="Calibri"/>
                <a:cs typeface="Calibri"/>
              </a:rPr>
              <a:t>the</a:t>
            </a:r>
            <a:r>
              <a:rPr sz="1700" spc="190" dirty="0">
                <a:latin typeface="Calibri"/>
                <a:cs typeface="Calibri"/>
              </a:rPr>
              <a:t> </a:t>
            </a:r>
            <a:r>
              <a:rPr sz="1700" spc="20" dirty="0">
                <a:latin typeface="Calibri"/>
                <a:cs typeface="Calibri"/>
              </a:rPr>
              <a:t>single</a:t>
            </a:r>
            <a:r>
              <a:rPr sz="1700" spc="185" dirty="0">
                <a:latin typeface="Calibri"/>
                <a:cs typeface="Calibri"/>
              </a:rPr>
              <a:t> </a:t>
            </a:r>
            <a:r>
              <a:rPr sz="1700" spc="5" dirty="0">
                <a:latin typeface="Calibri"/>
                <a:cs typeface="Calibri"/>
              </a:rPr>
              <a:t>node,</a:t>
            </a:r>
            <a:r>
              <a:rPr sz="1700" spc="185" dirty="0">
                <a:latin typeface="Calibri"/>
                <a:cs typeface="Calibri"/>
              </a:rPr>
              <a:t> </a:t>
            </a:r>
            <a:r>
              <a:rPr sz="1700" spc="35" dirty="0">
                <a:latin typeface="Calibri"/>
                <a:cs typeface="Calibri"/>
              </a:rPr>
              <a:t>application</a:t>
            </a:r>
            <a:r>
              <a:rPr sz="1700" spc="190" dirty="0">
                <a:latin typeface="Calibri"/>
                <a:cs typeface="Calibri"/>
              </a:rPr>
              <a:t> </a:t>
            </a:r>
            <a:r>
              <a:rPr sz="1700" spc="15" dirty="0">
                <a:latin typeface="Calibri"/>
                <a:cs typeface="Calibri"/>
              </a:rPr>
              <a:t>scenario,</a:t>
            </a:r>
            <a:r>
              <a:rPr sz="1700" spc="185" dirty="0">
                <a:latin typeface="Calibri"/>
                <a:cs typeface="Calibri"/>
              </a:rPr>
              <a:t> </a:t>
            </a:r>
            <a:r>
              <a:rPr sz="1700" spc="50" dirty="0">
                <a:latin typeface="Calibri"/>
                <a:cs typeface="Calibri"/>
              </a:rPr>
              <a:t>mobility</a:t>
            </a:r>
            <a:r>
              <a:rPr sz="1700" spc="180" dirty="0">
                <a:latin typeface="Calibri"/>
                <a:cs typeface="Calibri"/>
              </a:rPr>
              <a:t> </a:t>
            </a:r>
            <a:r>
              <a:rPr sz="1700" spc="-35" dirty="0">
                <a:latin typeface="Calibri"/>
                <a:cs typeface="Calibri"/>
              </a:rPr>
              <a:t>of</a:t>
            </a:r>
            <a:r>
              <a:rPr sz="1700" spc="190" dirty="0">
                <a:latin typeface="Calibri"/>
                <a:cs typeface="Calibri"/>
              </a:rPr>
              <a:t> </a:t>
            </a:r>
            <a:r>
              <a:rPr sz="1700" dirty="0">
                <a:latin typeface="Calibri"/>
                <a:cs typeface="Calibri"/>
              </a:rPr>
              <a:t>nodes,</a:t>
            </a:r>
            <a:r>
              <a:rPr sz="1700" spc="185" dirty="0">
                <a:latin typeface="Calibri"/>
                <a:cs typeface="Calibri"/>
              </a:rPr>
              <a:t> </a:t>
            </a:r>
            <a:r>
              <a:rPr sz="1700" spc="5" dirty="0">
                <a:latin typeface="Calibri"/>
                <a:cs typeface="Calibri"/>
              </a:rPr>
              <a:t>network</a:t>
            </a:r>
            <a:r>
              <a:rPr sz="1700" spc="180" dirty="0">
                <a:latin typeface="Calibri"/>
                <a:cs typeface="Calibri"/>
              </a:rPr>
              <a:t> </a:t>
            </a:r>
            <a:r>
              <a:rPr sz="1700" spc="15" dirty="0">
                <a:latin typeface="Calibri"/>
                <a:cs typeface="Calibri"/>
              </a:rPr>
              <a:t>size.</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847003" y="780087"/>
            <a:ext cx="8572500" cy="5240655"/>
          </a:xfrm>
          <a:prstGeom prst="rect">
            <a:avLst/>
          </a:prstGeom>
        </p:spPr>
        <p:txBody>
          <a:bodyPr vert="horz" wrap="square" lIns="0" tIns="176530" rIns="0" bIns="0" rtlCol="0">
            <a:spAutoFit/>
          </a:bodyPr>
          <a:lstStyle/>
          <a:p>
            <a:pPr marL="525780" lvl="1" indent="-513715">
              <a:lnSpc>
                <a:spcPct val="100000"/>
              </a:lnSpc>
              <a:spcBef>
                <a:spcPts val="1390"/>
              </a:spcBef>
              <a:buAutoNum type="arabicPeriod" startAt="2"/>
              <a:tabLst>
                <a:tab pos="526415" algn="l"/>
              </a:tabLst>
            </a:pPr>
            <a:r>
              <a:rPr sz="2050" spc="50" dirty="0">
                <a:solidFill>
                  <a:srgbClr val="000099"/>
                </a:solidFill>
                <a:latin typeface="Calibri"/>
                <a:cs typeface="Calibri"/>
              </a:rPr>
              <a:t>Design</a:t>
            </a:r>
            <a:r>
              <a:rPr sz="2050" spc="175" dirty="0">
                <a:solidFill>
                  <a:srgbClr val="000099"/>
                </a:solidFill>
                <a:latin typeface="Calibri"/>
                <a:cs typeface="Calibri"/>
              </a:rPr>
              <a:t> </a:t>
            </a:r>
            <a:r>
              <a:rPr sz="2050" spc="10" dirty="0">
                <a:solidFill>
                  <a:srgbClr val="000099"/>
                </a:solidFill>
                <a:latin typeface="Calibri"/>
                <a:cs typeface="Calibri"/>
              </a:rPr>
              <a:t>goals</a:t>
            </a:r>
            <a:endParaRPr sz="2050">
              <a:latin typeface="Calibri"/>
              <a:cs typeface="Calibri"/>
            </a:endParaRPr>
          </a:p>
          <a:p>
            <a:pPr marL="257175">
              <a:lnSpc>
                <a:spcPct val="100000"/>
              </a:lnSpc>
              <a:spcBef>
                <a:spcPts val="1085"/>
              </a:spcBef>
            </a:pPr>
            <a:r>
              <a:rPr sz="1700" b="1" spc="160" dirty="0">
                <a:latin typeface="Calibri"/>
                <a:cs typeface="Calibri"/>
              </a:rPr>
              <a:t>Goals</a:t>
            </a:r>
            <a:r>
              <a:rPr sz="1700" b="1" spc="240" dirty="0">
                <a:latin typeface="Calibri"/>
                <a:cs typeface="Calibri"/>
              </a:rPr>
              <a:t> </a:t>
            </a:r>
            <a:r>
              <a:rPr sz="1700" b="1" spc="145" dirty="0">
                <a:latin typeface="Calibri"/>
                <a:cs typeface="Calibri"/>
              </a:rPr>
              <a:t>that</a:t>
            </a:r>
            <a:r>
              <a:rPr sz="1700" b="1" spc="245" dirty="0">
                <a:latin typeface="Calibri"/>
                <a:cs typeface="Calibri"/>
              </a:rPr>
              <a:t> </a:t>
            </a:r>
            <a:r>
              <a:rPr sz="1700" b="1" spc="145" dirty="0">
                <a:latin typeface="Calibri"/>
                <a:cs typeface="Calibri"/>
              </a:rPr>
              <a:t>must</a:t>
            </a:r>
            <a:r>
              <a:rPr sz="1700" b="1" spc="245" dirty="0">
                <a:latin typeface="Calibri"/>
                <a:cs typeface="Calibri"/>
              </a:rPr>
              <a:t> </a:t>
            </a:r>
            <a:r>
              <a:rPr sz="1700" b="1" spc="120" dirty="0">
                <a:latin typeface="Calibri"/>
                <a:cs typeface="Calibri"/>
              </a:rPr>
              <a:t>be</a:t>
            </a:r>
            <a:r>
              <a:rPr sz="1700" b="1" spc="245" dirty="0">
                <a:latin typeface="Calibri"/>
                <a:cs typeface="Calibri"/>
              </a:rPr>
              <a:t> </a:t>
            </a:r>
            <a:r>
              <a:rPr sz="1700" b="1" spc="114" dirty="0">
                <a:latin typeface="Calibri"/>
                <a:cs typeface="Calibri"/>
              </a:rPr>
              <a:t>met:</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30" dirty="0">
                <a:latin typeface="Calibri"/>
                <a:cs typeface="Calibri"/>
              </a:rPr>
              <a:t>must</a:t>
            </a:r>
            <a:r>
              <a:rPr sz="1700" spc="150" dirty="0">
                <a:latin typeface="Calibri"/>
                <a:cs typeface="Calibri"/>
              </a:rPr>
              <a:t> </a:t>
            </a:r>
            <a:r>
              <a:rPr sz="1700" spc="-5" dirty="0">
                <a:latin typeface="Calibri"/>
                <a:cs typeface="Calibri"/>
              </a:rPr>
              <a:t>be</a:t>
            </a:r>
            <a:r>
              <a:rPr sz="1700" spc="150" dirty="0">
                <a:latin typeface="Calibri"/>
                <a:cs typeface="Calibri"/>
              </a:rPr>
              <a:t> </a:t>
            </a:r>
            <a:r>
              <a:rPr sz="1700" spc="20" dirty="0">
                <a:latin typeface="Calibri"/>
                <a:cs typeface="Calibri"/>
              </a:rPr>
              <a:t>scalable;</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30" dirty="0">
                <a:latin typeface="Calibri"/>
                <a:cs typeface="Calibri"/>
              </a:rPr>
              <a:t>must</a:t>
            </a:r>
            <a:r>
              <a:rPr sz="1700" spc="175" dirty="0">
                <a:latin typeface="Calibri"/>
                <a:cs typeface="Calibri"/>
              </a:rPr>
              <a:t> </a:t>
            </a:r>
            <a:r>
              <a:rPr sz="1700" spc="-5" dirty="0">
                <a:latin typeface="Calibri"/>
                <a:cs typeface="Calibri"/>
              </a:rPr>
              <a:t>be</a:t>
            </a:r>
            <a:r>
              <a:rPr sz="1700" spc="175" dirty="0">
                <a:latin typeface="Calibri"/>
                <a:cs typeface="Calibri"/>
              </a:rPr>
              <a:t> </a:t>
            </a:r>
            <a:r>
              <a:rPr sz="1700" spc="60" dirty="0">
                <a:latin typeface="Calibri"/>
                <a:cs typeface="Calibri"/>
              </a:rPr>
              <a:t>fully</a:t>
            </a:r>
            <a:r>
              <a:rPr sz="1700" spc="170" dirty="0">
                <a:latin typeface="Calibri"/>
                <a:cs typeface="Calibri"/>
              </a:rPr>
              <a:t> </a:t>
            </a:r>
            <a:r>
              <a:rPr sz="1700" spc="40" dirty="0">
                <a:latin typeface="Calibri"/>
                <a:cs typeface="Calibri"/>
              </a:rPr>
              <a:t>distributed,</a:t>
            </a:r>
            <a:r>
              <a:rPr sz="1700" spc="175" dirty="0">
                <a:latin typeface="Calibri"/>
                <a:cs typeface="Calibri"/>
              </a:rPr>
              <a:t> </a:t>
            </a:r>
            <a:r>
              <a:rPr sz="1700" spc="-5" dirty="0">
                <a:latin typeface="Calibri"/>
                <a:cs typeface="Calibri"/>
              </a:rPr>
              <a:t>no</a:t>
            </a:r>
            <a:r>
              <a:rPr sz="1700" spc="175" dirty="0">
                <a:latin typeface="Calibri"/>
                <a:cs typeface="Calibri"/>
              </a:rPr>
              <a:t> </a:t>
            </a:r>
            <a:r>
              <a:rPr sz="1700" spc="20" dirty="0">
                <a:latin typeface="Calibri"/>
                <a:cs typeface="Calibri"/>
              </a:rPr>
              <a:t>central</a:t>
            </a:r>
            <a:r>
              <a:rPr sz="1700" spc="175" dirty="0">
                <a:latin typeface="Calibri"/>
                <a:cs typeface="Calibri"/>
              </a:rPr>
              <a:t> </a:t>
            </a:r>
            <a:r>
              <a:rPr sz="1700" spc="25" dirty="0">
                <a:latin typeface="Calibri"/>
                <a:cs typeface="Calibri"/>
              </a:rPr>
              <a:t>coordination;</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30" dirty="0">
                <a:latin typeface="Calibri"/>
                <a:cs typeface="Calibri"/>
              </a:rPr>
              <a:t>must</a:t>
            </a:r>
            <a:r>
              <a:rPr sz="1700" spc="180" dirty="0">
                <a:latin typeface="Calibri"/>
                <a:cs typeface="Calibri"/>
              </a:rPr>
              <a:t> </a:t>
            </a:r>
            <a:r>
              <a:rPr sz="1700" spc="-5" dirty="0">
                <a:latin typeface="Calibri"/>
                <a:cs typeface="Calibri"/>
              </a:rPr>
              <a:t>be</a:t>
            </a:r>
            <a:r>
              <a:rPr sz="1700" spc="180" dirty="0">
                <a:latin typeface="Calibri"/>
                <a:cs typeface="Calibri"/>
              </a:rPr>
              <a:t> </a:t>
            </a:r>
            <a:r>
              <a:rPr sz="1700" spc="30" dirty="0">
                <a:latin typeface="Calibri"/>
                <a:cs typeface="Calibri"/>
              </a:rPr>
              <a:t>adaptive</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25" dirty="0">
                <a:latin typeface="Calibri"/>
                <a:cs typeface="Calibri"/>
              </a:rPr>
              <a:t>topology</a:t>
            </a:r>
            <a:r>
              <a:rPr sz="1700" spc="180" dirty="0">
                <a:latin typeface="Calibri"/>
                <a:cs typeface="Calibri"/>
              </a:rPr>
              <a:t> </a:t>
            </a:r>
            <a:r>
              <a:rPr sz="1700" spc="5" dirty="0">
                <a:latin typeface="Calibri"/>
                <a:cs typeface="Calibri"/>
              </a:rPr>
              <a:t>changes</a:t>
            </a:r>
            <a:r>
              <a:rPr sz="1700" spc="180" dirty="0">
                <a:latin typeface="Calibri"/>
                <a:cs typeface="Calibri"/>
              </a:rPr>
              <a:t> </a:t>
            </a:r>
            <a:r>
              <a:rPr sz="1700" spc="5" dirty="0">
                <a:latin typeface="Calibri"/>
                <a:cs typeface="Calibri"/>
              </a:rPr>
              <a:t>caused</a:t>
            </a:r>
            <a:r>
              <a:rPr sz="1700" spc="180" dirty="0">
                <a:latin typeface="Calibri"/>
                <a:cs typeface="Calibri"/>
              </a:rPr>
              <a:t> </a:t>
            </a:r>
            <a:r>
              <a:rPr sz="1700" spc="55" dirty="0">
                <a:latin typeface="Calibri"/>
                <a:cs typeface="Calibri"/>
              </a:rPr>
              <a:t>by</a:t>
            </a:r>
            <a:r>
              <a:rPr sz="1700" spc="175" dirty="0">
                <a:latin typeface="Calibri"/>
                <a:cs typeface="Calibri"/>
              </a:rPr>
              <a:t> </a:t>
            </a:r>
            <a:r>
              <a:rPr sz="1700" spc="-10" dirty="0">
                <a:latin typeface="Calibri"/>
                <a:cs typeface="Calibri"/>
              </a:rPr>
              <a:t>movement</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nodes;</a:t>
            </a:r>
            <a:endParaRPr sz="1700">
              <a:latin typeface="Calibri"/>
              <a:cs typeface="Calibri"/>
            </a:endParaRPr>
          </a:p>
          <a:p>
            <a:pPr marL="311785" lvl="2" indent="-216535">
              <a:lnSpc>
                <a:spcPct val="100000"/>
              </a:lnSpc>
              <a:spcBef>
                <a:spcPts val="1375"/>
              </a:spcBef>
              <a:buFont typeface="Cambria"/>
              <a:buChar char="•"/>
              <a:tabLst>
                <a:tab pos="312420" algn="l"/>
              </a:tabLst>
            </a:pPr>
            <a:r>
              <a:rPr sz="1700" dirty="0">
                <a:latin typeface="Calibri"/>
                <a:cs typeface="Calibri"/>
              </a:rPr>
              <a:t>route</a:t>
            </a:r>
            <a:r>
              <a:rPr sz="1700" spc="185" dirty="0">
                <a:latin typeface="Calibri"/>
                <a:cs typeface="Calibri"/>
              </a:rPr>
              <a:t> </a:t>
            </a:r>
            <a:r>
              <a:rPr sz="1700" spc="30" dirty="0">
                <a:latin typeface="Calibri"/>
                <a:cs typeface="Calibri"/>
              </a:rPr>
              <a:t>computation</a:t>
            </a:r>
            <a:r>
              <a:rPr sz="1700" spc="190" dirty="0">
                <a:latin typeface="Calibri"/>
                <a:cs typeface="Calibri"/>
              </a:rPr>
              <a:t> </a:t>
            </a:r>
            <a:r>
              <a:rPr sz="1700" spc="35" dirty="0">
                <a:latin typeface="Calibri"/>
                <a:cs typeface="Calibri"/>
              </a:rPr>
              <a:t>and</a:t>
            </a:r>
            <a:r>
              <a:rPr sz="1700" spc="190" dirty="0">
                <a:latin typeface="Calibri"/>
                <a:cs typeface="Calibri"/>
              </a:rPr>
              <a:t> </a:t>
            </a:r>
            <a:r>
              <a:rPr sz="1700" spc="10" dirty="0">
                <a:latin typeface="Calibri"/>
                <a:cs typeface="Calibri"/>
              </a:rPr>
              <a:t>maintenance</a:t>
            </a:r>
            <a:r>
              <a:rPr sz="1700" spc="185" dirty="0">
                <a:latin typeface="Calibri"/>
                <a:cs typeface="Calibri"/>
              </a:rPr>
              <a:t> </a:t>
            </a:r>
            <a:r>
              <a:rPr sz="1700" spc="30" dirty="0">
                <a:latin typeface="Calibri"/>
                <a:cs typeface="Calibri"/>
              </a:rPr>
              <a:t>must</a:t>
            </a:r>
            <a:r>
              <a:rPr sz="1700" spc="190" dirty="0">
                <a:latin typeface="Calibri"/>
                <a:cs typeface="Calibri"/>
              </a:rPr>
              <a:t> </a:t>
            </a:r>
            <a:r>
              <a:rPr sz="1700" spc="15" dirty="0">
                <a:latin typeface="Calibri"/>
                <a:cs typeface="Calibri"/>
              </a:rPr>
              <a:t>involve</a:t>
            </a:r>
            <a:r>
              <a:rPr sz="1700" spc="190" dirty="0">
                <a:latin typeface="Calibri"/>
                <a:cs typeface="Calibri"/>
              </a:rPr>
              <a:t> </a:t>
            </a:r>
            <a:r>
              <a:rPr sz="1700" spc="25" dirty="0">
                <a:latin typeface="Calibri"/>
                <a:cs typeface="Calibri"/>
              </a:rPr>
              <a:t>a</a:t>
            </a:r>
            <a:r>
              <a:rPr sz="1700" spc="185" dirty="0">
                <a:latin typeface="Calibri"/>
                <a:cs typeface="Calibri"/>
              </a:rPr>
              <a:t> </a:t>
            </a:r>
            <a:r>
              <a:rPr sz="1700" spc="45" dirty="0">
                <a:latin typeface="Calibri"/>
                <a:cs typeface="Calibri"/>
              </a:rPr>
              <a:t>minimum</a:t>
            </a:r>
            <a:r>
              <a:rPr sz="1700" spc="190" dirty="0">
                <a:latin typeface="Calibri"/>
                <a:cs typeface="Calibri"/>
              </a:rPr>
              <a:t> </a:t>
            </a:r>
            <a:r>
              <a:rPr sz="1700" spc="10" dirty="0">
                <a:latin typeface="Calibri"/>
                <a:cs typeface="Calibri"/>
              </a:rPr>
              <a:t>number</a:t>
            </a:r>
            <a:r>
              <a:rPr sz="1700" spc="190" dirty="0">
                <a:latin typeface="Calibri"/>
                <a:cs typeface="Calibri"/>
              </a:rPr>
              <a:t> </a:t>
            </a:r>
            <a:r>
              <a:rPr sz="1700" spc="-35" dirty="0">
                <a:latin typeface="Calibri"/>
                <a:cs typeface="Calibri"/>
              </a:rPr>
              <a:t>of</a:t>
            </a:r>
            <a:r>
              <a:rPr sz="1700" spc="185" dirty="0">
                <a:latin typeface="Calibri"/>
                <a:cs typeface="Calibri"/>
              </a:rPr>
              <a:t> </a:t>
            </a:r>
            <a:r>
              <a:rPr sz="1700" spc="-5" dirty="0">
                <a:latin typeface="Calibri"/>
                <a:cs typeface="Calibri"/>
              </a:rPr>
              <a:t>nodes;</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30" dirty="0">
                <a:latin typeface="Calibri"/>
                <a:cs typeface="Calibri"/>
              </a:rPr>
              <a:t>must</a:t>
            </a:r>
            <a:r>
              <a:rPr sz="1700" spc="170" dirty="0">
                <a:latin typeface="Calibri"/>
                <a:cs typeface="Calibri"/>
              </a:rPr>
              <a:t> </a:t>
            </a:r>
            <a:r>
              <a:rPr sz="1700" spc="-5" dirty="0">
                <a:latin typeface="Calibri"/>
                <a:cs typeface="Calibri"/>
              </a:rPr>
              <a:t>be</a:t>
            </a:r>
            <a:r>
              <a:rPr sz="1700" spc="175" dirty="0">
                <a:latin typeface="Calibri"/>
                <a:cs typeface="Calibri"/>
              </a:rPr>
              <a:t> </a:t>
            </a:r>
            <a:r>
              <a:rPr sz="1700" spc="35" dirty="0">
                <a:latin typeface="Calibri"/>
                <a:cs typeface="Calibri"/>
              </a:rPr>
              <a:t>localized,</a:t>
            </a:r>
            <a:r>
              <a:rPr sz="1700" spc="170" dirty="0">
                <a:latin typeface="Calibri"/>
                <a:cs typeface="Calibri"/>
              </a:rPr>
              <a:t> </a:t>
            </a:r>
            <a:r>
              <a:rPr sz="1700" spc="30" dirty="0">
                <a:latin typeface="Calibri"/>
                <a:cs typeface="Calibri"/>
              </a:rPr>
              <a:t>global</a:t>
            </a:r>
            <a:r>
              <a:rPr sz="1700" spc="175" dirty="0">
                <a:latin typeface="Calibri"/>
                <a:cs typeface="Calibri"/>
              </a:rPr>
              <a:t> </a:t>
            </a:r>
            <a:r>
              <a:rPr sz="1700" spc="10" dirty="0">
                <a:latin typeface="Calibri"/>
                <a:cs typeface="Calibri"/>
              </a:rPr>
              <a:t>exchange</a:t>
            </a:r>
            <a:r>
              <a:rPr sz="1700" spc="175" dirty="0">
                <a:latin typeface="Calibri"/>
                <a:cs typeface="Calibri"/>
              </a:rPr>
              <a:t> </a:t>
            </a:r>
            <a:r>
              <a:rPr sz="1700" spc="15" dirty="0">
                <a:latin typeface="Calibri"/>
                <a:cs typeface="Calibri"/>
              </a:rPr>
              <a:t>involves</a:t>
            </a:r>
            <a:r>
              <a:rPr sz="1700" spc="170" dirty="0">
                <a:latin typeface="Calibri"/>
                <a:cs typeface="Calibri"/>
              </a:rPr>
              <a:t> </a:t>
            </a:r>
            <a:r>
              <a:rPr sz="1700" spc="25" dirty="0">
                <a:latin typeface="Calibri"/>
                <a:cs typeface="Calibri"/>
              </a:rPr>
              <a:t>a</a:t>
            </a:r>
            <a:r>
              <a:rPr sz="1700" spc="175" dirty="0">
                <a:latin typeface="Calibri"/>
                <a:cs typeface="Calibri"/>
              </a:rPr>
              <a:t> </a:t>
            </a:r>
            <a:r>
              <a:rPr sz="1700" spc="-5" dirty="0">
                <a:latin typeface="Calibri"/>
                <a:cs typeface="Calibri"/>
              </a:rPr>
              <a:t>huge</a:t>
            </a:r>
            <a:r>
              <a:rPr sz="1700" spc="170" dirty="0">
                <a:latin typeface="Calibri"/>
                <a:cs typeface="Calibri"/>
              </a:rPr>
              <a:t> </a:t>
            </a:r>
            <a:r>
              <a:rPr sz="1700" spc="-5" dirty="0">
                <a:latin typeface="Calibri"/>
                <a:cs typeface="Calibri"/>
              </a:rPr>
              <a:t>overhead;</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30" dirty="0">
                <a:latin typeface="Calibri"/>
                <a:cs typeface="Calibri"/>
              </a:rPr>
              <a:t>must</a:t>
            </a:r>
            <a:r>
              <a:rPr sz="1700" spc="155" dirty="0">
                <a:latin typeface="Calibri"/>
                <a:cs typeface="Calibri"/>
              </a:rPr>
              <a:t> </a:t>
            </a:r>
            <a:r>
              <a:rPr sz="1700" spc="-5" dirty="0">
                <a:latin typeface="Calibri"/>
                <a:cs typeface="Calibri"/>
              </a:rPr>
              <a:t>be</a:t>
            </a:r>
            <a:r>
              <a:rPr sz="1700" spc="155" dirty="0">
                <a:latin typeface="Calibri"/>
                <a:cs typeface="Calibri"/>
              </a:rPr>
              <a:t> </a:t>
            </a:r>
            <a:r>
              <a:rPr sz="1700" spc="-10" dirty="0">
                <a:latin typeface="Calibri"/>
                <a:cs typeface="Calibri"/>
              </a:rPr>
              <a:t>loop-free;</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30" dirty="0">
                <a:latin typeface="Calibri"/>
                <a:cs typeface="Calibri"/>
              </a:rPr>
              <a:t>must</a:t>
            </a:r>
            <a:r>
              <a:rPr sz="1700" spc="165" dirty="0">
                <a:latin typeface="Calibri"/>
                <a:cs typeface="Calibri"/>
              </a:rPr>
              <a:t> </a:t>
            </a:r>
            <a:r>
              <a:rPr sz="1700" spc="10" dirty="0">
                <a:latin typeface="Calibri"/>
                <a:cs typeface="Calibri"/>
              </a:rPr>
              <a:t>effectively</a:t>
            </a:r>
            <a:r>
              <a:rPr sz="1700" spc="170" dirty="0">
                <a:latin typeface="Calibri"/>
                <a:cs typeface="Calibri"/>
              </a:rPr>
              <a:t> </a:t>
            </a:r>
            <a:r>
              <a:rPr sz="1700" spc="20" dirty="0">
                <a:latin typeface="Calibri"/>
                <a:cs typeface="Calibri"/>
              </a:rPr>
              <a:t>avoid</a:t>
            </a:r>
            <a:r>
              <a:rPr sz="1700" spc="165" dirty="0">
                <a:latin typeface="Calibri"/>
                <a:cs typeface="Calibri"/>
              </a:rPr>
              <a:t> </a:t>
            </a:r>
            <a:r>
              <a:rPr sz="1700" spc="15" dirty="0">
                <a:latin typeface="Calibri"/>
                <a:cs typeface="Calibri"/>
              </a:rPr>
              <a:t>stale</a:t>
            </a:r>
            <a:r>
              <a:rPr sz="1700" spc="170" dirty="0">
                <a:latin typeface="Calibri"/>
                <a:cs typeface="Calibri"/>
              </a:rPr>
              <a:t> </a:t>
            </a:r>
            <a:r>
              <a:rPr sz="1700" dirty="0">
                <a:latin typeface="Calibri"/>
                <a:cs typeface="Calibri"/>
              </a:rPr>
              <a:t>routes;</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30" dirty="0">
                <a:latin typeface="Calibri"/>
                <a:cs typeface="Calibri"/>
              </a:rPr>
              <a:t>must</a:t>
            </a:r>
            <a:r>
              <a:rPr sz="1700" spc="180" dirty="0">
                <a:latin typeface="Calibri"/>
                <a:cs typeface="Calibri"/>
              </a:rPr>
              <a:t> </a:t>
            </a:r>
            <a:r>
              <a:rPr sz="1700" spc="-10" dirty="0">
                <a:latin typeface="Calibri"/>
                <a:cs typeface="Calibri"/>
              </a:rPr>
              <a:t>converge</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35" dirty="0">
                <a:latin typeface="Calibri"/>
                <a:cs typeface="Calibri"/>
              </a:rPr>
              <a:t>optimal</a:t>
            </a:r>
            <a:r>
              <a:rPr sz="1700" spc="180" dirty="0">
                <a:latin typeface="Calibri"/>
                <a:cs typeface="Calibri"/>
              </a:rPr>
              <a:t> </a:t>
            </a:r>
            <a:r>
              <a:rPr sz="1700" dirty="0">
                <a:latin typeface="Calibri"/>
                <a:cs typeface="Calibri"/>
              </a:rPr>
              <a:t>routes</a:t>
            </a:r>
            <a:r>
              <a:rPr sz="1700" spc="180" dirty="0">
                <a:latin typeface="Calibri"/>
                <a:cs typeface="Calibri"/>
              </a:rPr>
              <a:t> </a:t>
            </a:r>
            <a:r>
              <a:rPr sz="1700" spc="35" dirty="0">
                <a:latin typeface="Calibri"/>
                <a:cs typeface="Calibri"/>
              </a:rPr>
              <a:t>very</a:t>
            </a:r>
            <a:r>
              <a:rPr sz="1700" spc="185" dirty="0">
                <a:latin typeface="Calibri"/>
                <a:cs typeface="Calibri"/>
              </a:rPr>
              <a:t> </a:t>
            </a:r>
            <a:r>
              <a:rPr sz="1700" spc="20" dirty="0">
                <a:latin typeface="Calibri"/>
                <a:cs typeface="Calibri"/>
              </a:rPr>
              <a:t>fast;</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30" dirty="0">
                <a:latin typeface="Calibri"/>
                <a:cs typeface="Calibri"/>
              </a:rPr>
              <a:t>must</a:t>
            </a:r>
            <a:r>
              <a:rPr sz="1700" spc="180" dirty="0">
                <a:latin typeface="Calibri"/>
                <a:cs typeface="Calibri"/>
              </a:rPr>
              <a:t> </a:t>
            </a:r>
            <a:r>
              <a:rPr sz="1700" spc="50" dirty="0">
                <a:latin typeface="Calibri"/>
                <a:cs typeface="Calibri"/>
              </a:rPr>
              <a:t>optimally</a:t>
            </a:r>
            <a:r>
              <a:rPr sz="1700" spc="180" dirty="0">
                <a:latin typeface="Calibri"/>
                <a:cs typeface="Calibri"/>
              </a:rPr>
              <a:t> </a:t>
            </a:r>
            <a:r>
              <a:rPr sz="1700" spc="-20" dirty="0">
                <a:latin typeface="Calibri"/>
                <a:cs typeface="Calibri"/>
              </a:rPr>
              <a:t>use</a:t>
            </a:r>
            <a:r>
              <a:rPr sz="1700" spc="180" dirty="0">
                <a:latin typeface="Calibri"/>
                <a:cs typeface="Calibri"/>
              </a:rPr>
              <a:t> </a:t>
            </a:r>
            <a:r>
              <a:rPr sz="1700" spc="5" dirty="0">
                <a:latin typeface="Calibri"/>
                <a:cs typeface="Calibri"/>
              </a:rPr>
              <a:t>the</a:t>
            </a:r>
            <a:r>
              <a:rPr sz="1700" spc="180" dirty="0">
                <a:latin typeface="Calibri"/>
                <a:cs typeface="Calibri"/>
              </a:rPr>
              <a:t> </a:t>
            </a:r>
            <a:r>
              <a:rPr sz="1700" dirty="0">
                <a:latin typeface="Calibri"/>
                <a:cs typeface="Calibri"/>
              </a:rPr>
              <a:t>scare</a:t>
            </a:r>
            <a:r>
              <a:rPr sz="1700" spc="180" dirty="0">
                <a:latin typeface="Calibri"/>
                <a:cs typeface="Calibri"/>
              </a:rPr>
              <a:t> </a:t>
            </a:r>
            <a:r>
              <a:rPr sz="1700" spc="-10" dirty="0">
                <a:latin typeface="Calibri"/>
                <a:cs typeface="Calibri"/>
              </a:rPr>
              <a:t>resources:</a:t>
            </a:r>
            <a:r>
              <a:rPr sz="1700" spc="370" dirty="0">
                <a:latin typeface="Calibri"/>
                <a:cs typeface="Calibri"/>
              </a:rPr>
              <a:t> </a:t>
            </a:r>
            <a:r>
              <a:rPr sz="1700" spc="45" dirty="0">
                <a:latin typeface="Calibri"/>
                <a:cs typeface="Calibri"/>
              </a:rPr>
              <a:t>bandwidth,</a:t>
            </a:r>
            <a:r>
              <a:rPr sz="1700" spc="180" dirty="0">
                <a:latin typeface="Calibri"/>
                <a:cs typeface="Calibri"/>
              </a:rPr>
              <a:t> </a:t>
            </a:r>
            <a:r>
              <a:rPr sz="1700" spc="45" dirty="0">
                <a:latin typeface="Calibri"/>
                <a:cs typeface="Calibri"/>
              </a:rPr>
              <a:t>battery</a:t>
            </a:r>
            <a:r>
              <a:rPr sz="1700" spc="180" dirty="0">
                <a:latin typeface="Calibri"/>
                <a:cs typeface="Calibri"/>
              </a:rPr>
              <a:t> </a:t>
            </a:r>
            <a:r>
              <a:rPr sz="1700" spc="-10" dirty="0">
                <a:latin typeface="Calibri"/>
                <a:cs typeface="Calibri"/>
              </a:rPr>
              <a:t>power,</a:t>
            </a:r>
            <a:r>
              <a:rPr sz="1700" spc="180" dirty="0">
                <a:latin typeface="Calibri"/>
                <a:cs typeface="Calibri"/>
              </a:rPr>
              <a:t> </a:t>
            </a:r>
            <a:r>
              <a:rPr sz="1700" dirty="0">
                <a:latin typeface="Calibri"/>
                <a:cs typeface="Calibri"/>
              </a:rPr>
              <a:t>memory,</a:t>
            </a:r>
            <a:r>
              <a:rPr sz="1700" spc="180" dirty="0">
                <a:latin typeface="Calibri"/>
                <a:cs typeface="Calibri"/>
              </a:rPr>
              <a:t> </a:t>
            </a:r>
            <a:r>
              <a:rPr sz="1700" spc="35" dirty="0">
                <a:latin typeface="Calibri"/>
                <a:cs typeface="Calibri"/>
              </a:rPr>
              <a:t>computing;</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25" dirty="0">
                <a:latin typeface="Calibri"/>
                <a:cs typeface="Calibri"/>
              </a:rPr>
              <a:t>should</a:t>
            </a:r>
            <a:r>
              <a:rPr sz="1700" spc="180" dirty="0">
                <a:latin typeface="Calibri"/>
                <a:cs typeface="Calibri"/>
              </a:rPr>
              <a:t> </a:t>
            </a:r>
            <a:r>
              <a:rPr sz="1700" spc="15" dirty="0">
                <a:latin typeface="Calibri"/>
                <a:cs typeface="Calibri"/>
              </a:rPr>
              <a:t>provide</a:t>
            </a:r>
            <a:r>
              <a:rPr sz="1700" spc="175" dirty="0">
                <a:latin typeface="Calibri"/>
                <a:cs typeface="Calibri"/>
              </a:rPr>
              <a:t> </a:t>
            </a:r>
            <a:r>
              <a:rPr sz="1700" spc="85" dirty="0">
                <a:latin typeface="Calibri"/>
                <a:cs typeface="Calibri"/>
              </a:rPr>
              <a:t>QoS</a:t>
            </a:r>
            <a:r>
              <a:rPr sz="1700" spc="180" dirty="0">
                <a:latin typeface="Calibri"/>
                <a:cs typeface="Calibri"/>
              </a:rPr>
              <a:t> </a:t>
            </a:r>
            <a:r>
              <a:rPr sz="1700" spc="5" dirty="0">
                <a:latin typeface="Calibri"/>
                <a:cs typeface="Calibri"/>
              </a:rPr>
              <a:t>guarantees</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35" dirty="0">
                <a:latin typeface="Calibri"/>
                <a:cs typeface="Calibri"/>
              </a:rPr>
              <a:t>support</a:t>
            </a:r>
            <a:r>
              <a:rPr sz="1700" spc="180" dirty="0">
                <a:latin typeface="Calibri"/>
                <a:cs typeface="Calibri"/>
              </a:rPr>
              <a:t> </a:t>
            </a:r>
            <a:r>
              <a:rPr sz="1700" spc="15" dirty="0">
                <a:latin typeface="Calibri"/>
                <a:cs typeface="Calibri"/>
              </a:rPr>
              <a:t>time-sensitive</a:t>
            </a:r>
            <a:r>
              <a:rPr sz="1700" spc="180" dirty="0">
                <a:latin typeface="Calibri"/>
                <a:cs typeface="Calibri"/>
              </a:rPr>
              <a:t> </a:t>
            </a:r>
            <a:r>
              <a:rPr sz="1700" spc="20" dirty="0">
                <a:latin typeface="Calibri"/>
                <a:cs typeface="Calibri"/>
              </a:rPr>
              <a:t>traffic.</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
        <p:nvSpPr>
          <p:cNvPr id="8" name="object 8"/>
          <p:cNvSpPr txBox="1"/>
          <p:nvPr/>
        </p:nvSpPr>
        <p:spPr>
          <a:xfrm>
            <a:off x="9640514" y="6868266"/>
            <a:ext cx="220979" cy="340360"/>
          </a:xfrm>
          <a:prstGeom prst="rect">
            <a:avLst/>
          </a:prstGeom>
        </p:spPr>
        <p:txBody>
          <a:bodyPr vert="horz" wrap="square" lIns="0" tIns="0" rIns="0" bIns="0" rtlCol="0">
            <a:spAutoFit/>
          </a:bodyPr>
          <a:lstStyle/>
          <a:p>
            <a:pPr marL="38100">
              <a:lnSpc>
                <a:spcPts val="2450"/>
              </a:lnSpc>
            </a:pPr>
            <a:fld id="{81D60167-4931-47E6-BA6A-407CBD079E47}" type="slidenum">
              <a:rPr sz="2450" spc="-105" dirty="0">
                <a:latin typeface="Calibri"/>
                <a:cs typeface="Calibri"/>
              </a:rPr>
              <a:pPr marL="38100">
                <a:lnSpc>
                  <a:spcPts val="2450"/>
                </a:lnSpc>
              </a:pPr>
              <a:t>5</a:t>
            </a:fld>
            <a:endParaRPr sz="245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930237" y="955269"/>
            <a:ext cx="8940165" cy="4133850"/>
          </a:xfrm>
          <a:prstGeom prst="rect">
            <a:avLst/>
          </a:prstGeom>
        </p:spPr>
        <p:txBody>
          <a:bodyPr vert="horz" wrap="square" lIns="0" tIns="15240" rIns="0" bIns="0" rtlCol="0">
            <a:spAutoFit/>
          </a:bodyPr>
          <a:lstStyle/>
          <a:p>
            <a:pPr marL="102870">
              <a:lnSpc>
                <a:spcPct val="100000"/>
              </a:lnSpc>
              <a:spcBef>
                <a:spcPts val="120"/>
              </a:spcBef>
            </a:pPr>
            <a:r>
              <a:rPr sz="1700" b="1" spc="229" dirty="0">
                <a:latin typeface="Calibri"/>
                <a:cs typeface="Calibri"/>
              </a:rPr>
              <a:t>The</a:t>
            </a:r>
            <a:r>
              <a:rPr sz="1700" b="1" spc="245" dirty="0">
                <a:latin typeface="Calibri"/>
                <a:cs typeface="Calibri"/>
              </a:rPr>
              <a:t> </a:t>
            </a:r>
            <a:r>
              <a:rPr sz="1700" b="1" spc="125" dirty="0">
                <a:latin typeface="Calibri"/>
                <a:cs typeface="Calibri"/>
              </a:rPr>
              <a:t>protocol</a:t>
            </a:r>
            <a:r>
              <a:rPr sz="1700" b="1" spc="245" dirty="0">
                <a:latin typeface="Calibri"/>
                <a:cs typeface="Calibri"/>
              </a:rPr>
              <a:t> </a:t>
            </a:r>
            <a:r>
              <a:rPr sz="1700" b="1" spc="105" dirty="0">
                <a:latin typeface="Calibri"/>
                <a:cs typeface="Calibri"/>
              </a:rPr>
              <a:t>operates</a:t>
            </a:r>
            <a:r>
              <a:rPr sz="1700" b="1" spc="245" dirty="0">
                <a:latin typeface="Calibri"/>
                <a:cs typeface="Calibri"/>
              </a:rPr>
              <a:t> </a:t>
            </a:r>
            <a:r>
              <a:rPr sz="1700" b="1" spc="90" dirty="0">
                <a:latin typeface="Calibri"/>
                <a:cs typeface="Calibri"/>
              </a:rPr>
              <a:t>as</a:t>
            </a:r>
            <a:r>
              <a:rPr sz="1700" b="1" spc="245"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380"/>
              </a:spcBef>
              <a:buFont typeface="Cambria"/>
              <a:buChar char="•"/>
              <a:tabLst>
                <a:tab pos="229235" algn="l"/>
              </a:tabLst>
            </a:pPr>
            <a:r>
              <a:rPr sz="1700" spc="-15" dirty="0">
                <a:latin typeface="Calibri"/>
                <a:cs typeface="Calibri"/>
              </a:rPr>
              <a:t>each</a:t>
            </a:r>
            <a:r>
              <a:rPr sz="1700" spc="165" dirty="0">
                <a:latin typeface="Calibri"/>
                <a:cs typeface="Calibri"/>
              </a:rPr>
              <a:t> </a:t>
            </a:r>
            <a:r>
              <a:rPr sz="1700" spc="-5" dirty="0">
                <a:latin typeface="Calibri"/>
                <a:cs typeface="Calibri"/>
              </a:rPr>
              <a:t>node</a:t>
            </a:r>
            <a:r>
              <a:rPr sz="1700" spc="170" dirty="0">
                <a:latin typeface="Calibri"/>
                <a:cs typeface="Calibri"/>
              </a:rPr>
              <a:t> </a:t>
            </a:r>
            <a:r>
              <a:rPr sz="1700" spc="45" dirty="0">
                <a:latin typeface="Calibri"/>
                <a:cs typeface="Calibri"/>
              </a:rPr>
              <a:t>builds</a:t>
            </a:r>
            <a:r>
              <a:rPr sz="1700" spc="170" dirty="0">
                <a:latin typeface="Calibri"/>
                <a:cs typeface="Calibri"/>
              </a:rPr>
              <a:t> </a:t>
            </a:r>
            <a:r>
              <a:rPr sz="1700" spc="25" dirty="0">
                <a:latin typeface="Calibri"/>
                <a:cs typeface="Calibri"/>
              </a:rPr>
              <a:t>a</a:t>
            </a:r>
            <a:r>
              <a:rPr sz="1700" spc="165" dirty="0">
                <a:latin typeface="Calibri"/>
                <a:cs typeface="Calibri"/>
              </a:rPr>
              <a:t> </a:t>
            </a:r>
            <a:r>
              <a:rPr sz="1700" spc="-10" dirty="0">
                <a:latin typeface="Calibri"/>
                <a:cs typeface="Calibri"/>
              </a:rPr>
              <a:t>one-hop</a:t>
            </a:r>
            <a:r>
              <a:rPr sz="1700" spc="170" dirty="0">
                <a:latin typeface="Calibri"/>
                <a:cs typeface="Calibri"/>
              </a:rPr>
              <a:t> </a:t>
            </a:r>
            <a:r>
              <a:rPr sz="1700" spc="5" dirty="0">
                <a:latin typeface="Calibri"/>
                <a:cs typeface="Calibri"/>
              </a:rPr>
              <a:t>node-level</a:t>
            </a:r>
            <a:r>
              <a:rPr sz="1700" spc="170" dirty="0">
                <a:latin typeface="Calibri"/>
                <a:cs typeface="Calibri"/>
              </a:rPr>
              <a:t> </a:t>
            </a:r>
            <a:r>
              <a:rPr sz="1700" spc="25" dirty="0">
                <a:latin typeface="Calibri"/>
                <a:cs typeface="Calibri"/>
              </a:rPr>
              <a:t>topology;</a:t>
            </a:r>
            <a:endParaRPr sz="1700">
              <a:latin typeface="Calibri"/>
              <a:cs typeface="Calibri"/>
            </a:endParaRPr>
          </a:p>
          <a:p>
            <a:pPr marL="228600" indent="-216535">
              <a:lnSpc>
                <a:spcPct val="100000"/>
              </a:lnSpc>
              <a:spcBef>
                <a:spcPts val="1375"/>
              </a:spcBef>
              <a:buFont typeface="Cambria"/>
              <a:buChar char="•"/>
              <a:tabLst>
                <a:tab pos="229235" algn="l"/>
              </a:tabLst>
            </a:pPr>
            <a:r>
              <a:rPr sz="1700" spc="45" dirty="0">
                <a:latin typeface="Calibri"/>
                <a:cs typeface="Calibri"/>
              </a:rPr>
              <a:t>this</a:t>
            </a:r>
            <a:r>
              <a:rPr sz="1700" spc="180" dirty="0">
                <a:latin typeface="Calibri"/>
                <a:cs typeface="Calibri"/>
              </a:rPr>
              <a:t> </a:t>
            </a:r>
            <a:r>
              <a:rPr sz="1700" spc="-10" dirty="0">
                <a:latin typeface="Calibri"/>
                <a:cs typeface="Calibri"/>
              </a:rPr>
              <a:t>one-hop</a:t>
            </a:r>
            <a:r>
              <a:rPr sz="1700" spc="180" dirty="0">
                <a:latin typeface="Calibri"/>
                <a:cs typeface="Calibri"/>
              </a:rPr>
              <a:t> </a:t>
            </a:r>
            <a:r>
              <a:rPr sz="1700" spc="25" dirty="0">
                <a:latin typeface="Calibri"/>
                <a:cs typeface="Calibri"/>
              </a:rPr>
              <a:t>topology</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20" dirty="0">
                <a:latin typeface="Calibri"/>
                <a:cs typeface="Calibri"/>
              </a:rPr>
              <a:t>propagated</a:t>
            </a:r>
            <a:r>
              <a:rPr sz="1700" spc="185" dirty="0">
                <a:latin typeface="Calibri"/>
                <a:cs typeface="Calibri"/>
              </a:rPr>
              <a:t> </a:t>
            </a:r>
            <a:r>
              <a:rPr sz="1700" spc="10" dirty="0">
                <a:latin typeface="Calibri"/>
                <a:cs typeface="Calibri"/>
              </a:rPr>
              <a:t>to</a:t>
            </a:r>
            <a:r>
              <a:rPr sz="1700" spc="180" dirty="0">
                <a:latin typeface="Calibri"/>
                <a:cs typeface="Calibri"/>
              </a:rPr>
              <a:t> </a:t>
            </a:r>
            <a:r>
              <a:rPr sz="1700" dirty="0">
                <a:latin typeface="Calibri"/>
                <a:cs typeface="Calibri"/>
              </a:rPr>
              <a:t>other</a:t>
            </a:r>
            <a:r>
              <a:rPr sz="1700" spc="180" dirty="0">
                <a:latin typeface="Calibri"/>
                <a:cs typeface="Calibri"/>
              </a:rPr>
              <a:t> </a:t>
            </a:r>
            <a:r>
              <a:rPr sz="1700" spc="-5" dirty="0">
                <a:latin typeface="Calibri"/>
                <a:cs typeface="Calibri"/>
              </a:rPr>
              <a:t>nodes</a:t>
            </a:r>
            <a:r>
              <a:rPr sz="1700" spc="180" dirty="0">
                <a:latin typeface="Calibri"/>
                <a:cs typeface="Calibri"/>
              </a:rPr>
              <a:t> </a:t>
            </a:r>
            <a:r>
              <a:rPr sz="1700" spc="60" dirty="0">
                <a:latin typeface="Calibri"/>
                <a:cs typeface="Calibri"/>
              </a:rPr>
              <a:t>in</a:t>
            </a:r>
            <a:r>
              <a:rPr sz="1700" spc="185" dirty="0">
                <a:latin typeface="Calibri"/>
                <a:cs typeface="Calibri"/>
              </a:rPr>
              <a:t> </a:t>
            </a:r>
            <a:r>
              <a:rPr sz="1700" spc="50" dirty="0">
                <a:latin typeface="Calibri"/>
                <a:cs typeface="Calibri"/>
              </a:rPr>
              <a:t>its</a:t>
            </a:r>
            <a:r>
              <a:rPr sz="1700" spc="180" dirty="0">
                <a:latin typeface="Calibri"/>
                <a:cs typeface="Calibri"/>
              </a:rPr>
              <a:t> </a:t>
            </a:r>
            <a:r>
              <a:rPr sz="1700" spc="-10" dirty="0">
                <a:latin typeface="Calibri"/>
                <a:cs typeface="Calibri"/>
              </a:rPr>
              <a:t>zone</a:t>
            </a:r>
            <a:r>
              <a:rPr sz="1700" spc="180" dirty="0">
                <a:latin typeface="Calibri"/>
                <a:cs typeface="Calibri"/>
              </a:rPr>
              <a:t> </a:t>
            </a:r>
            <a:r>
              <a:rPr sz="1700" spc="40" dirty="0">
                <a:latin typeface="Calibri"/>
                <a:cs typeface="Calibri"/>
              </a:rPr>
              <a:t>using</a:t>
            </a:r>
            <a:r>
              <a:rPr sz="1700" spc="180" dirty="0">
                <a:latin typeface="Calibri"/>
                <a:cs typeface="Calibri"/>
              </a:rPr>
              <a:t> </a:t>
            </a:r>
            <a:r>
              <a:rPr sz="1700" spc="15" dirty="0">
                <a:latin typeface="Calibri"/>
                <a:cs typeface="Calibri"/>
              </a:rPr>
              <a:t>packet</a:t>
            </a:r>
            <a:r>
              <a:rPr sz="1700" spc="185" dirty="0">
                <a:latin typeface="Calibri"/>
                <a:cs typeface="Calibri"/>
              </a:rPr>
              <a:t> </a:t>
            </a:r>
            <a:r>
              <a:rPr sz="1700" spc="30" dirty="0">
                <a:latin typeface="Calibri"/>
                <a:cs typeface="Calibri"/>
              </a:rPr>
              <a:t>containing:</a:t>
            </a:r>
            <a:endParaRPr sz="1700">
              <a:latin typeface="Calibri"/>
              <a:cs typeface="Calibri"/>
            </a:endParaRPr>
          </a:p>
          <a:p>
            <a:pPr marL="298450">
              <a:lnSpc>
                <a:spcPct val="100000"/>
              </a:lnSpc>
              <a:spcBef>
                <a:spcPts val="900"/>
              </a:spcBef>
            </a:pPr>
            <a:r>
              <a:rPr sz="1700" b="1" spc="120" dirty="0">
                <a:latin typeface="Calibri"/>
                <a:cs typeface="Calibri"/>
              </a:rPr>
              <a:t>–</a:t>
            </a:r>
            <a:r>
              <a:rPr sz="1700" b="1" spc="455" dirty="0">
                <a:latin typeface="Calibri"/>
                <a:cs typeface="Calibri"/>
              </a:rPr>
              <a:t> </a:t>
            </a:r>
            <a:r>
              <a:rPr sz="1700" spc="140" dirty="0">
                <a:latin typeface="Calibri"/>
                <a:cs typeface="Calibri"/>
              </a:rPr>
              <a:t>IDs</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55" dirty="0">
                <a:latin typeface="Calibri"/>
                <a:cs typeface="Calibri"/>
              </a:rPr>
              <a:t>all</a:t>
            </a:r>
            <a:r>
              <a:rPr sz="1700" spc="175" dirty="0">
                <a:latin typeface="Calibri"/>
                <a:cs typeface="Calibri"/>
              </a:rPr>
              <a:t> </a:t>
            </a:r>
            <a:r>
              <a:rPr sz="1700" spc="-10" dirty="0">
                <a:latin typeface="Calibri"/>
                <a:cs typeface="Calibri"/>
              </a:rPr>
              <a:t>zones</a:t>
            </a:r>
            <a:r>
              <a:rPr sz="1700" spc="180" dirty="0">
                <a:latin typeface="Calibri"/>
                <a:cs typeface="Calibri"/>
              </a:rPr>
              <a:t> </a:t>
            </a:r>
            <a:r>
              <a:rPr sz="1700" spc="60" dirty="0">
                <a:latin typeface="Calibri"/>
                <a:cs typeface="Calibri"/>
              </a:rPr>
              <a:t>in</a:t>
            </a:r>
            <a:r>
              <a:rPr sz="1700" spc="175" dirty="0">
                <a:latin typeface="Calibri"/>
                <a:cs typeface="Calibri"/>
              </a:rPr>
              <a:t> </a:t>
            </a:r>
            <a:r>
              <a:rPr sz="1700" spc="5" dirty="0">
                <a:latin typeface="Calibri"/>
                <a:cs typeface="Calibri"/>
              </a:rPr>
              <a:t>the</a:t>
            </a:r>
            <a:r>
              <a:rPr sz="1700" spc="175" dirty="0">
                <a:latin typeface="Calibri"/>
                <a:cs typeface="Calibri"/>
              </a:rPr>
              <a:t> </a:t>
            </a:r>
            <a:r>
              <a:rPr sz="1700" dirty="0">
                <a:latin typeface="Calibri"/>
                <a:cs typeface="Calibri"/>
              </a:rPr>
              <a:t>zone,</a:t>
            </a:r>
            <a:r>
              <a:rPr sz="1700" spc="180" dirty="0">
                <a:latin typeface="Calibri"/>
                <a:cs typeface="Calibri"/>
              </a:rPr>
              <a:t> </a:t>
            </a:r>
            <a:r>
              <a:rPr sz="1700" spc="-5" dirty="0">
                <a:latin typeface="Calibri"/>
                <a:cs typeface="Calibri"/>
              </a:rPr>
              <a:t>node</a:t>
            </a:r>
            <a:r>
              <a:rPr sz="1700" spc="175" dirty="0">
                <a:latin typeface="Calibri"/>
                <a:cs typeface="Calibri"/>
              </a:rPr>
              <a:t> </a:t>
            </a:r>
            <a:r>
              <a:rPr sz="1700" spc="155" dirty="0">
                <a:latin typeface="Calibri"/>
                <a:cs typeface="Calibri"/>
              </a:rPr>
              <a:t>ID,</a:t>
            </a:r>
            <a:r>
              <a:rPr sz="1700" spc="180" dirty="0">
                <a:latin typeface="Calibri"/>
                <a:cs typeface="Calibri"/>
              </a:rPr>
              <a:t> </a:t>
            </a:r>
            <a:r>
              <a:rPr sz="1700" spc="35" dirty="0">
                <a:latin typeface="Calibri"/>
                <a:cs typeface="Calibri"/>
              </a:rPr>
              <a:t>and</a:t>
            </a:r>
            <a:r>
              <a:rPr sz="1700" spc="175" dirty="0">
                <a:latin typeface="Calibri"/>
                <a:cs typeface="Calibri"/>
              </a:rPr>
              <a:t> </a:t>
            </a:r>
            <a:r>
              <a:rPr sz="1700" spc="-10" dirty="0">
                <a:latin typeface="Calibri"/>
                <a:cs typeface="Calibri"/>
              </a:rPr>
              <a:t>zone</a:t>
            </a:r>
            <a:r>
              <a:rPr sz="1700" spc="180" dirty="0">
                <a:latin typeface="Calibri"/>
                <a:cs typeface="Calibri"/>
              </a:rPr>
              <a:t> </a:t>
            </a:r>
            <a:r>
              <a:rPr sz="1700" spc="140" dirty="0">
                <a:latin typeface="Calibri"/>
                <a:cs typeface="Calibri"/>
              </a:rPr>
              <a:t>IDs</a:t>
            </a:r>
            <a:r>
              <a:rPr sz="1700" spc="175" dirty="0">
                <a:latin typeface="Calibri"/>
                <a:cs typeface="Calibri"/>
              </a:rPr>
              <a:t> </a:t>
            </a:r>
            <a:r>
              <a:rPr sz="1700" spc="-35" dirty="0">
                <a:latin typeface="Calibri"/>
                <a:cs typeface="Calibri"/>
              </a:rPr>
              <a:t>of</a:t>
            </a:r>
            <a:r>
              <a:rPr sz="1700" spc="175" dirty="0">
                <a:latin typeface="Calibri"/>
                <a:cs typeface="Calibri"/>
              </a:rPr>
              <a:t> </a:t>
            </a:r>
            <a:r>
              <a:rPr sz="1700" spc="55" dirty="0">
                <a:latin typeface="Calibri"/>
                <a:cs typeface="Calibri"/>
              </a:rPr>
              <a:t>all</a:t>
            </a:r>
            <a:r>
              <a:rPr sz="1700" spc="180" dirty="0">
                <a:latin typeface="Calibri"/>
                <a:cs typeface="Calibri"/>
              </a:rPr>
              <a:t> </a:t>
            </a:r>
            <a:r>
              <a:rPr sz="1700" dirty="0">
                <a:latin typeface="Calibri"/>
                <a:cs typeface="Calibri"/>
              </a:rPr>
              <a:t>other</a:t>
            </a:r>
            <a:r>
              <a:rPr sz="1700" spc="175" dirty="0">
                <a:latin typeface="Calibri"/>
                <a:cs typeface="Calibri"/>
              </a:rPr>
              <a:t> </a:t>
            </a:r>
            <a:r>
              <a:rPr sz="1700" dirty="0">
                <a:latin typeface="Calibri"/>
                <a:cs typeface="Calibri"/>
              </a:rPr>
              <a:t>nodes.</a:t>
            </a:r>
            <a:endParaRPr sz="1700">
              <a:latin typeface="Calibri"/>
              <a:cs typeface="Calibri"/>
            </a:endParaRPr>
          </a:p>
          <a:p>
            <a:pPr marL="228600" indent="-216535">
              <a:lnSpc>
                <a:spcPct val="100000"/>
              </a:lnSpc>
              <a:spcBef>
                <a:spcPts val="1375"/>
              </a:spcBef>
              <a:buFont typeface="Cambria"/>
              <a:buChar char="•"/>
              <a:tabLst>
                <a:tab pos="229235" algn="l"/>
              </a:tabLst>
            </a:pPr>
            <a:r>
              <a:rPr sz="1700" spc="-5" dirty="0">
                <a:latin typeface="Calibri"/>
                <a:cs typeface="Calibri"/>
              </a:rPr>
              <a:t>nodes</a:t>
            </a:r>
            <a:r>
              <a:rPr sz="1700" spc="180" dirty="0">
                <a:latin typeface="Calibri"/>
                <a:cs typeface="Calibri"/>
              </a:rPr>
              <a:t> </a:t>
            </a:r>
            <a:r>
              <a:rPr sz="1700" spc="55" dirty="0">
                <a:latin typeface="Calibri"/>
                <a:cs typeface="Calibri"/>
              </a:rPr>
              <a:t>that</a:t>
            </a:r>
            <a:r>
              <a:rPr sz="1700" spc="180" dirty="0">
                <a:latin typeface="Calibri"/>
                <a:cs typeface="Calibri"/>
              </a:rPr>
              <a:t> </a:t>
            </a:r>
            <a:r>
              <a:rPr sz="1700" spc="-15" dirty="0">
                <a:latin typeface="Calibri"/>
                <a:cs typeface="Calibri"/>
              </a:rPr>
              <a:t>receive</a:t>
            </a:r>
            <a:r>
              <a:rPr sz="1700" spc="185" dirty="0">
                <a:latin typeface="Calibri"/>
                <a:cs typeface="Calibri"/>
              </a:rPr>
              <a:t> </a:t>
            </a:r>
            <a:r>
              <a:rPr sz="1700" spc="-10" dirty="0">
                <a:latin typeface="Calibri"/>
                <a:cs typeface="Calibri"/>
              </a:rPr>
              <a:t>responses</a:t>
            </a:r>
            <a:r>
              <a:rPr sz="1700" spc="180" dirty="0">
                <a:latin typeface="Calibri"/>
                <a:cs typeface="Calibri"/>
              </a:rPr>
              <a:t> </a:t>
            </a:r>
            <a:r>
              <a:rPr sz="1700" spc="10" dirty="0">
                <a:latin typeface="Calibri"/>
                <a:cs typeface="Calibri"/>
              </a:rPr>
              <a:t>from</a:t>
            </a:r>
            <a:r>
              <a:rPr sz="1700" spc="180" dirty="0">
                <a:latin typeface="Calibri"/>
                <a:cs typeface="Calibri"/>
              </a:rPr>
              <a:t> </a:t>
            </a:r>
            <a:r>
              <a:rPr sz="1700" spc="-5" dirty="0">
                <a:latin typeface="Calibri"/>
                <a:cs typeface="Calibri"/>
              </a:rPr>
              <a:t>nodes</a:t>
            </a:r>
            <a:r>
              <a:rPr sz="1700" spc="185" dirty="0">
                <a:latin typeface="Calibri"/>
                <a:cs typeface="Calibri"/>
              </a:rPr>
              <a:t> </a:t>
            </a:r>
            <a:r>
              <a:rPr sz="1700" spc="25" dirty="0">
                <a:latin typeface="Calibri"/>
                <a:cs typeface="Calibri"/>
              </a:rPr>
              <a:t>belonging</a:t>
            </a:r>
            <a:r>
              <a:rPr sz="1700" spc="180" dirty="0">
                <a:latin typeface="Calibri"/>
                <a:cs typeface="Calibri"/>
              </a:rPr>
              <a:t> </a:t>
            </a:r>
            <a:r>
              <a:rPr sz="1700" spc="10" dirty="0">
                <a:latin typeface="Calibri"/>
                <a:cs typeface="Calibri"/>
              </a:rPr>
              <a:t>to</a:t>
            </a:r>
            <a:r>
              <a:rPr sz="1700" spc="180" dirty="0">
                <a:latin typeface="Calibri"/>
                <a:cs typeface="Calibri"/>
              </a:rPr>
              <a:t> </a:t>
            </a:r>
            <a:r>
              <a:rPr sz="1700" dirty="0">
                <a:latin typeface="Calibri"/>
                <a:cs typeface="Calibri"/>
              </a:rPr>
              <a:t>other</a:t>
            </a:r>
            <a:r>
              <a:rPr sz="1700" spc="185" dirty="0">
                <a:latin typeface="Calibri"/>
                <a:cs typeface="Calibri"/>
              </a:rPr>
              <a:t> </a:t>
            </a:r>
            <a:r>
              <a:rPr sz="1700" spc="-10" dirty="0">
                <a:latin typeface="Calibri"/>
                <a:cs typeface="Calibri"/>
              </a:rPr>
              <a:t>zones</a:t>
            </a:r>
            <a:r>
              <a:rPr sz="1700" spc="180" dirty="0">
                <a:latin typeface="Calibri"/>
                <a:cs typeface="Calibri"/>
              </a:rPr>
              <a:t> </a:t>
            </a:r>
            <a:r>
              <a:rPr sz="1700" spc="-5" dirty="0">
                <a:latin typeface="Calibri"/>
                <a:cs typeface="Calibri"/>
              </a:rPr>
              <a:t>are</a:t>
            </a:r>
            <a:r>
              <a:rPr sz="1700" spc="190" dirty="0">
                <a:latin typeface="Calibri"/>
                <a:cs typeface="Calibri"/>
              </a:rPr>
              <a:t> </a:t>
            </a:r>
            <a:r>
              <a:rPr sz="1700" b="1" spc="110" dirty="0">
                <a:latin typeface="Calibri"/>
                <a:cs typeface="Calibri"/>
              </a:rPr>
              <a:t>gateway</a:t>
            </a:r>
            <a:r>
              <a:rPr sz="1700" b="1" spc="265" dirty="0">
                <a:latin typeface="Calibri"/>
                <a:cs typeface="Calibri"/>
              </a:rPr>
              <a:t> </a:t>
            </a:r>
            <a:r>
              <a:rPr sz="1700" b="1" spc="90" dirty="0">
                <a:latin typeface="Calibri"/>
                <a:cs typeface="Calibri"/>
              </a:rPr>
              <a:t>nodes</a:t>
            </a:r>
            <a:r>
              <a:rPr sz="1700" spc="90" dirty="0">
                <a:latin typeface="Calibri"/>
                <a:cs typeface="Calibri"/>
              </a:rPr>
              <a:t>;</a:t>
            </a:r>
            <a:endParaRPr sz="1700">
              <a:latin typeface="Calibri"/>
              <a:cs typeface="Calibri"/>
            </a:endParaRPr>
          </a:p>
          <a:p>
            <a:pPr marL="228600" indent="-216535">
              <a:lnSpc>
                <a:spcPct val="100000"/>
              </a:lnSpc>
              <a:spcBef>
                <a:spcPts val="1380"/>
              </a:spcBef>
              <a:buFont typeface="Cambria"/>
              <a:buChar char="•"/>
              <a:tabLst>
                <a:tab pos="229235" algn="l"/>
              </a:tabLst>
            </a:pPr>
            <a:r>
              <a:rPr sz="1700" spc="55" dirty="0">
                <a:latin typeface="Calibri"/>
                <a:cs typeface="Calibri"/>
              </a:rPr>
              <a:t>all</a:t>
            </a:r>
            <a:r>
              <a:rPr sz="1700" spc="180" dirty="0">
                <a:latin typeface="Calibri"/>
                <a:cs typeface="Calibri"/>
              </a:rPr>
              <a:t> </a:t>
            </a:r>
            <a:r>
              <a:rPr sz="1700" spc="20" dirty="0">
                <a:latin typeface="Calibri"/>
                <a:cs typeface="Calibri"/>
              </a:rPr>
              <a:t>traffic</a:t>
            </a:r>
            <a:r>
              <a:rPr sz="1700" spc="180" dirty="0">
                <a:latin typeface="Calibri"/>
                <a:cs typeface="Calibri"/>
              </a:rPr>
              <a:t> </a:t>
            </a:r>
            <a:r>
              <a:rPr sz="1700" spc="-25" dirty="0">
                <a:latin typeface="Calibri"/>
                <a:cs typeface="Calibri"/>
              </a:rPr>
              <a:t>between</a:t>
            </a:r>
            <a:r>
              <a:rPr sz="1700" spc="180" dirty="0">
                <a:latin typeface="Calibri"/>
                <a:cs typeface="Calibri"/>
              </a:rPr>
              <a:t> </a:t>
            </a:r>
            <a:r>
              <a:rPr sz="1700" spc="-10" dirty="0">
                <a:latin typeface="Calibri"/>
                <a:cs typeface="Calibri"/>
              </a:rPr>
              <a:t>zones</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35" dirty="0">
                <a:latin typeface="Calibri"/>
                <a:cs typeface="Calibri"/>
              </a:rPr>
              <a:t>transmitted</a:t>
            </a:r>
            <a:r>
              <a:rPr sz="1700" spc="180" dirty="0">
                <a:latin typeface="Calibri"/>
                <a:cs typeface="Calibri"/>
              </a:rPr>
              <a:t> </a:t>
            </a:r>
            <a:r>
              <a:rPr sz="1700" spc="70" dirty="0">
                <a:latin typeface="Calibri"/>
                <a:cs typeface="Calibri"/>
              </a:rPr>
              <a:t>via</a:t>
            </a:r>
            <a:r>
              <a:rPr sz="1700" spc="180" dirty="0">
                <a:latin typeface="Calibri"/>
                <a:cs typeface="Calibri"/>
              </a:rPr>
              <a:t> </a:t>
            </a:r>
            <a:r>
              <a:rPr sz="1700" spc="10" dirty="0">
                <a:latin typeface="Calibri"/>
                <a:cs typeface="Calibri"/>
              </a:rPr>
              <a:t>gateway</a:t>
            </a:r>
            <a:r>
              <a:rPr sz="1700" spc="175" dirty="0">
                <a:latin typeface="Calibri"/>
                <a:cs typeface="Calibri"/>
              </a:rPr>
              <a:t> </a:t>
            </a:r>
            <a:r>
              <a:rPr sz="1700" spc="-5" dirty="0">
                <a:latin typeface="Calibri"/>
                <a:cs typeface="Calibri"/>
              </a:rPr>
              <a:t>nodes;</a:t>
            </a:r>
            <a:endParaRPr sz="1700">
              <a:latin typeface="Calibri"/>
              <a:cs typeface="Calibri"/>
            </a:endParaRPr>
          </a:p>
          <a:p>
            <a:pPr marL="228600" indent="-216535">
              <a:lnSpc>
                <a:spcPct val="100000"/>
              </a:lnSpc>
              <a:spcBef>
                <a:spcPts val="1375"/>
              </a:spcBef>
              <a:buFont typeface="Cambria"/>
              <a:buChar char="•"/>
              <a:tabLst>
                <a:tab pos="229235" algn="l"/>
              </a:tabLst>
            </a:pPr>
            <a:r>
              <a:rPr sz="1700" spc="-25" dirty="0">
                <a:latin typeface="Calibri"/>
                <a:cs typeface="Calibri"/>
              </a:rPr>
              <a:t>once</a:t>
            </a:r>
            <a:r>
              <a:rPr sz="1700" spc="180" dirty="0">
                <a:latin typeface="Calibri"/>
                <a:cs typeface="Calibri"/>
              </a:rPr>
              <a:t> </a:t>
            </a:r>
            <a:r>
              <a:rPr sz="1700" spc="5" dirty="0">
                <a:latin typeface="Calibri"/>
                <a:cs typeface="Calibri"/>
              </a:rPr>
              <a:t>node-level</a:t>
            </a:r>
            <a:r>
              <a:rPr sz="1700" spc="185" dirty="0">
                <a:latin typeface="Calibri"/>
                <a:cs typeface="Calibri"/>
              </a:rPr>
              <a:t> </a:t>
            </a:r>
            <a:r>
              <a:rPr sz="1700" spc="25" dirty="0">
                <a:latin typeface="Calibri"/>
                <a:cs typeface="Calibri"/>
              </a:rPr>
              <a:t>topology</a:t>
            </a:r>
            <a:r>
              <a:rPr sz="1700" spc="185" dirty="0">
                <a:latin typeface="Calibri"/>
                <a:cs typeface="Calibri"/>
              </a:rPr>
              <a:t> </a:t>
            </a:r>
            <a:r>
              <a:rPr sz="1700" spc="35" dirty="0">
                <a:latin typeface="Calibri"/>
                <a:cs typeface="Calibri"/>
              </a:rPr>
              <a:t>is</a:t>
            </a:r>
            <a:r>
              <a:rPr sz="1700" spc="185" dirty="0">
                <a:latin typeface="Calibri"/>
                <a:cs typeface="Calibri"/>
              </a:rPr>
              <a:t> </a:t>
            </a:r>
            <a:r>
              <a:rPr sz="1700" spc="60" dirty="0">
                <a:latin typeface="Calibri"/>
                <a:cs typeface="Calibri"/>
              </a:rPr>
              <a:t>built,</a:t>
            </a:r>
            <a:r>
              <a:rPr sz="1700" spc="180" dirty="0">
                <a:latin typeface="Calibri"/>
                <a:cs typeface="Calibri"/>
              </a:rPr>
              <a:t> </a:t>
            </a:r>
            <a:r>
              <a:rPr sz="1700" spc="-5" dirty="0">
                <a:latin typeface="Calibri"/>
                <a:cs typeface="Calibri"/>
              </a:rPr>
              <a:t>nodes</a:t>
            </a:r>
            <a:r>
              <a:rPr sz="1700" spc="185" dirty="0">
                <a:latin typeface="Calibri"/>
                <a:cs typeface="Calibri"/>
              </a:rPr>
              <a:t> </a:t>
            </a:r>
            <a:r>
              <a:rPr sz="1700" spc="30" dirty="0">
                <a:latin typeface="Calibri"/>
                <a:cs typeface="Calibri"/>
              </a:rPr>
              <a:t>obtain</a:t>
            </a:r>
            <a:r>
              <a:rPr sz="1700" spc="185" dirty="0">
                <a:latin typeface="Calibri"/>
                <a:cs typeface="Calibri"/>
              </a:rPr>
              <a:t> </a:t>
            </a:r>
            <a:r>
              <a:rPr sz="1700" dirty="0">
                <a:latin typeface="Calibri"/>
                <a:cs typeface="Calibri"/>
              </a:rPr>
              <a:t>zone-level</a:t>
            </a:r>
            <a:r>
              <a:rPr sz="1700" spc="185" dirty="0">
                <a:latin typeface="Calibri"/>
                <a:cs typeface="Calibri"/>
              </a:rPr>
              <a:t> </a:t>
            </a:r>
            <a:r>
              <a:rPr sz="1700" spc="25" dirty="0">
                <a:latin typeface="Calibri"/>
                <a:cs typeface="Calibri"/>
              </a:rPr>
              <a:t>topology</a:t>
            </a:r>
            <a:r>
              <a:rPr sz="1700" spc="185" dirty="0">
                <a:latin typeface="Calibri"/>
                <a:cs typeface="Calibri"/>
              </a:rPr>
              <a:t> </a:t>
            </a:r>
            <a:r>
              <a:rPr sz="1700" spc="20" dirty="0">
                <a:latin typeface="Calibri"/>
                <a:cs typeface="Calibri"/>
              </a:rPr>
              <a:t>sending</a:t>
            </a:r>
            <a:r>
              <a:rPr sz="1700" spc="180" dirty="0">
                <a:latin typeface="Calibri"/>
                <a:cs typeface="Calibri"/>
              </a:rPr>
              <a:t> </a:t>
            </a:r>
            <a:r>
              <a:rPr sz="1700" spc="15" dirty="0">
                <a:latin typeface="Calibri"/>
                <a:cs typeface="Calibri"/>
              </a:rPr>
              <a:t>packets</a:t>
            </a:r>
            <a:r>
              <a:rPr sz="1700" spc="185" dirty="0">
                <a:latin typeface="Calibri"/>
                <a:cs typeface="Calibri"/>
              </a:rPr>
              <a:t> </a:t>
            </a:r>
            <a:r>
              <a:rPr sz="1700" spc="70" dirty="0">
                <a:latin typeface="Calibri"/>
                <a:cs typeface="Calibri"/>
              </a:rPr>
              <a:t>via</a:t>
            </a:r>
            <a:r>
              <a:rPr sz="1700" spc="185" dirty="0">
                <a:latin typeface="Calibri"/>
                <a:cs typeface="Calibri"/>
              </a:rPr>
              <a:t> </a:t>
            </a:r>
            <a:r>
              <a:rPr sz="1700" spc="5" dirty="0">
                <a:latin typeface="Calibri"/>
                <a:cs typeface="Calibri"/>
              </a:rPr>
              <a:t>gates;</a:t>
            </a:r>
            <a:endParaRPr sz="1700">
              <a:latin typeface="Calibri"/>
              <a:cs typeface="Calibri"/>
            </a:endParaRPr>
          </a:p>
          <a:p>
            <a:pPr marL="228600" indent="-216535">
              <a:lnSpc>
                <a:spcPct val="100000"/>
              </a:lnSpc>
              <a:spcBef>
                <a:spcPts val="1380"/>
              </a:spcBef>
              <a:buFont typeface="Cambria"/>
              <a:buChar char="•"/>
              <a:tabLst>
                <a:tab pos="229235" algn="l"/>
              </a:tabLst>
            </a:pPr>
            <a:r>
              <a:rPr sz="1700" spc="35" dirty="0">
                <a:latin typeface="Calibri"/>
                <a:cs typeface="Calibri"/>
              </a:rPr>
              <a:t>if</a:t>
            </a:r>
            <a:r>
              <a:rPr sz="1700" spc="170" dirty="0">
                <a:latin typeface="Calibri"/>
                <a:cs typeface="Calibri"/>
              </a:rPr>
              <a:t> </a:t>
            </a:r>
            <a:r>
              <a:rPr sz="1700" spc="5" dirty="0">
                <a:latin typeface="Calibri"/>
                <a:cs typeface="Calibri"/>
              </a:rPr>
              <a:t>the</a:t>
            </a:r>
            <a:r>
              <a:rPr sz="1700" spc="175" dirty="0">
                <a:latin typeface="Calibri"/>
                <a:cs typeface="Calibri"/>
              </a:rPr>
              <a:t> </a:t>
            </a:r>
            <a:r>
              <a:rPr sz="1700" spc="30" dirty="0">
                <a:latin typeface="Calibri"/>
                <a:cs typeface="Calibri"/>
              </a:rPr>
              <a:t>destination</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60" dirty="0">
                <a:latin typeface="Calibri"/>
                <a:cs typeface="Calibri"/>
              </a:rPr>
              <a:t>in</a:t>
            </a:r>
            <a:r>
              <a:rPr sz="1700" spc="170" dirty="0">
                <a:latin typeface="Calibri"/>
                <a:cs typeface="Calibri"/>
              </a:rPr>
              <a:t> </a:t>
            </a:r>
            <a:r>
              <a:rPr sz="1700" spc="5" dirty="0">
                <a:latin typeface="Calibri"/>
                <a:cs typeface="Calibri"/>
              </a:rPr>
              <a:t>the</a:t>
            </a:r>
            <a:r>
              <a:rPr sz="1700" spc="175" dirty="0">
                <a:latin typeface="Calibri"/>
                <a:cs typeface="Calibri"/>
              </a:rPr>
              <a:t> </a:t>
            </a:r>
            <a:r>
              <a:rPr sz="1700" dirty="0">
                <a:latin typeface="Calibri"/>
                <a:cs typeface="Calibri"/>
              </a:rPr>
              <a:t>zone,</a:t>
            </a:r>
            <a:r>
              <a:rPr sz="1700" spc="175" dirty="0">
                <a:latin typeface="Calibri"/>
                <a:cs typeface="Calibri"/>
              </a:rPr>
              <a:t> </a:t>
            </a:r>
            <a:r>
              <a:rPr sz="1700" spc="15" dirty="0">
                <a:latin typeface="Calibri"/>
                <a:cs typeface="Calibri"/>
              </a:rPr>
              <a:t>packets</a:t>
            </a:r>
            <a:r>
              <a:rPr sz="1700" spc="175" dirty="0">
                <a:latin typeface="Calibri"/>
                <a:cs typeface="Calibri"/>
              </a:rPr>
              <a:t> </a:t>
            </a:r>
            <a:r>
              <a:rPr sz="1700" spc="-5" dirty="0">
                <a:latin typeface="Calibri"/>
                <a:cs typeface="Calibri"/>
              </a:rPr>
              <a:t>are</a:t>
            </a:r>
            <a:r>
              <a:rPr sz="1700" spc="170" dirty="0">
                <a:latin typeface="Calibri"/>
                <a:cs typeface="Calibri"/>
              </a:rPr>
              <a:t> </a:t>
            </a:r>
            <a:r>
              <a:rPr sz="1700" dirty="0">
                <a:latin typeface="Calibri"/>
                <a:cs typeface="Calibri"/>
              </a:rPr>
              <a:t>forwarded</a:t>
            </a:r>
            <a:r>
              <a:rPr sz="1700" spc="175" dirty="0">
                <a:latin typeface="Calibri"/>
                <a:cs typeface="Calibri"/>
              </a:rPr>
              <a:t> </a:t>
            </a:r>
            <a:r>
              <a:rPr sz="1700" spc="45" dirty="0">
                <a:latin typeface="Calibri"/>
                <a:cs typeface="Calibri"/>
              </a:rPr>
              <a:t>directly;</a:t>
            </a:r>
            <a:endParaRPr sz="1700">
              <a:latin typeface="Calibri"/>
              <a:cs typeface="Calibri"/>
            </a:endParaRPr>
          </a:p>
          <a:p>
            <a:pPr marL="228600" indent="-216535">
              <a:lnSpc>
                <a:spcPct val="100000"/>
              </a:lnSpc>
              <a:spcBef>
                <a:spcPts val="1380"/>
              </a:spcBef>
              <a:buFont typeface="Cambria"/>
              <a:buChar char="•"/>
              <a:tabLst>
                <a:tab pos="229235" algn="l"/>
              </a:tabLst>
            </a:pPr>
            <a:r>
              <a:rPr sz="1700" spc="35" dirty="0">
                <a:latin typeface="Calibri"/>
                <a:cs typeface="Calibri"/>
              </a:rPr>
              <a:t>if</a:t>
            </a:r>
            <a:r>
              <a:rPr sz="1700" spc="175" dirty="0">
                <a:latin typeface="Calibri"/>
                <a:cs typeface="Calibri"/>
              </a:rPr>
              <a:t> </a:t>
            </a:r>
            <a:r>
              <a:rPr sz="1700" spc="10" dirty="0">
                <a:latin typeface="Calibri"/>
                <a:cs typeface="Calibri"/>
              </a:rPr>
              <a:t>no,</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5" dirty="0">
                <a:latin typeface="Calibri"/>
                <a:cs typeface="Calibri"/>
              </a:rPr>
              <a:t>source</a:t>
            </a:r>
            <a:r>
              <a:rPr sz="1700" spc="180" dirty="0">
                <a:latin typeface="Calibri"/>
                <a:cs typeface="Calibri"/>
              </a:rPr>
              <a:t> </a:t>
            </a:r>
            <a:r>
              <a:rPr sz="1700" spc="-5" dirty="0">
                <a:latin typeface="Calibri"/>
                <a:cs typeface="Calibri"/>
              </a:rPr>
              <a:t>sends</a:t>
            </a:r>
            <a:r>
              <a:rPr sz="1700" spc="175" dirty="0">
                <a:latin typeface="Calibri"/>
                <a:cs typeface="Calibri"/>
              </a:rPr>
              <a:t> </a:t>
            </a:r>
            <a:r>
              <a:rPr sz="1700" spc="35" dirty="0">
                <a:latin typeface="Calibri"/>
                <a:cs typeface="Calibri"/>
              </a:rPr>
              <a:t>location</a:t>
            </a:r>
            <a:r>
              <a:rPr sz="1700" spc="175" dirty="0">
                <a:latin typeface="Calibri"/>
                <a:cs typeface="Calibri"/>
              </a:rPr>
              <a:t> </a:t>
            </a:r>
            <a:r>
              <a:rPr sz="1700" spc="-5" dirty="0">
                <a:latin typeface="Calibri"/>
                <a:cs typeface="Calibri"/>
              </a:rPr>
              <a:t>request</a:t>
            </a:r>
            <a:r>
              <a:rPr sz="1700" spc="175" dirty="0">
                <a:latin typeface="Calibri"/>
                <a:cs typeface="Calibri"/>
              </a:rPr>
              <a:t> </a:t>
            </a:r>
            <a:r>
              <a:rPr sz="1700" spc="15" dirty="0">
                <a:latin typeface="Calibri"/>
                <a:cs typeface="Calibri"/>
              </a:rPr>
              <a:t>packet</a:t>
            </a:r>
            <a:r>
              <a:rPr sz="1700" spc="180" dirty="0">
                <a:latin typeface="Calibri"/>
                <a:cs typeface="Calibri"/>
              </a:rPr>
              <a:t> </a:t>
            </a:r>
            <a:r>
              <a:rPr sz="1700" spc="10" dirty="0">
                <a:latin typeface="Calibri"/>
                <a:cs typeface="Calibri"/>
              </a:rPr>
              <a:t>to</a:t>
            </a:r>
            <a:r>
              <a:rPr sz="1700" spc="175" dirty="0">
                <a:latin typeface="Calibri"/>
                <a:cs typeface="Calibri"/>
              </a:rPr>
              <a:t> </a:t>
            </a:r>
            <a:r>
              <a:rPr sz="1700" spc="10" dirty="0">
                <a:latin typeface="Calibri"/>
                <a:cs typeface="Calibri"/>
              </a:rPr>
              <a:t>every</a:t>
            </a:r>
            <a:r>
              <a:rPr sz="1700" spc="175" dirty="0">
                <a:latin typeface="Calibri"/>
                <a:cs typeface="Calibri"/>
              </a:rPr>
              <a:t> </a:t>
            </a:r>
            <a:r>
              <a:rPr sz="1700" spc="-10" dirty="0">
                <a:latin typeface="Calibri"/>
                <a:cs typeface="Calibri"/>
              </a:rPr>
              <a:t>zone</a:t>
            </a:r>
            <a:r>
              <a:rPr sz="1700" spc="175" dirty="0">
                <a:latin typeface="Calibri"/>
                <a:cs typeface="Calibri"/>
              </a:rPr>
              <a:t> </a:t>
            </a:r>
            <a:r>
              <a:rPr sz="1700" spc="70" dirty="0">
                <a:latin typeface="Calibri"/>
                <a:cs typeface="Calibri"/>
              </a:rPr>
              <a:t>via</a:t>
            </a:r>
            <a:r>
              <a:rPr sz="1700" spc="180" dirty="0">
                <a:latin typeface="Calibri"/>
                <a:cs typeface="Calibri"/>
              </a:rPr>
              <a:t> </a:t>
            </a:r>
            <a:r>
              <a:rPr sz="1700" spc="10" dirty="0">
                <a:latin typeface="Calibri"/>
                <a:cs typeface="Calibri"/>
              </a:rPr>
              <a:t>gateways;</a:t>
            </a:r>
            <a:endParaRPr sz="1700">
              <a:latin typeface="Calibri"/>
              <a:cs typeface="Calibri"/>
            </a:endParaRPr>
          </a:p>
          <a:p>
            <a:pPr marL="228600" indent="-216535">
              <a:lnSpc>
                <a:spcPct val="100000"/>
              </a:lnSpc>
              <a:spcBef>
                <a:spcPts val="1375"/>
              </a:spcBef>
              <a:buFont typeface="Cambria"/>
              <a:buChar char="•"/>
              <a:tabLst>
                <a:tab pos="229235" algn="l"/>
              </a:tabLst>
            </a:pPr>
            <a:r>
              <a:rPr sz="1700" spc="10" dirty="0">
                <a:latin typeface="Calibri"/>
                <a:cs typeface="Calibri"/>
              </a:rPr>
              <a:t>every</a:t>
            </a:r>
            <a:r>
              <a:rPr sz="1700" spc="180" dirty="0">
                <a:latin typeface="Calibri"/>
                <a:cs typeface="Calibri"/>
              </a:rPr>
              <a:t> </a:t>
            </a:r>
            <a:r>
              <a:rPr sz="1700" spc="10" dirty="0">
                <a:latin typeface="Calibri"/>
                <a:cs typeface="Calibri"/>
              </a:rPr>
              <a:t>gateway</a:t>
            </a:r>
            <a:r>
              <a:rPr sz="1700" spc="180" dirty="0">
                <a:latin typeface="Calibri"/>
                <a:cs typeface="Calibri"/>
              </a:rPr>
              <a:t> </a:t>
            </a:r>
            <a:r>
              <a:rPr sz="1700" spc="-5" dirty="0">
                <a:latin typeface="Calibri"/>
                <a:cs typeface="Calibri"/>
              </a:rPr>
              <a:t>node</a:t>
            </a:r>
            <a:r>
              <a:rPr sz="1700" spc="180" dirty="0">
                <a:latin typeface="Calibri"/>
                <a:cs typeface="Calibri"/>
              </a:rPr>
              <a:t> </a:t>
            </a:r>
            <a:r>
              <a:rPr sz="1700" dirty="0">
                <a:latin typeface="Calibri"/>
                <a:cs typeface="Calibri"/>
              </a:rPr>
              <a:t>checks</a:t>
            </a:r>
            <a:r>
              <a:rPr sz="1700" spc="175" dirty="0">
                <a:latin typeface="Calibri"/>
                <a:cs typeface="Calibri"/>
              </a:rPr>
              <a:t> </a:t>
            </a:r>
            <a:r>
              <a:rPr sz="1700" dirty="0">
                <a:latin typeface="Calibri"/>
                <a:cs typeface="Calibri"/>
              </a:rPr>
              <a:t>for</a:t>
            </a:r>
            <a:r>
              <a:rPr sz="1700" spc="180" dirty="0">
                <a:latin typeface="Calibri"/>
                <a:cs typeface="Calibri"/>
              </a:rPr>
              <a:t> </a:t>
            </a:r>
            <a:r>
              <a:rPr sz="1700" spc="30" dirty="0">
                <a:latin typeface="Calibri"/>
                <a:cs typeface="Calibri"/>
              </a:rPr>
              <a:t>destination</a:t>
            </a:r>
            <a:r>
              <a:rPr sz="1700" spc="180" dirty="0">
                <a:latin typeface="Calibri"/>
                <a:cs typeface="Calibri"/>
              </a:rPr>
              <a:t> </a:t>
            </a:r>
            <a:r>
              <a:rPr sz="1700" spc="60" dirty="0">
                <a:latin typeface="Calibri"/>
                <a:cs typeface="Calibri"/>
              </a:rPr>
              <a:t>in</a:t>
            </a:r>
            <a:r>
              <a:rPr sz="1700" spc="180" dirty="0">
                <a:latin typeface="Calibri"/>
                <a:cs typeface="Calibri"/>
              </a:rPr>
              <a:t> </a:t>
            </a:r>
            <a:r>
              <a:rPr sz="1700" spc="50" dirty="0">
                <a:latin typeface="Calibri"/>
                <a:cs typeface="Calibri"/>
              </a:rPr>
              <a:t>its</a:t>
            </a:r>
            <a:r>
              <a:rPr sz="1700" spc="180" dirty="0">
                <a:latin typeface="Calibri"/>
                <a:cs typeface="Calibri"/>
              </a:rPr>
              <a:t> </a:t>
            </a:r>
            <a:r>
              <a:rPr sz="1700" spc="35" dirty="0">
                <a:latin typeface="Calibri"/>
                <a:cs typeface="Calibri"/>
              </a:rPr>
              <a:t>routing</a:t>
            </a:r>
            <a:r>
              <a:rPr sz="1700" spc="180" dirty="0">
                <a:latin typeface="Calibri"/>
                <a:cs typeface="Calibri"/>
              </a:rPr>
              <a:t> </a:t>
            </a:r>
            <a:r>
              <a:rPr sz="1700" spc="20" dirty="0">
                <a:latin typeface="Calibri"/>
                <a:cs typeface="Calibri"/>
              </a:rPr>
              <a:t>table</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5" dirty="0">
                <a:latin typeface="Calibri"/>
                <a:cs typeface="Calibri"/>
              </a:rPr>
              <a:t>replies</a:t>
            </a:r>
            <a:r>
              <a:rPr sz="1700" spc="180" dirty="0">
                <a:latin typeface="Calibri"/>
                <a:cs typeface="Calibri"/>
              </a:rPr>
              <a:t> </a:t>
            </a:r>
            <a:r>
              <a:rPr sz="1700" spc="50" dirty="0">
                <a:latin typeface="Calibri"/>
                <a:cs typeface="Calibri"/>
              </a:rPr>
              <a:t>with</a:t>
            </a:r>
            <a:r>
              <a:rPr sz="1700" spc="180" dirty="0">
                <a:latin typeface="Calibri"/>
                <a:cs typeface="Calibri"/>
              </a:rPr>
              <a:t> </a:t>
            </a:r>
            <a:r>
              <a:rPr sz="1700" spc="40" dirty="0">
                <a:latin typeface="Calibri"/>
                <a:cs typeface="Calibri"/>
              </a:rPr>
              <a:t>ReouteReply.</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4819139" y="2100517"/>
            <a:ext cx="497205" cy="497840"/>
          </a:xfrm>
          <a:custGeom>
            <a:avLst/>
            <a:gdLst/>
            <a:ahLst/>
            <a:cxnLst/>
            <a:rect l="l" t="t" r="r" b="b"/>
            <a:pathLst>
              <a:path w="497204" h="497839">
                <a:moveTo>
                  <a:pt x="0" y="248809"/>
                </a:moveTo>
                <a:lnTo>
                  <a:pt x="4806" y="200517"/>
                </a:lnTo>
                <a:lnTo>
                  <a:pt x="19270" y="152178"/>
                </a:lnTo>
                <a:lnTo>
                  <a:pt x="40990" y="111141"/>
                </a:lnTo>
                <a:lnTo>
                  <a:pt x="72322" y="72461"/>
                </a:lnTo>
                <a:lnTo>
                  <a:pt x="110910" y="41083"/>
                </a:lnTo>
                <a:lnTo>
                  <a:pt x="154304" y="19363"/>
                </a:lnTo>
                <a:lnTo>
                  <a:pt x="200147" y="4852"/>
                </a:lnTo>
                <a:lnTo>
                  <a:pt x="248393" y="0"/>
                </a:lnTo>
                <a:lnTo>
                  <a:pt x="296593" y="4852"/>
                </a:lnTo>
                <a:lnTo>
                  <a:pt x="342436" y="19363"/>
                </a:lnTo>
                <a:lnTo>
                  <a:pt x="385830" y="41083"/>
                </a:lnTo>
                <a:lnTo>
                  <a:pt x="424417" y="72461"/>
                </a:lnTo>
                <a:lnTo>
                  <a:pt x="455750" y="111141"/>
                </a:lnTo>
                <a:lnTo>
                  <a:pt x="477470" y="152178"/>
                </a:lnTo>
                <a:lnTo>
                  <a:pt x="491934" y="200517"/>
                </a:lnTo>
                <a:lnTo>
                  <a:pt x="496740" y="248809"/>
                </a:lnTo>
                <a:lnTo>
                  <a:pt x="491934" y="297147"/>
                </a:lnTo>
                <a:lnTo>
                  <a:pt x="477470" y="343037"/>
                </a:lnTo>
                <a:lnTo>
                  <a:pt x="455750" y="386523"/>
                </a:lnTo>
                <a:lnTo>
                  <a:pt x="424417" y="425157"/>
                </a:lnTo>
                <a:lnTo>
                  <a:pt x="385830" y="456535"/>
                </a:lnTo>
                <a:lnTo>
                  <a:pt x="342436" y="478301"/>
                </a:lnTo>
                <a:lnTo>
                  <a:pt x="296593" y="492812"/>
                </a:lnTo>
                <a:lnTo>
                  <a:pt x="248393" y="497618"/>
                </a:lnTo>
                <a:lnTo>
                  <a:pt x="200147" y="492812"/>
                </a:lnTo>
                <a:lnTo>
                  <a:pt x="154304" y="478301"/>
                </a:lnTo>
                <a:lnTo>
                  <a:pt x="110910" y="456535"/>
                </a:lnTo>
                <a:lnTo>
                  <a:pt x="72322" y="425157"/>
                </a:lnTo>
                <a:lnTo>
                  <a:pt x="40990" y="386523"/>
                </a:lnTo>
                <a:lnTo>
                  <a:pt x="19270" y="343037"/>
                </a:lnTo>
                <a:lnTo>
                  <a:pt x="4806" y="297147"/>
                </a:lnTo>
                <a:lnTo>
                  <a:pt x="0" y="248809"/>
                </a:lnTo>
                <a:close/>
              </a:path>
            </a:pathLst>
          </a:custGeom>
          <a:ln w="4818">
            <a:solidFill>
              <a:srgbClr val="231F20"/>
            </a:solidFill>
          </a:ln>
        </p:spPr>
        <p:txBody>
          <a:bodyPr wrap="square" lIns="0" tIns="0" rIns="0" bIns="0" rtlCol="0"/>
          <a:lstStyle/>
          <a:p>
            <a:endParaRPr/>
          </a:p>
        </p:txBody>
      </p:sp>
      <p:sp>
        <p:nvSpPr>
          <p:cNvPr id="6" name="object 6"/>
          <p:cNvSpPr txBox="1"/>
          <p:nvPr/>
        </p:nvSpPr>
        <p:spPr>
          <a:xfrm>
            <a:off x="4999980" y="2167552"/>
            <a:ext cx="147320" cy="315595"/>
          </a:xfrm>
          <a:prstGeom prst="rect">
            <a:avLst/>
          </a:prstGeom>
        </p:spPr>
        <p:txBody>
          <a:bodyPr vert="horz" wrap="square" lIns="0" tIns="12700" rIns="0" bIns="0" rtlCol="0">
            <a:spAutoFit/>
          </a:bodyPr>
          <a:lstStyle/>
          <a:p>
            <a:pPr>
              <a:lnSpc>
                <a:spcPct val="100000"/>
              </a:lnSpc>
              <a:spcBef>
                <a:spcPts val="100"/>
              </a:spcBef>
            </a:pPr>
            <a:r>
              <a:rPr sz="1900" dirty="0">
                <a:solidFill>
                  <a:srgbClr val="231F20"/>
                </a:solidFill>
                <a:latin typeface="Arial MT"/>
                <a:cs typeface="Arial MT"/>
              </a:rPr>
              <a:t>8</a:t>
            </a:r>
            <a:endParaRPr sz="1900">
              <a:latin typeface="Arial MT"/>
              <a:cs typeface="Arial MT"/>
            </a:endParaRPr>
          </a:p>
        </p:txBody>
      </p:sp>
      <p:sp>
        <p:nvSpPr>
          <p:cNvPr id="7" name="object 7"/>
          <p:cNvSpPr/>
          <p:nvPr/>
        </p:nvSpPr>
        <p:spPr>
          <a:xfrm>
            <a:off x="5824682" y="1764782"/>
            <a:ext cx="499745" cy="497840"/>
          </a:xfrm>
          <a:custGeom>
            <a:avLst/>
            <a:gdLst/>
            <a:ahLst/>
            <a:cxnLst/>
            <a:rect l="l" t="t" r="r" b="b"/>
            <a:pathLst>
              <a:path w="499745" h="497839">
                <a:moveTo>
                  <a:pt x="0" y="248809"/>
                </a:moveTo>
                <a:lnTo>
                  <a:pt x="4852" y="200517"/>
                </a:lnTo>
                <a:lnTo>
                  <a:pt x="19316" y="154581"/>
                </a:lnTo>
                <a:lnTo>
                  <a:pt x="43439" y="111141"/>
                </a:lnTo>
                <a:lnTo>
                  <a:pt x="74772" y="72461"/>
                </a:lnTo>
                <a:lnTo>
                  <a:pt x="110956" y="41083"/>
                </a:lnTo>
                <a:lnTo>
                  <a:pt x="154350" y="19316"/>
                </a:lnTo>
                <a:lnTo>
                  <a:pt x="200193" y="4852"/>
                </a:lnTo>
                <a:lnTo>
                  <a:pt x="250796" y="0"/>
                </a:lnTo>
                <a:lnTo>
                  <a:pt x="299042" y="4852"/>
                </a:lnTo>
                <a:lnTo>
                  <a:pt x="344839" y="19316"/>
                </a:lnTo>
                <a:lnTo>
                  <a:pt x="388233" y="41083"/>
                </a:lnTo>
                <a:lnTo>
                  <a:pt x="424417" y="72461"/>
                </a:lnTo>
                <a:lnTo>
                  <a:pt x="455750" y="111141"/>
                </a:lnTo>
                <a:lnTo>
                  <a:pt x="479873" y="154581"/>
                </a:lnTo>
                <a:lnTo>
                  <a:pt x="494383" y="200517"/>
                </a:lnTo>
                <a:lnTo>
                  <a:pt x="499190" y="248809"/>
                </a:lnTo>
                <a:lnTo>
                  <a:pt x="494383" y="297101"/>
                </a:lnTo>
                <a:lnTo>
                  <a:pt x="479873" y="345394"/>
                </a:lnTo>
                <a:lnTo>
                  <a:pt x="455750" y="388880"/>
                </a:lnTo>
                <a:lnTo>
                  <a:pt x="424417" y="425111"/>
                </a:lnTo>
                <a:lnTo>
                  <a:pt x="388233" y="456535"/>
                </a:lnTo>
                <a:lnTo>
                  <a:pt x="344839" y="478255"/>
                </a:lnTo>
                <a:lnTo>
                  <a:pt x="299042" y="492766"/>
                </a:lnTo>
                <a:lnTo>
                  <a:pt x="250796" y="497572"/>
                </a:lnTo>
                <a:lnTo>
                  <a:pt x="200193" y="492766"/>
                </a:lnTo>
                <a:lnTo>
                  <a:pt x="154350" y="478255"/>
                </a:lnTo>
                <a:lnTo>
                  <a:pt x="110956" y="456535"/>
                </a:lnTo>
                <a:lnTo>
                  <a:pt x="74772" y="425111"/>
                </a:lnTo>
                <a:lnTo>
                  <a:pt x="43439" y="388880"/>
                </a:lnTo>
                <a:lnTo>
                  <a:pt x="19316" y="345394"/>
                </a:lnTo>
                <a:lnTo>
                  <a:pt x="4852" y="297101"/>
                </a:lnTo>
                <a:lnTo>
                  <a:pt x="0" y="248809"/>
                </a:lnTo>
                <a:close/>
              </a:path>
            </a:pathLst>
          </a:custGeom>
          <a:ln w="4818">
            <a:solidFill>
              <a:srgbClr val="231F20"/>
            </a:solidFill>
          </a:ln>
        </p:spPr>
        <p:txBody>
          <a:bodyPr wrap="square" lIns="0" tIns="0" rIns="0" bIns="0" rtlCol="0"/>
          <a:lstStyle/>
          <a:p>
            <a:endParaRPr/>
          </a:p>
        </p:txBody>
      </p:sp>
      <p:sp>
        <p:nvSpPr>
          <p:cNvPr id="8" name="object 8"/>
          <p:cNvSpPr txBox="1"/>
          <p:nvPr/>
        </p:nvSpPr>
        <p:spPr>
          <a:xfrm>
            <a:off x="5992867" y="1831780"/>
            <a:ext cx="16002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5</a:t>
            </a:r>
            <a:endParaRPr sz="1900">
              <a:latin typeface="Arial MT"/>
              <a:cs typeface="Arial MT"/>
            </a:endParaRPr>
          </a:p>
        </p:txBody>
      </p:sp>
      <p:sp>
        <p:nvSpPr>
          <p:cNvPr id="9" name="object 9"/>
          <p:cNvSpPr/>
          <p:nvPr/>
        </p:nvSpPr>
        <p:spPr>
          <a:xfrm>
            <a:off x="6748290" y="2912152"/>
            <a:ext cx="499745" cy="497840"/>
          </a:xfrm>
          <a:custGeom>
            <a:avLst/>
            <a:gdLst/>
            <a:ahLst/>
            <a:cxnLst/>
            <a:rect l="l" t="t" r="r" b="b"/>
            <a:pathLst>
              <a:path w="499745" h="497839">
                <a:moveTo>
                  <a:pt x="0" y="248809"/>
                </a:moveTo>
                <a:lnTo>
                  <a:pt x="4806" y="200517"/>
                </a:lnTo>
                <a:lnTo>
                  <a:pt x="19270" y="154627"/>
                </a:lnTo>
                <a:lnTo>
                  <a:pt x="43393" y="111141"/>
                </a:lnTo>
                <a:lnTo>
                  <a:pt x="74726" y="72461"/>
                </a:lnTo>
                <a:lnTo>
                  <a:pt x="110910" y="41083"/>
                </a:lnTo>
                <a:lnTo>
                  <a:pt x="154304" y="19316"/>
                </a:lnTo>
                <a:lnTo>
                  <a:pt x="200147" y="4852"/>
                </a:lnTo>
                <a:lnTo>
                  <a:pt x="248347" y="0"/>
                </a:lnTo>
                <a:lnTo>
                  <a:pt x="298996" y="4852"/>
                </a:lnTo>
                <a:lnTo>
                  <a:pt x="344839" y="19316"/>
                </a:lnTo>
                <a:lnTo>
                  <a:pt x="388233" y="41083"/>
                </a:lnTo>
                <a:lnTo>
                  <a:pt x="424371" y="72461"/>
                </a:lnTo>
                <a:lnTo>
                  <a:pt x="455750" y="111141"/>
                </a:lnTo>
                <a:lnTo>
                  <a:pt x="479873" y="154627"/>
                </a:lnTo>
                <a:lnTo>
                  <a:pt x="494337" y="200517"/>
                </a:lnTo>
                <a:lnTo>
                  <a:pt x="499143" y="248809"/>
                </a:lnTo>
                <a:lnTo>
                  <a:pt x="494337" y="297147"/>
                </a:lnTo>
                <a:lnTo>
                  <a:pt x="479873" y="345440"/>
                </a:lnTo>
                <a:lnTo>
                  <a:pt x="455750" y="386523"/>
                </a:lnTo>
                <a:lnTo>
                  <a:pt x="424371" y="425157"/>
                </a:lnTo>
                <a:lnTo>
                  <a:pt x="388233" y="456535"/>
                </a:lnTo>
                <a:lnTo>
                  <a:pt x="344839" y="478301"/>
                </a:lnTo>
                <a:lnTo>
                  <a:pt x="298996" y="492812"/>
                </a:lnTo>
                <a:lnTo>
                  <a:pt x="248347" y="497618"/>
                </a:lnTo>
                <a:lnTo>
                  <a:pt x="200147" y="492812"/>
                </a:lnTo>
                <a:lnTo>
                  <a:pt x="154304" y="478301"/>
                </a:lnTo>
                <a:lnTo>
                  <a:pt x="110910" y="456535"/>
                </a:lnTo>
                <a:lnTo>
                  <a:pt x="74726" y="425157"/>
                </a:lnTo>
                <a:lnTo>
                  <a:pt x="43393" y="386523"/>
                </a:lnTo>
                <a:lnTo>
                  <a:pt x="19270" y="345440"/>
                </a:lnTo>
                <a:lnTo>
                  <a:pt x="4806" y="297147"/>
                </a:lnTo>
                <a:lnTo>
                  <a:pt x="0" y="248809"/>
                </a:lnTo>
                <a:close/>
              </a:path>
            </a:pathLst>
          </a:custGeom>
          <a:ln w="4818">
            <a:solidFill>
              <a:srgbClr val="231F20"/>
            </a:solidFill>
          </a:ln>
        </p:spPr>
        <p:txBody>
          <a:bodyPr wrap="square" lIns="0" tIns="0" rIns="0" bIns="0" rtlCol="0"/>
          <a:lstStyle/>
          <a:p>
            <a:endParaRPr/>
          </a:p>
        </p:txBody>
      </p:sp>
      <p:sp>
        <p:nvSpPr>
          <p:cNvPr id="10" name="object 10"/>
          <p:cNvSpPr txBox="1"/>
          <p:nvPr/>
        </p:nvSpPr>
        <p:spPr>
          <a:xfrm>
            <a:off x="6916437" y="2979171"/>
            <a:ext cx="16002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6</a:t>
            </a:r>
            <a:endParaRPr sz="1900">
              <a:latin typeface="Arial MT"/>
              <a:cs typeface="Arial MT"/>
            </a:endParaRPr>
          </a:p>
        </p:txBody>
      </p:sp>
      <p:sp>
        <p:nvSpPr>
          <p:cNvPr id="11" name="object 11"/>
          <p:cNvSpPr/>
          <p:nvPr/>
        </p:nvSpPr>
        <p:spPr>
          <a:xfrm>
            <a:off x="5549762" y="3455660"/>
            <a:ext cx="499745" cy="497840"/>
          </a:xfrm>
          <a:custGeom>
            <a:avLst/>
            <a:gdLst/>
            <a:ahLst/>
            <a:cxnLst/>
            <a:rect l="l" t="t" r="r" b="b"/>
            <a:pathLst>
              <a:path w="499745" h="497839">
                <a:moveTo>
                  <a:pt x="0" y="248809"/>
                </a:moveTo>
                <a:lnTo>
                  <a:pt x="4852" y="200517"/>
                </a:lnTo>
                <a:lnTo>
                  <a:pt x="19316" y="154627"/>
                </a:lnTo>
                <a:lnTo>
                  <a:pt x="43439" y="111141"/>
                </a:lnTo>
                <a:lnTo>
                  <a:pt x="74772" y="72461"/>
                </a:lnTo>
                <a:lnTo>
                  <a:pt x="110956" y="41083"/>
                </a:lnTo>
                <a:lnTo>
                  <a:pt x="154350" y="19316"/>
                </a:lnTo>
                <a:lnTo>
                  <a:pt x="200193" y="4852"/>
                </a:lnTo>
                <a:lnTo>
                  <a:pt x="250796" y="0"/>
                </a:lnTo>
                <a:lnTo>
                  <a:pt x="299042" y="4852"/>
                </a:lnTo>
                <a:lnTo>
                  <a:pt x="344885" y="19316"/>
                </a:lnTo>
                <a:lnTo>
                  <a:pt x="388279" y="41083"/>
                </a:lnTo>
                <a:lnTo>
                  <a:pt x="424417" y="72461"/>
                </a:lnTo>
                <a:lnTo>
                  <a:pt x="455796" y="111141"/>
                </a:lnTo>
                <a:lnTo>
                  <a:pt x="479873" y="154627"/>
                </a:lnTo>
                <a:lnTo>
                  <a:pt x="494383" y="200517"/>
                </a:lnTo>
                <a:lnTo>
                  <a:pt x="499190" y="248809"/>
                </a:lnTo>
                <a:lnTo>
                  <a:pt x="494383" y="297101"/>
                </a:lnTo>
                <a:lnTo>
                  <a:pt x="479873" y="345440"/>
                </a:lnTo>
                <a:lnTo>
                  <a:pt x="455796" y="386523"/>
                </a:lnTo>
                <a:lnTo>
                  <a:pt x="424417" y="425157"/>
                </a:lnTo>
                <a:lnTo>
                  <a:pt x="388279" y="456535"/>
                </a:lnTo>
                <a:lnTo>
                  <a:pt x="344885" y="478301"/>
                </a:lnTo>
                <a:lnTo>
                  <a:pt x="299042" y="492766"/>
                </a:lnTo>
                <a:lnTo>
                  <a:pt x="250796" y="497618"/>
                </a:lnTo>
                <a:lnTo>
                  <a:pt x="200193" y="492766"/>
                </a:lnTo>
                <a:lnTo>
                  <a:pt x="154350" y="478301"/>
                </a:lnTo>
                <a:lnTo>
                  <a:pt x="110956" y="456535"/>
                </a:lnTo>
                <a:lnTo>
                  <a:pt x="74772" y="425157"/>
                </a:lnTo>
                <a:lnTo>
                  <a:pt x="43439" y="386523"/>
                </a:lnTo>
                <a:lnTo>
                  <a:pt x="19316" y="345440"/>
                </a:lnTo>
                <a:lnTo>
                  <a:pt x="4852" y="297101"/>
                </a:lnTo>
                <a:lnTo>
                  <a:pt x="0" y="248809"/>
                </a:lnTo>
                <a:close/>
              </a:path>
            </a:pathLst>
          </a:custGeom>
          <a:ln w="4818">
            <a:solidFill>
              <a:srgbClr val="231F20"/>
            </a:solidFill>
          </a:ln>
        </p:spPr>
        <p:txBody>
          <a:bodyPr wrap="square" lIns="0" tIns="0" rIns="0" bIns="0" rtlCol="0"/>
          <a:lstStyle/>
          <a:p>
            <a:endParaRPr/>
          </a:p>
        </p:txBody>
      </p:sp>
      <p:sp>
        <p:nvSpPr>
          <p:cNvPr id="12" name="object 12"/>
          <p:cNvSpPr txBox="1"/>
          <p:nvPr/>
        </p:nvSpPr>
        <p:spPr>
          <a:xfrm>
            <a:off x="5717949" y="3522671"/>
            <a:ext cx="16002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7</a:t>
            </a:r>
            <a:endParaRPr sz="1900">
              <a:latin typeface="Arial MT"/>
              <a:cs typeface="Arial MT"/>
            </a:endParaRPr>
          </a:p>
        </p:txBody>
      </p:sp>
      <p:sp>
        <p:nvSpPr>
          <p:cNvPr id="13" name="object 13"/>
          <p:cNvSpPr/>
          <p:nvPr/>
        </p:nvSpPr>
        <p:spPr>
          <a:xfrm>
            <a:off x="3741222" y="1644028"/>
            <a:ext cx="499745" cy="497840"/>
          </a:xfrm>
          <a:custGeom>
            <a:avLst/>
            <a:gdLst/>
            <a:ahLst/>
            <a:cxnLst/>
            <a:rect l="l" t="t" r="r" b="b"/>
            <a:pathLst>
              <a:path w="499745" h="497839">
                <a:moveTo>
                  <a:pt x="0" y="248763"/>
                </a:moveTo>
                <a:lnTo>
                  <a:pt x="4819" y="200470"/>
                </a:lnTo>
                <a:lnTo>
                  <a:pt x="19298" y="154581"/>
                </a:lnTo>
                <a:lnTo>
                  <a:pt x="43398" y="111095"/>
                </a:lnTo>
                <a:lnTo>
                  <a:pt x="74730" y="72461"/>
                </a:lnTo>
                <a:lnTo>
                  <a:pt x="110915" y="41036"/>
                </a:lnTo>
                <a:lnTo>
                  <a:pt x="154308" y="19316"/>
                </a:lnTo>
                <a:lnTo>
                  <a:pt x="200152" y="4806"/>
                </a:lnTo>
                <a:lnTo>
                  <a:pt x="248398" y="0"/>
                </a:lnTo>
                <a:lnTo>
                  <a:pt x="299001" y="4806"/>
                </a:lnTo>
                <a:lnTo>
                  <a:pt x="344844" y="19316"/>
                </a:lnTo>
                <a:lnTo>
                  <a:pt x="388237" y="41036"/>
                </a:lnTo>
                <a:lnTo>
                  <a:pt x="424422" y="72461"/>
                </a:lnTo>
                <a:lnTo>
                  <a:pt x="455754" y="111095"/>
                </a:lnTo>
                <a:lnTo>
                  <a:pt x="479877" y="154581"/>
                </a:lnTo>
                <a:lnTo>
                  <a:pt x="494342" y="200470"/>
                </a:lnTo>
                <a:lnTo>
                  <a:pt x="499148" y="248763"/>
                </a:lnTo>
                <a:lnTo>
                  <a:pt x="494342" y="297055"/>
                </a:lnTo>
                <a:lnTo>
                  <a:pt x="479877" y="345394"/>
                </a:lnTo>
                <a:lnTo>
                  <a:pt x="455754" y="386477"/>
                </a:lnTo>
                <a:lnTo>
                  <a:pt x="424422" y="425111"/>
                </a:lnTo>
                <a:lnTo>
                  <a:pt x="388237" y="456489"/>
                </a:lnTo>
                <a:lnTo>
                  <a:pt x="344844" y="478255"/>
                </a:lnTo>
                <a:lnTo>
                  <a:pt x="299001" y="492720"/>
                </a:lnTo>
                <a:lnTo>
                  <a:pt x="248398" y="497572"/>
                </a:lnTo>
                <a:lnTo>
                  <a:pt x="200152" y="492720"/>
                </a:lnTo>
                <a:lnTo>
                  <a:pt x="154308" y="478255"/>
                </a:lnTo>
                <a:lnTo>
                  <a:pt x="110915" y="456489"/>
                </a:lnTo>
                <a:lnTo>
                  <a:pt x="74730" y="425111"/>
                </a:lnTo>
                <a:lnTo>
                  <a:pt x="43398" y="386477"/>
                </a:lnTo>
                <a:lnTo>
                  <a:pt x="19298" y="345394"/>
                </a:lnTo>
                <a:lnTo>
                  <a:pt x="4819" y="297055"/>
                </a:lnTo>
                <a:lnTo>
                  <a:pt x="0" y="248763"/>
                </a:lnTo>
                <a:close/>
              </a:path>
            </a:pathLst>
          </a:custGeom>
          <a:ln w="4818">
            <a:solidFill>
              <a:srgbClr val="231F20"/>
            </a:solidFill>
          </a:ln>
        </p:spPr>
        <p:txBody>
          <a:bodyPr wrap="square" lIns="0" tIns="0" rIns="0" bIns="0" rtlCol="0"/>
          <a:lstStyle/>
          <a:p>
            <a:endParaRPr/>
          </a:p>
        </p:txBody>
      </p:sp>
      <p:sp>
        <p:nvSpPr>
          <p:cNvPr id="14" name="object 14"/>
          <p:cNvSpPr txBox="1"/>
          <p:nvPr/>
        </p:nvSpPr>
        <p:spPr>
          <a:xfrm>
            <a:off x="3922093" y="1711018"/>
            <a:ext cx="147320" cy="315595"/>
          </a:xfrm>
          <a:prstGeom prst="rect">
            <a:avLst/>
          </a:prstGeom>
        </p:spPr>
        <p:txBody>
          <a:bodyPr vert="horz" wrap="square" lIns="0" tIns="12700" rIns="0" bIns="0" rtlCol="0">
            <a:spAutoFit/>
          </a:bodyPr>
          <a:lstStyle/>
          <a:p>
            <a:pPr>
              <a:lnSpc>
                <a:spcPct val="100000"/>
              </a:lnSpc>
              <a:spcBef>
                <a:spcPts val="100"/>
              </a:spcBef>
            </a:pPr>
            <a:r>
              <a:rPr sz="1900" dirty="0">
                <a:solidFill>
                  <a:srgbClr val="231F20"/>
                </a:solidFill>
                <a:latin typeface="Arial MT"/>
                <a:cs typeface="Arial MT"/>
              </a:rPr>
              <a:t>2</a:t>
            </a:r>
            <a:endParaRPr sz="1900">
              <a:latin typeface="Arial MT"/>
              <a:cs typeface="Arial MT"/>
            </a:endParaRPr>
          </a:p>
        </p:txBody>
      </p:sp>
      <p:sp>
        <p:nvSpPr>
          <p:cNvPr id="15" name="object 15"/>
          <p:cNvSpPr/>
          <p:nvPr/>
        </p:nvSpPr>
        <p:spPr>
          <a:xfrm>
            <a:off x="4283811" y="2730998"/>
            <a:ext cx="499745" cy="497840"/>
          </a:xfrm>
          <a:custGeom>
            <a:avLst/>
            <a:gdLst/>
            <a:ahLst/>
            <a:cxnLst/>
            <a:rect l="l" t="t" r="r" b="b"/>
            <a:pathLst>
              <a:path w="499745" h="497839">
                <a:moveTo>
                  <a:pt x="0" y="248809"/>
                </a:moveTo>
                <a:lnTo>
                  <a:pt x="4806" y="200470"/>
                </a:lnTo>
                <a:lnTo>
                  <a:pt x="19270" y="154581"/>
                </a:lnTo>
                <a:lnTo>
                  <a:pt x="43393" y="111095"/>
                </a:lnTo>
                <a:lnTo>
                  <a:pt x="74726" y="72461"/>
                </a:lnTo>
                <a:lnTo>
                  <a:pt x="110910" y="41083"/>
                </a:lnTo>
                <a:lnTo>
                  <a:pt x="154304" y="19316"/>
                </a:lnTo>
                <a:lnTo>
                  <a:pt x="200147" y="4852"/>
                </a:lnTo>
                <a:lnTo>
                  <a:pt x="248347" y="0"/>
                </a:lnTo>
                <a:lnTo>
                  <a:pt x="298996" y="4852"/>
                </a:lnTo>
                <a:lnTo>
                  <a:pt x="344839" y="19316"/>
                </a:lnTo>
                <a:lnTo>
                  <a:pt x="388233" y="41083"/>
                </a:lnTo>
                <a:lnTo>
                  <a:pt x="424417" y="72461"/>
                </a:lnTo>
                <a:lnTo>
                  <a:pt x="455750" y="111095"/>
                </a:lnTo>
                <a:lnTo>
                  <a:pt x="479873" y="154581"/>
                </a:lnTo>
                <a:lnTo>
                  <a:pt x="494337" y="200470"/>
                </a:lnTo>
                <a:lnTo>
                  <a:pt x="499143" y="248809"/>
                </a:lnTo>
                <a:lnTo>
                  <a:pt x="494337" y="297101"/>
                </a:lnTo>
                <a:lnTo>
                  <a:pt x="479873" y="345440"/>
                </a:lnTo>
                <a:lnTo>
                  <a:pt x="455750" y="386477"/>
                </a:lnTo>
                <a:lnTo>
                  <a:pt x="424417" y="425157"/>
                </a:lnTo>
                <a:lnTo>
                  <a:pt x="388233" y="456535"/>
                </a:lnTo>
                <a:lnTo>
                  <a:pt x="344839" y="478301"/>
                </a:lnTo>
                <a:lnTo>
                  <a:pt x="298996" y="492766"/>
                </a:lnTo>
                <a:lnTo>
                  <a:pt x="248347" y="497618"/>
                </a:lnTo>
                <a:lnTo>
                  <a:pt x="200147" y="492766"/>
                </a:lnTo>
                <a:lnTo>
                  <a:pt x="154304" y="478301"/>
                </a:lnTo>
                <a:lnTo>
                  <a:pt x="110910" y="456535"/>
                </a:lnTo>
                <a:lnTo>
                  <a:pt x="74726" y="425157"/>
                </a:lnTo>
                <a:lnTo>
                  <a:pt x="43393" y="386477"/>
                </a:lnTo>
                <a:lnTo>
                  <a:pt x="19270" y="345440"/>
                </a:lnTo>
                <a:lnTo>
                  <a:pt x="4806" y="297101"/>
                </a:lnTo>
                <a:lnTo>
                  <a:pt x="0" y="248809"/>
                </a:lnTo>
                <a:close/>
              </a:path>
            </a:pathLst>
          </a:custGeom>
          <a:ln w="4818">
            <a:solidFill>
              <a:srgbClr val="231F20"/>
            </a:solidFill>
          </a:ln>
        </p:spPr>
        <p:txBody>
          <a:bodyPr wrap="square" lIns="0" tIns="0" rIns="0" bIns="0" rtlCol="0"/>
          <a:lstStyle/>
          <a:p>
            <a:endParaRPr/>
          </a:p>
        </p:txBody>
      </p:sp>
      <p:sp>
        <p:nvSpPr>
          <p:cNvPr id="16" name="object 16"/>
          <p:cNvSpPr txBox="1"/>
          <p:nvPr/>
        </p:nvSpPr>
        <p:spPr>
          <a:xfrm>
            <a:off x="4464648" y="2798018"/>
            <a:ext cx="147320" cy="315595"/>
          </a:xfrm>
          <a:prstGeom prst="rect">
            <a:avLst/>
          </a:prstGeom>
        </p:spPr>
        <p:txBody>
          <a:bodyPr vert="horz" wrap="square" lIns="0" tIns="12700" rIns="0" bIns="0" rtlCol="0">
            <a:spAutoFit/>
          </a:bodyPr>
          <a:lstStyle/>
          <a:p>
            <a:pPr>
              <a:lnSpc>
                <a:spcPct val="100000"/>
              </a:lnSpc>
              <a:spcBef>
                <a:spcPts val="100"/>
              </a:spcBef>
            </a:pPr>
            <a:r>
              <a:rPr sz="1900" dirty="0">
                <a:solidFill>
                  <a:srgbClr val="231F20"/>
                </a:solidFill>
                <a:latin typeface="Arial MT"/>
                <a:cs typeface="Arial MT"/>
              </a:rPr>
              <a:t>9</a:t>
            </a:r>
            <a:endParaRPr sz="1900">
              <a:latin typeface="Arial MT"/>
              <a:cs typeface="Arial MT"/>
            </a:endParaRPr>
          </a:p>
        </p:txBody>
      </p:sp>
      <p:sp>
        <p:nvSpPr>
          <p:cNvPr id="17" name="object 17"/>
          <p:cNvSpPr/>
          <p:nvPr/>
        </p:nvSpPr>
        <p:spPr>
          <a:xfrm>
            <a:off x="3627894" y="3569205"/>
            <a:ext cx="499745" cy="497840"/>
          </a:xfrm>
          <a:custGeom>
            <a:avLst/>
            <a:gdLst/>
            <a:ahLst/>
            <a:cxnLst/>
            <a:rect l="l" t="t" r="r" b="b"/>
            <a:pathLst>
              <a:path w="499745" h="497839">
                <a:moveTo>
                  <a:pt x="0" y="248809"/>
                </a:moveTo>
                <a:lnTo>
                  <a:pt x="4819" y="200470"/>
                </a:lnTo>
                <a:lnTo>
                  <a:pt x="19279" y="154581"/>
                </a:lnTo>
                <a:lnTo>
                  <a:pt x="43393" y="111095"/>
                </a:lnTo>
                <a:lnTo>
                  <a:pt x="74749" y="72461"/>
                </a:lnTo>
                <a:lnTo>
                  <a:pt x="110910" y="41083"/>
                </a:lnTo>
                <a:lnTo>
                  <a:pt x="154322" y="19316"/>
                </a:lnTo>
                <a:lnTo>
                  <a:pt x="200119" y="4806"/>
                </a:lnTo>
                <a:lnTo>
                  <a:pt x="250768" y="0"/>
                </a:lnTo>
                <a:lnTo>
                  <a:pt x="299014" y="4806"/>
                </a:lnTo>
                <a:lnTo>
                  <a:pt x="344811" y="19316"/>
                </a:lnTo>
                <a:lnTo>
                  <a:pt x="388251" y="41083"/>
                </a:lnTo>
                <a:lnTo>
                  <a:pt x="426839" y="72461"/>
                </a:lnTo>
                <a:lnTo>
                  <a:pt x="455768" y="111095"/>
                </a:lnTo>
                <a:lnTo>
                  <a:pt x="479891" y="154581"/>
                </a:lnTo>
                <a:lnTo>
                  <a:pt x="494309" y="200470"/>
                </a:lnTo>
                <a:lnTo>
                  <a:pt x="499162" y="248809"/>
                </a:lnTo>
                <a:lnTo>
                  <a:pt x="494309" y="297101"/>
                </a:lnTo>
                <a:lnTo>
                  <a:pt x="479891" y="342990"/>
                </a:lnTo>
                <a:lnTo>
                  <a:pt x="455768" y="386477"/>
                </a:lnTo>
                <a:lnTo>
                  <a:pt x="426839" y="425157"/>
                </a:lnTo>
                <a:lnTo>
                  <a:pt x="388251" y="456535"/>
                </a:lnTo>
                <a:lnTo>
                  <a:pt x="344811" y="478301"/>
                </a:lnTo>
                <a:lnTo>
                  <a:pt x="299014" y="492766"/>
                </a:lnTo>
                <a:lnTo>
                  <a:pt x="250768" y="497618"/>
                </a:lnTo>
                <a:lnTo>
                  <a:pt x="200119" y="492766"/>
                </a:lnTo>
                <a:lnTo>
                  <a:pt x="154322" y="478301"/>
                </a:lnTo>
                <a:lnTo>
                  <a:pt x="110910" y="456535"/>
                </a:lnTo>
                <a:lnTo>
                  <a:pt x="74749" y="425157"/>
                </a:lnTo>
                <a:lnTo>
                  <a:pt x="43393" y="386477"/>
                </a:lnTo>
                <a:lnTo>
                  <a:pt x="19279" y="342990"/>
                </a:lnTo>
                <a:lnTo>
                  <a:pt x="4819" y="297101"/>
                </a:lnTo>
                <a:lnTo>
                  <a:pt x="0" y="248809"/>
                </a:lnTo>
              </a:path>
            </a:pathLst>
          </a:custGeom>
          <a:ln w="4818">
            <a:solidFill>
              <a:srgbClr val="231F20"/>
            </a:solidFill>
          </a:ln>
        </p:spPr>
        <p:txBody>
          <a:bodyPr wrap="square" lIns="0" tIns="0" rIns="0" bIns="0" rtlCol="0"/>
          <a:lstStyle/>
          <a:p>
            <a:endParaRPr/>
          </a:p>
        </p:txBody>
      </p:sp>
      <p:sp>
        <p:nvSpPr>
          <p:cNvPr id="18" name="object 18"/>
          <p:cNvSpPr txBox="1"/>
          <p:nvPr/>
        </p:nvSpPr>
        <p:spPr>
          <a:xfrm>
            <a:off x="3796034" y="3636211"/>
            <a:ext cx="16002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4</a:t>
            </a:r>
            <a:endParaRPr sz="1900">
              <a:latin typeface="Arial MT"/>
              <a:cs typeface="Arial MT"/>
            </a:endParaRPr>
          </a:p>
        </p:txBody>
      </p:sp>
      <p:sp>
        <p:nvSpPr>
          <p:cNvPr id="19" name="object 19"/>
          <p:cNvSpPr/>
          <p:nvPr/>
        </p:nvSpPr>
        <p:spPr>
          <a:xfrm>
            <a:off x="4713034" y="1100520"/>
            <a:ext cx="499745" cy="497840"/>
          </a:xfrm>
          <a:custGeom>
            <a:avLst/>
            <a:gdLst/>
            <a:ahLst/>
            <a:cxnLst/>
            <a:rect l="l" t="t" r="r" b="b"/>
            <a:pathLst>
              <a:path w="499745" h="497840">
                <a:moveTo>
                  <a:pt x="0" y="248763"/>
                </a:moveTo>
                <a:lnTo>
                  <a:pt x="4806" y="200470"/>
                </a:lnTo>
                <a:lnTo>
                  <a:pt x="19270" y="154581"/>
                </a:lnTo>
                <a:lnTo>
                  <a:pt x="43393" y="111095"/>
                </a:lnTo>
                <a:lnTo>
                  <a:pt x="74726" y="72461"/>
                </a:lnTo>
                <a:lnTo>
                  <a:pt x="110910" y="41036"/>
                </a:lnTo>
                <a:lnTo>
                  <a:pt x="154304" y="19316"/>
                </a:lnTo>
                <a:lnTo>
                  <a:pt x="200147" y="4806"/>
                </a:lnTo>
                <a:lnTo>
                  <a:pt x="250796" y="0"/>
                </a:lnTo>
                <a:lnTo>
                  <a:pt x="299042" y="4806"/>
                </a:lnTo>
                <a:lnTo>
                  <a:pt x="344839" y="19316"/>
                </a:lnTo>
                <a:lnTo>
                  <a:pt x="388233" y="41036"/>
                </a:lnTo>
                <a:lnTo>
                  <a:pt x="426820" y="72461"/>
                </a:lnTo>
                <a:lnTo>
                  <a:pt x="455750" y="111095"/>
                </a:lnTo>
                <a:lnTo>
                  <a:pt x="479873" y="154581"/>
                </a:lnTo>
                <a:lnTo>
                  <a:pt x="494337" y="200470"/>
                </a:lnTo>
                <a:lnTo>
                  <a:pt x="499143" y="248763"/>
                </a:lnTo>
                <a:lnTo>
                  <a:pt x="494337" y="297101"/>
                </a:lnTo>
                <a:lnTo>
                  <a:pt x="479873" y="342990"/>
                </a:lnTo>
                <a:lnTo>
                  <a:pt x="455750" y="386477"/>
                </a:lnTo>
                <a:lnTo>
                  <a:pt x="426820" y="425111"/>
                </a:lnTo>
                <a:lnTo>
                  <a:pt x="388233" y="456535"/>
                </a:lnTo>
                <a:lnTo>
                  <a:pt x="344839" y="478255"/>
                </a:lnTo>
                <a:lnTo>
                  <a:pt x="299042" y="492766"/>
                </a:lnTo>
                <a:lnTo>
                  <a:pt x="250796" y="497572"/>
                </a:lnTo>
                <a:lnTo>
                  <a:pt x="200147" y="492766"/>
                </a:lnTo>
                <a:lnTo>
                  <a:pt x="154304" y="478255"/>
                </a:lnTo>
                <a:lnTo>
                  <a:pt x="110910" y="456535"/>
                </a:lnTo>
                <a:lnTo>
                  <a:pt x="74726" y="425111"/>
                </a:lnTo>
                <a:lnTo>
                  <a:pt x="43393" y="386477"/>
                </a:lnTo>
                <a:lnTo>
                  <a:pt x="19270" y="342990"/>
                </a:lnTo>
                <a:lnTo>
                  <a:pt x="4806" y="297101"/>
                </a:lnTo>
                <a:lnTo>
                  <a:pt x="0" y="248763"/>
                </a:lnTo>
                <a:close/>
              </a:path>
            </a:pathLst>
          </a:custGeom>
          <a:ln w="4818">
            <a:solidFill>
              <a:srgbClr val="231F20"/>
            </a:solidFill>
          </a:ln>
        </p:spPr>
        <p:txBody>
          <a:bodyPr wrap="square" lIns="0" tIns="0" rIns="0" bIns="0" rtlCol="0"/>
          <a:lstStyle/>
          <a:p>
            <a:endParaRPr/>
          </a:p>
        </p:txBody>
      </p:sp>
      <p:sp>
        <p:nvSpPr>
          <p:cNvPr id="20" name="object 20"/>
          <p:cNvSpPr txBox="1"/>
          <p:nvPr/>
        </p:nvSpPr>
        <p:spPr>
          <a:xfrm>
            <a:off x="4881183" y="1167518"/>
            <a:ext cx="16002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1</a:t>
            </a:r>
            <a:endParaRPr sz="1900">
              <a:latin typeface="Arial MT"/>
              <a:cs typeface="Arial MT"/>
            </a:endParaRPr>
          </a:p>
        </p:txBody>
      </p:sp>
      <p:sp>
        <p:nvSpPr>
          <p:cNvPr id="21" name="object 21"/>
          <p:cNvSpPr/>
          <p:nvPr/>
        </p:nvSpPr>
        <p:spPr>
          <a:xfrm>
            <a:off x="2769419" y="1349283"/>
            <a:ext cx="4104640" cy="2468880"/>
          </a:xfrm>
          <a:custGeom>
            <a:avLst/>
            <a:gdLst/>
            <a:ahLst/>
            <a:cxnLst/>
            <a:rect l="l" t="t" r="r" b="b"/>
            <a:pathLst>
              <a:path w="4104640" h="2468879">
                <a:moveTo>
                  <a:pt x="1605985" y="1823785"/>
                </a:moveTo>
                <a:lnTo>
                  <a:pt x="1287718" y="2297235"/>
                </a:lnTo>
              </a:path>
              <a:path w="4104640" h="2468879">
                <a:moveTo>
                  <a:pt x="2150972" y="1200560"/>
                </a:moveTo>
                <a:lnTo>
                  <a:pt x="1967738" y="1488004"/>
                </a:lnTo>
              </a:path>
              <a:path w="4104640" h="2468879">
                <a:moveTo>
                  <a:pt x="3554453" y="664308"/>
                </a:moveTo>
                <a:lnTo>
                  <a:pt x="4104246" y="1596696"/>
                </a:lnTo>
              </a:path>
              <a:path w="4104640" h="2468879">
                <a:moveTo>
                  <a:pt x="1388970" y="359951"/>
                </a:moveTo>
                <a:lnTo>
                  <a:pt x="1943615" y="0"/>
                </a:lnTo>
              </a:path>
              <a:path w="4104640" h="2468879">
                <a:moveTo>
                  <a:pt x="2442759" y="0"/>
                </a:moveTo>
                <a:lnTo>
                  <a:pt x="3120376" y="497618"/>
                </a:lnTo>
              </a:path>
              <a:path w="4104640" h="2468879">
                <a:moveTo>
                  <a:pt x="3279533" y="2355186"/>
                </a:moveTo>
                <a:lnTo>
                  <a:pt x="4039132" y="1973515"/>
                </a:lnTo>
              </a:path>
              <a:path w="4104640" h="2468879">
                <a:moveTo>
                  <a:pt x="1357637" y="2468730"/>
                </a:moveTo>
                <a:lnTo>
                  <a:pt x="2780343" y="2355186"/>
                </a:lnTo>
              </a:path>
              <a:path w="4104640" h="2468879">
                <a:moveTo>
                  <a:pt x="2298113" y="751234"/>
                </a:moveTo>
                <a:lnTo>
                  <a:pt x="2194412" y="248809"/>
                </a:lnTo>
              </a:path>
              <a:path w="4104640" h="2468879">
                <a:moveTo>
                  <a:pt x="0" y="1449370"/>
                </a:moveTo>
                <a:lnTo>
                  <a:pt x="4819" y="1401031"/>
                </a:lnTo>
                <a:lnTo>
                  <a:pt x="19279" y="1355142"/>
                </a:lnTo>
                <a:lnTo>
                  <a:pt x="43398" y="1311656"/>
                </a:lnTo>
                <a:lnTo>
                  <a:pt x="72332" y="1273022"/>
                </a:lnTo>
                <a:lnTo>
                  <a:pt x="110929" y="1241597"/>
                </a:lnTo>
                <a:lnTo>
                  <a:pt x="154327" y="1219877"/>
                </a:lnTo>
                <a:lnTo>
                  <a:pt x="200142" y="1205366"/>
                </a:lnTo>
                <a:lnTo>
                  <a:pt x="248375" y="1200560"/>
                </a:lnTo>
                <a:lnTo>
                  <a:pt x="296593" y="1205366"/>
                </a:lnTo>
                <a:lnTo>
                  <a:pt x="344825" y="1219877"/>
                </a:lnTo>
                <a:lnTo>
                  <a:pt x="388242" y="1241597"/>
                </a:lnTo>
                <a:lnTo>
                  <a:pt x="424417" y="1273022"/>
                </a:lnTo>
                <a:lnTo>
                  <a:pt x="455754" y="1311656"/>
                </a:lnTo>
                <a:lnTo>
                  <a:pt x="479873" y="1355142"/>
                </a:lnTo>
                <a:lnTo>
                  <a:pt x="491930" y="1401031"/>
                </a:lnTo>
                <a:lnTo>
                  <a:pt x="496750" y="1449370"/>
                </a:lnTo>
                <a:lnTo>
                  <a:pt x="491930" y="1497662"/>
                </a:lnTo>
                <a:lnTo>
                  <a:pt x="479873" y="1545954"/>
                </a:lnTo>
                <a:lnTo>
                  <a:pt x="455754" y="1587037"/>
                </a:lnTo>
                <a:lnTo>
                  <a:pt x="424417" y="1625671"/>
                </a:lnTo>
                <a:lnTo>
                  <a:pt x="388242" y="1657096"/>
                </a:lnTo>
                <a:lnTo>
                  <a:pt x="344825" y="1678816"/>
                </a:lnTo>
                <a:lnTo>
                  <a:pt x="296593" y="1693327"/>
                </a:lnTo>
                <a:lnTo>
                  <a:pt x="248375" y="1698133"/>
                </a:lnTo>
                <a:lnTo>
                  <a:pt x="200142" y="1693327"/>
                </a:lnTo>
                <a:lnTo>
                  <a:pt x="154327" y="1678816"/>
                </a:lnTo>
                <a:lnTo>
                  <a:pt x="110929" y="1657096"/>
                </a:lnTo>
                <a:lnTo>
                  <a:pt x="72332" y="1625671"/>
                </a:lnTo>
                <a:lnTo>
                  <a:pt x="43398" y="1587037"/>
                </a:lnTo>
                <a:lnTo>
                  <a:pt x="19279" y="1545954"/>
                </a:lnTo>
                <a:lnTo>
                  <a:pt x="4819" y="1497662"/>
                </a:lnTo>
                <a:lnTo>
                  <a:pt x="0" y="1449370"/>
                </a:lnTo>
                <a:close/>
              </a:path>
            </a:pathLst>
          </a:custGeom>
          <a:ln w="4818">
            <a:solidFill>
              <a:srgbClr val="231F20"/>
            </a:solidFill>
          </a:ln>
        </p:spPr>
        <p:txBody>
          <a:bodyPr wrap="square" lIns="0" tIns="0" rIns="0" bIns="0" rtlCol="0"/>
          <a:lstStyle/>
          <a:p>
            <a:endParaRPr/>
          </a:p>
        </p:txBody>
      </p:sp>
      <p:sp>
        <p:nvSpPr>
          <p:cNvPr id="22" name="object 22"/>
          <p:cNvSpPr txBox="1"/>
          <p:nvPr/>
        </p:nvSpPr>
        <p:spPr>
          <a:xfrm>
            <a:off x="2937583" y="2616845"/>
            <a:ext cx="16002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3</a:t>
            </a:r>
            <a:endParaRPr sz="1900">
              <a:latin typeface="Arial MT"/>
              <a:cs typeface="Arial MT"/>
            </a:endParaRPr>
          </a:p>
        </p:txBody>
      </p:sp>
      <p:sp>
        <p:nvSpPr>
          <p:cNvPr id="23" name="object 23"/>
          <p:cNvSpPr/>
          <p:nvPr/>
        </p:nvSpPr>
        <p:spPr>
          <a:xfrm>
            <a:off x="3174538" y="2030505"/>
            <a:ext cx="2874645" cy="1604010"/>
          </a:xfrm>
          <a:custGeom>
            <a:avLst/>
            <a:gdLst/>
            <a:ahLst/>
            <a:cxnLst/>
            <a:rect l="l" t="t" r="r" b="b"/>
            <a:pathLst>
              <a:path w="2874645" h="1604010">
                <a:moveTo>
                  <a:pt x="0" y="961363"/>
                </a:moveTo>
                <a:lnTo>
                  <a:pt x="535328" y="1603905"/>
                </a:lnTo>
              </a:path>
              <a:path w="2874645" h="1604010">
                <a:moveTo>
                  <a:pt x="610082" y="0"/>
                </a:moveTo>
                <a:lnTo>
                  <a:pt x="26516" y="599055"/>
                </a:lnTo>
              </a:path>
              <a:path w="2874645" h="1604010">
                <a:moveTo>
                  <a:pt x="2375224" y="881646"/>
                </a:moveTo>
                <a:lnTo>
                  <a:pt x="2380076" y="833354"/>
                </a:lnTo>
                <a:lnTo>
                  <a:pt x="2394540" y="785062"/>
                </a:lnTo>
                <a:lnTo>
                  <a:pt x="2418664" y="743978"/>
                </a:lnTo>
                <a:lnTo>
                  <a:pt x="2449996" y="705345"/>
                </a:lnTo>
                <a:lnTo>
                  <a:pt x="2486180" y="673920"/>
                </a:lnTo>
                <a:lnTo>
                  <a:pt x="2529574" y="652200"/>
                </a:lnTo>
                <a:lnTo>
                  <a:pt x="2575417" y="637689"/>
                </a:lnTo>
                <a:lnTo>
                  <a:pt x="2626020" y="632837"/>
                </a:lnTo>
                <a:lnTo>
                  <a:pt x="2674266" y="637689"/>
                </a:lnTo>
                <a:lnTo>
                  <a:pt x="2720109" y="652200"/>
                </a:lnTo>
                <a:lnTo>
                  <a:pt x="2763503" y="673920"/>
                </a:lnTo>
                <a:lnTo>
                  <a:pt x="2799641" y="705345"/>
                </a:lnTo>
                <a:lnTo>
                  <a:pt x="2831020" y="743978"/>
                </a:lnTo>
                <a:lnTo>
                  <a:pt x="2855097" y="785062"/>
                </a:lnTo>
                <a:lnTo>
                  <a:pt x="2869607" y="833354"/>
                </a:lnTo>
                <a:lnTo>
                  <a:pt x="2874414" y="881646"/>
                </a:lnTo>
                <a:lnTo>
                  <a:pt x="2869607" y="929985"/>
                </a:lnTo>
                <a:lnTo>
                  <a:pt x="2855097" y="975874"/>
                </a:lnTo>
                <a:lnTo>
                  <a:pt x="2831020" y="1019360"/>
                </a:lnTo>
                <a:lnTo>
                  <a:pt x="2799641" y="1057994"/>
                </a:lnTo>
                <a:lnTo>
                  <a:pt x="2763503" y="1089419"/>
                </a:lnTo>
                <a:lnTo>
                  <a:pt x="2720109" y="1111139"/>
                </a:lnTo>
                <a:lnTo>
                  <a:pt x="2674266" y="1125649"/>
                </a:lnTo>
                <a:lnTo>
                  <a:pt x="2626020" y="1130456"/>
                </a:lnTo>
                <a:lnTo>
                  <a:pt x="2575417" y="1125649"/>
                </a:lnTo>
                <a:lnTo>
                  <a:pt x="2529574" y="1111139"/>
                </a:lnTo>
                <a:lnTo>
                  <a:pt x="2486180" y="1089419"/>
                </a:lnTo>
                <a:lnTo>
                  <a:pt x="2449996" y="1057994"/>
                </a:lnTo>
                <a:lnTo>
                  <a:pt x="2418664" y="1019360"/>
                </a:lnTo>
                <a:lnTo>
                  <a:pt x="2394540" y="975874"/>
                </a:lnTo>
                <a:lnTo>
                  <a:pt x="2380076" y="929985"/>
                </a:lnTo>
                <a:lnTo>
                  <a:pt x="2375224" y="881646"/>
                </a:lnTo>
              </a:path>
            </a:pathLst>
          </a:custGeom>
          <a:ln w="4818">
            <a:solidFill>
              <a:srgbClr val="231F20"/>
            </a:solidFill>
          </a:ln>
        </p:spPr>
        <p:txBody>
          <a:bodyPr wrap="square" lIns="0" tIns="0" rIns="0" bIns="0" rtlCol="0"/>
          <a:lstStyle/>
          <a:p>
            <a:endParaRPr/>
          </a:p>
        </p:txBody>
      </p:sp>
      <p:sp>
        <p:nvSpPr>
          <p:cNvPr id="24" name="object 24"/>
          <p:cNvSpPr txBox="1"/>
          <p:nvPr/>
        </p:nvSpPr>
        <p:spPr>
          <a:xfrm>
            <a:off x="5650436" y="2730364"/>
            <a:ext cx="295275"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1</a:t>
            </a:r>
            <a:r>
              <a:rPr sz="1900" dirty="0">
                <a:solidFill>
                  <a:srgbClr val="231F20"/>
                </a:solidFill>
                <a:latin typeface="Arial MT"/>
                <a:cs typeface="Arial MT"/>
              </a:rPr>
              <a:t>0</a:t>
            </a:r>
            <a:endParaRPr sz="1900">
              <a:latin typeface="Arial MT"/>
              <a:cs typeface="Arial MT"/>
            </a:endParaRPr>
          </a:p>
        </p:txBody>
      </p:sp>
      <p:sp>
        <p:nvSpPr>
          <p:cNvPr id="25" name="object 25"/>
          <p:cNvSpPr/>
          <p:nvPr/>
        </p:nvSpPr>
        <p:spPr>
          <a:xfrm>
            <a:off x="2000175" y="3501549"/>
            <a:ext cx="499745" cy="497840"/>
          </a:xfrm>
          <a:custGeom>
            <a:avLst/>
            <a:gdLst/>
            <a:ahLst/>
            <a:cxnLst/>
            <a:rect l="l" t="t" r="r" b="b"/>
            <a:pathLst>
              <a:path w="499744" h="497839">
                <a:moveTo>
                  <a:pt x="0" y="248809"/>
                </a:moveTo>
                <a:lnTo>
                  <a:pt x="4819" y="200517"/>
                </a:lnTo>
                <a:lnTo>
                  <a:pt x="19279" y="152178"/>
                </a:lnTo>
                <a:lnTo>
                  <a:pt x="43398" y="111141"/>
                </a:lnTo>
                <a:lnTo>
                  <a:pt x="74753" y="72461"/>
                </a:lnTo>
                <a:lnTo>
                  <a:pt x="110910" y="41083"/>
                </a:lnTo>
                <a:lnTo>
                  <a:pt x="154327" y="19363"/>
                </a:lnTo>
                <a:lnTo>
                  <a:pt x="200142" y="4852"/>
                </a:lnTo>
                <a:lnTo>
                  <a:pt x="250778" y="0"/>
                </a:lnTo>
                <a:lnTo>
                  <a:pt x="299010" y="4852"/>
                </a:lnTo>
                <a:lnTo>
                  <a:pt x="344825" y="19363"/>
                </a:lnTo>
                <a:lnTo>
                  <a:pt x="388242" y="41083"/>
                </a:lnTo>
                <a:lnTo>
                  <a:pt x="424399" y="72461"/>
                </a:lnTo>
                <a:lnTo>
                  <a:pt x="455754" y="111141"/>
                </a:lnTo>
                <a:lnTo>
                  <a:pt x="479873" y="152178"/>
                </a:lnTo>
                <a:lnTo>
                  <a:pt x="494333" y="200517"/>
                </a:lnTo>
                <a:lnTo>
                  <a:pt x="499153" y="248809"/>
                </a:lnTo>
                <a:lnTo>
                  <a:pt x="494333" y="297147"/>
                </a:lnTo>
                <a:lnTo>
                  <a:pt x="479873" y="343037"/>
                </a:lnTo>
                <a:lnTo>
                  <a:pt x="455754" y="386523"/>
                </a:lnTo>
                <a:lnTo>
                  <a:pt x="424399" y="425157"/>
                </a:lnTo>
                <a:lnTo>
                  <a:pt x="388242" y="456535"/>
                </a:lnTo>
                <a:lnTo>
                  <a:pt x="344825" y="478301"/>
                </a:lnTo>
                <a:lnTo>
                  <a:pt x="299010" y="492812"/>
                </a:lnTo>
                <a:lnTo>
                  <a:pt x="250778" y="497618"/>
                </a:lnTo>
                <a:lnTo>
                  <a:pt x="200142" y="492812"/>
                </a:lnTo>
                <a:lnTo>
                  <a:pt x="154327" y="478301"/>
                </a:lnTo>
                <a:lnTo>
                  <a:pt x="110910" y="456535"/>
                </a:lnTo>
                <a:lnTo>
                  <a:pt x="74753" y="425157"/>
                </a:lnTo>
                <a:lnTo>
                  <a:pt x="43398" y="386523"/>
                </a:lnTo>
                <a:lnTo>
                  <a:pt x="19279" y="343037"/>
                </a:lnTo>
                <a:lnTo>
                  <a:pt x="4819" y="297147"/>
                </a:lnTo>
                <a:lnTo>
                  <a:pt x="0" y="248809"/>
                </a:lnTo>
                <a:close/>
              </a:path>
            </a:pathLst>
          </a:custGeom>
          <a:ln w="4818">
            <a:solidFill>
              <a:srgbClr val="231F20"/>
            </a:solidFill>
          </a:ln>
        </p:spPr>
        <p:txBody>
          <a:bodyPr wrap="square" lIns="0" tIns="0" rIns="0" bIns="0" rtlCol="0"/>
          <a:lstStyle/>
          <a:p>
            <a:endParaRPr/>
          </a:p>
        </p:txBody>
      </p:sp>
      <p:sp>
        <p:nvSpPr>
          <p:cNvPr id="26" name="object 26"/>
          <p:cNvSpPr txBox="1"/>
          <p:nvPr/>
        </p:nvSpPr>
        <p:spPr>
          <a:xfrm>
            <a:off x="2100798" y="3568578"/>
            <a:ext cx="295275"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1</a:t>
            </a:r>
            <a:r>
              <a:rPr sz="1900" dirty="0">
                <a:solidFill>
                  <a:srgbClr val="231F20"/>
                </a:solidFill>
                <a:latin typeface="Arial MT"/>
                <a:cs typeface="Arial MT"/>
              </a:rPr>
              <a:t>1</a:t>
            </a:r>
            <a:endParaRPr sz="1900">
              <a:latin typeface="Arial MT"/>
              <a:cs typeface="Arial MT"/>
            </a:endParaRPr>
          </a:p>
        </p:txBody>
      </p:sp>
      <p:sp>
        <p:nvSpPr>
          <p:cNvPr id="27" name="object 27"/>
          <p:cNvSpPr/>
          <p:nvPr/>
        </p:nvSpPr>
        <p:spPr>
          <a:xfrm>
            <a:off x="2385996" y="1871071"/>
            <a:ext cx="5223510" cy="1947545"/>
          </a:xfrm>
          <a:custGeom>
            <a:avLst/>
            <a:gdLst/>
            <a:ahLst/>
            <a:cxnLst/>
            <a:rect l="l" t="t" r="r" b="b"/>
            <a:pathLst>
              <a:path w="5223509" h="1947545">
                <a:moveTo>
                  <a:pt x="2396957" y="1108736"/>
                </a:moveTo>
                <a:lnTo>
                  <a:pt x="3163765" y="1041080"/>
                </a:lnTo>
              </a:path>
              <a:path w="5223509" h="1947545">
                <a:moveTo>
                  <a:pt x="3414562" y="1289890"/>
                </a:moveTo>
                <a:lnTo>
                  <a:pt x="3414562" y="1584588"/>
                </a:lnTo>
              </a:path>
              <a:path w="5223509" h="1947545">
                <a:moveTo>
                  <a:pt x="3662955" y="1041080"/>
                </a:moveTo>
                <a:lnTo>
                  <a:pt x="4362293" y="1289890"/>
                </a:lnTo>
              </a:path>
              <a:path w="5223509" h="1947545">
                <a:moveTo>
                  <a:pt x="3477273" y="799526"/>
                </a:moveTo>
                <a:lnTo>
                  <a:pt x="3559254" y="355052"/>
                </a:lnTo>
              </a:path>
              <a:path w="5223509" h="1947545">
                <a:moveTo>
                  <a:pt x="1603623" y="270529"/>
                </a:moveTo>
                <a:lnTo>
                  <a:pt x="2011127" y="898560"/>
                </a:lnTo>
              </a:path>
              <a:path w="5223509" h="1947545">
                <a:moveTo>
                  <a:pt x="0" y="1671561"/>
                </a:moveTo>
                <a:lnTo>
                  <a:pt x="470233" y="1115991"/>
                </a:lnTo>
              </a:path>
              <a:path w="5223509" h="1947545">
                <a:moveTo>
                  <a:pt x="113332" y="1879287"/>
                </a:moveTo>
                <a:lnTo>
                  <a:pt x="1241898" y="1946942"/>
                </a:lnTo>
              </a:path>
              <a:path w="5223509" h="1947545">
                <a:moveTo>
                  <a:pt x="4724000" y="248809"/>
                </a:moveTo>
                <a:lnTo>
                  <a:pt x="4728806" y="200470"/>
                </a:lnTo>
                <a:lnTo>
                  <a:pt x="4743271" y="152178"/>
                </a:lnTo>
                <a:lnTo>
                  <a:pt x="4767394" y="108692"/>
                </a:lnTo>
                <a:lnTo>
                  <a:pt x="4798726" y="72461"/>
                </a:lnTo>
                <a:lnTo>
                  <a:pt x="4834911" y="41083"/>
                </a:lnTo>
                <a:lnTo>
                  <a:pt x="4878304" y="19316"/>
                </a:lnTo>
                <a:lnTo>
                  <a:pt x="4924147" y="4852"/>
                </a:lnTo>
                <a:lnTo>
                  <a:pt x="4972347" y="0"/>
                </a:lnTo>
                <a:lnTo>
                  <a:pt x="5022996" y="4852"/>
                </a:lnTo>
                <a:lnTo>
                  <a:pt x="5068840" y="19316"/>
                </a:lnTo>
                <a:lnTo>
                  <a:pt x="5112233" y="41083"/>
                </a:lnTo>
                <a:lnTo>
                  <a:pt x="5148372" y="72461"/>
                </a:lnTo>
                <a:lnTo>
                  <a:pt x="5179750" y="108692"/>
                </a:lnTo>
                <a:lnTo>
                  <a:pt x="5203873" y="152178"/>
                </a:lnTo>
                <a:lnTo>
                  <a:pt x="5218338" y="200470"/>
                </a:lnTo>
                <a:lnTo>
                  <a:pt x="5223144" y="248809"/>
                </a:lnTo>
                <a:lnTo>
                  <a:pt x="5218338" y="297101"/>
                </a:lnTo>
                <a:lnTo>
                  <a:pt x="5203873" y="342990"/>
                </a:lnTo>
                <a:lnTo>
                  <a:pt x="5179750" y="386477"/>
                </a:lnTo>
                <a:lnTo>
                  <a:pt x="5148372" y="425111"/>
                </a:lnTo>
                <a:lnTo>
                  <a:pt x="5112233" y="456535"/>
                </a:lnTo>
                <a:lnTo>
                  <a:pt x="5068840" y="478255"/>
                </a:lnTo>
                <a:lnTo>
                  <a:pt x="5022996" y="492766"/>
                </a:lnTo>
                <a:lnTo>
                  <a:pt x="4972347" y="497572"/>
                </a:lnTo>
                <a:lnTo>
                  <a:pt x="4924147" y="492766"/>
                </a:lnTo>
                <a:lnTo>
                  <a:pt x="4878304" y="478255"/>
                </a:lnTo>
                <a:lnTo>
                  <a:pt x="4834911" y="456535"/>
                </a:lnTo>
                <a:lnTo>
                  <a:pt x="4798726" y="425111"/>
                </a:lnTo>
                <a:lnTo>
                  <a:pt x="4767394" y="386477"/>
                </a:lnTo>
                <a:lnTo>
                  <a:pt x="4743271" y="342990"/>
                </a:lnTo>
                <a:lnTo>
                  <a:pt x="4728806" y="297101"/>
                </a:lnTo>
                <a:lnTo>
                  <a:pt x="4724000" y="248809"/>
                </a:lnTo>
                <a:close/>
              </a:path>
            </a:pathLst>
          </a:custGeom>
          <a:ln w="4818">
            <a:solidFill>
              <a:srgbClr val="231F20"/>
            </a:solidFill>
          </a:ln>
        </p:spPr>
        <p:txBody>
          <a:bodyPr wrap="square" lIns="0" tIns="0" rIns="0" bIns="0" rtlCol="0"/>
          <a:lstStyle/>
          <a:p>
            <a:endParaRPr/>
          </a:p>
        </p:txBody>
      </p:sp>
      <p:sp>
        <p:nvSpPr>
          <p:cNvPr id="28" name="object 28"/>
          <p:cNvSpPr txBox="1"/>
          <p:nvPr/>
        </p:nvSpPr>
        <p:spPr>
          <a:xfrm>
            <a:off x="7210627" y="1938078"/>
            <a:ext cx="295275"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1</a:t>
            </a:r>
            <a:r>
              <a:rPr sz="1900" dirty="0">
                <a:solidFill>
                  <a:srgbClr val="231F20"/>
                </a:solidFill>
                <a:latin typeface="Arial MT"/>
                <a:cs typeface="Arial MT"/>
              </a:rPr>
              <a:t>2</a:t>
            </a:r>
            <a:endParaRPr sz="1900">
              <a:latin typeface="Arial MT"/>
              <a:cs typeface="Arial MT"/>
            </a:endParaRPr>
          </a:p>
        </p:txBody>
      </p:sp>
      <p:sp>
        <p:nvSpPr>
          <p:cNvPr id="29" name="object 29"/>
          <p:cNvSpPr/>
          <p:nvPr/>
        </p:nvSpPr>
        <p:spPr>
          <a:xfrm>
            <a:off x="8014288" y="2663342"/>
            <a:ext cx="499745" cy="497840"/>
          </a:xfrm>
          <a:custGeom>
            <a:avLst/>
            <a:gdLst/>
            <a:ahLst/>
            <a:cxnLst/>
            <a:rect l="l" t="t" r="r" b="b"/>
            <a:pathLst>
              <a:path w="499745" h="497839">
                <a:moveTo>
                  <a:pt x="0" y="248809"/>
                </a:moveTo>
                <a:lnTo>
                  <a:pt x="4806" y="200517"/>
                </a:lnTo>
                <a:lnTo>
                  <a:pt x="19270" y="152224"/>
                </a:lnTo>
                <a:lnTo>
                  <a:pt x="43393" y="111141"/>
                </a:lnTo>
                <a:lnTo>
                  <a:pt x="74726" y="72507"/>
                </a:lnTo>
                <a:lnTo>
                  <a:pt x="110910" y="41083"/>
                </a:lnTo>
                <a:lnTo>
                  <a:pt x="154304" y="19363"/>
                </a:lnTo>
                <a:lnTo>
                  <a:pt x="200147" y="4852"/>
                </a:lnTo>
                <a:lnTo>
                  <a:pt x="248347" y="0"/>
                </a:lnTo>
                <a:lnTo>
                  <a:pt x="298996" y="4852"/>
                </a:lnTo>
                <a:lnTo>
                  <a:pt x="344793" y="19363"/>
                </a:lnTo>
                <a:lnTo>
                  <a:pt x="388233" y="41083"/>
                </a:lnTo>
                <a:lnTo>
                  <a:pt x="424371" y="72507"/>
                </a:lnTo>
                <a:lnTo>
                  <a:pt x="455750" y="111141"/>
                </a:lnTo>
                <a:lnTo>
                  <a:pt x="479873" y="152224"/>
                </a:lnTo>
                <a:lnTo>
                  <a:pt x="494337" y="200517"/>
                </a:lnTo>
                <a:lnTo>
                  <a:pt x="499143" y="248809"/>
                </a:lnTo>
                <a:lnTo>
                  <a:pt x="494337" y="297147"/>
                </a:lnTo>
                <a:lnTo>
                  <a:pt x="479873" y="343037"/>
                </a:lnTo>
                <a:lnTo>
                  <a:pt x="455750" y="386523"/>
                </a:lnTo>
                <a:lnTo>
                  <a:pt x="424371" y="425157"/>
                </a:lnTo>
                <a:lnTo>
                  <a:pt x="388233" y="456581"/>
                </a:lnTo>
                <a:lnTo>
                  <a:pt x="344793" y="478301"/>
                </a:lnTo>
                <a:lnTo>
                  <a:pt x="298996" y="492812"/>
                </a:lnTo>
                <a:lnTo>
                  <a:pt x="248347" y="497618"/>
                </a:lnTo>
                <a:lnTo>
                  <a:pt x="200147" y="492812"/>
                </a:lnTo>
                <a:lnTo>
                  <a:pt x="154304" y="478301"/>
                </a:lnTo>
                <a:lnTo>
                  <a:pt x="110910" y="456581"/>
                </a:lnTo>
                <a:lnTo>
                  <a:pt x="74726" y="425157"/>
                </a:lnTo>
                <a:lnTo>
                  <a:pt x="43393" y="386523"/>
                </a:lnTo>
                <a:lnTo>
                  <a:pt x="19270" y="343037"/>
                </a:lnTo>
                <a:lnTo>
                  <a:pt x="4806" y="297147"/>
                </a:lnTo>
                <a:lnTo>
                  <a:pt x="0" y="248809"/>
                </a:lnTo>
                <a:close/>
              </a:path>
            </a:pathLst>
          </a:custGeom>
          <a:ln w="4818">
            <a:solidFill>
              <a:srgbClr val="231F20"/>
            </a:solidFill>
          </a:ln>
        </p:spPr>
        <p:txBody>
          <a:bodyPr wrap="square" lIns="0" tIns="0" rIns="0" bIns="0" rtlCol="0"/>
          <a:lstStyle/>
          <a:p>
            <a:endParaRPr/>
          </a:p>
        </p:txBody>
      </p:sp>
      <p:sp>
        <p:nvSpPr>
          <p:cNvPr id="30" name="object 30"/>
          <p:cNvSpPr txBox="1"/>
          <p:nvPr/>
        </p:nvSpPr>
        <p:spPr>
          <a:xfrm>
            <a:off x="8114905" y="2730364"/>
            <a:ext cx="295275"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1</a:t>
            </a:r>
            <a:r>
              <a:rPr sz="1900" dirty="0">
                <a:solidFill>
                  <a:srgbClr val="231F20"/>
                </a:solidFill>
                <a:latin typeface="Arial MT"/>
                <a:cs typeface="Arial MT"/>
              </a:rPr>
              <a:t>3</a:t>
            </a:r>
            <a:endParaRPr sz="1900">
              <a:latin typeface="Arial MT"/>
              <a:cs typeface="Arial MT"/>
            </a:endParaRPr>
          </a:p>
        </p:txBody>
      </p:sp>
      <p:sp>
        <p:nvSpPr>
          <p:cNvPr id="31" name="object 31"/>
          <p:cNvSpPr/>
          <p:nvPr/>
        </p:nvSpPr>
        <p:spPr>
          <a:xfrm>
            <a:off x="6704850" y="1100520"/>
            <a:ext cx="497205" cy="497840"/>
          </a:xfrm>
          <a:custGeom>
            <a:avLst/>
            <a:gdLst/>
            <a:ahLst/>
            <a:cxnLst/>
            <a:rect l="l" t="t" r="r" b="b"/>
            <a:pathLst>
              <a:path w="497204" h="497840">
                <a:moveTo>
                  <a:pt x="0" y="248763"/>
                </a:moveTo>
                <a:lnTo>
                  <a:pt x="4852" y="200470"/>
                </a:lnTo>
                <a:lnTo>
                  <a:pt x="16913" y="154581"/>
                </a:lnTo>
                <a:lnTo>
                  <a:pt x="40990" y="111095"/>
                </a:lnTo>
                <a:lnTo>
                  <a:pt x="72369" y="72461"/>
                </a:lnTo>
                <a:lnTo>
                  <a:pt x="108507" y="41036"/>
                </a:lnTo>
                <a:lnTo>
                  <a:pt x="151947" y="19316"/>
                </a:lnTo>
                <a:lnTo>
                  <a:pt x="200147" y="4806"/>
                </a:lnTo>
                <a:lnTo>
                  <a:pt x="248393" y="0"/>
                </a:lnTo>
                <a:lnTo>
                  <a:pt x="296639" y="4806"/>
                </a:lnTo>
                <a:lnTo>
                  <a:pt x="342436" y="19316"/>
                </a:lnTo>
                <a:lnTo>
                  <a:pt x="385830" y="41036"/>
                </a:lnTo>
                <a:lnTo>
                  <a:pt x="424417" y="72461"/>
                </a:lnTo>
                <a:lnTo>
                  <a:pt x="453393" y="111095"/>
                </a:lnTo>
                <a:lnTo>
                  <a:pt x="477470" y="154581"/>
                </a:lnTo>
                <a:lnTo>
                  <a:pt x="491934" y="200470"/>
                </a:lnTo>
                <a:lnTo>
                  <a:pt x="496786" y="248763"/>
                </a:lnTo>
                <a:lnTo>
                  <a:pt x="491934" y="297101"/>
                </a:lnTo>
                <a:lnTo>
                  <a:pt x="477470" y="342990"/>
                </a:lnTo>
                <a:lnTo>
                  <a:pt x="453393" y="386477"/>
                </a:lnTo>
                <a:lnTo>
                  <a:pt x="424417" y="425111"/>
                </a:lnTo>
                <a:lnTo>
                  <a:pt x="385830" y="456535"/>
                </a:lnTo>
                <a:lnTo>
                  <a:pt x="342436" y="478255"/>
                </a:lnTo>
                <a:lnTo>
                  <a:pt x="296639" y="492766"/>
                </a:lnTo>
                <a:lnTo>
                  <a:pt x="248393" y="497572"/>
                </a:lnTo>
                <a:lnTo>
                  <a:pt x="200147" y="492766"/>
                </a:lnTo>
                <a:lnTo>
                  <a:pt x="151947" y="478255"/>
                </a:lnTo>
                <a:lnTo>
                  <a:pt x="108507" y="456535"/>
                </a:lnTo>
                <a:lnTo>
                  <a:pt x="72369" y="425111"/>
                </a:lnTo>
                <a:lnTo>
                  <a:pt x="40990" y="386477"/>
                </a:lnTo>
                <a:lnTo>
                  <a:pt x="16913" y="342990"/>
                </a:lnTo>
                <a:lnTo>
                  <a:pt x="4852" y="297101"/>
                </a:lnTo>
                <a:lnTo>
                  <a:pt x="0" y="248763"/>
                </a:lnTo>
                <a:close/>
              </a:path>
            </a:pathLst>
          </a:custGeom>
          <a:ln w="4818">
            <a:solidFill>
              <a:srgbClr val="231F20"/>
            </a:solidFill>
          </a:ln>
        </p:spPr>
        <p:txBody>
          <a:bodyPr wrap="square" lIns="0" tIns="0" rIns="0" bIns="0" rtlCol="0"/>
          <a:lstStyle/>
          <a:p>
            <a:endParaRPr/>
          </a:p>
        </p:txBody>
      </p:sp>
      <p:sp>
        <p:nvSpPr>
          <p:cNvPr id="32" name="object 32"/>
          <p:cNvSpPr txBox="1"/>
          <p:nvPr/>
        </p:nvSpPr>
        <p:spPr>
          <a:xfrm>
            <a:off x="6805512" y="1167518"/>
            <a:ext cx="295275"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1</a:t>
            </a:r>
            <a:r>
              <a:rPr sz="1900" dirty="0">
                <a:solidFill>
                  <a:srgbClr val="231F20"/>
                </a:solidFill>
                <a:latin typeface="Arial MT"/>
                <a:cs typeface="Arial MT"/>
              </a:rPr>
              <a:t>4</a:t>
            </a:r>
            <a:endParaRPr sz="1900">
              <a:latin typeface="Arial MT"/>
              <a:cs typeface="Arial MT"/>
            </a:endParaRPr>
          </a:p>
        </p:txBody>
      </p:sp>
      <p:sp>
        <p:nvSpPr>
          <p:cNvPr id="33" name="object 33"/>
          <p:cNvSpPr/>
          <p:nvPr/>
        </p:nvSpPr>
        <p:spPr>
          <a:xfrm>
            <a:off x="7679107" y="3542632"/>
            <a:ext cx="497205" cy="497840"/>
          </a:xfrm>
          <a:custGeom>
            <a:avLst/>
            <a:gdLst/>
            <a:ahLst/>
            <a:cxnLst/>
            <a:rect l="l" t="t" r="r" b="b"/>
            <a:pathLst>
              <a:path w="497204" h="497839">
                <a:moveTo>
                  <a:pt x="0" y="248809"/>
                </a:moveTo>
                <a:lnTo>
                  <a:pt x="4806" y="200470"/>
                </a:lnTo>
                <a:lnTo>
                  <a:pt x="19270" y="154581"/>
                </a:lnTo>
                <a:lnTo>
                  <a:pt x="40990" y="111095"/>
                </a:lnTo>
                <a:lnTo>
                  <a:pt x="72322" y="72461"/>
                </a:lnTo>
                <a:lnTo>
                  <a:pt x="108507" y="41083"/>
                </a:lnTo>
                <a:lnTo>
                  <a:pt x="151901" y="19316"/>
                </a:lnTo>
                <a:lnTo>
                  <a:pt x="200101" y="4806"/>
                </a:lnTo>
                <a:lnTo>
                  <a:pt x="248347" y="0"/>
                </a:lnTo>
                <a:lnTo>
                  <a:pt x="296593" y="4806"/>
                </a:lnTo>
                <a:lnTo>
                  <a:pt x="342390" y="19316"/>
                </a:lnTo>
                <a:lnTo>
                  <a:pt x="385783" y="41083"/>
                </a:lnTo>
                <a:lnTo>
                  <a:pt x="424371" y="72461"/>
                </a:lnTo>
                <a:lnTo>
                  <a:pt x="455750" y="111095"/>
                </a:lnTo>
                <a:lnTo>
                  <a:pt x="477423" y="154581"/>
                </a:lnTo>
                <a:lnTo>
                  <a:pt x="491934" y="200470"/>
                </a:lnTo>
                <a:lnTo>
                  <a:pt x="496740" y="248809"/>
                </a:lnTo>
                <a:lnTo>
                  <a:pt x="491934" y="297101"/>
                </a:lnTo>
                <a:lnTo>
                  <a:pt x="477423" y="345440"/>
                </a:lnTo>
                <a:lnTo>
                  <a:pt x="455750" y="386477"/>
                </a:lnTo>
                <a:lnTo>
                  <a:pt x="424371" y="425157"/>
                </a:lnTo>
                <a:lnTo>
                  <a:pt x="385783" y="456535"/>
                </a:lnTo>
                <a:lnTo>
                  <a:pt x="342390" y="478301"/>
                </a:lnTo>
                <a:lnTo>
                  <a:pt x="296593" y="492766"/>
                </a:lnTo>
                <a:lnTo>
                  <a:pt x="248347" y="497618"/>
                </a:lnTo>
                <a:lnTo>
                  <a:pt x="200101" y="492766"/>
                </a:lnTo>
                <a:lnTo>
                  <a:pt x="151901" y="478301"/>
                </a:lnTo>
                <a:lnTo>
                  <a:pt x="108507" y="456535"/>
                </a:lnTo>
                <a:lnTo>
                  <a:pt x="72322" y="425157"/>
                </a:lnTo>
                <a:lnTo>
                  <a:pt x="40990" y="386477"/>
                </a:lnTo>
                <a:lnTo>
                  <a:pt x="19270" y="345440"/>
                </a:lnTo>
                <a:lnTo>
                  <a:pt x="4806" y="297101"/>
                </a:lnTo>
                <a:lnTo>
                  <a:pt x="0" y="248809"/>
                </a:lnTo>
                <a:close/>
              </a:path>
            </a:pathLst>
          </a:custGeom>
          <a:ln w="4818">
            <a:solidFill>
              <a:srgbClr val="231F20"/>
            </a:solidFill>
          </a:ln>
        </p:spPr>
        <p:txBody>
          <a:bodyPr wrap="square" lIns="0" tIns="0" rIns="0" bIns="0" rtlCol="0"/>
          <a:lstStyle/>
          <a:p>
            <a:endParaRPr/>
          </a:p>
        </p:txBody>
      </p:sp>
      <p:sp>
        <p:nvSpPr>
          <p:cNvPr id="34" name="object 34"/>
          <p:cNvSpPr txBox="1"/>
          <p:nvPr/>
        </p:nvSpPr>
        <p:spPr>
          <a:xfrm>
            <a:off x="7779736" y="3609637"/>
            <a:ext cx="295275"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1</a:t>
            </a:r>
            <a:r>
              <a:rPr sz="1900" dirty="0">
                <a:solidFill>
                  <a:srgbClr val="231F20"/>
                </a:solidFill>
                <a:latin typeface="Arial MT"/>
                <a:cs typeface="Arial MT"/>
              </a:rPr>
              <a:t>5</a:t>
            </a:r>
            <a:endParaRPr sz="1900">
              <a:latin typeface="Arial MT"/>
              <a:cs typeface="Arial MT"/>
            </a:endParaRPr>
          </a:p>
        </p:txBody>
      </p:sp>
      <p:sp>
        <p:nvSpPr>
          <p:cNvPr id="35" name="object 35"/>
          <p:cNvSpPr/>
          <p:nvPr/>
        </p:nvSpPr>
        <p:spPr>
          <a:xfrm>
            <a:off x="6048952" y="1414535"/>
            <a:ext cx="2599690" cy="2377440"/>
          </a:xfrm>
          <a:custGeom>
            <a:avLst/>
            <a:gdLst/>
            <a:ahLst/>
            <a:cxnLst/>
            <a:rect l="l" t="t" r="r" b="b"/>
            <a:pathLst>
              <a:path w="2599690" h="2377440">
                <a:moveTo>
                  <a:pt x="195341" y="417901"/>
                </a:moveTo>
                <a:lnTo>
                  <a:pt x="663152" y="0"/>
                </a:lnTo>
              </a:path>
              <a:path w="2599690" h="2377440">
                <a:moveTo>
                  <a:pt x="1010395" y="159433"/>
                </a:moveTo>
                <a:lnTo>
                  <a:pt x="1205736" y="478255"/>
                </a:lnTo>
              </a:path>
              <a:path w="2599690" h="2377440">
                <a:moveTo>
                  <a:pt x="1499926" y="864732"/>
                </a:moveTo>
                <a:lnTo>
                  <a:pt x="2003923" y="1367203"/>
                </a:lnTo>
              </a:path>
              <a:path w="2599690" h="2377440">
                <a:moveTo>
                  <a:pt x="1162296" y="905815"/>
                </a:moveTo>
                <a:lnTo>
                  <a:pt x="1044176" y="1516933"/>
                </a:lnTo>
              </a:path>
              <a:path w="2599690" h="2377440">
                <a:moveTo>
                  <a:pt x="2044913" y="1681219"/>
                </a:moveTo>
                <a:lnTo>
                  <a:pt x="1878501" y="2128096"/>
                </a:lnTo>
              </a:path>
              <a:path w="2599690" h="2377440">
                <a:moveTo>
                  <a:pt x="1630154" y="2376906"/>
                </a:moveTo>
                <a:lnTo>
                  <a:pt x="0" y="2289933"/>
                </a:lnTo>
              </a:path>
              <a:path w="2599690" h="2377440">
                <a:moveTo>
                  <a:pt x="1692818" y="2210216"/>
                </a:moveTo>
                <a:lnTo>
                  <a:pt x="1133367" y="1913115"/>
                </a:lnTo>
              </a:path>
              <a:path w="2599690" h="2377440">
                <a:moveTo>
                  <a:pt x="1061044" y="705345"/>
                </a:moveTo>
                <a:lnTo>
                  <a:pt x="274919" y="599055"/>
                </a:lnTo>
              </a:path>
              <a:path w="2599690" h="2377440">
                <a:moveTo>
                  <a:pt x="2102772" y="478255"/>
                </a:moveTo>
                <a:lnTo>
                  <a:pt x="2107578" y="429963"/>
                </a:lnTo>
                <a:lnTo>
                  <a:pt x="2119639" y="384074"/>
                </a:lnTo>
                <a:lnTo>
                  <a:pt x="2143762" y="340587"/>
                </a:lnTo>
                <a:lnTo>
                  <a:pt x="2175095" y="301954"/>
                </a:lnTo>
                <a:lnTo>
                  <a:pt x="2211279" y="270529"/>
                </a:lnTo>
                <a:lnTo>
                  <a:pt x="2254673" y="248809"/>
                </a:lnTo>
                <a:lnTo>
                  <a:pt x="2302919" y="234298"/>
                </a:lnTo>
                <a:lnTo>
                  <a:pt x="2351165" y="229492"/>
                </a:lnTo>
                <a:lnTo>
                  <a:pt x="2399365" y="234298"/>
                </a:lnTo>
                <a:lnTo>
                  <a:pt x="2445208" y="248809"/>
                </a:lnTo>
                <a:lnTo>
                  <a:pt x="2488602" y="270529"/>
                </a:lnTo>
                <a:lnTo>
                  <a:pt x="2527190" y="301954"/>
                </a:lnTo>
                <a:lnTo>
                  <a:pt x="2556119" y="340587"/>
                </a:lnTo>
                <a:lnTo>
                  <a:pt x="2580242" y="384074"/>
                </a:lnTo>
                <a:lnTo>
                  <a:pt x="2594706" y="429963"/>
                </a:lnTo>
                <a:lnTo>
                  <a:pt x="2599512" y="478255"/>
                </a:lnTo>
                <a:lnTo>
                  <a:pt x="2594706" y="526547"/>
                </a:lnTo>
                <a:lnTo>
                  <a:pt x="2580242" y="574886"/>
                </a:lnTo>
                <a:lnTo>
                  <a:pt x="2556119" y="615969"/>
                </a:lnTo>
                <a:lnTo>
                  <a:pt x="2527190" y="654603"/>
                </a:lnTo>
                <a:lnTo>
                  <a:pt x="2488602" y="685981"/>
                </a:lnTo>
                <a:lnTo>
                  <a:pt x="2445208" y="707748"/>
                </a:lnTo>
                <a:lnTo>
                  <a:pt x="2399365" y="722212"/>
                </a:lnTo>
                <a:lnTo>
                  <a:pt x="2351165" y="727065"/>
                </a:lnTo>
                <a:lnTo>
                  <a:pt x="2302919" y="722212"/>
                </a:lnTo>
                <a:lnTo>
                  <a:pt x="2254673" y="707748"/>
                </a:lnTo>
                <a:lnTo>
                  <a:pt x="2211279" y="685981"/>
                </a:lnTo>
                <a:lnTo>
                  <a:pt x="2175095" y="654603"/>
                </a:lnTo>
                <a:lnTo>
                  <a:pt x="2143762" y="615969"/>
                </a:lnTo>
                <a:lnTo>
                  <a:pt x="2119639" y="574886"/>
                </a:lnTo>
                <a:lnTo>
                  <a:pt x="2107578" y="526547"/>
                </a:lnTo>
                <a:lnTo>
                  <a:pt x="2102772" y="478255"/>
                </a:lnTo>
                <a:close/>
              </a:path>
            </a:pathLst>
          </a:custGeom>
          <a:ln w="4818">
            <a:solidFill>
              <a:srgbClr val="231F20"/>
            </a:solidFill>
          </a:ln>
        </p:spPr>
        <p:txBody>
          <a:bodyPr wrap="square" lIns="0" tIns="0" rIns="0" bIns="0" rtlCol="0"/>
          <a:lstStyle/>
          <a:p>
            <a:endParaRPr/>
          </a:p>
        </p:txBody>
      </p:sp>
      <p:sp>
        <p:nvSpPr>
          <p:cNvPr id="36" name="object 36"/>
          <p:cNvSpPr txBox="1"/>
          <p:nvPr/>
        </p:nvSpPr>
        <p:spPr>
          <a:xfrm>
            <a:off x="8252364" y="1711018"/>
            <a:ext cx="295275" cy="315595"/>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231F20"/>
                </a:solidFill>
                <a:latin typeface="Arial MT"/>
                <a:cs typeface="Arial MT"/>
              </a:rPr>
              <a:t>1</a:t>
            </a:r>
            <a:r>
              <a:rPr sz="1900" dirty="0">
                <a:solidFill>
                  <a:srgbClr val="231F20"/>
                </a:solidFill>
                <a:latin typeface="Arial MT"/>
                <a:cs typeface="Arial MT"/>
              </a:rPr>
              <a:t>6</a:t>
            </a:r>
            <a:endParaRPr sz="1900">
              <a:latin typeface="Arial MT"/>
              <a:cs typeface="Arial MT"/>
            </a:endParaRPr>
          </a:p>
        </p:txBody>
      </p:sp>
      <p:grpSp>
        <p:nvGrpSpPr>
          <p:cNvPr id="37" name="object 37"/>
          <p:cNvGrpSpPr/>
          <p:nvPr/>
        </p:nvGrpSpPr>
        <p:grpSpPr>
          <a:xfrm>
            <a:off x="1819313" y="1100520"/>
            <a:ext cx="7056120" cy="2898775"/>
            <a:chOff x="1819313" y="1100520"/>
            <a:chExt cx="7056120" cy="2898775"/>
          </a:xfrm>
        </p:grpSpPr>
        <p:sp>
          <p:nvSpPr>
            <p:cNvPr id="38" name="object 38"/>
            <p:cNvSpPr/>
            <p:nvPr/>
          </p:nvSpPr>
          <p:spPr>
            <a:xfrm>
              <a:off x="7609141" y="1892791"/>
              <a:ext cx="791210" cy="770890"/>
            </a:xfrm>
            <a:custGeom>
              <a:avLst/>
              <a:gdLst/>
              <a:ahLst/>
              <a:cxnLst/>
              <a:rect l="l" t="t" r="r" b="b"/>
              <a:pathLst>
                <a:path w="791209" h="770889">
                  <a:moveTo>
                    <a:pt x="0" y="227089"/>
                  </a:moveTo>
                  <a:lnTo>
                    <a:pt x="542583" y="0"/>
                  </a:lnTo>
                </a:path>
                <a:path w="791209" h="770889">
                  <a:moveTo>
                    <a:pt x="653494" y="770551"/>
                  </a:moveTo>
                  <a:lnTo>
                    <a:pt x="790977" y="248809"/>
                  </a:lnTo>
                </a:path>
              </a:pathLst>
            </a:custGeom>
            <a:ln w="4818">
              <a:solidFill>
                <a:srgbClr val="231F20"/>
              </a:solidFill>
            </a:ln>
          </p:spPr>
          <p:txBody>
            <a:bodyPr wrap="square" lIns="0" tIns="0" rIns="0" bIns="0" rtlCol="0"/>
            <a:lstStyle/>
            <a:p>
              <a:endParaRPr/>
            </a:p>
          </p:txBody>
        </p:sp>
        <p:sp>
          <p:nvSpPr>
            <p:cNvPr id="39" name="object 39"/>
            <p:cNvSpPr/>
            <p:nvPr/>
          </p:nvSpPr>
          <p:spPr>
            <a:xfrm>
              <a:off x="5438852" y="1100520"/>
              <a:ext cx="0" cy="2865120"/>
            </a:xfrm>
            <a:custGeom>
              <a:avLst/>
              <a:gdLst/>
              <a:ahLst/>
              <a:cxnLst/>
              <a:rect l="l" t="t" r="r" b="b"/>
              <a:pathLst>
                <a:path h="2865120">
                  <a:moveTo>
                    <a:pt x="0" y="0"/>
                  </a:moveTo>
                  <a:lnTo>
                    <a:pt x="0" y="2864820"/>
                  </a:lnTo>
                </a:path>
              </a:pathLst>
            </a:custGeom>
            <a:ln w="4818">
              <a:solidFill>
                <a:srgbClr val="231F20"/>
              </a:solidFill>
              <a:prstDash val="sysDash"/>
            </a:ln>
          </p:spPr>
          <p:txBody>
            <a:bodyPr wrap="square" lIns="0" tIns="0" rIns="0" bIns="0" rtlCol="0"/>
            <a:lstStyle/>
            <a:p>
              <a:endParaRPr/>
            </a:p>
          </p:txBody>
        </p:sp>
        <p:sp>
          <p:nvSpPr>
            <p:cNvPr id="40" name="object 40"/>
            <p:cNvSpPr/>
            <p:nvPr/>
          </p:nvSpPr>
          <p:spPr>
            <a:xfrm>
              <a:off x="5438852" y="1100520"/>
              <a:ext cx="2170430" cy="2898775"/>
            </a:xfrm>
            <a:custGeom>
              <a:avLst/>
              <a:gdLst/>
              <a:ahLst/>
              <a:cxnLst/>
              <a:rect l="l" t="t" r="r" b="b"/>
              <a:pathLst>
                <a:path w="2170429" h="2898775">
                  <a:moveTo>
                    <a:pt x="0" y="2888989"/>
                  </a:moveTo>
                  <a:lnTo>
                    <a:pt x="0" y="2898648"/>
                  </a:lnTo>
                </a:path>
                <a:path w="2170429" h="2898775">
                  <a:moveTo>
                    <a:pt x="2170289" y="0"/>
                  </a:moveTo>
                  <a:lnTo>
                    <a:pt x="2170289" y="38633"/>
                  </a:lnTo>
                </a:path>
              </a:pathLst>
            </a:custGeom>
            <a:ln w="4818">
              <a:solidFill>
                <a:srgbClr val="231F20"/>
              </a:solidFill>
            </a:ln>
          </p:spPr>
          <p:txBody>
            <a:bodyPr wrap="square" lIns="0" tIns="0" rIns="0" bIns="0" rtlCol="0"/>
            <a:lstStyle/>
            <a:p>
              <a:endParaRPr/>
            </a:p>
          </p:txBody>
        </p:sp>
        <p:sp>
          <p:nvSpPr>
            <p:cNvPr id="41" name="object 41"/>
            <p:cNvSpPr/>
            <p:nvPr/>
          </p:nvSpPr>
          <p:spPr>
            <a:xfrm>
              <a:off x="7609141" y="1163323"/>
              <a:ext cx="0" cy="2802255"/>
            </a:xfrm>
            <a:custGeom>
              <a:avLst/>
              <a:gdLst/>
              <a:ahLst/>
              <a:cxnLst/>
              <a:rect l="l" t="t" r="r" b="b"/>
              <a:pathLst>
                <a:path h="2802254">
                  <a:moveTo>
                    <a:pt x="0" y="0"/>
                  </a:moveTo>
                  <a:lnTo>
                    <a:pt x="0" y="2802017"/>
                  </a:lnTo>
                </a:path>
              </a:pathLst>
            </a:custGeom>
            <a:ln w="4818">
              <a:solidFill>
                <a:srgbClr val="231F20"/>
              </a:solidFill>
              <a:prstDash val="sysDash"/>
            </a:ln>
          </p:spPr>
          <p:txBody>
            <a:bodyPr wrap="square" lIns="0" tIns="0" rIns="0" bIns="0" rtlCol="0"/>
            <a:lstStyle/>
            <a:p>
              <a:endParaRPr/>
            </a:p>
          </p:txBody>
        </p:sp>
        <p:sp>
          <p:nvSpPr>
            <p:cNvPr id="42" name="object 42"/>
            <p:cNvSpPr/>
            <p:nvPr/>
          </p:nvSpPr>
          <p:spPr>
            <a:xfrm>
              <a:off x="1819313" y="1644028"/>
              <a:ext cx="5789930" cy="2355215"/>
            </a:xfrm>
            <a:custGeom>
              <a:avLst/>
              <a:gdLst/>
              <a:ahLst/>
              <a:cxnLst/>
              <a:rect l="l" t="t" r="r" b="b"/>
              <a:pathLst>
                <a:path w="5789930" h="2355215">
                  <a:moveTo>
                    <a:pt x="5789828" y="2345481"/>
                  </a:moveTo>
                  <a:lnTo>
                    <a:pt x="5789828" y="2355139"/>
                  </a:lnTo>
                </a:path>
                <a:path w="5789930" h="2355215">
                  <a:moveTo>
                    <a:pt x="0" y="0"/>
                  </a:moveTo>
                  <a:lnTo>
                    <a:pt x="38578" y="0"/>
                  </a:lnTo>
                </a:path>
              </a:pathLst>
            </a:custGeom>
            <a:ln w="4818">
              <a:solidFill>
                <a:srgbClr val="231F20"/>
              </a:solidFill>
            </a:ln>
          </p:spPr>
          <p:txBody>
            <a:bodyPr wrap="square" lIns="0" tIns="0" rIns="0" bIns="0" rtlCol="0"/>
            <a:lstStyle/>
            <a:p>
              <a:endParaRPr/>
            </a:p>
          </p:txBody>
        </p:sp>
        <p:sp>
          <p:nvSpPr>
            <p:cNvPr id="43" name="object 43"/>
            <p:cNvSpPr/>
            <p:nvPr/>
          </p:nvSpPr>
          <p:spPr>
            <a:xfrm>
              <a:off x="1882010" y="1644028"/>
              <a:ext cx="6993255" cy="0"/>
            </a:xfrm>
            <a:custGeom>
              <a:avLst/>
              <a:gdLst/>
              <a:ahLst/>
              <a:cxnLst/>
              <a:rect l="l" t="t" r="r" b="b"/>
              <a:pathLst>
                <a:path w="6993255">
                  <a:moveTo>
                    <a:pt x="0" y="0"/>
                  </a:moveTo>
                  <a:lnTo>
                    <a:pt x="6993129" y="0"/>
                  </a:lnTo>
                </a:path>
              </a:pathLst>
            </a:custGeom>
            <a:ln w="4818">
              <a:solidFill>
                <a:srgbClr val="231F20"/>
              </a:solidFill>
              <a:prstDash val="sysDash"/>
            </a:ln>
          </p:spPr>
          <p:txBody>
            <a:bodyPr wrap="square" lIns="0" tIns="0" rIns="0" bIns="0" rtlCol="0"/>
            <a:lstStyle/>
            <a:p>
              <a:endParaRPr/>
            </a:p>
          </p:txBody>
        </p:sp>
        <p:sp>
          <p:nvSpPr>
            <p:cNvPr id="44" name="object 44"/>
            <p:cNvSpPr/>
            <p:nvPr/>
          </p:nvSpPr>
          <p:spPr>
            <a:xfrm>
              <a:off x="1819313" y="3455660"/>
              <a:ext cx="6872605" cy="0"/>
            </a:xfrm>
            <a:custGeom>
              <a:avLst/>
              <a:gdLst/>
              <a:ahLst/>
              <a:cxnLst/>
              <a:rect l="l" t="t" r="r" b="b"/>
              <a:pathLst>
                <a:path w="6872605">
                  <a:moveTo>
                    <a:pt x="0" y="0"/>
                  </a:moveTo>
                  <a:lnTo>
                    <a:pt x="6872592" y="0"/>
                  </a:lnTo>
                </a:path>
              </a:pathLst>
            </a:custGeom>
            <a:ln w="4818">
              <a:solidFill>
                <a:srgbClr val="231F20"/>
              </a:solidFill>
              <a:prstDash val="sysDash"/>
            </a:ln>
          </p:spPr>
          <p:txBody>
            <a:bodyPr wrap="square" lIns="0" tIns="0" rIns="0" bIns="0" rtlCol="0"/>
            <a:lstStyle/>
            <a:p>
              <a:endParaRPr/>
            </a:p>
          </p:txBody>
        </p:sp>
        <p:sp>
          <p:nvSpPr>
            <p:cNvPr id="45" name="object 45"/>
            <p:cNvSpPr/>
            <p:nvPr/>
          </p:nvSpPr>
          <p:spPr>
            <a:xfrm>
              <a:off x="3447032" y="1100520"/>
              <a:ext cx="0" cy="2865120"/>
            </a:xfrm>
            <a:custGeom>
              <a:avLst/>
              <a:gdLst/>
              <a:ahLst/>
              <a:cxnLst/>
              <a:rect l="l" t="t" r="r" b="b"/>
              <a:pathLst>
                <a:path h="2865120">
                  <a:moveTo>
                    <a:pt x="0" y="0"/>
                  </a:moveTo>
                  <a:lnTo>
                    <a:pt x="0" y="2864820"/>
                  </a:lnTo>
                </a:path>
              </a:pathLst>
            </a:custGeom>
            <a:ln w="4818">
              <a:solidFill>
                <a:srgbClr val="231F20"/>
              </a:solidFill>
              <a:prstDash val="sysDash"/>
            </a:ln>
          </p:spPr>
          <p:txBody>
            <a:bodyPr wrap="square" lIns="0" tIns="0" rIns="0" bIns="0" rtlCol="0"/>
            <a:lstStyle/>
            <a:p>
              <a:endParaRPr/>
            </a:p>
          </p:txBody>
        </p:sp>
        <p:sp>
          <p:nvSpPr>
            <p:cNvPr id="46" name="object 46"/>
            <p:cNvSpPr/>
            <p:nvPr/>
          </p:nvSpPr>
          <p:spPr>
            <a:xfrm>
              <a:off x="3447032" y="3989509"/>
              <a:ext cx="0" cy="10160"/>
            </a:xfrm>
            <a:custGeom>
              <a:avLst/>
              <a:gdLst/>
              <a:ahLst/>
              <a:cxnLst/>
              <a:rect l="l" t="t" r="r" b="b"/>
              <a:pathLst>
                <a:path h="10160">
                  <a:moveTo>
                    <a:pt x="0" y="0"/>
                  </a:moveTo>
                  <a:lnTo>
                    <a:pt x="0" y="9658"/>
                  </a:lnTo>
                </a:path>
              </a:pathLst>
            </a:custGeom>
            <a:ln w="4818">
              <a:solidFill>
                <a:srgbClr val="231F20"/>
              </a:solidFill>
            </a:ln>
          </p:spPr>
          <p:txBody>
            <a:bodyPr wrap="square" lIns="0" tIns="0" rIns="0" bIns="0" rtlCol="0"/>
            <a:lstStyle/>
            <a:p>
              <a:endParaRPr/>
            </a:p>
          </p:txBody>
        </p:sp>
      </p:grpSp>
      <p:sp>
        <p:nvSpPr>
          <p:cNvPr id="47" name="object 47"/>
          <p:cNvSpPr txBox="1"/>
          <p:nvPr/>
        </p:nvSpPr>
        <p:spPr>
          <a:xfrm>
            <a:off x="5505755" y="1643385"/>
            <a:ext cx="18669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B</a:t>
            </a:r>
            <a:endParaRPr sz="1900">
              <a:latin typeface="Arial MT"/>
              <a:cs typeface="Arial MT"/>
            </a:endParaRPr>
          </a:p>
        </p:txBody>
      </p:sp>
      <p:sp>
        <p:nvSpPr>
          <p:cNvPr id="48" name="object 48"/>
          <p:cNvSpPr txBox="1"/>
          <p:nvPr/>
        </p:nvSpPr>
        <p:spPr>
          <a:xfrm>
            <a:off x="3529030" y="1643385"/>
            <a:ext cx="187325" cy="315595"/>
          </a:xfrm>
          <a:prstGeom prst="rect">
            <a:avLst/>
          </a:prstGeom>
        </p:spPr>
        <p:txBody>
          <a:bodyPr vert="horz" wrap="square" lIns="0" tIns="12700" rIns="0" bIns="0" rtlCol="0">
            <a:spAutoFit/>
          </a:bodyPr>
          <a:lstStyle/>
          <a:p>
            <a:pPr>
              <a:lnSpc>
                <a:spcPct val="100000"/>
              </a:lnSpc>
              <a:spcBef>
                <a:spcPts val="100"/>
              </a:spcBef>
            </a:pPr>
            <a:r>
              <a:rPr sz="1900" dirty="0">
                <a:solidFill>
                  <a:srgbClr val="231F20"/>
                </a:solidFill>
                <a:latin typeface="Arial MT"/>
                <a:cs typeface="Arial MT"/>
              </a:rPr>
              <a:t>C</a:t>
            </a:r>
            <a:endParaRPr sz="1900">
              <a:latin typeface="Arial MT"/>
              <a:cs typeface="Arial MT"/>
            </a:endParaRPr>
          </a:p>
        </p:txBody>
      </p:sp>
      <p:sp>
        <p:nvSpPr>
          <p:cNvPr id="49" name="object 49"/>
          <p:cNvSpPr txBox="1"/>
          <p:nvPr/>
        </p:nvSpPr>
        <p:spPr>
          <a:xfrm>
            <a:off x="1886192" y="1643385"/>
            <a:ext cx="20002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D</a:t>
            </a:r>
            <a:endParaRPr sz="1900">
              <a:latin typeface="Arial MT"/>
              <a:cs typeface="Arial MT"/>
            </a:endParaRPr>
          </a:p>
        </p:txBody>
      </p:sp>
      <p:sp>
        <p:nvSpPr>
          <p:cNvPr id="50" name="object 50"/>
          <p:cNvSpPr txBox="1"/>
          <p:nvPr/>
        </p:nvSpPr>
        <p:spPr>
          <a:xfrm>
            <a:off x="7676035" y="1643385"/>
            <a:ext cx="18669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A</a:t>
            </a:r>
            <a:endParaRPr sz="1900">
              <a:latin typeface="Arial MT"/>
              <a:cs typeface="Arial MT"/>
            </a:endParaRPr>
          </a:p>
        </p:txBody>
      </p:sp>
      <p:sp>
        <p:nvSpPr>
          <p:cNvPr id="51" name="object 51"/>
          <p:cNvSpPr txBox="1"/>
          <p:nvPr/>
        </p:nvSpPr>
        <p:spPr>
          <a:xfrm>
            <a:off x="8488694" y="3455052"/>
            <a:ext cx="18669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E</a:t>
            </a:r>
            <a:endParaRPr sz="1900">
              <a:latin typeface="Arial MT"/>
              <a:cs typeface="Arial MT"/>
            </a:endParaRPr>
          </a:p>
        </p:txBody>
      </p:sp>
      <p:sp>
        <p:nvSpPr>
          <p:cNvPr id="52" name="object 52"/>
          <p:cNvSpPr txBox="1"/>
          <p:nvPr/>
        </p:nvSpPr>
        <p:spPr>
          <a:xfrm>
            <a:off x="7403543" y="3455052"/>
            <a:ext cx="17335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F</a:t>
            </a:r>
            <a:endParaRPr sz="1900">
              <a:latin typeface="Arial MT"/>
              <a:cs typeface="Arial MT"/>
            </a:endParaRPr>
          </a:p>
        </p:txBody>
      </p:sp>
      <p:sp>
        <p:nvSpPr>
          <p:cNvPr id="53" name="object 53"/>
          <p:cNvSpPr txBox="1"/>
          <p:nvPr/>
        </p:nvSpPr>
        <p:spPr>
          <a:xfrm>
            <a:off x="5233265" y="3455052"/>
            <a:ext cx="213360"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G</a:t>
            </a:r>
            <a:endParaRPr sz="1900">
              <a:latin typeface="Arial MT"/>
              <a:cs typeface="Arial MT"/>
            </a:endParaRPr>
          </a:p>
        </p:txBody>
      </p:sp>
      <p:sp>
        <p:nvSpPr>
          <p:cNvPr id="54" name="object 54"/>
          <p:cNvSpPr txBox="1"/>
          <p:nvPr/>
        </p:nvSpPr>
        <p:spPr>
          <a:xfrm>
            <a:off x="3243840" y="3455052"/>
            <a:ext cx="200025" cy="315595"/>
          </a:xfrm>
          <a:prstGeom prst="rect">
            <a:avLst/>
          </a:prstGeom>
        </p:spPr>
        <p:txBody>
          <a:bodyPr vert="horz" wrap="square" lIns="0" tIns="12700" rIns="0" bIns="0" rtlCol="0">
            <a:spAutoFit/>
          </a:bodyPr>
          <a:lstStyle/>
          <a:p>
            <a:pPr marL="12700">
              <a:lnSpc>
                <a:spcPct val="100000"/>
              </a:lnSpc>
              <a:spcBef>
                <a:spcPts val="100"/>
              </a:spcBef>
            </a:pPr>
            <a:r>
              <a:rPr sz="1900" dirty="0">
                <a:solidFill>
                  <a:srgbClr val="231F20"/>
                </a:solidFill>
                <a:latin typeface="Arial MT"/>
                <a:cs typeface="Arial MT"/>
              </a:rPr>
              <a:t>H</a:t>
            </a:r>
            <a:endParaRPr sz="1900">
              <a:latin typeface="Arial MT"/>
              <a:cs typeface="Arial MT"/>
            </a:endParaRPr>
          </a:p>
        </p:txBody>
      </p:sp>
      <p:sp>
        <p:nvSpPr>
          <p:cNvPr id="55" name="object 55"/>
          <p:cNvSpPr txBox="1"/>
          <p:nvPr/>
        </p:nvSpPr>
        <p:spPr>
          <a:xfrm>
            <a:off x="930237" y="4395282"/>
            <a:ext cx="8895715" cy="1972310"/>
          </a:xfrm>
          <a:prstGeom prst="rect">
            <a:avLst/>
          </a:prstGeom>
        </p:spPr>
        <p:txBody>
          <a:bodyPr vert="horz" wrap="square" lIns="0" tIns="15240" rIns="0" bIns="0" rtlCol="0">
            <a:spAutoFit/>
          </a:bodyPr>
          <a:lstStyle/>
          <a:p>
            <a:pPr marR="55880" algn="ctr">
              <a:lnSpc>
                <a:spcPct val="100000"/>
              </a:lnSpc>
              <a:spcBef>
                <a:spcPts val="120"/>
              </a:spcBef>
            </a:pPr>
            <a:r>
              <a:rPr sz="1700" spc="229">
                <a:latin typeface="Calibri"/>
                <a:cs typeface="Calibri"/>
              </a:rPr>
              <a:t>ZHLS</a:t>
            </a:r>
            <a:r>
              <a:rPr sz="1700" spc="165">
                <a:latin typeface="Calibri"/>
                <a:cs typeface="Calibri"/>
              </a:rPr>
              <a:t> </a:t>
            </a:r>
            <a:r>
              <a:rPr sz="1700" dirty="0">
                <a:latin typeface="Calibri"/>
                <a:cs typeface="Calibri"/>
              </a:rPr>
              <a:t>zones.</a:t>
            </a:r>
            <a:endParaRPr sz="1700">
              <a:latin typeface="Calibri"/>
              <a:cs typeface="Calibri"/>
            </a:endParaRPr>
          </a:p>
          <a:p>
            <a:pPr>
              <a:lnSpc>
                <a:spcPct val="100000"/>
              </a:lnSpc>
              <a:spcBef>
                <a:spcPts val="15"/>
              </a:spcBef>
            </a:pPr>
            <a:endParaRPr sz="1500">
              <a:latin typeface="Calibri"/>
              <a:cs typeface="Calibri"/>
            </a:endParaRPr>
          </a:p>
          <a:p>
            <a:pPr marL="102870">
              <a:lnSpc>
                <a:spcPct val="100000"/>
              </a:lnSpc>
            </a:pPr>
            <a:r>
              <a:rPr sz="1700" b="1" spc="229" dirty="0">
                <a:latin typeface="Calibri"/>
                <a:cs typeface="Calibri"/>
              </a:rPr>
              <a:t>The</a:t>
            </a:r>
            <a:r>
              <a:rPr sz="1700" b="1" spc="250" dirty="0">
                <a:latin typeface="Calibri"/>
                <a:cs typeface="Calibri"/>
              </a:rPr>
              <a:t> </a:t>
            </a:r>
            <a:r>
              <a:rPr sz="1700" b="1" spc="130" dirty="0">
                <a:latin typeface="Calibri"/>
                <a:cs typeface="Calibri"/>
              </a:rPr>
              <a:t>repair</a:t>
            </a:r>
            <a:r>
              <a:rPr sz="1700" b="1" spc="254" dirty="0">
                <a:latin typeface="Calibri"/>
                <a:cs typeface="Calibri"/>
              </a:rPr>
              <a:t> </a:t>
            </a:r>
            <a:r>
              <a:rPr sz="1700" b="1" spc="50" dirty="0">
                <a:latin typeface="Calibri"/>
                <a:cs typeface="Calibri"/>
              </a:rPr>
              <a:t>of</a:t>
            </a:r>
            <a:r>
              <a:rPr sz="1700" b="1" spc="254" dirty="0">
                <a:latin typeface="Calibri"/>
                <a:cs typeface="Calibri"/>
              </a:rPr>
              <a:t> </a:t>
            </a:r>
            <a:r>
              <a:rPr sz="1700" b="1" spc="120" dirty="0">
                <a:latin typeface="Calibri"/>
                <a:cs typeface="Calibri"/>
              </a:rPr>
              <a:t>broken</a:t>
            </a:r>
            <a:r>
              <a:rPr sz="1700" b="1" spc="254" dirty="0">
                <a:latin typeface="Calibri"/>
                <a:cs typeface="Calibri"/>
              </a:rPr>
              <a:t> </a:t>
            </a:r>
            <a:r>
              <a:rPr sz="1700" b="1" spc="135" dirty="0">
                <a:latin typeface="Calibri"/>
                <a:cs typeface="Calibri"/>
              </a:rPr>
              <a:t>links</a:t>
            </a:r>
            <a:r>
              <a:rPr sz="1700" b="1" spc="250" dirty="0">
                <a:latin typeface="Calibri"/>
                <a:cs typeface="Calibri"/>
              </a:rPr>
              <a:t> </a:t>
            </a:r>
            <a:r>
              <a:rPr sz="1700" b="1" spc="100" dirty="0">
                <a:latin typeface="Calibri"/>
                <a:cs typeface="Calibri"/>
              </a:rPr>
              <a:t>is</a:t>
            </a:r>
            <a:r>
              <a:rPr sz="1700" b="1" spc="254" dirty="0">
                <a:latin typeface="Calibri"/>
                <a:cs typeface="Calibri"/>
              </a:rPr>
              <a:t> </a:t>
            </a:r>
            <a:r>
              <a:rPr sz="1700" b="1" spc="90" dirty="0">
                <a:latin typeface="Calibri"/>
                <a:cs typeface="Calibri"/>
              </a:rPr>
              <a:t>as</a:t>
            </a:r>
            <a:r>
              <a:rPr sz="1700" b="1" spc="254" dirty="0">
                <a:latin typeface="Calibri"/>
                <a:cs typeface="Calibri"/>
              </a:rPr>
              <a:t> </a:t>
            </a:r>
            <a:r>
              <a:rPr sz="1700" b="1" spc="75" dirty="0">
                <a:latin typeface="Calibri"/>
                <a:cs typeface="Calibri"/>
              </a:rPr>
              <a:t>follows:</a:t>
            </a:r>
            <a:endParaRPr sz="1700">
              <a:latin typeface="Calibri"/>
              <a:cs typeface="Calibri"/>
            </a:endParaRPr>
          </a:p>
          <a:p>
            <a:pPr marL="228600" indent="-216535">
              <a:lnSpc>
                <a:spcPct val="100000"/>
              </a:lnSpc>
              <a:spcBef>
                <a:spcPts val="1085"/>
              </a:spcBef>
              <a:buFont typeface="Cambria"/>
              <a:buChar char="•"/>
              <a:tabLst>
                <a:tab pos="229235" algn="l"/>
              </a:tabLst>
            </a:pPr>
            <a:r>
              <a:rPr sz="1700" spc="-5" dirty="0">
                <a:latin typeface="Calibri"/>
                <a:cs typeface="Calibri"/>
              </a:rPr>
              <a:t>source</a:t>
            </a:r>
            <a:r>
              <a:rPr sz="1700" spc="170" dirty="0">
                <a:latin typeface="Calibri"/>
                <a:cs typeface="Calibri"/>
              </a:rPr>
              <a:t> </a:t>
            </a:r>
            <a:r>
              <a:rPr sz="1700" spc="35" dirty="0">
                <a:latin typeface="Calibri"/>
                <a:cs typeface="Calibri"/>
              </a:rPr>
              <a:t>is</a:t>
            </a:r>
            <a:r>
              <a:rPr sz="1700" spc="170" dirty="0">
                <a:latin typeface="Calibri"/>
                <a:cs typeface="Calibri"/>
              </a:rPr>
              <a:t> </a:t>
            </a:r>
            <a:r>
              <a:rPr sz="1700" spc="15" dirty="0">
                <a:latin typeface="Calibri"/>
                <a:cs typeface="Calibri"/>
              </a:rPr>
              <a:t>notified</a:t>
            </a:r>
            <a:r>
              <a:rPr sz="1700" spc="175" dirty="0">
                <a:latin typeface="Calibri"/>
                <a:cs typeface="Calibri"/>
              </a:rPr>
              <a:t> </a:t>
            </a:r>
            <a:r>
              <a:rPr sz="1700" spc="35" dirty="0">
                <a:latin typeface="Calibri"/>
                <a:cs typeface="Calibri"/>
              </a:rPr>
              <a:t>about</a:t>
            </a:r>
            <a:r>
              <a:rPr sz="1700" spc="170" dirty="0">
                <a:latin typeface="Calibri"/>
                <a:cs typeface="Calibri"/>
              </a:rPr>
              <a:t> </a:t>
            </a:r>
            <a:r>
              <a:rPr sz="1700" spc="5" dirty="0">
                <a:latin typeface="Calibri"/>
                <a:cs typeface="Calibri"/>
              </a:rPr>
              <a:t>the</a:t>
            </a:r>
            <a:r>
              <a:rPr sz="1700" spc="175" dirty="0">
                <a:latin typeface="Calibri"/>
                <a:cs typeface="Calibri"/>
              </a:rPr>
              <a:t> </a:t>
            </a:r>
            <a:r>
              <a:rPr sz="1700" spc="75" dirty="0">
                <a:latin typeface="Calibri"/>
                <a:cs typeface="Calibri"/>
              </a:rPr>
              <a:t>link</a:t>
            </a:r>
            <a:r>
              <a:rPr sz="1700" spc="170" dirty="0">
                <a:latin typeface="Calibri"/>
                <a:cs typeface="Calibri"/>
              </a:rPr>
              <a:t> </a:t>
            </a:r>
            <a:r>
              <a:rPr sz="1700" spc="20" dirty="0">
                <a:latin typeface="Calibri"/>
                <a:cs typeface="Calibri"/>
              </a:rPr>
              <a:t>failures;</a:t>
            </a:r>
            <a:endParaRPr sz="1700">
              <a:latin typeface="Calibri"/>
              <a:cs typeface="Calibri"/>
            </a:endParaRPr>
          </a:p>
          <a:p>
            <a:pPr marL="228600" indent="-216535">
              <a:lnSpc>
                <a:spcPct val="100000"/>
              </a:lnSpc>
              <a:spcBef>
                <a:spcPts val="1085"/>
              </a:spcBef>
              <a:buFont typeface="Cambria"/>
              <a:buChar char="•"/>
              <a:tabLst>
                <a:tab pos="229235" algn="l"/>
              </a:tabLst>
            </a:pPr>
            <a:r>
              <a:rPr sz="1700" spc="35" dirty="0">
                <a:latin typeface="Calibri"/>
                <a:cs typeface="Calibri"/>
              </a:rPr>
              <a:t>if</a:t>
            </a:r>
            <a:r>
              <a:rPr sz="1700" spc="180" dirty="0">
                <a:latin typeface="Calibri"/>
                <a:cs typeface="Calibri"/>
              </a:rPr>
              <a:t> </a:t>
            </a:r>
            <a:r>
              <a:rPr sz="1700" spc="-5" dirty="0">
                <a:latin typeface="Calibri"/>
                <a:cs typeface="Calibri"/>
              </a:rPr>
              <a:t>there</a:t>
            </a:r>
            <a:r>
              <a:rPr sz="1700" spc="180" dirty="0">
                <a:latin typeface="Calibri"/>
                <a:cs typeface="Calibri"/>
              </a:rPr>
              <a:t> </a:t>
            </a:r>
            <a:r>
              <a:rPr sz="1700" spc="-5" dirty="0">
                <a:latin typeface="Calibri"/>
                <a:cs typeface="Calibri"/>
              </a:rPr>
              <a:t>are</a:t>
            </a:r>
            <a:r>
              <a:rPr sz="1700" spc="180" dirty="0">
                <a:latin typeface="Calibri"/>
                <a:cs typeface="Calibri"/>
              </a:rPr>
              <a:t> </a:t>
            </a:r>
            <a:r>
              <a:rPr sz="1700" spc="35" dirty="0">
                <a:latin typeface="Calibri"/>
                <a:cs typeface="Calibri"/>
              </a:rPr>
              <a:t>multiple</a:t>
            </a:r>
            <a:r>
              <a:rPr sz="1700" spc="180" dirty="0">
                <a:latin typeface="Calibri"/>
                <a:cs typeface="Calibri"/>
              </a:rPr>
              <a:t> </a:t>
            </a:r>
            <a:r>
              <a:rPr sz="1700" spc="10" dirty="0">
                <a:latin typeface="Calibri"/>
                <a:cs typeface="Calibri"/>
              </a:rPr>
              <a:t>gateways</a:t>
            </a:r>
            <a:r>
              <a:rPr sz="1700" spc="180" dirty="0">
                <a:latin typeface="Calibri"/>
                <a:cs typeface="Calibri"/>
              </a:rPr>
              <a:t> </a:t>
            </a:r>
            <a:r>
              <a:rPr sz="1700" spc="50" dirty="0">
                <a:latin typeface="Calibri"/>
                <a:cs typeface="Calibri"/>
              </a:rPr>
              <a:t>with</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required</a:t>
            </a:r>
            <a:r>
              <a:rPr sz="1700" spc="180" dirty="0">
                <a:latin typeface="Calibri"/>
                <a:cs typeface="Calibri"/>
              </a:rPr>
              <a:t> </a:t>
            </a:r>
            <a:r>
              <a:rPr sz="1700" dirty="0">
                <a:latin typeface="Calibri"/>
                <a:cs typeface="Calibri"/>
              </a:rPr>
              <a:t>zone,</a:t>
            </a:r>
            <a:r>
              <a:rPr sz="1700" spc="180" dirty="0">
                <a:latin typeface="Calibri"/>
                <a:cs typeface="Calibri"/>
              </a:rPr>
              <a:t> </a:t>
            </a:r>
            <a:r>
              <a:rPr sz="1700" spc="15" dirty="0">
                <a:latin typeface="Calibri"/>
                <a:cs typeface="Calibri"/>
              </a:rPr>
              <a:t>packet</a:t>
            </a:r>
            <a:r>
              <a:rPr sz="1700" spc="180" dirty="0">
                <a:latin typeface="Calibri"/>
                <a:cs typeface="Calibri"/>
              </a:rPr>
              <a:t> </a:t>
            </a:r>
            <a:r>
              <a:rPr sz="1700" spc="35" dirty="0">
                <a:latin typeface="Calibri"/>
                <a:cs typeface="Calibri"/>
              </a:rPr>
              <a:t>if</a:t>
            </a:r>
            <a:r>
              <a:rPr sz="1700" spc="180" dirty="0">
                <a:latin typeface="Calibri"/>
                <a:cs typeface="Calibri"/>
              </a:rPr>
              <a:t> </a:t>
            </a:r>
            <a:r>
              <a:rPr sz="1700" dirty="0">
                <a:latin typeface="Calibri"/>
                <a:cs typeface="Calibri"/>
              </a:rPr>
              <a:t>forwarded</a:t>
            </a:r>
            <a:r>
              <a:rPr sz="1700" spc="175" dirty="0">
                <a:latin typeface="Calibri"/>
                <a:cs typeface="Calibri"/>
              </a:rPr>
              <a:t> </a:t>
            </a:r>
            <a:r>
              <a:rPr sz="1700" spc="70" dirty="0">
                <a:latin typeface="Calibri"/>
                <a:cs typeface="Calibri"/>
              </a:rPr>
              <a:t>via</a:t>
            </a:r>
            <a:r>
              <a:rPr sz="1700" spc="180" dirty="0">
                <a:latin typeface="Calibri"/>
                <a:cs typeface="Calibri"/>
              </a:rPr>
              <a:t> </a:t>
            </a:r>
            <a:r>
              <a:rPr sz="1700" spc="-40" dirty="0">
                <a:latin typeface="Calibri"/>
                <a:cs typeface="Calibri"/>
              </a:rPr>
              <a:t>one</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10" dirty="0">
                <a:latin typeface="Calibri"/>
                <a:cs typeface="Calibri"/>
              </a:rPr>
              <a:t>those;</a:t>
            </a:r>
            <a:endParaRPr sz="1700">
              <a:latin typeface="Calibri"/>
              <a:cs typeface="Calibri"/>
            </a:endParaRPr>
          </a:p>
          <a:p>
            <a:pPr marL="228600" indent="-216535">
              <a:lnSpc>
                <a:spcPct val="100000"/>
              </a:lnSpc>
              <a:spcBef>
                <a:spcPts val="1085"/>
              </a:spcBef>
              <a:buFont typeface="Cambria"/>
              <a:buChar char="•"/>
              <a:tabLst>
                <a:tab pos="229235" algn="l"/>
              </a:tabLst>
            </a:pPr>
            <a:r>
              <a:rPr sz="1700" spc="35" dirty="0">
                <a:latin typeface="Calibri"/>
                <a:cs typeface="Calibri"/>
              </a:rPr>
              <a:t>if</a:t>
            </a:r>
            <a:r>
              <a:rPr sz="1700" spc="180" dirty="0">
                <a:latin typeface="Calibri"/>
                <a:cs typeface="Calibri"/>
              </a:rPr>
              <a:t> </a:t>
            </a:r>
            <a:r>
              <a:rPr sz="1700" spc="-5" dirty="0">
                <a:latin typeface="Calibri"/>
                <a:cs typeface="Calibri"/>
              </a:rPr>
              <a:t>no</a:t>
            </a:r>
            <a:r>
              <a:rPr sz="1700" spc="180" dirty="0">
                <a:latin typeface="Calibri"/>
                <a:cs typeface="Calibri"/>
              </a:rPr>
              <a:t> </a:t>
            </a:r>
            <a:r>
              <a:rPr sz="1700" spc="35" dirty="0">
                <a:latin typeface="Calibri"/>
                <a:cs typeface="Calibri"/>
              </a:rPr>
              <a:t>multiple</a:t>
            </a:r>
            <a:r>
              <a:rPr sz="1700" spc="180" dirty="0">
                <a:latin typeface="Calibri"/>
                <a:cs typeface="Calibri"/>
              </a:rPr>
              <a:t> </a:t>
            </a:r>
            <a:r>
              <a:rPr sz="1700" spc="10" dirty="0">
                <a:latin typeface="Calibri"/>
                <a:cs typeface="Calibri"/>
              </a:rPr>
              <a:t>gateways,</a:t>
            </a:r>
            <a:r>
              <a:rPr sz="1700" spc="180" dirty="0">
                <a:latin typeface="Calibri"/>
                <a:cs typeface="Calibri"/>
              </a:rPr>
              <a:t> </a:t>
            </a:r>
            <a:r>
              <a:rPr sz="1700" spc="15" dirty="0">
                <a:latin typeface="Calibri"/>
                <a:cs typeface="Calibri"/>
              </a:rPr>
              <a:t>packets</a:t>
            </a:r>
            <a:r>
              <a:rPr sz="1700" spc="180" dirty="0">
                <a:latin typeface="Calibri"/>
                <a:cs typeface="Calibri"/>
              </a:rPr>
              <a:t> </a:t>
            </a:r>
            <a:r>
              <a:rPr sz="1700" spc="-5" dirty="0">
                <a:latin typeface="Calibri"/>
                <a:cs typeface="Calibri"/>
              </a:rPr>
              <a:t>are</a:t>
            </a:r>
            <a:r>
              <a:rPr sz="1700" spc="180" dirty="0">
                <a:latin typeface="Calibri"/>
                <a:cs typeface="Calibri"/>
              </a:rPr>
              <a:t> </a:t>
            </a:r>
            <a:r>
              <a:rPr sz="1700" dirty="0">
                <a:latin typeface="Calibri"/>
                <a:cs typeface="Calibri"/>
              </a:rPr>
              <a:t>forwarded</a:t>
            </a:r>
            <a:r>
              <a:rPr sz="1700" spc="175" dirty="0">
                <a:latin typeface="Calibri"/>
                <a:cs typeface="Calibri"/>
              </a:rPr>
              <a:t> </a:t>
            </a:r>
            <a:r>
              <a:rPr sz="1700" spc="10" dirty="0">
                <a:latin typeface="Calibri"/>
                <a:cs typeface="Calibri"/>
              </a:rPr>
              <a:t>to</a:t>
            </a:r>
            <a:r>
              <a:rPr sz="1700" spc="185" dirty="0">
                <a:latin typeface="Calibri"/>
                <a:cs typeface="Calibri"/>
              </a:rPr>
              <a:t> </a:t>
            </a:r>
            <a:r>
              <a:rPr sz="1700" dirty="0">
                <a:latin typeface="Calibri"/>
                <a:cs typeface="Calibri"/>
              </a:rPr>
              <a:t>other</a:t>
            </a:r>
            <a:r>
              <a:rPr sz="1700" spc="180" dirty="0">
                <a:latin typeface="Calibri"/>
                <a:cs typeface="Calibri"/>
              </a:rPr>
              <a:t> </a:t>
            </a:r>
            <a:r>
              <a:rPr sz="1700" spc="-10" dirty="0">
                <a:latin typeface="Calibri"/>
                <a:cs typeface="Calibri"/>
              </a:rPr>
              <a:t>zones</a:t>
            </a:r>
            <a:r>
              <a:rPr sz="1700" spc="180" dirty="0">
                <a:latin typeface="Calibri"/>
                <a:cs typeface="Calibri"/>
              </a:rPr>
              <a:t> </a:t>
            </a:r>
            <a:r>
              <a:rPr sz="1700" spc="35" dirty="0">
                <a:latin typeface="Calibri"/>
                <a:cs typeface="Calibri"/>
              </a:rPr>
              <a:t>and</a:t>
            </a:r>
            <a:r>
              <a:rPr sz="1700" spc="185" dirty="0">
                <a:latin typeface="Calibri"/>
                <a:cs typeface="Calibri"/>
              </a:rPr>
              <a:t> </a:t>
            </a:r>
            <a:r>
              <a:rPr sz="1700" spc="15" dirty="0">
                <a:latin typeface="Calibri"/>
                <a:cs typeface="Calibri"/>
              </a:rPr>
              <a:t>then</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5" dirty="0">
                <a:latin typeface="Calibri"/>
                <a:cs typeface="Calibri"/>
              </a:rPr>
              <a:t>required</a:t>
            </a:r>
            <a:r>
              <a:rPr sz="1700" spc="185" dirty="0">
                <a:latin typeface="Calibri"/>
                <a:cs typeface="Calibri"/>
              </a:rPr>
              <a:t> </a:t>
            </a:r>
            <a:r>
              <a:rPr sz="1700" dirty="0">
                <a:latin typeface="Calibri"/>
                <a:cs typeface="Calibri"/>
              </a:rPr>
              <a:t>zone.</a:t>
            </a:r>
            <a:endParaRPr sz="1700">
              <a:latin typeface="Calibri"/>
              <a:cs typeface="Calibri"/>
            </a:endParaRPr>
          </a:p>
        </p:txBody>
      </p:sp>
      <p:sp>
        <p:nvSpPr>
          <p:cNvPr id="56" name="object 5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713252"/>
            <a:ext cx="8188959" cy="5000625"/>
          </a:xfrm>
          <a:prstGeom prst="rect">
            <a:avLst/>
          </a:prstGeom>
        </p:spPr>
        <p:txBody>
          <a:bodyPr vert="horz" wrap="square" lIns="0" tIns="208915" rIns="0" bIns="0" rtlCol="0">
            <a:spAutoFit/>
          </a:bodyPr>
          <a:lstStyle/>
          <a:p>
            <a:pPr marL="461645" indent="-421640">
              <a:lnSpc>
                <a:spcPct val="100000"/>
              </a:lnSpc>
              <a:spcBef>
                <a:spcPts val="1645"/>
              </a:spcBef>
              <a:buAutoNum type="arabicPeriod" startAt="6"/>
              <a:tabLst>
                <a:tab pos="461645" algn="l"/>
                <a:tab pos="462280" algn="l"/>
              </a:tabLst>
            </a:pPr>
            <a:r>
              <a:rPr sz="2950" spc="-5" dirty="0">
                <a:solidFill>
                  <a:srgbClr val="000099"/>
                </a:solidFill>
                <a:latin typeface="Calibri"/>
                <a:cs typeface="Calibri"/>
              </a:rPr>
              <a:t>Hierarchial</a:t>
            </a:r>
            <a:r>
              <a:rPr sz="2950" spc="215" dirty="0">
                <a:solidFill>
                  <a:srgbClr val="000099"/>
                </a:solidFill>
                <a:latin typeface="Calibri"/>
                <a:cs typeface="Calibri"/>
              </a:rPr>
              <a:t> </a:t>
            </a:r>
            <a:r>
              <a:rPr sz="2950" spc="-20" dirty="0">
                <a:solidFill>
                  <a:srgbClr val="000099"/>
                </a:solidFill>
                <a:latin typeface="Calibri"/>
                <a:cs typeface="Calibri"/>
              </a:rPr>
              <a:t>routing</a:t>
            </a:r>
            <a:r>
              <a:rPr sz="2950" spc="220" dirty="0">
                <a:solidFill>
                  <a:srgbClr val="000099"/>
                </a:solidFill>
                <a:latin typeface="Calibri"/>
                <a:cs typeface="Calibri"/>
              </a:rPr>
              <a:t> </a:t>
            </a:r>
            <a:r>
              <a:rPr sz="2950" spc="-60" dirty="0">
                <a:solidFill>
                  <a:srgbClr val="000099"/>
                </a:solidFill>
                <a:latin typeface="Calibri"/>
                <a:cs typeface="Calibri"/>
              </a:rPr>
              <a:t>protocols</a:t>
            </a:r>
            <a:endParaRPr sz="2950">
              <a:latin typeface="Calibri"/>
              <a:cs typeface="Calibri"/>
            </a:endParaRPr>
          </a:p>
          <a:p>
            <a:pPr marL="257175">
              <a:lnSpc>
                <a:spcPct val="100000"/>
              </a:lnSpc>
              <a:spcBef>
                <a:spcPts val="905"/>
              </a:spcBef>
            </a:pPr>
            <a:r>
              <a:rPr sz="1700" spc="45" dirty="0">
                <a:latin typeface="Calibri"/>
                <a:cs typeface="Calibri"/>
              </a:rPr>
              <a:t>These</a:t>
            </a:r>
            <a:r>
              <a:rPr sz="1700" spc="180" dirty="0">
                <a:latin typeface="Calibri"/>
                <a:cs typeface="Calibri"/>
              </a:rPr>
              <a:t> </a:t>
            </a:r>
            <a:r>
              <a:rPr sz="1700" spc="20" dirty="0">
                <a:latin typeface="Calibri"/>
                <a:cs typeface="Calibri"/>
              </a:rPr>
              <a:t>protocols</a:t>
            </a:r>
            <a:r>
              <a:rPr sz="1700" spc="180" dirty="0">
                <a:latin typeface="Calibri"/>
                <a:cs typeface="Calibri"/>
              </a:rPr>
              <a:t> </a:t>
            </a:r>
            <a:r>
              <a:rPr sz="1700" spc="20" dirty="0">
                <a:latin typeface="Calibri"/>
                <a:cs typeface="Calibri"/>
              </a:rPr>
              <a:t>introduce</a:t>
            </a:r>
            <a:r>
              <a:rPr sz="1700" spc="180" dirty="0">
                <a:latin typeface="Calibri"/>
                <a:cs typeface="Calibri"/>
              </a:rPr>
              <a:t> </a:t>
            </a:r>
            <a:r>
              <a:rPr sz="1700" spc="30" dirty="0">
                <a:latin typeface="Calibri"/>
                <a:cs typeface="Calibri"/>
              </a:rPr>
              <a:t>hierarchy</a:t>
            </a:r>
            <a:r>
              <a:rPr sz="1700" spc="175" dirty="0">
                <a:latin typeface="Calibri"/>
                <a:cs typeface="Calibri"/>
              </a:rPr>
              <a:t> </a:t>
            </a:r>
            <a:r>
              <a:rPr sz="1700" spc="60" dirty="0">
                <a:latin typeface="Calibri"/>
                <a:cs typeface="Calibri"/>
              </a:rPr>
              <a:t>in</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5" dirty="0">
                <a:latin typeface="Calibri"/>
                <a:cs typeface="Calibri"/>
              </a:rPr>
              <a:t>network</a:t>
            </a:r>
            <a:r>
              <a:rPr sz="1700" spc="175" dirty="0">
                <a:latin typeface="Calibri"/>
                <a:cs typeface="Calibri"/>
              </a:rPr>
              <a:t> </a:t>
            </a:r>
            <a:r>
              <a:rPr sz="1700" spc="10" dirty="0">
                <a:latin typeface="Calibri"/>
                <a:cs typeface="Calibri"/>
              </a:rPr>
              <a:t>to</a:t>
            </a:r>
            <a:r>
              <a:rPr sz="1700" spc="180" dirty="0">
                <a:latin typeface="Calibri"/>
                <a:cs typeface="Calibri"/>
              </a:rPr>
              <a:t> </a:t>
            </a:r>
            <a:r>
              <a:rPr sz="1700" dirty="0">
                <a:latin typeface="Calibri"/>
                <a:cs typeface="Calibri"/>
              </a:rPr>
              <a:t>achieve</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5" dirty="0">
                <a:latin typeface="Calibri"/>
                <a:cs typeface="Calibri"/>
              </a:rPr>
              <a:t>following</a:t>
            </a:r>
            <a:r>
              <a:rPr sz="1700" spc="185" dirty="0">
                <a:latin typeface="Calibri"/>
                <a:cs typeface="Calibri"/>
              </a:rPr>
              <a:t> </a:t>
            </a:r>
            <a:r>
              <a:rPr sz="1700" spc="5" dirty="0">
                <a:latin typeface="Calibri"/>
                <a:cs typeface="Calibri"/>
              </a:rPr>
              <a:t>benefits:</a:t>
            </a:r>
            <a:endParaRPr sz="1700">
              <a:latin typeface="Calibri"/>
              <a:cs typeface="Calibri"/>
            </a:endParaRPr>
          </a:p>
          <a:p>
            <a:pPr marL="311785" lvl="1" indent="-216535">
              <a:lnSpc>
                <a:spcPct val="100000"/>
              </a:lnSpc>
              <a:spcBef>
                <a:spcPts val="1380"/>
              </a:spcBef>
              <a:buFont typeface="Cambria"/>
              <a:buChar char="•"/>
              <a:tabLst>
                <a:tab pos="312420" algn="l"/>
              </a:tabLst>
            </a:pPr>
            <a:r>
              <a:rPr sz="1700" spc="20" dirty="0">
                <a:latin typeface="Calibri"/>
                <a:cs typeface="Calibri"/>
              </a:rPr>
              <a:t>reduction</a:t>
            </a:r>
            <a:r>
              <a:rPr sz="1700" spc="170" dirty="0">
                <a:latin typeface="Calibri"/>
                <a:cs typeface="Calibri"/>
              </a:rPr>
              <a:t> </a:t>
            </a:r>
            <a:r>
              <a:rPr sz="1700" spc="60" dirty="0">
                <a:latin typeface="Calibri"/>
                <a:cs typeface="Calibri"/>
              </a:rPr>
              <a:t>in</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10" dirty="0">
                <a:latin typeface="Calibri"/>
                <a:cs typeface="Calibri"/>
              </a:rPr>
              <a:t>size</a:t>
            </a:r>
            <a:r>
              <a:rPr sz="1700" spc="175" dirty="0">
                <a:latin typeface="Calibri"/>
                <a:cs typeface="Calibri"/>
              </a:rPr>
              <a:t> </a:t>
            </a:r>
            <a:r>
              <a:rPr sz="1700" spc="-35" dirty="0">
                <a:latin typeface="Calibri"/>
                <a:cs typeface="Calibri"/>
              </a:rPr>
              <a:t>of</a:t>
            </a:r>
            <a:r>
              <a:rPr sz="1700" spc="170" dirty="0">
                <a:latin typeface="Calibri"/>
                <a:cs typeface="Calibri"/>
              </a:rPr>
              <a:t> </a:t>
            </a:r>
            <a:r>
              <a:rPr sz="1700" spc="35" dirty="0">
                <a:latin typeface="Calibri"/>
                <a:cs typeface="Calibri"/>
              </a:rPr>
              <a:t>routing</a:t>
            </a:r>
            <a:r>
              <a:rPr sz="1700" spc="175" dirty="0">
                <a:latin typeface="Calibri"/>
                <a:cs typeface="Calibri"/>
              </a:rPr>
              <a:t> </a:t>
            </a:r>
            <a:r>
              <a:rPr sz="1700" spc="15" dirty="0">
                <a:latin typeface="Calibri"/>
                <a:cs typeface="Calibri"/>
              </a:rPr>
              <a:t>tables;</a:t>
            </a:r>
            <a:endParaRPr sz="1700">
              <a:latin typeface="Calibri"/>
              <a:cs typeface="Calibri"/>
            </a:endParaRPr>
          </a:p>
          <a:p>
            <a:pPr marL="311785" lvl="1" indent="-216535">
              <a:lnSpc>
                <a:spcPct val="100000"/>
              </a:lnSpc>
              <a:spcBef>
                <a:spcPts val="1380"/>
              </a:spcBef>
              <a:buFont typeface="Cambria"/>
              <a:buChar char="•"/>
              <a:tabLst>
                <a:tab pos="312420" algn="l"/>
              </a:tabLst>
            </a:pPr>
            <a:r>
              <a:rPr sz="1700" spc="20" dirty="0">
                <a:latin typeface="Calibri"/>
                <a:cs typeface="Calibri"/>
              </a:rPr>
              <a:t>better</a:t>
            </a:r>
            <a:r>
              <a:rPr sz="1700" spc="135" dirty="0">
                <a:latin typeface="Calibri"/>
                <a:cs typeface="Calibri"/>
              </a:rPr>
              <a:t> </a:t>
            </a:r>
            <a:r>
              <a:rPr sz="1700" spc="40" dirty="0">
                <a:latin typeface="Calibri"/>
                <a:cs typeface="Calibri"/>
              </a:rPr>
              <a:t>scalability.</a:t>
            </a:r>
            <a:endParaRPr sz="1700">
              <a:latin typeface="Calibri"/>
              <a:cs typeface="Calibri"/>
            </a:endParaRPr>
          </a:p>
          <a:p>
            <a:pPr marL="525780" lvl="1" indent="-513715">
              <a:lnSpc>
                <a:spcPct val="100000"/>
              </a:lnSpc>
              <a:spcBef>
                <a:spcPts val="1620"/>
              </a:spcBef>
              <a:buAutoNum type="arabicPeriod"/>
              <a:tabLst>
                <a:tab pos="526415" algn="l"/>
              </a:tabLst>
            </a:pPr>
            <a:r>
              <a:rPr sz="2050" spc="55" dirty="0">
                <a:solidFill>
                  <a:srgbClr val="000099"/>
                </a:solidFill>
                <a:latin typeface="Calibri"/>
                <a:cs typeface="Calibri"/>
              </a:rPr>
              <a:t>Hierarchial</a:t>
            </a:r>
            <a:r>
              <a:rPr sz="2050" spc="195" dirty="0">
                <a:solidFill>
                  <a:srgbClr val="000099"/>
                </a:solidFill>
                <a:latin typeface="Calibri"/>
                <a:cs typeface="Calibri"/>
              </a:rPr>
              <a:t> </a:t>
            </a:r>
            <a:r>
              <a:rPr sz="2050" spc="20" dirty="0">
                <a:solidFill>
                  <a:srgbClr val="000099"/>
                </a:solidFill>
                <a:latin typeface="Calibri"/>
                <a:cs typeface="Calibri"/>
              </a:rPr>
              <a:t>state</a:t>
            </a:r>
            <a:r>
              <a:rPr sz="2050" spc="204" dirty="0">
                <a:solidFill>
                  <a:srgbClr val="000099"/>
                </a:solidFill>
                <a:latin typeface="Calibri"/>
                <a:cs typeface="Calibri"/>
              </a:rPr>
              <a:t> </a:t>
            </a:r>
            <a:r>
              <a:rPr sz="2050" spc="40" dirty="0">
                <a:solidFill>
                  <a:srgbClr val="000099"/>
                </a:solidFill>
                <a:latin typeface="Calibri"/>
                <a:cs typeface="Calibri"/>
              </a:rPr>
              <a:t>routing</a:t>
            </a:r>
            <a:r>
              <a:rPr sz="2050" spc="200" dirty="0">
                <a:solidFill>
                  <a:srgbClr val="000099"/>
                </a:solidFill>
                <a:latin typeface="Calibri"/>
                <a:cs typeface="Calibri"/>
              </a:rPr>
              <a:t> </a:t>
            </a:r>
            <a:r>
              <a:rPr sz="2050" spc="20" dirty="0">
                <a:solidFill>
                  <a:srgbClr val="000099"/>
                </a:solidFill>
                <a:latin typeface="Calibri"/>
                <a:cs typeface="Calibri"/>
              </a:rPr>
              <a:t>protocol</a:t>
            </a:r>
            <a:endParaRPr sz="2050">
              <a:latin typeface="Calibri"/>
              <a:cs typeface="Calibri"/>
            </a:endParaRPr>
          </a:p>
          <a:p>
            <a:pPr marL="257175">
              <a:lnSpc>
                <a:spcPct val="100000"/>
              </a:lnSpc>
              <a:spcBef>
                <a:spcPts val="1085"/>
              </a:spcBef>
            </a:pPr>
            <a:r>
              <a:rPr sz="1700" b="1" spc="395" dirty="0">
                <a:latin typeface="Calibri"/>
                <a:cs typeface="Calibri"/>
              </a:rPr>
              <a:t>HSR</a:t>
            </a:r>
            <a:r>
              <a:rPr sz="1700" b="1" spc="245" dirty="0">
                <a:latin typeface="Calibri"/>
                <a:cs typeface="Calibri"/>
              </a:rPr>
              <a:t> </a:t>
            </a:r>
            <a:r>
              <a:rPr sz="1700" b="1" spc="100" dirty="0">
                <a:latin typeface="Calibri"/>
                <a:cs typeface="Calibri"/>
              </a:rPr>
              <a:t>is</a:t>
            </a:r>
            <a:r>
              <a:rPr sz="1700" b="1" spc="254" dirty="0">
                <a:latin typeface="Calibri"/>
                <a:cs typeface="Calibri"/>
              </a:rPr>
              <a:t> </a:t>
            </a:r>
            <a:r>
              <a:rPr sz="1700" b="1" spc="125" dirty="0">
                <a:latin typeface="Calibri"/>
                <a:cs typeface="Calibri"/>
              </a:rPr>
              <a:t>characterized</a:t>
            </a:r>
            <a:r>
              <a:rPr sz="1700" b="1" spc="254" dirty="0">
                <a:latin typeface="Calibri"/>
                <a:cs typeface="Calibri"/>
              </a:rPr>
              <a:t> </a:t>
            </a:r>
            <a:r>
              <a:rPr sz="1700" b="1" spc="160" dirty="0">
                <a:latin typeface="Calibri"/>
                <a:cs typeface="Calibri"/>
              </a:rPr>
              <a:t>by</a:t>
            </a:r>
            <a:r>
              <a:rPr sz="1700" b="1" spc="250" dirty="0">
                <a:latin typeface="Calibri"/>
                <a:cs typeface="Calibri"/>
              </a:rPr>
              <a:t> </a:t>
            </a:r>
            <a:r>
              <a:rPr sz="1700" b="1" spc="114" dirty="0">
                <a:latin typeface="Calibri"/>
                <a:cs typeface="Calibri"/>
              </a:rPr>
              <a:t>the</a:t>
            </a:r>
            <a:r>
              <a:rPr sz="1700" b="1" spc="254" dirty="0">
                <a:latin typeface="Calibri"/>
                <a:cs typeface="Calibri"/>
              </a:rPr>
              <a:t> </a:t>
            </a:r>
            <a:r>
              <a:rPr sz="1700" b="1" spc="95" dirty="0">
                <a:latin typeface="Calibri"/>
                <a:cs typeface="Calibri"/>
              </a:rPr>
              <a:t>following:</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225" dirty="0">
                <a:latin typeface="Calibri"/>
                <a:cs typeface="Calibri"/>
              </a:rPr>
              <a:t>HSR</a:t>
            </a:r>
            <a:r>
              <a:rPr sz="1700" spc="180" dirty="0">
                <a:latin typeface="Calibri"/>
                <a:cs typeface="Calibri"/>
              </a:rPr>
              <a:t> </a:t>
            </a:r>
            <a:r>
              <a:rPr sz="1700" spc="-15" dirty="0">
                <a:latin typeface="Calibri"/>
                <a:cs typeface="Calibri"/>
              </a:rPr>
              <a:t>uses</a:t>
            </a:r>
            <a:r>
              <a:rPr sz="1700" spc="185" dirty="0">
                <a:latin typeface="Calibri"/>
                <a:cs typeface="Calibri"/>
              </a:rPr>
              <a:t> </a:t>
            </a:r>
            <a:r>
              <a:rPr sz="1700" spc="40" dirty="0">
                <a:latin typeface="Calibri"/>
                <a:cs typeface="Calibri"/>
              </a:rPr>
              <a:t>multi-clustering</a:t>
            </a:r>
            <a:r>
              <a:rPr sz="1700" spc="185" dirty="0">
                <a:latin typeface="Calibri"/>
                <a:cs typeface="Calibri"/>
              </a:rPr>
              <a:t> </a:t>
            </a:r>
            <a:r>
              <a:rPr sz="1700" spc="10" dirty="0">
                <a:latin typeface="Calibri"/>
                <a:cs typeface="Calibri"/>
              </a:rPr>
              <a:t>to</a:t>
            </a:r>
            <a:r>
              <a:rPr sz="1700" spc="185" dirty="0">
                <a:latin typeface="Calibri"/>
                <a:cs typeface="Calibri"/>
              </a:rPr>
              <a:t> </a:t>
            </a:r>
            <a:r>
              <a:rPr sz="1700" spc="-5" dirty="0">
                <a:latin typeface="Calibri"/>
                <a:cs typeface="Calibri"/>
              </a:rPr>
              <a:t>enhance</a:t>
            </a:r>
            <a:r>
              <a:rPr sz="1700" spc="180" dirty="0">
                <a:latin typeface="Calibri"/>
                <a:cs typeface="Calibri"/>
              </a:rPr>
              <a:t> </a:t>
            </a:r>
            <a:r>
              <a:rPr sz="1700" spc="-15" dirty="0">
                <a:latin typeface="Calibri"/>
                <a:cs typeface="Calibri"/>
              </a:rPr>
              <a:t>resource</a:t>
            </a:r>
            <a:r>
              <a:rPr sz="1700" spc="185" dirty="0">
                <a:latin typeface="Calibri"/>
                <a:cs typeface="Calibri"/>
              </a:rPr>
              <a:t> </a:t>
            </a:r>
            <a:r>
              <a:rPr sz="1700" spc="35" dirty="0">
                <a:latin typeface="Calibri"/>
                <a:cs typeface="Calibri"/>
              </a:rPr>
              <a:t>allocation</a:t>
            </a:r>
            <a:r>
              <a:rPr sz="1700" spc="185" dirty="0">
                <a:latin typeface="Calibri"/>
                <a:cs typeface="Calibri"/>
              </a:rPr>
              <a:t> </a:t>
            </a:r>
            <a:r>
              <a:rPr sz="1700" spc="35" dirty="0">
                <a:latin typeface="Calibri"/>
                <a:cs typeface="Calibri"/>
              </a:rPr>
              <a:t>and</a:t>
            </a:r>
            <a:r>
              <a:rPr sz="1700" spc="185" dirty="0">
                <a:latin typeface="Calibri"/>
                <a:cs typeface="Calibri"/>
              </a:rPr>
              <a:t> </a:t>
            </a:r>
            <a:r>
              <a:rPr sz="1700" spc="10" dirty="0">
                <a:latin typeface="Calibri"/>
                <a:cs typeface="Calibri"/>
              </a:rPr>
              <a:t>management;</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225" dirty="0">
                <a:latin typeface="Calibri"/>
                <a:cs typeface="Calibri"/>
              </a:rPr>
              <a:t>HSR</a:t>
            </a:r>
            <a:r>
              <a:rPr sz="1700" spc="170" dirty="0">
                <a:latin typeface="Calibri"/>
                <a:cs typeface="Calibri"/>
              </a:rPr>
              <a:t> </a:t>
            </a:r>
            <a:r>
              <a:rPr sz="1700" spc="-15" dirty="0">
                <a:latin typeface="Calibri"/>
                <a:cs typeface="Calibri"/>
              </a:rPr>
              <a:t>defines</a:t>
            </a:r>
            <a:r>
              <a:rPr sz="1700" spc="175" dirty="0">
                <a:latin typeface="Calibri"/>
                <a:cs typeface="Calibri"/>
              </a:rPr>
              <a:t> </a:t>
            </a:r>
            <a:r>
              <a:rPr sz="1700" dirty="0">
                <a:latin typeface="Calibri"/>
                <a:cs typeface="Calibri"/>
              </a:rPr>
              <a:t>different</a:t>
            </a:r>
            <a:r>
              <a:rPr sz="1700" spc="170" dirty="0">
                <a:latin typeface="Calibri"/>
                <a:cs typeface="Calibri"/>
              </a:rPr>
              <a:t> </a:t>
            </a:r>
            <a:r>
              <a:rPr sz="1700" spc="5" dirty="0">
                <a:latin typeface="Calibri"/>
                <a:cs typeface="Calibri"/>
              </a:rPr>
              <a:t>levels</a:t>
            </a:r>
            <a:r>
              <a:rPr sz="1700" spc="175" dirty="0">
                <a:latin typeface="Calibri"/>
                <a:cs typeface="Calibri"/>
              </a:rPr>
              <a:t> </a:t>
            </a:r>
            <a:r>
              <a:rPr sz="1700" spc="-35" dirty="0">
                <a:latin typeface="Calibri"/>
                <a:cs typeface="Calibri"/>
              </a:rPr>
              <a:t>of</a:t>
            </a:r>
            <a:r>
              <a:rPr sz="1700" spc="175" dirty="0">
                <a:latin typeface="Calibri"/>
                <a:cs typeface="Calibri"/>
              </a:rPr>
              <a:t> </a:t>
            </a:r>
            <a:r>
              <a:rPr sz="1700" spc="20" dirty="0">
                <a:latin typeface="Calibri"/>
                <a:cs typeface="Calibri"/>
              </a:rPr>
              <a:t>clusters;</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55" dirty="0">
                <a:latin typeface="Calibri"/>
                <a:cs typeface="Calibri"/>
              </a:rPr>
              <a:t>at</a:t>
            </a:r>
            <a:r>
              <a:rPr sz="1700" spc="170" dirty="0">
                <a:latin typeface="Calibri"/>
                <a:cs typeface="Calibri"/>
              </a:rPr>
              <a:t> </a:t>
            </a:r>
            <a:r>
              <a:rPr sz="1700" spc="10" dirty="0">
                <a:latin typeface="Calibri"/>
                <a:cs typeface="Calibri"/>
              </a:rPr>
              <a:t>every</a:t>
            </a:r>
            <a:r>
              <a:rPr sz="1700" spc="175" dirty="0">
                <a:latin typeface="Calibri"/>
                <a:cs typeface="Calibri"/>
              </a:rPr>
              <a:t> </a:t>
            </a:r>
            <a:r>
              <a:rPr sz="1700" spc="5" dirty="0">
                <a:latin typeface="Calibri"/>
                <a:cs typeface="Calibri"/>
              </a:rPr>
              <a:t>level</a:t>
            </a:r>
            <a:r>
              <a:rPr sz="1700" spc="175" dirty="0">
                <a:latin typeface="Calibri"/>
                <a:cs typeface="Calibri"/>
              </a:rPr>
              <a:t> </a:t>
            </a:r>
            <a:r>
              <a:rPr sz="1700" dirty="0">
                <a:latin typeface="Calibri"/>
                <a:cs typeface="Calibri"/>
              </a:rPr>
              <a:t>leader</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10" dirty="0">
                <a:latin typeface="Calibri"/>
                <a:cs typeface="Calibri"/>
              </a:rPr>
              <a:t>elected;</a:t>
            </a:r>
            <a:endParaRPr sz="1700">
              <a:latin typeface="Calibri"/>
              <a:cs typeface="Calibri"/>
            </a:endParaRPr>
          </a:p>
          <a:p>
            <a:pPr marL="311785" lvl="2" indent="-216535">
              <a:lnSpc>
                <a:spcPct val="100000"/>
              </a:lnSpc>
              <a:spcBef>
                <a:spcPts val="1380"/>
              </a:spcBef>
              <a:buFont typeface="Cambria"/>
              <a:buChar char="•"/>
              <a:tabLst>
                <a:tab pos="312420" algn="l"/>
              </a:tabLst>
            </a:pPr>
            <a:r>
              <a:rPr sz="1700" spc="5" dirty="0">
                <a:latin typeface="Calibri"/>
                <a:cs typeface="Calibri"/>
              </a:rPr>
              <a:t>the</a:t>
            </a:r>
            <a:r>
              <a:rPr sz="1700" spc="175" dirty="0">
                <a:latin typeface="Calibri"/>
                <a:cs typeface="Calibri"/>
              </a:rPr>
              <a:t> </a:t>
            </a:r>
            <a:r>
              <a:rPr sz="1700" spc="35" dirty="0">
                <a:latin typeface="Calibri"/>
                <a:cs typeface="Calibri"/>
              </a:rPr>
              <a:t>first</a:t>
            </a:r>
            <a:r>
              <a:rPr sz="1700" spc="180" dirty="0">
                <a:latin typeface="Calibri"/>
                <a:cs typeface="Calibri"/>
              </a:rPr>
              <a:t> </a:t>
            </a:r>
            <a:r>
              <a:rPr sz="1700" spc="5" dirty="0">
                <a:latin typeface="Calibri"/>
                <a:cs typeface="Calibri"/>
              </a:rPr>
              <a:t>level</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made</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20" dirty="0">
                <a:latin typeface="Calibri"/>
                <a:cs typeface="Calibri"/>
              </a:rPr>
              <a:t>single-hop</a:t>
            </a:r>
            <a:r>
              <a:rPr sz="1700" spc="180" dirty="0">
                <a:latin typeface="Calibri"/>
                <a:cs typeface="Calibri"/>
              </a:rPr>
              <a:t> </a:t>
            </a:r>
            <a:r>
              <a:rPr sz="1700" spc="25" dirty="0">
                <a:latin typeface="Calibri"/>
                <a:cs typeface="Calibri"/>
              </a:rPr>
              <a:t>clusters</a:t>
            </a:r>
            <a:r>
              <a:rPr sz="1700" spc="175" dirty="0">
                <a:latin typeface="Calibri"/>
                <a:cs typeface="Calibri"/>
              </a:rPr>
              <a:t> </a:t>
            </a:r>
            <a:r>
              <a:rPr sz="1700" spc="50" dirty="0">
                <a:latin typeface="Calibri"/>
                <a:cs typeface="Calibri"/>
              </a:rPr>
              <a:t>(physical</a:t>
            </a:r>
            <a:r>
              <a:rPr sz="1700" spc="180" dirty="0">
                <a:latin typeface="Calibri"/>
                <a:cs typeface="Calibri"/>
              </a:rPr>
              <a:t> </a:t>
            </a:r>
            <a:r>
              <a:rPr sz="1700" spc="40" dirty="0">
                <a:latin typeface="Calibri"/>
                <a:cs typeface="Calibri"/>
              </a:rPr>
              <a:t>clustering);</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5" dirty="0">
                <a:latin typeface="Calibri"/>
                <a:cs typeface="Calibri"/>
              </a:rPr>
              <a:t>the</a:t>
            </a:r>
            <a:r>
              <a:rPr sz="1700" spc="175" dirty="0">
                <a:latin typeface="Calibri"/>
                <a:cs typeface="Calibri"/>
              </a:rPr>
              <a:t> </a:t>
            </a:r>
            <a:r>
              <a:rPr sz="1700" spc="45" dirty="0">
                <a:latin typeface="Calibri"/>
                <a:cs typeface="Calibri"/>
              </a:rPr>
              <a:t>next</a:t>
            </a:r>
            <a:r>
              <a:rPr sz="1700" spc="175" dirty="0">
                <a:latin typeface="Calibri"/>
                <a:cs typeface="Calibri"/>
              </a:rPr>
              <a:t> </a:t>
            </a:r>
            <a:r>
              <a:rPr sz="1700" spc="5" dirty="0">
                <a:latin typeface="Calibri"/>
                <a:cs typeface="Calibri"/>
              </a:rPr>
              <a:t>level</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15" dirty="0">
                <a:latin typeface="Calibri"/>
                <a:cs typeface="Calibri"/>
              </a:rPr>
              <a:t>comprised</a:t>
            </a:r>
            <a:r>
              <a:rPr sz="1700" spc="175" dirty="0">
                <a:latin typeface="Calibri"/>
                <a:cs typeface="Calibri"/>
              </a:rPr>
              <a:t> </a:t>
            </a:r>
            <a:r>
              <a:rPr sz="1700" spc="-35" dirty="0">
                <a:latin typeface="Calibri"/>
                <a:cs typeface="Calibri"/>
              </a:rPr>
              <a:t>of</a:t>
            </a:r>
            <a:r>
              <a:rPr sz="1700" spc="175" dirty="0">
                <a:latin typeface="Calibri"/>
                <a:cs typeface="Calibri"/>
              </a:rPr>
              <a:t> </a:t>
            </a:r>
            <a:r>
              <a:rPr sz="1700" dirty="0">
                <a:latin typeface="Calibri"/>
                <a:cs typeface="Calibri"/>
              </a:rPr>
              <a:t>leaders</a:t>
            </a:r>
            <a:r>
              <a:rPr sz="1700" spc="175" dirty="0">
                <a:latin typeface="Calibri"/>
                <a:cs typeface="Calibri"/>
              </a:rPr>
              <a:t> </a:t>
            </a:r>
            <a:r>
              <a:rPr sz="1700" spc="-35" dirty="0">
                <a:latin typeface="Calibri"/>
                <a:cs typeface="Calibri"/>
              </a:rPr>
              <a:t>of</a:t>
            </a:r>
            <a:r>
              <a:rPr sz="1700" spc="175" dirty="0">
                <a:latin typeface="Calibri"/>
                <a:cs typeface="Calibri"/>
              </a:rPr>
              <a:t> </a:t>
            </a:r>
            <a:r>
              <a:rPr sz="1700" spc="25" dirty="0">
                <a:latin typeface="Calibri"/>
                <a:cs typeface="Calibri"/>
              </a:rPr>
              <a:t>clusters.</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p:nvPr/>
        </p:nvSpPr>
        <p:spPr>
          <a:xfrm>
            <a:off x="4304238" y="3954248"/>
            <a:ext cx="363220" cy="361950"/>
          </a:xfrm>
          <a:custGeom>
            <a:avLst/>
            <a:gdLst/>
            <a:ahLst/>
            <a:cxnLst/>
            <a:rect l="l" t="t" r="r" b="b"/>
            <a:pathLst>
              <a:path w="363220" h="361950">
                <a:moveTo>
                  <a:pt x="0" y="180884"/>
                </a:moveTo>
                <a:lnTo>
                  <a:pt x="14048" y="110641"/>
                </a:lnTo>
                <a:lnTo>
                  <a:pt x="54379" y="52665"/>
                </a:lnTo>
                <a:lnTo>
                  <a:pt x="112254" y="14048"/>
                </a:lnTo>
                <a:lnTo>
                  <a:pt x="182396" y="0"/>
                </a:lnTo>
                <a:lnTo>
                  <a:pt x="217484" y="3528"/>
                </a:lnTo>
                <a:lnTo>
                  <a:pt x="282383" y="29844"/>
                </a:lnTo>
                <a:lnTo>
                  <a:pt x="331453" y="79015"/>
                </a:lnTo>
                <a:lnTo>
                  <a:pt x="359550" y="145762"/>
                </a:lnTo>
                <a:lnTo>
                  <a:pt x="363045" y="180884"/>
                </a:lnTo>
                <a:lnTo>
                  <a:pt x="359550" y="215972"/>
                </a:lnTo>
                <a:lnTo>
                  <a:pt x="331453" y="280972"/>
                </a:lnTo>
                <a:lnTo>
                  <a:pt x="282383" y="331889"/>
                </a:lnTo>
                <a:lnTo>
                  <a:pt x="217484" y="358239"/>
                </a:lnTo>
                <a:lnTo>
                  <a:pt x="182396" y="361734"/>
                </a:lnTo>
                <a:lnTo>
                  <a:pt x="145561" y="358239"/>
                </a:lnTo>
                <a:lnTo>
                  <a:pt x="80695" y="331889"/>
                </a:lnTo>
                <a:lnTo>
                  <a:pt x="31558" y="280972"/>
                </a:lnTo>
                <a:lnTo>
                  <a:pt x="3528" y="215972"/>
                </a:lnTo>
                <a:lnTo>
                  <a:pt x="0" y="180884"/>
                </a:lnTo>
                <a:close/>
              </a:path>
            </a:pathLst>
          </a:custGeom>
          <a:ln w="3504">
            <a:solidFill>
              <a:srgbClr val="231F20"/>
            </a:solidFill>
          </a:ln>
        </p:spPr>
        <p:txBody>
          <a:bodyPr wrap="square" lIns="0" tIns="0" rIns="0" bIns="0" rtlCol="0"/>
          <a:lstStyle/>
          <a:p>
            <a:endParaRPr/>
          </a:p>
        </p:txBody>
      </p:sp>
      <p:sp>
        <p:nvSpPr>
          <p:cNvPr id="6" name="object 6"/>
          <p:cNvSpPr txBox="1"/>
          <p:nvPr/>
        </p:nvSpPr>
        <p:spPr>
          <a:xfrm>
            <a:off x="4423084" y="3999504"/>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8</a:t>
            </a:r>
            <a:endParaRPr sz="1350">
              <a:latin typeface="Arial MT"/>
              <a:cs typeface="Arial MT"/>
            </a:endParaRPr>
          </a:p>
        </p:txBody>
      </p:sp>
      <p:sp>
        <p:nvSpPr>
          <p:cNvPr id="7" name="object 7"/>
          <p:cNvSpPr/>
          <p:nvPr/>
        </p:nvSpPr>
        <p:spPr>
          <a:xfrm>
            <a:off x="5037320" y="3710145"/>
            <a:ext cx="361315" cy="361950"/>
          </a:xfrm>
          <a:custGeom>
            <a:avLst/>
            <a:gdLst/>
            <a:ahLst/>
            <a:cxnLst/>
            <a:rect l="l" t="t" r="r" b="b"/>
            <a:pathLst>
              <a:path w="361314" h="361950">
                <a:moveTo>
                  <a:pt x="0" y="180884"/>
                </a:moveTo>
                <a:lnTo>
                  <a:pt x="14048" y="112422"/>
                </a:lnTo>
                <a:lnTo>
                  <a:pt x="52631" y="52699"/>
                </a:lnTo>
                <a:lnTo>
                  <a:pt x="112254" y="14048"/>
                </a:lnTo>
                <a:lnTo>
                  <a:pt x="180648" y="0"/>
                </a:lnTo>
                <a:lnTo>
                  <a:pt x="215736" y="3528"/>
                </a:lnTo>
                <a:lnTo>
                  <a:pt x="280602" y="29878"/>
                </a:lnTo>
                <a:lnTo>
                  <a:pt x="331486" y="80796"/>
                </a:lnTo>
                <a:lnTo>
                  <a:pt x="357768" y="145762"/>
                </a:lnTo>
                <a:lnTo>
                  <a:pt x="361297" y="180884"/>
                </a:lnTo>
                <a:lnTo>
                  <a:pt x="357768" y="216005"/>
                </a:lnTo>
                <a:lnTo>
                  <a:pt x="331486" y="282753"/>
                </a:lnTo>
                <a:lnTo>
                  <a:pt x="280602" y="331889"/>
                </a:lnTo>
                <a:lnTo>
                  <a:pt x="215736" y="358239"/>
                </a:lnTo>
                <a:lnTo>
                  <a:pt x="180648" y="361768"/>
                </a:lnTo>
                <a:lnTo>
                  <a:pt x="145561" y="358239"/>
                </a:lnTo>
                <a:lnTo>
                  <a:pt x="80695" y="331889"/>
                </a:lnTo>
                <a:lnTo>
                  <a:pt x="29811" y="282753"/>
                </a:lnTo>
                <a:lnTo>
                  <a:pt x="3528" y="216005"/>
                </a:lnTo>
                <a:lnTo>
                  <a:pt x="0" y="180884"/>
                </a:lnTo>
                <a:close/>
              </a:path>
            </a:pathLst>
          </a:custGeom>
          <a:ln w="3504">
            <a:solidFill>
              <a:srgbClr val="231F20"/>
            </a:solidFill>
          </a:ln>
        </p:spPr>
        <p:txBody>
          <a:bodyPr wrap="square" lIns="0" tIns="0" rIns="0" bIns="0" rtlCol="0"/>
          <a:lstStyle/>
          <a:p>
            <a:endParaRPr/>
          </a:p>
        </p:txBody>
      </p:sp>
      <p:sp>
        <p:nvSpPr>
          <p:cNvPr id="8" name="object 8"/>
          <p:cNvSpPr txBox="1"/>
          <p:nvPr/>
        </p:nvSpPr>
        <p:spPr>
          <a:xfrm>
            <a:off x="5156172" y="3755410"/>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5</a:t>
            </a:r>
            <a:endParaRPr sz="1350">
              <a:latin typeface="Arial MT"/>
              <a:cs typeface="Arial MT"/>
            </a:endParaRPr>
          </a:p>
        </p:txBody>
      </p:sp>
      <p:grpSp>
        <p:nvGrpSpPr>
          <p:cNvPr id="9" name="object 9"/>
          <p:cNvGrpSpPr/>
          <p:nvPr/>
        </p:nvGrpSpPr>
        <p:grpSpPr>
          <a:xfrm>
            <a:off x="5707127" y="4542351"/>
            <a:ext cx="365125" cy="365760"/>
            <a:chOff x="5707127" y="4542351"/>
            <a:chExt cx="365125" cy="365760"/>
          </a:xfrm>
        </p:grpSpPr>
        <p:sp>
          <p:nvSpPr>
            <p:cNvPr id="10" name="object 10"/>
            <p:cNvSpPr/>
            <p:nvPr/>
          </p:nvSpPr>
          <p:spPr>
            <a:xfrm>
              <a:off x="5709032" y="4544256"/>
              <a:ext cx="361315" cy="361950"/>
            </a:xfrm>
            <a:custGeom>
              <a:avLst/>
              <a:gdLst/>
              <a:ahLst/>
              <a:cxnLst/>
              <a:rect l="l" t="t" r="r" b="b"/>
              <a:pathLst>
                <a:path w="361314" h="361950">
                  <a:moveTo>
                    <a:pt x="180648" y="0"/>
                  </a:moveTo>
                  <a:lnTo>
                    <a:pt x="110506" y="14048"/>
                  </a:lnTo>
                  <a:lnTo>
                    <a:pt x="52631" y="52699"/>
                  </a:lnTo>
                  <a:lnTo>
                    <a:pt x="14048" y="112388"/>
                  </a:lnTo>
                  <a:lnTo>
                    <a:pt x="0" y="180884"/>
                  </a:lnTo>
                  <a:lnTo>
                    <a:pt x="3495" y="216005"/>
                  </a:lnTo>
                  <a:lnTo>
                    <a:pt x="29811" y="280972"/>
                  </a:lnTo>
                  <a:lnTo>
                    <a:pt x="80661" y="331889"/>
                  </a:lnTo>
                  <a:lnTo>
                    <a:pt x="145561" y="358239"/>
                  </a:lnTo>
                  <a:lnTo>
                    <a:pt x="180648" y="361768"/>
                  </a:lnTo>
                  <a:lnTo>
                    <a:pt x="215703" y="358239"/>
                  </a:lnTo>
                  <a:lnTo>
                    <a:pt x="280602" y="331889"/>
                  </a:lnTo>
                  <a:lnTo>
                    <a:pt x="331486" y="280972"/>
                  </a:lnTo>
                  <a:lnTo>
                    <a:pt x="357768" y="216005"/>
                  </a:lnTo>
                  <a:lnTo>
                    <a:pt x="361297" y="180884"/>
                  </a:lnTo>
                  <a:lnTo>
                    <a:pt x="357768" y="145762"/>
                  </a:lnTo>
                  <a:lnTo>
                    <a:pt x="331486" y="80796"/>
                  </a:lnTo>
                  <a:lnTo>
                    <a:pt x="280602" y="29878"/>
                  </a:lnTo>
                  <a:lnTo>
                    <a:pt x="215703" y="3528"/>
                  </a:lnTo>
                  <a:lnTo>
                    <a:pt x="180648" y="0"/>
                  </a:lnTo>
                  <a:close/>
                </a:path>
              </a:pathLst>
            </a:custGeom>
            <a:solidFill>
              <a:srgbClr val="FAE62A"/>
            </a:solidFill>
          </p:spPr>
          <p:txBody>
            <a:bodyPr wrap="square" lIns="0" tIns="0" rIns="0" bIns="0" rtlCol="0"/>
            <a:lstStyle/>
            <a:p>
              <a:endParaRPr/>
            </a:p>
          </p:txBody>
        </p:sp>
        <p:sp>
          <p:nvSpPr>
            <p:cNvPr id="11" name="object 11"/>
            <p:cNvSpPr/>
            <p:nvPr/>
          </p:nvSpPr>
          <p:spPr>
            <a:xfrm>
              <a:off x="5709032" y="4544256"/>
              <a:ext cx="361315" cy="361950"/>
            </a:xfrm>
            <a:custGeom>
              <a:avLst/>
              <a:gdLst/>
              <a:ahLst/>
              <a:cxnLst/>
              <a:rect l="l" t="t" r="r" b="b"/>
              <a:pathLst>
                <a:path w="361314" h="361950">
                  <a:moveTo>
                    <a:pt x="0" y="180884"/>
                  </a:moveTo>
                  <a:lnTo>
                    <a:pt x="14048" y="112388"/>
                  </a:lnTo>
                  <a:lnTo>
                    <a:pt x="52631" y="52699"/>
                  </a:lnTo>
                  <a:lnTo>
                    <a:pt x="110506" y="14048"/>
                  </a:lnTo>
                  <a:lnTo>
                    <a:pt x="180648" y="0"/>
                  </a:lnTo>
                  <a:lnTo>
                    <a:pt x="215703" y="3528"/>
                  </a:lnTo>
                  <a:lnTo>
                    <a:pt x="280602" y="29878"/>
                  </a:lnTo>
                  <a:lnTo>
                    <a:pt x="331486" y="80796"/>
                  </a:lnTo>
                  <a:lnTo>
                    <a:pt x="357768" y="145762"/>
                  </a:lnTo>
                  <a:lnTo>
                    <a:pt x="361297" y="180884"/>
                  </a:lnTo>
                  <a:lnTo>
                    <a:pt x="357768" y="216005"/>
                  </a:lnTo>
                  <a:lnTo>
                    <a:pt x="331486" y="280972"/>
                  </a:lnTo>
                  <a:lnTo>
                    <a:pt x="280602" y="331889"/>
                  </a:lnTo>
                  <a:lnTo>
                    <a:pt x="215703" y="358239"/>
                  </a:lnTo>
                  <a:lnTo>
                    <a:pt x="180648" y="361768"/>
                  </a:lnTo>
                  <a:lnTo>
                    <a:pt x="145561" y="358239"/>
                  </a:lnTo>
                  <a:lnTo>
                    <a:pt x="80661" y="331889"/>
                  </a:lnTo>
                  <a:lnTo>
                    <a:pt x="29811" y="280972"/>
                  </a:lnTo>
                  <a:lnTo>
                    <a:pt x="3495" y="216005"/>
                  </a:lnTo>
                  <a:lnTo>
                    <a:pt x="0" y="180884"/>
                  </a:lnTo>
                  <a:close/>
                </a:path>
              </a:pathLst>
            </a:custGeom>
            <a:ln w="3504">
              <a:solidFill>
                <a:srgbClr val="231F20"/>
              </a:solidFill>
            </a:ln>
          </p:spPr>
          <p:txBody>
            <a:bodyPr wrap="square" lIns="0" tIns="0" rIns="0" bIns="0" rtlCol="0"/>
            <a:lstStyle/>
            <a:p>
              <a:endParaRPr/>
            </a:p>
          </p:txBody>
        </p:sp>
      </p:grpSp>
      <p:sp>
        <p:nvSpPr>
          <p:cNvPr id="12" name="object 12"/>
          <p:cNvSpPr txBox="1"/>
          <p:nvPr/>
        </p:nvSpPr>
        <p:spPr>
          <a:xfrm>
            <a:off x="5827870" y="4589521"/>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6</a:t>
            </a:r>
            <a:endParaRPr sz="1350">
              <a:latin typeface="Arial MT"/>
              <a:cs typeface="Arial MT"/>
            </a:endParaRPr>
          </a:p>
        </p:txBody>
      </p:sp>
      <p:grpSp>
        <p:nvGrpSpPr>
          <p:cNvPr id="13" name="object 13"/>
          <p:cNvGrpSpPr/>
          <p:nvPr/>
        </p:nvGrpSpPr>
        <p:grpSpPr>
          <a:xfrm>
            <a:off x="4523313" y="4888289"/>
            <a:ext cx="365125" cy="365760"/>
            <a:chOff x="4523313" y="4888289"/>
            <a:chExt cx="365125" cy="365760"/>
          </a:xfrm>
        </p:grpSpPr>
        <p:sp>
          <p:nvSpPr>
            <p:cNvPr id="14" name="object 14"/>
            <p:cNvSpPr/>
            <p:nvPr/>
          </p:nvSpPr>
          <p:spPr>
            <a:xfrm>
              <a:off x="4525218" y="4890194"/>
              <a:ext cx="361315" cy="361950"/>
            </a:xfrm>
            <a:custGeom>
              <a:avLst/>
              <a:gdLst/>
              <a:ahLst/>
              <a:cxnLst/>
              <a:rect l="l" t="t" r="r" b="b"/>
              <a:pathLst>
                <a:path w="361314" h="361950">
                  <a:moveTo>
                    <a:pt x="180648" y="0"/>
                  </a:moveTo>
                  <a:lnTo>
                    <a:pt x="110473" y="14048"/>
                  </a:lnTo>
                  <a:lnTo>
                    <a:pt x="52631" y="52699"/>
                  </a:lnTo>
                  <a:lnTo>
                    <a:pt x="14048" y="110641"/>
                  </a:lnTo>
                  <a:lnTo>
                    <a:pt x="0" y="180884"/>
                  </a:lnTo>
                  <a:lnTo>
                    <a:pt x="3528" y="216005"/>
                  </a:lnTo>
                  <a:lnTo>
                    <a:pt x="29811" y="280972"/>
                  </a:lnTo>
                  <a:lnTo>
                    <a:pt x="80695" y="331889"/>
                  </a:lnTo>
                  <a:lnTo>
                    <a:pt x="145561" y="358239"/>
                  </a:lnTo>
                  <a:lnTo>
                    <a:pt x="180648" y="361768"/>
                  </a:lnTo>
                  <a:lnTo>
                    <a:pt x="215736" y="358239"/>
                  </a:lnTo>
                  <a:lnTo>
                    <a:pt x="280602" y="331889"/>
                  </a:lnTo>
                  <a:lnTo>
                    <a:pt x="331453" y="280972"/>
                  </a:lnTo>
                  <a:lnTo>
                    <a:pt x="357768" y="216005"/>
                  </a:lnTo>
                  <a:lnTo>
                    <a:pt x="361297" y="180884"/>
                  </a:lnTo>
                  <a:lnTo>
                    <a:pt x="357768" y="145762"/>
                  </a:lnTo>
                  <a:lnTo>
                    <a:pt x="331453" y="80796"/>
                  </a:lnTo>
                  <a:lnTo>
                    <a:pt x="280602" y="29878"/>
                  </a:lnTo>
                  <a:lnTo>
                    <a:pt x="215736" y="3528"/>
                  </a:lnTo>
                  <a:lnTo>
                    <a:pt x="180648" y="0"/>
                  </a:lnTo>
                  <a:close/>
                </a:path>
              </a:pathLst>
            </a:custGeom>
            <a:solidFill>
              <a:srgbClr val="CFCFCF"/>
            </a:solidFill>
          </p:spPr>
          <p:txBody>
            <a:bodyPr wrap="square" lIns="0" tIns="0" rIns="0" bIns="0" rtlCol="0"/>
            <a:lstStyle/>
            <a:p>
              <a:endParaRPr/>
            </a:p>
          </p:txBody>
        </p:sp>
        <p:sp>
          <p:nvSpPr>
            <p:cNvPr id="15" name="object 15"/>
            <p:cNvSpPr/>
            <p:nvPr/>
          </p:nvSpPr>
          <p:spPr>
            <a:xfrm>
              <a:off x="4525218" y="4890194"/>
              <a:ext cx="361315" cy="361950"/>
            </a:xfrm>
            <a:custGeom>
              <a:avLst/>
              <a:gdLst/>
              <a:ahLst/>
              <a:cxnLst/>
              <a:rect l="l" t="t" r="r" b="b"/>
              <a:pathLst>
                <a:path w="361314" h="361950">
                  <a:moveTo>
                    <a:pt x="0" y="180884"/>
                  </a:moveTo>
                  <a:lnTo>
                    <a:pt x="14048" y="110641"/>
                  </a:lnTo>
                  <a:lnTo>
                    <a:pt x="52631" y="52699"/>
                  </a:lnTo>
                  <a:lnTo>
                    <a:pt x="110473" y="14048"/>
                  </a:lnTo>
                  <a:lnTo>
                    <a:pt x="180648" y="0"/>
                  </a:lnTo>
                  <a:lnTo>
                    <a:pt x="215736" y="3528"/>
                  </a:lnTo>
                  <a:lnTo>
                    <a:pt x="280602" y="29878"/>
                  </a:lnTo>
                  <a:lnTo>
                    <a:pt x="331453" y="80796"/>
                  </a:lnTo>
                  <a:lnTo>
                    <a:pt x="357768" y="145762"/>
                  </a:lnTo>
                  <a:lnTo>
                    <a:pt x="361297" y="180884"/>
                  </a:lnTo>
                  <a:lnTo>
                    <a:pt x="357768" y="216005"/>
                  </a:lnTo>
                  <a:lnTo>
                    <a:pt x="331453" y="280972"/>
                  </a:lnTo>
                  <a:lnTo>
                    <a:pt x="280602" y="331889"/>
                  </a:lnTo>
                  <a:lnTo>
                    <a:pt x="215736" y="358239"/>
                  </a:lnTo>
                  <a:lnTo>
                    <a:pt x="180648" y="361768"/>
                  </a:lnTo>
                  <a:lnTo>
                    <a:pt x="145561" y="358239"/>
                  </a:lnTo>
                  <a:lnTo>
                    <a:pt x="80695" y="331889"/>
                  </a:lnTo>
                  <a:lnTo>
                    <a:pt x="29811" y="280972"/>
                  </a:lnTo>
                  <a:lnTo>
                    <a:pt x="3528" y="216005"/>
                  </a:lnTo>
                  <a:lnTo>
                    <a:pt x="0" y="180884"/>
                  </a:lnTo>
                  <a:close/>
                </a:path>
              </a:pathLst>
            </a:custGeom>
            <a:ln w="3504">
              <a:solidFill>
                <a:srgbClr val="231F20"/>
              </a:solidFill>
            </a:ln>
          </p:spPr>
          <p:txBody>
            <a:bodyPr wrap="square" lIns="0" tIns="0" rIns="0" bIns="0" rtlCol="0"/>
            <a:lstStyle/>
            <a:p>
              <a:endParaRPr/>
            </a:p>
          </p:txBody>
        </p:sp>
      </p:grpSp>
      <p:sp>
        <p:nvSpPr>
          <p:cNvPr id="16" name="object 16"/>
          <p:cNvSpPr txBox="1"/>
          <p:nvPr/>
        </p:nvSpPr>
        <p:spPr>
          <a:xfrm>
            <a:off x="4644062" y="4935458"/>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7</a:t>
            </a:r>
            <a:endParaRPr sz="1350">
              <a:latin typeface="Arial MT"/>
              <a:cs typeface="Arial MT"/>
            </a:endParaRPr>
          </a:p>
        </p:txBody>
      </p:sp>
      <p:grpSp>
        <p:nvGrpSpPr>
          <p:cNvPr id="17" name="object 17"/>
          <p:cNvGrpSpPr/>
          <p:nvPr/>
        </p:nvGrpSpPr>
        <p:grpSpPr>
          <a:xfrm>
            <a:off x="3471046" y="3834711"/>
            <a:ext cx="365125" cy="365760"/>
            <a:chOff x="3471046" y="3834711"/>
            <a:chExt cx="365125" cy="365760"/>
          </a:xfrm>
        </p:grpSpPr>
        <p:sp>
          <p:nvSpPr>
            <p:cNvPr id="18" name="object 18"/>
            <p:cNvSpPr/>
            <p:nvPr/>
          </p:nvSpPr>
          <p:spPr>
            <a:xfrm>
              <a:off x="3472951" y="3836616"/>
              <a:ext cx="361315" cy="361950"/>
            </a:xfrm>
            <a:custGeom>
              <a:avLst/>
              <a:gdLst/>
              <a:ahLst/>
              <a:cxnLst/>
              <a:rect l="l" t="t" r="r" b="b"/>
              <a:pathLst>
                <a:path w="361314" h="361950">
                  <a:moveTo>
                    <a:pt x="180635" y="0"/>
                  </a:moveTo>
                  <a:lnTo>
                    <a:pt x="110489" y="14014"/>
                  </a:lnTo>
                  <a:lnTo>
                    <a:pt x="52618" y="52665"/>
                  </a:lnTo>
                  <a:lnTo>
                    <a:pt x="14035" y="110607"/>
                  </a:lnTo>
                  <a:lnTo>
                    <a:pt x="0" y="180850"/>
                  </a:lnTo>
                  <a:lnTo>
                    <a:pt x="3505" y="215972"/>
                  </a:lnTo>
                  <a:lnTo>
                    <a:pt x="29814" y="280938"/>
                  </a:lnTo>
                  <a:lnTo>
                    <a:pt x="80675" y="331856"/>
                  </a:lnTo>
                  <a:lnTo>
                    <a:pt x="145571" y="358205"/>
                  </a:lnTo>
                  <a:lnTo>
                    <a:pt x="180635" y="361701"/>
                  </a:lnTo>
                  <a:lnTo>
                    <a:pt x="215716" y="358205"/>
                  </a:lnTo>
                  <a:lnTo>
                    <a:pt x="280609" y="331856"/>
                  </a:lnTo>
                  <a:lnTo>
                    <a:pt x="331469" y="280938"/>
                  </a:lnTo>
                  <a:lnTo>
                    <a:pt x="357779" y="215972"/>
                  </a:lnTo>
                  <a:lnTo>
                    <a:pt x="361284" y="180850"/>
                  </a:lnTo>
                  <a:lnTo>
                    <a:pt x="357779" y="145729"/>
                  </a:lnTo>
                  <a:lnTo>
                    <a:pt x="331469" y="80762"/>
                  </a:lnTo>
                  <a:lnTo>
                    <a:pt x="280609" y="29811"/>
                  </a:lnTo>
                  <a:lnTo>
                    <a:pt x="215716" y="3495"/>
                  </a:lnTo>
                  <a:lnTo>
                    <a:pt x="180635" y="0"/>
                  </a:lnTo>
                  <a:close/>
                </a:path>
              </a:pathLst>
            </a:custGeom>
            <a:solidFill>
              <a:srgbClr val="CFCFCF"/>
            </a:solidFill>
          </p:spPr>
          <p:txBody>
            <a:bodyPr wrap="square" lIns="0" tIns="0" rIns="0" bIns="0" rtlCol="0"/>
            <a:lstStyle/>
            <a:p>
              <a:endParaRPr/>
            </a:p>
          </p:txBody>
        </p:sp>
        <p:sp>
          <p:nvSpPr>
            <p:cNvPr id="19" name="object 19"/>
            <p:cNvSpPr/>
            <p:nvPr/>
          </p:nvSpPr>
          <p:spPr>
            <a:xfrm>
              <a:off x="3472951" y="3836616"/>
              <a:ext cx="361315" cy="361950"/>
            </a:xfrm>
            <a:custGeom>
              <a:avLst/>
              <a:gdLst/>
              <a:ahLst/>
              <a:cxnLst/>
              <a:rect l="l" t="t" r="r" b="b"/>
              <a:pathLst>
                <a:path w="361314" h="361950">
                  <a:moveTo>
                    <a:pt x="0" y="180850"/>
                  </a:moveTo>
                  <a:lnTo>
                    <a:pt x="14035" y="110607"/>
                  </a:lnTo>
                  <a:lnTo>
                    <a:pt x="52618" y="52665"/>
                  </a:lnTo>
                  <a:lnTo>
                    <a:pt x="110489" y="14014"/>
                  </a:lnTo>
                  <a:lnTo>
                    <a:pt x="180635" y="0"/>
                  </a:lnTo>
                  <a:lnTo>
                    <a:pt x="215716" y="3495"/>
                  </a:lnTo>
                  <a:lnTo>
                    <a:pt x="280609" y="29811"/>
                  </a:lnTo>
                  <a:lnTo>
                    <a:pt x="331469" y="80762"/>
                  </a:lnTo>
                  <a:lnTo>
                    <a:pt x="357779" y="145729"/>
                  </a:lnTo>
                  <a:lnTo>
                    <a:pt x="361284" y="180850"/>
                  </a:lnTo>
                  <a:lnTo>
                    <a:pt x="357779" y="215972"/>
                  </a:lnTo>
                  <a:lnTo>
                    <a:pt x="331469" y="280938"/>
                  </a:lnTo>
                  <a:lnTo>
                    <a:pt x="280609" y="331856"/>
                  </a:lnTo>
                  <a:lnTo>
                    <a:pt x="215716" y="358205"/>
                  </a:lnTo>
                  <a:lnTo>
                    <a:pt x="180635" y="361701"/>
                  </a:lnTo>
                  <a:lnTo>
                    <a:pt x="145571" y="358205"/>
                  </a:lnTo>
                  <a:lnTo>
                    <a:pt x="80675" y="331856"/>
                  </a:lnTo>
                  <a:lnTo>
                    <a:pt x="29814" y="280938"/>
                  </a:lnTo>
                  <a:lnTo>
                    <a:pt x="3505" y="215972"/>
                  </a:lnTo>
                  <a:lnTo>
                    <a:pt x="0" y="180850"/>
                  </a:lnTo>
                  <a:close/>
                </a:path>
              </a:pathLst>
            </a:custGeom>
            <a:ln w="3504">
              <a:solidFill>
                <a:srgbClr val="231F20"/>
              </a:solidFill>
            </a:ln>
          </p:spPr>
          <p:txBody>
            <a:bodyPr wrap="square" lIns="0" tIns="0" rIns="0" bIns="0" rtlCol="0"/>
            <a:lstStyle/>
            <a:p>
              <a:endParaRPr/>
            </a:p>
          </p:txBody>
        </p:sp>
      </p:grpSp>
      <p:sp>
        <p:nvSpPr>
          <p:cNvPr id="20" name="object 20"/>
          <p:cNvSpPr txBox="1"/>
          <p:nvPr/>
        </p:nvSpPr>
        <p:spPr>
          <a:xfrm>
            <a:off x="3591781" y="3881846"/>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2</a:t>
            </a:r>
            <a:endParaRPr sz="1350">
              <a:latin typeface="Arial MT"/>
              <a:cs typeface="Arial MT"/>
            </a:endParaRPr>
          </a:p>
        </p:txBody>
      </p:sp>
      <p:grpSp>
        <p:nvGrpSpPr>
          <p:cNvPr id="21" name="object 21"/>
          <p:cNvGrpSpPr/>
          <p:nvPr/>
        </p:nvGrpSpPr>
        <p:grpSpPr>
          <a:xfrm>
            <a:off x="3914753" y="4410670"/>
            <a:ext cx="365125" cy="365760"/>
            <a:chOff x="3914753" y="4410670"/>
            <a:chExt cx="365125" cy="365760"/>
          </a:xfrm>
        </p:grpSpPr>
        <p:sp>
          <p:nvSpPr>
            <p:cNvPr id="22" name="object 22"/>
            <p:cNvSpPr/>
            <p:nvPr/>
          </p:nvSpPr>
          <p:spPr>
            <a:xfrm>
              <a:off x="3916658" y="4412575"/>
              <a:ext cx="361315" cy="361950"/>
            </a:xfrm>
            <a:custGeom>
              <a:avLst/>
              <a:gdLst/>
              <a:ahLst/>
              <a:cxnLst/>
              <a:rect l="l" t="t" r="r" b="b"/>
              <a:pathLst>
                <a:path w="361314" h="361950">
                  <a:moveTo>
                    <a:pt x="180635" y="0"/>
                  </a:moveTo>
                  <a:lnTo>
                    <a:pt x="112247" y="14048"/>
                  </a:lnTo>
                  <a:lnTo>
                    <a:pt x="52618" y="52665"/>
                  </a:lnTo>
                  <a:lnTo>
                    <a:pt x="14031" y="112388"/>
                  </a:lnTo>
                  <a:lnTo>
                    <a:pt x="0" y="180850"/>
                  </a:lnTo>
                  <a:lnTo>
                    <a:pt x="3505" y="216005"/>
                  </a:lnTo>
                  <a:lnTo>
                    <a:pt x="29814" y="280938"/>
                  </a:lnTo>
                  <a:lnTo>
                    <a:pt x="80671" y="331889"/>
                  </a:lnTo>
                  <a:lnTo>
                    <a:pt x="145567" y="358239"/>
                  </a:lnTo>
                  <a:lnTo>
                    <a:pt x="180635" y="361734"/>
                  </a:lnTo>
                  <a:lnTo>
                    <a:pt x="215713" y="358239"/>
                  </a:lnTo>
                  <a:lnTo>
                    <a:pt x="280609" y="331889"/>
                  </a:lnTo>
                  <a:lnTo>
                    <a:pt x="331453" y="280938"/>
                  </a:lnTo>
                  <a:lnTo>
                    <a:pt x="357768" y="216005"/>
                  </a:lnTo>
                  <a:lnTo>
                    <a:pt x="361297" y="180850"/>
                  </a:lnTo>
                  <a:lnTo>
                    <a:pt x="357768" y="145729"/>
                  </a:lnTo>
                  <a:lnTo>
                    <a:pt x="331453" y="80762"/>
                  </a:lnTo>
                  <a:lnTo>
                    <a:pt x="280609" y="29844"/>
                  </a:lnTo>
                  <a:lnTo>
                    <a:pt x="215713" y="3495"/>
                  </a:lnTo>
                  <a:lnTo>
                    <a:pt x="180635" y="0"/>
                  </a:lnTo>
                  <a:close/>
                </a:path>
              </a:pathLst>
            </a:custGeom>
            <a:solidFill>
              <a:srgbClr val="FAE62A"/>
            </a:solidFill>
          </p:spPr>
          <p:txBody>
            <a:bodyPr wrap="square" lIns="0" tIns="0" rIns="0" bIns="0" rtlCol="0"/>
            <a:lstStyle/>
            <a:p>
              <a:endParaRPr/>
            </a:p>
          </p:txBody>
        </p:sp>
        <p:sp>
          <p:nvSpPr>
            <p:cNvPr id="23" name="object 23"/>
            <p:cNvSpPr/>
            <p:nvPr/>
          </p:nvSpPr>
          <p:spPr>
            <a:xfrm>
              <a:off x="3916658" y="4412575"/>
              <a:ext cx="361315" cy="361950"/>
            </a:xfrm>
            <a:custGeom>
              <a:avLst/>
              <a:gdLst/>
              <a:ahLst/>
              <a:cxnLst/>
              <a:rect l="l" t="t" r="r" b="b"/>
              <a:pathLst>
                <a:path w="361314" h="361950">
                  <a:moveTo>
                    <a:pt x="0" y="180850"/>
                  </a:moveTo>
                  <a:lnTo>
                    <a:pt x="14031" y="112388"/>
                  </a:lnTo>
                  <a:lnTo>
                    <a:pt x="52618" y="52665"/>
                  </a:lnTo>
                  <a:lnTo>
                    <a:pt x="112247" y="14048"/>
                  </a:lnTo>
                  <a:lnTo>
                    <a:pt x="180635" y="0"/>
                  </a:lnTo>
                  <a:lnTo>
                    <a:pt x="215713" y="3495"/>
                  </a:lnTo>
                  <a:lnTo>
                    <a:pt x="280609" y="29844"/>
                  </a:lnTo>
                  <a:lnTo>
                    <a:pt x="331453" y="80762"/>
                  </a:lnTo>
                  <a:lnTo>
                    <a:pt x="357768" y="145729"/>
                  </a:lnTo>
                  <a:lnTo>
                    <a:pt x="361297" y="180850"/>
                  </a:lnTo>
                  <a:lnTo>
                    <a:pt x="357768" y="216005"/>
                  </a:lnTo>
                  <a:lnTo>
                    <a:pt x="331453" y="280938"/>
                  </a:lnTo>
                  <a:lnTo>
                    <a:pt x="280609" y="331889"/>
                  </a:lnTo>
                  <a:lnTo>
                    <a:pt x="215713" y="358239"/>
                  </a:lnTo>
                  <a:lnTo>
                    <a:pt x="180635" y="361734"/>
                  </a:lnTo>
                  <a:lnTo>
                    <a:pt x="145567" y="358239"/>
                  </a:lnTo>
                  <a:lnTo>
                    <a:pt x="80671" y="331889"/>
                  </a:lnTo>
                  <a:lnTo>
                    <a:pt x="29814" y="280938"/>
                  </a:lnTo>
                  <a:lnTo>
                    <a:pt x="3505" y="216005"/>
                  </a:lnTo>
                  <a:lnTo>
                    <a:pt x="0" y="180850"/>
                  </a:lnTo>
                  <a:close/>
                </a:path>
              </a:pathLst>
            </a:custGeom>
            <a:ln w="3504">
              <a:solidFill>
                <a:srgbClr val="231F20"/>
              </a:solidFill>
            </a:ln>
          </p:spPr>
          <p:txBody>
            <a:bodyPr wrap="square" lIns="0" tIns="0" rIns="0" bIns="0" rtlCol="0"/>
            <a:lstStyle/>
            <a:p>
              <a:endParaRPr/>
            </a:p>
          </p:txBody>
        </p:sp>
      </p:grpSp>
      <p:sp>
        <p:nvSpPr>
          <p:cNvPr id="24" name="object 24"/>
          <p:cNvSpPr txBox="1"/>
          <p:nvPr/>
        </p:nvSpPr>
        <p:spPr>
          <a:xfrm>
            <a:off x="4035494" y="4457818"/>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9</a:t>
            </a:r>
            <a:endParaRPr sz="1350">
              <a:latin typeface="Arial MT"/>
              <a:cs typeface="Arial MT"/>
            </a:endParaRPr>
          </a:p>
        </p:txBody>
      </p:sp>
      <p:grpSp>
        <p:nvGrpSpPr>
          <p:cNvPr id="25" name="object 25"/>
          <p:cNvGrpSpPr/>
          <p:nvPr/>
        </p:nvGrpSpPr>
        <p:grpSpPr>
          <a:xfrm>
            <a:off x="3437726" y="5020003"/>
            <a:ext cx="365125" cy="365760"/>
            <a:chOff x="3437726" y="5020003"/>
            <a:chExt cx="365125" cy="365760"/>
          </a:xfrm>
        </p:grpSpPr>
        <p:sp>
          <p:nvSpPr>
            <p:cNvPr id="26" name="object 26"/>
            <p:cNvSpPr/>
            <p:nvPr/>
          </p:nvSpPr>
          <p:spPr>
            <a:xfrm>
              <a:off x="3439631" y="5021908"/>
              <a:ext cx="361315" cy="361950"/>
            </a:xfrm>
            <a:custGeom>
              <a:avLst/>
              <a:gdLst/>
              <a:ahLst/>
              <a:cxnLst/>
              <a:rect l="l" t="t" r="r" b="b"/>
              <a:pathLst>
                <a:path w="361314" h="361950">
                  <a:moveTo>
                    <a:pt x="180635" y="0"/>
                  </a:moveTo>
                  <a:lnTo>
                    <a:pt x="112234" y="14048"/>
                  </a:lnTo>
                  <a:lnTo>
                    <a:pt x="52604" y="52665"/>
                  </a:lnTo>
                  <a:lnTo>
                    <a:pt x="14035" y="110641"/>
                  </a:lnTo>
                  <a:lnTo>
                    <a:pt x="0" y="180884"/>
                  </a:lnTo>
                  <a:lnTo>
                    <a:pt x="3505" y="216005"/>
                  </a:lnTo>
                  <a:lnTo>
                    <a:pt x="29814" y="280972"/>
                  </a:lnTo>
                  <a:lnTo>
                    <a:pt x="80675" y="331889"/>
                  </a:lnTo>
                  <a:lnTo>
                    <a:pt x="145557" y="358239"/>
                  </a:lnTo>
                  <a:lnTo>
                    <a:pt x="180635" y="361734"/>
                  </a:lnTo>
                  <a:lnTo>
                    <a:pt x="215716" y="358239"/>
                  </a:lnTo>
                  <a:lnTo>
                    <a:pt x="280609" y="331889"/>
                  </a:lnTo>
                  <a:lnTo>
                    <a:pt x="331469" y="280972"/>
                  </a:lnTo>
                  <a:lnTo>
                    <a:pt x="357765" y="216005"/>
                  </a:lnTo>
                  <a:lnTo>
                    <a:pt x="361284" y="180884"/>
                  </a:lnTo>
                  <a:lnTo>
                    <a:pt x="357765" y="145729"/>
                  </a:lnTo>
                  <a:lnTo>
                    <a:pt x="331469" y="80796"/>
                  </a:lnTo>
                  <a:lnTo>
                    <a:pt x="280609" y="29844"/>
                  </a:lnTo>
                  <a:lnTo>
                    <a:pt x="215716" y="3495"/>
                  </a:lnTo>
                  <a:lnTo>
                    <a:pt x="180635" y="0"/>
                  </a:lnTo>
                  <a:close/>
                </a:path>
              </a:pathLst>
            </a:custGeom>
            <a:solidFill>
              <a:srgbClr val="CFCFCF"/>
            </a:solidFill>
          </p:spPr>
          <p:txBody>
            <a:bodyPr wrap="square" lIns="0" tIns="0" rIns="0" bIns="0" rtlCol="0"/>
            <a:lstStyle/>
            <a:p>
              <a:endParaRPr/>
            </a:p>
          </p:txBody>
        </p:sp>
        <p:sp>
          <p:nvSpPr>
            <p:cNvPr id="27" name="object 27"/>
            <p:cNvSpPr/>
            <p:nvPr/>
          </p:nvSpPr>
          <p:spPr>
            <a:xfrm>
              <a:off x="3439631" y="5021908"/>
              <a:ext cx="361315" cy="361950"/>
            </a:xfrm>
            <a:custGeom>
              <a:avLst/>
              <a:gdLst/>
              <a:ahLst/>
              <a:cxnLst/>
              <a:rect l="l" t="t" r="r" b="b"/>
              <a:pathLst>
                <a:path w="361314" h="361950">
                  <a:moveTo>
                    <a:pt x="0" y="180884"/>
                  </a:moveTo>
                  <a:lnTo>
                    <a:pt x="14035" y="110641"/>
                  </a:lnTo>
                  <a:lnTo>
                    <a:pt x="52604" y="52665"/>
                  </a:lnTo>
                  <a:lnTo>
                    <a:pt x="112234" y="14048"/>
                  </a:lnTo>
                  <a:lnTo>
                    <a:pt x="180635" y="0"/>
                  </a:lnTo>
                  <a:lnTo>
                    <a:pt x="215716" y="3495"/>
                  </a:lnTo>
                  <a:lnTo>
                    <a:pt x="280609" y="29844"/>
                  </a:lnTo>
                  <a:lnTo>
                    <a:pt x="331469" y="80796"/>
                  </a:lnTo>
                  <a:lnTo>
                    <a:pt x="357765" y="145729"/>
                  </a:lnTo>
                  <a:lnTo>
                    <a:pt x="361284" y="180884"/>
                  </a:lnTo>
                  <a:lnTo>
                    <a:pt x="357765" y="216005"/>
                  </a:lnTo>
                  <a:lnTo>
                    <a:pt x="331469" y="280972"/>
                  </a:lnTo>
                  <a:lnTo>
                    <a:pt x="280609" y="331889"/>
                  </a:lnTo>
                  <a:lnTo>
                    <a:pt x="215716" y="358239"/>
                  </a:lnTo>
                  <a:lnTo>
                    <a:pt x="180635" y="361734"/>
                  </a:lnTo>
                  <a:lnTo>
                    <a:pt x="145557" y="358239"/>
                  </a:lnTo>
                  <a:lnTo>
                    <a:pt x="80675" y="331889"/>
                  </a:lnTo>
                  <a:lnTo>
                    <a:pt x="29814" y="280972"/>
                  </a:lnTo>
                  <a:lnTo>
                    <a:pt x="3505" y="216005"/>
                  </a:lnTo>
                  <a:lnTo>
                    <a:pt x="0" y="180884"/>
                  </a:lnTo>
                  <a:close/>
                </a:path>
              </a:pathLst>
            </a:custGeom>
            <a:ln w="3504">
              <a:solidFill>
                <a:srgbClr val="231F20"/>
              </a:solidFill>
            </a:ln>
          </p:spPr>
          <p:txBody>
            <a:bodyPr wrap="square" lIns="0" tIns="0" rIns="0" bIns="0" rtlCol="0"/>
            <a:lstStyle/>
            <a:p>
              <a:endParaRPr/>
            </a:p>
          </p:txBody>
        </p:sp>
      </p:grpSp>
      <p:sp>
        <p:nvSpPr>
          <p:cNvPr id="28" name="object 28"/>
          <p:cNvSpPr txBox="1"/>
          <p:nvPr/>
        </p:nvSpPr>
        <p:spPr>
          <a:xfrm>
            <a:off x="3558468" y="5067147"/>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4</a:t>
            </a:r>
            <a:endParaRPr sz="1350">
              <a:latin typeface="Arial MT"/>
              <a:cs typeface="Arial MT"/>
            </a:endParaRPr>
          </a:p>
        </p:txBody>
      </p:sp>
      <p:grpSp>
        <p:nvGrpSpPr>
          <p:cNvPr id="29" name="object 29"/>
          <p:cNvGrpSpPr/>
          <p:nvPr/>
        </p:nvGrpSpPr>
        <p:grpSpPr>
          <a:xfrm>
            <a:off x="2813369" y="4024334"/>
            <a:ext cx="2988945" cy="1180465"/>
            <a:chOff x="2813369" y="4024334"/>
            <a:chExt cx="2988945" cy="1180465"/>
          </a:xfrm>
        </p:grpSpPr>
        <p:sp>
          <p:nvSpPr>
            <p:cNvPr id="30" name="object 30"/>
            <p:cNvSpPr/>
            <p:nvPr/>
          </p:nvSpPr>
          <p:spPr>
            <a:xfrm>
              <a:off x="3751802" y="4026239"/>
              <a:ext cx="2048510" cy="1176655"/>
            </a:xfrm>
            <a:custGeom>
              <a:avLst/>
              <a:gdLst/>
              <a:ahLst/>
              <a:cxnLst/>
              <a:rect l="l" t="t" r="r" b="b"/>
              <a:pathLst>
                <a:path w="2048510" h="1176654">
                  <a:moveTo>
                    <a:pt x="231509" y="707673"/>
                  </a:moveTo>
                  <a:lnTo>
                    <a:pt x="0" y="1051864"/>
                  </a:lnTo>
                </a:path>
                <a:path w="2048510" h="1176654">
                  <a:moveTo>
                    <a:pt x="626107" y="254622"/>
                  </a:moveTo>
                  <a:lnTo>
                    <a:pt x="492813" y="463604"/>
                  </a:lnTo>
                </a:path>
                <a:path w="2048510" h="1176654">
                  <a:moveTo>
                    <a:pt x="1587159" y="0"/>
                  </a:moveTo>
                  <a:lnTo>
                    <a:pt x="2048411" y="542619"/>
                  </a:lnTo>
                </a:path>
                <a:path w="2048510" h="1176654">
                  <a:moveTo>
                    <a:pt x="1134714" y="1044839"/>
                  </a:moveTo>
                  <a:lnTo>
                    <a:pt x="2001089" y="816566"/>
                  </a:lnTo>
                </a:path>
                <a:path w="2048510" h="1176654">
                  <a:moveTo>
                    <a:pt x="49112" y="1176553"/>
                  </a:moveTo>
                  <a:lnTo>
                    <a:pt x="773416" y="1044839"/>
                  </a:lnTo>
                </a:path>
              </a:pathLst>
            </a:custGeom>
            <a:ln w="3504">
              <a:solidFill>
                <a:srgbClr val="231F20"/>
              </a:solidFill>
            </a:ln>
          </p:spPr>
          <p:txBody>
            <a:bodyPr wrap="square" lIns="0" tIns="0" rIns="0" bIns="0" rtlCol="0"/>
            <a:lstStyle/>
            <a:p>
              <a:endParaRPr/>
            </a:p>
          </p:txBody>
        </p:sp>
        <p:sp>
          <p:nvSpPr>
            <p:cNvPr id="31" name="object 31"/>
            <p:cNvSpPr/>
            <p:nvPr/>
          </p:nvSpPr>
          <p:spPr>
            <a:xfrm>
              <a:off x="2815274" y="4280861"/>
              <a:ext cx="361315" cy="361950"/>
            </a:xfrm>
            <a:custGeom>
              <a:avLst/>
              <a:gdLst/>
              <a:ahLst/>
              <a:cxnLst/>
              <a:rect l="l" t="t" r="r" b="b"/>
              <a:pathLst>
                <a:path w="361314" h="361950">
                  <a:moveTo>
                    <a:pt x="180648" y="0"/>
                  </a:moveTo>
                  <a:lnTo>
                    <a:pt x="110489" y="14048"/>
                  </a:lnTo>
                  <a:lnTo>
                    <a:pt x="52621" y="52699"/>
                  </a:lnTo>
                  <a:lnTo>
                    <a:pt x="14035" y="112388"/>
                  </a:lnTo>
                  <a:lnTo>
                    <a:pt x="0" y="180884"/>
                  </a:lnTo>
                  <a:lnTo>
                    <a:pt x="3518" y="216005"/>
                  </a:lnTo>
                  <a:lnTo>
                    <a:pt x="29817" y="280972"/>
                  </a:lnTo>
                  <a:lnTo>
                    <a:pt x="80675" y="331889"/>
                  </a:lnTo>
                  <a:lnTo>
                    <a:pt x="145571" y="358239"/>
                  </a:lnTo>
                  <a:lnTo>
                    <a:pt x="180648" y="361768"/>
                  </a:lnTo>
                  <a:lnTo>
                    <a:pt x="215716" y="358239"/>
                  </a:lnTo>
                  <a:lnTo>
                    <a:pt x="280612" y="331889"/>
                  </a:lnTo>
                  <a:lnTo>
                    <a:pt x="331469" y="280972"/>
                  </a:lnTo>
                  <a:lnTo>
                    <a:pt x="357782" y="216005"/>
                  </a:lnTo>
                  <a:lnTo>
                    <a:pt x="361287" y="180884"/>
                  </a:lnTo>
                  <a:lnTo>
                    <a:pt x="357782" y="145762"/>
                  </a:lnTo>
                  <a:lnTo>
                    <a:pt x="331469" y="80762"/>
                  </a:lnTo>
                  <a:lnTo>
                    <a:pt x="280612" y="29878"/>
                  </a:lnTo>
                  <a:lnTo>
                    <a:pt x="215716" y="3528"/>
                  </a:lnTo>
                  <a:lnTo>
                    <a:pt x="180648" y="0"/>
                  </a:lnTo>
                  <a:close/>
                </a:path>
              </a:pathLst>
            </a:custGeom>
            <a:solidFill>
              <a:srgbClr val="FAE62A"/>
            </a:solidFill>
          </p:spPr>
          <p:txBody>
            <a:bodyPr wrap="square" lIns="0" tIns="0" rIns="0" bIns="0" rtlCol="0"/>
            <a:lstStyle/>
            <a:p>
              <a:endParaRPr/>
            </a:p>
          </p:txBody>
        </p:sp>
        <p:sp>
          <p:nvSpPr>
            <p:cNvPr id="32" name="object 32"/>
            <p:cNvSpPr/>
            <p:nvPr/>
          </p:nvSpPr>
          <p:spPr>
            <a:xfrm>
              <a:off x="2815274" y="4280861"/>
              <a:ext cx="361315" cy="361950"/>
            </a:xfrm>
            <a:custGeom>
              <a:avLst/>
              <a:gdLst/>
              <a:ahLst/>
              <a:cxnLst/>
              <a:rect l="l" t="t" r="r" b="b"/>
              <a:pathLst>
                <a:path w="361314" h="361950">
                  <a:moveTo>
                    <a:pt x="0" y="180884"/>
                  </a:moveTo>
                  <a:lnTo>
                    <a:pt x="14035" y="112388"/>
                  </a:lnTo>
                  <a:lnTo>
                    <a:pt x="52621" y="52699"/>
                  </a:lnTo>
                  <a:lnTo>
                    <a:pt x="110489" y="14048"/>
                  </a:lnTo>
                  <a:lnTo>
                    <a:pt x="180648" y="0"/>
                  </a:lnTo>
                  <a:lnTo>
                    <a:pt x="215716" y="3528"/>
                  </a:lnTo>
                  <a:lnTo>
                    <a:pt x="280612" y="29878"/>
                  </a:lnTo>
                  <a:lnTo>
                    <a:pt x="331469" y="80762"/>
                  </a:lnTo>
                  <a:lnTo>
                    <a:pt x="357782" y="145762"/>
                  </a:lnTo>
                  <a:lnTo>
                    <a:pt x="361287" y="180884"/>
                  </a:lnTo>
                  <a:lnTo>
                    <a:pt x="357782" y="216005"/>
                  </a:lnTo>
                  <a:lnTo>
                    <a:pt x="331469" y="280972"/>
                  </a:lnTo>
                  <a:lnTo>
                    <a:pt x="280612" y="331889"/>
                  </a:lnTo>
                  <a:lnTo>
                    <a:pt x="215716" y="358239"/>
                  </a:lnTo>
                  <a:lnTo>
                    <a:pt x="180648" y="361768"/>
                  </a:lnTo>
                  <a:lnTo>
                    <a:pt x="145571" y="358239"/>
                  </a:lnTo>
                  <a:lnTo>
                    <a:pt x="80675" y="331889"/>
                  </a:lnTo>
                  <a:lnTo>
                    <a:pt x="29817" y="280972"/>
                  </a:lnTo>
                  <a:lnTo>
                    <a:pt x="3518" y="216005"/>
                  </a:lnTo>
                  <a:lnTo>
                    <a:pt x="0" y="180884"/>
                  </a:lnTo>
                  <a:close/>
                </a:path>
              </a:pathLst>
            </a:custGeom>
            <a:ln w="3504">
              <a:solidFill>
                <a:srgbClr val="231F20"/>
              </a:solidFill>
            </a:ln>
          </p:spPr>
          <p:txBody>
            <a:bodyPr wrap="square" lIns="0" tIns="0" rIns="0" bIns="0" rtlCol="0"/>
            <a:lstStyle/>
            <a:p>
              <a:endParaRPr/>
            </a:p>
          </p:txBody>
        </p:sp>
      </p:grpSp>
      <p:sp>
        <p:nvSpPr>
          <p:cNvPr id="33" name="object 33"/>
          <p:cNvSpPr txBox="1"/>
          <p:nvPr/>
        </p:nvSpPr>
        <p:spPr>
          <a:xfrm>
            <a:off x="2934114" y="4326115"/>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3</a:t>
            </a:r>
            <a:endParaRPr sz="1350">
              <a:latin typeface="Arial MT"/>
              <a:cs typeface="Arial MT"/>
            </a:endParaRPr>
          </a:p>
        </p:txBody>
      </p:sp>
      <p:grpSp>
        <p:nvGrpSpPr>
          <p:cNvPr id="34" name="object 34"/>
          <p:cNvGrpSpPr/>
          <p:nvPr/>
        </p:nvGrpSpPr>
        <p:grpSpPr>
          <a:xfrm>
            <a:off x="3108014" y="4015562"/>
            <a:ext cx="2092960" cy="1056005"/>
            <a:chOff x="3108014" y="4015562"/>
            <a:chExt cx="2092960" cy="1056005"/>
          </a:xfrm>
        </p:grpSpPr>
        <p:sp>
          <p:nvSpPr>
            <p:cNvPr id="35" name="object 35"/>
            <p:cNvSpPr/>
            <p:nvPr/>
          </p:nvSpPr>
          <p:spPr>
            <a:xfrm>
              <a:off x="3109919" y="4017467"/>
              <a:ext cx="387985" cy="1052195"/>
            </a:xfrm>
            <a:custGeom>
              <a:avLst/>
              <a:gdLst/>
              <a:ahLst/>
              <a:cxnLst/>
              <a:rect l="l" t="t" r="r" b="b"/>
              <a:pathLst>
                <a:path w="387985" h="1052195">
                  <a:moveTo>
                    <a:pt x="0" y="556667"/>
                  </a:moveTo>
                  <a:lnTo>
                    <a:pt x="387583" y="1051864"/>
                  </a:lnTo>
                </a:path>
                <a:path w="387985" h="1052195">
                  <a:moveTo>
                    <a:pt x="363032" y="0"/>
                  </a:moveTo>
                  <a:lnTo>
                    <a:pt x="19288" y="321336"/>
                  </a:lnTo>
                </a:path>
              </a:pathLst>
            </a:custGeom>
            <a:ln w="3504">
              <a:solidFill>
                <a:srgbClr val="231F20"/>
              </a:solidFill>
            </a:ln>
          </p:spPr>
          <p:txBody>
            <a:bodyPr wrap="square" lIns="0" tIns="0" rIns="0" bIns="0" rtlCol="0"/>
            <a:lstStyle/>
            <a:p>
              <a:endParaRPr/>
            </a:p>
          </p:txBody>
        </p:sp>
        <p:sp>
          <p:nvSpPr>
            <p:cNvPr id="36" name="object 36"/>
            <p:cNvSpPr/>
            <p:nvPr/>
          </p:nvSpPr>
          <p:spPr>
            <a:xfrm>
              <a:off x="4837413" y="4363405"/>
              <a:ext cx="361315" cy="361950"/>
            </a:xfrm>
            <a:custGeom>
              <a:avLst/>
              <a:gdLst/>
              <a:ahLst/>
              <a:cxnLst/>
              <a:rect l="l" t="t" r="r" b="b"/>
              <a:pathLst>
                <a:path w="361314" h="361950">
                  <a:moveTo>
                    <a:pt x="180615" y="0"/>
                  </a:moveTo>
                  <a:lnTo>
                    <a:pt x="112220" y="14048"/>
                  </a:lnTo>
                  <a:lnTo>
                    <a:pt x="52598" y="52665"/>
                  </a:lnTo>
                  <a:lnTo>
                    <a:pt x="14014" y="110641"/>
                  </a:lnTo>
                  <a:lnTo>
                    <a:pt x="0" y="180850"/>
                  </a:lnTo>
                  <a:lnTo>
                    <a:pt x="3495" y="215972"/>
                  </a:lnTo>
                  <a:lnTo>
                    <a:pt x="29811" y="280972"/>
                  </a:lnTo>
                  <a:lnTo>
                    <a:pt x="80661" y="331889"/>
                  </a:lnTo>
                  <a:lnTo>
                    <a:pt x="145561" y="358239"/>
                  </a:lnTo>
                  <a:lnTo>
                    <a:pt x="180615" y="361734"/>
                  </a:lnTo>
                  <a:lnTo>
                    <a:pt x="215703" y="358239"/>
                  </a:lnTo>
                  <a:lnTo>
                    <a:pt x="280602" y="331889"/>
                  </a:lnTo>
                  <a:lnTo>
                    <a:pt x="331453" y="280972"/>
                  </a:lnTo>
                  <a:lnTo>
                    <a:pt x="357768" y="215972"/>
                  </a:lnTo>
                  <a:lnTo>
                    <a:pt x="361264" y="180850"/>
                  </a:lnTo>
                  <a:lnTo>
                    <a:pt x="357768" y="145729"/>
                  </a:lnTo>
                  <a:lnTo>
                    <a:pt x="331453" y="80762"/>
                  </a:lnTo>
                  <a:lnTo>
                    <a:pt x="280602" y="29844"/>
                  </a:lnTo>
                  <a:lnTo>
                    <a:pt x="215703" y="3495"/>
                  </a:lnTo>
                  <a:lnTo>
                    <a:pt x="180615" y="0"/>
                  </a:lnTo>
                  <a:close/>
                </a:path>
              </a:pathLst>
            </a:custGeom>
            <a:solidFill>
              <a:srgbClr val="CFCFCF"/>
            </a:solidFill>
          </p:spPr>
          <p:txBody>
            <a:bodyPr wrap="square" lIns="0" tIns="0" rIns="0" bIns="0" rtlCol="0"/>
            <a:lstStyle/>
            <a:p>
              <a:endParaRPr/>
            </a:p>
          </p:txBody>
        </p:sp>
        <p:sp>
          <p:nvSpPr>
            <p:cNvPr id="37" name="object 37"/>
            <p:cNvSpPr/>
            <p:nvPr/>
          </p:nvSpPr>
          <p:spPr>
            <a:xfrm>
              <a:off x="4837413" y="4363405"/>
              <a:ext cx="361315" cy="361950"/>
            </a:xfrm>
            <a:custGeom>
              <a:avLst/>
              <a:gdLst/>
              <a:ahLst/>
              <a:cxnLst/>
              <a:rect l="l" t="t" r="r" b="b"/>
              <a:pathLst>
                <a:path w="361314" h="361950">
                  <a:moveTo>
                    <a:pt x="0" y="180850"/>
                  </a:moveTo>
                  <a:lnTo>
                    <a:pt x="14014" y="110641"/>
                  </a:lnTo>
                  <a:lnTo>
                    <a:pt x="52598" y="52665"/>
                  </a:lnTo>
                  <a:lnTo>
                    <a:pt x="112220" y="14048"/>
                  </a:lnTo>
                  <a:lnTo>
                    <a:pt x="180615" y="0"/>
                  </a:lnTo>
                  <a:lnTo>
                    <a:pt x="215703" y="3495"/>
                  </a:lnTo>
                  <a:lnTo>
                    <a:pt x="280602" y="29844"/>
                  </a:lnTo>
                  <a:lnTo>
                    <a:pt x="331453" y="80762"/>
                  </a:lnTo>
                  <a:lnTo>
                    <a:pt x="357768" y="145729"/>
                  </a:lnTo>
                  <a:lnTo>
                    <a:pt x="361264" y="180850"/>
                  </a:lnTo>
                  <a:lnTo>
                    <a:pt x="357768" y="215972"/>
                  </a:lnTo>
                  <a:lnTo>
                    <a:pt x="331453" y="280972"/>
                  </a:lnTo>
                  <a:lnTo>
                    <a:pt x="280602" y="331889"/>
                  </a:lnTo>
                  <a:lnTo>
                    <a:pt x="215703" y="358239"/>
                  </a:lnTo>
                  <a:lnTo>
                    <a:pt x="180615" y="361734"/>
                  </a:lnTo>
                  <a:lnTo>
                    <a:pt x="145561" y="358239"/>
                  </a:lnTo>
                  <a:lnTo>
                    <a:pt x="80661" y="331889"/>
                  </a:lnTo>
                  <a:lnTo>
                    <a:pt x="29811" y="280972"/>
                  </a:lnTo>
                  <a:lnTo>
                    <a:pt x="3495" y="215972"/>
                  </a:lnTo>
                  <a:lnTo>
                    <a:pt x="0" y="180850"/>
                  </a:lnTo>
                  <a:close/>
                </a:path>
              </a:pathLst>
            </a:custGeom>
            <a:ln w="3504">
              <a:solidFill>
                <a:srgbClr val="231F20"/>
              </a:solidFill>
            </a:ln>
          </p:spPr>
          <p:txBody>
            <a:bodyPr wrap="square" lIns="0" tIns="0" rIns="0" bIns="0" rtlCol="0"/>
            <a:lstStyle/>
            <a:p>
              <a:endParaRPr/>
            </a:p>
          </p:txBody>
        </p:sp>
      </p:grpSp>
      <p:sp>
        <p:nvSpPr>
          <p:cNvPr id="38" name="object 38"/>
          <p:cNvSpPr txBox="1"/>
          <p:nvPr/>
        </p:nvSpPr>
        <p:spPr>
          <a:xfrm>
            <a:off x="4907132" y="4408645"/>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10</a:t>
            </a:r>
            <a:endParaRPr sz="1350">
              <a:latin typeface="Arial MT"/>
              <a:cs typeface="Arial MT"/>
            </a:endParaRPr>
          </a:p>
        </p:txBody>
      </p:sp>
      <p:sp>
        <p:nvSpPr>
          <p:cNvPr id="39" name="object 39"/>
          <p:cNvSpPr/>
          <p:nvPr/>
        </p:nvSpPr>
        <p:spPr>
          <a:xfrm>
            <a:off x="2255814" y="4972738"/>
            <a:ext cx="361315" cy="361950"/>
          </a:xfrm>
          <a:custGeom>
            <a:avLst/>
            <a:gdLst/>
            <a:ahLst/>
            <a:cxnLst/>
            <a:rect l="l" t="t" r="r" b="b"/>
            <a:pathLst>
              <a:path w="361314" h="361950">
                <a:moveTo>
                  <a:pt x="0" y="180884"/>
                </a:moveTo>
                <a:lnTo>
                  <a:pt x="14035" y="110641"/>
                </a:lnTo>
                <a:lnTo>
                  <a:pt x="52621" y="52665"/>
                </a:lnTo>
                <a:lnTo>
                  <a:pt x="112251" y="14048"/>
                </a:lnTo>
                <a:lnTo>
                  <a:pt x="180648" y="0"/>
                </a:lnTo>
                <a:lnTo>
                  <a:pt x="215730" y="3528"/>
                </a:lnTo>
                <a:lnTo>
                  <a:pt x="280612" y="29844"/>
                </a:lnTo>
                <a:lnTo>
                  <a:pt x="331469" y="80762"/>
                </a:lnTo>
                <a:lnTo>
                  <a:pt x="357782" y="145762"/>
                </a:lnTo>
                <a:lnTo>
                  <a:pt x="361287" y="180884"/>
                </a:lnTo>
                <a:lnTo>
                  <a:pt x="357782" y="215972"/>
                </a:lnTo>
                <a:lnTo>
                  <a:pt x="331469" y="280972"/>
                </a:lnTo>
                <a:lnTo>
                  <a:pt x="280612" y="331889"/>
                </a:lnTo>
                <a:lnTo>
                  <a:pt x="215730" y="358239"/>
                </a:lnTo>
                <a:lnTo>
                  <a:pt x="180648" y="361734"/>
                </a:lnTo>
                <a:lnTo>
                  <a:pt x="145571" y="358239"/>
                </a:lnTo>
                <a:lnTo>
                  <a:pt x="80675" y="331889"/>
                </a:lnTo>
                <a:lnTo>
                  <a:pt x="29817" y="280972"/>
                </a:lnTo>
                <a:lnTo>
                  <a:pt x="3518" y="215972"/>
                </a:lnTo>
                <a:lnTo>
                  <a:pt x="0" y="180884"/>
                </a:lnTo>
                <a:close/>
              </a:path>
            </a:pathLst>
          </a:custGeom>
          <a:ln w="3504">
            <a:solidFill>
              <a:srgbClr val="231F20"/>
            </a:solidFill>
          </a:ln>
        </p:spPr>
        <p:txBody>
          <a:bodyPr wrap="square" lIns="0" tIns="0" rIns="0" bIns="0" rtlCol="0"/>
          <a:lstStyle/>
          <a:p>
            <a:endParaRPr/>
          </a:p>
        </p:txBody>
      </p:sp>
      <p:sp>
        <p:nvSpPr>
          <p:cNvPr id="40" name="object 40"/>
          <p:cNvSpPr txBox="1"/>
          <p:nvPr/>
        </p:nvSpPr>
        <p:spPr>
          <a:xfrm>
            <a:off x="2325546" y="5017988"/>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11</a:t>
            </a:r>
            <a:endParaRPr sz="1350">
              <a:latin typeface="Arial MT"/>
              <a:cs typeface="Arial MT"/>
            </a:endParaRPr>
          </a:p>
        </p:txBody>
      </p:sp>
      <p:grpSp>
        <p:nvGrpSpPr>
          <p:cNvPr id="41" name="object 41"/>
          <p:cNvGrpSpPr/>
          <p:nvPr/>
        </p:nvGrpSpPr>
        <p:grpSpPr>
          <a:xfrm>
            <a:off x="2532774" y="3785507"/>
            <a:ext cx="3803015" cy="1419225"/>
            <a:chOff x="2532774" y="3785507"/>
            <a:chExt cx="3803015" cy="1419225"/>
          </a:xfrm>
        </p:grpSpPr>
        <p:sp>
          <p:nvSpPr>
            <p:cNvPr id="42" name="object 42"/>
            <p:cNvSpPr/>
            <p:nvPr/>
          </p:nvSpPr>
          <p:spPr>
            <a:xfrm>
              <a:off x="2534679" y="4045564"/>
              <a:ext cx="3174365" cy="1157605"/>
            </a:xfrm>
            <a:custGeom>
              <a:avLst/>
              <a:gdLst/>
              <a:ahLst/>
              <a:cxnLst/>
              <a:rect l="l" t="t" r="r" b="b"/>
              <a:pathLst>
                <a:path w="3174365" h="1157604">
                  <a:moveTo>
                    <a:pt x="1743277" y="547862"/>
                  </a:moveTo>
                  <a:lnTo>
                    <a:pt x="2302734" y="498691"/>
                  </a:lnTo>
                </a:path>
                <a:path w="3174365" h="1157604">
                  <a:moveTo>
                    <a:pt x="2392168" y="654974"/>
                  </a:moveTo>
                  <a:lnTo>
                    <a:pt x="2286938" y="886776"/>
                  </a:lnTo>
                </a:path>
                <a:path w="3174365" h="1157604">
                  <a:moveTo>
                    <a:pt x="2663998" y="498691"/>
                  </a:moveTo>
                  <a:lnTo>
                    <a:pt x="3174353" y="679576"/>
                  </a:lnTo>
                </a:path>
                <a:path w="3174365" h="1157604">
                  <a:moveTo>
                    <a:pt x="2530705" y="323117"/>
                  </a:moveTo>
                  <a:lnTo>
                    <a:pt x="2590327" y="0"/>
                  </a:lnTo>
                </a:path>
                <a:path w="3174365" h="1157604">
                  <a:moveTo>
                    <a:pt x="1239927" y="105364"/>
                  </a:moveTo>
                  <a:lnTo>
                    <a:pt x="1464412" y="395108"/>
                  </a:lnTo>
                </a:path>
                <a:path w="3174365" h="1157604">
                  <a:moveTo>
                    <a:pt x="0" y="957019"/>
                  </a:moveTo>
                  <a:lnTo>
                    <a:pt x="341986" y="553138"/>
                  </a:lnTo>
                </a:path>
                <a:path w="3174365" h="1157604">
                  <a:moveTo>
                    <a:pt x="82422" y="1108058"/>
                  </a:moveTo>
                  <a:lnTo>
                    <a:pt x="904952" y="1157228"/>
                  </a:lnTo>
                </a:path>
              </a:pathLst>
            </a:custGeom>
            <a:ln w="3504">
              <a:solidFill>
                <a:srgbClr val="231F20"/>
              </a:solidFill>
            </a:ln>
          </p:spPr>
          <p:txBody>
            <a:bodyPr wrap="square" lIns="0" tIns="0" rIns="0" bIns="0" rtlCol="0"/>
            <a:lstStyle/>
            <a:p>
              <a:endParaRPr/>
            </a:p>
          </p:txBody>
        </p:sp>
        <p:sp>
          <p:nvSpPr>
            <p:cNvPr id="43" name="object 43"/>
            <p:cNvSpPr/>
            <p:nvPr/>
          </p:nvSpPr>
          <p:spPr>
            <a:xfrm>
              <a:off x="5972090" y="3787412"/>
              <a:ext cx="361315" cy="361950"/>
            </a:xfrm>
            <a:custGeom>
              <a:avLst/>
              <a:gdLst/>
              <a:ahLst/>
              <a:cxnLst/>
              <a:rect l="l" t="t" r="r" b="b"/>
              <a:pathLst>
                <a:path w="361314" h="361950">
                  <a:moveTo>
                    <a:pt x="180648" y="0"/>
                  </a:moveTo>
                  <a:lnTo>
                    <a:pt x="110506" y="14082"/>
                  </a:lnTo>
                  <a:lnTo>
                    <a:pt x="52631" y="52699"/>
                  </a:lnTo>
                  <a:lnTo>
                    <a:pt x="14048" y="110641"/>
                  </a:lnTo>
                  <a:lnTo>
                    <a:pt x="0" y="180884"/>
                  </a:lnTo>
                  <a:lnTo>
                    <a:pt x="3528" y="216005"/>
                  </a:lnTo>
                  <a:lnTo>
                    <a:pt x="29811" y="280972"/>
                  </a:lnTo>
                  <a:lnTo>
                    <a:pt x="80695" y="331889"/>
                  </a:lnTo>
                  <a:lnTo>
                    <a:pt x="145561" y="358239"/>
                  </a:lnTo>
                  <a:lnTo>
                    <a:pt x="180648" y="361768"/>
                  </a:lnTo>
                  <a:lnTo>
                    <a:pt x="215736" y="358239"/>
                  </a:lnTo>
                  <a:lnTo>
                    <a:pt x="280636" y="331889"/>
                  </a:lnTo>
                  <a:lnTo>
                    <a:pt x="331486" y="280972"/>
                  </a:lnTo>
                  <a:lnTo>
                    <a:pt x="357768" y="216005"/>
                  </a:lnTo>
                  <a:lnTo>
                    <a:pt x="361297" y="180884"/>
                  </a:lnTo>
                  <a:lnTo>
                    <a:pt x="357768" y="145762"/>
                  </a:lnTo>
                  <a:lnTo>
                    <a:pt x="331486" y="79015"/>
                  </a:lnTo>
                  <a:lnTo>
                    <a:pt x="280636" y="29878"/>
                  </a:lnTo>
                  <a:lnTo>
                    <a:pt x="215736" y="3528"/>
                  </a:lnTo>
                  <a:lnTo>
                    <a:pt x="180648" y="0"/>
                  </a:lnTo>
                  <a:close/>
                </a:path>
              </a:pathLst>
            </a:custGeom>
            <a:solidFill>
              <a:srgbClr val="FAE62A"/>
            </a:solidFill>
          </p:spPr>
          <p:txBody>
            <a:bodyPr wrap="square" lIns="0" tIns="0" rIns="0" bIns="0" rtlCol="0"/>
            <a:lstStyle/>
            <a:p>
              <a:endParaRPr/>
            </a:p>
          </p:txBody>
        </p:sp>
        <p:sp>
          <p:nvSpPr>
            <p:cNvPr id="44" name="object 44"/>
            <p:cNvSpPr/>
            <p:nvPr/>
          </p:nvSpPr>
          <p:spPr>
            <a:xfrm>
              <a:off x="5972090" y="3787412"/>
              <a:ext cx="361315" cy="361950"/>
            </a:xfrm>
            <a:custGeom>
              <a:avLst/>
              <a:gdLst/>
              <a:ahLst/>
              <a:cxnLst/>
              <a:rect l="l" t="t" r="r" b="b"/>
              <a:pathLst>
                <a:path w="361314" h="361950">
                  <a:moveTo>
                    <a:pt x="0" y="180884"/>
                  </a:moveTo>
                  <a:lnTo>
                    <a:pt x="14048" y="110641"/>
                  </a:lnTo>
                  <a:lnTo>
                    <a:pt x="52631" y="52699"/>
                  </a:lnTo>
                  <a:lnTo>
                    <a:pt x="110506" y="14082"/>
                  </a:lnTo>
                  <a:lnTo>
                    <a:pt x="180648" y="0"/>
                  </a:lnTo>
                  <a:lnTo>
                    <a:pt x="215736" y="3528"/>
                  </a:lnTo>
                  <a:lnTo>
                    <a:pt x="280636" y="29878"/>
                  </a:lnTo>
                  <a:lnTo>
                    <a:pt x="331486" y="79015"/>
                  </a:lnTo>
                  <a:lnTo>
                    <a:pt x="357768" y="145762"/>
                  </a:lnTo>
                  <a:lnTo>
                    <a:pt x="361297" y="180884"/>
                  </a:lnTo>
                  <a:lnTo>
                    <a:pt x="357768" y="216005"/>
                  </a:lnTo>
                  <a:lnTo>
                    <a:pt x="331486" y="280972"/>
                  </a:lnTo>
                  <a:lnTo>
                    <a:pt x="280636" y="331889"/>
                  </a:lnTo>
                  <a:lnTo>
                    <a:pt x="215736" y="358239"/>
                  </a:lnTo>
                  <a:lnTo>
                    <a:pt x="180648" y="361768"/>
                  </a:lnTo>
                  <a:lnTo>
                    <a:pt x="145561" y="358239"/>
                  </a:lnTo>
                  <a:lnTo>
                    <a:pt x="80695" y="331889"/>
                  </a:lnTo>
                  <a:lnTo>
                    <a:pt x="29811" y="280972"/>
                  </a:lnTo>
                  <a:lnTo>
                    <a:pt x="3528" y="216005"/>
                  </a:lnTo>
                  <a:lnTo>
                    <a:pt x="0" y="180884"/>
                  </a:lnTo>
                  <a:close/>
                </a:path>
              </a:pathLst>
            </a:custGeom>
            <a:ln w="3504">
              <a:solidFill>
                <a:srgbClr val="231F20"/>
              </a:solidFill>
            </a:ln>
          </p:spPr>
          <p:txBody>
            <a:bodyPr wrap="square" lIns="0" tIns="0" rIns="0" bIns="0" rtlCol="0"/>
            <a:lstStyle/>
            <a:p>
              <a:endParaRPr/>
            </a:p>
          </p:txBody>
        </p:sp>
      </p:grpSp>
      <p:sp>
        <p:nvSpPr>
          <p:cNvPr id="45" name="object 45"/>
          <p:cNvSpPr txBox="1"/>
          <p:nvPr/>
        </p:nvSpPr>
        <p:spPr>
          <a:xfrm>
            <a:off x="6041826" y="3832673"/>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12</a:t>
            </a:r>
            <a:endParaRPr sz="1350">
              <a:latin typeface="Arial MT"/>
              <a:cs typeface="Arial MT"/>
            </a:endParaRPr>
          </a:p>
        </p:txBody>
      </p:sp>
      <p:grpSp>
        <p:nvGrpSpPr>
          <p:cNvPr id="46" name="object 46"/>
          <p:cNvGrpSpPr/>
          <p:nvPr/>
        </p:nvGrpSpPr>
        <p:grpSpPr>
          <a:xfrm>
            <a:off x="6627848" y="4361500"/>
            <a:ext cx="365125" cy="365760"/>
            <a:chOff x="6627848" y="4361500"/>
            <a:chExt cx="365125" cy="365760"/>
          </a:xfrm>
        </p:grpSpPr>
        <p:sp>
          <p:nvSpPr>
            <p:cNvPr id="47" name="object 47"/>
            <p:cNvSpPr/>
            <p:nvPr/>
          </p:nvSpPr>
          <p:spPr>
            <a:xfrm>
              <a:off x="6629753" y="4363405"/>
              <a:ext cx="361315" cy="361950"/>
            </a:xfrm>
            <a:custGeom>
              <a:avLst/>
              <a:gdLst/>
              <a:ahLst/>
              <a:cxnLst/>
              <a:rect l="l" t="t" r="r" b="b"/>
              <a:pathLst>
                <a:path w="361315" h="361950">
                  <a:moveTo>
                    <a:pt x="180648" y="0"/>
                  </a:moveTo>
                  <a:lnTo>
                    <a:pt x="112254" y="14048"/>
                  </a:lnTo>
                  <a:lnTo>
                    <a:pt x="52631" y="52665"/>
                  </a:lnTo>
                  <a:lnTo>
                    <a:pt x="14048" y="110641"/>
                  </a:lnTo>
                  <a:lnTo>
                    <a:pt x="0" y="180850"/>
                  </a:lnTo>
                  <a:lnTo>
                    <a:pt x="3528" y="215972"/>
                  </a:lnTo>
                  <a:lnTo>
                    <a:pt x="29811" y="280972"/>
                  </a:lnTo>
                  <a:lnTo>
                    <a:pt x="80695" y="331889"/>
                  </a:lnTo>
                  <a:lnTo>
                    <a:pt x="145594" y="358239"/>
                  </a:lnTo>
                  <a:lnTo>
                    <a:pt x="180648" y="361734"/>
                  </a:lnTo>
                  <a:lnTo>
                    <a:pt x="215736" y="358239"/>
                  </a:lnTo>
                  <a:lnTo>
                    <a:pt x="280636" y="331889"/>
                  </a:lnTo>
                  <a:lnTo>
                    <a:pt x="331486" y="280972"/>
                  </a:lnTo>
                  <a:lnTo>
                    <a:pt x="357802" y="215972"/>
                  </a:lnTo>
                  <a:lnTo>
                    <a:pt x="361297" y="180850"/>
                  </a:lnTo>
                  <a:lnTo>
                    <a:pt x="357802" y="145729"/>
                  </a:lnTo>
                  <a:lnTo>
                    <a:pt x="331486" y="80762"/>
                  </a:lnTo>
                  <a:lnTo>
                    <a:pt x="280636" y="29844"/>
                  </a:lnTo>
                  <a:lnTo>
                    <a:pt x="215736" y="3495"/>
                  </a:lnTo>
                  <a:lnTo>
                    <a:pt x="180648" y="0"/>
                  </a:lnTo>
                  <a:close/>
                </a:path>
              </a:pathLst>
            </a:custGeom>
            <a:solidFill>
              <a:srgbClr val="CFCFCF"/>
            </a:solidFill>
          </p:spPr>
          <p:txBody>
            <a:bodyPr wrap="square" lIns="0" tIns="0" rIns="0" bIns="0" rtlCol="0"/>
            <a:lstStyle/>
            <a:p>
              <a:endParaRPr/>
            </a:p>
          </p:txBody>
        </p:sp>
        <p:sp>
          <p:nvSpPr>
            <p:cNvPr id="48" name="object 48"/>
            <p:cNvSpPr/>
            <p:nvPr/>
          </p:nvSpPr>
          <p:spPr>
            <a:xfrm>
              <a:off x="6629753" y="4363405"/>
              <a:ext cx="361315" cy="361950"/>
            </a:xfrm>
            <a:custGeom>
              <a:avLst/>
              <a:gdLst/>
              <a:ahLst/>
              <a:cxnLst/>
              <a:rect l="l" t="t" r="r" b="b"/>
              <a:pathLst>
                <a:path w="361315" h="361950">
                  <a:moveTo>
                    <a:pt x="0" y="180850"/>
                  </a:moveTo>
                  <a:lnTo>
                    <a:pt x="14048" y="110641"/>
                  </a:lnTo>
                  <a:lnTo>
                    <a:pt x="52631" y="52665"/>
                  </a:lnTo>
                  <a:lnTo>
                    <a:pt x="112254" y="14048"/>
                  </a:lnTo>
                  <a:lnTo>
                    <a:pt x="180648" y="0"/>
                  </a:lnTo>
                  <a:lnTo>
                    <a:pt x="215736" y="3495"/>
                  </a:lnTo>
                  <a:lnTo>
                    <a:pt x="280636" y="29844"/>
                  </a:lnTo>
                  <a:lnTo>
                    <a:pt x="331486" y="80762"/>
                  </a:lnTo>
                  <a:lnTo>
                    <a:pt x="357802" y="145729"/>
                  </a:lnTo>
                  <a:lnTo>
                    <a:pt x="361297" y="180850"/>
                  </a:lnTo>
                  <a:lnTo>
                    <a:pt x="357802" y="215972"/>
                  </a:lnTo>
                  <a:lnTo>
                    <a:pt x="331486" y="280972"/>
                  </a:lnTo>
                  <a:lnTo>
                    <a:pt x="280636" y="331889"/>
                  </a:lnTo>
                  <a:lnTo>
                    <a:pt x="215736" y="358239"/>
                  </a:lnTo>
                  <a:lnTo>
                    <a:pt x="180648" y="361734"/>
                  </a:lnTo>
                  <a:lnTo>
                    <a:pt x="145594" y="358239"/>
                  </a:lnTo>
                  <a:lnTo>
                    <a:pt x="80695" y="331889"/>
                  </a:lnTo>
                  <a:lnTo>
                    <a:pt x="29811" y="280972"/>
                  </a:lnTo>
                  <a:lnTo>
                    <a:pt x="3528" y="215972"/>
                  </a:lnTo>
                  <a:lnTo>
                    <a:pt x="0" y="180850"/>
                  </a:lnTo>
                  <a:close/>
                </a:path>
              </a:pathLst>
            </a:custGeom>
            <a:ln w="3504">
              <a:solidFill>
                <a:srgbClr val="231F20"/>
              </a:solidFill>
            </a:ln>
          </p:spPr>
          <p:txBody>
            <a:bodyPr wrap="square" lIns="0" tIns="0" rIns="0" bIns="0" rtlCol="0"/>
            <a:lstStyle/>
            <a:p>
              <a:endParaRPr/>
            </a:p>
          </p:txBody>
        </p:sp>
      </p:grpSp>
      <p:sp>
        <p:nvSpPr>
          <p:cNvPr id="49" name="object 49"/>
          <p:cNvSpPr txBox="1"/>
          <p:nvPr/>
        </p:nvSpPr>
        <p:spPr>
          <a:xfrm>
            <a:off x="6699508" y="4408645"/>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13</a:t>
            </a:r>
            <a:endParaRPr sz="1350">
              <a:latin typeface="Arial MT"/>
              <a:cs typeface="Arial MT"/>
            </a:endParaRPr>
          </a:p>
        </p:txBody>
      </p:sp>
      <p:grpSp>
        <p:nvGrpSpPr>
          <p:cNvPr id="50" name="object 50"/>
          <p:cNvGrpSpPr/>
          <p:nvPr/>
        </p:nvGrpSpPr>
        <p:grpSpPr>
          <a:xfrm>
            <a:off x="6382334" y="5000678"/>
            <a:ext cx="365125" cy="365760"/>
            <a:chOff x="6382334" y="5000678"/>
            <a:chExt cx="365125" cy="365760"/>
          </a:xfrm>
        </p:grpSpPr>
        <p:sp>
          <p:nvSpPr>
            <p:cNvPr id="51" name="object 51"/>
            <p:cNvSpPr/>
            <p:nvPr/>
          </p:nvSpPr>
          <p:spPr>
            <a:xfrm>
              <a:off x="6384239" y="5002583"/>
              <a:ext cx="361315" cy="361950"/>
            </a:xfrm>
            <a:custGeom>
              <a:avLst/>
              <a:gdLst/>
              <a:ahLst/>
              <a:cxnLst/>
              <a:rect l="l" t="t" r="r" b="b"/>
              <a:pathLst>
                <a:path w="361315" h="361950">
                  <a:moveTo>
                    <a:pt x="180648" y="0"/>
                  </a:moveTo>
                  <a:lnTo>
                    <a:pt x="112254" y="14048"/>
                  </a:lnTo>
                  <a:lnTo>
                    <a:pt x="52631" y="52699"/>
                  </a:lnTo>
                  <a:lnTo>
                    <a:pt x="14014" y="112388"/>
                  </a:lnTo>
                  <a:lnTo>
                    <a:pt x="0" y="180884"/>
                  </a:lnTo>
                  <a:lnTo>
                    <a:pt x="3528" y="216005"/>
                  </a:lnTo>
                  <a:lnTo>
                    <a:pt x="31558" y="280972"/>
                  </a:lnTo>
                  <a:lnTo>
                    <a:pt x="80661" y="331889"/>
                  </a:lnTo>
                  <a:lnTo>
                    <a:pt x="145561" y="358239"/>
                  </a:lnTo>
                  <a:lnTo>
                    <a:pt x="180648" y="361734"/>
                  </a:lnTo>
                  <a:lnTo>
                    <a:pt x="215736" y="358239"/>
                  </a:lnTo>
                  <a:lnTo>
                    <a:pt x="282350" y="331889"/>
                  </a:lnTo>
                  <a:lnTo>
                    <a:pt x="331453" y="280972"/>
                  </a:lnTo>
                  <a:lnTo>
                    <a:pt x="357768" y="216005"/>
                  </a:lnTo>
                  <a:lnTo>
                    <a:pt x="361264" y="180884"/>
                  </a:lnTo>
                  <a:lnTo>
                    <a:pt x="357768" y="145762"/>
                  </a:lnTo>
                  <a:lnTo>
                    <a:pt x="331453" y="80796"/>
                  </a:lnTo>
                  <a:lnTo>
                    <a:pt x="282350" y="29844"/>
                  </a:lnTo>
                  <a:lnTo>
                    <a:pt x="215736" y="3528"/>
                  </a:lnTo>
                  <a:lnTo>
                    <a:pt x="180648" y="0"/>
                  </a:lnTo>
                  <a:close/>
                </a:path>
              </a:pathLst>
            </a:custGeom>
            <a:solidFill>
              <a:srgbClr val="CFCFCF"/>
            </a:solidFill>
          </p:spPr>
          <p:txBody>
            <a:bodyPr wrap="square" lIns="0" tIns="0" rIns="0" bIns="0" rtlCol="0"/>
            <a:lstStyle/>
            <a:p>
              <a:endParaRPr/>
            </a:p>
          </p:txBody>
        </p:sp>
        <p:sp>
          <p:nvSpPr>
            <p:cNvPr id="52" name="object 52"/>
            <p:cNvSpPr/>
            <p:nvPr/>
          </p:nvSpPr>
          <p:spPr>
            <a:xfrm>
              <a:off x="6384239" y="5002583"/>
              <a:ext cx="361315" cy="361950"/>
            </a:xfrm>
            <a:custGeom>
              <a:avLst/>
              <a:gdLst/>
              <a:ahLst/>
              <a:cxnLst/>
              <a:rect l="l" t="t" r="r" b="b"/>
              <a:pathLst>
                <a:path w="361315" h="361950">
                  <a:moveTo>
                    <a:pt x="0" y="180884"/>
                  </a:moveTo>
                  <a:lnTo>
                    <a:pt x="14014" y="112388"/>
                  </a:lnTo>
                  <a:lnTo>
                    <a:pt x="52631" y="52699"/>
                  </a:lnTo>
                  <a:lnTo>
                    <a:pt x="112254" y="14048"/>
                  </a:lnTo>
                  <a:lnTo>
                    <a:pt x="180648" y="0"/>
                  </a:lnTo>
                  <a:lnTo>
                    <a:pt x="215736" y="3528"/>
                  </a:lnTo>
                  <a:lnTo>
                    <a:pt x="282350" y="29844"/>
                  </a:lnTo>
                  <a:lnTo>
                    <a:pt x="331453" y="80796"/>
                  </a:lnTo>
                  <a:lnTo>
                    <a:pt x="357768" y="145762"/>
                  </a:lnTo>
                  <a:lnTo>
                    <a:pt x="361264" y="180884"/>
                  </a:lnTo>
                  <a:lnTo>
                    <a:pt x="357768" y="216005"/>
                  </a:lnTo>
                  <a:lnTo>
                    <a:pt x="331453" y="280972"/>
                  </a:lnTo>
                  <a:lnTo>
                    <a:pt x="282350" y="331889"/>
                  </a:lnTo>
                  <a:lnTo>
                    <a:pt x="215736" y="358239"/>
                  </a:lnTo>
                  <a:lnTo>
                    <a:pt x="180648" y="361734"/>
                  </a:lnTo>
                  <a:lnTo>
                    <a:pt x="145561" y="358239"/>
                  </a:lnTo>
                  <a:lnTo>
                    <a:pt x="80661" y="331889"/>
                  </a:lnTo>
                  <a:lnTo>
                    <a:pt x="31558" y="280972"/>
                  </a:lnTo>
                  <a:lnTo>
                    <a:pt x="3528" y="216005"/>
                  </a:lnTo>
                  <a:lnTo>
                    <a:pt x="0" y="180884"/>
                  </a:lnTo>
                  <a:close/>
                </a:path>
              </a:pathLst>
            </a:custGeom>
            <a:ln w="3504">
              <a:solidFill>
                <a:srgbClr val="231F20"/>
              </a:solidFill>
            </a:ln>
          </p:spPr>
          <p:txBody>
            <a:bodyPr wrap="square" lIns="0" tIns="0" rIns="0" bIns="0" rtlCol="0"/>
            <a:lstStyle/>
            <a:p>
              <a:endParaRPr/>
            </a:p>
          </p:txBody>
        </p:sp>
      </p:grpSp>
      <p:sp>
        <p:nvSpPr>
          <p:cNvPr id="53" name="object 53"/>
          <p:cNvSpPr txBox="1"/>
          <p:nvPr/>
        </p:nvSpPr>
        <p:spPr>
          <a:xfrm>
            <a:off x="6453980" y="5047834"/>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15</a:t>
            </a:r>
            <a:endParaRPr sz="1350">
              <a:latin typeface="Arial MT"/>
              <a:cs typeface="Arial MT"/>
            </a:endParaRPr>
          </a:p>
        </p:txBody>
      </p:sp>
      <p:sp>
        <p:nvSpPr>
          <p:cNvPr id="54" name="object 54"/>
          <p:cNvSpPr/>
          <p:nvPr/>
        </p:nvSpPr>
        <p:spPr>
          <a:xfrm>
            <a:off x="5398618" y="3622358"/>
            <a:ext cx="1691005" cy="1440180"/>
          </a:xfrm>
          <a:custGeom>
            <a:avLst/>
            <a:gdLst/>
            <a:ahLst/>
            <a:cxnLst/>
            <a:rect l="l" t="t" r="r" b="b"/>
            <a:pathLst>
              <a:path w="1691004" h="1440179">
                <a:moveTo>
                  <a:pt x="892691" y="461822"/>
                </a:moveTo>
                <a:lnTo>
                  <a:pt x="1257451" y="827086"/>
                </a:lnTo>
              </a:path>
              <a:path w="1691004" h="1440179">
                <a:moveTo>
                  <a:pt x="754121" y="526822"/>
                </a:moveTo>
                <a:lnTo>
                  <a:pt x="559457" y="935946"/>
                </a:lnTo>
              </a:path>
              <a:path w="1691004" h="1440179">
                <a:moveTo>
                  <a:pt x="1289043" y="1055359"/>
                </a:moveTo>
                <a:lnTo>
                  <a:pt x="1166269" y="1380225"/>
                </a:lnTo>
              </a:path>
              <a:path w="1691004" h="1440179">
                <a:moveTo>
                  <a:pt x="1032975" y="1439948"/>
                </a:moveTo>
                <a:lnTo>
                  <a:pt x="626104" y="1223942"/>
                </a:lnTo>
              </a:path>
              <a:path w="1691004" h="1440179">
                <a:moveTo>
                  <a:pt x="573472" y="345938"/>
                </a:moveTo>
                <a:lnTo>
                  <a:pt x="0" y="268671"/>
                </a:lnTo>
              </a:path>
              <a:path w="1691004" h="1440179">
                <a:moveTo>
                  <a:pt x="1329374" y="180884"/>
                </a:moveTo>
                <a:lnTo>
                  <a:pt x="1343389" y="112388"/>
                </a:lnTo>
                <a:lnTo>
                  <a:pt x="1381972" y="52665"/>
                </a:lnTo>
                <a:lnTo>
                  <a:pt x="1441595" y="14048"/>
                </a:lnTo>
                <a:lnTo>
                  <a:pt x="1510023" y="0"/>
                </a:lnTo>
                <a:lnTo>
                  <a:pt x="1545077" y="3528"/>
                </a:lnTo>
                <a:lnTo>
                  <a:pt x="1611724" y="29844"/>
                </a:lnTo>
                <a:lnTo>
                  <a:pt x="1660827" y="80762"/>
                </a:lnTo>
                <a:lnTo>
                  <a:pt x="1687143" y="145762"/>
                </a:lnTo>
                <a:lnTo>
                  <a:pt x="1690638" y="180884"/>
                </a:lnTo>
                <a:lnTo>
                  <a:pt x="1687143" y="215972"/>
                </a:lnTo>
                <a:lnTo>
                  <a:pt x="1660827" y="280972"/>
                </a:lnTo>
                <a:lnTo>
                  <a:pt x="1611724" y="331889"/>
                </a:lnTo>
                <a:lnTo>
                  <a:pt x="1545077" y="358239"/>
                </a:lnTo>
                <a:lnTo>
                  <a:pt x="1510023" y="361734"/>
                </a:lnTo>
                <a:lnTo>
                  <a:pt x="1474935" y="358239"/>
                </a:lnTo>
                <a:lnTo>
                  <a:pt x="1410036" y="331889"/>
                </a:lnTo>
                <a:lnTo>
                  <a:pt x="1359185" y="280972"/>
                </a:lnTo>
                <a:lnTo>
                  <a:pt x="1332869" y="215972"/>
                </a:lnTo>
                <a:lnTo>
                  <a:pt x="1329374" y="180884"/>
                </a:lnTo>
                <a:close/>
              </a:path>
            </a:pathLst>
          </a:custGeom>
          <a:ln w="3504">
            <a:solidFill>
              <a:srgbClr val="231F20"/>
            </a:solidFill>
          </a:ln>
        </p:spPr>
        <p:txBody>
          <a:bodyPr wrap="square" lIns="0" tIns="0" rIns="0" bIns="0" rtlCol="0"/>
          <a:lstStyle/>
          <a:p>
            <a:endParaRPr/>
          </a:p>
        </p:txBody>
      </p:sp>
      <p:sp>
        <p:nvSpPr>
          <p:cNvPr id="55" name="object 55"/>
          <p:cNvSpPr txBox="1"/>
          <p:nvPr/>
        </p:nvSpPr>
        <p:spPr>
          <a:xfrm>
            <a:off x="6797723" y="3667613"/>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16</a:t>
            </a:r>
            <a:endParaRPr sz="1350">
              <a:latin typeface="Arial MT"/>
              <a:cs typeface="Arial MT"/>
            </a:endParaRPr>
          </a:p>
        </p:txBody>
      </p:sp>
      <p:grpSp>
        <p:nvGrpSpPr>
          <p:cNvPr id="56" name="object 56"/>
          <p:cNvGrpSpPr/>
          <p:nvPr/>
        </p:nvGrpSpPr>
        <p:grpSpPr>
          <a:xfrm>
            <a:off x="2253909" y="3457146"/>
            <a:ext cx="5660390" cy="2172970"/>
            <a:chOff x="2253909" y="3457146"/>
            <a:chExt cx="5660390" cy="2172970"/>
          </a:xfrm>
        </p:grpSpPr>
        <p:sp>
          <p:nvSpPr>
            <p:cNvPr id="57" name="object 57"/>
            <p:cNvSpPr/>
            <p:nvPr/>
          </p:nvSpPr>
          <p:spPr>
            <a:xfrm>
              <a:off x="3178320" y="3459051"/>
              <a:ext cx="4658360" cy="2169160"/>
            </a:xfrm>
            <a:custGeom>
              <a:avLst/>
              <a:gdLst/>
              <a:ahLst/>
              <a:cxnLst/>
              <a:rect l="l" t="t" r="r" b="b"/>
              <a:pathLst>
                <a:path w="4658359" h="2169160">
                  <a:moveTo>
                    <a:pt x="3155068" y="509245"/>
                  </a:moveTo>
                  <a:lnTo>
                    <a:pt x="3549672" y="344190"/>
                  </a:lnTo>
                </a:path>
                <a:path w="4658359" h="2169160">
                  <a:moveTo>
                    <a:pt x="3632082" y="904353"/>
                  </a:moveTo>
                  <a:lnTo>
                    <a:pt x="3730321" y="525041"/>
                  </a:lnTo>
                </a:path>
                <a:path w="4658359" h="2169160">
                  <a:moveTo>
                    <a:pt x="655915" y="558415"/>
                  </a:moveTo>
                  <a:lnTo>
                    <a:pt x="1125918" y="676080"/>
                  </a:lnTo>
                </a:path>
                <a:path w="4658359" h="2169160">
                  <a:moveTo>
                    <a:pt x="1488964" y="676080"/>
                  </a:moveTo>
                  <a:lnTo>
                    <a:pt x="1859000" y="431977"/>
                  </a:lnTo>
                </a:path>
                <a:path w="4658359" h="2169160">
                  <a:moveTo>
                    <a:pt x="918973" y="359987"/>
                  </a:moveTo>
                  <a:lnTo>
                    <a:pt x="829539" y="344190"/>
                  </a:lnTo>
                  <a:lnTo>
                    <a:pt x="745359" y="331889"/>
                  </a:lnTo>
                  <a:lnTo>
                    <a:pt x="664683" y="323117"/>
                  </a:lnTo>
                  <a:lnTo>
                    <a:pt x="589261" y="319588"/>
                  </a:lnTo>
                  <a:lnTo>
                    <a:pt x="517358" y="319588"/>
                  </a:lnTo>
                  <a:lnTo>
                    <a:pt x="450714" y="324865"/>
                  </a:lnTo>
                  <a:lnTo>
                    <a:pt x="389341" y="333637"/>
                  </a:lnTo>
                  <a:lnTo>
                    <a:pt x="331456" y="347686"/>
                  </a:lnTo>
                  <a:lnTo>
                    <a:pt x="278851" y="367011"/>
                  </a:lnTo>
                  <a:lnTo>
                    <a:pt x="229735" y="389832"/>
                  </a:lnTo>
                  <a:lnTo>
                    <a:pt x="185898" y="416181"/>
                  </a:lnTo>
                  <a:lnTo>
                    <a:pt x="147315" y="447774"/>
                  </a:lnTo>
                  <a:lnTo>
                    <a:pt x="112234" y="484676"/>
                  </a:lnTo>
                  <a:lnTo>
                    <a:pt x="82419" y="525041"/>
                  </a:lnTo>
                  <a:lnTo>
                    <a:pt x="57871" y="568934"/>
                  </a:lnTo>
                  <a:lnTo>
                    <a:pt x="36825" y="618105"/>
                  </a:lnTo>
                  <a:lnTo>
                    <a:pt x="21046" y="672551"/>
                  </a:lnTo>
                  <a:lnTo>
                    <a:pt x="8755" y="730493"/>
                  </a:lnTo>
                  <a:lnTo>
                    <a:pt x="1744" y="791964"/>
                  </a:lnTo>
                  <a:lnTo>
                    <a:pt x="0" y="860426"/>
                  </a:lnTo>
                  <a:lnTo>
                    <a:pt x="1744" y="930703"/>
                  </a:lnTo>
                  <a:lnTo>
                    <a:pt x="8755" y="1006189"/>
                  </a:lnTo>
                  <a:lnTo>
                    <a:pt x="19284" y="1086985"/>
                  </a:lnTo>
                  <a:lnTo>
                    <a:pt x="35067" y="1171277"/>
                  </a:lnTo>
                  <a:lnTo>
                    <a:pt x="56110" y="1260812"/>
                  </a:lnTo>
                  <a:lnTo>
                    <a:pt x="80675" y="1353909"/>
                  </a:lnTo>
                  <a:lnTo>
                    <a:pt x="110489" y="1452215"/>
                  </a:lnTo>
                  <a:lnTo>
                    <a:pt x="143810" y="1554085"/>
                  </a:lnTo>
                  <a:lnTo>
                    <a:pt x="184140" y="1661197"/>
                  </a:lnTo>
                  <a:lnTo>
                    <a:pt x="226229" y="1771838"/>
                  </a:lnTo>
                  <a:lnTo>
                    <a:pt x="275345" y="1887722"/>
                  </a:lnTo>
                  <a:lnTo>
                    <a:pt x="326206" y="2007135"/>
                  </a:lnTo>
                </a:path>
                <a:path w="4658359" h="2169160">
                  <a:moveTo>
                    <a:pt x="918973" y="359987"/>
                  </a:moveTo>
                  <a:lnTo>
                    <a:pt x="1041737" y="396856"/>
                  </a:lnTo>
                  <a:lnTo>
                    <a:pt x="1159258" y="433725"/>
                  </a:lnTo>
                  <a:lnTo>
                    <a:pt x="1267984" y="470628"/>
                  </a:lnTo>
                  <a:lnTo>
                    <a:pt x="1373214" y="509245"/>
                  </a:lnTo>
                  <a:lnTo>
                    <a:pt x="1469672" y="547862"/>
                  </a:lnTo>
                  <a:lnTo>
                    <a:pt x="1560853" y="586512"/>
                  </a:lnTo>
                  <a:lnTo>
                    <a:pt x="1645044" y="626910"/>
                  </a:lnTo>
                  <a:lnTo>
                    <a:pt x="1722211" y="667275"/>
                  </a:lnTo>
                  <a:lnTo>
                    <a:pt x="1794134" y="707673"/>
                  </a:lnTo>
                  <a:lnTo>
                    <a:pt x="1859000" y="749819"/>
                  </a:lnTo>
                  <a:lnTo>
                    <a:pt x="1916875" y="791964"/>
                  </a:lnTo>
                  <a:lnTo>
                    <a:pt x="1969507" y="835858"/>
                  </a:lnTo>
                  <a:lnTo>
                    <a:pt x="2015114" y="879751"/>
                  </a:lnTo>
                  <a:lnTo>
                    <a:pt x="2053697" y="923679"/>
                  </a:lnTo>
                  <a:lnTo>
                    <a:pt x="2087004" y="969320"/>
                  </a:lnTo>
                  <a:lnTo>
                    <a:pt x="2111572" y="1014995"/>
                  </a:lnTo>
                  <a:lnTo>
                    <a:pt x="2132612" y="1060636"/>
                  </a:lnTo>
                  <a:lnTo>
                    <a:pt x="2144879" y="1108058"/>
                  </a:lnTo>
                  <a:lnTo>
                    <a:pt x="2151903" y="1155447"/>
                  </a:lnTo>
                  <a:lnTo>
                    <a:pt x="2151903" y="1202869"/>
                  </a:lnTo>
                  <a:lnTo>
                    <a:pt x="2144879" y="1252040"/>
                  </a:lnTo>
                  <a:lnTo>
                    <a:pt x="2132612" y="1302957"/>
                  </a:lnTo>
                  <a:lnTo>
                    <a:pt x="2113320" y="1352127"/>
                  </a:lnTo>
                  <a:lnTo>
                    <a:pt x="2088752" y="1403045"/>
                  </a:lnTo>
                  <a:lnTo>
                    <a:pt x="2055445" y="1455744"/>
                  </a:lnTo>
                  <a:lnTo>
                    <a:pt x="2016862" y="1506662"/>
                  </a:lnTo>
                  <a:lnTo>
                    <a:pt x="1973002" y="1561109"/>
                  </a:lnTo>
                  <a:lnTo>
                    <a:pt x="1920404" y="1613774"/>
                  </a:lnTo>
                  <a:lnTo>
                    <a:pt x="1862529" y="1668221"/>
                  </a:lnTo>
                  <a:lnTo>
                    <a:pt x="1799377" y="1722668"/>
                  </a:lnTo>
                  <a:lnTo>
                    <a:pt x="1727487" y="1778862"/>
                  </a:lnTo>
                  <a:lnTo>
                    <a:pt x="1650321" y="1835057"/>
                  </a:lnTo>
                  <a:lnTo>
                    <a:pt x="1566130" y="1891218"/>
                  </a:lnTo>
                  <a:lnTo>
                    <a:pt x="1476696" y="1949193"/>
                  </a:lnTo>
                  <a:lnTo>
                    <a:pt x="1380238" y="2007135"/>
                  </a:lnTo>
                </a:path>
                <a:path w="4658359" h="2169160">
                  <a:moveTo>
                    <a:pt x="1380238" y="2007135"/>
                  </a:moveTo>
                  <a:lnTo>
                    <a:pt x="1278503" y="2038728"/>
                  </a:lnTo>
                  <a:lnTo>
                    <a:pt x="1183793" y="2068606"/>
                  </a:lnTo>
                  <a:lnTo>
                    <a:pt x="1094359" y="2093175"/>
                  </a:lnTo>
                  <a:lnTo>
                    <a:pt x="1008431" y="2114248"/>
                  </a:lnTo>
                  <a:lnTo>
                    <a:pt x="927755" y="2133573"/>
                  </a:lnTo>
                  <a:lnTo>
                    <a:pt x="852333" y="2147621"/>
                  </a:lnTo>
                  <a:lnTo>
                    <a:pt x="782184" y="2158141"/>
                  </a:lnTo>
                  <a:lnTo>
                    <a:pt x="717292" y="2165165"/>
                  </a:lnTo>
                  <a:lnTo>
                    <a:pt x="657662" y="2168694"/>
                  </a:lnTo>
                  <a:lnTo>
                    <a:pt x="601535" y="2168694"/>
                  </a:lnTo>
                  <a:lnTo>
                    <a:pt x="550691" y="2165165"/>
                  </a:lnTo>
                  <a:lnTo>
                    <a:pt x="505081" y="2158141"/>
                  </a:lnTo>
                  <a:lnTo>
                    <a:pt x="464750" y="2147621"/>
                  </a:lnTo>
                  <a:lnTo>
                    <a:pt x="399857" y="2114248"/>
                  </a:lnTo>
                  <a:lnTo>
                    <a:pt x="352502" y="2068606"/>
                  </a:lnTo>
                  <a:lnTo>
                    <a:pt x="338480" y="2038728"/>
                  </a:lnTo>
                  <a:lnTo>
                    <a:pt x="326206" y="2007135"/>
                  </a:lnTo>
                </a:path>
                <a:path w="4658359" h="2169160">
                  <a:moveTo>
                    <a:pt x="1832718" y="742794"/>
                  </a:moveTo>
                  <a:lnTo>
                    <a:pt x="1738007" y="795493"/>
                  </a:lnTo>
                  <a:lnTo>
                    <a:pt x="1650321" y="848159"/>
                  </a:lnTo>
                  <a:lnTo>
                    <a:pt x="1567878" y="899077"/>
                  </a:lnTo>
                  <a:lnTo>
                    <a:pt x="1492459" y="949994"/>
                  </a:lnTo>
                  <a:lnTo>
                    <a:pt x="1422317" y="999165"/>
                  </a:lnTo>
                  <a:lnTo>
                    <a:pt x="1360946" y="1046587"/>
                  </a:lnTo>
                  <a:lnTo>
                    <a:pt x="1304819" y="1094010"/>
                  </a:lnTo>
                  <a:lnTo>
                    <a:pt x="1253935" y="1139651"/>
                  </a:lnTo>
                  <a:lnTo>
                    <a:pt x="1211856" y="1183578"/>
                  </a:lnTo>
                  <a:lnTo>
                    <a:pt x="1175021" y="1227438"/>
                  </a:lnTo>
                  <a:lnTo>
                    <a:pt x="1143462" y="1269617"/>
                  </a:lnTo>
                  <a:lnTo>
                    <a:pt x="1120675" y="1311763"/>
                  </a:lnTo>
                  <a:lnTo>
                    <a:pt x="1103131" y="1352127"/>
                  </a:lnTo>
                  <a:lnTo>
                    <a:pt x="1092611" y="1392526"/>
                  </a:lnTo>
                  <a:lnTo>
                    <a:pt x="1087335" y="1431142"/>
                  </a:lnTo>
                  <a:lnTo>
                    <a:pt x="1089082" y="1468045"/>
                  </a:lnTo>
                  <a:lnTo>
                    <a:pt x="1113651" y="1540036"/>
                  </a:lnTo>
                  <a:lnTo>
                    <a:pt x="1134690" y="1573376"/>
                  </a:lnTo>
                  <a:lnTo>
                    <a:pt x="1162754" y="1606750"/>
                  </a:lnTo>
                  <a:lnTo>
                    <a:pt x="1197841" y="1638376"/>
                  </a:lnTo>
                  <a:lnTo>
                    <a:pt x="1238172" y="1669969"/>
                  </a:lnTo>
                  <a:lnTo>
                    <a:pt x="1285528" y="1699814"/>
                  </a:lnTo>
                  <a:lnTo>
                    <a:pt x="1339874" y="1727911"/>
                  </a:lnTo>
                  <a:lnTo>
                    <a:pt x="1399530" y="1756008"/>
                  </a:lnTo>
                  <a:lnTo>
                    <a:pt x="1466143" y="1782358"/>
                  </a:lnTo>
                  <a:lnTo>
                    <a:pt x="1539814" y="1808707"/>
                  </a:lnTo>
                  <a:lnTo>
                    <a:pt x="1620510" y="1833275"/>
                  </a:lnTo>
                  <a:lnTo>
                    <a:pt x="1706414" y="1856096"/>
                  </a:lnTo>
                  <a:lnTo>
                    <a:pt x="1799377" y="1878950"/>
                  </a:lnTo>
                  <a:lnTo>
                    <a:pt x="1897617" y="1900023"/>
                  </a:lnTo>
                  <a:lnTo>
                    <a:pt x="2002813" y="1921096"/>
                  </a:lnTo>
                  <a:lnTo>
                    <a:pt x="2115068" y="1940388"/>
                  </a:lnTo>
                  <a:lnTo>
                    <a:pt x="2234313" y="1957965"/>
                  </a:lnTo>
                  <a:lnTo>
                    <a:pt x="2358834" y="1975509"/>
                  </a:lnTo>
                  <a:lnTo>
                    <a:pt x="2490381" y="1991339"/>
                  </a:lnTo>
                  <a:lnTo>
                    <a:pt x="2628917" y="2007135"/>
                  </a:lnTo>
                </a:path>
                <a:path w="4658359" h="2169160">
                  <a:moveTo>
                    <a:pt x="2835882" y="809542"/>
                  </a:moveTo>
                  <a:lnTo>
                    <a:pt x="2942860" y="874508"/>
                  </a:lnTo>
                  <a:lnTo>
                    <a:pt x="3044561" y="937727"/>
                  </a:lnTo>
                  <a:lnTo>
                    <a:pt x="3137524" y="999165"/>
                  </a:lnTo>
                  <a:lnTo>
                    <a:pt x="3226958" y="1058888"/>
                  </a:lnTo>
                  <a:lnTo>
                    <a:pt x="3307653" y="1118578"/>
                  </a:lnTo>
                  <a:lnTo>
                    <a:pt x="3383072" y="1174772"/>
                  </a:lnTo>
                  <a:lnTo>
                    <a:pt x="3453214" y="1229219"/>
                  </a:lnTo>
                  <a:lnTo>
                    <a:pt x="3516332" y="1281884"/>
                  </a:lnTo>
                  <a:lnTo>
                    <a:pt x="3572459" y="1331055"/>
                  </a:lnTo>
                  <a:lnTo>
                    <a:pt x="3623310" y="1380225"/>
                  </a:lnTo>
                  <a:lnTo>
                    <a:pt x="3667170" y="1427647"/>
                  </a:lnTo>
                  <a:lnTo>
                    <a:pt x="3705753" y="1473288"/>
                  </a:lnTo>
                  <a:lnTo>
                    <a:pt x="3737312" y="1517215"/>
                  </a:lnTo>
                  <a:lnTo>
                    <a:pt x="3763628" y="1557580"/>
                  </a:lnTo>
                  <a:lnTo>
                    <a:pt x="3782920" y="1597978"/>
                  </a:lnTo>
                  <a:lnTo>
                    <a:pt x="3795187" y="1636629"/>
                  </a:lnTo>
                  <a:lnTo>
                    <a:pt x="3803959" y="1706838"/>
                  </a:lnTo>
                  <a:lnTo>
                    <a:pt x="3798682" y="1738464"/>
                  </a:lnTo>
                  <a:lnTo>
                    <a:pt x="3767123" y="1798154"/>
                  </a:lnTo>
                  <a:lnTo>
                    <a:pt x="3712777" y="1849105"/>
                  </a:lnTo>
                  <a:lnTo>
                    <a:pt x="3675942" y="1873674"/>
                  </a:lnTo>
                  <a:lnTo>
                    <a:pt x="3633830" y="1894746"/>
                  </a:lnTo>
                  <a:lnTo>
                    <a:pt x="3582979" y="1914072"/>
                  </a:lnTo>
                  <a:lnTo>
                    <a:pt x="3528599" y="1931616"/>
                  </a:lnTo>
                  <a:lnTo>
                    <a:pt x="3467229" y="1947412"/>
                  </a:lnTo>
                  <a:lnTo>
                    <a:pt x="3398835" y="1961461"/>
                  </a:lnTo>
                  <a:lnTo>
                    <a:pt x="3323416" y="1973761"/>
                  </a:lnTo>
                  <a:lnTo>
                    <a:pt x="3242754" y="1984315"/>
                  </a:lnTo>
                  <a:lnTo>
                    <a:pt x="3156815" y="1991339"/>
                  </a:lnTo>
                  <a:lnTo>
                    <a:pt x="3063853" y="1998363"/>
                  </a:lnTo>
                  <a:lnTo>
                    <a:pt x="2963899" y="2003606"/>
                  </a:lnTo>
                  <a:lnTo>
                    <a:pt x="2858669" y="2007135"/>
                  </a:lnTo>
                  <a:lnTo>
                    <a:pt x="2628917" y="2007135"/>
                  </a:lnTo>
                </a:path>
                <a:path w="4658359" h="2169160">
                  <a:moveTo>
                    <a:pt x="1813392" y="749819"/>
                  </a:moveTo>
                  <a:lnTo>
                    <a:pt x="1902860" y="723469"/>
                  </a:lnTo>
                  <a:lnTo>
                    <a:pt x="1988798" y="702396"/>
                  </a:lnTo>
                  <a:lnTo>
                    <a:pt x="2074737" y="686600"/>
                  </a:lnTo>
                  <a:lnTo>
                    <a:pt x="2158927" y="676080"/>
                  </a:lnTo>
                  <a:lnTo>
                    <a:pt x="2241337" y="670804"/>
                  </a:lnTo>
                  <a:lnTo>
                    <a:pt x="2321999" y="669056"/>
                  </a:lnTo>
                  <a:lnTo>
                    <a:pt x="2400947" y="674299"/>
                  </a:lnTo>
                  <a:lnTo>
                    <a:pt x="2478113" y="683105"/>
                  </a:lnTo>
                  <a:lnTo>
                    <a:pt x="2553532" y="698901"/>
                  </a:lnTo>
                  <a:lnTo>
                    <a:pt x="2627170" y="718192"/>
                  </a:lnTo>
                  <a:lnTo>
                    <a:pt x="2699059" y="742794"/>
                  </a:lnTo>
                  <a:lnTo>
                    <a:pt x="2769235" y="772639"/>
                  </a:lnTo>
                  <a:lnTo>
                    <a:pt x="2837630" y="807761"/>
                  </a:lnTo>
                </a:path>
                <a:path w="4658359" h="2169160">
                  <a:moveTo>
                    <a:pt x="1576650" y="426701"/>
                  </a:moveTo>
                  <a:lnTo>
                    <a:pt x="1657312" y="540871"/>
                  </a:lnTo>
                  <a:lnTo>
                    <a:pt x="1738007" y="647983"/>
                  </a:lnTo>
                  <a:lnTo>
                    <a:pt x="1820417" y="749819"/>
                  </a:lnTo>
                  <a:lnTo>
                    <a:pt x="1902860" y="846411"/>
                  </a:lnTo>
                  <a:lnTo>
                    <a:pt x="1985303" y="935946"/>
                  </a:lnTo>
                  <a:lnTo>
                    <a:pt x="2069460" y="1018490"/>
                  </a:lnTo>
                  <a:lnTo>
                    <a:pt x="2151903" y="1095757"/>
                  </a:lnTo>
                  <a:lnTo>
                    <a:pt x="2237842" y="1166000"/>
                  </a:lnTo>
                  <a:lnTo>
                    <a:pt x="2321999" y="1230967"/>
                  </a:lnTo>
                  <a:lnTo>
                    <a:pt x="2407937" y="1290690"/>
                  </a:lnTo>
                  <a:lnTo>
                    <a:pt x="2493876" y="1343355"/>
                  </a:lnTo>
                  <a:lnTo>
                    <a:pt x="2579814" y="1388997"/>
                  </a:lnTo>
                  <a:lnTo>
                    <a:pt x="2667500" y="1429395"/>
                  </a:lnTo>
                  <a:lnTo>
                    <a:pt x="2755187" y="1462769"/>
                  </a:lnTo>
                  <a:lnTo>
                    <a:pt x="2842873" y="1490866"/>
                  </a:lnTo>
                  <a:lnTo>
                    <a:pt x="2932340" y="1513686"/>
                  </a:lnTo>
                  <a:lnTo>
                    <a:pt x="3021774" y="1529483"/>
                  </a:lnTo>
                  <a:lnTo>
                    <a:pt x="3111208" y="1538255"/>
                  </a:lnTo>
                  <a:lnTo>
                    <a:pt x="3202423" y="1541784"/>
                  </a:lnTo>
                  <a:lnTo>
                    <a:pt x="3291857" y="1540036"/>
                  </a:lnTo>
                  <a:lnTo>
                    <a:pt x="3384820" y="1531230"/>
                  </a:lnTo>
                  <a:lnTo>
                    <a:pt x="3476001" y="1515434"/>
                  </a:lnTo>
                  <a:lnTo>
                    <a:pt x="3568964" y="1494361"/>
                  </a:lnTo>
                  <a:lnTo>
                    <a:pt x="3661893" y="1468045"/>
                  </a:lnTo>
                  <a:lnTo>
                    <a:pt x="3754856" y="1434671"/>
                  </a:lnTo>
                  <a:lnTo>
                    <a:pt x="3849566" y="1394273"/>
                  </a:lnTo>
                  <a:lnTo>
                    <a:pt x="3944277" y="1348632"/>
                  </a:lnTo>
                </a:path>
                <a:path w="4658359" h="2169160">
                  <a:moveTo>
                    <a:pt x="2760463" y="31626"/>
                  </a:moveTo>
                  <a:lnTo>
                    <a:pt x="2914796" y="43893"/>
                  </a:lnTo>
                  <a:lnTo>
                    <a:pt x="3062105" y="57942"/>
                  </a:lnTo>
                  <a:lnTo>
                    <a:pt x="3204171" y="73738"/>
                  </a:lnTo>
                  <a:lnTo>
                    <a:pt x="3339212" y="89568"/>
                  </a:lnTo>
                  <a:lnTo>
                    <a:pt x="3467229" y="107112"/>
                  </a:lnTo>
                  <a:lnTo>
                    <a:pt x="3588256" y="124689"/>
                  </a:lnTo>
                  <a:lnTo>
                    <a:pt x="3704005" y="143981"/>
                  </a:lnTo>
                  <a:lnTo>
                    <a:pt x="3810983" y="165054"/>
                  </a:lnTo>
                  <a:lnTo>
                    <a:pt x="3914466" y="186127"/>
                  </a:lnTo>
                  <a:lnTo>
                    <a:pt x="4009142" y="208981"/>
                  </a:lnTo>
                  <a:lnTo>
                    <a:pt x="4098610" y="233549"/>
                  </a:lnTo>
                  <a:lnTo>
                    <a:pt x="4181019" y="258117"/>
                  </a:lnTo>
                  <a:lnTo>
                    <a:pt x="4256438" y="284467"/>
                  </a:lnTo>
                  <a:lnTo>
                    <a:pt x="4324833" y="310817"/>
                  </a:lnTo>
                  <a:lnTo>
                    <a:pt x="4387984" y="340661"/>
                  </a:lnTo>
                  <a:lnTo>
                    <a:pt x="4444111" y="368759"/>
                  </a:lnTo>
                  <a:lnTo>
                    <a:pt x="4493214" y="400385"/>
                  </a:lnTo>
                  <a:lnTo>
                    <a:pt x="4537041" y="431977"/>
                  </a:lnTo>
                  <a:lnTo>
                    <a:pt x="4573876" y="465351"/>
                  </a:lnTo>
                  <a:lnTo>
                    <a:pt x="4603688" y="498725"/>
                  </a:lnTo>
                  <a:lnTo>
                    <a:pt x="4626474" y="533847"/>
                  </a:lnTo>
                  <a:lnTo>
                    <a:pt x="4644018" y="570716"/>
                  </a:lnTo>
                  <a:lnTo>
                    <a:pt x="4654538" y="607585"/>
                  </a:lnTo>
                  <a:lnTo>
                    <a:pt x="4658067" y="646202"/>
                  </a:lnTo>
                  <a:lnTo>
                    <a:pt x="4656319" y="684852"/>
                  </a:lnTo>
                  <a:lnTo>
                    <a:pt x="4645766" y="725217"/>
                  </a:lnTo>
                  <a:lnTo>
                    <a:pt x="4630003" y="767363"/>
                  </a:lnTo>
                  <a:lnTo>
                    <a:pt x="4608964" y="809542"/>
                  </a:lnTo>
                  <a:lnTo>
                    <a:pt x="4579119" y="853436"/>
                  </a:lnTo>
                  <a:lnTo>
                    <a:pt x="4544065" y="899077"/>
                  </a:lnTo>
                  <a:lnTo>
                    <a:pt x="4501953" y="944751"/>
                  </a:lnTo>
                  <a:lnTo>
                    <a:pt x="4452850" y="992140"/>
                  </a:lnTo>
                  <a:lnTo>
                    <a:pt x="4398504" y="1041310"/>
                  </a:lnTo>
                  <a:lnTo>
                    <a:pt x="4337100" y="1090481"/>
                  </a:lnTo>
                  <a:lnTo>
                    <a:pt x="4268706" y="1141398"/>
                  </a:lnTo>
                  <a:lnTo>
                    <a:pt x="4195068" y="1192316"/>
                  </a:lnTo>
                  <a:lnTo>
                    <a:pt x="4112625" y="1246763"/>
                  </a:lnTo>
                  <a:lnTo>
                    <a:pt x="4024939" y="1299462"/>
                  </a:lnTo>
                  <a:lnTo>
                    <a:pt x="3931976" y="1355623"/>
                  </a:lnTo>
                </a:path>
                <a:path w="4658359" h="2169160">
                  <a:moveTo>
                    <a:pt x="1576650" y="426701"/>
                  </a:moveTo>
                  <a:lnTo>
                    <a:pt x="1557358" y="384589"/>
                  </a:lnTo>
                  <a:lnTo>
                    <a:pt x="1543343" y="344190"/>
                  </a:lnTo>
                  <a:lnTo>
                    <a:pt x="1534571" y="305540"/>
                  </a:lnTo>
                  <a:lnTo>
                    <a:pt x="1531042" y="270418"/>
                  </a:lnTo>
                  <a:lnTo>
                    <a:pt x="1534571" y="237045"/>
                  </a:lnTo>
                  <a:lnTo>
                    <a:pt x="1557358" y="175607"/>
                  </a:lnTo>
                  <a:lnTo>
                    <a:pt x="1602966" y="124689"/>
                  </a:lnTo>
                  <a:lnTo>
                    <a:pt x="1669613" y="82543"/>
                  </a:lnTo>
                  <a:lnTo>
                    <a:pt x="1711691" y="63218"/>
                  </a:lnTo>
                  <a:lnTo>
                    <a:pt x="1760794" y="47422"/>
                  </a:lnTo>
                  <a:lnTo>
                    <a:pt x="1813392" y="35121"/>
                  </a:lnTo>
                  <a:lnTo>
                    <a:pt x="1873048" y="22820"/>
                  </a:lnTo>
                  <a:lnTo>
                    <a:pt x="1937948" y="14048"/>
                  </a:lnTo>
                  <a:lnTo>
                    <a:pt x="2009838" y="7024"/>
                  </a:lnTo>
                  <a:lnTo>
                    <a:pt x="2085256" y="3528"/>
                  </a:lnTo>
                  <a:lnTo>
                    <a:pt x="2167666" y="0"/>
                  </a:lnTo>
                  <a:lnTo>
                    <a:pt x="2255352" y="0"/>
                  </a:lnTo>
                  <a:lnTo>
                    <a:pt x="2348315" y="1747"/>
                  </a:lnTo>
                  <a:lnTo>
                    <a:pt x="2448268" y="7024"/>
                  </a:lnTo>
                  <a:lnTo>
                    <a:pt x="2551751" y="12300"/>
                  </a:lnTo>
                  <a:lnTo>
                    <a:pt x="2662257" y="21072"/>
                  </a:lnTo>
                  <a:lnTo>
                    <a:pt x="2778007" y="33373"/>
                  </a:lnTo>
                </a:path>
              </a:pathLst>
            </a:custGeom>
            <a:ln w="3504">
              <a:solidFill>
                <a:srgbClr val="231F20"/>
              </a:solidFill>
            </a:ln>
          </p:spPr>
          <p:txBody>
            <a:bodyPr wrap="square" lIns="0" tIns="0" rIns="0" bIns="0" rtlCol="0"/>
            <a:lstStyle/>
            <a:p>
              <a:endParaRPr/>
            </a:p>
          </p:txBody>
        </p:sp>
        <p:sp>
          <p:nvSpPr>
            <p:cNvPr id="58" name="object 58"/>
            <p:cNvSpPr/>
            <p:nvPr/>
          </p:nvSpPr>
          <p:spPr>
            <a:xfrm>
              <a:off x="2275116" y="3622358"/>
              <a:ext cx="5636895" cy="0"/>
            </a:xfrm>
            <a:custGeom>
              <a:avLst/>
              <a:gdLst/>
              <a:ahLst/>
              <a:cxnLst/>
              <a:rect l="l" t="t" r="r" b="b"/>
              <a:pathLst>
                <a:path w="5636895">
                  <a:moveTo>
                    <a:pt x="0" y="0"/>
                  </a:moveTo>
                  <a:lnTo>
                    <a:pt x="5636690" y="0"/>
                  </a:lnTo>
                </a:path>
              </a:pathLst>
            </a:custGeom>
            <a:ln w="3504">
              <a:solidFill>
                <a:srgbClr val="231F20"/>
              </a:solidFill>
              <a:prstDash val="sysDash"/>
            </a:ln>
          </p:spPr>
          <p:txBody>
            <a:bodyPr wrap="square" lIns="0" tIns="0" rIns="0" bIns="0" rtlCol="0"/>
            <a:lstStyle/>
            <a:p>
              <a:endParaRPr/>
            </a:p>
          </p:txBody>
        </p:sp>
        <p:sp>
          <p:nvSpPr>
            <p:cNvPr id="59" name="object 59"/>
            <p:cNvSpPr/>
            <p:nvPr/>
          </p:nvSpPr>
          <p:spPr>
            <a:xfrm>
              <a:off x="2255814" y="3622358"/>
              <a:ext cx="1905" cy="0"/>
            </a:xfrm>
            <a:custGeom>
              <a:avLst/>
              <a:gdLst/>
              <a:ahLst/>
              <a:cxnLst/>
              <a:rect l="l" t="t" r="r" b="b"/>
              <a:pathLst>
                <a:path w="1905">
                  <a:moveTo>
                    <a:pt x="1761" y="0"/>
                  </a:moveTo>
                  <a:lnTo>
                    <a:pt x="0" y="0"/>
                  </a:lnTo>
                </a:path>
              </a:pathLst>
            </a:custGeom>
            <a:ln w="3504">
              <a:solidFill>
                <a:srgbClr val="231F20"/>
              </a:solidFill>
            </a:ln>
          </p:spPr>
          <p:txBody>
            <a:bodyPr wrap="square" lIns="0" tIns="0" rIns="0" bIns="0" rtlCol="0"/>
            <a:lstStyle/>
            <a:p>
              <a:endParaRPr/>
            </a:p>
          </p:txBody>
        </p:sp>
      </p:grpSp>
      <p:sp>
        <p:nvSpPr>
          <p:cNvPr id="60" name="object 60"/>
          <p:cNvSpPr txBox="1"/>
          <p:nvPr/>
        </p:nvSpPr>
        <p:spPr>
          <a:xfrm>
            <a:off x="2222072" y="3618440"/>
            <a:ext cx="591820" cy="236220"/>
          </a:xfrm>
          <a:prstGeom prst="rect">
            <a:avLst/>
          </a:prstGeom>
        </p:spPr>
        <p:txBody>
          <a:bodyPr vert="horz" wrap="square" lIns="0" tIns="16510" rIns="0" bIns="0" rtlCol="0">
            <a:spAutoFit/>
          </a:bodyPr>
          <a:lstStyle/>
          <a:p>
            <a:pPr marL="12700">
              <a:lnSpc>
                <a:spcPct val="100000"/>
              </a:lnSpc>
              <a:spcBef>
                <a:spcPts val="130"/>
              </a:spcBef>
            </a:pPr>
            <a:r>
              <a:rPr sz="1350" spc="10" dirty="0">
                <a:solidFill>
                  <a:srgbClr val="231F20"/>
                </a:solidFill>
                <a:latin typeface="Arial MT"/>
                <a:cs typeface="Arial MT"/>
              </a:rPr>
              <a:t>Level</a:t>
            </a:r>
            <a:r>
              <a:rPr sz="1350" spc="-60" dirty="0">
                <a:solidFill>
                  <a:srgbClr val="231F20"/>
                </a:solidFill>
                <a:latin typeface="Arial MT"/>
                <a:cs typeface="Arial MT"/>
              </a:rPr>
              <a:t> </a:t>
            </a:r>
            <a:r>
              <a:rPr sz="1350" spc="15" dirty="0">
                <a:solidFill>
                  <a:srgbClr val="231F20"/>
                </a:solidFill>
                <a:latin typeface="Arial MT"/>
                <a:cs typeface="Arial MT"/>
              </a:rPr>
              <a:t>0</a:t>
            </a:r>
            <a:endParaRPr sz="1350">
              <a:latin typeface="Arial MT"/>
              <a:cs typeface="Arial MT"/>
            </a:endParaRPr>
          </a:p>
        </p:txBody>
      </p:sp>
      <p:grpSp>
        <p:nvGrpSpPr>
          <p:cNvPr id="61" name="object 61"/>
          <p:cNvGrpSpPr/>
          <p:nvPr/>
        </p:nvGrpSpPr>
        <p:grpSpPr>
          <a:xfrm>
            <a:off x="7383750" y="4707439"/>
            <a:ext cx="365125" cy="365760"/>
            <a:chOff x="7383750" y="4707439"/>
            <a:chExt cx="365125" cy="365760"/>
          </a:xfrm>
        </p:grpSpPr>
        <p:sp>
          <p:nvSpPr>
            <p:cNvPr id="62" name="object 62"/>
            <p:cNvSpPr/>
            <p:nvPr/>
          </p:nvSpPr>
          <p:spPr>
            <a:xfrm>
              <a:off x="7385655" y="4709344"/>
              <a:ext cx="361315" cy="361950"/>
            </a:xfrm>
            <a:custGeom>
              <a:avLst/>
              <a:gdLst/>
              <a:ahLst/>
              <a:cxnLst/>
              <a:rect l="l" t="t" r="r" b="b"/>
              <a:pathLst>
                <a:path w="361315" h="361950">
                  <a:moveTo>
                    <a:pt x="180648" y="0"/>
                  </a:moveTo>
                  <a:lnTo>
                    <a:pt x="112254" y="14048"/>
                  </a:lnTo>
                  <a:lnTo>
                    <a:pt x="52631" y="52665"/>
                  </a:lnTo>
                  <a:lnTo>
                    <a:pt x="14048" y="110641"/>
                  </a:lnTo>
                  <a:lnTo>
                    <a:pt x="0" y="180850"/>
                  </a:lnTo>
                  <a:lnTo>
                    <a:pt x="3495" y="215972"/>
                  </a:lnTo>
                  <a:lnTo>
                    <a:pt x="29811" y="280938"/>
                  </a:lnTo>
                  <a:lnTo>
                    <a:pt x="80661" y="331889"/>
                  </a:lnTo>
                  <a:lnTo>
                    <a:pt x="145561" y="358205"/>
                  </a:lnTo>
                  <a:lnTo>
                    <a:pt x="180648" y="361734"/>
                  </a:lnTo>
                  <a:lnTo>
                    <a:pt x="215703" y="358205"/>
                  </a:lnTo>
                  <a:lnTo>
                    <a:pt x="282350" y="331889"/>
                  </a:lnTo>
                  <a:lnTo>
                    <a:pt x="331453" y="280938"/>
                  </a:lnTo>
                  <a:lnTo>
                    <a:pt x="357768" y="215972"/>
                  </a:lnTo>
                  <a:lnTo>
                    <a:pt x="361297" y="180850"/>
                  </a:lnTo>
                  <a:lnTo>
                    <a:pt x="357768" y="145729"/>
                  </a:lnTo>
                  <a:lnTo>
                    <a:pt x="331453" y="80762"/>
                  </a:lnTo>
                  <a:lnTo>
                    <a:pt x="282350" y="29844"/>
                  </a:lnTo>
                  <a:lnTo>
                    <a:pt x="215703" y="3495"/>
                  </a:lnTo>
                  <a:lnTo>
                    <a:pt x="180648" y="0"/>
                  </a:lnTo>
                  <a:close/>
                </a:path>
              </a:pathLst>
            </a:custGeom>
            <a:solidFill>
              <a:srgbClr val="FAE62A"/>
            </a:solidFill>
          </p:spPr>
          <p:txBody>
            <a:bodyPr wrap="square" lIns="0" tIns="0" rIns="0" bIns="0" rtlCol="0"/>
            <a:lstStyle/>
            <a:p>
              <a:endParaRPr/>
            </a:p>
          </p:txBody>
        </p:sp>
        <p:sp>
          <p:nvSpPr>
            <p:cNvPr id="63" name="object 63"/>
            <p:cNvSpPr/>
            <p:nvPr/>
          </p:nvSpPr>
          <p:spPr>
            <a:xfrm>
              <a:off x="7385655" y="4709344"/>
              <a:ext cx="361315" cy="361950"/>
            </a:xfrm>
            <a:custGeom>
              <a:avLst/>
              <a:gdLst/>
              <a:ahLst/>
              <a:cxnLst/>
              <a:rect l="l" t="t" r="r" b="b"/>
              <a:pathLst>
                <a:path w="361315" h="361950">
                  <a:moveTo>
                    <a:pt x="0" y="180850"/>
                  </a:moveTo>
                  <a:lnTo>
                    <a:pt x="14048" y="110641"/>
                  </a:lnTo>
                  <a:lnTo>
                    <a:pt x="52631" y="52665"/>
                  </a:lnTo>
                  <a:lnTo>
                    <a:pt x="112254" y="14048"/>
                  </a:lnTo>
                  <a:lnTo>
                    <a:pt x="180648" y="0"/>
                  </a:lnTo>
                  <a:lnTo>
                    <a:pt x="215703" y="3495"/>
                  </a:lnTo>
                  <a:lnTo>
                    <a:pt x="282350" y="29844"/>
                  </a:lnTo>
                  <a:lnTo>
                    <a:pt x="331453" y="80762"/>
                  </a:lnTo>
                  <a:lnTo>
                    <a:pt x="357768" y="145729"/>
                  </a:lnTo>
                  <a:lnTo>
                    <a:pt x="361297" y="180850"/>
                  </a:lnTo>
                  <a:lnTo>
                    <a:pt x="357768" y="215972"/>
                  </a:lnTo>
                  <a:lnTo>
                    <a:pt x="331453" y="280938"/>
                  </a:lnTo>
                  <a:lnTo>
                    <a:pt x="282350" y="331889"/>
                  </a:lnTo>
                  <a:lnTo>
                    <a:pt x="215703" y="358205"/>
                  </a:lnTo>
                  <a:lnTo>
                    <a:pt x="180648" y="361734"/>
                  </a:lnTo>
                  <a:lnTo>
                    <a:pt x="145561" y="358205"/>
                  </a:lnTo>
                  <a:lnTo>
                    <a:pt x="80661" y="331889"/>
                  </a:lnTo>
                  <a:lnTo>
                    <a:pt x="29811" y="280938"/>
                  </a:lnTo>
                  <a:lnTo>
                    <a:pt x="3495" y="215972"/>
                  </a:lnTo>
                  <a:lnTo>
                    <a:pt x="0" y="180850"/>
                  </a:lnTo>
                  <a:close/>
                </a:path>
              </a:pathLst>
            </a:custGeom>
            <a:ln w="3504">
              <a:solidFill>
                <a:srgbClr val="231F20"/>
              </a:solidFill>
            </a:ln>
          </p:spPr>
          <p:txBody>
            <a:bodyPr wrap="square" lIns="0" tIns="0" rIns="0" bIns="0" rtlCol="0"/>
            <a:lstStyle/>
            <a:p>
              <a:endParaRPr/>
            </a:p>
          </p:txBody>
        </p:sp>
      </p:grpSp>
      <p:sp>
        <p:nvSpPr>
          <p:cNvPr id="64" name="object 64"/>
          <p:cNvSpPr txBox="1"/>
          <p:nvPr/>
        </p:nvSpPr>
        <p:spPr>
          <a:xfrm>
            <a:off x="7455390" y="4754582"/>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17</a:t>
            </a:r>
            <a:endParaRPr sz="1350">
              <a:latin typeface="Arial MT"/>
              <a:cs typeface="Arial MT"/>
            </a:endParaRPr>
          </a:p>
        </p:txBody>
      </p:sp>
      <p:grpSp>
        <p:nvGrpSpPr>
          <p:cNvPr id="65" name="object 65"/>
          <p:cNvGrpSpPr/>
          <p:nvPr/>
        </p:nvGrpSpPr>
        <p:grpSpPr>
          <a:xfrm>
            <a:off x="7729253" y="4048935"/>
            <a:ext cx="365125" cy="365760"/>
            <a:chOff x="7729253" y="4048935"/>
            <a:chExt cx="365125" cy="365760"/>
          </a:xfrm>
        </p:grpSpPr>
        <p:sp>
          <p:nvSpPr>
            <p:cNvPr id="66" name="object 66"/>
            <p:cNvSpPr/>
            <p:nvPr/>
          </p:nvSpPr>
          <p:spPr>
            <a:xfrm>
              <a:off x="7731158" y="4050840"/>
              <a:ext cx="361315" cy="361950"/>
            </a:xfrm>
            <a:custGeom>
              <a:avLst/>
              <a:gdLst/>
              <a:ahLst/>
              <a:cxnLst/>
              <a:rect l="l" t="t" r="r" b="b"/>
              <a:pathLst>
                <a:path w="361315" h="361950">
                  <a:moveTo>
                    <a:pt x="180648" y="0"/>
                  </a:moveTo>
                  <a:lnTo>
                    <a:pt x="112254" y="14048"/>
                  </a:lnTo>
                  <a:lnTo>
                    <a:pt x="52598" y="52665"/>
                  </a:lnTo>
                  <a:lnTo>
                    <a:pt x="14014" y="110607"/>
                  </a:lnTo>
                  <a:lnTo>
                    <a:pt x="0" y="180850"/>
                  </a:lnTo>
                  <a:lnTo>
                    <a:pt x="3495" y="215972"/>
                  </a:lnTo>
                  <a:lnTo>
                    <a:pt x="29811" y="280972"/>
                  </a:lnTo>
                  <a:lnTo>
                    <a:pt x="80661" y="331889"/>
                  </a:lnTo>
                  <a:lnTo>
                    <a:pt x="145561" y="358205"/>
                  </a:lnTo>
                  <a:lnTo>
                    <a:pt x="180648" y="361734"/>
                  </a:lnTo>
                  <a:lnTo>
                    <a:pt x="215703" y="358205"/>
                  </a:lnTo>
                  <a:lnTo>
                    <a:pt x="280602" y="331889"/>
                  </a:lnTo>
                  <a:lnTo>
                    <a:pt x="331453" y="280972"/>
                  </a:lnTo>
                  <a:lnTo>
                    <a:pt x="357768" y="215972"/>
                  </a:lnTo>
                  <a:lnTo>
                    <a:pt x="361264" y="180850"/>
                  </a:lnTo>
                  <a:lnTo>
                    <a:pt x="357768" y="145729"/>
                  </a:lnTo>
                  <a:lnTo>
                    <a:pt x="331453" y="80762"/>
                  </a:lnTo>
                  <a:lnTo>
                    <a:pt x="280602" y="29844"/>
                  </a:lnTo>
                  <a:lnTo>
                    <a:pt x="215703" y="3495"/>
                  </a:lnTo>
                  <a:lnTo>
                    <a:pt x="180648" y="0"/>
                  </a:lnTo>
                  <a:close/>
                </a:path>
              </a:pathLst>
            </a:custGeom>
            <a:solidFill>
              <a:srgbClr val="FFFFFF"/>
            </a:solidFill>
          </p:spPr>
          <p:txBody>
            <a:bodyPr wrap="square" lIns="0" tIns="0" rIns="0" bIns="0" rtlCol="0"/>
            <a:lstStyle/>
            <a:p>
              <a:endParaRPr/>
            </a:p>
          </p:txBody>
        </p:sp>
        <p:sp>
          <p:nvSpPr>
            <p:cNvPr id="67" name="object 67"/>
            <p:cNvSpPr/>
            <p:nvPr/>
          </p:nvSpPr>
          <p:spPr>
            <a:xfrm>
              <a:off x="7731158" y="4050840"/>
              <a:ext cx="361315" cy="361950"/>
            </a:xfrm>
            <a:custGeom>
              <a:avLst/>
              <a:gdLst/>
              <a:ahLst/>
              <a:cxnLst/>
              <a:rect l="l" t="t" r="r" b="b"/>
              <a:pathLst>
                <a:path w="361315" h="361950">
                  <a:moveTo>
                    <a:pt x="0" y="180850"/>
                  </a:moveTo>
                  <a:lnTo>
                    <a:pt x="14014" y="110607"/>
                  </a:lnTo>
                  <a:lnTo>
                    <a:pt x="52598" y="52665"/>
                  </a:lnTo>
                  <a:lnTo>
                    <a:pt x="112254" y="14048"/>
                  </a:lnTo>
                  <a:lnTo>
                    <a:pt x="180648" y="0"/>
                  </a:lnTo>
                  <a:lnTo>
                    <a:pt x="215703" y="3495"/>
                  </a:lnTo>
                  <a:lnTo>
                    <a:pt x="280602" y="29844"/>
                  </a:lnTo>
                  <a:lnTo>
                    <a:pt x="331453" y="80762"/>
                  </a:lnTo>
                  <a:lnTo>
                    <a:pt x="357768" y="145729"/>
                  </a:lnTo>
                  <a:lnTo>
                    <a:pt x="361264" y="180850"/>
                  </a:lnTo>
                  <a:lnTo>
                    <a:pt x="357768" y="215972"/>
                  </a:lnTo>
                  <a:lnTo>
                    <a:pt x="331453" y="280972"/>
                  </a:lnTo>
                  <a:lnTo>
                    <a:pt x="280602" y="331889"/>
                  </a:lnTo>
                  <a:lnTo>
                    <a:pt x="215703" y="358205"/>
                  </a:lnTo>
                  <a:lnTo>
                    <a:pt x="180648" y="361734"/>
                  </a:lnTo>
                  <a:lnTo>
                    <a:pt x="145561" y="358205"/>
                  </a:lnTo>
                  <a:lnTo>
                    <a:pt x="80661" y="331889"/>
                  </a:lnTo>
                  <a:lnTo>
                    <a:pt x="29811" y="280972"/>
                  </a:lnTo>
                  <a:lnTo>
                    <a:pt x="3495" y="215972"/>
                  </a:lnTo>
                  <a:lnTo>
                    <a:pt x="0" y="180850"/>
                  </a:lnTo>
                  <a:close/>
                </a:path>
              </a:pathLst>
            </a:custGeom>
            <a:ln w="3504">
              <a:solidFill>
                <a:srgbClr val="231F20"/>
              </a:solidFill>
            </a:ln>
          </p:spPr>
          <p:txBody>
            <a:bodyPr wrap="square" lIns="0" tIns="0" rIns="0" bIns="0" rtlCol="0"/>
            <a:lstStyle/>
            <a:p>
              <a:endParaRPr/>
            </a:p>
          </p:txBody>
        </p:sp>
      </p:grpSp>
      <p:sp>
        <p:nvSpPr>
          <p:cNvPr id="68" name="object 68"/>
          <p:cNvSpPr txBox="1"/>
          <p:nvPr/>
        </p:nvSpPr>
        <p:spPr>
          <a:xfrm>
            <a:off x="7800888" y="4096065"/>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18</a:t>
            </a:r>
            <a:endParaRPr sz="1350">
              <a:latin typeface="Arial MT"/>
              <a:cs typeface="Arial MT"/>
            </a:endParaRPr>
          </a:p>
        </p:txBody>
      </p:sp>
      <p:sp>
        <p:nvSpPr>
          <p:cNvPr id="69" name="object 69"/>
          <p:cNvSpPr/>
          <p:nvPr/>
        </p:nvSpPr>
        <p:spPr>
          <a:xfrm>
            <a:off x="8257275" y="5021908"/>
            <a:ext cx="361315" cy="361950"/>
          </a:xfrm>
          <a:custGeom>
            <a:avLst/>
            <a:gdLst/>
            <a:ahLst/>
            <a:cxnLst/>
            <a:rect l="l" t="t" r="r" b="b"/>
            <a:pathLst>
              <a:path w="361315" h="361950">
                <a:moveTo>
                  <a:pt x="0" y="180884"/>
                </a:moveTo>
                <a:lnTo>
                  <a:pt x="14048" y="110641"/>
                </a:lnTo>
                <a:lnTo>
                  <a:pt x="52631" y="52665"/>
                </a:lnTo>
                <a:lnTo>
                  <a:pt x="112254" y="14048"/>
                </a:lnTo>
                <a:lnTo>
                  <a:pt x="180648" y="0"/>
                </a:lnTo>
                <a:lnTo>
                  <a:pt x="215736" y="3495"/>
                </a:lnTo>
                <a:lnTo>
                  <a:pt x="280636" y="29844"/>
                </a:lnTo>
                <a:lnTo>
                  <a:pt x="331486" y="80796"/>
                </a:lnTo>
                <a:lnTo>
                  <a:pt x="357802" y="145729"/>
                </a:lnTo>
                <a:lnTo>
                  <a:pt x="361297" y="180884"/>
                </a:lnTo>
                <a:lnTo>
                  <a:pt x="357802" y="216005"/>
                </a:lnTo>
                <a:lnTo>
                  <a:pt x="331486" y="280972"/>
                </a:lnTo>
                <a:lnTo>
                  <a:pt x="280636" y="331889"/>
                </a:lnTo>
                <a:lnTo>
                  <a:pt x="215736" y="358239"/>
                </a:lnTo>
                <a:lnTo>
                  <a:pt x="180648" y="361734"/>
                </a:lnTo>
                <a:lnTo>
                  <a:pt x="145594" y="358239"/>
                </a:lnTo>
                <a:lnTo>
                  <a:pt x="80695" y="331889"/>
                </a:lnTo>
                <a:lnTo>
                  <a:pt x="29811" y="280972"/>
                </a:lnTo>
                <a:lnTo>
                  <a:pt x="3528" y="216005"/>
                </a:lnTo>
                <a:lnTo>
                  <a:pt x="0" y="180884"/>
                </a:lnTo>
                <a:close/>
              </a:path>
            </a:pathLst>
          </a:custGeom>
          <a:ln w="3504">
            <a:solidFill>
              <a:srgbClr val="231F20"/>
            </a:solidFill>
          </a:ln>
        </p:spPr>
        <p:txBody>
          <a:bodyPr wrap="square" lIns="0" tIns="0" rIns="0" bIns="0" rtlCol="0"/>
          <a:lstStyle/>
          <a:p>
            <a:endParaRPr/>
          </a:p>
        </p:txBody>
      </p:sp>
      <p:sp>
        <p:nvSpPr>
          <p:cNvPr id="70" name="object 70"/>
          <p:cNvSpPr txBox="1"/>
          <p:nvPr/>
        </p:nvSpPr>
        <p:spPr>
          <a:xfrm>
            <a:off x="8327028" y="5067147"/>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19</a:t>
            </a:r>
            <a:endParaRPr sz="1350">
              <a:latin typeface="Arial MT"/>
              <a:cs typeface="Arial MT"/>
            </a:endParaRPr>
          </a:p>
        </p:txBody>
      </p:sp>
      <p:sp>
        <p:nvSpPr>
          <p:cNvPr id="71" name="object 71"/>
          <p:cNvSpPr/>
          <p:nvPr/>
        </p:nvSpPr>
        <p:spPr>
          <a:xfrm>
            <a:off x="2289147" y="3964801"/>
            <a:ext cx="6562725" cy="1633220"/>
          </a:xfrm>
          <a:custGeom>
            <a:avLst/>
            <a:gdLst/>
            <a:ahLst/>
            <a:cxnLst/>
            <a:rect l="l" t="t" r="r" b="b"/>
            <a:pathLst>
              <a:path w="6562725" h="1633220">
                <a:moveTo>
                  <a:pt x="4686107" y="654974"/>
                </a:moveTo>
                <a:lnTo>
                  <a:pt x="5126319" y="825305"/>
                </a:lnTo>
              </a:path>
              <a:path w="6562725" h="1633220">
                <a:moveTo>
                  <a:pt x="5724360" y="416147"/>
                </a:moveTo>
                <a:lnTo>
                  <a:pt x="6040050" y="1092228"/>
                </a:lnTo>
              </a:path>
              <a:path w="6562725" h="1633220">
                <a:moveTo>
                  <a:pt x="5527948" y="419676"/>
                </a:moveTo>
                <a:lnTo>
                  <a:pt x="5361348" y="763867"/>
                </a:lnTo>
              </a:path>
              <a:path w="6562725" h="1633220">
                <a:moveTo>
                  <a:pt x="5136839" y="1039529"/>
                </a:moveTo>
                <a:lnTo>
                  <a:pt x="4456355" y="1218666"/>
                </a:lnTo>
              </a:path>
              <a:path w="6562725" h="1633220">
                <a:moveTo>
                  <a:pt x="5422718" y="1032505"/>
                </a:moveTo>
                <a:lnTo>
                  <a:pt x="5968126" y="1237991"/>
                </a:lnTo>
              </a:path>
              <a:path w="6562725" h="1633220">
                <a:moveTo>
                  <a:pt x="4252919" y="370506"/>
                </a:moveTo>
                <a:lnTo>
                  <a:pt x="4375693" y="309035"/>
                </a:lnTo>
                <a:lnTo>
                  <a:pt x="4493191" y="252841"/>
                </a:lnTo>
                <a:lnTo>
                  <a:pt x="4608941" y="203671"/>
                </a:lnTo>
                <a:lnTo>
                  <a:pt x="4721195" y="158030"/>
                </a:lnTo>
                <a:lnTo>
                  <a:pt x="4829920" y="119379"/>
                </a:lnTo>
                <a:lnTo>
                  <a:pt x="4936932" y="86039"/>
                </a:lnTo>
                <a:lnTo>
                  <a:pt x="5038633" y="57942"/>
                </a:lnTo>
                <a:lnTo>
                  <a:pt x="5138587" y="35121"/>
                </a:lnTo>
                <a:lnTo>
                  <a:pt x="5235045" y="17543"/>
                </a:lnTo>
                <a:lnTo>
                  <a:pt x="5328007" y="7024"/>
                </a:lnTo>
                <a:lnTo>
                  <a:pt x="5417441" y="0"/>
                </a:lnTo>
                <a:lnTo>
                  <a:pt x="5503380" y="0"/>
                </a:lnTo>
                <a:lnTo>
                  <a:pt x="5587571" y="5243"/>
                </a:lnTo>
                <a:lnTo>
                  <a:pt x="5668232" y="15796"/>
                </a:lnTo>
                <a:lnTo>
                  <a:pt x="5745399" y="31592"/>
                </a:lnTo>
                <a:lnTo>
                  <a:pt x="5819070" y="52665"/>
                </a:lnTo>
                <a:lnTo>
                  <a:pt x="5889212" y="80762"/>
                </a:lnTo>
                <a:lnTo>
                  <a:pt x="5957607" y="112355"/>
                </a:lnTo>
                <a:lnTo>
                  <a:pt x="6020758" y="151005"/>
                </a:lnTo>
                <a:lnTo>
                  <a:pt x="6082129" y="194899"/>
                </a:lnTo>
                <a:lnTo>
                  <a:pt x="6140003" y="244069"/>
                </a:lnTo>
                <a:lnTo>
                  <a:pt x="6194383" y="298516"/>
                </a:lnTo>
                <a:lnTo>
                  <a:pt x="6246981" y="359987"/>
                </a:lnTo>
                <a:lnTo>
                  <a:pt x="6294336" y="424953"/>
                </a:lnTo>
                <a:lnTo>
                  <a:pt x="6339944" y="496944"/>
                </a:lnTo>
                <a:lnTo>
                  <a:pt x="6382056" y="572430"/>
                </a:lnTo>
                <a:lnTo>
                  <a:pt x="6420606" y="654974"/>
                </a:lnTo>
                <a:lnTo>
                  <a:pt x="6455694" y="742794"/>
                </a:lnTo>
                <a:lnTo>
                  <a:pt x="6489000" y="837606"/>
                </a:lnTo>
                <a:lnTo>
                  <a:pt x="6517098" y="935946"/>
                </a:lnTo>
                <a:lnTo>
                  <a:pt x="6543380" y="1039529"/>
                </a:lnTo>
              </a:path>
              <a:path w="6562725" h="1633220">
                <a:moveTo>
                  <a:pt x="6543380" y="1039529"/>
                </a:moveTo>
                <a:lnTo>
                  <a:pt x="6555647" y="1088699"/>
                </a:lnTo>
                <a:lnTo>
                  <a:pt x="6560924" y="1136122"/>
                </a:lnTo>
                <a:lnTo>
                  <a:pt x="6562672" y="1181763"/>
                </a:lnTo>
                <a:lnTo>
                  <a:pt x="6555647" y="1223909"/>
                </a:lnTo>
                <a:lnTo>
                  <a:pt x="6543380" y="1264307"/>
                </a:lnTo>
                <a:lnTo>
                  <a:pt x="6525836" y="1302957"/>
                </a:lnTo>
                <a:lnTo>
                  <a:pt x="6503049" y="1339827"/>
                </a:lnTo>
                <a:lnTo>
                  <a:pt x="6473238" y="1374948"/>
                </a:lnTo>
                <a:lnTo>
                  <a:pt x="6436402" y="1406541"/>
                </a:lnTo>
                <a:lnTo>
                  <a:pt x="6394324" y="1436419"/>
                </a:lnTo>
                <a:lnTo>
                  <a:pt x="6346968" y="1464516"/>
                </a:lnTo>
                <a:lnTo>
                  <a:pt x="6292589" y="1490832"/>
                </a:lnTo>
                <a:lnTo>
                  <a:pt x="6232966" y="1515434"/>
                </a:lnTo>
                <a:lnTo>
                  <a:pt x="6168067" y="1536507"/>
                </a:lnTo>
                <a:lnTo>
                  <a:pt x="6096177" y="1555799"/>
                </a:lnTo>
                <a:lnTo>
                  <a:pt x="6017263" y="1573376"/>
                </a:lnTo>
                <a:lnTo>
                  <a:pt x="5934820" y="1589172"/>
                </a:lnTo>
                <a:lnTo>
                  <a:pt x="5843638" y="1601473"/>
                </a:lnTo>
                <a:lnTo>
                  <a:pt x="5748928" y="1612027"/>
                </a:lnTo>
                <a:lnTo>
                  <a:pt x="5647193" y="1620799"/>
                </a:lnTo>
                <a:lnTo>
                  <a:pt x="5538468" y="1627823"/>
                </a:lnTo>
                <a:lnTo>
                  <a:pt x="5426213" y="1633100"/>
                </a:lnTo>
              </a:path>
              <a:path w="6562725" h="1633220">
                <a:moveTo>
                  <a:pt x="4265220" y="382807"/>
                </a:moveTo>
                <a:lnTo>
                  <a:pt x="4193297" y="442497"/>
                </a:lnTo>
                <a:lnTo>
                  <a:pt x="4126650" y="500439"/>
                </a:lnTo>
                <a:lnTo>
                  <a:pt x="4065280" y="556634"/>
                </a:lnTo>
                <a:lnTo>
                  <a:pt x="4010900" y="611080"/>
                </a:lnTo>
                <a:lnTo>
                  <a:pt x="3963579" y="665527"/>
                </a:lnTo>
                <a:lnTo>
                  <a:pt x="3921466" y="718192"/>
                </a:lnTo>
                <a:lnTo>
                  <a:pt x="3886412" y="769110"/>
                </a:lnTo>
                <a:lnTo>
                  <a:pt x="3856567" y="818280"/>
                </a:lnTo>
                <a:lnTo>
                  <a:pt x="3833780" y="867451"/>
                </a:lnTo>
                <a:lnTo>
                  <a:pt x="3817984" y="913125"/>
                </a:lnTo>
                <a:lnTo>
                  <a:pt x="3807464" y="958766"/>
                </a:lnTo>
                <a:lnTo>
                  <a:pt x="3802221" y="1002660"/>
                </a:lnTo>
                <a:lnTo>
                  <a:pt x="3803969" y="1044806"/>
                </a:lnTo>
                <a:lnTo>
                  <a:pt x="3812741" y="1086952"/>
                </a:lnTo>
                <a:lnTo>
                  <a:pt x="3826756" y="1127350"/>
                </a:lnTo>
                <a:lnTo>
                  <a:pt x="3847795" y="1166000"/>
                </a:lnTo>
                <a:lnTo>
                  <a:pt x="3875859" y="1202836"/>
                </a:lnTo>
                <a:lnTo>
                  <a:pt x="3907451" y="1237991"/>
                </a:lnTo>
                <a:lnTo>
                  <a:pt x="3947782" y="1273112"/>
                </a:lnTo>
                <a:lnTo>
                  <a:pt x="3993356" y="1304705"/>
                </a:lnTo>
                <a:lnTo>
                  <a:pt x="4044240" y="1336331"/>
                </a:lnTo>
                <a:lnTo>
                  <a:pt x="4103863" y="1367924"/>
                </a:lnTo>
                <a:lnTo>
                  <a:pt x="4167014" y="1396021"/>
                </a:lnTo>
                <a:lnTo>
                  <a:pt x="4237157" y="1424118"/>
                </a:lnTo>
                <a:lnTo>
                  <a:pt x="4314323" y="1448686"/>
                </a:lnTo>
                <a:lnTo>
                  <a:pt x="4398514" y="1473288"/>
                </a:lnTo>
                <a:lnTo>
                  <a:pt x="4486200" y="1497857"/>
                </a:lnTo>
                <a:lnTo>
                  <a:pt x="4582658" y="1518929"/>
                </a:lnTo>
                <a:lnTo>
                  <a:pt x="4684359" y="1540002"/>
                </a:lnTo>
                <a:lnTo>
                  <a:pt x="4793119" y="1559328"/>
                </a:lnTo>
                <a:lnTo>
                  <a:pt x="4907087" y="1576872"/>
                </a:lnTo>
                <a:lnTo>
                  <a:pt x="5026366" y="1592701"/>
                </a:lnTo>
                <a:lnTo>
                  <a:pt x="5154383" y="1606750"/>
                </a:lnTo>
                <a:lnTo>
                  <a:pt x="5285929" y="1620799"/>
                </a:lnTo>
                <a:lnTo>
                  <a:pt x="5426213" y="1633100"/>
                </a:lnTo>
              </a:path>
              <a:path w="6562725" h="1633220">
                <a:moveTo>
                  <a:pt x="0" y="184379"/>
                </a:moveTo>
                <a:lnTo>
                  <a:pt x="14021" y="114136"/>
                </a:lnTo>
                <a:lnTo>
                  <a:pt x="52608" y="56160"/>
                </a:lnTo>
                <a:lnTo>
                  <a:pt x="110479" y="17543"/>
                </a:lnTo>
                <a:lnTo>
                  <a:pt x="180638" y="3495"/>
                </a:lnTo>
                <a:lnTo>
                  <a:pt x="215716" y="7024"/>
                </a:lnTo>
                <a:lnTo>
                  <a:pt x="280599" y="33340"/>
                </a:lnTo>
                <a:lnTo>
                  <a:pt x="331459" y="84258"/>
                </a:lnTo>
                <a:lnTo>
                  <a:pt x="357768" y="149258"/>
                </a:lnTo>
                <a:lnTo>
                  <a:pt x="361274" y="184379"/>
                </a:lnTo>
                <a:lnTo>
                  <a:pt x="357768" y="219467"/>
                </a:lnTo>
                <a:lnTo>
                  <a:pt x="331459" y="284467"/>
                </a:lnTo>
                <a:lnTo>
                  <a:pt x="280599" y="335385"/>
                </a:lnTo>
                <a:lnTo>
                  <a:pt x="215716" y="361701"/>
                </a:lnTo>
                <a:lnTo>
                  <a:pt x="180638" y="365230"/>
                </a:lnTo>
                <a:lnTo>
                  <a:pt x="145557" y="361701"/>
                </a:lnTo>
                <a:lnTo>
                  <a:pt x="80661" y="335385"/>
                </a:lnTo>
                <a:lnTo>
                  <a:pt x="29817" y="284467"/>
                </a:lnTo>
                <a:lnTo>
                  <a:pt x="3505" y="219467"/>
                </a:lnTo>
                <a:lnTo>
                  <a:pt x="0" y="184379"/>
                </a:lnTo>
                <a:close/>
              </a:path>
            </a:pathLst>
          </a:custGeom>
          <a:ln w="3504">
            <a:solidFill>
              <a:srgbClr val="231F20"/>
            </a:solidFill>
          </a:ln>
        </p:spPr>
        <p:txBody>
          <a:bodyPr wrap="square" lIns="0" tIns="0" rIns="0" bIns="0" rtlCol="0"/>
          <a:lstStyle/>
          <a:p>
            <a:endParaRPr/>
          </a:p>
        </p:txBody>
      </p:sp>
      <p:sp>
        <p:nvSpPr>
          <p:cNvPr id="72" name="object 72"/>
          <p:cNvSpPr txBox="1"/>
          <p:nvPr/>
        </p:nvSpPr>
        <p:spPr>
          <a:xfrm>
            <a:off x="2358874" y="4013549"/>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20</a:t>
            </a:r>
            <a:endParaRPr sz="1350">
              <a:latin typeface="Arial MT"/>
              <a:cs typeface="Arial MT"/>
            </a:endParaRPr>
          </a:p>
        </p:txBody>
      </p:sp>
      <p:grpSp>
        <p:nvGrpSpPr>
          <p:cNvPr id="73" name="object 73"/>
          <p:cNvGrpSpPr/>
          <p:nvPr/>
        </p:nvGrpSpPr>
        <p:grpSpPr>
          <a:xfrm>
            <a:off x="2008381" y="2303446"/>
            <a:ext cx="5905500" cy="3433445"/>
            <a:chOff x="2008381" y="2303446"/>
            <a:chExt cx="5905500" cy="3433445"/>
          </a:xfrm>
        </p:grpSpPr>
        <p:sp>
          <p:nvSpPr>
            <p:cNvPr id="74" name="object 74"/>
            <p:cNvSpPr/>
            <p:nvPr/>
          </p:nvSpPr>
          <p:spPr>
            <a:xfrm>
              <a:off x="2010286" y="3848883"/>
              <a:ext cx="2326005" cy="1886585"/>
            </a:xfrm>
            <a:custGeom>
              <a:avLst/>
              <a:gdLst/>
              <a:ahLst/>
              <a:cxnLst/>
              <a:rect l="l" t="t" r="r" b="b"/>
              <a:pathLst>
                <a:path w="2326004" h="1886585">
                  <a:moveTo>
                    <a:pt x="903204" y="36869"/>
                  </a:moveTo>
                  <a:lnTo>
                    <a:pt x="810255" y="40398"/>
                  </a:lnTo>
                  <a:lnTo>
                    <a:pt x="722568" y="47422"/>
                  </a:lnTo>
                  <a:lnTo>
                    <a:pt x="640135" y="56194"/>
                  </a:lnTo>
                  <a:lnTo>
                    <a:pt x="561218" y="70243"/>
                  </a:lnTo>
                  <a:lnTo>
                    <a:pt x="489314" y="87820"/>
                  </a:lnTo>
                  <a:lnTo>
                    <a:pt x="420913" y="108893"/>
                  </a:lnTo>
                  <a:lnTo>
                    <a:pt x="357779" y="133461"/>
                  </a:lnTo>
                  <a:lnTo>
                    <a:pt x="299894" y="161558"/>
                  </a:lnTo>
                  <a:lnTo>
                    <a:pt x="247289" y="193151"/>
                  </a:lnTo>
                  <a:lnTo>
                    <a:pt x="199933" y="228273"/>
                  </a:lnTo>
                  <a:lnTo>
                    <a:pt x="157845" y="266923"/>
                  </a:lnTo>
                  <a:lnTo>
                    <a:pt x="121019" y="310817"/>
                  </a:lnTo>
                  <a:lnTo>
                    <a:pt x="87699" y="356458"/>
                  </a:lnTo>
                  <a:lnTo>
                    <a:pt x="61387" y="405661"/>
                  </a:lnTo>
                  <a:lnTo>
                    <a:pt x="38583" y="458327"/>
                  </a:lnTo>
                  <a:lnTo>
                    <a:pt x="21046" y="514521"/>
                  </a:lnTo>
                  <a:lnTo>
                    <a:pt x="8768" y="575992"/>
                  </a:lnTo>
                  <a:lnTo>
                    <a:pt x="1757" y="639211"/>
                  </a:lnTo>
                  <a:lnTo>
                    <a:pt x="0" y="705925"/>
                  </a:lnTo>
                  <a:lnTo>
                    <a:pt x="3518" y="777916"/>
                  </a:lnTo>
                  <a:lnTo>
                    <a:pt x="10529" y="851654"/>
                  </a:lnTo>
                  <a:lnTo>
                    <a:pt x="24561" y="930703"/>
                  </a:lnTo>
                  <a:lnTo>
                    <a:pt x="42088" y="1011466"/>
                  </a:lnTo>
                  <a:lnTo>
                    <a:pt x="64892" y="1097505"/>
                  </a:lnTo>
                  <a:lnTo>
                    <a:pt x="94707" y="1185325"/>
                  </a:lnTo>
                  <a:lnTo>
                    <a:pt x="128030" y="1278389"/>
                  </a:lnTo>
                  <a:lnTo>
                    <a:pt x="164856" y="1373200"/>
                  </a:lnTo>
                  <a:lnTo>
                    <a:pt x="208702" y="1473288"/>
                  </a:lnTo>
                  <a:lnTo>
                    <a:pt x="257805" y="1576905"/>
                  </a:lnTo>
                  <a:lnTo>
                    <a:pt x="310423" y="1682270"/>
                  </a:lnTo>
                </a:path>
                <a:path w="2326004" h="1886585">
                  <a:moveTo>
                    <a:pt x="903204" y="36869"/>
                  </a:moveTo>
                  <a:lnTo>
                    <a:pt x="1017199" y="24568"/>
                  </a:lnTo>
                  <a:lnTo>
                    <a:pt x="1125945" y="14048"/>
                  </a:lnTo>
                  <a:lnTo>
                    <a:pt x="1229411" y="7024"/>
                  </a:lnTo>
                  <a:lnTo>
                    <a:pt x="1325865" y="3495"/>
                  </a:lnTo>
                  <a:lnTo>
                    <a:pt x="1417070" y="0"/>
                  </a:lnTo>
                  <a:lnTo>
                    <a:pt x="1501248" y="1747"/>
                  </a:lnTo>
                  <a:lnTo>
                    <a:pt x="1580165" y="3495"/>
                  </a:lnTo>
                  <a:lnTo>
                    <a:pt x="1653830" y="8771"/>
                  </a:lnTo>
                  <a:lnTo>
                    <a:pt x="1720470" y="17543"/>
                  </a:lnTo>
                  <a:lnTo>
                    <a:pt x="1781860" y="28097"/>
                  </a:lnTo>
                  <a:lnTo>
                    <a:pt x="1837971" y="40398"/>
                  </a:lnTo>
                  <a:lnTo>
                    <a:pt x="1887084" y="56194"/>
                  </a:lnTo>
                  <a:lnTo>
                    <a:pt x="1930933" y="73771"/>
                  </a:lnTo>
                  <a:lnTo>
                    <a:pt x="1967759" y="94844"/>
                  </a:lnTo>
                  <a:lnTo>
                    <a:pt x="1999321" y="117665"/>
                  </a:lnTo>
                  <a:lnTo>
                    <a:pt x="2044915" y="170330"/>
                  </a:lnTo>
                  <a:lnTo>
                    <a:pt x="2065975" y="233549"/>
                  </a:lnTo>
                  <a:lnTo>
                    <a:pt x="2067719" y="270418"/>
                  </a:lnTo>
                  <a:lnTo>
                    <a:pt x="2064214" y="307321"/>
                  </a:lnTo>
                  <a:lnTo>
                    <a:pt x="2053697" y="349433"/>
                  </a:lnTo>
                  <a:lnTo>
                    <a:pt x="2037904" y="391579"/>
                  </a:lnTo>
                  <a:lnTo>
                    <a:pt x="2015101" y="437254"/>
                  </a:lnTo>
                  <a:lnTo>
                    <a:pt x="1987044" y="484676"/>
                  </a:lnTo>
                  <a:lnTo>
                    <a:pt x="1953724" y="535594"/>
                  </a:lnTo>
                  <a:lnTo>
                    <a:pt x="1913393" y="590041"/>
                  </a:lnTo>
                  <a:lnTo>
                    <a:pt x="1867785" y="644454"/>
                  </a:lnTo>
                  <a:lnTo>
                    <a:pt x="1816925" y="702396"/>
                  </a:lnTo>
                  <a:lnTo>
                    <a:pt x="1759056" y="763867"/>
                  </a:lnTo>
                  <a:lnTo>
                    <a:pt x="1695918" y="827086"/>
                  </a:lnTo>
                  <a:lnTo>
                    <a:pt x="1625773" y="892052"/>
                  </a:lnTo>
                </a:path>
                <a:path w="2326004" h="1886585">
                  <a:moveTo>
                    <a:pt x="310423" y="1682270"/>
                  </a:moveTo>
                  <a:lnTo>
                    <a:pt x="326203" y="1720920"/>
                  </a:lnTo>
                  <a:lnTo>
                    <a:pt x="347249" y="1754260"/>
                  </a:lnTo>
                  <a:lnTo>
                    <a:pt x="403373" y="1808707"/>
                  </a:lnTo>
                  <a:lnTo>
                    <a:pt x="438454" y="1831528"/>
                  </a:lnTo>
                  <a:lnTo>
                    <a:pt x="480543" y="1849105"/>
                  </a:lnTo>
                  <a:lnTo>
                    <a:pt x="526140" y="1864902"/>
                  </a:lnTo>
                  <a:lnTo>
                    <a:pt x="576997" y="1875421"/>
                  </a:lnTo>
                  <a:lnTo>
                    <a:pt x="633124" y="1882446"/>
                  </a:lnTo>
                  <a:lnTo>
                    <a:pt x="692754" y="1885975"/>
                  </a:lnTo>
                  <a:lnTo>
                    <a:pt x="759394" y="1884227"/>
                  </a:lnTo>
                  <a:lnTo>
                    <a:pt x="831301" y="1880698"/>
                  </a:lnTo>
                  <a:lnTo>
                    <a:pt x="906709" y="1873674"/>
                  </a:lnTo>
                  <a:lnTo>
                    <a:pt x="989142" y="1861373"/>
                  </a:lnTo>
                  <a:lnTo>
                    <a:pt x="1075071" y="1845576"/>
                  </a:lnTo>
                  <a:lnTo>
                    <a:pt x="1166276" y="1826251"/>
                  </a:lnTo>
                  <a:lnTo>
                    <a:pt x="1262731" y="1803431"/>
                  </a:lnTo>
                  <a:lnTo>
                    <a:pt x="1364449" y="1777115"/>
                  </a:lnTo>
                  <a:lnTo>
                    <a:pt x="1471433" y="1747236"/>
                  </a:lnTo>
                  <a:lnTo>
                    <a:pt x="1583684" y="1712115"/>
                  </a:lnTo>
                  <a:lnTo>
                    <a:pt x="1699424" y="1675245"/>
                  </a:lnTo>
                  <a:lnTo>
                    <a:pt x="1822191" y="1633100"/>
                  </a:lnTo>
                  <a:lnTo>
                    <a:pt x="1948461" y="1587458"/>
                  </a:lnTo>
                  <a:lnTo>
                    <a:pt x="2081754" y="1538288"/>
                  </a:lnTo>
                  <a:lnTo>
                    <a:pt x="2218553" y="1485589"/>
                  </a:lnTo>
                </a:path>
                <a:path w="2326004" h="1886585">
                  <a:moveTo>
                    <a:pt x="1625773" y="892052"/>
                  </a:moveTo>
                  <a:lnTo>
                    <a:pt x="1611738" y="928955"/>
                  </a:lnTo>
                  <a:lnTo>
                    <a:pt x="1599464" y="960548"/>
                  </a:lnTo>
                  <a:lnTo>
                    <a:pt x="1594200" y="990393"/>
                  </a:lnTo>
                  <a:lnTo>
                    <a:pt x="1597706" y="1039563"/>
                  </a:lnTo>
                  <a:lnTo>
                    <a:pt x="1618748" y="1078213"/>
                  </a:lnTo>
                  <a:lnTo>
                    <a:pt x="1659093" y="1102781"/>
                  </a:lnTo>
                  <a:lnTo>
                    <a:pt x="1720470" y="1115082"/>
                  </a:lnTo>
                  <a:lnTo>
                    <a:pt x="1757295" y="1115082"/>
                  </a:lnTo>
                  <a:lnTo>
                    <a:pt x="1799387" y="1113335"/>
                  </a:lnTo>
                  <a:lnTo>
                    <a:pt x="1846739" y="1109806"/>
                  </a:lnTo>
                  <a:lnTo>
                    <a:pt x="1899361" y="1101034"/>
                  </a:lnTo>
                  <a:lnTo>
                    <a:pt x="1955485" y="1090481"/>
                  </a:lnTo>
                </a:path>
                <a:path w="2326004" h="1886585">
                  <a:moveTo>
                    <a:pt x="1955485" y="1090481"/>
                  </a:moveTo>
                  <a:lnTo>
                    <a:pt x="2016862" y="1090481"/>
                  </a:lnTo>
                  <a:lnTo>
                    <a:pt x="2074730" y="1094010"/>
                  </a:lnTo>
                  <a:lnTo>
                    <a:pt x="2123846" y="1101034"/>
                  </a:lnTo>
                  <a:lnTo>
                    <a:pt x="2169440" y="1109806"/>
                  </a:lnTo>
                  <a:lnTo>
                    <a:pt x="2209771" y="1120359"/>
                  </a:lnTo>
                  <a:lnTo>
                    <a:pt x="2271165" y="1150204"/>
                  </a:lnTo>
                  <a:lnTo>
                    <a:pt x="2309748" y="1188821"/>
                  </a:lnTo>
                  <a:lnTo>
                    <a:pt x="2325511" y="1239739"/>
                  </a:lnTo>
                  <a:lnTo>
                    <a:pt x="2323763" y="1267869"/>
                  </a:lnTo>
                  <a:lnTo>
                    <a:pt x="2306253" y="1332836"/>
                  </a:lnTo>
                  <a:lnTo>
                    <a:pt x="2288709" y="1367957"/>
                  </a:lnTo>
                  <a:lnTo>
                    <a:pt x="2265888" y="1406574"/>
                  </a:lnTo>
                  <a:lnTo>
                    <a:pt x="2236077" y="1448720"/>
                  </a:lnTo>
                  <a:lnTo>
                    <a:pt x="2201016" y="1492614"/>
                  </a:lnTo>
                </a:path>
                <a:path w="2326004" h="1886585">
                  <a:moveTo>
                    <a:pt x="608573" y="402132"/>
                  </a:moveTo>
                  <a:lnTo>
                    <a:pt x="833058" y="514521"/>
                  </a:lnTo>
                </a:path>
              </a:pathLst>
            </a:custGeom>
            <a:ln w="3504">
              <a:solidFill>
                <a:srgbClr val="231F20"/>
              </a:solidFill>
            </a:ln>
          </p:spPr>
          <p:txBody>
            <a:bodyPr wrap="square" lIns="0" tIns="0" rIns="0" bIns="0" rtlCol="0"/>
            <a:lstStyle/>
            <a:p>
              <a:endParaRPr/>
            </a:p>
          </p:txBody>
        </p:sp>
        <p:sp>
          <p:nvSpPr>
            <p:cNvPr id="75" name="object 75"/>
            <p:cNvSpPr/>
            <p:nvPr/>
          </p:nvSpPr>
          <p:spPr>
            <a:xfrm>
              <a:off x="2995923" y="3613586"/>
              <a:ext cx="0" cy="667385"/>
            </a:xfrm>
            <a:custGeom>
              <a:avLst/>
              <a:gdLst/>
              <a:ahLst/>
              <a:cxnLst/>
              <a:rect l="l" t="t" r="r" b="b"/>
              <a:pathLst>
                <a:path h="667385">
                  <a:moveTo>
                    <a:pt x="0" y="0"/>
                  </a:moveTo>
                  <a:lnTo>
                    <a:pt x="0" y="667275"/>
                  </a:lnTo>
                </a:path>
              </a:pathLst>
            </a:custGeom>
            <a:ln w="3504">
              <a:solidFill>
                <a:srgbClr val="231F20"/>
              </a:solidFill>
              <a:prstDash val="sysDash"/>
            </a:ln>
          </p:spPr>
          <p:txBody>
            <a:bodyPr wrap="square" lIns="0" tIns="0" rIns="0" bIns="0" rtlCol="0"/>
            <a:lstStyle/>
            <a:p>
              <a:endParaRPr/>
            </a:p>
          </p:txBody>
        </p:sp>
        <p:sp>
          <p:nvSpPr>
            <p:cNvPr id="76" name="object 76"/>
            <p:cNvSpPr/>
            <p:nvPr/>
          </p:nvSpPr>
          <p:spPr>
            <a:xfrm>
              <a:off x="2995044" y="2895359"/>
              <a:ext cx="0" cy="702945"/>
            </a:xfrm>
            <a:custGeom>
              <a:avLst/>
              <a:gdLst/>
              <a:ahLst/>
              <a:cxnLst/>
              <a:rect l="l" t="t" r="r" b="b"/>
              <a:pathLst>
                <a:path h="702945">
                  <a:moveTo>
                    <a:pt x="0" y="0"/>
                  </a:moveTo>
                  <a:lnTo>
                    <a:pt x="0" y="702401"/>
                  </a:lnTo>
                </a:path>
              </a:pathLst>
            </a:custGeom>
            <a:ln w="3504">
              <a:solidFill>
                <a:srgbClr val="231F20"/>
              </a:solidFill>
              <a:prstDash val="sysDash"/>
            </a:ln>
          </p:spPr>
          <p:txBody>
            <a:bodyPr wrap="square" lIns="0" tIns="0" rIns="0" bIns="0" rtlCol="0"/>
            <a:lstStyle/>
            <a:p>
              <a:endParaRPr/>
            </a:p>
          </p:txBody>
        </p:sp>
        <p:sp>
          <p:nvSpPr>
            <p:cNvPr id="77" name="object 77"/>
            <p:cNvSpPr/>
            <p:nvPr/>
          </p:nvSpPr>
          <p:spPr>
            <a:xfrm>
              <a:off x="2813530" y="2714509"/>
              <a:ext cx="361315" cy="361950"/>
            </a:xfrm>
            <a:custGeom>
              <a:avLst/>
              <a:gdLst/>
              <a:ahLst/>
              <a:cxnLst/>
              <a:rect l="l" t="t" r="r" b="b"/>
              <a:pathLst>
                <a:path w="361314" h="361950">
                  <a:moveTo>
                    <a:pt x="180635" y="0"/>
                  </a:moveTo>
                  <a:lnTo>
                    <a:pt x="110489" y="14048"/>
                  </a:lnTo>
                  <a:lnTo>
                    <a:pt x="52604" y="52665"/>
                  </a:lnTo>
                  <a:lnTo>
                    <a:pt x="12274" y="112388"/>
                  </a:lnTo>
                  <a:lnTo>
                    <a:pt x="0" y="180850"/>
                  </a:lnTo>
                  <a:lnTo>
                    <a:pt x="3505" y="215972"/>
                  </a:lnTo>
                  <a:lnTo>
                    <a:pt x="29814" y="282719"/>
                  </a:lnTo>
                  <a:lnTo>
                    <a:pt x="78914" y="331856"/>
                  </a:lnTo>
                  <a:lnTo>
                    <a:pt x="145554" y="358205"/>
                  </a:lnTo>
                  <a:lnTo>
                    <a:pt x="180635" y="361734"/>
                  </a:lnTo>
                  <a:lnTo>
                    <a:pt x="215713" y="358205"/>
                  </a:lnTo>
                  <a:lnTo>
                    <a:pt x="280609" y="331856"/>
                  </a:lnTo>
                  <a:lnTo>
                    <a:pt x="329708" y="282719"/>
                  </a:lnTo>
                  <a:lnTo>
                    <a:pt x="357765" y="215972"/>
                  </a:lnTo>
                  <a:lnTo>
                    <a:pt x="361271" y="180850"/>
                  </a:lnTo>
                  <a:lnTo>
                    <a:pt x="357765" y="145762"/>
                  </a:lnTo>
                  <a:lnTo>
                    <a:pt x="329708" y="80762"/>
                  </a:lnTo>
                  <a:lnTo>
                    <a:pt x="280609" y="29844"/>
                  </a:lnTo>
                  <a:lnTo>
                    <a:pt x="215713" y="3495"/>
                  </a:lnTo>
                  <a:lnTo>
                    <a:pt x="180635" y="0"/>
                  </a:lnTo>
                  <a:close/>
                </a:path>
              </a:pathLst>
            </a:custGeom>
            <a:solidFill>
              <a:srgbClr val="FFFFFF"/>
            </a:solidFill>
          </p:spPr>
          <p:txBody>
            <a:bodyPr wrap="square" lIns="0" tIns="0" rIns="0" bIns="0" rtlCol="0"/>
            <a:lstStyle/>
            <a:p>
              <a:endParaRPr/>
            </a:p>
          </p:txBody>
        </p:sp>
        <p:sp>
          <p:nvSpPr>
            <p:cNvPr id="78" name="object 78"/>
            <p:cNvSpPr/>
            <p:nvPr/>
          </p:nvSpPr>
          <p:spPr>
            <a:xfrm>
              <a:off x="2813530" y="2714509"/>
              <a:ext cx="361315" cy="361950"/>
            </a:xfrm>
            <a:custGeom>
              <a:avLst/>
              <a:gdLst/>
              <a:ahLst/>
              <a:cxnLst/>
              <a:rect l="l" t="t" r="r" b="b"/>
              <a:pathLst>
                <a:path w="361314" h="361950">
                  <a:moveTo>
                    <a:pt x="0" y="180850"/>
                  </a:moveTo>
                  <a:lnTo>
                    <a:pt x="12274" y="112388"/>
                  </a:lnTo>
                  <a:lnTo>
                    <a:pt x="52604" y="52665"/>
                  </a:lnTo>
                  <a:lnTo>
                    <a:pt x="110489" y="14048"/>
                  </a:lnTo>
                  <a:lnTo>
                    <a:pt x="180635" y="0"/>
                  </a:lnTo>
                  <a:lnTo>
                    <a:pt x="215713" y="3495"/>
                  </a:lnTo>
                  <a:lnTo>
                    <a:pt x="280609" y="29844"/>
                  </a:lnTo>
                  <a:lnTo>
                    <a:pt x="329708" y="80762"/>
                  </a:lnTo>
                  <a:lnTo>
                    <a:pt x="357765" y="145762"/>
                  </a:lnTo>
                  <a:lnTo>
                    <a:pt x="361271" y="180850"/>
                  </a:lnTo>
                  <a:lnTo>
                    <a:pt x="357765" y="215972"/>
                  </a:lnTo>
                  <a:lnTo>
                    <a:pt x="329708" y="282719"/>
                  </a:lnTo>
                  <a:lnTo>
                    <a:pt x="280609" y="331856"/>
                  </a:lnTo>
                  <a:lnTo>
                    <a:pt x="215713" y="358205"/>
                  </a:lnTo>
                  <a:lnTo>
                    <a:pt x="180635" y="361734"/>
                  </a:lnTo>
                  <a:lnTo>
                    <a:pt x="145554" y="358205"/>
                  </a:lnTo>
                  <a:lnTo>
                    <a:pt x="78914" y="331856"/>
                  </a:lnTo>
                  <a:lnTo>
                    <a:pt x="29814" y="282719"/>
                  </a:lnTo>
                  <a:lnTo>
                    <a:pt x="3505" y="215972"/>
                  </a:lnTo>
                  <a:lnTo>
                    <a:pt x="0" y="180850"/>
                  </a:lnTo>
                  <a:close/>
                </a:path>
              </a:pathLst>
            </a:custGeom>
            <a:ln w="3504">
              <a:solidFill>
                <a:srgbClr val="231F20"/>
              </a:solidFill>
            </a:ln>
          </p:spPr>
          <p:txBody>
            <a:bodyPr wrap="square" lIns="0" tIns="0" rIns="0" bIns="0" rtlCol="0"/>
            <a:lstStyle/>
            <a:p>
              <a:endParaRPr/>
            </a:p>
          </p:txBody>
        </p:sp>
        <p:sp>
          <p:nvSpPr>
            <p:cNvPr id="79" name="object 79"/>
            <p:cNvSpPr/>
            <p:nvPr/>
          </p:nvSpPr>
          <p:spPr>
            <a:xfrm>
              <a:off x="3916658" y="2847971"/>
              <a:ext cx="361315" cy="363855"/>
            </a:xfrm>
            <a:custGeom>
              <a:avLst/>
              <a:gdLst/>
              <a:ahLst/>
              <a:cxnLst/>
              <a:rect l="l" t="t" r="r" b="b"/>
              <a:pathLst>
                <a:path w="361314" h="363855">
                  <a:moveTo>
                    <a:pt x="180635" y="0"/>
                  </a:moveTo>
                  <a:lnTo>
                    <a:pt x="112247" y="14014"/>
                  </a:lnTo>
                  <a:lnTo>
                    <a:pt x="52618" y="52665"/>
                  </a:lnTo>
                  <a:lnTo>
                    <a:pt x="14031" y="112388"/>
                  </a:lnTo>
                  <a:lnTo>
                    <a:pt x="0" y="180850"/>
                  </a:lnTo>
                  <a:lnTo>
                    <a:pt x="3505" y="215972"/>
                  </a:lnTo>
                  <a:lnTo>
                    <a:pt x="29814" y="282719"/>
                  </a:lnTo>
                  <a:lnTo>
                    <a:pt x="80671" y="331889"/>
                  </a:lnTo>
                  <a:lnTo>
                    <a:pt x="145567" y="359953"/>
                  </a:lnTo>
                  <a:lnTo>
                    <a:pt x="180635" y="363482"/>
                  </a:lnTo>
                  <a:lnTo>
                    <a:pt x="215713" y="359953"/>
                  </a:lnTo>
                  <a:lnTo>
                    <a:pt x="280609" y="331889"/>
                  </a:lnTo>
                  <a:lnTo>
                    <a:pt x="331453" y="282719"/>
                  </a:lnTo>
                  <a:lnTo>
                    <a:pt x="357768" y="215972"/>
                  </a:lnTo>
                  <a:lnTo>
                    <a:pt x="361297" y="180850"/>
                  </a:lnTo>
                  <a:lnTo>
                    <a:pt x="357768" y="145729"/>
                  </a:lnTo>
                  <a:lnTo>
                    <a:pt x="331453" y="80762"/>
                  </a:lnTo>
                  <a:lnTo>
                    <a:pt x="280609" y="31592"/>
                  </a:lnTo>
                  <a:lnTo>
                    <a:pt x="215713" y="3495"/>
                  </a:lnTo>
                  <a:lnTo>
                    <a:pt x="180635" y="0"/>
                  </a:lnTo>
                  <a:close/>
                </a:path>
              </a:pathLst>
            </a:custGeom>
            <a:solidFill>
              <a:srgbClr val="FAE62A"/>
            </a:solidFill>
          </p:spPr>
          <p:txBody>
            <a:bodyPr wrap="square" lIns="0" tIns="0" rIns="0" bIns="0" rtlCol="0"/>
            <a:lstStyle/>
            <a:p>
              <a:endParaRPr/>
            </a:p>
          </p:txBody>
        </p:sp>
        <p:sp>
          <p:nvSpPr>
            <p:cNvPr id="80" name="object 80"/>
            <p:cNvSpPr/>
            <p:nvPr/>
          </p:nvSpPr>
          <p:spPr>
            <a:xfrm>
              <a:off x="3916658" y="2847971"/>
              <a:ext cx="361315" cy="363855"/>
            </a:xfrm>
            <a:custGeom>
              <a:avLst/>
              <a:gdLst/>
              <a:ahLst/>
              <a:cxnLst/>
              <a:rect l="l" t="t" r="r" b="b"/>
              <a:pathLst>
                <a:path w="361314" h="363855">
                  <a:moveTo>
                    <a:pt x="0" y="180850"/>
                  </a:moveTo>
                  <a:lnTo>
                    <a:pt x="14031" y="112388"/>
                  </a:lnTo>
                  <a:lnTo>
                    <a:pt x="52618" y="52665"/>
                  </a:lnTo>
                  <a:lnTo>
                    <a:pt x="112247" y="14014"/>
                  </a:lnTo>
                  <a:lnTo>
                    <a:pt x="180635" y="0"/>
                  </a:lnTo>
                  <a:lnTo>
                    <a:pt x="215713" y="3495"/>
                  </a:lnTo>
                  <a:lnTo>
                    <a:pt x="280609" y="31592"/>
                  </a:lnTo>
                  <a:lnTo>
                    <a:pt x="331453" y="80762"/>
                  </a:lnTo>
                  <a:lnTo>
                    <a:pt x="357768" y="145729"/>
                  </a:lnTo>
                  <a:lnTo>
                    <a:pt x="361297" y="180850"/>
                  </a:lnTo>
                  <a:lnTo>
                    <a:pt x="357768" y="215972"/>
                  </a:lnTo>
                  <a:lnTo>
                    <a:pt x="331453" y="282719"/>
                  </a:lnTo>
                  <a:lnTo>
                    <a:pt x="280609" y="331889"/>
                  </a:lnTo>
                  <a:lnTo>
                    <a:pt x="215713" y="359953"/>
                  </a:lnTo>
                  <a:lnTo>
                    <a:pt x="180635" y="363482"/>
                  </a:lnTo>
                  <a:lnTo>
                    <a:pt x="145567" y="359953"/>
                  </a:lnTo>
                  <a:lnTo>
                    <a:pt x="80671" y="331889"/>
                  </a:lnTo>
                  <a:lnTo>
                    <a:pt x="29814" y="282719"/>
                  </a:lnTo>
                  <a:lnTo>
                    <a:pt x="3505" y="215972"/>
                  </a:lnTo>
                  <a:lnTo>
                    <a:pt x="0" y="180850"/>
                  </a:lnTo>
                  <a:close/>
                </a:path>
              </a:pathLst>
            </a:custGeom>
            <a:ln w="3504">
              <a:solidFill>
                <a:srgbClr val="231F20"/>
              </a:solidFill>
            </a:ln>
          </p:spPr>
          <p:txBody>
            <a:bodyPr wrap="square" lIns="0" tIns="0" rIns="0" bIns="0" rtlCol="0"/>
            <a:lstStyle/>
            <a:p>
              <a:endParaRPr/>
            </a:p>
          </p:txBody>
        </p:sp>
        <p:sp>
          <p:nvSpPr>
            <p:cNvPr id="81" name="object 81"/>
            <p:cNvSpPr/>
            <p:nvPr/>
          </p:nvSpPr>
          <p:spPr>
            <a:xfrm>
              <a:off x="4097294" y="3211453"/>
              <a:ext cx="0" cy="1201420"/>
            </a:xfrm>
            <a:custGeom>
              <a:avLst/>
              <a:gdLst/>
              <a:ahLst/>
              <a:cxnLst/>
              <a:rect l="l" t="t" r="r" b="b"/>
              <a:pathLst>
                <a:path h="1201420">
                  <a:moveTo>
                    <a:pt x="0" y="0"/>
                  </a:moveTo>
                  <a:lnTo>
                    <a:pt x="0" y="1201122"/>
                  </a:lnTo>
                </a:path>
              </a:pathLst>
            </a:custGeom>
            <a:ln w="3504">
              <a:solidFill>
                <a:srgbClr val="231F20"/>
              </a:solidFill>
              <a:prstDash val="sysDash"/>
            </a:ln>
          </p:spPr>
          <p:txBody>
            <a:bodyPr wrap="square" lIns="0" tIns="0" rIns="0" bIns="0" rtlCol="0"/>
            <a:lstStyle/>
            <a:p>
              <a:endParaRPr/>
            </a:p>
          </p:txBody>
        </p:sp>
        <p:sp>
          <p:nvSpPr>
            <p:cNvPr id="82" name="object 82"/>
            <p:cNvSpPr/>
            <p:nvPr/>
          </p:nvSpPr>
          <p:spPr>
            <a:xfrm>
              <a:off x="5675725" y="2930481"/>
              <a:ext cx="361315" cy="361950"/>
            </a:xfrm>
            <a:custGeom>
              <a:avLst/>
              <a:gdLst/>
              <a:ahLst/>
              <a:cxnLst/>
              <a:rect l="l" t="t" r="r" b="b"/>
              <a:pathLst>
                <a:path w="361314" h="361950">
                  <a:moveTo>
                    <a:pt x="0" y="180884"/>
                  </a:moveTo>
                  <a:lnTo>
                    <a:pt x="14014" y="112388"/>
                  </a:lnTo>
                  <a:lnTo>
                    <a:pt x="52598" y="52699"/>
                  </a:lnTo>
                  <a:lnTo>
                    <a:pt x="112220" y="14048"/>
                  </a:lnTo>
                  <a:lnTo>
                    <a:pt x="180615" y="0"/>
                  </a:lnTo>
                  <a:lnTo>
                    <a:pt x="215703" y="3528"/>
                  </a:lnTo>
                  <a:lnTo>
                    <a:pt x="280602" y="31626"/>
                  </a:lnTo>
                  <a:lnTo>
                    <a:pt x="331453" y="80762"/>
                  </a:lnTo>
                  <a:lnTo>
                    <a:pt x="357768" y="145762"/>
                  </a:lnTo>
                  <a:lnTo>
                    <a:pt x="361264" y="180884"/>
                  </a:lnTo>
                  <a:lnTo>
                    <a:pt x="357768" y="216005"/>
                  </a:lnTo>
                  <a:lnTo>
                    <a:pt x="331453" y="282719"/>
                  </a:lnTo>
                  <a:lnTo>
                    <a:pt x="280602" y="331889"/>
                  </a:lnTo>
                  <a:lnTo>
                    <a:pt x="215703" y="358239"/>
                  </a:lnTo>
                  <a:lnTo>
                    <a:pt x="180615" y="361734"/>
                  </a:lnTo>
                  <a:lnTo>
                    <a:pt x="145561" y="358239"/>
                  </a:lnTo>
                  <a:lnTo>
                    <a:pt x="80661" y="331889"/>
                  </a:lnTo>
                  <a:lnTo>
                    <a:pt x="29811" y="282719"/>
                  </a:lnTo>
                  <a:lnTo>
                    <a:pt x="3495" y="216005"/>
                  </a:lnTo>
                  <a:lnTo>
                    <a:pt x="0" y="180884"/>
                  </a:lnTo>
                </a:path>
              </a:pathLst>
            </a:custGeom>
            <a:ln w="3504">
              <a:solidFill>
                <a:srgbClr val="231F20"/>
              </a:solidFill>
            </a:ln>
          </p:spPr>
          <p:txBody>
            <a:bodyPr wrap="square" lIns="0" tIns="0" rIns="0" bIns="0" rtlCol="0"/>
            <a:lstStyle/>
            <a:p>
              <a:endParaRPr/>
            </a:p>
          </p:txBody>
        </p:sp>
        <p:sp>
          <p:nvSpPr>
            <p:cNvPr id="83" name="object 83"/>
            <p:cNvSpPr/>
            <p:nvPr/>
          </p:nvSpPr>
          <p:spPr>
            <a:xfrm>
              <a:off x="5873011" y="3292216"/>
              <a:ext cx="0" cy="1252220"/>
            </a:xfrm>
            <a:custGeom>
              <a:avLst/>
              <a:gdLst/>
              <a:ahLst/>
              <a:cxnLst/>
              <a:rect l="l" t="t" r="r" b="b"/>
              <a:pathLst>
                <a:path h="1252220">
                  <a:moveTo>
                    <a:pt x="0" y="0"/>
                  </a:moveTo>
                  <a:lnTo>
                    <a:pt x="0" y="1252040"/>
                  </a:lnTo>
                </a:path>
              </a:pathLst>
            </a:custGeom>
            <a:ln w="5252">
              <a:solidFill>
                <a:srgbClr val="231F20"/>
              </a:solidFill>
              <a:prstDash val="sysDash"/>
            </a:ln>
          </p:spPr>
          <p:txBody>
            <a:bodyPr wrap="square" lIns="0" tIns="0" rIns="0" bIns="0" rtlCol="0"/>
            <a:lstStyle/>
            <a:p>
              <a:endParaRPr/>
            </a:p>
          </p:txBody>
        </p:sp>
        <p:sp>
          <p:nvSpPr>
            <p:cNvPr id="84" name="object 84"/>
            <p:cNvSpPr/>
            <p:nvPr/>
          </p:nvSpPr>
          <p:spPr>
            <a:xfrm>
              <a:off x="6152739" y="2754873"/>
              <a:ext cx="0" cy="1033144"/>
            </a:xfrm>
            <a:custGeom>
              <a:avLst/>
              <a:gdLst/>
              <a:ahLst/>
              <a:cxnLst/>
              <a:rect l="l" t="t" r="r" b="b"/>
              <a:pathLst>
                <a:path h="1033145">
                  <a:moveTo>
                    <a:pt x="0" y="0"/>
                  </a:moveTo>
                  <a:lnTo>
                    <a:pt x="0" y="1032538"/>
                  </a:lnTo>
                </a:path>
              </a:pathLst>
            </a:custGeom>
            <a:ln w="3504">
              <a:solidFill>
                <a:srgbClr val="231F20"/>
              </a:solidFill>
              <a:prstDash val="sysDash"/>
            </a:ln>
          </p:spPr>
          <p:txBody>
            <a:bodyPr wrap="square" lIns="0" tIns="0" rIns="0" bIns="0" rtlCol="0"/>
            <a:lstStyle/>
            <a:p>
              <a:endParaRPr/>
            </a:p>
          </p:txBody>
        </p:sp>
        <p:sp>
          <p:nvSpPr>
            <p:cNvPr id="85" name="object 85"/>
            <p:cNvSpPr/>
            <p:nvPr/>
          </p:nvSpPr>
          <p:spPr>
            <a:xfrm>
              <a:off x="6152739" y="2733800"/>
              <a:ext cx="0" cy="3810"/>
            </a:xfrm>
            <a:custGeom>
              <a:avLst/>
              <a:gdLst/>
              <a:ahLst/>
              <a:cxnLst/>
              <a:rect l="l" t="t" r="r" b="b"/>
              <a:pathLst>
                <a:path h="3810">
                  <a:moveTo>
                    <a:pt x="-1752" y="1764"/>
                  </a:moveTo>
                  <a:lnTo>
                    <a:pt x="1752" y="1764"/>
                  </a:lnTo>
                </a:path>
              </a:pathLst>
            </a:custGeom>
            <a:ln w="3528">
              <a:solidFill>
                <a:srgbClr val="231F20"/>
              </a:solidFill>
            </a:ln>
          </p:spPr>
          <p:txBody>
            <a:bodyPr wrap="square" lIns="0" tIns="0" rIns="0" bIns="0" rtlCol="0"/>
            <a:lstStyle/>
            <a:p>
              <a:endParaRPr/>
            </a:p>
          </p:txBody>
        </p:sp>
        <p:sp>
          <p:nvSpPr>
            <p:cNvPr id="86" name="object 86"/>
            <p:cNvSpPr/>
            <p:nvPr/>
          </p:nvSpPr>
          <p:spPr>
            <a:xfrm>
              <a:off x="5972090" y="2370318"/>
              <a:ext cx="361315" cy="363855"/>
            </a:xfrm>
            <a:custGeom>
              <a:avLst/>
              <a:gdLst/>
              <a:ahLst/>
              <a:cxnLst/>
              <a:rect l="l" t="t" r="r" b="b"/>
              <a:pathLst>
                <a:path w="361314" h="363855">
                  <a:moveTo>
                    <a:pt x="180648" y="0"/>
                  </a:moveTo>
                  <a:lnTo>
                    <a:pt x="110506" y="14048"/>
                  </a:lnTo>
                  <a:lnTo>
                    <a:pt x="52631" y="54446"/>
                  </a:lnTo>
                  <a:lnTo>
                    <a:pt x="14048" y="112388"/>
                  </a:lnTo>
                  <a:lnTo>
                    <a:pt x="0" y="180850"/>
                  </a:lnTo>
                  <a:lnTo>
                    <a:pt x="3528" y="217753"/>
                  </a:lnTo>
                  <a:lnTo>
                    <a:pt x="29811" y="282719"/>
                  </a:lnTo>
                  <a:lnTo>
                    <a:pt x="80695" y="331889"/>
                  </a:lnTo>
                  <a:lnTo>
                    <a:pt x="145561" y="359987"/>
                  </a:lnTo>
                  <a:lnTo>
                    <a:pt x="180648" y="363482"/>
                  </a:lnTo>
                  <a:lnTo>
                    <a:pt x="215736" y="359987"/>
                  </a:lnTo>
                  <a:lnTo>
                    <a:pt x="280636" y="331889"/>
                  </a:lnTo>
                  <a:lnTo>
                    <a:pt x="331486" y="282719"/>
                  </a:lnTo>
                  <a:lnTo>
                    <a:pt x="357768" y="217753"/>
                  </a:lnTo>
                  <a:lnTo>
                    <a:pt x="361297" y="180850"/>
                  </a:lnTo>
                  <a:lnTo>
                    <a:pt x="357768" y="145762"/>
                  </a:lnTo>
                  <a:lnTo>
                    <a:pt x="331486" y="80762"/>
                  </a:lnTo>
                  <a:lnTo>
                    <a:pt x="280636" y="31592"/>
                  </a:lnTo>
                  <a:lnTo>
                    <a:pt x="215736" y="3495"/>
                  </a:lnTo>
                  <a:lnTo>
                    <a:pt x="180648" y="0"/>
                  </a:lnTo>
                  <a:close/>
                </a:path>
              </a:pathLst>
            </a:custGeom>
            <a:solidFill>
              <a:srgbClr val="FAE62A"/>
            </a:solidFill>
          </p:spPr>
          <p:txBody>
            <a:bodyPr wrap="square" lIns="0" tIns="0" rIns="0" bIns="0" rtlCol="0"/>
            <a:lstStyle/>
            <a:p>
              <a:endParaRPr/>
            </a:p>
          </p:txBody>
        </p:sp>
        <p:sp>
          <p:nvSpPr>
            <p:cNvPr id="87" name="object 87"/>
            <p:cNvSpPr/>
            <p:nvPr/>
          </p:nvSpPr>
          <p:spPr>
            <a:xfrm>
              <a:off x="5972090" y="2370318"/>
              <a:ext cx="361315" cy="363855"/>
            </a:xfrm>
            <a:custGeom>
              <a:avLst/>
              <a:gdLst/>
              <a:ahLst/>
              <a:cxnLst/>
              <a:rect l="l" t="t" r="r" b="b"/>
              <a:pathLst>
                <a:path w="361314" h="363855">
                  <a:moveTo>
                    <a:pt x="0" y="180850"/>
                  </a:moveTo>
                  <a:lnTo>
                    <a:pt x="14048" y="112388"/>
                  </a:lnTo>
                  <a:lnTo>
                    <a:pt x="52631" y="54446"/>
                  </a:lnTo>
                  <a:lnTo>
                    <a:pt x="110506" y="14048"/>
                  </a:lnTo>
                  <a:lnTo>
                    <a:pt x="180648" y="0"/>
                  </a:lnTo>
                  <a:lnTo>
                    <a:pt x="215736" y="3495"/>
                  </a:lnTo>
                  <a:lnTo>
                    <a:pt x="280636" y="31592"/>
                  </a:lnTo>
                  <a:lnTo>
                    <a:pt x="331486" y="80762"/>
                  </a:lnTo>
                  <a:lnTo>
                    <a:pt x="357768" y="145762"/>
                  </a:lnTo>
                  <a:lnTo>
                    <a:pt x="361297" y="180850"/>
                  </a:lnTo>
                  <a:lnTo>
                    <a:pt x="357768" y="217753"/>
                  </a:lnTo>
                  <a:lnTo>
                    <a:pt x="331486" y="282719"/>
                  </a:lnTo>
                  <a:lnTo>
                    <a:pt x="280636" y="331889"/>
                  </a:lnTo>
                  <a:lnTo>
                    <a:pt x="215736" y="359987"/>
                  </a:lnTo>
                  <a:lnTo>
                    <a:pt x="180648" y="363482"/>
                  </a:lnTo>
                  <a:lnTo>
                    <a:pt x="145561" y="359987"/>
                  </a:lnTo>
                  <a:lnTo>
                    <a:pt x="80695" y="331889"/>
                  </a:lnTo>
                  <a:lnTo>
                    <a:pt x="29811" y="282719"/>
                  </a:lnTo>
                  <a:lnTo>
                    <a:pt x="3528" y="217753"/>
                  </a:lnTo>
                  <a:lnTo>
                    <a:pt x="0" y="180850"/>
                  </a:lnTo>
                  <a:close/>
                </a:path>
              </a:pathLst>
            </a:custGeom>
            <a:ln w="3504">
              <a:solidFill>
                <a:srgbClr val="231F20"/>
              </a:solidFill>
            </a:ln>
          </p:spPr>
          <p:txBody>
            <a:bodyPr wrap="square" lIns="0" tIns="0" rIns="0" bIns="0" rtlCol="0"/>
            <a:lstStyle/>
            <a:p>
              <a:endParaRPr/>
            </a:p>
          </p:txBody>
        </p:sp>
        <p:sp>
          <p:nvSpPr>
            <p:cNvPr id="88" name="object 88"/>
            <p:cNvSpPr/>
            <p:nvPr/>
          </p:nvSpPr>
          <p:spPr>
            <a:xfrm>
              <a:off x="7566305" y="3408134"/>
              <a:ext cx="0" cy="1301750"/>
            </a:xfrm>
            <a:custGeom>
              <a:avLst/>
              <a:gdLst/>
              <a:ahLst/>
              <a:cxnLst/>
              <a:rect l="l" t="t" r="r" b="b"/>
              <a:pathLst>
                <a:path h="1301750">
                  <a:moveTo>
                    <a:pt x="0" y="0"/>
                  </a:moveTo>
                  <a:lnTo>
                    <a:pt x="0" y="1301210"/>
                  </a:lnTo>
                </a:path>
              </a:pathLst>
            </a:custGeom>
            <a:ln w="3504">
              <a:solidFill>
                <a:srgbClr val="231F20"/>
              </a:solidFill>
              <a:prstDash val="sysDash"/>
            </a:ln>
          </p:spPr>
          <p:txBody>
            <a:bodyPr wrap="square" lIns="0" tIns="0" rIns="0" bIns="0" rtlCol="0"/>
            <a:lstStyle/>
            <a:p>
              <a:endParaRPr/>
            </a:p>
          </p:txBody>
        </p:sp>
        <p:sp>
          <p:nvSpPr>
            <p:cNvPr id="89" name="object 89"/>
            <p:cNvSpPr/>
            <p:nvPr/>
          </p:nvSpPr>
          <p:spPr>
            <a:xfrm>
              <a:off x="7385656" y="3046365"/>
              <a:ext cx="361315" cy="361950"/>
            </a:xfrm>
            <a:custGeom>
              <a:avLst/>
              <a:gdLst/>
              <a:ahLst/>
              <a:cxnLst/>
              <a:rect l="l" t="t" r="r" b="b"/>
              <a:pathLst>
                <a:path w="361315" h="361950">
                  <a:moveTo>
                    <a:pt x="0" y="180884"/>
                  </a:moveTo>
                  <a:lnTo>
                    <a:pt x="14048" y="110641"/>
                  </a:lnTo>
                  <a:lnTo>
                    <a:pt x="52631" y="52699"/>
                  </a:lnTo>
                  <a:lnTo>
                    <a:pt x="112254" y="14082"/>
                  </a:lnTo>
                  <a:lnTo>
                    <a:pt x="180648" y="0"/>
                  </a:lnTo>
                  <a:lnTo>
                    <a:pt x="215703" y="3528"/>
                  </a:lnTo>
                  <a:lnTo>
                    <a:pt x="282350" y="29878"/>
                  </a:lnTo>
                  <a:lnTo>
                    <a:pt x="331453" y="80796"/>
                  </a:lnTo>
                  <a:lnTo>
                    <a:pt x="357768" y="145762"/>
                  </a:lnTo>
                  <a:lnTo>
                    <a:pt x="361297" y="180884"/>
                  </a:lnTo>
                  <a:lnTo>
                    <a:pt x="357768" y="216005"/>
                  </a:lnTo>
                  <a:lnTo>
                    <a:pt x="331453" y="281005"/>
                  </a:lnTo>
                  <a:lnTo>
                    <a:pt x="282350" y="331889"/>
                  </a:lnTo>
                  <a:lnTo>
                    <a:pt x="215703" y="358239"/>
                  </a:lnTo>
                  <a:lnTo>
                    <a:pt x="180648" y="361768"/>
                  </a:lnTo>
                  <a:lnTo>
                    <a:pt x="145561" y="358239"/>
                  </a:lnTo>
                  <a:lnTo>
                    <a:pt x="80661" y="331889"/>
                  </a:lnTo>
                  <a:lnTo>
                    <a:pt x="29811" y="281005"/>
                  </a:lnTo>
                  <a:lnTo>
                    <a:pt x="3495" y="216005"/>
                  </a:lnTo>
                  <a:lnTo>
                    <a:pt x="0" y="180884"/>
                  </a:lnTo>
                </a:path>
              </a:pathLst>
            </a:custGeom>
            <a:ln w="3504">
              <a:solidFill>
                <a:srgbClr val="231F20"/>
              </a:solidFill>
            </a:ln>
          </p:spPr>
          <p:txBody>
            <a:bodyPr wrap="square" lIns="0" tIns="0" rIns="0" bIns="0" rtlCol="0"/>
            <a:lstStyle/>
            <a:p>
              <a:endParaRPr/>
            </a:p>
          </p:txBody>
        </p:sp>
        <p:sp>
          <p:nvSpPr>
            <p:cNvPr id="90" name="object 90"/>
            <p:cNvSpPr/>
            <p:nvPr/>
          </p:nvSpPr>
          <p:spPr>
            <a:xfrm>
              <a:off x="2275115" y="2305351"/>
              <a:ext cx="5636895" cy="0"/>
            </a:xfrm>
            <a:custGeom>
              <a:avLst/>
              <a:gdLst/>
              <a:ahLst/>
              <a:cxnLst/>
              <a:rect l="l" t="t" r="r" b="b"/>
              <a:pathLst>
                <a:path w="5636895">
                  <a:moveTo>
                    <a:pt x="0" y="0"/>
                  </a:moveTo>
                  <a:lnTo>
                    <a:pt x="5636690" y="0"/>
                  </a:lnTo>
                </a:path>
              </a:pathLst>
            </a:custGeom>
            <a:ln w="3504">
              <a:solidFill>
                <a:srgbClr val="231F20"/>
              </a:solidFill>
              <a:prstDash val="sysDash"/>
            </a:ln>
          </p:spPr>
          <p:txBody>
            <a:bodyPr wrap="square" lIns="0" tIns="0" rIns="0" bIns="0" rtlCol="0"/>
            <a:lstStyle/>
            <a:p>
              <a:endParaRPr/>
            </a:p>
          </p:txBody>
        </p:sp>
        <p:sp>
          <p:nvSpPr>
            <p:cNvPr id="91" name="object 91"/>
            <p:cNvSpPr/>
            <p:nvPr/>
          </p:nvSpPr>
          <p:spPr>
            <a:xfrm>
              <a:off x="2255814" y="2305351"/>
              <a:ext cx="1905" cy="0"/>
            </a:xfrm>
            <a:custGeom>
              <a:avLst/>
              <a:gdLst/>
              <a:ahLst/>
              <a:cxnLst/>
              <a:rect l="l" t="t" r="r" b="b"/>
              <a:pathLst>
                <a:path w="1905">
                  <a:moveTo>
                    <a:pt x="1761" y="0"/>
                  </a:moveTo>
                  <a:lnTo>
                    <a:pt x="0" y="0"/>
                  </a:lnTo>
                </a:path>
              </a:pathLst>
            </a:custGeom>
            <a:ln w="3504">
              <a:solidFill>
                <a:srgbClr val="231F20"/>
              </a:solidFill>
            </a:ln>
          </p:spPr>
          <p:txBody>
            <a:bodyPr wrap="square" lIns="0" tIns="0" rIns="0" bIns="0" rtlCol="0"/>
            <a:lstStyle/>
            <a:p>
              <a:endParaRPr/>
            </a:p>
          </p:txBody>
        </p:sp>
      </p:grpSp>
      <p:sp>
        <p:nvSpPr>
          <p:cNvPr id="92" name="object 92"/>
          <p:cNvSpPr txBox="1"/>
          <p:nvPr/>
        </p:nvSpPr>
        <p:spPr>
          <a:xfrm>
            <a:off x="2353607" y="2301421"/>
            <a:ext cx="591820" cy="236220"/>
          </a:xfrm>
          <a:prstGeom prst="rect">
            <a:avLst/>
          </a:prstGeom>
        </p:spPr>
        <p:txBody>
          <a:bodyPr vert="horz" wrap="square" lIns="0" tIns="16510" rIns="0" bIns="0" rtlCol="0">
            <a:spAutoFit/>
          </a:bodyPr>
          <a:lstStyle/>
          <a:p>
            <a:pPr marL="12700">
              <a:lnSpc>
                <a:spcPct val="100000"/>
              </a:lnSpc>
              <a:spcBef>
                <a:spcPts val="130"/>
              </a:spcBef>
            </a:pPr>
            <a:r>
              <a:rPr sz="1350" spc="10" dirty="0">
                <a:solidFill>
                  <a:srgbClr val="231F20"/>
                </a:solidFill>
                <a:latin typeface="Arial MT"/>
                <a:cs typeface="Arial MT"/>
              </a:rPr>
              <a:t>Level</a:t>
            </a:r>
            <a:r>
              <a:rPr sz="1350" spc="-60" dirty="0">
                <a:solidFill>
                  <a:srgbClr val="231F20"/>
                </a:solidFill>
                <a:latin typeface="Arial MT"/>
                <a:cs typeface="Arial MT"/>
              </a:rPr>
              <a:t> </a:t>
            </a:r>
            <a:r>
              <a:rPr sz="1350" spc="15" dirty="0">
                <a:solidFill>
                  <a:srgbClr val="231F20"/>
                </a:solidFill>
                <a:latin typeface="Arial MT"/>
                <a:cs typeface="Arial MT"/>
              </a:rPr>
              <a:t>1</a:t>
            </a:r>
            <a:endParaRPr sz="1350">
              <a:latin typeface="Arial MT"/>
              <a:cs typeface="Arial MT"/>
            </a:endParaRPr>
          </a:p>
        </p:txBody>
      </p:sp>
      <p:grpSp>
        <p:nvGrpSpPr>
          <p:cNvPr id="93" name="object 93"/>
          <p:cNvGrpSpPr/>
          <p:nvPr/>
        </p:nvGrpSpPr>
        <p:grpSpPr>
          <a:xfrm>
            <a:off x="2255814" y="1118273"/>
            <a:ext cx="5855970" cy="2506345"/>
            <a:chOff x="2255814" y="1118273"/>
            <a:chExt cx="5855970" cy="2506345"/>
          </a:xfrm>
        </p:grpSpPr>
        <p:sp>
          <p:nvSpPr>
            <p:cNvPr id="94" name="object 94"/>
            <p:cNvSpPr/>
            <p:nvPr/>
          </p:nvSpPr>
          <p:spPr>
            <a:xfrm>
              <a:off x="2518886" y="2305352"/>
              <a:ext cx="5591175" cy="1317625"/>
            </a:xfrm>
            <a:custGeom>
              <a:avLst/>
              <a:gdLst/>
              <a:ahLst/>
              <a:cxnLst/>
              <a:rect l="l" t="t" r="r" b="b"/>
              <a:pathLst>
                <a:path w="5591175" h="1317625">
                  <a:moveTo>
                    <a:pt x="0" y="756843"/>
                  </a:moveTo>
                  <a:lnTo>
                    <a:pt x="14035" y="688348"/>
                  </a:lnTo>
                  <a:lnTo>
                    <a:pt x="56123" y="619852"/>
                  </a:lnTo>
                  <a:lnTo>
                    <a:pt x="85938" y="586512"/>
                  </a:lnTo>
                  <a:lnTo>
                    <a:pt x="124525" y="554919"/>
                  </a:lnTo>
                  <a:lnTo>
                    <a:pt x="168361" y="523293"/>
                  </a:lnTo>
                  <a:lnTo>
                    <a:pt x="219218" y="491667"/>
                  </a:lnTo>
                  <a:lnTo>
                    <a:pt x="275345" y="461822"/>
                  </a:lnTo>
                  <a:lnTo>
                    <a:pt x="338480" y="433725"/>
                  </a:lnTo>
                  <a:lnTo>
                    <a:pt x="406878" y="405628"/>
                  </a:lnTo>
                  <a:lnTo>
                    <a:pt x="480543" y="379312"/>
                  </a:lnTo>
                  <a:lnTo>
                    <a:pt x="559460" y="354710"/>
                  </a:lnTo>
                  <a:lnTo>
                    <a:pt x="643641" y="331889"/>
                  </a:lnTo>
                  <a:lnTo>
                    <a:pt x="731327" y="310817"/>
                  </a:lnTo>
                  <a:lnTo>
                    <a:pt x="824290" y="289744"/>
                  </a:lnTo>
                  <a:lnTo>
                    <a:pt x="920744" y="272166"/>
                  </a:lnTo>
                  <a:lnTo>
                    <a:pt x="1020705" y="256370"/>
                  </a:lnTo>
                  <a:lnTo>
                    <a:pt x="1124184" y="242321"/>
                  </a:lnTo>
                  <a:lnTo>
                    <a:pt x="1229411" y="228273"/>
                  </a:lnTo>
                  <a:lnTo>
                    <a:pt x="1338139" y="219501"/>
                  </a:lnTo>
                  <a:lnTo>
                    <a:pt x="1446885" y="210729"/>
                  </a:lnTo>
                  <a:lnTo>
                    <a:pt x="1559119" y="203704"/>
                  </a:lnTo>
                  <a:lnTo>
                    <a:pt x="1671370" y="200175"/>
                  </a:lnTo>
                  <a:lnTo>
                    <a:pt x="1785352" y="198428"/>
                  </a:lnTo>
                  <a:lnTo>
                    <a:pt x="1897607" y="198428"/>
                  </a:lnTo>
                  <a:lnTo>
                    <a:pt x="2011609" y="200175"/>
                  </a:lnTo>
                  <a:lnTo>
                    <a:pt x="2123830" y="203704"/>
                  </a:lnTo>
                  <a:lnTo>
                    <a:pt x="2236084" y="210729"/>
                  </a:lnTo>
                  <a:lnTo>
                    <a:pt x="2344809" y="219501"/>
                  </a:lnTo>
                  <a:lnTo>
                    <a:pt x="2453568" y="228273"/>
                  </a:lnTo>
                  <a:lnTo>
                    <a:pt x="2558765" y="242321"/>
                  </a:lnTo>
                  <a:lnTo>
                    <a:pt x="2662247" y="256370"/>
                  </a:lnTo>
                  <a:lnTo>
                    <a:pt x="2762234" y="272166"/>
                  </a:lnTo>
                  <a:lnTo>
                    <a:pt x="2858693" y="289744"/>
                  </a:lnTo>
                  <a:lnTo>
                    <a:pt x="2951622" y="310817"/>
                  </a:lnTo>
                  <a:lnTo>
                    <a:pt x="3039342" y="331889"/>
                  </a:lnTo>
                  <a:lnTo>
                    <a:pt x="3123499" y="354710"/>
                  </a:lnTo>
                  <a:lnTo>
                    <a:pt x="3202413" y="379312"/>
                  </a:lnTo>
                  <a:lnTo>
                    <a:pt x="3276084" y="405628"/>
                  </a:lnTo>
                  <a:lnTo>
                    <a:pt x="3344479" y="433725"/>
                  </a:lnTo>
                  <a:lnTo>
                    <a:pt x="3407630" y="461822"/>
                  </a:lnTo>
                  <a:lnTo>
                    <a:pt x="3463724" y="491667"/>
                  </a:lnTo>
                  <a:lnTo>
                    <a:pt x="3514608" y="523293"/>
                  </a:lnTo>
                  <a:lnTo>
                    <a:pt x="3558434" y="554919"/>
                  </a:lnTo>
                  <a:lnTo>
                    <a:pt x="3597017" y="586512"/>
                  </a:lnTo>
                  <a:lnTo>
                    <a:pt x="3626829" y="619852"/>
                  </a:lnTo>
                  <a:lnTo>
                    <a:pt x="3651397" y="655007"/>
                  </a:lnTo>
                  <a:lnTo>
                    <a:pt x="3679461" y="723469"/>
                  </a:lnTo>
                  <a:lnTo>
                    <a:pt x="3682956" y="756843"/>
                  </a:lnTo>
                  <a:lnTo>
                    <a:pt x="3679461" y="791964"/>
                  </a:lnTo>
                  <a:lnTo>
                    <a:pt x="3651397" y="860460"/>
                  </a:lnTo>
                  <a:lnTo>
                    <a:pt x="3626829" y="893800"/>
                  </a:lnTo>
                  <a:lnTo>
                    <a:pt x="3597017" y="927174"/>
                  </a:lnTo>
                  <a:lnTo>
                    <a:pt x="3558434" y="958766"/>
                  </a:lnTo>
                  <a:lnTo>
                    <a:pt x="3514608" y="990393"/>
                  </a:lnTo>
                  <a:lnTo>
                    <a:pt x="3463724" y="1022019"/>
                  </a:lnTo>
                  <a:lnTo>
                    <a:pt x="3407630" y="1051830"/>
                  </a:lnTo>
                  <a:lnTo>
                    <a:pt x="3344479" y="1079927"/>
                  </a:lnTo>
                  <a:lnTo>
                    <a:pt x="3276084" y="1108025"/>
                  </a:lnTo>
                  <a:lnTo>
                    <a:pt x="3202413" y="1134374"/>
                  </a:lnTo>
                  <a:lnTo>
                    <a:pt x="3123499" y="1158976"/>
                  </a:lnTo>
                  <a:lnTo>
                    <a:pt x="3039342" y="1181797"/>
                  </a:lnTo>
                  <a:lnTo>
                    <a:pt x="2951622" y="1204617"/>
                  </a:lnTo>
                  <a:lnTo>
                    <a:pt x="2858693" y="1223942"/>
                  </a:lnTo>
                  <a:lnTo>
                    <a:pt x="2762234" y="1241486"/>
                  </a:lnTo>
                  <a:lnTo>
                    <a:pt x="2662247" y="1257316"/>
                  </a:lnTo>
                  <a:lnTo>
                    <a:pt x="2558765" y="1273112"/>
                  </a:lnTo>
                  <a:lnTo>
                    <a:pt x="2453568" y="1285413"/>
                  </a:lnTo>
                  <a:lnTo>
                    <a:pt x="2344809" y="1295933"/>
                  </a:lnTo>
                  <a:lnTo>
                    <a:pt x="2236084" y="1304705"/>
                  </a:lnTo>
                  <a:lnTo>
                    <a:pt x="2123830" y="1309982"/>
                  </a:lnTo>
                  <a:lnTo>
                    <a:pt x="2011609" y="1315258"/>
                  </a:lnTo>
                  <a:lnTo>
                    <a:pt x="1897607" y="1317006"/>
                  </a:lnTo>
                  <a:lnTo>
                    <a:pt x="1785352" y="1317006"/>
                  </a:lnTo>
                  <a:lnTo>
                    <a:pt x="1671370" y="1315258"/>
                  </a:lnTo>
                  <a:lnTo>
                    <a:pt x="1559119" y="1309982"/>
                  </a:lnTo>
                  <a:lnTo>
                    <a:pt x="1446885" y="1304705"/>
                  </a:lnTo>
                  <a:lnTo>
                    <a:pt x="1338139" y="1295933"/>
                  </a:lnTo>
                  <a:lnTo>
                    <a:pt x="1229411" y="1285413"/>
                  </a:lnTo>
                  <a:lnTo>
                    <a:pt x="1124184" y="1273112"/>
                  </a:lnTo>
                  <a:lnTo>
                    <a:pt x="1020705" y="1257316"/>
                  </a:lnTo>
                  <a:lnTo>
                    <a:pt x="920744" y="1241486"/>
                  </a:lnTo>
                  <a:lnTo>
                    <a:pt x="824290" y="1223942"/>
                  </a:lnTo>
                  <a:lnTo>
                    <a:pt x="731327" y="1204617"/>
                  </a:lnTo>
                  <a:lnTo>
                    <a:pt x="643641" y="1181797"/>
                  </a:lnTo>
                  <a:lnTo>
                    <a:pt x="559460" y="1158976"/>
                  </a:lnTo>
                  <a:lnTo>
                    <a:pt x="480543" y="1134374"/>
                  </a:lnTo>
                  <a:lnTo>
                    <a:pt x="406878" y="1108025"/>
                  </a:lnTo>
                  <a:lnTo>
                    <a:pt x="338480" y="1079927"/>
                  </a:lnTo>
                  <a:lnTo>
                    <a:pt x="275345" y="1051830"/>
                  </a:lnTo>
                  <a:lnTo>
                    <a:pt x="219218" y="1022019"/>
                  </a:lnTo>
                  <a:lnTo>
                    <a:pt x="168361" y="990393"/>
                  </a:lnTo>
                  <a:lnTo>
                    <a:pt x="124525" y="958766"/>
                  </a:lnTo>
                  <a:lnTo>
                    <a:pt x="85938" y="927174"/>
                  </a:lnTo>
                  <a:lnTo>
                    <a:pt x="56123" y="893800"/>
                  </a:lnTo>
                  <a:lnTo>
                    <a:pt x="31572" y="860460"/>
                  </a:lnTo>
                  <a:lnTo>
                    <a:pt x="14035" y="825338"/>
                  </a:lnTo>
                  <a:lnTo>
                    <a:pt x="3505" y="791964"/>
                  </a:lnTo>
                  <a:lnTo>
                    <a:pt x="0" y="756843"/>
                  </a:lnTo>
                </a:path>
                <a:path w="5591175" h="1317625">
                  <a:moveTo>
                    <a:pt x="2499142" y="658503"/>
                  </a:moveTo>
                  <a:lnTo>
                    <a:pt x="2502671" y="614609"/>
                  </a:lnTo>
                  <a:lnTo>
                    <a:pt x="2513191" y="570682"/>
                  </a:lnTo>
                  <a:lnTo>
                    <a:pt x="2530735" y="526789"/>
                  </a:lnTo>
                  <a:lnTo>
                    <a:pt x="2553522" y="484643"/>
                  </a:lnTo>
                  <a:lnTo>
                    <a:pt x="2585081" y="442497"/>
                  </a:lnTo>
                  <a:lnTo>
                    <a:pt x="2621916" y="400351"/>
                  </a:lnTo>
                  <a:lnTo>
                    <a:pt x="2665776" y="361734"/>
                  </a:lnTo>
                  <a:lnTo>
                    <a:pt x="2714879" y="323117"/>
                  </a:lnTo>
                  <a:lnTo>
                    <a:pt x="2771006" y="286215"/>
                  </a:lnTo>
                  <a:lnTo>
                    <a:pt x="2832377" y="249345"/>
                  </a:lnTo>
                  <a:lnTo>
                    <a:pt x="2899024" y="216005"/>
                  </a:lnTo>
                  <a:lnTo>
                    <a:pt x="2970913" y="184379"/>
                  </a:lnTo>
                  <a:lnTo>
                    <a:pt x="3046332" y="154534"/>
                  </a:lnTo>
                  <a:lnTo>
                    <a:pt x="3128742" y="128185"/>
                  </a:lnTo>
                  <a:lnTo>
                    <a:pt x="3212966" y="103583"/>
                  </a:lnTo>
                  <a:lnTo>
                    <a:pt x="3302400" y="80762"/>
                  </a:lnTo>
                  <a:lnTo>
                    <a:pt x="3393582" y="61437"/>
                  </a:lnTo>
                  <a:lnTo>
                    <a:pt x="3490040" y="43893"/>
                  </a:lnTo>
                  <a:lnTo>
                    <a:pt x="3586498" y="29844"/>
                  </a:lnTo>
                  <a:lnTo>
                    <a:pt x="3686485" y="17543"/>
                  </a:lnTo>
                  <a:lnTo>
                    <a:pt x="3788186" y="8771"/>
                  </a:lnTo>
                  <a:lnTo>
                    <a:pt x="3889921" y="3495"/>
                  </a:lnTo>
                  <a:lnTo>
                    <a:pt x="3993370" y="0"/>
                  </a:lnTo>
                  <a:lnTo>
                    <a:pt x="4096852" y="0"/>
                  </a:lnTo>
                  <a:lnTo>
                    <a:pt x="4200335" y="3495"/>
                  </a:lnTo>
                  <a:lnTo>
                    <a:pt x="4302069" y="8771"/>
                  </a:lnTo>
                  <a:lnTo>
                    <a:pt x="4403770" y="17543"/>
                  </a:lnTo>
                  <a:lnTo>
                    <a:pt x="4501976" y="29844"/>
                  </a:lnTo>
                  <a:lnTo>
                    <a:pt x="4600182" y="43893"/>
                  </a:lnTo>
                  <a:lnTo>
                    <a:pt x="4694893" y="61437"/>
                  </a:lnTo>
                  <a:lnTo>
                    <a:pt x="4787855" y="80762"/>
                  </a:lnTo>
                  <a:lnTo>
                    <a:pt x="4877289" y="103583"/>
                  </a:lnTo>
                  <a:lnTo>
                    <a:pt x="4961480" y="128185"/>
                  </a:lnTo>
                  <a:lnTo>
                    <a:pt x="5042142" y="154534"/>
                  </a:lnTo>
                  <a:lnTo>
                    <a:pt x="5119308" y="184379"/>
                  </a:lnTo>
                  <a:lnTo>
                    <a:pt x="5191198" y="216005"/>
                  </a:lnTo>
                  <a:lnTo>
                    <a:pt x="5257879" y="249345"/>
                  </a:lnTo>
                  <a:lnTo>
                    <a:pt x="5319249" y="286215"/>
                  </a:lnTo>
                  <a:lnTo>
                    <a:pt x="5375376" y="323117"/>
                  </a:lnTo>
                  <a:lnTo>
                    <a:pt x="5424479" y="361734"/>
                  </a:lnTo>
                  <a:lnTo>
                    <a:pt x="5468305" y="400351"/>
                  </a:lnTo>
                  <a:lnTo>
                    <a:pt x="5505141" y="442497"/>
                  </a:lnTo>
                  <a:lnTo>
                    <a:pt x="5534952" y="484643"/>
                  </a:lnTo>
                  <a:lnTo>
                    <a:pt x="5559520" y="526789"/>
                  </a:lnTo>
                  <a:lnTo>
                    <a:pt x="5577064" y="570682"/>
                  </a:lnTo>
                  <a:lnTo>
                    <a:pt x="5587584" y="614609"/>
                  </a:lnTo>
                  <a:lnTo>
                    <a:pt x="5591079" y="658503"/>
                  </a:lnTo>
                  <a:lnTo>
                    <a:pt x="5587584" y="702396"/>
                  </a:lnTo>
                  <a:lnTo>
                    <a:pt x="5577064" y="746290"/>
                  </a:lnTo>
                  <a:lnTo>
                    <a:pt x="5559520" y="790217"/>
                  </a:lnTo>
                  <a:lnTo>
                    <a:pt x="5534952" y="832363"/>
                  </a:lnTo>
                  <a:lnTo>
                    <a:pt x="5505141" y="874508"/>
                  </a:lnTo>
                  <a:lnTo>
                    <a:pt x="5468305" y="914873"/>
                  </a:lnTo>
                  <a:lnTo>
                    <a:pt x="5424479" y="955271"/>
                  </a:lnTo>
                  <a:lnTo>
                    <a:pt x="5375376" y="993888"/>
                  </a:lnTo>
                  <a:lnTo>
                    <a:pt x="5319249" y="1030791"/>
                  </a:lnTo>
                  <a:lnTo>
                    <a:pt x="5257879" y="1065879"/>
                  </a:lnTo>
                  <a:lnTo>
                    <a:pt x="5191198" y="1099253"/>
                  </a:lnTo>
                  <a:lnTo>
                    <a:pt x="5119308" y="1130879"/>
                  </a:lnTo>
                  <a:lnTo>
                    <a:pt x="5042142" y="1160724"/>
                  </a:lnTo>
                  <a:lnTo>
                    <a:pt x="4961480" y="1188821"/>
                  </a:lnTo>
                  <a:lnTo>
                    <a:pt x="4877289" y="1213389"/>
                  </a:lnTo>
                  <a:lnTo>
                    <a:pt x="4787855" y="1236243"/>
                  </a:lnTo>
                  <a:lnTo>
                    <a:pt x="4694893" y="1255535"/>
                  </a:lnTo>
                  <a:lnTo>
                    <a:pt x="4600182" y="1273112"/>
                  </a:lnTo>
                  <a:lnTo>
                    <a:pt x="4501976" y="1287161"/>
                  </a:lnTo>
                  <a:lnTo>
                    <a:pt x="4403770" y="1299462"/>
                  </a:lnTo>
                  <a:lnTo>
                    <a:pt x="4302069" y="1308234"/>
                  </a:lnTo>
                  <a:lnTo>
                    <a:pt x="4200335" y="1313511"/>
                  </a:lnTo>
                  <a:lnTo>
                    <a:pt x="4096852" y="1317006"/>
                  </a:lnTo>
                  <a:lnTo>
                    <a:pt x="3993370" y="1317006"/>
                  </a:lnTo>
                  <a:lnTo>
                    <a:pt x="3889921" y="1313511"/>
                  </a:lnTo>
                  <a:lnTo>
                    <a:pt x="3788186" y="1308234"/>
                  </a:lnTo>
                  <a:lnTo>
                    <a:pt x="3686485" y="1299462"/>
                  </a:lnTo>
                  <a:lnTo>
                    <a:pt x="3586498" y="1287161"/>
                  </a:lnTo>
                  <a:lnTo>
                    <a:pt x="3490040" y="1273112"/>
                  </a:lnTo>
                  <a:lnTo>
                    <a:pt x="3393582" y="1255535"/>
                  </a:lnTo>
                  <a:lnTo>
                    <a:pt x="3302400" y="1236243"/>
                  </a:lnTo>
                  <a:lnTo>
                    <a:pt x="3212966" y="1213389"/>
                  </a:lnTo>
                  <a:lnTo>
                    <a:pt x="3128742" y="1188821"/>
                  </a:lnTo>
                  <a:lnTo>
                    <a:pt x="3046332" y="1160724"/>
                  </a:lnTo>
                  <a:lnTo>
                    <a:pt x="2970913" y="1130879"/>
                  </a:lnTo>
                  <a:lnTo>
                    <a:pt x="2899024" y="1099253"/>
                  </a:lnTo>
                  <a:lnTo>
                    <a:pt x="2832377" y="1065879"/>
                  </a:lnTo>
                  <a:lnTo>
                    <a:pt x="2771006" y="1030791"/>
                  </a:lnTo>
                  <a:lnTo>
                    <a:pt x="2714879" y="993888"/>
                  </a:lnTo>
                  <a:lnTo>
                    <a:pt x="2665776" y="955271"/>
                  </a:lnTo>
                  <a:lnTo>
                    <a:pt x="2621916" y="914873"/>
                  </a:lnTo>
                  <a:lnTo>
                    <a:pt x="2585081" y="874508"/>
                  </a:lnTo>
                  <a:lnTo>
                    <a:pt x="2553522" y="832363"/>
                  </a:lnTo>
                  <a:lnTo>
                    <a:pt x="2530735" y="790217"/>
                  </a:lnTo>
                  <a:lnTo>
                    <a:pt x="2513191" y="746290"/>
                  </a:lnTo>
                  <a:lnTo>
                    <a:pt x="2502671" y="702396"/>
                  </a:lnTo>
                  <a:lnTo>
                    <a:pt x="2499142" y="658503"/>
                  </a:lnTo>
                </a:path>
                <a:path w="5591175" h="1317625">
                  <a:moveTo>
                    <a:pt x="655915" y="590007"/>
                  </a:moveTo>
                  <a:lnTo>
                    <a:pt x="1397772" y="723469"/>
                  </a:lnTo>
                </a:path>
                <a:path w="5591175" h="1317625">
                  <a:moveTo>
                    <a:pt x="1759070" y="723469"/>
                  </a:moveTo>
                  <a:lnTo>
                    <a:pt x="3156839" y="806013"/>
                  </a:lnTo>
                </a:path>
                <a:path w="5591175" h="1317625">
                  <a:moveTo>
                    <a:pt x="3451456" y="665527"/>
                  </a:moveTo>
                  <a:lnTo>
                    <a:pt x="3539143" y="400351"/>
                  </a:lnTo>
                </a:path>
                <a:path w="5591175" h="1317625">
                  <a:moveTo>
                    <a:pt x="3770642" y="365263"/>
                  </a:moveTo>
                  <a:lnTo>
                    <a:pt x="4908848" y="1048335"/>
                  </a:lnTo>
                </a:path>
              </a:pathLst>
            </a:custGeom>
            <a:ln w="3504">
              <a:solidFill>
                <a:srgbClr val="231F20"/>
              </a:solidFill>
            </a:ln>
          </p:spPr>
          <p:txBody>
            <a:bodyPr wrap="square" lIns="0" tIns="0" rIns="0" bIns="0" rtlCol="0"/>
            <a:lstStyle/>
            <a:p>
              <a:endParaRPr/>
            </a:p>
          </p:txBody>
        </p:sp>
        <p:sp>
          <p:nvSpPr>
            <p:cNvPr id="95" name="object 95"/>
            <p:cNvSpPr/>
            <p:nvPr/>
          </p:nvSpPr>
          <p:spPr>
            <a:xfrm>
              <a:off x="3916658" y="1497590"/>
              <a:ext cx="361315" cy="363855"/>
            </a:xfrm>
            <a:custGeom>
              <a:avLst/>
              <a:gdLst/>
              <a:ahLst/>
              <a:cxnLst/>
              <a:rect l="l" t="t" r="r" b="b"/>
              <a:pathLst>
                <a:path w="361314" h="363855">
                  <a:moveTo>
                    <a:pt x="180635" y="0"/>
                  </a:moveTo>
                  <a:lnTo>
                    <a:pt x="112247" y="14048"/>
                  </a:lnTo>
                  <a:lnTo>
                    <a:pt x="52618" y="54413"/>
                  </a:lnTo>
                  <a:lnTo>
                    <a:pt x="14031" y="112355"/>
                  </a:lnTo>
                  <a:lnTo>
                    <a:pt x="0" y="182631"/>
                  </a:lnTo>
                  <a:lnTo>
                    <a:pt x="3505" y="217753"/>
                  </a:lnTo>
                  <a:lnTo>
                    <a:pt x="29814" y="282719"/>
                  </a:lnTo>
                  <a:lnTo>
                    <a:pt x="80671" y="331889"/>
                  </a:lnTo>
                  <a:lnTo>
                    <a:pt x="145567" y="359987"/>
                  </a:lnTo>
                  <a:lnTo>
                    <a:pt x="180635" y="363482"/>
                  </a:lnTo>
                  <a:lnTo>
                    <a:pt x="215713" y="359987"/>
                  </a:lnTo>
                  <a:lnTo>
                    <a:pt x="280609" y="331889"/>
                  </a:lnTo>
                  <a:lnTo>
                    <a:pt x="331453" y="282719"/>
                  </a:lnTo>
                  <a:lnTo>
                    <a:pt x="357768" y="217753"/>
                  </a:lnTo>
                  <a:lnTo>
                    <a:pt x="361297" y="182631"/>
                  </a:lnTo>
                  <a:lnTo>
                    <a:pt x="357768" y="145729"/>
                  </a:lnTo>
                  <a:lnTo>
                    <a:pt x="331453" y="80762"/>
                  </a:lnTo>
                  <a:lnTo>
                    <a:pt x="280609" y="31592"/>
                  </a:lnTo>
                  <a:lnTo>
                    <a:pt x="215713" y="3495"/>
                  </a:lnTo>
                  <a:lnTo>
                    <a:pt x="180635" y="0"/>
                  </a:lnTo>
                  <a:close/>
                </a:path>
              </a:pathLst>
            </a:custGeom>
            <a:solidFill>
              <a:srgbClr val="FAE62A"/>
            </a:solidFill>
          </p:spPr>
          <p:txBody>
            <a:bodyPr wrap="square" lIns="0" tIns="0" rIns="0" bIns="0" rtlCol="0"/>
            <a:lstStyle/>
            <a:p>
              <a:endParaRPr/>
            </a:p>
          </p:txBody>
        </p:sp>
        <p:sp>
          <p:nvSpPr>
            <p:cNvPr id="96" name="object 96"/>
            <p:cNvSpPr/>
            <p:nvPr/>
          </p:nvSpPr>
          <p:spPr>
            <a:xfrm>
              <a:off x="3916658" y="1497590"/>
              <a:ext cx="361315" cy="363855"/>
            </a:xfrm>
            <a:custGeom>
              <a:avLst/>
              <a:gdLst/>
              <a:ahLst/>
              <a:cxnLst/>
              <a:rect l="l" t="t" r="r" b="b"/>
              <a:pathLst>
                <a:path w="361314" h="363855">
                  <a:moveTo>
                    <a:pt x="0" y="182631"/>
                  </a:moveTo>
                  <a:lnTo>
                    <a:pt x="14031" y="112355"/>
                  </a:lnTo>
                  <a:lnTo>
                    <a:pt x="52618" y="54413"/>
                  </a:lnTo>
                  <a:lnTo>
                    <a:pt x="112247" y="14048"/>
                  </a:lnTo>
                  <a:lnTo>
                    <a:pt x="180635" y="0"/>
                  </a:lnTo>
                  <a:lnTo>
                    <a:pt x="215713" y="3495"/>
                  </a:lnTo>
                  <a:lnTo>
                    <a:pt x="280609" y="31592"/>
                  </a:lnTo>
                  <a:lnTo>
                    <a:pt x="331453" y="80762"/>
                  </a:lnTo>
                  <a:lnTo>
                    <a:pt x="357768" y="145729"/>
                  </a:lnTo>
                  <a:lnTo>
                    <a:pt x="361297" y="182631"/>
                  </a:lnTo>
                  <a:lnTo>
                    <a:pt x="357768" y="217753"/>
                  </a:lnTo>
                  <a:lnTo>
                    <a:pt x="331453" y="282719"/>
                  </a:lnTo>
                  <a:lnTo>
                    <a:pt x="280609" y="331889"/>
                  </a:lnTo>
                  <a:lnTo>
                    <a:pt x="215713" y="359987"/>
                  </a:lnTo>
                  <a:lnTo>
                    <a:pt x="180635" y="363482"/>
                  </a:lnTo>
                  <a:lnTo>
                    <a:pt x="145567" y="359987"/>
                  </a:lnTo>
                  <a:lnTo>
                    <a:pt x="80671" y="331889"/>
                  </a:lnTo>
                  <a:lnTo>
                    <a:pt x="29814" y="282719"/>
                  </a:lnTo>
                  <a:lnTo>
                    <a:pt x="3505" y="217753"/>
                  </a:lnTo>
                  <a:lnTo>
                    <a:pt x="0" y="182631"/>
                  </a:lnTo>
                  <a:close/>
                </a:path>
              </a:pathLst>
            </a:custGeom>
            <a:ln w="3504">
              <a:solidFill>
                <a:srgbClr val="231F20"/>
              </a:solidFill>
            </a:ln>
          </p:spPr>
          <p:txBody>
            <a:bodyPr wrap="square" lIns="0" tIns="0" rIns="0" bIns="0" rtlCol="0"/>
            <a:lstStyle/>
            <a:p>
              <a:endParaRPr/>
            </a:p>
          </p:txBody>
        </p:sp>
        <p:sp>
          <p:nvSpPr>
            <p:cNvPr id="97" name="object 97"/>
            <p:cNvSpPr/>
            <p:nvPr/>
          </p:nvSpPr>
          <p:spPr>
            <a:xfrm>
              <a:off x="4097294" y="1861073"/>
              <a:ext cx="0" cy="987425"/>
            </a:xfrm>
            <a:custGeom>
              <a:avLst/>
              <a:gdLst/>
              <a:ahLst/>
              <a:cxnLst/>
              <a:rect l="l" t="t" r="r" b="b"/>
              <a:pathLst>
                <a:path h="987425">
                  <a:moveTo>
                    <a:pt x="0" y="0"/>
                  </a:moveTo>
                  <a:lnTo>
                    <a:pt x="0" y="986897"/>
                  </a:lnTo>
                </a:path>
              </a:pathLst>
            </a:custGeom>
            <a:ln w="3504">
              <a:solidFill>
                <a:srgbClr val="231F20"/>
              </a:solidFill>
              <a:prstDash val="sysDash"/>
            </a:ln>
          </p:spPr>
          <p:txBody>
            <a:bodyPr wrap="square" lIns="0" tIns="0" rIns="0" bIns="0" rtlCol="0"/>
            <a:lstStyle/>
            <a:p>
              <a:endParaRPr/>
            </a:p>
          </p:txBody>
        </p:sp>
        <p:sp>
          <p:nvSpPr>
            <p:cNvPr id="98" name="object 98"/>
            <p:cNvSpPr/>
            <p:nvPr/>
          </p:nvSpPr>
          <p:spPr>
            <a:xfrm>
              <a:off x="7883743" y="1153399"/>
              <a:ext cx="28575" cy="0"/>
            </a:xfrm>
            <a:custGeom>
              <a:avLst/>
              <a:gdLst/>
              <a:ahLst/>
              <a:cxnLst/>
              <a:rect l="l" t="t" r="r" b="b"/>
              <a:pathLst>
                <a:path w="28575">
                  <a:moveTo>
                    <a:pt x="28063" y="0"/>
                  </a:moveTo>
                  <a:lnTo>
                    <a:pt x="0" y="0"/>
                  </a:lnTo>
                </a:path>
              </a:pathLst>
            </a:custGeom>
            <a:ln w="3504">
              <a:solidFill>
                <a:srgbClr val="231F20"/>
              </a:solidFill>
            </a:ln>
          </p:spPr>
          <p:txBody>
            <a:bodyPr wrap="square" lIns="0" tIns="0" rIns="0" bIns="0" rtlCol="0"/>
            <a:lstStyle/>
            <a:p>
              <a:endParaRPr/>
            </a:p>
          </p:txBody>
        </p:sp>
        <p:sp>
          <p:nvSpPr>
            <p:cNvPr id="99" name="object 99"/>
            <p:cNvSpPr/>
            <p:nvPr/>
          </p:nvSpPr>
          <p:spPr>
            <a:xfrm>
              <a:off x="2275115" y="1153399"/>
              <a:ext cx="5591175" cy="0"/>
            </a:xfrm>
            <a:custGeom>
              <a:avLst/>
              <a:gdLst/>
              <a:ahLst/>
              <a:cxnLst/>
              <a:rect l="l" t="t" r="r" b="b"/>
              <a:pathLst>
                <a:path w="5591175">
                  <a:moveTo>
                    <a:pt x="0" y="0"/>
                  </a:moveTo>
                  <a:lnTo>
                    <a:pt x="5591083" y="0"/>
                  </a:lnTo>
                </a:path>
              </a:pathLst>
            </a:custGeom>
            <a:ln w="3504">
              <a:solidFill>
                <a:srgbClr val="231F20"/>
              </a:solidFill>
              <a:prstDash val="sysDash"/>
            </a:ln>
          </p:spPr>
          <p:txBody>
            <a:bodyPr wrap="square" lIns="0" tIns="0" rIns="0" bIns="0" rtlCol="0"/>
            <a:lstStyle/>
            <a:p>
              <a:endParaRPr/>
            </a:p>
          </p:txBody>
        </p:sp>
        <p:sp>
          <p:nvSpPr>
            <p:cNvPr id="100" name="object 100"/>
            <p:cNvSpPr/>
            <p:nvPr/>
          </p:nvSpPr>
          <p:spPr>
            <a:xfrm>
              <a:off x="2255814" y="1153399"/>
              <a:ext cx="4077970" cy="395605"/>
            </a:xfrm>
            <a:custGeom>
              <a:avLst/>
              <a:gdLst/>
              <a:ahLst/>
              <a:cxnLst/>
              <a:rect l="l" t="t" r="r" b="b"/>
              <a:pathLst>
                <a:path w="4077970" h="395605">
                  <a:moveTo>
                    <a:pt x="1761" y="0"/>
                  </a:moveTo>
                  <a:lnTo>
                    <a:pt x="0" y="0"/>
                  </a:lnTo>
                </a:path>
                <a:path w="4077970" h="395605">
                  <a:moveTo>
                    <a:pt x="3716276" y="212476"/>
                  </a:moveTo>
                  <a:lnTo>
                    <a:pt x="3730325" y="143981"/>
                  </a:lnTo>
                  <a:lnTo>
                    <a:pt x="3768908" y="86039"/>
                  </a:lnTo>
                  <a:lnTo>
                    <a:pt x="3826783" y="45641"/>
                  </a:lnTo>
                  <a:lnTo>
                    <a:pt x="3896925" y="31592"/>
                  </a:lnTo>
                  <a:lnTo>
                    <a:pt x="3932013" y="35121"/>
                  </a:lnTo>
                  <a:lnTo>
                    <a:pt x="3996912" y="63218"/>
                  </a:lnTo>
                  <a:lnTo>
                    <a:pt x="4047763" y="112388"/>
                  </a:lnTo>
                  <a:lnTo>
                    <a:pt x="4074045" y="177355"/>
                  </a:lnTo>
                  <a:lnTo>
                    <a:pt x="4077574" y="212476"/>
                  </a:lnTo>
                  <a:lnTo>
                    <a:pt x="4074045" y="249345"/>
                  </a:lnTo>
                  <a:lnTo>
                    <a:pt x="4047763" y="314312"/>
                  </a:lnTo>
                  <a:lnTo>
                    <a:pt x="3996912" y="363482"/>
                  </a:lnTo>
                  <a:lnTo>
                    <a:pt x="3932013" y="391579"/>
                  </a:lnTo>
                  <a:lnTo>
                    <a:pt x="3896925" y="395108"/>
                  </a:lnTo>
                  <a:lnTo>
                    <a:pt x="3861837" y="391579"/>
                  </a:lnTo>
                  <a:lnTo>
                    <a:pt x="3796971" y="363482"/>
                  </a:lnTo>
                  <a:lnTo>
                    <a:pt x="3746087" y="314312"/>
                  </a:lnTo>
                  <a:lnTo>
                    <a:pt x="3719805" y="249345"/>
                  </a:lnTo>
                  <a:lnTo>
                    <a:pt x="3716276" y="212476"/>
                  </a:lnTo>
                </a:path>
              </a:pathLst>
            </a:custGeom>
            <a:ln w="3504">
              <a:solidFill>
                <a:srgbClr val="231F20"/>
              </a:solidFill>
            </a:ln>
          </p:spPr>
          <p:txBody>
            <a:bodyPr wrap="square" lIns="0" tIns="0" rIns="0" bIns="0" rtlCol="0"/>
            <a:lstStyle/>
            <a:p>
              <a:endParaRPr/>
            </a:p>
          </p:txBody>
        </p:sp>
        <p:sp>
          <p:nvSpPr>
            <p:cNvPr id="101" name="object 101"/>
            <p:cNvSpPr/>
            <p:nvPr/>
          </p:nvSpPr>
          <p:spPr>
            <a:xfrm>
              <a:off x="6152739" y="1566052"/>
              <a:ext cx="0" cy="804545"/>
            </a:xfrm>
            <a:custGeom>
              <a:avLst/>
              <a:gdLst/>
              <a:ahLst/>
              <a:cxnLst/>
              <a:rect l="l" t="t" r="r" b="b"/>
              <a:pathLst>
                <a:path h="804544">
                  <a:moveTo>
                    <a:pt x="0" y="0"/>
                  </a:moveTo>
                  <a:lnTo>
                    <a:pt x="0" y="804265"/>
                  </a:lnTo>
                </a:path>
              </a:pathLst>
            </a:custGeom>
            <a:ln w="3504">
              <a:solidFill>
                <a:srgbClr val="231F20"/>
              </a:solidFill>
              <a:prstDash val="sysDash"/>
            </a:ln>
          </p:spPr>
          <p:txBody>
            <a:bodyPr wrap="square" lIns="0" tIns="0" rIns="0" bIns="0" rtlCol="0"/>
            <a:lstStyle/>
            <a:p>
              <a:endParaRPr/>
            </a:p>
          </p:txBody>
        </p:sp>
        <p:sp>
          <p:nvSpPr>
            <p:cNvPr id="102" name="object 102"/>
            <p:cNvSpPr/>
            <p:nvPr/>
          </p:nvSpPr>
          <p:spPr>
            <a:xfrm>
              <a:off x="3372991" y="1120026"/>
              <a:ext cx="3881120" cy="1118870"/>
            </a:xfrm>
            <a:custGeom>
              <a:avLst/>
              <a:gdLst/>
              <a:ahLst/>
              <a:cxnLst/>
              <a:rect l="l" t="t" r="r" b="b"/>
              <a:pathLst>
                <a:path w="3881120" h="1118870">
                  <a:moveTo>
                    <a:pt x="0" y="560196"/>
                  </a:moveTo>
                  <a:lnTo>
                    <a:pt x="14021" y="493448"/>
                  </a:lnTo>
                  <a:lnTo>
                    <a:pt x="54366" y="428482"/>
                  </a:lnTo>
                  <a:lnTo>
                    <a:pt x="85925" y="395108"/>
                  </a:lnTo>
                  <a:lnTo>
                    <a:pt x="122763" y="365263"/>
                  </a:lnTo>
                  <a:lnTo>
                    <a:pt x="164856" y="333637"/>
                  </a:lnTo>
                  <a:lnTo>
                    <a:pt x="215713" y="303792"/>
                  </a:lnTo>
                  <a:lnTo>
                    <a:pt x="270079" y="273947"/>
                  </a:lnTo>
                  <a:lnTo>
                    <a:pt x="331456" y="247598"/>
                  </a:lnTo>
                  <a:lnTo>
                    <a:pt x="398109" y="219501"/>
                  </a:lnTo>
                  <a:lnTo>
                    <a:pt x="471760" y="193185"/>
                  </a:lnTo>
                  <a:lnTo>
                    <a:pt x="548930" y="170330"/>
                  </a:lnTo>
                  <a:lnTo>
                    <a:pt x="631363" y="145762"/>
                  </a:lnTo>
                  <a:lnTo>
                    <a:pt x="719050" y="124689"/>
                  </a:lnTo>
                  <a:lnTo>
                    <a:pt x="810241" y="105364"/>
                  </a:lnTo>
                  <a:lnTo>
                    <a:pt x="904965" y="86072"/>
                  </a:lnTo>
                  <a:lnTo>
                    <a:pt x="1004919" y="68495"/>
                  </a:lnTo>
                  <a:lnTo>
                    <a:pt x="1106620" y="54446"/>
                  </a:lnTo>
                  <a:lnTo>
                    <a:pt x="1211850" y="40398"/>
                  </a:lnTo>
                  <a:lnTo>
                    <a:pt x="1318828" y="29844"/>
                  </a:lnTo>
                  <a:lnTo>
                    <a:pt x="1429334" y="19325"/>
                  </a:lnTo>
                  <a:lnTo>
                    <a:pt x="1541555" y="12300"/>
                  </a:lnTo>
                  <a:lnTo>
                    <a:pt x="1653810" y="5276"/>
                  </a:lnTo>
                  <a:lnTo>
                    <a:pt x="1769559" y="1747"/>
                  </a:lnTo>
                  <a:lnTo>
                    <a:pt x="1883561" y="0"/>
                  </a:lnTo>
                  <a:lnTo>
                    <a:pt x="1999311" y="0"/>
                  </a:lnTo>
                  <a:lnTo>
                    <a:pt x="2113313" y="1747"/>
                  </a:lnTo>
                  <a:lnTo>
                    <a:pt x="2227315" y="5276"/>
                  </a:lnTo>
                  <a:lnTo>
                    <a:pt x="2341317" y="12300"/>
                  </a:lnTo>
                  <a:lnTo>
                    <a:pt x="2451791" y="19325"/>
                  </a:lnTo>
                  <a:lnTo>
                    <a:pt x="2562297" y="29844"/>
                  </a:lnTo>
                  <a:lnTo>
                    <a:pt x="2671023" y="40398"/>
                  </a:lnTo>
                  <a:lnTo>
                    <a:pt x="2776253" y="54446"/>
                  </a:lnTo>
                  <a:lnTo>
                    <a:pt x="2877954" y="68495"/>
                  </a:lnTo>
                  <a:lnTo>
                    <a:pt x="2976193" y="86072"/>
                  </a:lnTo>
                  <a:lnTo>
                    <a:pt x="3072618" y="105364"/>
                  </a:lnTo>
                  <a:lnTo>
                    <a:pt x="3163833" y="124689"/>
                  </a:lnTo>
                  <a:lnTo>
                    <a:pt x="3251519" y="145762"/>
                  </a:lnTo>
                  <a:lnTo>
                    <a:pt x="3333929" y="170330"/>
                  </a:lnTo>
                  <a:lnTo>
                    <a:pt x="3411129" y="193185"/>
                  </a:lnTo>
                  <a:lnTo>
                    <a:pt x="3483019" y="219501"/>
                  </a:lnTo>
                  <a:lnTo>
                    <a:pt x="3549666" y="247598"/>
                  </a:lnTo>
                  <a:lnTo>
                    <a:pt x="3611036" y="273947"/>
                  </a:lnTo>
                  <a:lnTo>
                    <a:pt x="3667163" y="303792"/>
                  </a:lnTo>
                  <a:lnTo>
                    <a:pt x="3716266" y="333637"/>
                  </a:lnTo>
                  <a:lnTo>
                    <a:pt x="3760126" y="365263"/>
                  </a:lnTo>
                  <a:lnTo>
                    <a:pt x="3796961" y="395108"/>
                  </a:lnTo>
                  <a:lnTo>
                    <a:pt x="3826773" y="428482"/>
                  </a:lnTo>
                  <a:lnTo>
                    <a:pt x="3851307" y="460075"/>
                  </a:lnTo>
                  <a:lnTo>
                    <a:pt x="3877623" y="526822"/>
                  </a:lnTo>
                  <a:lnTo>
                    <a:pt x="3881119" y="560196"/>
                  </a:lnTo>
                  <a:lnTo>
                    <a:pt x="3877623" y="591789"/>
                  </a:lnTo>
                  <a:lnTo>
                    <a:pt x="3851307" y="658503"/>
                  </a:lnTo>
                  <a:lnTo>
                    <a:pt x="3826773" y="690129"/>
                  </a:lnTo>
                  <a:lnTo>
                    <a:pt x="3796961" y="723503"/>
                  </a:lnTo>
                  <a:lnTo>
                    <a:pt x="3760126" y="755095"/>
                  </a:lnTo>
                  <a:lnTo>
                    <a:pt x="3716266" y="784940"/>
                  </a:lnTo>
                  <a:lnTo>
                    <a:pt x="3667163" y="814785"/>
                  </a:lnTo>
                  <a:lnTo>
                    <a:pt x="3611036" y="844664"/>
                  </a:lnTo>
                  <a:lnTo>
                    <a:pt x="3549666" y="872761"/>
                  </a:lnTo>
                  <a:lnTo>
                    <a:pt x="3483019" y="899077"/>
                  </a:lnTo>
                  <a:lnTo>
                    <a:pt x="3411129" y="925426"/>
                  </a:lnTo>
                  <a:lnTo>
                    <a:pt x="3333929" y="949994"/>
                  </a:lnTo>
                  <a:lnTo>
                    <a:pt x="3251519" y="972849"/>
                  </a:lnTo>
                  <a:lnTo>
                    <a:pt x="3163833" y="993922"/>
                  </a:lnTo>
                  <a:lnTo>
                    <a:pt x="3072618" y="1014995"/>
                  </a:lnTo>
                  <a:lnTo>
                    <a:pt x="2976193" y="1032538"/>
                  </a:lnTo>
                  <a:lnTo>
                    <a:pt x="2877954" y="1050116"/>
                  </a:lnTo>
                  <a:lnTo>
                    <a:pt x="2776253" y="1064165"/>
                  </a:lnTo>
                  <a:lnTo>
                    <a:pt x="2671023" y="1078180"/>
                  </a:lnTo>
                  <a:lnTo>
                    <a:pt x="2562297" y="1090481"/>
                  </a:lnTo>
                  <a:lnTo>
                    <a:pt x="2451791" y="1099253"/>
                  </a:lnTo>
                  <a:lnTo>
                    <a:pt x="2341317" y="1108058"/>
                  </a:lnTo>
                  <a:lnTo>
                    <a:pt x="2227315" y="1113335"/>
                  </a:lnTo>
                  <a:lnTo>
                    <a:pt x="2113313" y="1116830"/>
                  </a:lnTo>
                  <a:lnTo>
                    <a:pt x="1999311" y="1118578"/>
                  </a:lnTo>
                  <a:lnTo>
                    <a:pt x="1883561" y="1118578"/>
                  </a:lnTo>
                  <a:lnTo>
                    <a:pt x="1769559" y="1116830"/>
                  </a:lnTo>
                  <a:lnTo>
                    <a:pt x="1653810" y="1113335"/>
                  </a:lnTo>
                  <a:lnTo>
                    <a:pt x="1541555" y="1108058"/>
                  </a:lnTo>
                  <a:lnTo>
                    <a:pt x="1429334" y="1099253"/>
                  </a:lnTo>
                  <a:lnTo>
                    <a:pt x="1318828" y="1090481"/>
                  </a:lnTo>
                  <a:lnTo>
                    <a:pt x="1211850" y="1078180"/>
                  </a:lnTo>
                  <a:lnTo>
                    <a:pt x="1106620" y="1064165"/>
                  </a:lnTo>
                  <a:lnTo>
                    <a:pt x="1004919" y="1050116"/>
                  </a:lnTo>
                  <a:lnTo>
                    <a:pt x="904965" y="1032538"/>
                  </a:lnTo>
                  <a:lnTo>
                    <a:pt x="810241" y="1014995"/>
                  </a:lnTo>
                  <a:lnTo>
                    <a:pt x="719050" y="993922"/>
                  </a:lnTo>
                  <a:lnTo>
                    <a:pt x="631363" y="972849"/>
                  </a:lnTo>
                  <a:lnTo>
                    <a:pt x="548930" y="949994"/>
                  </a:lnTo>
                  <a:lnTo>
                    <a:pt x="471760" y="925426"/>
                  </a:lnTo>
                  <a:lnTo>
                    <a:pt x="398109" y="899077"/>
                  </a:lnTo>
                  <a:lnTo>
                    <a:pt x="331456" y="872761"/>
                  </a:lnTo>
                  <a:lnTo>
                    <a:pt x="270079" y="844664"/>
                  </a:lnTo>
                  <a:lnTo>
                    <a:pt x="215713" y="814785"/>
                  </a:lnTo>
                  <a:lnTo>
                    <a:pt x="164856" y="784940"/>
                  </a:lnTo>
                  <a:lnTo>
                    <a:pt x="122763" y="755095"/>
                  </a:lnTo>
                  <a:lnTo>
                    <a:pt x="85925" y="723503"/>
                  </a:lnTo>
                  <a:lnTo>
                    <a:pt x="54366" y="690129"/>
                  </a:lnTo>
                  <a:lnTo>
                    <a:pt x="31558" y="658503"/>
                  </a:lnTo>
                  <a:lnTo>
                    <a:pt x="3505" y="591789"/>
                  </a:lnTo>
                  <a:lnTo>
                    <a:pt x="0" y="560196"/>
                  </a:lnTo>
                </a:path>
                <a:path w="3881120" h="1118870">
                  <a:moveTo>
                    <a:pt x="904965" y="560196"/>
                  </a:moveTo>
                  <a:lnTo>
                    <a:pt x="2599099" y="245850"/>
                  </a:lnTo>
                </a:path>
              </a:pathLst>
            </a:custGeom>
            <a:ln w="3504">
              <a:solidFill>
                <a:srgbClr val="231F20"/>
              </a:solidFill>
            </a:ln>
          </p:spPr>
          <p:txBody>
            <a:bodyPr wrap="square" lIns="0" tIns="0" rIns="0" bIns="0" rtlCol="0"/>
            <a:lstStyle/>
            <a:p>
              <a:endParaRPr/>
            </a:p>
          </p:txBody>
        </p:sp>
      </p:grpSp>
      <p:sp>
        <p:nvSpPr>
          <p:cNvPr id="103" name="object 103"/>
          <p:cNvSpPr txBox="1"/>
          <p:nvPr/>
        </p:nvSpPr>
        <p:spPr>
          <a:xfrm>
            <a:off x="2353607" y="1149464"/>
            <a:ext cx="591820" cy="236220"/>
          </a:xfrm>
          <a:prstGeom prst="rect">
            <a:avLst/>
          </a:prstGeom>
        </p:spPr>
        <p:txBody>
          <a:bodyPr vert="horz" wrap="square" lIns="0" tIns="16510" rIns="0" bIns="0" rtlCol="0">
            <a:spAutoFit/>
          </a:bodyPr>
          <a:lstStyle/>
          <a:p>
            <a:pPr marL="12700">
              <a:lnSpc>
                <a:spcPct val="100000"/>
              </a:lnSpc>
              <a:spcBef>
                <a:spcPts val="130"/>
              </a:spcBef>
            </a:pPr>
            <a:r>
              <a:rPr sz="1350" spc="10" dirty="0">
                <a:solidFill>
                  <a:srgbClr val="231F20"/>
                </a:solidFill>
                <a:latin typeface="Arial MT"/>
                <a:cs typeface="Arial MT"/>
              </a:rPr>
              <a:t>Level</a:t>
            </a:r>
            <a:r>
              <a:rPr sz="1350" spc="-60" dirty="0">
                <a:solidFill>
                  <a:srgbClr val="231F20"/>
                </a:solidFill>
                <a:latin typeface="Arial MT"/>
                <a:cs typeface="Arial MT"/>
              </a:rPr>
              <a:t> </a:t>
            </a:r>
            <a:r>
              <a:rPr sz="1350" spc="15" dirty="0">
                <a:solidFill>
                  <a:srgbClr val="231F20"/>
                </a:solidFill>
                <a:latin typeface="Arial MT"/>
                <a:cs typeface="Arial MT"/>
              </a:rPr>
              <a:t>2</a:t>
            </a:r>
            <a:endParaRPr sz="1350">
              <a:latin typeface="Arial MT"/>
              <a:cs typeface="Arial MT"/>
            </a:endParaRPr>
          </a:p>
        </p:txBody>
      </p:sp>
      <p:sp>
        <p:nvSpPr>
          <p:cNvPr id="104" name="object 104"/>
          <p:cNvSpPr txBox="1"/>
          <p:nvPr/>
        </p:nvSpPr>
        <p:spPr>
          <a:xfrm>
            <a:off x="3552367" y="6154711"/>
            <a:ext cx="3587115" cy="276999"/>
          </a:xfrm>
          <a:prstGeom prst="rect">
            <a:avLst/>
          </a:prstGeom>
        </p:spPr>
        <p:txBody>
          <a:bodyPr vert="horz" wrap="square" lIns="0" tIns="15240" rIns="0" bIns="0" rtlCol="0">
            <a:spAutoFit/>
          </a:bodyPr>
          <a:lstStyle/>
          <a:p>
            <a:pPr marL="12700">
              <a:lnSpc>
                <a:spcPct val="100000"/>
              </a:lnSpc>
              <a:spcBef>
                <a:spcPts val="120"/>
              </a:spcBef>
            </a:pPr>
            <a:r>
              <a:rPr sz="1700" spc="45">
                <a:latin typeface="Calibri"/>
                <a:cs typeface="Calibri"/>
              </a:rPr>
              <a:t>Topology</a:t>
            </a:r>
            <a:r>
              <a:rPr sz="1700" spc="175">
                <a:latin typeface="Calibri"/>
                <a:cs typeface="Calibri"/>
              </a:rPr>
              <a:t> </a:t>
            </a:r>
            <a:r>
              <a:rPr sz="1700" spc="20" dirty="0">
                <a:latin typeface="Calibri"/>
                <a:cs typeface="Calibri"/>
              </a:rPr>
              <a:t>example</a:t>
            </a:r>
            <a:r>
              <a:rPr sz="1700" spc="175" dirty="0">
                <a:latin typeface="Calibri"/>
                <a:cs typeface="Calibri"/>
              </a:rPr>
              <a:t> </a:t>
            </a:r>
            <a:r>
              <a:rPr sz="1700" spc="60" dirty="0">
                <a:latin typeface="Calibri"/>
                <a:cs typeface="Calibri"/>
              </a:rPr>
              <a:t>in</a:t>
            </a:r>
            <a:r>
              <a:rPr sz="1700" spc="175" dirty="0">
                <a:latin typeface="Calibri"/>
                <a:cs typeface="Calibri"/>
              </a:rPr>
              <a:t> HSR.</a:t>
            </a:r>
            <a:endParaRPr sz="1700">
              <a:latin typeface="Calibri"/>
              <a:cs typeface="Calibri"/>
            </a:endParaRPr>
          </a:p>
        </p:txBody>
      </p:sp>
      <p:sp>
        <p:nvSpPr>
          <p:cNvPr id="105" name="object 10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930237" y="955269"/>
            <a:ext cx="7072630" cy="5063490"/>
          </a:xfrm>
          <a:prstGeom prst="rect">
            <a:avLst/>
          </a:prstGeom>
        </p:spPr>
        <p:txBody>
          <a:bodyPr vert="horz" wrap="square" lIns="0" tIns="15240" rIns="0" bIns="0" rtlCol="0">
            <a:spAutoFit/>
          </a:bodyPr>
          <a:lstStyle/>
          <a:p>
            <a:pPr marL="102870">
              <a:lnSpc>
                <a:spcPct val="100000"/>
              </a:lnSpc>
              <a:spcBef>
                <a:spcPts val="120"/>
              </a:spcBef>
            </a:pPr>
            <a:r>
              <a:rPr sz="1700" b="1" spc="270" dirty="0">
                <a:latin typeface="Calibri"/>
                <a:cs typeface="Calibri"/>
              </a:rPr>
              <a:t>At</a:t>
            </a:r>
            <a:r>
              <a:rPr sz="1700" b="1" spc="250" dirty="0">
                <a:latin typeface="Calibri"/>
                <a:cs typeface="Calibri"/>
              </a:rPr>
              <a:t> </a:t>
            </a:r>
            <a:r>
              <a:rPr sz="1700" b="1" spc="114" dirty="0">
                <a:latin typeface="Calibri"/>
                <a:cs typeface="Calibri"/>
              </a:rPr>
              <a:t>the</a:t>
            </a:r>
            <a:r>
              <a:rPr sz="1700" b="1" spc="260" dirty="0">
                <a:latin typeface="Calibri"/>
                <a:cs typeface="Calibri"/>
              </a:rPr>
              <a:t> </a:t>
            </a:r>
            <a:r>
              <a:rPr sz="1700" b="1" spc="130" dirty="0">
                <a:latin typeface="Calibri"/>
                <a:cs typeface="Calibri"/>
              </a:rPr>
              <a:t>physical</a:t>
            </a:r>
            <a:r>
              <a:rPr sz="1700" b="1" spc="254" dirty="0">
                <a:latin typeface="Calibri"/>
                <a:cs typeface="Calibri"/>
              </a:rPr>
              <a:t> </a:t>
            </a:r>
            <a:r>
              <a:rPr sz="1700" b="1" spc="105" dirty="0">
                <a:latin typeface="Calibri"/>
                <a:cs typeface="Calibri"/>
              </a:rPr>
              <a:t>layer</a:t>
            </a:r>
            <a:r>
              <a:rPr sz="1700" b="1" spc="260" dirty="0">
                <a:latin typeface="Calibri"/>
                <a:cs typeface="Calibri"/>
              </a:rPr>
              <a:t> </a:t>
            </a:r>
            <a:r>
              <a:rPr sz="1700" b="1" spc="105" dirty="0">
                <a:latin typeface="Calibri"/>
                <a:cs typeface="Calibri"/>
              </a:rPr>
              <a:t>nodes</a:t>
            </a:r>
            <a:r>
              <a:rPr sz="1700" b="1" spc="260" dirty="0">
                <a:latin typeface="Calibri"/>
                <a:cs typeface="Calibri"/>
              </a:rPr>
              <a:t> </a:t>
            </a:r>
            <a:r>
              <a:rPr sz="1700" b="1" spc="100" dirty="0">
                <a:latin typeface="Calibri"/>
                <a:cs typeface="Calibri"/>
              </a:rPr>
              <a:t>are</a:t>
            </a:r>
            <a:r>
              <a:rPr sz="1700" b="1" spc="254" dirty="0">
                <a:latin typeface="Calibri"/>
                <a:cs typeface="Calibri"/>
              </a:rPr>
              <a:t> </a:t>
            </a:r>
            <a:r>
              <a:rPr sz="1700" b="1" spc="95" dirty="0">
                <a:latin typeface="Calibri"/>
                <a:cs typeface="Calibri"/>
              </a:rPr>
              <a:t>classified</a:t>
            </a:r>
            <a:r>
              <a:rPr sz="1700" b="1" spc="260" dirty="0">
                <a:latin typeface="Calibri"/>
                <a:cs typeface="Calibri"/>
              </a:rPr>
              <a:t> </a:t>
            </a:r>
            <a:r>
              <a:rPr sz="1700" b="1" spc="95" dirty="0">
                <a:latin typeface="Calibri"/>
                <a:cs typeface="Calibri"/>
              </a:rPr>
              <a:t>into:</a:t>
            </a:r>
            <a:endParaRPr sz="1700">
              <a:latin typeface="Calibri"/>
              <a:cs typeface="Calibri"/>
            </a:endParaRPr>
          </a:p>
          <a:p>
            <a:pPr marL="228600" indent="-216535">
              <a:lnSpc>
                <a:spcPct val="100000"/>
              </a:lnSpc>
              <a:spcBef>
                <a:spcPts val="1380"/>
              </a:spcBef>
              <a:buFont typeface="Cambria"/>
              <a:buChar char="•"/>
              <a:tabLst>
                <a:tab pos="229235" algn="l"/>
              </a:tabLst>
            </a:pPr>
            <a:r>
              <a:rPr sz="1700" b="1" spc="125" dirty="0">
                <a:latin typeface="Calibri"/>
                <a:cs typeface="Calibri"/>
              </a:rPr>
              <a:t>cluster</a:t>
            </a:r>
            <a:r>
              <a:rPr sz="1700" b="1" spc="265" dirty="0">
                <a:latin typeface="Calibri"/>
                <a:cs typeface="Calibri"/>
              </a:rPr>
              <a:t> </a:t>
            </a:r>
            <a:r>
              <a:rPr sz="1700" b="1" spc="100" dirty="0">
                <a:latin typeface="Calibri"/>
                <a:cs typeface="Calibri"/>
              </a:rPr>
              <a:t>heads;</a:t>
            </a:r>
            <a:r>
              <a:rPr sz="1700" b="1" spc="180" dirty="0">
                <a:latin typeface="Calibri"/>
                <a:cs typeface="Calibri"/>
              </a:rPr>
              <a:t> </a:t>
            </a:r>
            <a:r>
              <a:rPr sz="1700" spc="15" dirty="0">
                <a:latin typeface="Calibri"/>
                <a:cs typeface="Calibri"/>
              </a:rPr>
              <a:t>belong</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25" dirty="0">
                <a:latin typeface="Calibri"/>
                <a:cs typeface="Calibri"/>
              </a:rPr>
              <a:t>a</a:t>
            </a:r>
            <a:r>
              <a:rPr sz="1700" spc="180" dirty="0">
                <a:latin typeface="Calibri"/>
                <a:cs typeface="Calibri"/>
              </a:rPr>
              <a:t> </a:t>
            </a:r>
            <a:r>
              <a:rPr sz="1700" spc="20" dirty="0">
                <a:latin typeface="Calibri"/>
                <a:cs typeface="Calibri"/>
              </a:rPr>
              <a:t>single</a:t>
            </a:r>
            <a:r>
              <a:rPr sz="1700" spc="180" dirty="0">
                <a:latin typeface="Calibri"/>
                <a:cs typeface="Calibri"/>
              </a:rPr>
              <a:t> </a:t>
            </a:r>
            <a:r>
              <a:rPr sz="1700" spc="25" dirty="0">
                <a:latin typeface="Calibri"/>
                <a:cs typeface="Calibri"/>
              </a:rPr>
              <a:t>cluster</a:t>
            </a:r>
            <a:r>
              <a:rPr sz="1700" spc="180" dirty="0">
                <a:latin typeface="Calibri"/>
                <a:cs typeface="Calibri"/>
              </a:rPr>
              <a:t> </a:t>
            </a:r>
            <a:r>
              <a:rPr sz="1700" spc="35" dirty="0">
                <a:latin typeface="Calibri"/>
                <a:cs typeface="Calibri"/>
              </a:rPr>
              <a:t>and</a:t>
            </a:r>
            <a:r>
              <a:rPr sz="1700" spc="180" dirty="0">
                <a:latin typeface="Calibri"/>
                <a:cs typeface="Calibri"/>
              </a:rPr>
              <a:t> </a:t>
            </a:r>
            <a:r>
              <a:rPr sz="1700" spc="-10" dirty="0">
                <a:latin typeface="Calibri"/>
                <a:cs typeface="Calibri"/>
              </a:rPr>
              <a:t>elected</a:t>
            </a:r>
            <a:r>
              <a:rPr sz="1700" spc="180" dirty="0">
                <a:latin typeface="Calibri"/>
                <a:cs typeface="Calibri"/>
              </a:rPr>
              <a:t> </a:t>
            </a:r>
            <a:r>
              <a:rPr sz="1700" spc="10" dirty="0">
                <a:latin typeface="Calibri"/>
                <a:cs typeface="Calibri"/>
              </a:rPr>
              <a:t>as</a:t>
            </a:r>
            <a:r>
              <a:rPr sz="1700" spc="185" dirty="0">
                <a:latin typeface="Calibri"/>
                <a:cs typeface="Calibri"/>
              </a:rPr>
              <a:t> </a:t>
            </a:r>
            <a:r>
              <a:rPr sz="1700" spc="25" dirty="0">
                <a:latin typeface="Calibri"/>
                <a:cs typeface="Calibri"/>
              </a:rPr>
              <a:t>a</a:t>
            </a:r>
            <a:r>
              <a:rPr sz="1700" spc="180" dirty="0">
                <a:latin typeface="Calibri"/>
                <a:cs typeface="Calibri"/>
              </a:rPr>
              <a:t> </a:t>
            </a:r>
            <a:r>
              <a:rPr sz="1700" spc="25" dirty="0">
                <a:latin typeface="Calibri"/>
                <a:cs typeface="Calibri"/>
              </a:rPr>
              <a:t>cluster</a:t>
            </a:r>
            <a:r>
              <a:rPr sz="1700" spc="180" dirty="0">
                <a:latin typeface="Calibri"/>
                <a:cs typeface="Calibri"/>
              </a:rPr>
              <a:t> </a:t>
            </a:r>
            <a:r>
              <a:rPr sz="1700" spc="5" dirty="0">
                <a:latin typeface="Calibri"/>
                <a:cs typeface="Calibri"/>
              </a:rPr>
              <a:t>head;</a:t>
            </a:r>
            <a:endParaRPr sz="1700">
              <a:latin typeface="Calibri"/>
              <a:cs typeface="Calibri"/>
            </a:endParaRPr>
          </a:p>
          <a:p>
            <a:pPr marL="228600" indent="-216535">
              <a:lnSpc>
                <a:spcPct val="100000"/>
              </a:lnSpc>
              <a:spcBef>
                <a:spcPts val="1375"/>
              </a:spcBef>
              <a:buFont typeface="Cambria"/>
              <a:buChar char="•"/>
              <a:tabLst>
                <a:tab pos="229235" algn="l"/>
              </a:tabLst>
            </a:pPr>
            <a:r>
              <a:rPr sz="1700" b="1" spc="110" dirty="0">
                <a:latin typeface="Calibri"/>
                <a:cs typeface="Calibri"/>
              </a:rPr>
              <a:t>gateway</a:t>
            </a:r>
            <a:r>
              <a:rPr sz="1700" b="1" spc="254" dirty="0">
                <a:latin typeface="Calibri"/>
                <a:cs typeface="Calibri"/>
              </a:rPr>
              <a:t> </a:t>
            </a:r>
            <a:r>
              <a:rPr sz="1700" b="1" spc="100" dirty="0">
                <a:latin typeface="Calibri"/>
                <a:cs typeface="Calibri"/>
              </a:rPr>
              <a:t>nodes;</a:t>
            </a:r>
            <a:r>
              <a:rPr sz="1700" b="1" spc="180" dirty="0">
                <a:latin typeface="Calibri"/>
                <a:cs typeface="Calibri"/>
              </a:rPr>
              <a:t> </a:t>
            </a:r>
            <a:r>
              <a:rPr sz="1700" spc="15" dirty="0">
                <a:latin typeface="Calibri"/>
                <a:cs typeface="Calibri"/>
              </a:rPr>
              <a:t>belong</a:t>
            </a:r>
            <a:r>
              <a:rPr sz="1700" spc="180" dirty="0">
                <a:latin typeface="Calibri"/>
                <a:cs typeface="Calibri"/>
              </a:rPr>
              <a:t> </a:t>
            </a:r>
            <a:r>
              <a:rPr sz="1700" spc="10" dirty="0">
                <a:latin typeface="Calibri"/>
                <a:cs typeface="Calibri"/>
              </a:rPr>
              <a:t>to</a:t>
            </a:r>
            <a:r>
              <a:rPr sz="1700" spc="175" dirty="0">
                <a:latin typeface="Calibri"/>
                <a:cs typeface="Calibri"/>
              </a:rPr>
              <a:t> </a:t>
            </a:r>
            <a:r>
              <a:rPr sz="1700" spc="-25" dirty="0">
                <a:latin typeface="Calibri"/>
                <a:cs typeface="Calibri"/>
              </a:rPr>
              <a:t>two</a:t>
            </a:r>
            <a:r>
              <a:rPr sz="1700" spc="175" dirty="0">
                <a:latin typeface="Calibri"/>
                <a:cs typeface="Calibri"/>
              </a:rPr>
              <a:t> </a:t>
            </a:r>
            <a:r>
              <a:rPr sz="1700" dirty="0">
                <a:latin typeface="Calibri"/>
                <a:cs typeface="Calibri"/>
              </a:rPr>
              <a:t>or</a:t>
            </a:r>
            <a:r>
              <a:rPr sz="1700" spc="180" dirty="0">
                <a:latin typeface="Calibri"/>
                <a:cs typeface="Calibri"/>
              </a:rPr>
              <a:t> </a:t>
            </a:r>
            <a:r>
              <a:rPr sz="1700" spc="-15" dirty="0">
                <a:latin typeface="Calibri"/>
                <a:cs typeface="Calibri"/>
              </a:rPr>
              <a:t>more</a:t>
            </a:r>
            <a:r>
              <a:rPr sz="1700" spc="175" dirty="0">
                <a:latin typeface="Calibri"/>
                <a:cs typeface="Calibri"/>
              </a:rPr>
              <a:t> </a:t>
            </a:r>
            <a:r>
              <a:rPr sz="1700" spc="20" dirty="0">
                <a:latin typeface="Calibri"/>
                <a:cs typeface="Calibri"/>
              </a:rPr>
              <a:t>clusters;</a:t>
            </a:r>
            <a:endParaRPr sz="1700">
              <a:latin typeface="Calibri"/>
              <a:cs typeface="Calibri"/>
            </a:endParaRPr>
          </a:p>
          <a:p>
            <a:pPr marL="228600" indent="-216535">
              <a:lnSpc>
                <a:spcPct val="100000"/>
              </a:lnSpc>
              <a:spcBef>
                <a:spcPts val="1380"/>
              </a:spcBef>
              <a:buFont typeface="Cambria"/>
              <a:buChar char="•"/>
              <a:tabLst>
                <a:tab pos="229235" algn="l"/>
              </a:tabLst>
            </a:pPr>
            <a:r>
              <a:rPr sz="1700" b="1" spc="140" dirty="0">
                <a:latin typeface="Calibri"/>
                <a:cs typeface="Calibri"/>
              </a:rPr>
              <a:t>normal</a:t>
            </a:r>
            <a:r>
              <a:rPr sz="1700" b="1" spc="254" dirty="0">
                <a:latin typeface="Calibri"/>
                <a:cs typeface="Calibri"/>
              </a:rPr>
              <a:t> </a:t>
            </a:r>
            <a:r>
              <a:rPr sz="1700" b="1" spc="90" dirty="0">
                <a:latin typeface="Calibri"/>
                <a:cs typeface="Calibri"/>
              </a:rPr>
              <a:t>nodes</a:t>
            </a:r>
            <a:r>
              <a:rPr sz="1700" spc="90" dirty="0">
                <a:latin typeface="Calibri"/>
                <a:cs typeface="Calibri"/>
              </a:rPr>
              <a:t>:</a:t>
            </a:r>
            <a:r>
              <a:rPr sz="1700" spc="360" dirty="0">
                <a:latin typeface="Calibri"/>
                <a:cs typeface="Calibri"/>
              </a:rPr>
              <a:t> </a:t>
            </a:r>
            <a:r>
              <a:rPr sz="1700" spc="15" dirty="0">
                <a:latin typeface="Calibri"/>
                <a:cs typeface="Calibri"/>
              </a:rPr>
              <a:t>belong</a:t>
            </a:r>
            <a:r>
              <a:rPr sz="1700" spc="170" dirty="0">
                <a:latin typeface="Calibri"/>
                <a:cs typeface="Calibri"/>
              </a:rPr>
              <a:t> </a:t>
            </a:r>
            <a:r>
              <a:rPr sz="1700" spc="10" dirty="0">
                <a:latin typeface="Calibri"/>
                <a:cs typeface="Calibri"/>
              </a:rPr>
              <a:t>to</a:t>
            </a:r>
            <a:r>
              <a:rPr sz="1700" spc="175" dirty="0">
                <a:latin typeface="Calibri"/>
                <a:cs typeface="Calibri"/>
              </a:rPr>
              <a:t> </a:t>
            </a:r>
            <a:r>
              <a:rPr sz="1700" spc="25" dirty="0">
                <a:latin typeface="Calibri"/>
                <a:cs typeface="Calibri"/>
              </a:rPr>
              <a:t>a</a:t>
            </a:r>
            <a:r>
              <a:rPr sz="1700" spc="175" dirty="0">
                <a:latin typeface="Calibri"/>
                <a:cs typeface="Calibri"/>
              </a:rPr>
              <a:t> </a:t>
            </a:r>
            <a:r>
              <a:rPr sz="1700" spc="20" dirty="0">
                <a:latin typeface="Calibri"/>
                <a:cs typeface="Calibri"/>
              </a:rPr>
              <a:t>single</a:t>
            </a:r>
            <a:r>
              <a:rPr sz="1700" spc="175" dirty="0">
                <a:latin typeface="Calibri"/>
                <a:cs typeface="Calibri"/>
              </a:rPr>
              <a:t> </a:t>
            </a:r>
            <a:r>
              <a:rPr sz="1700" spc="30" dirty="0">
                <a:latin typeface="Calibri"/>
                <a:cs typeface="Calibri"/>
              </a:rPr>
              <a:t>cluster.</a:t>
            </a:r>
            <a:endParaRPr sz="1700">
              <a:latin typeface="Calibri"/>
              <a:cs typeface="Calibri"/>
            </a:endParaRPr>
          </a:p>
          <a:p>
            <a:pPr marL="102870">
              <a:lnSpc>
                <a:spcPct val="100000"/>
              </a:lnSpc>
              <a:spcBef>
                <a:spcPts val="1375"/>
              </a:spcBef>
            </a:pPr>
            <a:r>
              <a:rPr sz="1700" b="1" spc="170" dirty="0">
                <a:latin typeface="Calibri"/>
                <a:cs typeface="Calibri"/>
              </a:rPr>
              <a:t>Cluster</a:t>
            </a:r>
            <a:r>
              <a:rPr sz="1700" b="1" spc="260" dirty="0">
                <a:latin typeface="Calibri"/>
                <a:cs typeface="Calibri"/>
              </a:rPr>
              <a:t> </a:t>
            </a:r>
            <a:r>
              <a:rPr sz="1700" b="1" spc="105" dirty="0">
                <a:latin typeface="Calibri"/>
                <a:cs typeface="Calibri"/>
              </a:rPr>
              <a:t>heads</a:t>
            </a:r>
            <a:r>
              <a:rPr sz="1700" b="1" spc="260" dirty="0">
                <a:latin typeface="Calibri"/>
                <a:cs typeface="Calibri"/>
              </a:rPr>
              <a:t> </a:t>
            </a:r>
            <a:r>
              <a:rPr sz="1700" b="1" spc="130" dirty="0">
                <a:latin typeface="Calibri"/>
                <a:cs typeface="Calibri"/>
              </a:rPr>
              <a:t>at</a:t>
            </a:r>
            <a:r>
              <a:rPr sz="1700" b="1" spc="265" dirty="0">
                <a:latin typeface="Calibri"/>
                <a:cs typeface="Calibri"/>
              </a:rPr>
              <a:t> </a:t>
            </a:r>
            <a:r>
              <a:rPr sz="1700" b="1" spc="90" dirty="0">
                <a:latin typeface="Calibri"/>
                <a:cs typeface="Calibri"/>
              </a:rPr>
              <a:t>level</a:t>
            </a:r>
            <a:r>
              <a:rPr sz="1700" b="1" spc="260" dirty="0">
                <a:latin typeface="Calibri"/>
                <a:cs typeface="Calibri"/>
              </a:rPr>
              <a:t> </a:t>
            </a:r>
            <a:r>
              <a:rPr sz="1700" b="1" spc="105" dirty="0">
                <a:latin typeface="Calibri"/>
                <a:cs typeface="Calibri"/>
              </a:rPr>
              <a:t>0</a:t>
            </a:r>
            <a:r>
              <a:rPr sz="1700" b="1" spc="265" dirty="0">
                <a:latin typeface="Calibri"/>
                <a:cs typeface="Calibri"/>
              </a:rPr>
              <a:t> </a:t>
            </a:r>
            <a:r>
              <a:rPr sz="1700" b="1" spc="135" dirty="0">
                <a:latin typeface="Calibri"/>
                <a:cs typeface="Calibri"/>
              </a:rPr>
              <a:t>(physical</a:t>
            </a:r>
            <a:r>
              <a:rPr sz="1700" b="1" spc="254" dirty="0">
                <a:latin typeface="Calibri"/>
                <a:cs typeface="Calibri"/>
              </a:rPr>
              <a:t> </a:t>
            </a:r>
            <a:r>
              <a:rPr sz="1700" b="1" spc="110" dirty="0">
                <a:latin typeface="Calibri"/>
                <a:cs typeface="Calibri"/>
              </a:rPr>
              <a:t>level)</a:t>
            </a:r>
            <a:r>
              <a:rPr sz="1700" b="1" spc="265" dirty="0">
                <a:latin typeface="Calibri"/>
                <a:cs typeface="Calibri"/>
              </a:rPr>
              <a:t> </a:t>
            </a:r>
            <a:r>
              <a:rPr sz="1700" b="1" spc="130" dirty="0">
                <a:latin typeface="Calibri"/>
                <a:cs typeface="Calibri"/>
              </a:rPr>
              <a:t>could</a:t>
            </a:r>
            <a:r>
              <a:rPr sz="1700" b="1" spc="260" dirty="0">
                <a:latin typeface="Calibri"/>
                <a:cs typeface="Calibri"/>
              </a:rPr>
              <a:t> </a:t>
            </a:r>
            <a:r>
              <a:rPr sz="1700" b="1" spc="120" dirty="0">
                <a:latin typeface="Calibri"/>
                <a:cs typeface="Calibri"/>
              </a:rPr>
              <a:t>be</a:t>
            </a:r>
            <a:r>
              <a:rPr sz="1700" b="1" spc="265" dirty="0">
                <a:latin typeface="Calibri"/>
                <a:cs typeface="Calibri"/>
              </a:rPr>
              <a:t> </a:t>
            </a:r>
            <a:r>
              <a:rPr sz="1700" b="1" spc="110" dirty="0">
                <a:latin typeface="Calibri"/>
                <a:cs typeface="Calibri"/>
              </a:rPr>
              <a:t>responsible</a:t>
            </a:r>
            <a:r>
              <a:rPr sz="1700" b="1" spc="260" dirty="0">
                <a:latin typeface="Calibri"/>
                <a:cs typeface="Calibri"/>
              </a:rPr>
              <a:t> </a:t>
            </a:r>
            <a:r>
              <a:rPr sz="1700" b="1" spc="85" dirty="0">
                <a:latin typeface="Calibri"/>
                <a:cs typeface="Calibri"/>
              </a:rPr>
              <a:t>for:</a:t>
            </a:r>
            <a:endParaRPr sz="1700">
              <a:latin typeface="Calibri"/>
              <a:cs typeface="Calibri"/>
            </a:endParaRPr>
          </a:p>
          <a:p>
            <a:pPr marL="228600" indent="-216535">
              <a:lnSpc>
                <a:spcPct val="100000"/>
              </a:lnSpc>
              <a:spcBef>
                <a:spcPts val="1380"/>
              </a:spcBef>
              <a:buFont typeface="Cambria"/>
              <a:buChar char="•"/>
              <a:tabLst>
                <a:tab pos="229235" algn="l"/>
              </a:tabLst>
            </a:pPr>
            <a:r>
              <a:rPr sz="1700" spc="25" dirty="0">
                <a:latin typeface="Calibri"/>
                <a:cs typeface="Calibri"/>
              </a:rPr>
              <a:t>slot/frequency/code</a:t>
            </a:r>
            <a:r>
              <a:rPr sz="1700" spc="190" dirty="0">
                <a:latin typeface="Calibri"/>
                <a:cs typeface="Calibri"/>
              </a:rPr>
              <a:t> </a:t>
            </a:r>
            <a:r>
              <a:rPr sz="1700" spc="35" dirty="0">
                <a:latin typeface="Calibri"/>
                <a:cs typeface="Calibri"/>
              </a:rPr>
              <a:t>allocation</a:t>
            </a:r>
            <a:r>
              <a:rPr sz="1700" spc="195" dirty="0">
                <a:latin typeface="Calibri"/>
                <a:cs typeface="Calibri"/>
              </a:rPr>
              <a:t> </a:t>
            </a:r>
            <a:r>
              <a:rPr sz="1700" spc="10" dirty="0">
                <a:latin typeface="Calibri"/>
                <a:cs typeface="Calibri"/>
              </a:rPr>
              <a:t>to</a:t>
            </a:r>
            <a:r>
              <a:rPr sz="1700" spc="190" dirty="0">
                <a:latin typeface="Calibri"/>
                <a:cs typeface="Calibri"/>
              </a:rPr>
              <a:t> </a:t>
            </a:r>
            <a:r>
              <a:rPr sz="1700" spc="45" dirty="0">
                <a:latin typeface="Calibri"/>
                <a:cs typeface="Calibri"/>
              </a:rPr>
              <a:t>utilize</a:t>
            </a:r>
            <a:r>
              <a:rPr sz="1700" spc="195" dirty="0">
                <a:latin typeface="Calibri"/>
                <a:cs typeface="Calibri"/>
              </a:rPr>
              <a:t> </a:t>
            </a:r>
            <a:r>
              <a:rPr sz="1700" spc="30" dirty="0">
                <a:latin typeface="Calibri"/>
                <a:cs typeface="Calibri"/>
              </a:rPr>
              <a:t>spectrum</a:t>
            </a:r>
            <a:r>
              <a:rPr sz="1700" spc="190" dirty="0">
                <a:latin typeface="Calibri"/>
                <a:cs typeface="Calibri"/>
              </a:rPr>
              <a:t> </a:t>
            </a:r>
            <a:r>
              <a:rPr sz="1700" spc="-15" dirty="0">
                <a:latin typeface="Calibri"/>
                <a:cs typeface="Calibri"/>
              </a:rPr>
              <a:t>more</a:t>
            </a:r>
            <a:r>
              <a:rPr sz="1700" spc="195" dirty="0">
                <a:latin typeface="Calibri"/>
                <a:cs typeface="Calibri"/>
              </a:rPr>
              <a:t> </a:t>
            </a:r>
            <a:r>
              <a:rPr sz="1700" spc="10" dirty="0">
                <a:latin typeface="Calibri"/>
                <a:cs typeface="Calibri"/>
              </a:rPr>
              <a:t>efficiently;</a:t>
            </a:r>
            <a:endParaRPr sz="1700">
              <a:latin typeface="Calibri"/>
              <a:cs typeface="Calibri"/>
            </a:endParaRPr>
          </a:p>
          <a:p>
            <a:pPr marL="228600" indent="-216535">
              <a:lnSpc>
                <a:spcPct val="100000"/>
              </a:lnSpc>
              <a:spcBef>
                <a:spcPts val="1380"/>
              </a:spcBef>
              <a:buFont typeface="Cambria"/>
              <a:buChar char="•"/>
              <a:tabLst>
                <a:tab pos="229235" algn="l"/>
              </a:tabLst>
            </a:pPr>
            <a:r>
              <a:rPr sz="1700" spc="50" dirty="0">
                <a:latin typeface="Calibri"/>
                <a:cs typeface="Calibri"/>
              </a:rPr>
              <a:t>call</a:t>
            </a:r>
            <a:r>
              <a:rPr sz="1700" spc="180" dirty="0">
                <a:latin typeface="Calibri"/>
                <a:cs typeface="Calibri"/>
              </a:rPr>
              <a:t> </a:t>
            </a:r>
            <a:r>
              <a:rPr sz="1700" spc="20" dirty="0">
                <a:latin typeface="Calibri"/>
                <a:cs typeface="Calibri"/>
              </a:rPr>
              <a:t>admission</a:t>
            </a:r>
            <a:r>
              <a:rPr sz="1700" spc="185" dirty="0">
                <a:latin typeface="Calibri"/>
                <a:cs typeface="Calibri"/>
              </a:rPr>
              <a:t> </a:t>
            </a:r>
            <a:r>
              <a:rPr sz="1700" spc="15" dirty="0">
                <a:latin typeface="Calibri"/>
                <a:cs typeface="Calibri"/>
              </a:rPr>
              <a:t>control</a:t>
            </a:r>
            <a:r>
              <a:rPr sz="1700" spc="175" dirty="0">
                <a:latin typeface="Calibri"/>
                <a:cs typeface="Calibri"/>
              </a:rPr>
              <a:t> </a:t>
            </a:r>
            <a:r>
              <a:rPr sz="1700" spc="10" dirty="0">
                <a:latin typeface="Calibri"/>
                <a:cs typeface="Calibri"/>
              </a:rPr>
              <a:t>from</a:t>
            </a:r>
            <a:r>
              <a:rPr sz="1700" spc="185" dirty="0">
                <a:latin typeface="Calibri"/>
                <a:cs typeface="Calibri"/>
              </a:rPr>
              <a:t> </a:t>
            </a:r>
            <a:r>
              <a:rPr sz="1700" spc="30" dirty="0">
                <a:latin typeface="Calibri"/>
                <a:cs typeface="Calibri"/>
              </a:rPr>
              <a:t>normal</a:t>
            </a:r>
            <a:r>
              <a:rPr sz="1700" spc="180" dirty="0">
                <a:latin typeface="Calibri"/>
                <a:cs typeface="Calibri"/>
              </a:rPr>
              <a:t> </a:t>
            </a:r>
            <a:r>
              <a:rPr sz="1700" dirty="0">
                <a:latin typeface="Calibri"/>
                <a:cs typeface="Calibri"/>
              </a:rPr>
              <a:t>member</a:t>
            </a:r>
            <a:r>
              <a:rPr sz="1700" spc="185" dirty="0">
                <a:latin typeface="Calibri"/>
                <a:cs typeface="Calibri"/>
              </a:rPr>
              <a:t> </a:t>
            </a:r>
            <a:r>
              <a:rPr sz="1700" spc="-5" dirty="0">
                <a:latin typeface="Calibri"/>
                <a:cs typeface="Calibri"/>
              </a:rPr>
              <a:t>nodes;</a:t>
            </a:r>
            <a:endParaRPr sz="1700">
              <a:latin typeface="Calibri"/>
              <a:cs typeface="Calibri"/>
            </a:endParaRPr>
          </a:p>
          <a:p>
            <a:pPr marL="228600" indent="-216535">
              <a:lnSpc>
                <a:spcPct val="100000"/>
              </a:lnSpc>
              <a:spcBef>
                <a:spcPts val="1380"/>
              </a:spcBef>
              <a:buFont typeface="Cambria"/>
              <a:buChar char="•"/>
              <a:tabLst>
                <a:tab pos="229235" algn="l"/>
              </a:tabLst>
            </a:pPr>
            <a:r>
              <a:rPr sz="1700" spc="25" dirty="0">
                <a:latin typeface="Calibri"/>
                <a:cs typeface="Calibri"/>
              </a:rPr>
              <a:t>scheduling</a:t>
            </a:r>
            <a:r>
              <a:rPr sz="1700" spc="165" dirty="0">
                <a:latin typeface="Calibri"/>
                <a:cs typeface="Calibri"/>
              </a:rPr>
              <a:t> </a:t>
            </a:r>
            <a:r>
              <a:rPr sz="1700" spc="-35" dirty="0">
                <a:latin typeface="Calibri"/>
                <a:cs typeface="Calibri"/>
              </a:rPr>
              <a:t>of</a:t>
            </a:r>
            <a:r>
              <a:rPr sz="1700" spc="170" dirty="0">
                <a:latin typeface="Calibri"/>
                <a:cs typeface="Calibri"/>
              </a:rPr>
              <a:t> </a:t>
            </a:r>
            <a:r>
              <a:rPr sz="1700" spc="15" dirty="0">
                <a:latin typeface="Calibri"/>
                <a:cs typeface="Calibri"/>
              </a:rPr>
              <a:t>packets</a:t>
            </a:r>
            <a:r>
              <a:rPr sz="1700" spc="165" dirty="0">
                <a:latin typeface="Calibri"/>
                <a:cs typeface="Calibri"/>
              </a:rPr>
              <a:t> </a:t>
            </a:r>
            <a:r>
              <a:rPr sz="1700" dirty="0">
                <a:latin typeface="Calibri"/>
                <a:cs typeface="Calibri"/>
              </a:rPr>
              <a:t>for</a:t>
            </a:r>
            <a:r>
              <a:rPr sz="1700" spc="170" dirty="0">
                <a:latin typeface="Calibri"/>
                <a:cs typeface="Calibri"/>
              </a:rPr>
              <a:t> </a:t>
            </a:r>
            <a:r>
              <a:rPr sz="1700" spc="25" dirty="0">
                <a:latin typeface="Calibri"/>
                <a:cs typeface="Calibri"/>
              </a:rPr>
              <a:t>transmission;</a:t>
            </a:r>
            <a:endParaRPr sz="1700">
              <a:latin typeface="Calibri"/>
              <a:cs typeface="Calibri"/>
            </a:endParaRPr>
          </a:p>
          <a:p>
            <a:pPr marL="228600" indent="-216535">
              <a:lnSpc>
                <a:spcPct val="100000"/>
              </a:lnSpc>
              <a:spcBef>
                <a:spcPts val="1375"/>
              </a:spcBef>
              <a:buFont typeface="Cambria"/>
              <a:buChar char="•"/>
              <a:tabLst>
                <a:tab pos="229235" algn="l"/>
              </a:tabLst>
            </a:pPr>
            <a:r>
              <a:rPr sz="1700" spc="10" dirty="0">
                <a:latin typeface="Calibri"/>
                <a:cs typeface="Calibri"/>
              </a:rPr>
              <a:t>exchange</a:t>
            </a:r>
            <a:r>
              <a:rPr sz="1700" spc="165" dirty="0">
                <a:latin typeface="Calibri"/>
                <a:cs typeface="Calibri"/>
              </a:rPr>
              <a:t> </a:t>
            </a:r>
            <a:r>
              <a:rPr sz="1700" spc="-35" dirty="0">
                <a:latin typeface="Calibri"/>
                <a:cs typeface="Calibri"/>
              </a:rPr>
              <a:t>of</a:t>
            </a:r>
            <a:r>
              <a:rPr sz="1700" spc="165" dirty="0">
                <a:latin typeface="Calibri"/>
                <a:cs typeface="Calibri"/>
              </a:rPr>
              <a:t> </a:t>
            </a:r>
            <a:r>
              <a:rPr sz="1700" spc="35" dirty="0">
                <a:latin typeface="Calibri"/>
                <a:cs typeface="Calibri"/>
              </a:rPr>
              <a:t>routing</a:t>
            </a:r>
            <a:r>
              <a:rPr sz="1700" spc="165" dirty="0">
                <a:latin typeface="Calibri"/>
                <a:cs typeface="Calibri"/>
              </a:rPr>
              <a:t> </a:t>
            </a:r>
            <a:r>
              <a:rPr sz="1700" spc="30" dirty="0">
                <a:latin typeface="Calibri"/>
                <a:cs typeface="Calibri"/>
              </a:rPr>
              <a:t>information;</a:t>
            </a:r>
            <a:endParaRPr sz="1700">
              <a:latin typeface="Calibri"/>
              <a:cs typeface="Calibri"/>
            </a:endParaRPr>
          </a:p>
          <a:p>
            <a:pPr marL="228600" indent="-216535">
              <a:lnSpc>
                <a:spcPct val="100000"/>
              </a:lnSpc>
              <a:spcBef>
                <a:spcPts val="1380"/>
              </a:spcBef>
              <a:buFont typeface="Cambria"/>
              <a:buChar char="•"/>
              <a:tabLst>
                <a:tab pos="229235" algn="l"/>
              </a:tabLst>
            </a:pPr>
            <a:r>
              <a:rPr sz="1700" spc="50" dirty="0">
                <a:latin typeface="Calibri"/>
                <a:cs typeface="Calibri"/>
              </a:rPr>
              <a:t>handling</a:t>
            </a:r>
            <a:r>
              <a:rPr sz="1700" spc="155" dirty="0">
                <a:latin typeface="Calibri"/>
                <a:cs typeface="Calibri"/>
              </a:rPr>
              <a:t> </a:t>
            </a:r>
            <a:r>
              <a:rPr sz="1700" dirty="0">
                <a:latin typeface="Calibri"/>
                <a:cs typeface="Calibri"/>
              </a:rPr>
              <a:t>route</a:t>
            </a:r>
            <a:r>
              <a:rPr sz="1700" spc="155" dirty="0">
                <a:latin typeface="Calibri"/>
                <a:cs typeface="Calibri"/>
              </a:rPr>
              <a:t> </a:t>
            </a:r>
            <a:r>
              <a:rPr sz="1700" spc="25" dirty="0">
                <a:latin typeface="Calibri"/>
                <a:cs typeface="Calibri"/>
              </a:rPr>
              <a:t>breaks.</a:t>
            </a:r>
            <a:endParaRPr sz="1700">
              <a:latin typeface="Calibri"/>
              <a:cs typeface="Calibri"/>
            </a:endParaRPr>
          </a:p>
          <a:p>
            <a:pPr marL="102870">
              <a:lnSpc>
                <a:spcPct val="100000"/>
              </a:lnSpc>
              <a:spcBef>
                <a:spcPts val="1375"/>
              </a:spcBef>
            </a:pPr>
            <a:r>
              <a:rPr sz="1700" b="1" spc="150" dirty="0">
                <a:latin typeface="Calibri"/>
                <a:cs typeface="Calibri"/>
              </a:rPr>
              <a:t>Gateway</a:t>
            </a:r>
            <a:r>
              <a:rPr sz="1700" b="1" spc="240" dirty="0">
                <a:latin typeface="Calibri"/>
                <a:cs typeface="Calibri"/>
              </a:rPr>
              <a:t> </a:t>
            </a:r>
            <a:r>
              <a:rPr sz="1700" b="1" spc="110" dirty="0">
                <a:latin typeface="Calibri"/>
                <a:cs typeface="Calibri"/>
              </a:rPr>
              <a:t>nodes</a:t>
            </a:r>
            <a:r>
              <a:rPr sz="1700" b="1" spc="245" dirty="0">
                <a:latin typeface="Calibri"/>
                <a:cs typeface="Calibri"/>
              </a:rPr>
              <a:t> </a:t>
            </a:r>
            <a:r>
              <a:rPr sz="1700" b="1" spc="100" dirty="0">
                <a:latin typeface="Calibri"/>
                <a:cs typeface="Calibri"/>
              </a:rPr>
              <a:t>are</a:t>
            </a:r>
            <a:r>
              <a:rPr sz="1700" b="1" spc="250" dirty="0">
                <a:latin typeface="Calibri"/>
                <a:cs typeface="Calibri"/>
              </a:rPr>
              <a:t> </a:t>
            </a:r>
            <a:r>
              <a:rPr sz="1700" b="1" spc="110" dirty="0">
                <a:latin typeface="Calibri"/>
                <a:cs typeface="Calibri"/>
              </a:rPr>
              <a:t>responsible</a:t>
            </a:r>
            <a:r>
              <a:rPr sz="1700" b="1" spc="245" dirty="0">
                <a:latin typeface="Calibri"/>
                <a:cs typeface="Calibri"/>
              </a:rPr>
              <a:t> </a:t>
            </a:r>
            <a:r>
              <a:rPr sz="1700" b="1" spc="85" dirty="0">
                <a:latin typeface="Calibri"/>
                <a:cs typeface="Calibri"/>
              </a:rPr>
              <a:t>for:</a:t>
            </a:r>
            <a:endParaRPr sz="1700">
              <a:latin typeface="Calibri"/>
              <a:cs typeface="Calibri"/>
            </a:endParaRPr>
          </a:p>
          <a:p>
            <a:pPr marL="228600" indent="-216535">
              <a:lnSpc>
                <a:spcPct val="100000"/>
              </a:lnSpc>
              <a:spcBef>
                <a:spcPts val="1380"/>
              </a:spcBef>
              <a:buFont typeface="Cambria"/>
              <a:buChar char="•"/>
              <a:tabLst>
                <a:tab pos="229235" algn="l"/>
              </a:tabLst>
            </a:pPr>
            <a:r>
              <a:rPr sz="1700" spc="20" dirty="0">
                <a:latin typeface="Calibri"/>
                <a:cs typeface="Calibri"/>
              </a:rPr>
              <a:t>forwarding</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15" dirty="0">
                <a:latin typeface="Calibri"/>
                <a:cs typeface="Calibri"/>
              </a:rPr>
              <a:t>packets</a:t>
            </a:r>
            <a:r>
              <a:rPr sz="1700" spc="180" dirty="0">
                <a:latin typeface="Calibri"/>
                <a:cs typeface="Calibri"/>
              </a:rPr>
              <a:t> </a:t>
            </a:r>
            <a:r>
              <a:rPr sz="1700" spc="-25" dirty="0">
                <a:latin typeface="Calibri"/>
                <a:cs typeface="Calibri"/>
              </a:rPr>
              <a:t>between</a:t>
            </a:r>
            <a:r>
              <a:rPr sz="1700" spc="180" dirty="0">
                <a:latin typeface="Calibri"/>
                <a:cs typeface="Calibri"/>
              </a:rPr>
              <a:t> </a:t>
            </a:r>
            <a:r>
              <a:rPr sz="1700" dirty="0">
                <a:latin typeface="Calibri"/>
                <a:cs typeface="Calibri"/>
              </a:rPr>
              <a:t>different</a:t>
            </a:r>
            <a:r>
              <a:rPr sz="1700" spc="170" dirty="0">
                <a:latin typeface="Calibri"/>
                <a:cs typeface="Calibri"/>
              </a:rPr>
              <a:t> </a:t>
            </a:r>
            <a:r>
              <a:rPr sz="1700" spc="25" dirty="0">
                <a:latin typeface="Calibri"/>
                <a:cs typeface="Calibri"/>
              </a:rPr>
              <a:t>clusters</a:t>
            </a:r>
            <a:r>
              <a:rPr sz="1700" spc="180" dirty="0">
                <a:latin typeface="Calibri"/>
                <a:cs typeface="Calibri"/>
              </a:rPr>
              <a:t> </a:t>
            </a:r>
            <a:r>
              <a:rPr sz="1700" spc="35" dirty="0">
                <a:latin typeface="Calibri"/>
                <a:cs typeface="Calibri"/>
              </a:rPr>
              <a:t>(cluster</a:t>
            </a:r>
            <a:r>
              <a:rPr sz="1700" spc="180" dirty="0">
                <a:latin typeface="Calibri"/>
                <a:cs typeface="Calibri"/>
              </a:rPr>
              <a:t> </a:t>
            </a:r>
            <a:r>
              <a:rPr sz="1700" spc="25" dirty="0">
                <a:latin typeface="Calibri"/>
                <a:cs typeface="Calibri"/>
              </a:rPr>
              <a:t>heads).</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930237" y="955269"/>
            <a:ext cx="7988934" cy="5372100"/>
          </a:xfrm>
          <a:prstGeom prst="rect">
            <a:avLst/>
          </a:prstGeom>
        </p:spPr>
        <p:txBody>
          <a:bodyPr vert="horz" wrap="square" lIns="0" tIns="15240" rIns="0" bIns="0" rtlCol="0">
            <a:spAutoFit/>
          </a:bodyPr>
          <a:lstStyle/>
          <a:p>
            <a:pPr marL="102870">
              <a:lnSpc>
                <a:spcPct val="100000"/>
              </a:lnSpc>
              <a:spcBef>
                <a:spcPts val="120"/>
              </a:spcBef>
            </a:pPr>
            <a:r>
              <a:rPr sz="1700" b="1" spc="229" dirty="0">
                <a:latin typeface="Calibri"/>
                <a:cs typeface="Calibri"/>
              </a:rPr>
              <a:t>The</a:t>
            </a:r>
            <a:r>
              <a:rPr sz="1700" b="1" spc="265" dirty="0">
                <a:latin typeface="Calibri"/>
                <a:cs typeface="Calibri"/>
              </a:rPr>
              <a:t> </a:t>
            </a:r>
            <a:r>
              <a:rPr sz="1700" b="1" spc="95" dirty="0">
                <a:latin typeface="Calibri"/>
                <a:cs typeface="Calibri"/>
              </a:rPr>
              <a:t>following</a:t>
            </a:r>
            <a:r>
              <a:rPr sz="1700" b="1" spc="265" dirty="0">
                <a:latin typeface="Calibri"/>
                <a:cs typeface="Calibri"/>
              </a:rPr>
              <a:t> </a:t>
            </a:r>
            <a:r>
              <a:rPr sz="1700" b="1" spc="145" dirty="0">
                <a:latin typeface="Calibri"/>
                <a:cs typeface="Calibri"/>
              </a:rPr>
              <a:t>routing</a:t>
            </a:r>
            <a:r>
              <a:rPr sz="1700" b="1" spc="270" dirty="0">
                <a:latin typeface="Calibri"/>
                <a:cs typeface="Calibri"/>
              </a:rPr>
              <a:t> </a:t>
            </a:r>
            <a:r>
              <a:rPr sz="1700" b="1" spc="110" dirty="0">
                <a:latin typeface="Calibri"/>
                <a:cs typeface="Calibri"/>
              </a:rPr>
              <a:t>responsibilities</a:t>
            </a:r>
            <a:r>
              <a:rPr sz="1700" b="1" spc="265" dirty="0">
                <a:latin typeface="Calibri"/>
                <a:cs typeface="Calibri"/>
              </a:rPr>
              <a:t> </a:t>
            </a:r>
            <a:r>
              <a:rPr sz="1700" b="1" spc="100" dirty="0">
                <a:latin typeface="Calibri"/>
                <a:cs typeface="Calibri"/>
              </a:rPr>
              <a:t>are</a:t>
            </a:r>
            <a:r>
              <a:rPr sz="1700" b="1" spc="270" dirty="0">
                <a:latin typeface="Calibri"/>
                <a:cs typeface="Calibri"/>
              </a:rPr>
              <a:t> </a:t>
            </a:r>
            <a:r>
              <a:rPr sz="1700" b="1" spc="105" dirty="0">
                <a:latin typeface="Calibri"/>
                <a:cs typeface="Calibri"/>
              </a:rPr>
              <a:t>assigned</a:t>
            </a:r>
            <a:r>
              <a:rPr sz="1700" b="1" spc="270" dirty="0">
                <a:latin typeface="Calibri"/>
                <a:cs typeface="Calibri"/>
              </a:rPr>
              <a:t> </a:t>
            </a:r>
            <a:r>
              <a:rPr sz="1700" b="1" spc="105" dirty="0">
                <a:latin typeface="Calibri"/>
                <a:cs typeface="Calibri"/>
              </a:rPr>
              <a:t>to</a:t>
            </a:r>
            <a:r>
              <a:rPr sz="1700" b="1" spc="265" dirty="0">
                <a:latin typeface="Calibri"/>
                <a:cs typeface="Calibri"/>
              </a:rPr>
              <a:t> </a:t>
            </a:r>
            <a:r>
              <a:rPr sz="1700" b="1" spc="105" dirty="0">
                <a:latin typeface="Calibri"/>
                <a:cs typeface="Calibri"/>
              </a:rPr>
              <a:t>nodes</a:t>
            </a:r>
            <a:r>
              <a:rPr sz="1700" b="1" spc="270" dirty="0">
                <a:latin typeface="Calibri"/>
                <a:cs typeface="Calibri"/>
              </a:rPr>
              <a:t> </a:t>
            </a:r>
            <a:r>
              <a:rPr sz="1700" b="1" spc="135" dirty="0">
                <a:latin typeface="Calibri"/>
                <a:cs typeface="Calibri"/>
              </a:rPr>
              <a:t>in</a:t>
            </a:r>
            <a:r>
              <a:rPr sz="1700" b="1" spc="270" dirty="0">
                <a:latin typeface="Calibri"/>
                <a:cs typeface="Calibri"/>
              </a:rPr>
              <a:t> </a:t>
            </a:r>
            <a:r>
              <a:rPr sz="1700" b="1" spc="310" dirty="0">
                <a:latin typeface="Calibri"/>
                <a:cs typeface="Calibri"/>
              </a:rPr>
              <a:t>HSR:</a:t>
            </a:r>
            <a:endParaRPr sz="1700">
              <a:latin typeface="Calibri"/>
              <a:cs typeface="Calibri"/>
            </a:endParaRPr>
          </a:p>
          <a:p>
            <a:pPr marL="228600" indent="-216535">
              <a:lnSpc>
                <a:spcPct val="100000"/>
              </a:lnSpc>
              <a:spcBef>
                <a:spcPts val="1280"/>
              </a:spcBef>
              <a:buFont typeface="Cambria"/>
              <a:buChar char="•"/>
              <a:tabLst>
                <a:tab pos="229235" algn="l"/>
              </a:tabLst>
            </a:pPr>
            <a:r>
              <a:rPr sz="1700" spc="10" dirty="0">
                <a:latin typeface="Calibri"/>
                <a:cs typeface="Calibri"/>
              </a:rPr>
              <a:t>every</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40" dirty="0">
                <a:latin typeface="Calibri"/>
                <a:cs typeface="Calibri"/>
              </a:rPr>
              <a:t>maintains</a:t>
            </a:r>
            <a:r>
              <a:rPr sz="1700" spc="170" dirty="0">
                <a:latin typeface="Calibri"/>
                <a:cs typeface="Calibri"/>
              </a:rPr>
              <a:t> </a:t>
            </a:r>
            <a:r>
              <a:rPr sz="1700" spc="30" dirty="0">
                <a:latin typeface="Calibri"/>
                <a:cs typeface="Calibri"/>
              </a:rPr>
              <a:t>information</a:t>
            </a:r>
            <a:r>
              <a:rPr sz="1700" spc="175" dirty="0">
                <a:latin typeface="Calibri"/>
                <a:cs typeface="Calibri"/>
              </a:rPr>
              <a:t> </a:t>
            </a:r>
            <a:r>
              <a:rPr sz="1700" spc="35" dirty="0">
                <a:latin typeface="Calibri"/>
                <a:cs typeface="Calibri"/>
              </a:rPr>
              <a:t>about</a:t>
            </a:r>
            <a:r>
              <a:rPr sz="1700" spc="180" dirty="0">
                <a:latin typeface="Calibri"/>
                <a:cs typeface="Calibri"/>
              </a:rPr>
              <a:t> </a:t>
            </a:r>
            <a:r>
              <a:rPr sz="1700" spc="5" dirty="0">
                <a:latin typeface="Calibri"/>
                <a:cs typeface="Calibri"/>
              </a:rPr>
              <a:t>the</a:t>
            </a:r>
            <a:r>
              <a:rPr sz="1700" spc="175" dirty="0">
                <a:latin typeface="Calibri"/>
                <a:cs typeface="Calibri"/>
              </a:rPr>
              <a:t> </a:t>
            </a:r>
            <a:r>
              <a:rPr sz="1700" spc="40" dirty="0">
                <a:latin typeface="Calibri"/>
                <a:cs typeface="Calibri"/>
              </a:rPr>
              <a:t>status</a:t>
            </a:r>
            <a:r>
              <a:rPr sz="1700" spc="175" dirty="0">
                <a:latin typeface="Calibri"/>
                <a:cs typeface="Calibri"/>
              </a:rPr>
              <a:t> </a:t>
            </a:r>
            <a:r>
              <a:rPr sz="1700" spc="-35" dirty="0">
                <a:latin typeface="Calibri"/>
                <a:cs typeface="Calibri"/>
              </a:rPr>
              <a:t>of</a:t>
            </a:r>
            <a:r>
              <a:rPr sz="1700" spc="175" dirty="0">
                <a:latin typeface="Calibri"/>
                <a:cs typeface="Calibri"/>
              </a:rPr>
              <a:t> </a:t>
            </a:r>
            <a:r>
              <a:rPr sz="1700" spc="60" dirty="0">
                <a:latin typeface="Calibri"/>
                <a:cs typeface="Calibri"/>
              </a:rPr>
              <a:t>links</a:t>
            </a:r>
            <a:r>
              <a:rPr sz="1700" spc="175" dirty="0">
                <a:latin typeface="Calibri"/>
                <a:cs typeface="Calibri"/>
              </a:rPr>
              <a:t> </a:t>
            </a:r>
            <a:r>
              <a:rPr sz="1700" spc="50" dirty="0">
                <a:latin typeface="Calibri"/>
                <a:cs typeface="Calibri"/>
              </a:rPr>
              <a:t>with</a:t>
            </a:r>
            <a:r>
              <a:rPr sz="1700" spc="180" dirty="0">
                <a:latin typeface="Calibri"/>
                <a:cs typeface="Calibri"/>
              </a:rPr>
              <a:t> </a:t>
            </a:r>
            <a:r>
              <a:rPr sz="1700" spc="50" dirty="0">
                <a:latin typeface="Calibri"/>
                <a:cs typeface="Calibri"/>
              </a:rPr>
              <a:t>its</a:t>
            </a:r>
            <a:r>
              <a:rPr sz="1700" spc="175" dirty="0">
                <a:latin typeface="Calibri"/>
                <a:cs typeface="Calibri"/>
              </a:rPr>
              <a:t> </a:t>
            </a:r>
            <a:r>
              <a:rPr sz="1700" spc="15" dirty="0">
                <a:latin typeface="Calibri"/>
                <a:cs typeface="Calibri"/>
              </a:rPr>
              <a:t>neighbors:</a:t>
            </a:r>
            <a:endParaRPr sz="1700">
              <a:latin typeface="Calibri"/>
              <a:cs typeface="Calibri"/>
            </a:endParaRPr>
          </a:p>
          <a:p>
            <a:pPr marL="528320" lvl="1" indent="-230504">
              <a:lnSpc>
                <a:spcPct val="100000"/>
              </a:lnSpc>
              <a:spcBef>
                <a:spcPts val="830"/>
              </a:spcBef>
              <a:buFont typeface="Calibri"/>
              <a:buChar char="–"/>
              <a:tabLst>
                <a:tab pos="528955" algn="l"/>
              </a:tabLst>
            </a:pPr>
            <a:r>
              <a:rPr sz="1700" spc="45" dirty="0">
                <a:latin typeface="Calibri"/>
                <a:cs typeface="Calibri"/>
              </a:rPr>
              <a:t>this</a:t>
            </a:r>
            <a:r>
              <a:rPr sz="1700" spc="180" dirty="0">
                <a:latin typeface="Calibri"/>
                <a:cs typeface="Calibri"/>
              </a:rPr>
              <a:t> </a:t>
            </a:r>
            <a:r>
              <a:rPr sz="1700" spc="30" dirty="0">
                <a:latin typeface="Calibri"/>
                <a:cs typeface="Calibri"/>
              </a:rPr>
              <a:t>information</a:t>
            </a:r>
            <a:r>
              <a:rPr sz="1700" spc="185" dirty="0">
                <a:latin typeface="Calibri"/>
                <a:cs typeface="Calibri"/>
              </a:rPr>
              <a:t> </a:t>
            </a:r>
            <a:r>
              <a:rPr sz="1700" spc="35" dirty="0">
                <a:latin typeface="Calibri"/>
                <a:cs typeface="Calibri"/>
              </a:rPr>
              <a:t>is</a:t>
            </a:r>
            <a:r>
              <a:rPr sz="1700" spc="180" dirty="0">
                <a:latin typeface="Calibri"/>
                <a:cs typeface="Calibri"/>
              </a:rPr>
              <a:t> </a:t>
            </a:r>
            <a:r>
              <a:rPr sz="1700" spc="15" dirty="0">
                <a:latin typeface="Calibri"/>
                <a:cs typeface="Calibri"/>
              </a:rPr>
              <a:t>broadcasted</a:t>
            </a:r>
            <a:r>
              <a:rPr sz="1700" spc="185" dirty="0">
                <a:latin typeface="Calibri"/>
                <a:cs typeface="Calibri"/>
              </a:rPr>
              <a:t> </a:t>
            </a:r>
            <a:r>
              <a:rPr sz="1700" spc="55" dirty="0">
                <a:latin typeface="Calibri"/>
                <a:cs typeface="Calibri"/>
              </a:rPr>
              <a:t>within</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25" dirty="0">
                <a:latin typeface="Calibri"/>
                <a:cs typeface="Calibri"/>
              </a:rPr>
              <a:t>cluster</a:t>
            </a:r>
            <a:r>
              <a:rPr sz="1700" spc="185" dirty="0">
                <a:latin typeface="Calibri"/>
                <a:cs typeface="Calibri"/>
              </a:rPr>
              <a:t> </a:t>
            </a:r>
            <a:r>
              <a:rPr sz="1700" spc="55" dirty="0">
                <a:latin typeface="Calibri"/>
                <a:cs typeface="Calibri"/>
              </a:rPr>
              <a:t>at</a:t>
            </a:r>
            <a:r>
              <a:rPr sz="1700" spc="180" dirty="0">
                <a:latin typeface="Calibri"/>
                <a:cs typeface="Calibri"/>
              </a:rPr>
              <a:t> </a:t>
            </a:r>
            <a:r>
              <a:rPr sz="1700" spc="25" dirty="0">
                <a:latin typeface="Calibri"/>
                <a:cs typeface="Calibri"/>
              </a:rPr>
              <a:t>regular</a:t>
            </a:r>
            <a:r>
              <a:rPr sz="1700" spc="185" dirty="0">
                <a:latin typeface="Calibri"/>
                <a:cs typeface="Calibri"/>
              </a:rPr>
              <a:t> </a:t>
            </a:r>
            <a:r>
              <a:rPr sz="1700" spc="25" dirty="0">
                <a:latin typeface="Calibri"/>
                <a:cs typeface="Calibri"/>
              </a:rPr>
              <a:t>intervals.</a:t>
            </a:r>
            <a:endParaRPr sz="1700">
              <a:latin typeface="Calibri"/>
              <a:cs typeface="Calibri"/>
            </a:endParaRPr>
          </a:p>
          <a:p>
            <a:pPr marL="228600" indent="-216535">
              <a:lnSpc>
                <a:spcPct val="100000"/>
              </a:lnSpc>
              <a:spcBef>
                <a:spcPts val="1280"/>
              </a:spcBef>
              <a:buFont typeface="Cambria"/>
              <a:buChar char="•"/>
              <a:tabLst>
                <a:tab pos="229235" algn="l"/>
              </a:tabLst>
            </a:pPr>
            <a:r>
              <a:rPr sz="1700" spc="25" dirty="0">
                <a:latin typeface="Calibri"/>
                <a:cs typeface="Calibri"/>
              </a:rPr>
              <a:t>cluster</a:t>
            </a:r>
            <a:r>
              <a:rPr sz="1700" spc="180" dirty="0">
                <a:latin typeface="Calibri"/>
                <a:cs typeface="Calibri"/>
              </a:rPr>
              <a:t> </a:t>
            </a:r>
            <a:r>
              <a:rPr sz="1700" dirty="0">
                <a:latin typeface="Calibri"/>
                <a:cs typeface="Calibri"/>
              </a:rPr>
              <a:t>heads</a:t>
            </a:r>
            <a:r>
              <a:rPr sz="1700" spc="180" dirty="0">
                <a:latin typeface="Calibri"/>
                <a:cs typeface="Calibri"/>
              </a:rPr>
              <a:t> </a:t>
            </a:r>
            <a:r>
              <a:rPr sz="1700" spc="10" dirty="0">
                <a:latin typeface="Calibri"/>
                <a:cs typeface="Calibri"/>
              </a:rPr>
              <a:t>exchange</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25" dirty="0">
                <a:latin typeface="Calibri"/>
                <a:cs typeface="Calibri"/>
              </a:rPr>
              <a:t>topology</a:t>
            </a:r>
            <a:r>
              <a:rPr sz="1700" spc="180" dirty="0">
                <a:latin typeface="Calibri"/>
                <a:cs typeface="Calibri"/>
              </a:rPr>
              <a:t> </a:t>
            </a:r>
            <a:r>
              <a:rPr sz="1700" spc="35" dirty="0">
                <a:latin typeface="Calibri"/>
                <a:cs typeface="Calibri"/>
              </a:rPr>
              <a:t>and</a:t>
            </a:r>
            <a:r>
              <a:rPr sz="1700" spc="185" dirty="0">
                <a:latin typeface="Calibri"/>
                <a:cs typeface="Calibri"/>
              </a:rPr>
              <a:t> </a:t>
            </a:r>
            <a:r>
              <a:rPr sz="1700" spc="75" dirty="0">
                <a:latin typeface="Calibri"/>
                <a:cs typeface="Calibri"/>
              </a:rPr>
              <a:t>link</a:t>
            </a:r>
            <a:r>
              <a:rPr sz="1700" spc="180" dirty="0">
                <a:latin typeface="Calibri"/>
                <a:cs typeface="Calibri"/>
              </a:rPr>
              <a:t> </a:t>
            </a:r>
            <a:r>
              <a:rPr sz="1700" spc="20" dirty="0">
                <a:latin typeface="Calibri"/>
                <a:cs typeface="Calibri"/>
              </a:rPr>
              <a:t>state</a:t>
            </a:r>
            <a:r>
              <a:rPr sz="1700" spc="180" dirty="0">
                <a:latin typeface="Calibri"/>
                <a:cs typeface="Calibri"/>
              </a:rPr>
              <a:t> </a:t>
            </a:r>
            <a:r>
              <a:rPr sz="1700" spc="30" dirty="0">
                <a:latin typeface="Calibri"/>
                <a:cs typeface="Calibri"/>
              </a:rPr>
              <a:t>information</a:t>
            </a:r>
            <a:r>
              <a:rPr sz="1700" spc="185" dirty="0">
                <a:latin typeface="Calibri"/>
                <a:cs typeface="Calibri"/>
              </a:rPr>
              <a:t> </a:t>
            </a:r>
            <a:r>
              <a:rPr sz="1700" spc="55" dirty="0">
                <a:latin typeface="Calibri"/>
                <a:cs typeface="Calibri"/>
              </a:rPr>
              <a:t>at</a:t>
            </a:r>
            <a:r>
              <a:rPr sz="1700" spc="180" dirty="0">
                <a:latin typeface="Calibri"/>
                <a:cs typeface="Calibri"/>
              </a:rPr>
              <a:t> </a:t>
            </a:r>
            <a:r>
              <a:rPr sz="1700" spc="45" dirty="0">
                <a:latin typeface="Calibri"/>
                <a:cs typeface="Calibri"/>
              </a:rPr>
              <a:t>any</a:t>
            </a:r>
            <a:r>
              <a:rPr sz="1700" spc="180" dirty="0">
                <a:latin typeface="Calibri"/>
                <a:cs typeface="Calibri"/>
              </a:rPr>
              <a:t> </a:t>
            </a:r>
            <a:r>
              <a:rPr sz="1700" spc="5" dirty="0">
                <a:latin typeface="Calibri"/>
                <a:cs typeface="Calibri"/>
              </a:rPr>
              <a:t>level:</a:t>
            </a:r>
            <a:endParaRPr sz="1700">
              <a:latin typeface="Calibri"/>
              <a:cs typeface="Calibri"/>
            </a:endParaRPr>
          </a:p>
          <a:p>
            <a:pPr marL="528320" lvl="1" indent="-230504">
              <a:lnSpc>
                <a:spcPct val="100000"/>
              </a:lnSpc>
              <a:spcBef>
                <a:spcPts val="835"/>
              </a:spcBef>
              <a:buFont typeface="Calibri"/>
              <a:buChar char="–"/>
              <a:tabLst>
                <a:tab pos="528955" algn="l"/>
              </a:tabLst>
            </a:pPr>
            <a:r>
              <a:rPr sz="1700" spc="45" dirty="0">
                <a:latin typeface="Calibri"/>
                <a:cs typeface="Calibri"/>
              </a:rPr>
              <a:t>this</a:t>
            </a:r>
            <a:r>
              <a:rPr sz="1700" spc="175" dirty="0">
                <a:latin typeface="Calibri"/>
                <a:cs typeface="Calibri"/>
              </a:rPr>
              <a:t> </a:t>
            </a:r>
            <a:r>
              <a:rPr sz="1700" spc="35" dirty="0">
                <a:latin typeface="Calibri"/>
                <a:cs typeface="Calibri"/>
              </a:rPr>
              <a:t>is</a:t>
            </a:r>
            <a:r>
              <a:rPr sz="1700" spc="180" dirty="0">
                <a:latin typeface="Calibri"/>
                <a:cs typeface="Calibri"/>
              </a:rPr>
              <a:t> </a:t>
            </a:r>
            <a:r>
              <a:rPr sz="1700" spc="-20" dirty="0">
                <a:latin typeface="Calibri"/>
                <a:cs typeface="Calibri"/>
              </a:rPr>
              <a:t>done</a:t>
            </a:r>
            <a:r>
              <a:rPr sz="1700" spc="180" dirty="0">
                <a:latin typeface="Calibri"/>
                <a:cs typeface="Calibri"/>
              </a:rPr>
              <a:t> </a:t>
            </a:r>
            <a:r>
              <a:rPr sz="1700" spc="70" dirty="0">
                <a:latin typeface="Calibri"/>
                <a:cs typeface="Calibri"/>
              </a:rPr>
              <a:t>via</a:t>
            </a:r>
            <a:r>
              <a:rPr sz="1700" spc="180" dirty="0">
                <a:latin typeface="Calibri"/>
                <a:cs typeface="Calibri"/>
              </a:rPr>
              <a:t> </a:t>
            </a:r>
            <a:r>
              <a:rPr sz="1700" spc="35" dirty="0">
                <a:latin typeface="Calibri"/>
                <a:cs typeface="Calibri"/>
              </a:rPr>
              <a:t>multiple</a:t>
            </a:r>
            <a:r>
              <a:rPr sz="1700" spc="180" dirty="0">
                <a:latin typeface="Calibri"/>
                <a:cs typeface="Calibri"/>
              </a:rPr>
              <a:t> </a:t>
            </a:r>
            <a:r>
              <a:rPr sz="1700" spc="5" dirty="0">
                <a:latin typeface="Calibri"/>
                <a:cs typeface="Calibri"/>
              </a:rPr>
              <a:t>hops</a:t>
            </a:r>
            <a:r>
              <a:rPr sz="1700" spc="180" dirty="0">
                <a:latin typeface="Calibri"/>
                <a:cs typeface="Calibri"/>
              </a:rPr>
              <a:t> </a:t>
            </a:r>
            <a:r>
              <a:rPr sz="1700" spc="40" dirty="0">
                <a:latin typeface="Calibri"/>
                <a:cs typeface="Calibri"/>
              </a:rPr>
              <a:t>using</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0" dirty="0">
                <a:latin typeface="Calibri"/>
                <a:cs typeface="Calibri"/>
              </a:rPr>
              <a:t>gateway</a:t>
            </a:r>
            <a:r>
              <a:rPr sz="1700" spc="180" dirty="0">
                <a:latin typeface="Calibri"/>
                <a:cs typeface="Calibri"/>
              </a:rPr>
              <a:t> </a:t>
            </a:r>
            <a:r>
              <a:rPr sz="1700" dirty="0">
                <a:latin typeface="Calibri"/>
                <a:cs typeface="Calibri"/>
              </a:rPr>
              <a:t>nodes.</a:t>
            </a:r>
            <a:endParaRPr sz="1700">
              <a:latin typeface="Calibri"/>
              <a:cs typeface="Calibri"/>
            </a:endParaRPr>
          </a:p>
          <a:p>
            <a:pPr marL="228600" indent="-216535">
              <a:lnSpc>
                <a:spcPct val="100000"/>
              </a:lnSpc>
              <a:spcBef>
                <a:spcPts val="1280"/>
              </a:spcBef>
              <a:buFont typeface="Cambria"/>
              <a:buChar char="•"/>
              <a:tabLst>
                <a:tab pos="229235" algn="l"/>
              </a:tabLst>
            </a:pPr>
            <a:r>
              <a:rPr sz="1700" spc="5" dirty="0">
                <a:latin typeface="Calibri"/>
                <a:cs typeface="Calibri"/>
              </a:rPr>
              <a:t>the</a:t>
            </a:r>
            <a:r>
              <a:rPr sz="1700" spc="180" dirty="0">
                <a:latin typeface="Calibri"/>
                <a:cs typeface="Calibri"/>
              </a:rPr>
              <a:t> </a:t>
            </a:r>
            <a:r>
              <a:rPr sz="1700" spc="50" dirty="0">
                <a:latin typeface="Calibri"/>
                <a:cs typeface="Calibri"/>
              </a:rPr>
              <a:t>path</a:t>
            </a:r>
            <a:r>
              <a:rPr sz="1700" spc="180" dirty="0">
                <a:latin typeface="Calibri"/>
                <a:cs typeface="Calibri"/>
              </a:rPr>
              <a:t> </a:t>
            </a:r>
            <a:r>
              <a:rPr sz="1700" spc="-25" dirty="0">
                <a:latin typeface="Calibri"/>
                <a:cs typeface="Calibri"/>
              </a:rPr>
              <a:t>between</a:t>
            </a:r>
            <a:r>
              <a:rPr sz="1700" spc="180" dirty="0">
                <a:latin typeface="Calibri"/>
                <a:cs typeface="Calibri"/>
              </a:rPr>
              <a:t> </a:t>
            </a:r>
            <a:r>
              <a:rPr sz="1700" spc="-25" dirty="0">
                <a:latin typeface="Calibri"/>
                <a:cs typeface="Calibri"/>
              </a:rPr>
              <a:t>two</a:t>
            </a:r>
            <a:r>
              <a:rPr sz="1700" spc="180" dirty="0">
                <a:latin typeface="Calibri"/>
                <a:cs typeface="Calibri"/>
              </a:rPr>
              <a:t> </a:t>
            </a:r>
            <a:r>
              <a:rPr sz="1700" spc="25" dirty="0">
                <a:latin typeface="Calibri"/>
                <a:cs typeface="Calibri"/>
              </a:rPr>
              <a:t>cluster</a:t>
            </a:r>
            <a:r>
              <a:rPr sz="1700" spc="180" dirty="0">
                <a:latin typeface="Calibri"/>
                <a:cs typeface="Calibri"/>
              </a:rPr>
              <a:t> </a:t>
            </a:r>
            <a:r>
              <a:rPr sz="1700" dirty="0">
                <a:latin typeface="Calibri"/>
                <a:cs typeface="Calibri"/>
              </a:rPr>
              <a:t>head</a:t>
            </a:r>
            <a:r>
              <a:rPr sz="1700" spc="180" dirty="0">
                <a:latin typeface="Calibri"/>
                <a:cs typeface="Calibri"/>
              </a:rPr>
              <a:t> </a:t>
            </a:r>
            <a:r>
              <a:rPr sz="1700" spc="15" dirty="0">
                <a:latin typeface="Calibri"/>
                <a:cs typeface="Calibri"/>
              </a:rPr>
              <a:t>involves</a:t>
            </a:r>
            <a:r>
              <a:rPr sz="1700" spc="180" dirty="0">
                <a:latin typeface="Calibri"/>
                <a:cs typeface="Calibri"/>
              </a:rPr>
              <a:t> </a:t>
            </a:r>
            <a:r>
              <a:rPr sz="1700" spc="35" dirty="0">
                <a:latin typeface="Calibri"/>
                <a:cs typeface="Calibri"/>
              </a:rPr>
              <a:t>multiple</a:t>
            </a:r>
            <a:r>
              <a:rPr sz="1700" spc="185" dirty="0">
                <a:latin typeface="Calibri"/>
                <a:cs typeface="Calibri"/>
              </a:rPr>
              <a:t> </a:t>
            </a:r>
            <a:r>
              <a:rPr sz="1700" spc="60" dirty="0">
                <a:latin typeface="Calibri"/>
                <a:cs typeface="Calibri"/>
              </a:rPr>
              <a:t>links</a:t>
            </a:r>
            <a:r>
              <a:rPr sz="1700" spc="180" dirty="0">
                <a:latin typeface="Calibri"/>
                <a:cs typeface="Calibri"/>
              </a:rPr>
              <a:t> </a:t>
            </a:r>
            <a:r>
              <a:rPr sz="1700" spc="35" dirty="0">
                <a:latin typeface="Calibri"/>
                <a:cs typeface="Calibri"/>
              </a:rPr>
              <a:t>is</a:t>
            </a:r>
            <a:r>
              <a:rPr sz="1700" spc="180" dirty="0">
                <a:latin typeface="Calibri"/>
                <a:cs typeface="Calibri"/>
              </a:rPr>
              <a:t> </a:t>
            </a:r>
            <a:r>
              <a:rPr sz="1700" spc="25" dirty="0">
                <a:latin typeface="Calibri"/>
                <a:cs typeface="Calibri"/>
              </a:rPr>
              <a:t>called</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65" dirty="0">
                <a:latin typeface="Calibri"/>
                <a:cs typeface="Calibri"/>
              </a:rPr>
              <a:t>virtual</a:t>
            </a:r>
            <a:r>
              <a:rPr sz="1700" spc="180" dirty="0">
                <a:latin typeface="Calibri"/>
                <a:cs typeface="Calibri"/>
              </a:rPr>
              <a:t> </a:t>
            </a:r>
            <a:r>
              <a:rPr sz="1700" spc="65" dirty="0">
                <a:latin typeface="Calibri"/>
                <a:cs typeface="Calibri"/>
              </a:rPr>
              <a:t>link:</a:t>
            </a:r>
            <a:endParaRPr sz="1700">
              <a:latin typeface="Calibri"/>
              <a:cs typeface="Calibri"/>
            </a:endParaRPr>
          </a:p>
          <a:p>
            <a:pPr marL="528320" lvl="1" indent="-230504">
              <a:lnSpc>
                <a:spcPct val="100000"/>
              </a:lnSpc>
              <a:spcBef>
                <a:spcPts val="835"/>
              </a:spcBef>
              <a:buFont typeface="Calibri"/>
              <a:buChar char="–"/>
              <a:tabLst>
                <a:tab pos="528955" algn="l"/>
              </a:tabLst>
            </a:pPr>
            <a:r>
              <a:rPr sz="1700" spc="45" dirty="0">
                <a:latin typeface="Calibri"/>
                <a:cs typeface="Calibri"/>
              </a:rPr>
              <a:t>this</a:t>
            </a:r>
            <a:r>
              <a:rPr sz="1700" spc="175" dirty="0">
                <a:latin typeface="Calibri"/>
                <a:cs typeface="Calibri"/>
              </a:rPr>
              <a:t> </a:t>
            </a:r>
            <a:r>
              <a:rPr sz="1700" spc="30" dirty="0">
                <a:latin typeface="Calibri"/>
                <a:cs typeface="Calibri"/>
              </a:rPr>
              <a:t>is:</a:t>
            </a:r>
            <a:r>
              <a:rPr sz="1700" spc="365" dirty="0">
                <a:latin typeface="Calibri"/>
                <a:cs typeface="Calibri"/>
              </a:rPr>
              <a:t> </a:t>
            </a:r>
            <a:r>
              <a:rPr sz="1700" dirty="0">
                <a:latin typeface="Calibri"/>
                <a:cs typeface="Calibri"/>
              </a:rPr>
              <a:t>head</a:t>
            </a:r>
            <a:r>
              <a:rPr sz="1700" spc="175" dirty="0">
                <a:latin typeface="Calibri"/>
                <a:cs typeface="Calibri"/>
              </a:rPr>
              <a:t> </a:t>
            </a:r>
            <a:r>
              <a:rPr sz="1700" spc="40" dirty="0">
                <a:latin typeface="Calibri"/>
                <a:cs typeface="Calibri"/>
              </a:rPr>
              <a:t>-</a:t>
            </a:r>
            <a:r>
              <a:rPr sz="1700" spc="180" dirty="0">
                <a:latin typeface="Calibri"/>
                <a:cs typeface="Calibri"/>
              </a:rPr>
              <a:t> </a:t>
            </a:r>
            <a:r>
              <a:rPr sz="1700" spc="10" dirty="0">
                <a:latin typeface="Calibri"/>
                <a:cs typeface="Calibri"/>
              </a:rPr>
              <a:t>gateway</a:t>
            </a:r>
            <a:r>
              <a:rPr sz="1700" spc="170" dirty="0">
                <a:latin typeface="Calibri"/>
                <a:cs typeface="Calibri"/>
              </a:rPr>
              <a:t> </a:t>
            </a:r>
            <a:r>
              <a:rPr sz="1700" spc="40" dirty="0">
                <a:latin typeface="Calibri"/>
                <a:cs typeface="Calibri"/>
              </a:rPr>
              <a:t>-</a:t>
            </a:r>
            <a:r>
              <a:rPr sz="1700" spc="175" dirty="0">
                <a:latin typeface="Calibri"/>
                <a:cs typeface="Calibri"/>
              </a:rPr>
              <a:t> </a:t>
            </a:r>
            <a:r>
              <a:rPr sz="1700" dirty="0">
                <a:latin typeface="Calibri"/>
                <a:cs typeface="Calibri"/>
              </a:rPr>
              <a:t>head</a:t>
            </a:r>
            <a:r>
              <a:rPr sz="1700" spc="180" dirty="0">
                <a:latin typeface="Calibri"/>
                <a:cs typeface="Calibri"/>
              </a:rPr>
              <a:t> </a:t>
            </a:r>
            <a:r>
              <a:rPr sz="1700" spc="40" dirty="0">
                <a:latin typeface="Calibri"/>
                <a:cs typeface="Calibri"/>
              </a:rPr>
              <a:t>-</a:t>
            </a:r>
            <a:r>
              <a:rPr sz="1700" spc="175" dirty="0">
                <a:latin typeface="Calibri"/>
                <a:cs typeface="Calibri"/>
              </a:rPr>
              <a:t> </a:t>
            </a:r>
            <a:r>
              <a:rPr sz="1700" spc="10" dirty="0">
                <a:latin typeface="Calibri"/>
                <a:cs typeface="Calibri"/>
              </a:rPr>
              <a:t>gateway</a:t>
            </a:r>
            <a:r>
              <a:rPr sz="1700" spc="170" dirty="0">
                <a:latin typeface="Calibri"/>
                <a:cs typeface="Calibri"/>
              </a:rPr>
              <a:t> </a:t>
            </a:r>
            <a:r>
              <a:rPr sz="1700" spc="10" dirty="0">
                <a:latin typeface="Calibri"/>
                <a:cs typeface="Calibri"/>
              </a:rPr>
              <a:t>etc.</a:t>
            </a:r>
            <a:endParaRPr sz="1700">
              <a:latin typeface="Calibri"/>
              <a:cs typeface="Calibri"/>
            </a:endParaRPr>
          </a:p>
          <a:p>
            <a:pPr marL="228600" indent="-216535">
              <a:lnSpc>
                <a:spcPct val="100000"/>
              </a:lnSpc>
              <a:spcBef>
                <a:spcPts val="1275"/>
              </a:spcBef>
              <a:buFont typeface="Cambria"/>
              <a:buChar char="•"/>
              <a:tabLst>
                <a:tab pos="229235" algn="l"/>
              </a:tabLst>
            </a:pPr>
            <a:r>
              <a:rPr sz="1700" spc="10" dirty="0">
                <a:latin typeface="Calibri"/>
                <a:cs typeface="Calibri"/>
              </a:rPr>
              <a:t>every</a:t>
            </a:r>
            <a:r>
              <a:rPr sz="1700" spc="170" dirty="0">
                <a:latin typeface="Calibri"/>
                <a:cs typeface="Calibri"/>
              </a:rPr>
              <a:t> </a:t>
            </a:r>
            <a:r>
              <a:rPr sz="1700" spc="-5" dirty="0">
                <a:latin typeface="Calibri"/>
                <a:cs typeface="Calibri"/>
              </a:rPr>
              <a:t>node</a:t>
            </a:r>
            <a:r>
              <a:rPr sz="1700" spc="175" dirty="0">
                <a:latin typeface="Calibri"/>
                <a:cs typeface="Calibri"/>
              </a:rPr>
              <a:t> </a:t>
            </a:r>
            <a:r>
              <a:rPr sz="1700" spc="5" dirty="0">
                <a:latin typeface="Calibri"/>
                <a:cs typeface="Calibri"/>
              </a:rPr>
              <a:t>knows</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40" dirty="0">
                <a:latin typeface="Calibri"/>
                <a:cs typeface="Calibri"/>
              </a:rPr>
              <a:t>exact</a:t>
            </a:r>
            <a:r>
              <a:rPr sz="1700" spc="170" dirty="0">
                <a:latin typeface="Calibri"/>
                <a:cs typeface="Calibri"/>
              </a:rPr>
              <a:t> </a:t>
            </a:r>
            <a:r>
              <a:rPr sz="1700" spc="35" dirty="0">
                <a:latin typeface="Calibri"/>
                <a:cs typeface="Calibri"/>
              </a:rPr>
              <a:t>hierarchial</a:t>
            </a:r>
            <a:r>
              <a:rPr sz="1700" spc="175" dirty="0">
                <a:latin typeface="Calibri"/>
                <a:cs typeface="Calibri"/>
              </a:rPr>
              <a:t> </a:t>
            </a:r>
            <a:r>
              <a:rPr sz="1700" spc="25" dirty="0">
                <a:latin typeface="Calibri"/>
                <a:cs typeface="Calibri"/>
              </a:rPr>
              <a:t>topology</a:t>
            </a:r>
            <a:r>
              <a:rPr sz="1700" spc="175" dirty="0">
                <a:latin typeface="Calibri"/>
                <a:cs typeface="Calibri"/>
              </a:rPr>
              <a:t> </a:t>
            </a:r>
            <a:r>
              <a:rPr sz="1700" spc="30" dirty="0">
                <a:latin typeface="Calibri"/>
                <a:cs typeface="Calibri"/>
              </a:rPr>
              <a:t>information:</a:t>
            </a:r>
            <a:endParaRPr sz="1700">
              <a:latin typeface="Calibri"/>
              <a:cs typeface="Calibri"/>
            </a:endParaRPr>
          </a:p>
          <a:p>
            <a:pPr marL="528320" lvl="1" indent="-230504">
              <a:lnSpc>
                <a:spcPct val="100000"/>
              </a:lnSpc>
              <a:spcBef>
                <a:spcPts val="835"/>
              </a:spcBef>
              <a:buFont typeface="Calibri"/>
              <a:buChar char="–"/>
              <a:tabLst>
                <a:tab pos="528955" algn="l"/>
              </a:tabLst>
            </a:pPr>
            <a:r>
              <a:rPr sz="1700" spc="10" dirty="0">
                <a:latin typeface="Calibri"/>
                <a:cs typeface="Calibri"/>
              </a:rPr>
              <a:t>after</a:t>
            </a:r>
            <a:r>
              <a:rPr sz="1700" spc="180" dirty="0">
                <a:latin typeface="Calibri"/>
                <a:cs typeface="Calibri"/>
              </a:rPr>
              <a:t> </a:t>
            </a:r>
            <a:r>
              <a:rPr sz="1700" spc="35" dirty="0">
                <a:latin typeface="Calibri"/>
                <a:cs typeface="Calibri"/>
              </a:rPr>
              <a:t>obtaining</a:t>
            </a:r>
            <a:r>
              <a:rPr sz="1700" spc="185" dirty="0">
                <a:latin typeface="Calibri"/>
                <a:cs typeface="Calibri"/>
              </a:rPr>
              <a:t> </a:t>
            </a:r>
            <a:r>
              <a:rPr sz="1700" spc="5" dirty="0">
                <a:latin typeface="Calibri"/>
                <a:cs typeface="Calibri"/>
              </a:rPr>
              <a:t>the</a:t>
            </a:r>
            <a:r>
              <a:rPr sz="1700" spc="185" dirty="0">
                <a:latin typeface="Calibri"/>
                <a:cs typeface="Calibri"/>
              </a:rPr>
              <a:t> </a:t>
            </a:r>
            <a:r>
              <a:rPr sz="1700" spc="30" dirty="0">
                <a:latin typeface="Calibri"/>
                <a:cs typeface="Calibri"/>
              </a:rPr>
              <a:t>information</a:t>
            </a:r>
            <a:r>
              <a:rPr sz="1700" spc="185" dirty="0">
                <a:latin typeface="Calibri"/>
                <a:cs typeface="Calibri"/>
              </a:rPr>
              <a:t> </a:t>
            </a:r>
            <a:r>
              <a:rPr sz="1700" spc="5" dirty="0">
                <a:latin typeface="Calibri"/>
                <a:cs typeface="Calibri"/>
              </a:rPr>
              <a:t>the</a:t>
            </a:r>
            <a:r>
              <a:rPr sz="1700" spc="185" dirty="0">
                <a:latin typeface="Calibri"/>
                <a:cs typeface="Calibri"/>
              </a:rPr>
              <a:t> </a:t>
            </a:r>
            <a:r>
              <a:rPr sz="1700" spc="25" dirty="0">
                <a:latin typeface="Calibri"/>
                <a:cs typeface="Calibri"/>
              </a:rPr>
              <a:t>cluster</a:t>
            </a:r>
            <a:r>
              <a:rPr sz="1700" spc="185" dirty="0">
                <a:latin typeface="Calibri"/>
                <a:cs typeface="Calibri"/>
              </a:rPr>
              <a:t> </a:t>
            </a:r>
            <a:r>
              <a:rPr sz="1700" dirty="0">
                <a:latin typeface="Calibri"/>
                <a:cs typeface="Calibri"/>
              </a:rPr>
              <a:t>head</a:t>
            </a:r>
            <a:r>
              <a:rPr sz="1700" spc="180" dirty="0">
                <a:latin typeface="Calibri"/>
                <a:cs typeface="Calibri"/>
              </a:rPr>
              <a:t> </a:t>
            </a:r>
            <a:r>
              <a:rPr sz="1700" spc="5" dirty="0">
                <a:latin typeface="Calibri"/>
                <a:cs typeface="Calibri"/>
              </a:rPr>
              <a:t>floods</a:t>
            </a:r>
            <a:r>
              <a:rPr sz="1700" spc="185" dirty="0">
                <a:latin typeface="Calibri"/>
                <a:cs typeface="Calibri"/>
              </a:rPr>
              <a:t> </a:t>
            </a:r>
            <a:r>
              <a:rPr sz="1700" spc="80" dirty="0">
                <a:latin typeface="Calibri"/>
                <a:cs typeface="Calibri"/>
              </a:rPr>
              <a:t>it</a:t>
            </a:r>
            <a:r>
              <a:rPr sz="1700" spc="185" dirty="0">
                <a:latin typeface="Calibri"/>
                <a:cs typeface="Calibri"/>
              </a:rPr>
              <a:t> </a:t>
            </a:r>
            <a:r>
              <a:rPr sz="1700" spc="10" dirty="0">
                <a:latin typeface="Calibri"/>
                <a:cs typeface="Calibri"/>
              </a:rPr>
              <a:t>to</a:t>
            </a:r>
            <a:r>
              <a:rPr sz="1700" spc="185" dirty="0">
                <a:latin typeface="Calibri"/>
                <a:cs typeface="Calibri"/>
              </a:rPr>
              <a:t> </a:t>
            </a:r>
            <a:r>
              <a:rPr sz="1700" spc="-25" dirty="0">
                <a:latin typeface="Calibri"/>
                <a:cs typeface="Calibri"/>
              </a:rPr>
              <a:t>lower</a:t>
            </a:r>
            <a:r>
              <a:rPr sz="1700" spc="185" dirty="0">
                <a:latin typeface="Calibri"/>
                <a:cs typeface="Calibri"/>
              </a:rPr>
              <a:t> </a:t>
            </a:r>
            <a:r>
              <a:rPr sz="1700" spc="10" dirty="0">
                <a:latin typeface="Calibri"/>
                <a:cs typeface="Calibri"/>
              </a:rPr>
              <a:t>level.</a:t>
            </a:r>
            <a:endParaRPr sz="1700">
              <a:latin typeface="Calibri"/>
              <a:cs typeface="Calibri"/>
            </a:endParaRPr>
          </a:p>
          <a:p>
            <a:pPr marL="228600" indent="-216535">
              <a:lnSpc>
                <a:spcPct val="100000"/>
              </a:lnSpc>
              <a:spcBef>
                <a:spcPts val="1280"/>
              </a:spcBef>
              <a:buFont typeface="Cambria"/>
              <a:buChar char="•"/>
              <a:tabLst>
                <a:tab pos="229235" algn="l"/>
              </a:tabLst>
            </a:pPr>
            <a:r>
              <a:rPr sz="1700" spc="10" dirty="0">
                <a:latin typeface="Calibri"/>
                <a:cs typeface="Calibri"/>
              </a:rPr>
              <a:t>to</a:t>
            </a:r>
            <a:r>
              <a:rPr sz="1700" spc="175" dirty="0">
                <a:latin typeface="Calibri"/>
                <a:cs typeface="Calibri"/>
              </a:rPr>
              <a:t> </a:t>
            </a:r>
            <a:r>
              <a:rPr sz="1700" dirty="0">
                <a:latin typeface="Calibri"/>
                <a:cs typeface="Calibri"/>
              </a:rPr>
              <a:t>route</a:t>
            </a:r>
            <a:r>
              <a:rPr sz="1700" spc="175" dirty="0">
                <a:latin typeface="Calibri"/>
                <a:cs typeface="Calibri"/>
              </a:rPr>
              <a:t> </a:t>
            </a:r>
            <a:r>
              <a:rPr sz="1700" spc="15" dirty="0">
                <a:latin typeface="Calibri"/>
                <a:cs typeface="Calibri"/>
              </a:rPr>
              <a:t>packets</a:t>
            </a:r>
            <a:r>
              <a:rPr sz="1700" spc="175" dirty="0">
                <a:latin typeface="Calibri"/>
                <a:cs typeface="Calibri"/>
              </a:rPr>
              <a:t> </a:t>
            </a:r>
            <a:r>
              <a:rPr sz="1700" spc="35" dirty="0">
                <a:latin typeface="Calibri"/>
                <a:cs typeface="Calibri"/>
              </a:rPr>
              <a:t>hierarchial</a:t>
            </a:r>
            <a:r>
              <a:rPr sz="1700" spc="180" dirty="0">
                <a:latin typeface="Calibri"/>
                <a:cs typeface="Calibri"/>
              </a:rPr>
              <a:t> </a:t>
            </a:r>
            <a:r>
              <a:rPr sz="1700" spc="20" dirty="0">
                <a:latin typeface="Calibri"/>
                <a:cs typeface="Calibri"/>
              </a:rPr>
              <a:t>addressing</a:t>
            </a:r>
            <a:r>
              <a:rPr sz="1700" spc="175" dirty="0">
                <a:latin typeface="Calibri"/>
                <a:cs typeface="Calibri"/>
              </a:rPr>
              <a:t> </a:t>
            </a:r>
            <a:r>
              <a:rPr sz="1700" spc="35" dirty="0">
                <a:latin typeface="Calibri"/>
                <a:cs typeface="Calibri"/>
              </a:rPr>
              <a:t>is</a:t>
            </a:r>
            <a:r>
              <a:rPr sz="1700" spc="175" dirty="0">
                <a:latin typeface="Calibri"/>
                <a:cs typeface="Calibri"/>
              </a:rPr>
              <a:t> </a:t>
            </a:r>
            <a:r>
              <a:rPr sz="1700" spc="-5" dirty="0">
                <a:latin typeface="Calibri"/>
                <a:cs typeface="Calibri"/>
              </a:rPr>
              <a:t>used</a:t>
            </a:r>
            <a:r>
              <a:rPr sz="1700" spc="175" dirty="0">
                <a:latin typeface="Calibri"/>
                <a:cs typeface="Calibri"/>
              </a:rPr>
              <a:t> </a:t>
            </a:r>
            <a:r>
              <a:rPr sz="1700" spc="30" dirty="0">
                <a:latin typeface="Calibri"/>
                <a:cs typeface="Calibri"/>
              </a:rPr>
              <a:t>consisting</a:t>
            </a:r>
            <a:r>
              <a:rPr sz="1700" spc="180" dirty="0">
                <a:latin typeface="Calibri"/>
                <a:cs typeface="Calibri"/>
              </a:rPr>
              <a:t> </a:t>
            </a:r>
            <a:r>
              <a:rPr sz="1700" spc="-20" dirty="0">
                <a:latin typeface="Calibri"/>
                <a:cs typeface="Calibri"/>
              </a:rPr>
              <a:t>of;</a:t>
            </a:r>
            <a:endParaRPr sz="1700">
              <a:latin typeface="Calibri"/>
              <a:cs typeface="Calibri"/>
            </a:endParaRPr>
          </a:p>
          <a:p>
            <a:pPr marL="528320" lvl="1" indent="-230504">
              <a:lnSpc>
                <a:spcPct val="100000"/>
              </a:lnSpc>
              <a:spcBef>
                <a:spcPts val="835"/>
              </a:spcBef>
              <a:buChar char="–"/>
              <a:tabLst>
                <a:tab pos="528955" algn="l"/>
              </a:tabLst>
            </a:pPr>
            <a:r>
              <a:rPr sz="1700" b="1" spc="125" dirty="0">
                <a:latin typeface="Calibri"/>
                <a:cs typeface="Calibri"/>
              </a:rPr>
              <a:t>hierarchial</a:t>
            </a:r>
            <a:r>
              <a:rPr sz="1700" b="1" spc="265" dirty="0">
                <a:latin typeface="Calibri"/>
                <a:cs typeface="Calibri"/>
              </a:rPr>
              <a:t> </a:t>
            </a:r>
            <a:r>
              <a:rPr sz="1700" b="1" spc="340" dirty="0">
                <a:latin typeface="Calibri"/>
                <a:cs typeface="Calibri"/>
              </a:rPr>
              <a:t>ID</a:t>
            </a:r>
            <a:r>
              <a:rPr sz="1700" b="1" spc="270" dirty="0">
                <a:latin typeface="Calibri"/>
                <a:cs typeface="Calibri"/>
              </a:rPr>
              <a:t> </a:t>
            </a:r>
            <a:r>
              <a:rPr sz="1700" b="1" spc="265" dirty="0">
                <a:latin typeface="Calibri"/>
                <a:cs typeface="Calibri"/>
              </a:rPr>
              <a:t>(HID):</a:t>
            </a:r>
            <a:r>
              <a:rPr sz="1700" b="1" spc="185" dirty="0">
                <a:latin typeface="Calibri"/>
                <a:cs typeface="Calibri"/>
              </a:rPr>
              <a:t> </a:t>
            </a:r>
            <a:r>
              <a:rPr sz="1700" spc="-25" dirty="0">
                <a:latin typeface="Calibri"/>
                <a:cs typeface="Calibri"/>
              </a:rPr>
              <a:t>sequence</a:t>
            </a:r>
            <a:r>
              <a:rPr sz="1700" spc="185" dirty="0">
                <a:latin typeface="Calibri"/>
                <a:cs typeface="Calibri"/>
              </a:rPr>
              <a:t> </a:t>
            </a:r>
            <a:r>
              <a:rPr sz="1700" spc="-35" dirty="0">
                <a:latin typeface="Calibri"/>
                <a:cs typeface="Calibri"/>
              </a:rPr>
              <a:t>of</a:t>
            </a:r>
            <a:r>
              <a:rPr sz="1700" spc="180" dirty="0">
                <a:latin typeface="Calibri"/>
                <a:cs typeface="Calibri"/>
              </a:rPr>
              <a:t> </a:t>
            </a:r>
            <a:r>
              <a:rPr sz="1700" spc="25" dirty="0">
                <a:latin typeface="Calibri"/>
                <a:cs typeface="Calibri"/>
              </a:rPr>
              <a:t>cluster</a:t>
            </a:r>
            <a:r>
              <a:rPr sz="1700" spc="185" dirty="0">
                <a:latin typeface="Calibri"/>
                <a:cs typeface="Calibri"/>
              </a:rPr>
              <a:t> </a:t>
            </a:r>
            <a:r>
              <a:rPr sz="1700" dirty="0">
                <a:latin typeface="Calibri"/>
                <a:cs typeface="Calibri"/>
              </a:rPr>
              <a:t>headers’</a:t>
            </a:r>
            <a:r>
              <a:rPr sz="1700" spc="180" dirty="0">
                <a:latin typeface="Calibri"/>
                <a:cs typeface="Calibri"/>
              </a:rPr>
              <a:t> </a:t>
            </a:r>
            <a:r>
              <a:rPr sz="1700" spc="140" dirty="0">
                <a:latin typeface="Calibri"/>
                <a:cs typeface="Calibri"/>
              </a:rPr>
              <a:t>IDs</a:t>
            </a:r>
            <a:r>
              <a:rPr sz="1700" spc="180" dirty="0">
                <a:latin typeface="Calibri"/>
                <a:cs typeface="Calibri"/>
              </a:rPr>
              <a:t> </a:t>
            </a:r>
            <a:r>
              <a:rPr sz="1700" spc="10" dirty="0">
                <a:latin typeface="Calibri"/>
                <a:cs typeface="Calibri"/>
              </a:rPr>
              <a:t>from</a:t>
            </a:r>
            <a:r>
              <a:rPr sz="1700" spc="185" dirty="0">
                <a:latin typeface="Calibri"/>
                <a:cs typeface="Calibri"/>
              </a:rPr>
              <a:t> </a:t>
            </a:r>
            <a:r>
              <a:rPr sz="1700" spc="25" dirty="0">
                <a:latin typeface="Calibri"/>
                <a:cs typeface="Calibri"/>
              </a:rPr>
              <a:t>higher</a:t>
            </a:r>
            <a:r>
              <a:rPr sz="1700" spc="180" dirty="0">
                <a:latin typeface="Calibri"/>
                <a:cs typeface="Calibri"/>
              </a:rPr>
              <a:t> </a:t>
            </a:r>
            <a:r>
              <a:rPr sz="1700" spc="5" dirty="0">
                <a:latin typeface="Calibri"/>
                <a:cs typeface="Calibri"/>
              </a:rPr>
              <a:t>level;</a:t>
            </a:r>
            <a:endParaRPr sz="1700">
              <a:latin typeface="Calibri"/>
              <a:cs typeface="Calibri"/>
            </a:endParaRPr>
          </a:p>
          <a:p>
            <a:pPr marL="228600" marR="3455670" lvl="1" indent="69215">
              <a:lnSpc>
                <a:spcPct val="140900"/>
              </a:lnSpc>
              <a:buChar char="–"/>
              <a:tabLst>
                <a:tab pos="528955" algn="l"/>
              </a:tabLst>
            </a:pPr>
            <a:r>
              <a:rPr sz="1700" b="1" spc="110" dirty="0">
                <a:latin typeface="Calibri"/>
                <a:cs typeface="Calibri"/>
              </a:rPr>
              <a:t>node</a:t>
            </a:r>
            <a:r>
              <a:rPr sz="1700" b="1" spc="254" dirty="0">
                <a:latin typeface="Calibri"/>
                <a:cs typeface="Calibri"/>
              </a:rPr>
              <a:t> </a:t>
            </a:r>
            <a:r>
              <a:rPr sz="1700" b="1" spc="229" dirty="0">
                <a:latin typeface="Calibri"/>
                <a:cs typeface="Calibri"/>
              </a:rPr>
              <a:t>ID</a:t>
            </a:r>
            <a:r>
              <a:rPr sz="1700" spc="229" dirty="0">
                <a:latin typeface="Calibri"/>
                <a:cs typeface="Calibri"/>
              </a:rPr>
              <a:t>:</a:t>
            </a:r>
            <a:r>
              <a:rPr sz="1700" spc="170" dirty="0">
                <a:latin typeface="Calibri"/>
                <a:cs typeface="Calibri"/>
              </a:rPr>
              <a:t> </a:t>
            </a:r>
            <a:r>
              <a:rPr sz="1700" spc="50" dirty="0">
                <a:latin typeface="Calibri"/>
                <a:cs typeface="Calibri"/>
              </a:rPr>
              <a:t>similar</a:t>
            </a:r>
            <a:r>
              <a:rPr sz="1700" spc="170" dirty="0">
                <a:latin typeface="Calibri"/>
                <a:cs typeface="Calibri"/>
              </a:rPr>
              <a:t> </a:t>
            </a:r>
            <a:r>
              <a:rPr sz="1700" spc="10" dirty="0">
                <a:latin typeface="Calibri"/>
                <a:cs typeface="Calibri"/>
              </a:rPr>
              <a:t>to</a:t>
            </a:r>
            <a:r>
              <a:rPr sz="1700" spc="170" dirty="0">
                <a:latin typeface="Calibri"/>
                <a:cs typeface="Calibri"/>
              </a:rPr>
              <a:t> </a:t>
            </a:r>
            <a:r>
              <a:rPr sz="1700" spc="15" dirty="0">
                <a:latin typeface="Calibri"/>
                <a:cs typeface="Calibri"/>
              </a:rPr>
              <a:t>unique</a:t>
            </a:r>
            <a:r>
              <a:rPr sz="1700" spc="175" dirty="0">
                <a:latin typeface="Calibri"/>
                <a:cs typeface="Calibri"/>
              </a:rPr>
              <a:t> </a:t>
            </a:r>
            <a:r>
              <a:rPr sz="1700" spc="210" dirty="0">
                <a:latin typeface="Calibri"/>
                <a:cs typeface="Calibri"/>
              </a:rPr>
              <a:t>MAC</a:t>
            </a:r>
            <a:r>
              <a:rPr sz="1700" spc="170" dirty="0">
                <a:latin typeface="Calibri"/>
                <a:cs typeface="Calibri"/>
              </a:rPr>
              <a:t> </a:t>
            </a:r>
            <a:r>
              <a:rPr sz="1700" spc="10" dirty="0">
                <a:latin typeface="Calibri"/>
                <a:cs typeface="Calibri"/>
              </a:rPr>
              <a:t>address. </a:t>
            </a:r>
            <a:r>
              <a:rPr sz="1700" spc="-370" dirty="0">
                <a:latin typeface="Calibri"/>
                <a:cs typeface="Calibri"/>
              </a:rPr>
              <a:t> </a:t>
            </a:r>
            <a:r>
              <a:rPr sz="1700" spc="45" dirty="0">
                <a:latin typeface="Calibri"/>
                <a:cs typeface="Calibri"/>
              </a:rPr>
              <a:t>Address</a:t>
            </a:r>
            <a:r>
              <a:rPr sz="1700" spc="170" dirty="0">
                <a:latin typeface="Calibri"/>
                <a:cs typeface="Calibri"/>
              </a:rPr>
              <a:t> </a:t>
            </a:r>
            <a:r>
              <a:rPr sz="1700" spc="-35" dirty="0">
                <a:latin typeface="Calibri"/>
                <a:cs typeface="Calibri"/>
              </a:rPr>
              <a:t>of</a:t>
            </a:r>
            <a:r>
              <a:rPr sz="1700" spc="175" dirty="0">
                <a:latin typeface="Calibri"/>
                <a:cs typeface="Calibri"/>
              </a:rPr>
              <a:t> </a:t>
            </a:r>
            <a:r>
              <a:rPr sz="1700" spc="-5" dirty="0">
                <a:latin typeface="Calibri"/>
                <a:cs typeface="Calibri"/>
              </a:rPr>
              <a:t>node</a:t>
            </a:r>
            <a:r>
              <a:rPr sz="1700" spc="170" dirty="0">
                <a:latin typeface="Calibri"/>
                <a:cs typeface="Calibri"/>
              </a:rPr>
              <a:t> </a:t>
            </a:r>
            <a:r>
              <a:rPr sz="1700" spc="-15" dirty="0">
                <a:latin typeface="Calibri"/>
                <a:cs typeface="Calibri"/>
              </a:rPr>
              <a:t>12:</a:t>
            </a:r>
            <a:r>
              <a:rPr sz="1700" spc="-5" dirty="0">
                <a:latin typeface="Calibri"/>
                <a:cs typeface="Calibri"/>
              </a:rPr>
              <a:t> </a:t>
            </a:r>
            <a:r>
              <a:rPr sz="1700" spc="25" dirty="0">
                <a:latin typeface="Calibri"/>
                <a:cs typeface="Calibri"/>
              </a:rPr>
              <a:t>(9,12,12).</a:t>
            </a:r>
            <a:endParaRPr sz="1700">
              <a:latin typeface="Calibri"/>
              <a:cs typeface="Calibri"/>
            </a:endParaRPr>
          </a:p>
          <a:p>
            <a:pPr marL="228600" indent="-216535">
              <a:lnSpc>
                <a:spcPct val="100000"/>
              </a:lnSpc>
              <a:spcBef>
                <a:spcPts val="1280"/>
              </a:spcBef>
              <a:buFont typeface="Cambria"/>
              <a:buChar char="•"/>
              <a:tabLst>
                <a:tab pos="229235" algn="l"/>
              </a:tabLst>
            </a:pPr>
            <a:r>
              <a:rPr sz="1700" spc="55" dirty="0">
                <a:latin typeface="Calibri"/>
                <a:cs typeface="Calibri"/>
              </a:rPr>
              <a:t>From</a:t>
            </a:r>
            <a:r>
              <a:rPr sz="1700" spc="170" dirty="0">
                <a:latin typeface="Calibri"/>
                <a:cs typeface="Calibri"/>
              </a:rPr>
              <a:t> </a:t>
            </a:r>
            <a:r>
              <a:rPr sz="1700" spc="-25" dirty="0">
                <a:latin typeface="Calibri"/>
                <a:cs typeface="Calibri"/>
              </a:rPr>
              <a:t>12</a:t>
            </a:r>
            <a:r>
              <a:rPr sz="1700" spc="175" dirty="0">
                <a:latin typeface="Calibri"/>
                <a:cs typeface="Calibri"/>
              </a:rPr>
              <a:t> </a:t>
            </a:r>
            <a:r>
              <a:rPr sz="1700" spc="10" dirty="0">
                <a:latin typeface="Calibri"/>
                <a:cs typeface="Calibri"/>
              </a:rPr>
              <a:t>to</a:t>
            </a:r>
            <a:r>
              <a:rPr sz="1700" spc="175" dirty="0">
                <a:latin typeface="Calibri"/>
                <a:cs typeface="Calibri"/>
              </a:rPr>
              <a:t> </a:t>
            </a:r>
            <a:r>
              <a:rPr sz="1700" spc="-5" dirty="0">
                <a:latin typeface="Calibri"/>
                <a:cs typeface="Calibri"/>
              </a:rPr>
              <a:t>3:</a:t>
            </a:r>
            <a:r>
              <a:rPr sz="1700" spc="360" dirty="0">
                <a:latin typeface="Calibri"/>
                <a:cs typeface="Calibri"/>
              </a:rPr>
              <a:t> </a:t>
            </a:r>
            <a:r>
              <a:rPr sz="1700" spc="-25" dirty="0">
                <a:latin typeface="Calibri"/>
                <a:cs typeface="Calibri"/>
              </a:rPr>
              <a:t>12</a:t>
            </a:r>
            <a:r>
              <a:rPr sz="1700" spc="175" dirty="0">
                <a:latin typeface="Calibri"/>
                <a:cs typeface="Calibri"/>
              </a:rPr>
              <a:t> </a:t>
            </a:r>
            <a:r>
              <a:rPr sz="1700" spc="40" dirty="0">
                <a:latin typeface="Calibri"/>
                <a:cs typeface="Calibri"/>
              </a:rPr>
              <a:t>-</a:t>
            </a:r>
            <a:r>
              <a:rPr sz="1700" spc="175" dirty="0">
                <a:latin typeface="Calibri"/>
                <a:cs typeface="Calibri"/>
              </a:rPr>
              <a:t> </a:t>
            </a:r>
            <a:r>
              <a:rPr sz="1700" spc="-20" dirty="0">
                <a:latin typeface="Calibri"/>
                <a:cs typeface="Calibri"/>
              </a:rPr>
              <a:t>9</a:t>
            </a:r>
            <a:r>
              <a:rPr sz="1700" spc="175" dirty="0">
                <a:latin typeface="Calibri"/>
                <a:cs typeface="Calibri"/>
              </a:rPr>
              <a:t> </a:t>
            </a:r>
            <a:r>
              <a:rPr sz="1700" spc="40" dirty="0">
                <a:latin typeface="Calibri"/>
                <a:cs typeface="Calibri"/>
              </a:rPr>
              <a:t>-</a:t>
            </a:r>
            <a:r>
              <a:rPr sz="1700" spc="175" dirty="0">
                <a:latin typeface="Calibri"/>
                <a:cs typeface="Calibri"/>
              </a:rPr>
              <a:t> </a:t>
            </a:r>
            <a:r>
              <a:rPr sz="1700" spc="-20" dirty="0">
                <a:latin typeface="Calibri"/>
                <a:cs typeface="Calibri"/>
              </a:rPr>
              <a:t>3</a:t>
            </a:r>
            <a:r>
              <a:rPr sz="1700" spc="180" dirty="0">
                <a:latin typeface="Calibri"/>
                <a:cs typeface="Calibri"/>
              </a:rPr>
              <a:t> </a:t>
            </a:r>
            <a:r>
              <a:rPr sz="1700" spc="-20" dirty="0">
                <a:latin typeface="Calibri"/>
                <a:cs typeface="Calibri"/>
              </a:rPr>
              <a:t>over</a:t>
            </a:r>
            <a:r>
              <a:rPr sz="1700" spc="175" dirty="0">
                <a:latin typeface="Calibri"/>
                <a:cs typeface="Calibri"/>
              </a:rPr>
              <a:t> </a:t>
            </a:r>
            <a:r>
              <a:rPr sz="1700" spc="35" dirty="0">
                <a:latin typeface="Calibri"/>
                <a:cs typeface="Calibri"/>
              </a:rPr>
              <a:t>multiple</a:t>
            </a:r>
            <a:r>
              <a:rPr sz="1700" spc="175" dirty="0">
                <a:latin typeface="Calibri"/>
                <a:cs typeface="Calibri"/>
              </a:rPr>
              <a:t> </a:t>
            </a:r>
            <a:r>
              <a:rPr sz="1700" spc="55" dirty="0">
                <a:latin typeface="Calibri"/>
                <a:cs typeface="Calibri"/>
              </a:rPr>
              <a:t>links.</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47003" y="780746"/>
            <a:ext cx="8859520" cy="5543550"/>
          </a:xfrm>
          <a:prstGeom prst="rect">
            <a:avLst/>
          </a:prstGeom>
        </p:spPr>
        <p:txBody>
          <a:bodyPr vert="horz" wrap="square" lIns="0" tIns="175895" rIns="0" bIns="0" rtlCol="0">
            <a:spAutoFit/>
          </a:bodyPr>
          <a:lstStyle/>
          <a:p>
            <a:pPr marL="525780" lvl="1" indent="-513715">
              <a:lnSpc>
                <a:spcPct val="100000"/>
              </a:lnSpc>
              <a:spcBef>
                <a:spcPts val="1385"/>
              </a:spcBef>
              <a:buAutoNum type="arabicPeriod" startAt="2"/>
              <a:tabLst>
                <a:tab pos="526415" algn="l"/>
              </a:tabLst>
            </a:pPr>
            <a:r>
              <a:rPr sz="2050" spc="50" dirty="0">
                <a:solidFill>
                  <a:srgbClr val="000099"/>
                </a:solidFill>
                <a:latin typeface="Calibri"/>
                <a:cs typeface="Calibri"/>
              </a:rPr>
              <a:t>Fisheye</a:t>
            </a:r>
            <a:r>
              <a:rPr sz="2050" spc="200" dirty="0">
                <a:solidFill>
                  <a:srgbClr val="000099"/>
                </a:solidFill>
                <a:latin typeface="Calibri"/>
                <a:cs typeface="Calibri"/>
              </a:rPr>
              <a:t> </a:t>
            </a:r>
            <a:r>
              <a:rPr sz="2050" spc="20" dirty="0">
                <a:solidFill>
                  <a:srgbClr val="000099"/>
                </a:solidFill>
                <a:latin typeface="Calibri"/>
                <a:cs typeface="Calibri"/>
              </a:rPr>
              <a:t>state</a:t>
            </a:r>
            <a:r>
              <a:rPr sz="2050" spc="200" dirty="0">
                <a:solidFill>
                  <a:srgbClr val="000099"/>
                </a:solidFill>
                <a:latin typeface="Calibri"/>
                <a:cs typeface="Calibri"/>
              </a:rPr>
              <a:t> </a:t>
            </a:r>
            <a:r>
              <a:rPr sz="2050" spc="40" dirty="0">
                <a:solidFill>
                  <a:srgbClr val="000099"/>
                </a:solidFill>
                <a:latin typeface="Calibri"/>
                <a:cs typeface="Calibri"/>
              </a:rPr>
              <a:t>routing</a:t>
            </a:r>
            <a:r>
              <a:rPr sz="2050" spc="195" dirty="0">
                <a:solidFill>
                  <a:srgbClr val="000099"/>
                </a:solidFill>
                <a:latin typeface="Calibri"/>
                <a:cs typeface="Calibri"/>
              </a:rPr>
              <a:t> </a:t>
            </a:r>
            <a:r>
              <a:rPr sz="2050" spc="20" dirty="0">
                <a:solidFill>
                  <a:srgbClr val="000099"/>
                </a:solidFill>
                <a:latin typeface="Calibri"/>
                <a:cs typeface="Calibri"/>
              </a:rPr>
              <a:t>protocol</a:t>
            </a:r>
            <a:endParaRPr sz="2050">
              <a:latin typeface="Calibri"/>
              <a:cs typeface="Calibri"/>
            </a:endParaRPr>
          </a:p>
          <a:p>
            <a:pPr marL="257175">
              <a:lnSpc>
                <a:spcPct val="100000"/>
              </a:lnSpc>
              <a:spcBef>
                <a:spcPts val="1080"/>
              </a:spcBef>
            </a:pPr>
            <a:r>
              <a:rPr sz="1700" b="1" spc="140" dirty="0">
                <a:latin typeface="Calibri"/>
                <a:cs typeface="Calibri"/>
              </a:rPr>
              <a:t>Generalization</a:t>
            </a:r>
            <a:r>
              <a:rPr sz="1700" b="1" spc="265" dirty="0">
                <a:latin typeface="Calibri"/>
                <a:cs typeface="Calibri"/>
              </a:rPr>
              <a:t> </a:t>
            </a:r>
            <a:r>
              <a:rPr sz="1700" b="1" spc="50" dirty="0">
                <a:latin typeface="Calibri"/>
                <a:cs typeface="Calibri"/>
              </a:rPr>
              <a:t>of</a:t>
            </a:r>
            <a:r>
              <a:rPr sz="1700" b="1" spc="265" dirty="0">
                <a:latin typeface="Calibri"/>
                <a:cs typeface="Calibri"/>
              </a:rPr>
              <a:t> </a:t>
            </a:r>
            <a:r>
              <a:rPr sz="1700" b="1" spc="114" dirty="0">
                <a:latin typeface="Calibri"/>
                <a:cs typeface="Calibri"/>
              </a:rPr>
              <a:t>the</a:t>
            </a:r>
            <a:r>
              <a:rPr sz="1700" b="1" spc="265" dirty="0">
                <a:latin typeface="Calibri"/>
                <a:cs typeface="Calibri"/>
              </a:rPr>
              <a:t> </a:t>
            </a:r>
            <a:r>
              <a:rPr sz="1700" b="1" spc="395" dirty="0">
                <a:latin typeface="Calibri"/>
                <a:cs typeface="Calibri"/>
              </a:rPr>
              <a:t>GSR</a:t>
            </a:r>
            <a:r>
              <a:rPr sz="1700" b="1" spc="265" dirty="0">
                <a:latin typeface="Calibri"/>
                <a:cs typeface="Calibri"/>
              </a:rPr>
              <a:t> </a:t>
            </a:r>
            <a:r>
              <a:rPr sz="1700" b="1" spc="125" dirty="0">
                <a:latin typeface="Calibri"/>
                <a:cs typeface="Calibri"/>
              </a:rPr>
              <a:t>protocol</a:t>
            </a:r>
            <a:r>
              <a:rPr sz="1700" b="1" spc="265" dirty="0">
                <a:latin typeface="Calibri"/>
                <a:cs typeface="Calibri"/>
              </a:rPr>
              <a:t> </a:t>
            </a:r>
            <a:r>
              <a:rPr sz="1700" b="1" spc="100" dirty="0">
                <a:latin typeface="Calibri"/>
                <a:cs typeface="Calibri"/>
              </a:rPr>
              <a:t>where</a:t>
            </a:r>
            <a:r>
              <a:rPr sz="1700" b="1" spc="270" dirty="0">
                <a:latin typeface="Calibri"/>
                <a:cs typeface="Calibri"/>
              </a:rPr>
              <a:t> </a:t>
            </a:r>
            <a:r>
              <a:rPr sz="1700" b="1" spc="114" dirty="0">
                <a:latin typeface="Calibri"/>
                <a:cs typeface="Calibri"/>
              </a:rPr>
              <a:t>the</a:t>
            </a:r>
            <a:r>
              <a:rPr sz="1700" b="1" spc="265" dirty="0">
                <a:latin typeface="Calibri"/>
                <a:cs typeface="Calibri"/>
              </a:rPr>
              <a:t> </a:t>
            </a:r>
            <a:r>
              <a:rPr sz="1700" b="1" spc="95" dirty="0">
                <a:latin typeface="Calibri"/>
                <a:cs typeface="Calibri"/>
              </a:rPr>
              <a:t>following</a:t>
            </a:r>
            <a:r>
              <a:rPr sz="1700" b="1" spc="260" dirty="0">
                <a:latin typeface="Calibri"/>
                <a:cs typeface="Calibri"/>
              </a:rPr>
              <a:t> </a:t>
            </a:r>
            <a:r>
              <a:rPr sz="1700" b="1" spc="140" dirty="0">
                <a:latin typeface="Calibri"/>
                <a:cs typeface="Calibri"/>
              </a:rPr>
              <a:t>property</a:t>
            </a:r>
            <a:r>
              <a:rPr sz="1700" b="1" spc="260" dirty="0">
                <a:latin typeface="Calibri"/>
                <a:cs typeface="Calibri"/>
              </a:rPr>
              <a:t> </a:t>
            </a:r>
            <a:r>
              <a:rPr sz="1700" b="1" spc="100" dirty="0">
                <a:latin typeface="Calibri"/>
                <a:cs typeface="Calibri"/>
              </a:rPr>
              <a:t>is</a:t>
            </a:r>
            <a:r>
              <a:rPr sz="1700" b="1" spc="265" dirty="0">
                <a:latin typeface="Calibri"/>
                <a:cs typeface="Calibri"/>
              </a:rPr>
              <a:t> </a:t>
            </a:r>
            <a:r>
              <a:rPr sz="1700" b="1" spc="125" dirty="0">
                <a:latin typeface="Calibri"/>
                <a:cs typeface="Calibri"/>
              </a:rPr>
              <a:t>introduced:</a:t>
            </a:r>
            <a:endParaRPr sz="1700">
              <a:latin typeface="Calibri"/>
              <a:cs typeface="Calibri"/>
            </a:endParaRPr>
          </a:p>
          <a:p>
            <a:pPr marL="311785" lvl="2" indent="-216535">
              <a:lnSpc>
                <a:spcPct val="100000"/>
              </a:lnSpc>
              <a:spcBef>
                <a:spcPts val="1370"/>
              </a:spcBef>
              <a:buFont typeface="Cambria"/>
              <a:buChar char="•"/>
              <a:tabLst>
                <a:tab pos="312420" algn="l"/>
              </a:tabLst>
            </a:pPr>
            <a:r>
              <a:rPr sz="1700" spc="20" dirty="0">
                <a:latin typeface="Calibri"/>
                <a:cs typeface="Calibri"/>
              </a:rPr>
              <a:t>accurate</a:t>
            </a:r>
            <a:r>
              <a:rPr sz="1700" spc="170" dirty="0">
                <a:latin typeface="Calibri"/>
                <a:cs typeface="Calibri"/>
              </a:rPr>
              <a:t> </a:t>
            </a:r>
            <a:r>
              <a:rPr sz="1700" spc="30" dirty="0">
                <a:latin typeface="Calibri"/>
                <a:cs typeface="Calibri"/>
              </a:rPr>
              <a:t>information</a:t>
            </a:r>
            <a:r>
              <a:rPr sz="1700" spc="170" dirty="0">
                <a:latin typeface="Calibri"/>
                <a:cs typeface="Calibri"/>
              </a:rPr>
              <a:t> </a:t>
            </a:r>
            <a:r>
              <a:rPr sz="1700" spc="35" dirty="0">
                <a:latin typeface="Calibri"/>
                <a:cs typeface="Calibri"/>
              </a:rPr>
              <a:t>about</a:t>
            </a:r>
            <a:r>
              <a:rPr sz="1700" spc="170" dirty="0">
                <a:latin typeface="Calibri"/>
                <a:cs typeface="Calibri"/>
              </a:rPr>
              <a:t> </a:t>
            </a:r>
            <a:r>
              <a:rPr sz="1700" spc="-5" dirty="0">
                <a:latin typeface="Calibri"/>
                <a:cs typeface="Calibri"/>
              </a:rPr>
              <a:t>nodes</a:t>
            </a:r>
            <a:r>
              <a:rPr sz="1700" spc="170" dirty="0">
                <a:latin typeface="Calibri"/>
                <a:cs typeface="Calibri"/>
              </a:rPr>
              <a:t> </a:t>
            </a:r>
            <a:r>
              <a:rPr sz="1700" spc="60" dirty="0">
                <a:latin typeface="Calibri"/>
                <a:cs typeface="Calibri"/>
              </a:rPr>
              <a:t>in</a:t>
            </a:r>
            <a:r>
              <a:rPr sz="1700" spc="170" dirty="0">
                <a:latin typeface="Calibri"/>
                <a:cs typeface="Calibri"/>
              </a:rPr>
              <a:t> </a:t>
            </a:r>
            <a:r>
              <a:rPr sz="1700" spc="40" dirty="0">
                <a:latin typeface="Calibri"/>
                <a:cs typeface="Calibri"/>
              </a:rPr>
              <a:t>local</a:t>
            </a:r>
            <a:r>
              <a:rPr sz="1700" spc="170" dirty="0">
                <a:latin typeface="Calibri"/>
                <a:cs typeface="Calibri"/>
              </a:rPr>
              <a:t> </a:t>
            </a:r>
            <a:r>
              <a:rPr sz="1700" spc="25" dirty="0">
                <a:latin typeface="Calibri"/>
                <a:cs typeface="Calibri"/>
              </a:rPr>
              <a:t>topology;</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25" dirty="0">
                <a:latin typeface="Calibri"/>
                <a:cs typeface="Calibri"/>
              </a:rPr>
              <a:t>not</a:t>
            </a:r>
            <a:r>
              <a:rPr sz="1700" spc="175" dirty="0">
                <a:latin typeface="Calibri"/>
                <a:cs typeface="Calibri"/>
              </a:rPr>
              <a:t> </a:t>
            </a:r>
            <a:r>
              <a:rPr sz="1700" spc="-30" dirty="0">
                <a:latin typeface="Calibri"/>
                <a:cs typeface="Calibri"/>
              </a:rPr>
              <a:t>so</a:t>
            </a:r>
            <a:r>
              <a:rPr sz="1700" spc="175" dirty="0">
                <a:latin typeface="Calibri"/>
                <a:cs typeface="Calibri"/>
              </a:rPr>
              <a:t> </a:t>
            </a:r>
            <a:r>
              <a:rPr sz="1700" spc="20" dirty="0">
                <a:latin typeface="Calibri"/>
                <a:cs typeface="Calibri"/>
              </a:rPr>
              <a:t>accurate</a:t>
            </a:r>
            <a:r>
              <a:rPr sz="1700" spc="175" dirty="0">
                <a:latin typeface="Calibri"/>
                <a:cs typeface="Calibri"/>
              </a:rPr>
              <a:t> </a:t>
            </a:r>
            <a:r>
              <a:rPr sz="1700" spc="30" dirty="0">
                <a:latin typeface="Calibri"/>
                <a:cs typeface="Calibri"/>
              </a:rPr>
              <a:t>information</a:t>
            </a:r>
            <a:r>
              <a:rPr sz="1700" spc="175" dirty="0">
                <a:latin typeface="Calibri"/>
                <a:cs typeface="Calibri"/>
              </a:rPr>
              <a:t> </a:t>
            </a:r>
            <a:r>
              <a:rPr sz="1700" spc="35" dirty="0">
                <a:latin typeface="Calibri"/>
                <a:cs typeface="Calibri"/>
              </a:rPr>
              <a:t>about</a:t>
            </a:r>
            <a:r>
              <a:rPr sz="1700" spc="175" dirty="0">
                <a:latin typeface="Calibri"/>
                <a:cs typeface="Calibri"/>
              </a:rPr>
              <a:t> </a:t>
            </a:r>
            <a:r>
              <a:rPr sz="1700" spc="-5" dirty="0">
                <a:latin typeface="Calibri"/>
                <a:cs typeface="Calibri"/>
              </a:rPr>
              <a:t>node</a:t>
            </a:r>
            <a:r>
              <a:rPr sz="1700" spc="175" dirty="0">
                <a:latin typeface="Calibri"/>
                <a:cs typeface="Calibri"/>
              </a:rPr>
              <a:t> </a:t>
            </a:r>
            <a:r>
              <a:rPr sz="1700" spc="55" dirty="0">
                <a:latin typeface="Calibri"/>
                <a:cs typeface="Calibri"/>
              </a:rPr>
              <a:t>that</a:t>
            </a:r>
            <a:r>
              <a:rPr sz="1700" spc="175" dirty="0">
                <a:latin typeface="Calibri"/>
                <a:cs typeface="Calibri"/>
              </a:rPr>
              <a:t> </a:t>
            </a:r>
            <a:r>
              <a:rPr sz="1700" spc="-5" dirty="0">
                <a:latin typeface="Calibri"/>
                <a:cs typeface="Calibri"/>
              </a:rPr>
              <a:t>are</a:t>
            </a:r>
            <a:r>
              <a:rPr sz="1700" spc="180" dirty="0">
                <a:latin typeface="Calibri"/>
                <a:cs typeface="Calibri"/>
              </a:rPr>
              <a:t> </a:t>
            </a:r>
            <a:r>
              <a:rPr sz="1700" spc="25" dirty="0">
                <a:latin typeface="Calibri"/>
                <a:cs typeface="Calibri"/>
              </a:rPr>
              <a:t>far</a:t>
            </a:r>
            <a:r>
              <a:rPr sz="1700" spc="175" dirty="0">
                <a:latin typeface="Calibri"/>
                <a:cs typeface="Calibri"/>
              </a:rPr>
              <a:t> </a:t>
            </a:r>
            <a:r>
              <a:rPr sz="1700" spc="-20" dirty="0">
                <a:latin typeface="Calibri"/>
                <a:cs typeface="Calibri"/>
              </a:rPr>
              <a:t>away.</a:t>
            </a:r>
            <a:endParaRPr sz="1700">
              <a:latin typeface="Calibri"/>
              <a:cs typeface="Calibri"/>
            </a:endParaRPr>
          </a:p>
          <a:p>
            <a:pPr marL="186055">
              <a:lnSpc>
                <a:spcPct val="100000"/>
              </a:lnSpc>
              <a:spcBef>
                <a:spcPts val="1370"/>
              </a:spcBef>
            </a:pPr>
            <a:r>
              <a:rPr sz="1700" b="1" spc="260" dirty="0">
                <a:latin typeface="Calibri"/>
                <a:cs typeface="Calibri"/>
              </a:rPr>
              <a:t>Why</a:t>
            </a:r>
            <a:r>
              <a:rPr sz="1700" b="1" spc="229" dirty="0">
                <a:latin typeface="Calibri"/>
                <a:cs typeface="Calibri"/>
              </a:rPr>
              <a:t> </a:t>
            </a:r>
            <a:r>
              <a:rPr sz="1700" b="1" spc="100" dirty="0">
                <a:latin typeface="Calibri"/>
                <a:cs typeface="Calibri"/>
              </a:rPr>
              <a:t>is</a:t>
            </a:r>
            <a:r>
              <a:rPr sz="1700" b="1" spc="240" dirty="0">
                <a:latin typeface="Calibri"/>
                <a:cs typeface="Calibri"/>
              </a:rPr>
              <a:t> </a:t>
            </a:r>
            <a:r>
              <a:rPr sz="1700" b="1" spc="140" dirty="0">
                <a:latin typeface="Calibri"/>
                <a:cs typeface="Calibri"/>
              </a:rPr>
              <a:t>it</a:t>
            </a:r>
            <a:r>
              <a:rPr sz="1700" b="1" spc="240" dirty="0">
                <a:latin typeface="Calibri"/>
                <a:cs typeface="Calibri"/>
              </a:rPr>
              <a:t> </a:t>
            </a:r>
            <a:r>
              <a:rPr sz="1700" b="1" spc="90" dirty="0">
                <a:latin typeface="Calibri"/>
                <a:cs typeface="Calibri"/>
              </a:rPr>
              <a:t>needed:</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40" dirty="0">
                <a:latin typeface="Calibri"/>
                <a:cs typeface="Calibri"/>
              </a:rPr>
              <a:t>complexity</a:t>
            </a:r>
            <a:r>
              <a:rPr sz="1700" spc="180" dirty="0">
                <a:latin typeface="Calibri"/>
                <a:cs typeface="Calibri"/>
              </a:rPr>
              <a:t> </a:t>
            </a:r>
            <a:r>
              <a:rPr sz="1700" spc="25" dirty="0">
                <a:latin typeface="Calibri"/>
                <a:cs typeface="Calibri"/>
              </a:rPr>
              <a:t>proactive</a:t>
            </a:r>
            <a:r>
              <a:rPr sz="1700" spc="180" dirty="0">
                <a:latin typeface="Calibri"/>
                <a:cs typeface="Calibri"/>
              </a:rPr>
              <a:t> </a:t>
            </a:r>
            <a:r>
              <a:rPr sz="1700" spc="35" dirty="0">
                <a:latin typeface="Calibri"/>
                <a:cs typeface="Calibri"/>
              </a:rPr>
              <a:t>routing:</a:t>
            </a:r>
            <a:r>
              <a:rPr sz="1700" spc="370" dirty="0">
                <a:latin typeface="Calibri"/>
                <a:cs typeface="Calibri"/>
              </a:rPr>
              <a:t> </a:t>
            </a:r>
            <a:r>
              <a:rPr sz="1700" spc="10" dirty="0">
                <a:latin typeface="Calibri"/>
                <a:cs typeface="Calibri"/>
              </a:rPr>
              <a:t>size</a:t>
            </a:r>
            <a:r>
              <a:rPr sz="1700" spc="185"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10" dirty="0">
                <a:latin typeface="Calibri"/>
                <a:cs typeface="Calibri"/>
              </a:rPr>
              <a:t>network,</a:t>
            </a:r>
            <a:r>
              <a:rPr sz="1700" spc="180" dirty="0">
                <a:latin typeface="Calibri"/>
                <a:cs typeface="Calibri"/>
              </a:rPr>
              <a:t> </a:t>
            </a:r>
            <a:r>
              <a:rPr sz="1700" spc="50" dirty="0">
                <a:latin typeface="Calibri"/>
                <a:cs typeface="Calibri"/>
              </a:rPr>
              <a:t>mobility</a:t>
            </a:r>
            <a:r>
              <a:rPr sz="1700" spc="175" dirty="0">
                <a:latin typeface="Calibri"/>
                <a:cs typeface="Calibri"/>
              </a:rPr>
              <a:t> </a:t>
            </a:r>
            <a:r>
              <a:rPr sz="1700" spc="-35" dirty="0">
                <a:latin typeface="Calibri"/>
                <a:cs typeface="Calibri"/>
              </a:rPr>
              <a:t>of</a:t>
            </a:r>
            <a:r>
              <a:rPr sz="1700" spc="185" dirty="0">
                <a:latin typeface="Calibri"/>
                <a:cs typeface="Calibri"/>
              </a:rPr>
              <a:t> </a:t>
            </a:r>
            <a:r>
              <a:rPr sz="1700" spc="-5" dirty="0">
                <a:latin typeface="Calibri"/>
                <a:cs typeface="Calibri"/>
              </a:rPr>
              <a:t>node;</a:t>
            </a:r>
            <a:endParaRPr sz="1700">
              <a:latin typeface="Calibri"/>
              <a:cs typeface="Calibri"/>
            </a:endParaRPr>
          </a:p>
          <a:p>
            <a:pPr marL="311785" lvl="2" indent="-216535">
              <a:lnSpc>
                <a:spcPct val="100000"/>
              </a:lnSpc>
              <a:spcBef>
                <a:spcPts val="1370"/>
              </a:spcBef>
              <a:buFont typeface="Cambria"/>
              <a:buChar char="•"/>
              <a:tabLst>
                <a:tab pos="312420" algn="l"/>
              </a:tabLst>
            </a:pPr>
            <a:r>
              <a:rPr sz="1700" spc="15" dirty="0">
                <a:latin typeface="Calibri"/>
                <a:cs typeface="Calibri"/>
              </a:rPr>
              <a:t>reactive</a:t>
            </a:r>
            <a:r>
              <a:rPr sz="1700" spc="165" dirty="0">
                <a:latin typeface="Calibri"/>
                <a:cs typeface="Calibri"/>
              </a:rPr>
              <a:t> </a:t>
            </a:r>
            <a:r>
              <a:rPr sz="1700" spc="35" dirty="0">
                <a:latin typeface="Calibri"/>
                <a:cs typeface="Calibri"/>
              </a:rPr>
              <a:t>routing:</a:t>
            </a:r>
            <a:r>
              <a:rPr sz="1700" spc="355" dirty="0">
                <a:latin typeface="Calibri"/>
                <a:cs typeface="Calibri"/>
              </a:rPr>
              <a:t> </a:t>
            </a:r>
            <a:r>
              <a:rPr sz="1700" spc="459" dirty="0">
                <a:latin typeface="Calibri"/>
                <a:cs typeface="Calibri"/>
              </a:rPr>
              <a:t>+</a:t>
            </a:r>
            <a:r>
              <a:rPr sz="1700" spc="170" dirty="0">
                <a:latin typeface="Calibri"/>
                <a:cs typeface="Calibri"/>
              </a:rPr>
              <a:t> </a:t>
            </a:r>
            <a:r>
              <a:rPr sz="1700" spc="10" dirty="0">
                <a:latin typeface="Calibri"/>
                <a:cs typeface="Calibri"/>
              </a:rPr>
              <a:t>number</a:t>
            </a:r>
            <a:r>
              <a:rPr sz="1700" spc="170" dirty="0">
                <a:latin typeface="Calibri"/>
                <a:cs typeface="Calibri"/>
              </a:rPr>
              <a:t> </a:t>
            </a:r>
            <a:r>
              <a:rPr sz="1700" spc="-35" dirty="0">
                <a:latin typeface="Calibri"/>
                <a:cs typeface="Calibri"/>
              </a:rPr>
              <a:t>of</a:t>
            </a:r>
            <a:r>
              <a:rPr sz="1700" spc="170" dirty="0">
                <a:latin typeface="Calibri"/>
                <a:cs typeface="Calibri"/>
              </a:rPr>
              <a:t> </a:t>
            </a:r>
            <a:r>
              <a:rPr sz="1700" spc="15" dirty="0">
                <a:latin typeface="Calibri"/>
                <a:cs typeface="Calibri"/>
              </a:rPr>
              <a:t>connections.</a:t>
            </a:r>
            <a:endParaRPr sz="1700">
              <a:latin typeface="Calibri"/>
              <a:cs typeface="Calibri"/>
            </a:endParaRPr>
          </a:p>
          <a:p>
            <a:pPr marL="186055">
              <a:lnSpc>
                <a:spcPct val="100000"/>
              </a:lnSpc>
              <a:spcBef>
                <a:spcPts val="1375"/>
              </a:spcBef>
            </a:pPr>
            <a:r>
              <a:rPr sz="1700" b="1" spc="220" dirty="0">
                <a:latin typeface="Calibri"/>
                <a:cs typeface="Calibri"/>
              </a:rPr>
              <a:t>What</a:t>
            </a:r>
            <a:r>
              <a:rPr sz="1700" b="1" spc="240" dirty="0">
                <a:latin typeface="Calibri"/>
                <a:cs typeface="Calibri"/>
              </a:rPr>
              <a:t> </a:t>
            </a:r>
            <a:r>
              <a:rPr sz="1700" b="1" spc="100" dirty="0">
                <a:latin typeface="Calibri"/>
                <a:cs typeface="Calibri"/>
              </a:rPr>
              <a:t>is</a:t>
            </a:r>
            <a:r>
              <a:rPr sz="1700" b="1" spc="245" dirty="0">
                <a:latin typeface="Calibri"/>
                <a:cs typeface="Calibri"/>
              </a:rPr>
              <a:t> </a:t>
            </a:r>
            <a:r>
              <a:rPr sz="1700" b="1" spc="114" dirty="0">
                <a:latin typeface="Calibri"/>
                <a:cs typeface="Calibri"/>
              </a:rPr>
              <a:t>the</a:t>
            </a:r>
            <a:r>
              <a:rPr sz="1700" b="1" spc="245" dirty="0">
                <a:latin typeface="Calibri"/>
                <a:cs typeface="Calibri"/>
              </a:rPr>
              <a:t> </a:t>
            </a:r>
            <a:r>
              <a:rPr sz="1700" b="1" spc="100" dirty="0">
                <a:latin typeface="Calibri"/>
                <a:cs typeface="Calibri"/>
              </a:rPr>
              <a:t>basis:</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25" dirty="0">
                <a:latin typeface="Calibri"/>
                <a:cs typeface="Calibri"/>
              </a:rPr>
              <a:t>a</a:t>
            </a:r>
            <a:r>
              <a:rPr sz="1700" spc="180" dirty="0">
                <a:latin typeface="Calibri"/>
                <a:cs typeface="Calibri"/>
              </a:rPr>
              <a:t> </a:t>
            </a:r>
            <a:r>
              <a:rPr sz="1700" spc="-5" dirty="0">
                <a:latin typeface="Calibri"/>
                <a:cs typeface="Calibri"/>
              </a:rPr>
              <a:t>node</a:t>
            </a:r>
            <a:r>
              <a:rPr sz="1700" spc="185" dirty="0">
                <a:latin typeface="Calibri"/>
                <a:cs typeface="Calibri"/>
              </a:rPr>
              <a:t> </a:t>
            </a:r>
            <a:r>
              <a:rPr sz="1700" spc="10" dirty="0">
                <a:latin typeface="Calibri"/>
                <a:cs typeface="Calibri"/>
              </a:rPr>
              <a:t>exchanges</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35" dirty="0">
                <a:latin typeface="Calibri"/>
                <a:cs typeface="Calibri"/>
              </a:rPr>
              <a:t>routing</a:t>
            </a:r>
            <a:r>
              <a:rPr sz="1700" spc="180" dirty="0">
                <a:latin typeface="Calibri"/>
                <a:cs typeface="Calibri"/>
              </a:rPr>
              <a:t> </a:t>
            </a:r>
            <a:r>
              <a:rPr sz="1700" spc="30" dirty="0">
                <a:latin typeface="Calibri"/>
                <a:cs typeface="Calibri"/>
              </a:rPr>
              <a:t>information</a:t>
            </a:r>
            <a:r>
              <a:rPr sz="1700" spc="185" dirty="0">
                <a:latin typeface="Calibri"/>
                <a:cs typeface="Calibri"/>
              </a:rPr>
              <a:t> </a:t>
            </a:r>
            <a:r>
              <a:rPr sz="1700" spc="40" dirty="0">
                <a:latin typeface="Calibri"/>
                <a:cs typeface="Calibri"/>
              </a:rPr>
              <a:t>only</a:t>
            </a:r>
            <a:r>
              <a:rPr sz="1700" spc="185" dirty="0">
                <a:latin typeface="Calibri"/>
                <a:cs typeface="Calibri"/>
              </a:rPr>
              <a:t> </a:t>
            </a:r>
            <a:r>
              <a:rPr sz="1700" spc="50" dirty="0">
                <a:latin typeface="Calibri"/>
                <a:cs typeface="Calibri"/>
              </a:rPr>
              <a:t>with</a:t>
            </a:r>
            <a:r>
              <a:rPr sz="1700" spc="180" dirty="0">
                <a:latin typeface="Calibri"/>
                <a:cs typeface="Calibri"/>
              </a:rPr>
              <a:t> </a:t>
            </a:r>
            <a:r>
              <a:rPr sz="1700" spc="15" dirty="0">
                <a:latin typeface="Calibri"/>
                <a:cs typeface="Calibri"/>
              </a:rPr>
              <a:t>neighbors</a:t>
            </a:r>
            <a:r>
              <a:rPr sz="1700" spc="185" dirty="0">
                <a:latin typeface="Calibri"/>
                <a:cs typeface="Calibri"/>
              </a:rPr>
              <a:t> </a:t>
            </a:r>
            <a:r>
              <a:rPr sz="1700" spc="55" dirty="0">
                <a:latin typeface="Calibri"/>
                <a:cs typeface="Calibri"/>
              </a:rPr>
              <a:t>at</a:t>
            </a:r>
            <a:r>
              <a:rPr sz="1700" spc="180" dirty="0">
                <a:latin typeface="Calibri"/>
                <a:cs typeface="Calibri"/>
              </a:rPr>
              <a:t> </a:t>
            </a:r>
            <a:r>
              <a:rPr sz="1700" spc="30" dirty="0">
                <a:latin typeface="Calibri"/>
                <a:cs typeface="Calibri"/>
              </a:rPr>
              <a:t>periodic</a:t>
            </a:r>
            <a:r>
              <a:rPr sz="1700" spc="185" dirty="0">
                <a:latin typeface="Calibri"/>
                <a:cs typeface="Calibri"/>
              </a:rPr>
              <a:t> </a:t>
            </a:r>
            <a:r>
              <a:rPr sz="1700" spc="20" dirty="0">
                <a:latin typeface="Calibri"/>
                <a:cs typeface="Calibri"/>
              </a:rPr>
              <a:t>intervals:</a:t>
            </a:r>
            <a:endParaRPr sz="1700">
              <a:latin typeface="Calibri"/>
              <a:cs typeface="Calibri"/>
            </a:endParaRPr>
          </a:p>
          <a:p>
            <a:pPr marL="611505" lvl="3" indent="-230504">
              <a:lnSpc>
                <a:spcPct val="100000"/>
              </a:lnSpc>
              <a:spcBef>
                <a:spcPts val="890"/>
              </a:spcBef>
              <a:buFont typeface="Calibri"/>
              <a:buChar char="–"/>
              <a:tabLst>
                <a:tab pos="612140" algn="l"/>
              </a:tabLst>
            </a:pPr>
            <a:r>
              <a:rPr sz="1700" dirty="0">
                <a:latin typeface="Calibri"/>
                <a:cs typeface="Calibri"/>
              </a:rPr>
              <a:t>trade-off</a:t>
            </a:r>
            <a:r>
              <a:rPr sz="1700" spc="180" dirty="0">
                <a:latin typeface="Calibri"/>
                <a:cs typeface="Calibri"/>
              </a:rPr>
              <a:t> </a:t>
            </a:r>
            <a:r>
              <a:rPr sz="1700" spc="-25" dirty="0">
                <a:latin typeface="Calibri"/>
                <a:cs typeface="Calibri"/>
              </a:rPr>
              <a:t>between</a:t>
            </a:r>
            <a:r>
              <a:rPr sz="1700" spc="180" dirty="0">
                <a:latin typeface="Calibri"/>
                <a:cs typeface="Calibri"/>
              </a:rPr>
              <a:t> </a:t>
            </a:r>
            <a:r>
              <a:rPr sz="1700" spc="45" dirty="0">
                <a:latin typeface="Calibri"/>
                <a:cs typeface="Calibri"/>
              </a:rPr>
              <a:t>link-state</a:t>
            </a:r>
            <a:r>
              <a:rPr sz="1700" spc="180" dirty="0">
                <a:latin typeface="Calibri"/>
                <a:cs typeface="Calibri"/>
              </a:rPr>
              <a:t> </a:t>
            </a:r>
            <a:r>
              <a:rPr sz="1700" spc="40" dirty="0">
                <a:latin typeface="Calibri"/>
                <a:cs typeface="Calibri"/>
              </a:rPr>
              <a:t>(topology</a:t>
            </a:r>
            <a:r>
              <a:rPr sz="1700" spc="180" dirty="0">
                <a:latin typeface="Calibri"/>
                <a:cs typeface="Calibri"/>
              </a:rPr>
              <a:t> </a:t>
            </a:r>
            <a:r>
              <a:rPr sz="1700" spc="20" dirty="0">
                <a:latin typeface="Calibri"/>
                <a:cs typeface="Calibri"/>
              </a:rPr>
              <a:t>exchanges)</a:t>
            </a:r>
            <a:r>
              <a:rPr sz="1700" spc="185" dirty="0">
                <a:latin typeface="Calibri"/>
                <a:cs typeface="Calibri"/>
              </a:rPr>
              <a:t> </a:t>
            </a:r>
            <a:r>
              <a:rPr sz="1700" spc="35" dirty="0">
                <a:latin typeface="Calibri"/>
                <a:cs typeface="Calibri"/>
              </a:rPr>
              <a:t>and</a:t>
            </a:r>
            <a:r>
              <a:rPr sz="1700" spc="180" dirty="0">
                <a:latin typeface="Calibri"/>
                <a:cs typeface="Calibri"/>
              </a:rPr>
              <a:t> </a:t>
            </a:r>
            <a:r>
              <a:rPr sz="1700" spc="25" dirty="0">
                <a:latin typeface="Calibri"/>
                <a:cs typeface="Calibri"/>
              </a:rPr>
              <a:t>distance</a:t>
            </a:r>
            <a:r>
              <a:rPr sz="1700" spc="180" dirty="0">
                <a:latin typeface="Calibri"/>
                <a:cs typeface="Calibri"/>
              </a:rPr>
              <a:t> </a:t>
            </a:r>
            <a:r>
              <a:rPr sz="1700" spc="15" dirty="0">
                <a:latin typeface="Calibri"/>
                <a:cs typeface="Calibri"/>
              </a:rPr>
              <a:t>vector</a:t>
            </a:r>
            <a:r>
              <a:rPr sz="1700" spc="180" dirty="0">
                <a:latin typeface="Calibri"/>
                <a:cs typeface="Calibri"/>
              </a:rPr>
              <a:t> </a:t>
            </a:r>
            <a:r>
              <a:rPr sz="1700" spc="40" dirty="0">
                <a:latin typeface="Calibri"/>
                <a:cs typeface="Calibri"/>
              </a:rPr>
              <a:t>(link-level</a:t>
            </a:r>
            <a:r>
              <a:rPr sz="1700" spc="185" dirty="0">
                <a:latin typeface="Calibri"/>
                <a:cs typeface="Calibri"/>
              </a:rPr>
              <a:t> </a:t>
            </a:r>
            <a:r>
              <a:rPr sz="1700" spc="40" dirty="0">
                <a:latin typeface="Calibri"/>
                <a:cs typeface="Calibri"/>
              </a:rPr>
              <a:t>info).</a:t>
            </a:r>
            <a:endParaRPr sz="1700">
              <a:latin typeface="Calibri"/>
              <a:cs typeface="Calibri"/>
            </a:endParaRPr>
          </a:p>
          <a:p>
            <a:pPr marL="311785" lvl="2" indent="-216535">
              <a:lnSpc>
                <a:spcPct val="100000"/>
              </a:lnSpc>
              <a:spcBef>
                <a:spcPts val="1375"/>
              </a:spcBef>
              <a:buFont typeface="Cambria"/>
              <a:buChar char="•"/>
              <a:tabLst>
                <a:tab pos="312420" algn="l"/>
              </a:tabLst>
            </a:pPr>
            <a:r>
              <a:rPr sz="1700" spc="5" dirty="0">
                <a:latin typeface="Calibri"/>
                <a:cs typeface="Calibri"/>
              </a:rPr>
              <a:t>the</a:t>
            </a:r>
            <a:r>
              <a:rPr sz="1700" spc="175" dirty="0">
                <a:latin typeface="Calibri"/>
                <a:cs typeface="Calibri"/>
              </a:rPr>
              <a:t> </a:t>
            </a:r>
            <a:r>
              <a:rPr sz="1700" dirty="0">
                <a:latin typeface="Calibri"/>
                <a:cs typeface="Calibri"/>
              </a:rPr>
              <a:t>complete</a:t>
            </a:r>
            <a:r>
              <a:rPr sz="1700" spc="180" dirty="0">
                <a:latin typeface="Calibri"/>
                <a:cs typeface="Calibri"/>
              </a:rPr>
              <a:t> </a:t>
            </a:r>
            <a:r>
              <a:rPr sz="1700" spc="25" dirty="0">
                <a:latin typeface="Calibri"/>
                <a:cs typeface="Calibri"/>
              </a:rPr>
              <a:t>topology</a:t>
            </a:r>
            <a:r>
              <a:rPr sz="1700" spc="180" dirty="0">
                <a:latin typeface="Calibri"/>
                <a:cs typeface="Calibri"/>
              </a:rPr>
              <a:t> </a:t>
            </a:r>
            <a:r>
              <a:rPr sz="1700" spc="30" dirty="0">
                <a:latin typeface="Calibri"/>
                <a:cs typeface="Calibri"/>
              </a:rPr>
              <a:t>information</a:t>
            </a:r>
            <a:r>
              <a:rPr sz="1700" spc="180" dirty="0">
                <a:latin typeface="Calibri"/>
                <a:cs typeface="Calibri"/>
              </a:rPr>
              <a:t> </a:t>
            </a:r>
            <a:r>
              <a:rPr sz="1700" spc="35" dirty="0">
                <a:latin typeface="Calibri"/>
                <a:cs typeface="Calibri"/>
              </a:rPr>
              <a:t>is</a:t>
            </a:r>
            <a:r>
              <a:rPr sz="1700" spc="175" dirty="0">
                <a:latin typeface="Calibri"/>
                <a:cs typeface="Calibri"/>
              </a:rPr>
              <a:t> </a:t>
            </a:r>
            <a:r>
              <a:rPr sz="1700" spc="30" dirty="0">
                <a:latin typeface="Calibri"/>
                <a:cs typeface="Calibri"/>
              </a:rPr>
              <a:t>maintained</a:t>
            </a:r>
            <a:r>
              <a:rPr sz="1700" spc="180" dirty="0">
                <a:latin typeface="Calibri"/>
                <a:cs typeface="Calibri"/>
              </a:rPr>
              <a:t> </a:t>
            </a:r>
            <a:r>
              <a:rPr sz="1700" spc="55" dirty="0">
                <a:latin typeface="Calibri"/>
                <a:cs typeface="Calibri"/>
              </a:rPr>
              <a:t>at</a:t>
            </a:r>
            <a:r>
              <a:rPr sz="1700" spc="180" dirty="0">
                <a:latin typeface="Calibri"/>
                <a:cs typeface="Calibri"/>
              </a:rPr>
              <a:t> </a:t>
            </a:r>
            <a:r>
              <a:rPr sz="1700" spc="-10" dirty="0">
                <a:latin typeface="Calibri"/>
                <a:cs typeface="Calibri"/>
              </a:rPr>
              <a:t>each</a:t>
            </a:r>
            <a:r>
              <a:rPr sz="1700" spc="180" dirty="0">
                <a:latin typeface="Calibri"/>
                <a:cs typeface="Calibri"/>
              </a:rPr>
              <a:t> </a:t>
            </a:r>
            <a:r>
              <a:rPr sz="1700" spc="-5" dirty="0">
                <a:latin typeface="Calibri"/>
                <a:cs typeface="Calibri"/>
              </a:rPr>
              <a:t>nodes;</a:t>
            </a:r>
            <a:endParaRPr sz="1700">
              <a:latin typeface="Calibri"/>
              <a:cs typeface="Calibri"/>
            </a:endParaRPr>
          </a:p>
          <a:p>
            <a:pPr marL="311785" lvl="2" indent="-216535">
              <a:lnSpc>
                <a:spcPct val="100000"/>
              </a:lnSpc>
              <a:spcBef>
                <a:spcPts val="1370"/>
              </a:spcBef>
              <a:buFont typeface="Cambria"/>
              <a:buChar char="•"/>
              <a:tabLst>
                <a:tab pos="312420" algn="l"/>
              </a:tabLst>
            </a:pPr>
            <a:r>
              <a:rPr sz="1700" dirty="0">
                <a:latin typeface="Calibri"/>
                <a:cs typeface="Calibri"/>
              </a:rPr>
              <a:t>different</a:t>
            </a:r>
            <a:r>
              <a:rPr sz="1700" spc="175" dirty="0">
                <a:latin typeface="Calibri"/>
                <a:cs typeface="Calibri"/>
              </a:rPr>
              <a:t> </a:t>
            </a:r>
            <a:r>
              <a:rPr sz="1700" spc="30" dirty="0">
                <a:latin typeface="Calibri"/>
                <a:cs typeface="Calibri"/>
              </a:rPr>
              <a:t>update</a:t>
            </a:r>
            <a:r>
              <a:rPr sz="1700" spc="175" dirty="0">
                <a:latin typeface="Calibri"/>
                <a:cs typeface="Calibri"/>
              </a:rPr>
              <a:t> </a:t>
            </a:r>
            <a:r>
              <a:rPr sz="1700" spc="-5" dirty="0">
                <a:latin typeface="Calibri"/>
                <a:cs typeface="Calibri"/>
              </a:rPr>
              <a:t>frequencies</a:t>
            </a:r>
            <a:r>
              <a:rPr sz="1700" spc="180" dirty="0">
                <a:latin typeface="Calibri"/>
                <a:cs typeface="Calibri"/>
              </a:rPr>
              <a:t> </a:t>
            </a:r>
            <a:r>
              <a:rPr sz="1700" dirty="0">
                <a:latin typeface="Calibri"/>
                <a:cs typeface="Calibri"/>
              </a:rPr>
              <a:t>for</a:t>
            </a:r>
            <a:r>
              <a:rPr sz="1700" spc="175" dirty="0">
                <a:latin typeface="Calibri"/>
                <a:cs typeface="Calibri"/>
              </a:rPr>
              <a:t> </a:t>
            </a:r>
            <a:r>
              <a:rPr sz="1700" dirty="0">
                <a:latin typeface="Calibri"/>
                <a:cs typeface="Calibri"/>
              </a:rPr>
              <a:t>different</a:t>
            </a:r>
            <a:r>
              <a:rPr sz="1700" spc="175" dirty="0">
                <a:latin typeface="Calibri"/>
                <a:cs typeface="Calibri"/>
              </a:rPr>
              <a:t> </a:t>
            </a:r>
            <a:r>
              <a:rPr sz="1700" spc="-10" dirty="0">
                <a:latin typeface="Calibri"/>
                <a:cs typeface="Calibri"/>
              </a:rPr>
              <a:t>scopes</a:t>
            </a:r>
            <a:r>
              <a:rPr sz="1700" spc="175" dirty="0">
                <a:latin typeface="Calibri"/>
                <a:cs typeface="Calibri"/>
              </a:rPr>
              <a:t> </a:t>
            </a:r>
            <a:r>
              <a:rPr sz="1700" spc="20" dirty="0">
                <a:latin typeface="Calibri"/>
                <a:cs typeface="Calibri"/>
              </a:rPr>
              <a:t>one-hop/two-hop/...</a:t>
            </a:r>
            <a:r>
              <a:rPr sz="1700" spc="360" dirty="0">
                <a:latin typeface="Calibri"/>
                <a:cs typeface="Calibri"/>
              </a:rPr>
              <a:t> </a:t>
            </a:r>
            <a:r>
              <a:rPr sz="1700" spc="-5" dirty="0">
                <a:latin typeface="Calibri"/>
                <a:cs typeface="Calibri"/>
              </a:rPr>
              <a:t>scopes:</a:t>
            </a:r>
            <a:endParaRPr sz="1700">
              <a:latin typeface="Calibri"/>
              <a:cs typeface="Calibri"/>
            </a:endParaRPr>
          </a:p>
          <a:p>
            <a:pPr marL="611505" lvl="3" indent="-230504">
              <a:lnSpc>
                <a:spcPct val="100000"/>
              </a:lnSpc>
              <a:spcBef>
                <a:spcPts val="895"/>
              </a:spcBef>
              <a:buFont typeface="Calibri"/>
              <a:buChar char="–"/>
              <a:tabLst>
                <a:tab pos="612140" algn="l"/>
              </a:tabLst>
            </a:pPr>
            <a:r>
              <a:rPr sz="1700" spc="-10" dirty="0">
                <a:latin typeface="Calibri"/>
                <a:cs typeface="Calibri"/>
              </a:rPr>
              <a:t>one-hop</a:t>
            </a:r>
            <a:r>
              <a:rPr sz="1700" spc="180" dirty="0">
                <a:latin typeface="Calibri"/>
                <a:cs typeface="Calibri"/>
              </a:rPr>
              <a:t> </a:t>
            </a:r>
            <a:r>
              <a:rPr sz="1700" spc="-5" dirty="0">
                <a:latin typeface="Calibri"/>
                <a:cs typeface="Calibri"/>
              </a:rPr>
              <a:t>–</a:t>
            </a:r>
            <a:r>
              <a:rPr sz="1700" spc="185" dirty="0">
                <a:latin typeface="Calibri"/>
                <a:cs typeface="Calibri"/>
              </a:rPr>
              <a:t> </a:t>
            </a:r>
            <a:r>
              <a:rPr sz="1700" spc="25" dirty="0">
                <a:latin typeface="Calibri"/>
                <a:cs typeface="Calibri"/>
              </a:rPr>
              <a:t>highest</a:t>
            </a:r>
            <a:r>
              <a:rPr sz="1700" spc="180" dirty="0">
                <a:latin typeface="Calibri"/>
                <a:cs typeface="Calibri"/>
              </a:rPr>
              <a:t> </a:t>
            </a:r>
            <a:r>
              <a:rPr sz="1700" spc="5" dirty="0">
                <a:latin typeface="Calibri"/>
                <a:cs typeface="Calibri"/>
              </a:rPr>
              <a:t>freq.,</a:t>
            </a:r>
            <a:r>
              <a:rPr sz="1700" spc="185" dirty="0">
                <a:latin typeface="Calibri"/>
                <a:cs typeface="Calibri"/>
              </a:rPr>
              <a:t> </a:t>
            </a:r>
            <a:r>
              <a:rPr sz="1700" spc="-5" dirty="0">
                <a:latin typeface="Calibri"/>
                <a:cs typeface="Calibri"/>
              </a:rPr>
              <a:t>two-hop</a:t>
            </a:r>
            <a:r>
              <a:rPr sz="1700" spc="180" dirty="0">
                <a:latin typeface="Calibri"/>
                <a:cs typeface="Calibri"/>
              </a:rPr>
              <a:t> </a:t>
            </a:r>
            <a:r>
              <a:rPr sz="1700" spc="-5" dirty="0">
                <a:latin typeface="Calibri"/>
                <a:cs typeface="Calibri"/>
              </a:rPr>
              <a:t>less</a:t>
            </a:r>
            <a:r>
              <a:rPr sz="1700" spc="180" dirty="0">
                <a:latin typeface="Calibri"/>
                <a:cs typeface="Calibri"/>
              </a:rPr>
              <a:t> </a:t>
            </a:r>
            <a:r>
              <a:rPr sz="1700" spc="-5" dirty="0">
                <a:latin typeface="Calibri"/>
                <a:cs typeface="Calibri"/>
              </a:rPr>
              <a:t>freq.</a:t>
            </a:r>
            <a:r>
              <a:rPr sz="1700" dirty="0">
                <a:latin typeface="Calibri"/>
                <a:cs typeface="Calibri"/>
              </a:rPr>
              <a:t> </a:t>
            </a:r>
            <a:r>
              <a:rPr sz="1700" spc="10" dirty="0">
                <a:latin typeface="Calibri"/>
                <a:cs typeface="Calibri"/>
              </a:rPr>
              <a:t>etc.:</a:t>
            </a:r>
            <a:r>
              <a:rPr sz="1700" spc="375" dirty="0">
                <a:latin typeface="Calibri"/>
                <a:cs typeface="Calibri"/>
              </a:rPr>
              <a:t> </a:t>
            </a:r>
            <a:r>
              <a:rPr sz="1700" spc="-20" dirty="0">
                <a:latin typeface="Calibri"/>
                <a:cs typeface="Calibri"/>
              </a:rPr>
              <a:t>decrease</a:t>
            </a:r>
            <a:r>
              <a:rPr sz="1700" spc="185"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the</a:t>
            </a:r>
            <a:r>
              <a:rPr sz="1700" spc="185" dirty="0">
                <a:latin typeface="Calibri"/>
                <a:cs typeface="Calibri"/>
              </a:rPr>
              <a:t> </a:t>
            </a:r>
            <a:r>
              <a:rPr sz="1700" spc="-15" dirty="0">
                <a:latin typeface="Calibri"/>
                <a:cs typeface="Calibri"/>
              </a:rPr>
              <a:t>message</a:t>
            </a:r>
            <a:r>
              <a:rPr sz="1700" spc="185" dirty="0">
                <a:latin typeface="Calibri"/>
                <a:cs typeface="Calibri"/>
              </a:rPr>
              <a:t> </a:t>
            </a:r>
            <a:r>
              <a:rPr sz="1700" spc="15" dirty="0">
                <a:latin typeface="Calibri"/>
                <a:cs typeface="Calibri"/>
              </a:rPr>
              <a:t>size.</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158717" y="1111042"/>
            <a:ext cx="6367395" cy="2181038"/>
          </a:xfrm>
          <a:prstGeom prst="rect">
            <a:avLst/>
          </a:prstGeom>
        </p:spPr>
      </p:pic>
      <p:sp>
        <p:nvSpPr>
          <p:cNvPr id="6" name="object 6"/>
          <p:cNvSpPr txBox="1"/>
          <p:nvPr/>
        </p:nvSpPr>
        <p:spPr>
          <a:xfrm>
            <a:off x="4328117" y="1683107"/>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8</a:t>
            </a:r>
            <a:endParaRPr sz="1350">
              <a:latin typeface="Arial MT"/>
              <a:cs typeface="Arial MT"/>
            </a:endParaRPr>
          </a:p>
        </p:txBody>
      </p:sp>
      <p:sp>
        <p:nvSpPr>
          <p:cNvPr id="7" name="object 7"/>
          <p:cNvSpPr txBox="1"/>
          <p:nvPr/>
        </p:nvSpPr>
        <p:spPr>
          <a:xfrm>
            <a:off x="5061337" y="1439013"/>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5</a:t>
            </a:r>
            <a:endParaRPr sz="1350">
              <a:latin typeface="Arial MT"/>
              <a:cs typeface="Arial MT"/>
            </a:endParaRPr>
          </a:p>
        </p:txBody>
      </p:sp>
      <p:sp>
        <p:nvSpPr>
          <p:cNvPr id="8" name="object 8"/>
          <p:cNvSpPr txBox="1"/>
          <p:nvPr/>
        </p:nvSpPr>
        <p:spPr>
          <a:xfrm>
            <a:off x="5733167" y="2273168"/>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6</a:t>
            </a:r>
            <a:endParaRPr sz="1350">
              <a:latin typeface="Arial MT"/>
              <a:cs typeface="Arial MT"/>
            </a:endParaRPr>
          </a:p>
        </p:txBody>
      </p:sp>
      <p:sp>
        <p:nvSpPr>
          <p:cNvPr id="9" name="object 9"/>
          <p:cNvSpPr txBox="1"/>
          <p:nvPr/>
        </p:nvSpPr>
        <p:spPr>
          <a:xfrm>
            <a:off x="4549140" y="2619119"/>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7</a:t>
            </a:r>
            <a:endParaRPr sz="1350">
              <a:latin typeface="Arial MT"/>
              <a:cs typeface="Arial MT"/>
            </a:endParaRPr>
          </a:p>
        </p:txBody>
      </p:sp>
      <p:sp>
        <p:nvSpPr>
          <p:cNvPr id="10" name="object 10"/>
          <p:cNvSpPr txBox="1"/>
          <p:nvPr/>
        </p:nvSpPr>
        <p:spPr>
          <a:xfrm>
            <a:off x="3496684" y="1565449"/>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2</a:t>
            </a:r>
            <a:endParaRPr sz="1350">
              <a:latin typeface="Arial MT"/>
              <a:cs typeface="Arial MT"/>
            </a:endParaRPr>
          </a:p>
        </p:txBody>
      </p:sp>
      <p:sp>
        <p:nvSpPr>
          <p:cNvPr id="11" name="object 11"/>
          <p:cNvSpPr txBox="1"/>
          <p:nvPr/>
        </p:nvSpPr>
        <p:spPr>
          <a:xfrm>
            <a:off x="3940469" y="2141450"/>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9</a:t>
            </a:r>
            <a:endParaRPr sz="1350">
              <a:latin typeface="Arial MT"/>
              <a:cs typeface="Arial MT"/>
            </a:endParaRPr>
          </a:p>
        </p:txBody>
      </p:sp>
      <p:sp>
        <p:nvSpPr>
          <p:cNvPr id="12" name="object 12"/>
          <p:cNvSpPr txBox="1"/>
          <p:nvPr/>
        </p:nvSpPr>
        <p:spPr>
          <a:xfrm>
            <a:off x="3463341" y="2750822"/>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4</a:t>
            </a:r>
            <a:endParaRPr sz="1350">
              <a:latin typeface="Arial MT"/>
              <a:cs typeface="Arial MT"/>
            </a:endParaRPr>
          </a:p>
        </p:txBody>
      </p:sp>
      <p:sp>
        <p:nvSpPr>
          <p:cNvPr id="13" name="object 13"/>
          <p:cNvSpPr txBox="1"/>
          <p:nvPr/>
        </p:nvSpPr>
        <p:spPr>
          <a:xfrm>
            <a:off x="2838884" y="2009732"/>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3</a:t>
            </a:r>
            <a:endParaRPr sz="1350">
              <a:latin typeface="Arial MT"/>
              <a:cs typeface="Arial MT"/>
            </a:endParaRPr>
          </a:p>
        </p:txBody>
      </p:sp>
      <p:sp>
        <p:nvSpPr>
          <p:cNvPr id="14" name="object 14"/>
          <p:cNvSpPr txBox="1"/>
          <p:nvPr/>
        </p:nvSpPr>
        <p:spPr>
          <a:xfrm>
            <a:off x="4812268" y="2092277"/>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10</a:t>
            </a:r>
            <a:endParaRPr sz="1350">
              <a:latin typeface="Arial MT"/>
              <a:cs typeface="Arial MT"/>
            </a:endParaRPr>
          </a:p>
        </p:txBody>
      </p:sp>
      <p:sp>
        <p:nvSpPr>
          <p:cNvPr id="15" name="object 15"/>
          <p:cNvSpPr txBox="1"/>
          <p:nvPr/>
        </p:nvSpPr>
        <p:spPr>
          <a:xfrm>
            <a:off x="2230203" y="2701650"/>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11</a:t>
            </a:r>
            <a:endParaRPr sz="1350">
              <a:latin typeface="Arial MT"/>
              <a:cs typeface="Arial MT"/>
            </a:endParaRPr>
          </a:p>
        </p:txBody>
      </p:sp>
      <p:sp>
        <p:nvSpPr>
          <p:cNvPr id="16" name="object 16"/>
          <p:cNvSpPr txBox="1"/>
          <p:nvPr/>
        </p:nvSpPr>
        <p:spPr>
          <a:xfrm>
            <a:off x="5947167" y="1516290"/>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12</a:t>
            </a:r>
            <a:endParaRPr sz="1350">
              <a:latin typeface="Arial MT"/>
              <a:cs typeface="Arial MT"/>
            </a:endParaRPr>
          </a:p>
        </p:txBody>
      </p:sp>
      <p:sp>
        <p:nvSpPr>
          <p:cNvPr id="17" name="object 17"/>
          <p:cNvSpPr txBox="1"/>
          <p:nvPr/>
        </p:nvSpPr>
        <p:spPr>
          <a:xfrm>
            <a:off x="6604951" y="2092277"/>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13</a:t>
            </a:r>
            <a:endParaRPr sz="1350">
              <a:latin typeface="Arial MT"/>
              <a:cs typeface="Arial MT"/>
            </a:endParaRPr>
          </a:p>
        </p:txBody>
      </p:sp>
      <p:sp>
        <p:nvSpPr>
          <p:cNvPr id="18" name="object 18"/>
          <p:cNvSpPr txBox="1"/>
          <p:nvPr/>
        </p:nvSpPr>
        <p:spPr>
          <a:xfrm>
            <a:off x="6359394" y="2731496"/>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15</a:t>
            </a:r>
            <a:endParaRPr sz="1350">
              <a:latin typeface="Arial MT"/>
              <a:cs typeface="Arial MT"/>
            </a:endParaRPr>
          </a:p>
        </p:txBody>
      </p:sp>
      <p:sp>
        <p:nvSpPr>
          <p:cNvPr id="19" name="object 19"/>
          <p:cNvSpPr txBox="1"/>
          <p:nvPr/>
        </p:nvSpPr>
        <p:spPr>
          <a:xfrm>
            <a:off x="6703180" y="1351215"/>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16</a:t>
            </a:r>
            <a:endParaRPr sz="1350">
              <a:latin typeface="Arial MT"/>
              <a:cs typeface="Arial MT"/>
            </a:endParaRPr>
          </a:p>
        </p:txBody>
      </p:sp>
      <p:sp>
        <p:nvSpPr>
          <p:cNvPr id="20" name="object 20"/>
          <p:cNvSpPr txBox="1"/>
          <p:nvPr/>
        </p:nvSpPr>
        <p:spPr>
          <a:xfrm>
            <a:off x="7360980" y="2438228"/>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17</a:t>
            </a:r>
            <a:endParaRPr sz="1350">
              <a:latin typeface="Arial MT"/>
              <a:cs typeface="Arial MT"/>
            </a:endParaRPr>
          </a:p>
        </p:txBody>
      </p:sp>
      <p:sp>
        <p:nvSpPr>
          <p:cNvPr id="21" name="object 21"/>
          <p:cNvSpPr txBox="1"/>
          <p:nvPr/>
        </p:nvSpPr>
        <p:spPr>
          <a:xfrm>
            <a:off x="7706536" y="1779697"/>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18</a:t>
            </a:r>
            <a:endParaRPr sz="1350">
              <a:latin typeface="Arial MT"/>
              <a:cs typeface="Arial MT"/>
            </a:endParaRPr>
          </a:p>
        </p:txBody>
      </p:sp>
      <p:sp>
        <p:nvSpPr>
          <p:cNvPr id="22" name="object 22"/>
          <p:cNvSpPr txBox="1"/>
          <p:nvPr/>
        </p:nvSpPr>
        <p:spPr>
          <a:xfrm>
            <a:off x="8232764" y="2750822"/>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19</a:t>
            </a:r>
            <a:endParaRPr sz="1350">
              <a:latin typeface="Arial MT"/>
              <a:cs typeface="Arial MT"/>
            </a:endParaRPr>
          </a:p>
        </p:txBody>
      </p:sp>
      <p:sp>
        <p:nvSpPr>
          <p:cNvPr id="23" name="object 23"/>
          <p:cNvSpPr txBox="1"/>
          <p:nvPr/>
        </p:nvSpPr>
        <p:spPr>
          <a:xfrm>
            <a:off x="2263537" y="1697167"/>
            <a:ext cx="22161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20</a:t>
            </a:r>
            <a:endParaRPr sz="1350">
              <a:latin typeface="Arial MT"/>
              <a:cs typeface="Arial MT"/>
            </a:endParaRPr>
          </a:p>
        </p:txBody>
      </p:sp>
      <p:grpSp>
        <p:nvGrpSpPr>
          <p:cNvPr id="24" name="object 24"/>
          <p:cNvGrpSpPr/>
          <p:nvPr/>
        </p:nvGrpSpPr>
        <p:grpSpPr>
          <a:xfrm>
            <a:off x="5342413" y="1098741"/>
            <a:ext cx="761365" cy="15875"/>
            <a:chOff x="5342413" y="1098741"/>
            <a:chExt cx="761365" cy="15875"/>
          </a:xfrm>
        </p:grpSpPr>
        <p:sp>
          <p:nvSpPr>
            <p:cNvPr id="25" name="object 25"/>
            <p:cNvSpPr/>
            <p:nvPr/>
          </p:nvSpPr>
          <p:spPr>
            <a:xfrm>
              <a:off x="5344165" y="1109265"/>
              <a:ext cx="28575" cy="1905"/>
            </a:xfrm>
            <a:custGeom>
              <a:avLst/>
              <a:gdLst/>
              <a:ahLst/>
              <a:cxnLst/>
              <a:rect l="l" t="t" r="r" b="b"/>
              <a:pathLst>
                <a:path w="28575" h="1905">
                  <a:moveTo>
                    <a:pt x="-1752" y="873"/>
                  </a:moveTo>
                  <a:lnTo>
                    <a:pt x="29815" y="873"/>
                  </a:lnTo>
                </a:path>
              </a:pathLst>
            </a:custGeom>
            <a:ln w="5252">
              <a:solidFill>
                <a:srgbClr val="231F20"/>
              </a:solidFill>
            </a:ln>
          </p:spPr>
          <p:txBody>
            <a:bodyPr wrap="square" lIns="0" tIns="0" rIns="0" bIns="0" rtlCol="0"/>
            <a:lstStyle/>
            <a:p>
              <a:endParaRPr/>
            </a:p>
          </p:txBody>
        </p:sp>
        <p:sp>
          <p:nvSpPr>
            <p:cNvPr id="26" name="object 26"/>
            <p:cNvSpPr/>
            <p:nvPr/>
          </p:nvSpPr>
          <p:spPr>
            <a:xfrm>
              <a:off x="5389773" y="1107517"/>
              <a:ext cx="28575" cy="1905"/>
            </a:xfrm>
            <a:custGeom>
              <a:avLst/>
              <a:gdLst/>
              <a:ahLst/>
              <a:cxnLst/>
              <a:rect l="l" t="t" r="r" b="b"/>
              <a:pathLst>
                <a:path w="28575" h="1905">
                  <a:moveTo>
                    <a:pt x="-1752" y="873"/>
                  </a:moveTo>
                  <a:lnTo>
                    <a:pt x="29815" y="873"/>
                  </a:lnTo>
                </a:path>
              </a:pathLst>
            </a:custGeom>
            <a:ln w="5252">
              <a:solidFill>
                <a:srgbClr val="231F20"/>
              </a:solidFill>
            </a:ln>
          </p:spPr>
          <p:txBody>
            <a:bodyPr wrap="square" lIns="0" tIns="0" rIns="0" bIns="0" rtlCol="0"/>
            <a:lstStyle/>
            <a:p>
              <a:endParaRPr/>
            </a:p>
          </p:txBody>
        </p:sp>
        <p:sp>
          <p:nvSpPr>
            <p:cNvPr id="27" name="object 27"/>
            <p:cNvSpPr/>
            <p:nvPr/>
          </p:nvSpPr>
          <p:spPr>
            <a:xfrm>
              <a:off x="5435380" y="1103988"/>
              <a:ext cx="28575" cy="1905"/>
            </a:xfrm>
            <a:custGeom>
              <a:avLst/>
              <a:gdLst/>
              <a:ahLst/>
              <a:cxnLst/>
              <a:rect l="l" t="t" r="r" b="b"/>
              <a:pathLst>
                <a:path w="28575" h="1905">
                  <a:moveTo>
                    <a:pt x="-1752" y="890"/>
                  </a:moveTo>
                  <a:lnTo>
                    <a:pt x="29815" y="890"/>
                  </a:lnTo>
                </a:path>
              </a:pathLst>
            </a:custGeom>
            <a:ln w="5285">
              <a:solidFill>
                <a:srgbClr val="231F20"/>
              </a:solidFill>
            </a:ln>
          </p:spPr>
          <p:txBody>
            <a:bodyPr wrap="square" lIns="0" tIns="0" rIns="0" bIns="0" rtlCol="0"/>
            <a:lstStyle/>
            <a:p>
              <a:endParaRPr/>
            </a:p>
          </p:txBody>
        </p:sp>
        <p:sp>
          <p:nvSpPr>
            <p:cNvPr id="28" name="object 28"/>
            <p:cNvSpPr/>
            <p:nvPr/>
          </p:nvSpPr>
          <p:spPr>
            <a:xfrm>
              <a:off x="5480988" y="1102240"/>
              <a:ext cx="74295" cy="1905"/>
            </a:xfrm>
            <a:custGeom>
              <a:avLst/>
              <a:gdLst/>
              <a:ahLst/>
              <a:cxnLst/>
              <a:rect l="l" t="t" r="r" b="b"/>
              <a:pathLst>
                <a:path w="74295" h="1905">
                  <a:moveTo>
                    <a:pt x="0" y="1747"/>
                  </a:moveTo>
                  <a:lnTo>
                    <a:pt x="28063" y="1747"/>
                  </a:lnTo>
                </a:path>
                <a:path w="74295" h="1905">
                  <a:moveTo>
                    <a:pt x="45607" y="0"/>
                  </a:moveTo>
                  <a:lnTo>
                    <a:pt x="73671" y="0"/>
                  </a:lnTo>
                </a:path>
              </a:pathLst>
            </a:custGeom>
            <a:ln w="3504">
              <a:solidFill>
                <a:srgbClr val="231F20"/>
              </a:solidFill>
            </a:ln>
          </p:spPr>
          <p:txBody>
            <a:bodyPr wrap="square" lIns="0" tIns="0" rIns="0" bIns="0" rtlCol="0"/>
            <a:lstStyle/>
            <a:p>
              <a:endParaRPr/>
            </a:p>
          </p:txBody>
        </p:sp>
        <p:sp>
          <p:nvSpPr>
            <p:cNvPr id="29" name="object 29"/>
            <p:cNvSpPr/>
            <p:nvPr/>
          </p:nvSpPr>
          <p:spPr>
            <a:xfrm>
              <a:off x="5572203" y="1100493"/>
              <a:ext cx="28575" cy="1905"/>
            </a:xfrm>
            <a:custGeom>
              <a:avLst/>
              <a:gdLst/>
              <a:ahLst/>
              <a:cxnLst/>
              <a:rect l="l" t="t" r="r" b="b"/>
              <a:pathLst>
                <a:path w="28575" h="1905">
                  <a:moveTo>
                    <a:pt x="-1752" y="873"/>
                  </a:moveTo>
                  <a:lnTo>
                    <a:pt x="29815" y="873"/>
                  </a:lnTo>
                </a:path>
              </a:pathLst>
            </a:custGeom>
            <a:ln w="5252">
              <a:solidFill>
                <a:srgbClr val="231F20"/>
              </a:solidFill>
            </a:ln>
          </p:spPr>
          <p:txBody>
            <a:bodyPr wrap="square" lIns="0" tIns="0" rIns="0" bIns="0" rtlCol="0"/>
            <a:lstStyle/>
            <a:p>
              <a:endParaRPr/>
            </a:p>
          </p:txBody>
        </p:sp>
        <p:sp>
          <p:nvSpPr>
            <p:cNvPr id="30" name="object 30"/>
            <p:cNvSpPr/>
            <p:nvPr/>
          </p:nvSpPr>
          <p:spPr>
            <a:xfrm>
              <a:off x="5617810" y="1100493"/>
              <a:ext cx="302260" cy="3810"/>
            </a:xfrm>
            <a:custGeom>
              <a:avLst/>
              <a:gdLst/>
              <a:ahLst/>
              <a:cxnLst/>
              <a:rect l="l" t="t" r="r" b="b"/>
              <a:pathLst>
                <a:path w="302260" h="3809">
                  <a:moveTo>
                    <a:pt x="0" y="0"/>
                  </a:moveTo>
                  <a:lnTo>
                    <a:pt x="28063" y="0"/>
                  </a:lnTo>
                </a:path>
                <a:path w="302260" h="3809">
                  <a:moveTo>
                    <a:pt x="45607" y="0"/>
                  </a:moveTo>
                  <a:lnTo>
                    <a:pt x="73671" y="0"/>
                  </a:lnTo>
                </a:path>
                <a:path w="302260" h="3809">
                  <a:moveTo>
                    <a:pt x="91215" y="0"/>
                  </a:moveTo>
                  <a:lnTo>
                    <a:pt x="119278" y="0"/>
                  </a:lnTo>
                </a:path>
                <a:path w="302260" h="3809">
                  <a:moveTo>
                    <a:pt x="136822" y="0"/>
                  </a:moveTo>
                  <a:lnTo>
                    <a:pt x="164886" y="0"/>
                  </a:lnTo>
                </a:path>
                <a:path w="302260" h="3809">
                  <a:moveTo>
                    <a:pt x="182430" y="0"/>
                  </a:moveTo>
                  <a:lnTo>
                    <a:pt x="210493" y="0"/>
                  </a:lnTo>
                </a:path>
                <a:path w="302260" h="3809">
                  <a:moveTo>
                    <a:pt x="228037" y="1747"/>
                  </a:moveTo>
                  <a:lnTo>
                    <a:pt x="256101" y="1747"/>
                  </a:lnTo>
                </a:path>
                <a:path w="302260" h="3809">
                  <a:moveTo>
                    <a:pt x="273645" y="1747"/>
                  </a:moveTo>
                  <a:lnTo>
                    <a:pt x="278888" y="1747"/>
                  </a:lnTo>
                  <a:lnTo>
                    <a:pt x="301708" y="3495"/>
                  </a:lnTo>
                </a:path>
              </a:pathLst>
            </a:custGeom>
            <a:ln w="3504">
              <a:solidFill>
                <a:srgbClr val="231F20"/>
              </a:solidFill>
            </a:ln>
          </p:spPr>
          <p:txBody>
            <a:bodyPr wrap="square" lIns="0" tIns="0" rIns="0" bIns="0" rtlCol="0"/>
            <a:lstStyle/>
            <a:p>
              <a:endParaRPr/>
            </a:p>
          </p:txBody>
        </p:sp>
        <p:sp>
          <p:nvSpPr>
            <p:cNvPr id="31" name="object 31"/>
            <p:cNvSpPr/>
            <p:nvPr/>
          </p:nvSpPr>
          <p:spPr>
            <a:xfrm>
              <a:off x="5937063" y="1103988"/>
              <a:ext cx="28575" cy="1905"/>
            </a:xfrm>
            <a:custGeom>
              <a:avLst/>
              <a:gdLst/>
              <a:ahLst/>
              <a:cxnLst/>
              <a:rect l="l" t="t" r="r" b="b"/>
              <a:pathLst>
                <a:path w="28575" h="1905">
                  <a:moveTo>
                    <a:pt x="-1752" y="890"/>
                  </a:moveTo>
                  <a:lnTo>
                    <a:pt x="29815" y="890"/>
                  </a:lnTo>
                </a:path>
              </a:pathLst>
            </a:custGeom>
            <a:ln w="5285">
              <a:solidFill>
                <a:srgbClr val="231F20"/>
              </a:solidFill>
            </a:ln>
          </p:spPr>
          <p:txBody>
            <a:bodyPr wrap="square" lIns="0" tIns="0" rIns="0" bIns="0" rtlCol="0"/>
            <a:lstStyle/>
            <a:p>
              <a:endParaRPr/>
            </a:p>
          </p:txBody>
        </p:sp>
        <p:sp>
          <p:nvSpPr>
            <p:cNvPr id="32" name="object 32"/>
            <p:cNvSpPr/>
            <p:nvPr/>
          </p:nvSpPr>
          <p:spPr>
            <a:xfrm>
              <a:off x="5980919" y="1106643"/>
              <a:ext cx="77470" cy="1905"/>
            </a:xfrm>
            <a:custGeom>
              <a:avLst/>
              <a:gdLst/>
              <a:ahLst/>
              <a:cxnLst/>
              <a:rect l="l" t="t" r="r" b="b"/>
              <a:pathLst>
                <a:path w="77470" h="1905">
                  <a:moveTo>
                    <a:pt x="0" y="0"/>
                  </a:moveTo>
                  <a:lnTo>
                    <a:pt x="31568" y="0"/>
                  </a:lnTo>
                </a:path>
                <a:path w="77470" h="1905">
                  <a:moveTo>
                    <a:pt x="45607" y="1747"/>
                  </a:moveTo>
                  <a:lnTo>
                    <a:pt x="77175" y="1747"/>
                  </a:lnTo>
                </a:path>
              </a:pathLst>
            </a:custGeom>
            <a:ln w="5252">
              <a:solidFill>
                <a:srgbClr val="231F20"/>
              </a:solidFill>
            </a:ln>
          </p:spPr>
          <p:txBody>
            <a:bodyPr wrap="square" lIns="0" tIns="0" rIns="0" bIns="0" rtlCol="0"/>
            <a:lstStyle/>
            <a:p>
              <a:endParaRPr/>
            </a:p>
          </p:txBody>
        </p:sp>
        <p:sp>
          <p:nvSpPr>
            <p:cNvPr id="33" name="object 33"/>
            <p:cNvSpPr/>
            <p:nvPr/>
          </p:nvSpPr>
          <p:spPr>
            <a:xfrm>
              <a:off x="6073886" y="1111012"/>
              <a:ext cx="28575" cy="1905"/>
            </a:xfrm>
            <a:custGeom>
              <a:avLst/>
              <a:gdLst/>
              <a:ahLst/>
              <a:cxnLst/>
              <a:rect l="l" t="t" r="r" b="b"/>
              <a:pathLst>
                <a:path w="28575" h="1905">
                  <a:moveTo>
                    <a:pt x="-1752" y="890"/>
                  </a:moveTo>
                  <a:lnTo>
                    <a:pt x="29815" y="890"/>
                  </a:lnTo>
                </a:path>
              </a:pathLst>
            </a:custGeom>
            <a:ln w="5285">
              <a:solidFill>
                <a:srgbClr val="231F20"/>
              </a:solidFill>
            </a:ln>
          </p:spPr>
          <p:txBody>
            <a:bodyPr wrap="square" lIns="0" tIns="0" rIns="0" bIns="0" rtlCol="0"/>
            <a:lstStyle/>
            <a:p>
              <a:endParaRPr/>
            </a:p>
          </p:txBody>
        </p:sp>
      </p:grpSp>
      <p:sp>
        <p:nvSpPr>
          <p:cNvPr id="34" name="object 34"/>
          <p:cNvSpPr/>
          <p:nvPr/>
        </p:nvSpPr>
        <p:spPr>
          <a:xfrm>
            <a:off x="3974414" y="4510346"/>
            <a:ext cx="361315" cy="361950"/>
          </a:xfrm>
          <a:custGeom>
            <a:avLst/>
            <a:gdLst/>
            <a:ahLst/>
            <a:cxnLst/>
            <a:rect l="l" t="t" r="r" b="b"/>
            <a:pathLst>
              <a:path w="361314" h="361950">
                <a:moveTo>
                  <a:pt x="0" y="180816"/>
                </a:moveTo>
                <a:lnTo>
                  <a:pt x="14035" y="110607"/>
                </a:lnTo>
                <a:lnTo>
                  <a:pt x="52621" y="52665"/>
                </a:lnTo>
                <a:lnTo>
                  <a:pt x="112264" y="12300"/>
                </a:lnTo>
                <a:lnTo>
                  <a:pt x="180662" y="0"/>
                </a:lnTo>
                <a:lnTo>
                  <a:pt x="215743" y="3528"/>
                </a:lnTo>
                <a:lnTo>
                  <a:pt x="280652" y="29844"/>
                </a:lnTo>
                <a:lnTo>
                  <a:pt x="331503" y="78981"/>
                </a:lnTo>
                <a:lnTo>
                  <a:pt x="357819" y="145695"/>
                </a:lnTo>
                <a:lnTo>
                  <a:pt x="361314" y="180816"/>
                </a:lnTo>
                <a:lnTo>
                  <a:pt x="357819" y="215904"/>
                </a:lnTo>
                <a:lnTo>
                  <a:pt x="331503" y="280871"/>
                </a:lnTo>
                <a:lnTo>
                  <a:pt x="280652" y="330007"/>
                </a:lnTo>
                <a:lnTo>
                  <a:pt x="215743" y="358071"/>
                </a:lnTo>
                <a:lnTo>
                  <a:pt x="180662" y="361600"/>
                </a:lnTo>
                <a:lnTo>
                  <a:pt x="145584" y="358071"/>
                </a:lnTo>
                <a:lnTo>
                  <a:pt x="80688" y="330007"/>
                </a:lnTo>
                <a:lnTo>
                  <a:pt x="29828" y="280871"/>
                </a:lnTo>
                <a:lnTo>
                  <a:pt x="3518" y="215904"/>
                </a:lnTo>
                <a:lnTo>
                  <a:pt x="0" y="180816"/>
                </a:lnTo>
              </a:path>
            </a:pathLst>
          </a:custGeom>
          <a:ln w="3504">
            <a:solidFill>
              <a:srgbClr val="231F20"/>
            </a:solidFill>
          </a:ln>
        </p:spPr>
        <p:txBody>
          <a:bodyPr wrap="square" lIns="0" tIns="0" rIns="0" bIns="0" rtlCol="0"/>
          <a:lstStyle/>
          <a:p>
            <a:endParaRPr/>
          </a:p>
        </p:txBody>
      </p:sp>
      <p:sp>
        <p:nvSpPr>
          <p:cNvPr id="35" name="object 35"/>
          <p:cNvSpPr txBox="1"/>
          <p:nvPr/>
        </p:nvSpPr>
        <p:spPr>
          <a:xfrm>
            <a:off x="4093273" y="4555585"/>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1</a:t>
            </a:r>
            <a:endParaRPr sz="1350">
              <a:latin typeface="Arial MT"/>
              <a:cs typeface="Arial MT"/>
            </a:endParaRPr>
          </a:p>
        </p:txBody>
      </p:sp>
      <p:sp>
        <p:nvSpPr>
          <p:cNvPr id="36" name="object 36"/>
          <p:cNvSpPr/>
          <p:nvPr/>
        </p:nvSpPr>
        <p:spPr>
          <a:xfrm>
            <a:off x="3414903" y="5200173"/>
            <a:ext cx="361950" cy="363855"/>
          </a:xfrm>
          <a:custGeom>
            <a:avLst/>
            <a:gdLst/>
            <a:ahLst/>
            <a:cxnLst/>
            <a:rect l="l" t="t" r="r" b="b"/>
            <a:pathLst>
              <a:path w="361950" h="363854">
                <a:moveTo>
                  <a:pt x="0" y="182564"/>
                </a:moveTo>
                <a:lnTo>
                  <a:pt x="14035" y="112355"/>
                </a:lnTo>
                <a:lnTo>
                  <a:pt x="52618" y="54413"/>
                </a:lnTo>
                <a:lnTo>
                  <a:pt x="112247" y="14048"/>
                </a:lnTo>
                <a:lnTo>
                  <a:pt x="180662" y="0"/>
                </a:lnTo>
                <a:lnTo>
                  <a:pt x="215740" y="3495"/>
                </a:lnTo>
                <a:lnTo>
                  <a:pt x="282380" y="31592"/>
                </a:lnTo>
                <a:lnTo>
                  <a:pt x="331496" y="80729"/>
                </a:lnTo>
                <a:lnTo>
                  <a:pt x="357805" y="145695"/>
                </a:lnTo>
                <a:lnTo>
                  <a:pt x="361324" y="182564"/>
                </a:lnTo>
                <a:lnTo>
                  <a:pt x="357805" y="217652"/>
                </a:lnTo>
                <a:lnTo>
                  <a:pt x="331496" y="282585"/>
                </a:lnTo>
                <a:lnTo>
                  <a:pt x="282380" y="331755"/>
                </a:lnTo>
                <a:lnTo>
                  <a:pt x="215740" y="359819"/>
                </a:lnTo>
                <a:lnTo>
                  <a:pt x="180662" y="363348"/>
                </a:lnTo>
                <a:lnTo>
                  <a:pt x="145581" y="359819"/>
                </a:lnTo>
                <a:lnTo>
                  <a:pt x="80675" y="331755"/>
                </a:lnTo>
                <a:lnTo>
                  <a:pt x="31572" y="282585"/>
                </a:lnTo>
                <a:lnTo>
                  <a:pt x="3505" y="217652"/>
                </a:lnTo>
                <a:lnTo>
                  <a:pt x="0" y="182564"/>
                </a:lnTo>
              </a:path>
            </a:pathLst>
          </a:custGeom>
          <a:ln w="3504">
            <a:solidFill>
              <a:srgbClr val="231F20"/>
            </a:solidFill>
          </a:ln>
        </p:spPr>
        <p:txBody>
          <a:bodyPr wrap="square" lIns="0" tIns="0" rIns="0" bIns="0" rtlCol="0"/>
          <a:lstStyle/>
          <a:p>
            <a:endParaRPr/>
          </a:p>
        </p:txBody>
      </p:sp>
      <p:sp>
        <p:nvSpPr>
          <p:cNvPr id="37" name="object 37"/>
          <p:cNvSpPr txBox="1"/>
          <p:nvPr/>
        </p:nvSpPr>
        <p:spPr>
          <a:xfrm>
            <a:off x="3533760" y="5247166"/>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3</a:t>
            </a:r>
            <a:endParaRPr sz="1350">
              <a:latin typeface="Arial MT"/>
              <a:cs typeface="Arial MT"/>
            </a:endParaRPr>
          </a:p>
        </p:txBody>
      </p:sp>
      <p:sp>
        <p:nvSpPr>
          <p:cNvPr id="38" name="object 38"/>
          <p:cNvSpPr/>
          <p:nvPr/>
        </p:nvSpPr>
        <p:spPr>
          <a:xfrm>
            <a:off x="3448223" y="4197916"/>
            <a:ext cx="588010" cy="1032510"/>
          </a:xfrm>
          <a:custGeom>
            <a:avLst/>
            <a:gdLst/>
            <a:ahLst/>
            <a:cxnLst/>
            <a:rect l="l" t="t" r="r" b="b"/>
            <a:pathLst>
              <a:path w="588010" h="1032510">
                <a:moveTo>
                  <a:pt x="247315" y="1032102"/>
                </a:moveTo>
                <a:lnTo>
                  <a:pt x="587581" y="630137"/>
                </a:lnTo>
              </a:path>
              <a:path w="588010" h="1032510">
                <a:moveTo>
                  <a:pt x="0" y="180816"/>
                </a:moveTo>
                <a:lnTo>
                  <a:pt x="14035" y="110573"/>
                </a:lnTo>
                <a:lnTo>
                  <a:pt x="52618" y="52665"/>
                </a:lnTo>
                <a:lnTo>
                  <a:pt x="112261" y="12300"/>
                </a:lnTo>
                <a:lnTo>
                  <a:pt x="180662" y="0"/>
                </a:lnTo>
                <a:lnTo>
                  <a:pt x="215740" y="1747"/>
                </a:lnTo>
                <a:lnTo>
                  <a:pt x="280636" y="29844"/>
                </a:lnTo>
                <a:lnTo>
                  <a:pt x="331510" y="78981"/>
                </a:lnTo>
                <a:lnTo>
                  <a:pt x="357819" y="145695"/>
                </a:lnTo>
                <a:lnTo>
                  <a:pt x="361324" y="180816"/>
                </a:lnTo>
                <a:lnTo>
                  <a:pt x="357819" y="215904"/>
                </a:lnTo>
                <a:lnTo>
                  <a:pt x="331510" y="280837"/>
                </a:lnTo>
                <a:lnTo>
                  <a:pt x="280636" y="330007"/>
                </a:lnTo>
                <a:lnTo>
                  <a:pt x="215740" y="358071"/>
                </a:lnTo>
                <a:lnTo>
                  <a:pt x="180662" y="361600"/>
                </a:lnTo>
                <a:lnTo>
                  <a:pt x="145581" y="358071"/>
                </a:lnTo>
                <a:lnTo>
                  <a:pt x="80688" y="330007"/>
                </a:lnTo>
                <a:lnTo>
                  <a:pt x="29814" y="280837"/>
                </a:lnTo>
                <a:lnTo>
                  <a:pt x="3505" y="215904"/>
                </a:lnTo>
                <a:lnTo>
                  <a:pt x="0" y="180816"/>
                </a:lnTo>
              </a:path>
            </a:pathLst>
          </a:custGeom>
          <a:ln w="3504">
            <a:solidFill>
              <a:srgbClr val="231F20"/>
            </a:solidFill>
          </a:ln>
        </p:spPr>
        <p:txBody>
          <a:bodyPr wrap="square" lIns="0" tIns="0" rIns="0" bIns="0" rtlCol="0"/>
          <a:lstStyle/>
          <a:p>
            <a:endParaRPr/>
          </a:p>
        </p:txBody>
      </p:sp>
      <p:sp>
        <p:nvSpPr>
          <p:cNvPr id="39" name="object 39"/>
          <p:cNvSpPr txBox="1"/>
          <p:nvPr/>
        </p:nvSpPr>
        <p:spPr>
          <a:xfrm>
            <a:off x="2868754" y="3638315"/>
            <a:ext cx="4953000" cy="841375"/>
          </a:xfrm>
          <a:prstGeom prst="rect">
            <a:avLst/>
          </a:prstGeom>
        </p:spPr>
        <p:txBody>
          <a:bodyPr vert="horz" wrap="square" lIns="0" tIns="15240" rIns="0" bIns="0" rtlCol="0">
            <a:spAutoFit/>
          </a:bodyPr>
          <a:lstStyle/>
          <a:p>
            <a:pPr marL="12700">
              <a:lnSpc>
                <a:spcPct val="100000"/>
              </a:lnSpc>
              <a:spcBef>
                <a:spcPts val="120"/>
              </a:spcBef>
            </a:pPr>
            <a:r>
              <a:rPr sz="1700" spc="70" dirty="0">
                <a:latin typeface="Calibri"/>
                <a:cs typeface="Calibri"/>
              </a:rPr>
              <a:t>Figure</a:t>
            </a:r>
            <a:r>
              <a:rPr sz="1700" spc="175" dirty="0">
                <a:latin typeface="Calibri"/>
                <a:cs typeface="Calibri"/>
              </a:rPr>
              <a:t> </a:t>
            </a:r>
            <a:r>
              <a:rPr sz="1700" spc="-15" dirty="0">
                <a:latin typeface="Calibri"/>
                <a:cs typeface="Calibri"/>
              </a:rPr>
              <a:t>29:</a:t>
            </a:r>
            <a:r>
              <a:rPr sz="1700" spc="370" dirty="0">
                <a:latin typeface="Calibri"/>
                <a:cs typeface="Calibri"/>
              </a:rPr>
              <a:t> </a:t>
            </a:r>
            <a:r>
              <a:rPr sz="1700" spc="25" dirty="0">
                <a:latin typeface="Calibri"/>
                <a:cs typeface="Calibri"/>
              </a:rPr>
              <a:t>One-hop</a:t>
            </a:r>
            <a:r>
              <a:rPr sz="1700" spc="180" dirty="0">
                <a:latin typeface="Calibri"/>
                <a:cs typeface="Calibri"/>
              </a:rPr>
              <a:t> </a:t>
            </a:r>
            <a:r>
              <a:rPr sz="1700" spc="35" dirty="0">
                <a:latin typeface="Calibri"/>
                <a:cs typeface="Calibri"/>
              </a:rPr>
              <a:t>and</a:t>
            </a:r>
            <a:r>
              <a:rPr sz="1700" spc="175" dirty="0">
                <a:latin typeface="Calibri"/>
                <a:cs typeface="Calibri"/>
              </a:rPr>
              <a:t> </a:t>
            </a:r>
            <a:r>
              <a:rPr sz="1700" spc="-5" dirty="0">
                <a:latin typeface="Calibri"/>
                <a:cs typeface="Calibri"/>
              </a:rPr>
              <a:t>two-hop</a:t>
            </a:r>
            <a:r>
              <a:rPr sz="1700" spc="175" dirty="0">
                <a:latin typeface="Calibri"/>
                <a:cs typeface="Calibri"/>
              </a:rPr>
              <a:t> </a:t>
            </a:r>
            <a:r>
              <a:rPr sz="1700" spc="-10" dirty="0">
                <a:latin typeface="Calibri"/>
                <a:cs typeface="Calibri"/>
              </a:rPr>
              <a:t>scopes</a:t>
            </a:r>
            <a:r>
              <a:rPr sz="1700" spc="180" dirty="0">
                <a:latin typeface="Calibri"/>
                <a:cs typeface="Calibri"/>
              </a:rPr>
              <a:t> </a:t>
            </a:r>
            <a:r>
              <a:rPr sz="1700" spc="-35" dirty="0">
                <a:latin typeface="Calibri"/>
                <a:cs typeface="Calibri"/>
              </a:rPr>
              <a:t>of</a:t>
            </a:r>
            <a:r>
              <a:rPr sz="1700" spc="175" dirty="0">
                <a:latin typeface="Calibri"/>
                <a:cs typeface="Calibri"/>
              </a:rPr>
              <a:t> </a:t>
            </a:r>
            <a:r>
              <a:rPr sz="1700" spc="5" dirty="0">
                <a:latin typeface="Calibri"/>
                <a:cs typeface="Calibri"/>
              </a:rPr>
              <a:t>the</a:t>
            </a:r>
            <a:r>
              <a:rPr sz="1700" spc="180" dirty="0">
                <a:latin typeface="Calibri"/>
                <a:cs typeface="Calibri"/>
              </a:rPr>
              <a:t> </a:t>
            </a:r>
            <a:r>
              <a:rPr sz="1700" dirty="0">
                <a:latin typeface="Calibri"/>
                <a:cs typeface="Calibri"/>
              </a:rPr>
              <a:t>node.</a:t>
            </a:r>
            <a:endParaRPr sz="1700">
              <a:latin typeface="Calibri"/>
              <a:cs typeface="Calibri"/>
            </a:endParaRPr>
          </a:p>
          <a:p>
            <a:pPr>
              <a:lnSpc>
                <a:spcPct val="100000"/>
              </a:lnSpc>
              <a:spcBef>
                <a:spcPts val="45"/>
              </a:spcBef>
            </a:pPr>
            <a:endParaRPr sz="2200">
              <a:latin typeface="Calibri"/>
              <a:cs typeface="Calibri"/>
            </a:endParaRPr>
          </a:p>
          <a:p>
            <a:pPr marL="710565">
              <a:lnSpc>
                <a:spcPct val="100000"/>
              </a:lnSpc>
            </a:pPr>
            <a:r>
              <a:rPr sz="1350" spc="15" dirty="0">
                <a:solidFill>
                  <a:srgbClr val="231F20"/>
                </a:solidFill>
                <a:latin typeface="Arial MT"/>
                <a:cs typeface="Arial MT"/>
              </a:rPr>
              <a:t>2</a:t>
            </a:r>
            <a:endParaRPr sz="1350">
              <a:latin typeface="Arial MT"/>
              <a:cs typeface="Arial MT"/>
            </a:endParaRPr>
          </a:p>
        </p:txBody>
      </p:sp>
      <p:sp>
        <p:nvSpPr>
          <p:cNvPr id="40" name="object 40"/>
          <p:cNvSpPr/>
          <p:nvPr/>
        </p:nvSpPr>
        <p:spPr>
          <a:xfrm>
            <a:off x="2527384" y="4480535"/>
            <a:ext cx="1477010" cy="1083310"/>
          </a:xfrm>
          <a:custGeom>
            <a:avLst/>
            <a:gdLst/>
            <a:ahLst/>
            <a:cxnLst/>
            <a:rect l="l" t="t" r="r" b="b"/>
            <a:pathLst>
              <a:path w="1477010" h="1083310">
                <a:moveTo>
                  <a:pt x="1250588" y="0"/>
                </a:moveTo>
                <a:lnTo>
                  <a:pt x="1476858" y="112321"/>
                </a:lnTo>
              </a:path>
              <a:path w="1477010" h="1083310">
                <a:moveTo>
                  <a:pt x="0" y="902202"/>
                </a:moveTo>
                <a:lnTo>
                  <a:pt x="14035" y="831993"/>
                </a:lnTo>
                <a:lnTo>
                  <a:pt x="52621" y="774051"/>
                </a:lnTo>
                <a:lnTo>
                  <a:pt x="112264" y="733686"/>
                </a:lnTo>
                <a:lnTo>
                  <a:pt x="180662" y="719638"/>
                </a:lnTo>
                <a:lnTo>
                  <a:pt x="215743" y="723133"/>
                </a:lnTo>
                <a:lnTo>
                  <a:pt x="280636" y="751230"/>
                </a:lnTo>
                <a:lnTo>
                  <a:pt x="331510" y="800367"/>
                </a:lnTo>
                <a:lnTo>
                  <a:pt x="357819" y="865333"/>
                </a:lnTo>
                <a:lnTo>
                  <a:pt x="361324" y="902202"/>
                </a:lnTo>
                <a:lnTo>
                  <a:pt x="357819" y="937290"/>
                </a:lnTo>
                <a:lnTo>
                  <a:pt x="331510" y="1002223"/>
                </a:lnTo>
                <a:lnTo>
                  <a:pt x="280636" y="1051393"/>
                </a:lnTo>
                <a:lnTo>
                  <a:pt x="215743" y="1079457"/>
                </a:lnTo>
                <a:lnTo>
                  <a:pt x="180662" y="1082986"/>
                </a:lnTo>
                <a:lnTo>
                  <a:pt x="145584" y="1079457"/>
                </a:lnTo>
                <a:lnTo>
                  <a:pt x="80688" y="1051393"/>
                </a:lnTo>
                <a:lnTo>
                  <a:pt x="29817" y="1002223"/>
                </a:lnTo>
                <a:lnTo>
                  <a:pt x="3505" y="937290"/>
                </a:lnTo>
                <a:lnTo>
                  <a:pt x="0" y="902202"/>
                </a:lnTo>
              </a:path>
            </a:pathLst>
          </a:custGeom>
          <a:ln w="3504">
            <a:solidFill>
              <a:srgbClr val="231F20"/>
            </a:solidFill>
          </a:ln>
        </p:spPr>
        <p:txBody>
          <a:bodyPr wrap="square" lIns="0" tIns="0" rIns="0" bIns="0" rtlCol="0"/>
          <a:lstStyle/>
          <a:p>
            <a:endParaRPr/>
          </a:p>
        </p:txBody>
      </p:sp>
      <p:sp>
        <p:nvSpPr>
          <p:cNvPr id="41" name="object 41"/>
          <p:cNvSpPr txBox="1"/>
          <p:nvPr/>
        </p:nvSpPr>
        <p:spPr>
          <a:xfrm>
            <a:off x="2646234" y="5247166"/>
            <a:ext cx="123189"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4</a:t>
            </a:r>
            <a:endParaRPr sz="1350">
              <a:latin typeface="Arial MT"/>
              <a:cs typeface="Arial MT"/>
            </a:endParaRPr>
          </a:p>
        </p:txBody>
      </p:sp>
      <p:sp>
        <p:nvSpPr>
          <p:cNvPr id="42" name="object 42"/>
          <p:cNvSpPr/>
          <p:nvPr/>
        </p:nvSpPr>
        <p:spPr>
          <a:xfrm>
            <a:off x="2888709" y="5382738"/>
            <a:ext cx="526415" cy="0"/>
          </a:xfrm>
          <a:custGeom>
            <a:avLst/>
            <a:gdLst/>
            <a:ahLst/>
            <a:cxnLst/>
            <a:rect l="l" t="t" r="r" b="b"/>
            <a:pathLst>
              <a:path w="526414">
                <a:moveTo>
                  <a:pt x="526194" y="0"/>
                </a:moveTo>
                <a:lnTo>
                  <a:pt x="0" y="0"/>
                </a:lnTo>
              </a:path>
            </a:pathLst>
          </a:custGeom>
          <a:ln w="3504">
            <a:solidFill>
              <a:srgbClr val="231F20"/>
            </a:solidFill>
          </a:ln>
        </p:spPr>
        <p:txBody>
          <a:bodyPr wrap="square" lIns="0" tIns="0" rIns="0" bIns="0" rtlCol="0"/>
          <a:lstStyle/>
          <a:p>
            <a:endParaRPr/>
          </a:p>
        </p:txBody>
      </p:sp>
      <p:graphicFrame>
        <p:nvGraphicFramePr>
          <p:cNvPr id="43" name="object 43"/>
          <p:cNvGraphicFramePr>
            <a:graphicFrameLocks noGrp="1"/>
          </p:cNvGraphicFramePr>
          <p:nvPr/>
        </p:nvGraphicFramePr>
        <p:xfrm>
          <a:off x="4597069" y="4196178"/>
          <a:ext cx="3026410" cy="1316419"/>
        </p:xfrm>
        <a:graphic>
          <a:graphicData uri="http://schemas.openxmlformats.org/drawingml/2006/table">
            <a:tbl>
              <a:tblPr firstRow="1" bandRow="1">
                <a:tableStyleId>{2D5ABB26-0587-4C30-8999-92F81FD0307C}</a:tableStyleId>
              </a:tblPr>
              <a:tblGrid>
                <a:gridCol w="526415">
                  <a:extLst>
                    <a:ext uri="{9D8B030D-6E8A-4147-A177-3AD203B41FA5}">
                      <a16:colId xmlns:a16="http://schemas.microsoft.com/office/drawing/2014/main" xmlns="" val="20000"/>
                    </a:ext>
                  </a:extLst>
                </a:gridCol>
                <a:gridCol w="657860">
                  <a:extLst>
                    <a:ext uri="{9D8B030D-6E8A-4147-A177-3AD203B41FA5}">
                      <a16:colId xmlns:a16="http://schemas.microsoft.com/office/drawing/2014/main" xmlns="" val="20001"/>
                    </a:ext>
                  </a:extLst>
                </a:gridCol>
                <a:gridCol w="657860">
                  <a:extLst>
                    <a:ext uri="{9D8B030D-6E8A-4147-A177-3AD203B41FA5}">
                      <a16:colId xmlns:a16="http://schemas.microsoft.com/office/drawing/2014/main" xmlns="" val="20002"/>
                    </a:ext>
                  </a:extLst>
                </a:gridCol>
                <a:gridCol w="1184275">
                  <a:extLst>
                    <a:ext uri="{9D8B030D-6E8A-4147-A177-3AD203B41FA5}">
                      <a16:colId xmlns:a16="http://schemas.microsoft.com/office/drawing/2014/main" xmlns="" val="20003"/>
                    </a:ext>
                  </a:extLst>
                </a:gridCol>
              </a:tblGrid>
              <a:tr h="263280">
                <a:tc>
                  <a:txBody>
                    <a:bodyPr/>
                    <a:lstStyle/>
                    <a:p>
                      <a:pPr algn="ctr">
                        <a:lnSpc>
                          <a:spcPct val="100000"/>
                        </a:lnSpc>
                        <a:spcBef>
                          <a:spcPts val="100"/>
                        </a:spcBef>
                      </a:pPr>
                      <a:r>
                        <a:rPr sz="1350" spc="10" dirty="0">
                          <a:solidFill>
                            <a:srgbClr val="231F20"/>
                          </a:solidFill>
                          <a:latin typeface="Arial MT"/>
                          <a:cs typeface="Arial MT"/>
                        </a:rPr>
                        <a:t>Dest.</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spc="10" dirty="0">
                          <a:solidFill>
                            <a:srgbClr val="231F20"/>
                          </a:solidFill>
                          <a:latin typeface="Arial MT"/>
                          <a:cs typeface="Arial MT"/>
                        </a:rPr>
                        <a:t>Neigh.</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spc="15" dirty="0">
                          <a:solidFill>
                            <a:srgbClr val="231F20"/>
                          </a:solidFill>
                          <a:latin typeface="Arial MT"/>
                          <a:cs typeface="Arial MT"/>
                        </a:rPr>
                        <a:t>Hops</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rowSpan="4">
                  <a:txBody>
                    <a:bodyPr/>
                    <a:lstStyle/>
                    <a:p>
                      <a:pPr>
                        <a:lnSpc>
                          <a:spcPct val="100000"/>
                        </a:lnSpc>
                      </a:pPr>
                      <a:endParaRPr sz="1800">
                        <a:latin typeface="Times New Roman"/>
                        <a:cs typeface="Times New Roman"/>
                      </a:endParaRPr>
                    </a:p>
                  </a:txBody>
                  <a:tcPr marL="0" marR="0" marT="0" marB="0">
                    <a:lnL w="6350">
                      <a:solidFill>
                        <a:srgbClr val="231F20"/>
                      </a:solidFill>
                      <a:prstDash val="solid"/>
                    </a:lnL>
                    <a:lnB w="6350">
                      <a:solidFill>
                        <a:srgbClr val="231F20"/>
                      </a:solidFill>
                      <a:prstDash val="solid"/>
                    </a:lnB>
                  </a:tcPr>
                </a:tc>
                <a:extLst>
                  <a:ext uri="{0D108BD9-81ED-4DB2-BD59-A6C34878D82A}">
                    <a16:rowId xmlns:a16="http://schemas.microsoft.com/office/drawing/2014/main" xmlns="" val="10000"/>
                  </a:ext>
                </a:extLst>
              </a:tr>
              <a:tr h="263293">
                <a:tc>
                  <a:txBody>
                    <a:bodyPr/>
                    <a:lstStyle/>
                    <a:p>
                      <a:pPr algn="ctr">
                        <a:lnSpc>
                          <a:spcPct val="100000"/>
                        </a:lnSpc>
                        <a:spcBef>
                          <a:spcPts val="100"/>
                        </a:spcBef>
                      </a:pPr>
                      <a:r>
                        <a:rPr sz="1350" dirty="0">
                          <a:solidFill>
                            <a:srgbClr val="231F20"/>
                          </a:solidFill>
                          <a:latin typeface="Arial MT"/>
                          <a:cs typeface="Arial MT"/>
                        </a:rPr>
                        <a:t>1</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spc="15" dirty="0">
                          <a:solidFill>
                            <a:srgbClr val="231F20"/>
                          </a:solidFill>
                          <a:latin typeface="Arial MT"/>
                          <a:cs typeface="Arial MT"/>
                        </a:rPr>
                        <a:t>2,3</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dirty="0">
                          <a:solidFill>
                            <a:srgbClr val="231F20"/>
                          </a:solidFill>
                          <a:latin typeface="Arial MT"/>
                          <a:cs typeface="Arial MT"/>
                        </a:rPr>
                        <a:t>0</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vMerge="1">
                  <a:txBody>
                    <a:bodyPr/>
                    <a:lstStyle/>
                    <a:p>
                      <a:endParaRPr/>
                    </a:p>
                  </a:txBody>
                  <a:tcPr marL="0" marR="0" marT="0" marB="0">
                    <a:lnL w="6350">
                      <a:solidFill>
                        <a:srgbClr val="231F20"/>
                      </a:solidFill>
                      <a:prstDash val="solid"/>
                    </a:lnL>
                    <a:lnB w="6350">
                      <a:solidFill>
                        <a:srgbClr val="231F20"/>
                      </a:solidFill>
                      <a:prstDash val="solid"/>
                    </a:lnB>
                  </a:tcPr>
                </a:tc>
                <a:extLst>
                  <a:ext uri="{0D108BD9-81ED-4DB2-BD59-A6C34878D82A}">
                    <a16:rowId xmlns:a16="http://schemas.microsoft.com/office/drawing/2014/main" xmlns="" val="10001"/>
                  </a:ext>
                </a:extLst>
              </a:tr>
              <a:tr h="263293">
                <a:tc>
                  <a:txBody>
                    <a:bodyPr/>
                    <a:lstStyle/>
                    <a:p>
                      <a:pPr algn="ctr">
                        <a:lnSpc>
                          <a:spcPct val="100000"/>
                        </a:lnSpc>
                        <a:spcBef>
                          <a:spcPts val="100"/>
                        </a:spcBef>
                      </a:pPr>
                      <a:r>
                        <a:rPr sz="1350" dirty="0">
                          <a:solidFill>
                            <a:srgbClr val="231F20"/>
                          </a:solidFill>
                          <a:latin typeface="Arial MT"/>
                          <a:cs typeface="Arial MT"/>
                        </a:rPr>
                        <a:t>2</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dirty="0">
                          <a:solidFill>
                            <a:srgbClr val="231F20"/>
                          </a:solidFill>
                          <a:latin typeface="Arial MT"/>
                          <a:cs typeface="Arial MT"/>
                        </a:rPr>
                        <a:t>1</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dirty="0">
                          <a:solidFill>
                            <a:srgbClr val="231F20"/>
                          </a:solidFill>
                          <a:latin typeface="Arial MT"/>
                          <a:cs typeface="Arial MT"/>
                        </a:rPr>
                        <a:t>1</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vMerge="1">
                  <a:txBody>
                    <a:bodyPr/>
                    <a:lstStyle/>
                    <a:p>
                      <a:endParaRPr/>
                    </a:p>
                  </a:txBody>
                  <a:tcPr marL="0" marR="0" marT="0" marB="0">
                    <a:lnL w="6350">
                      <a:solidFill>
                        <a:srgbClr val="231F20"/>
                      </a:solidFill>
                      <a:prstDash val="solid"/>
                    </a:lnL>
                    <a:lnB w="6350">
                      <a:solidFill>
                        <a:srgbClr val="231F20"/>
                      </a:solidFill>
                      <a:prstDash val="solid"/>
                    </a:lnB>
                  </a:tcPr>
                </a:tc>
                <a:extLst>
                  <a:ext uri="{0D108BD9-81ED-4DB2-BD59-A6C34878D82A}">
                    <a16:rowId xmlns:a16="http://schemas.microsoft.com/office/drawing/2014/main" xmlns="" val="10002"/>
                  </a:ext>
                </a:extLst>
              </a:tr>
              <a:tr h="263283">
                <a:tc>
                  <a:txBody>
                    <a:bodyPr/>
                    <a:lstStyle/>
                    <a:p>
                      <a:pPr algn="ctr">
                        <a:lnSpc>
                          <a:spcPct val="100000"/>
                        </a:lnSpc>
                        <a:spcBef>
                          <a:spcPts val="100"/>
                        </a:spcBef>
                      </a:pPr>
                      <a:r>
                        <a:rPr sz="1350" dirty="0">
                          <a:solidFill>
                            <a:srgbClr val="231F20"/>
                          </a:solidFill>
                          <a:latin typeface="Arial MT"/>
                          <a:cs typeface="Arial MT"/>
                        </a:rPr>
                        <a:t>3</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spc="15" dirty="0">
                          <a:solidFill>
                            <a:srgbClr val="231F20"/>
                          </a:solidFill>
                          <a:latin typeface="Arial MT"/>
                          <a:cs typeface="Arial MT"/>
                        </a:rPr>
                        <a:t>1,4</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dirty="0">
                          <a:solidFill>
                            <a:srgbClr val="231F20"/>
                          </a:solidFill>
                          <a:latin typeface="Arial MT"/>
                          <a:cs typeface="Arial MT"/>
                        </a:rPr>
                        <a:t>1</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vMerge="1">
                  <a:txBody>
                    <a:bodyPr/>
                    <a:lstStyle/>
                    <a:p>
                      <a:endParaRPr/>
                    </a:p>
                  </a:txBody>
                  <a:tcPr marL="0" marR="0" marT="0" marB="0">
                    <a:lnL w="6350">
                      <a:solidFill>
                        <a:srgbClr val="231F20"/>
                      </a:solidFill>
                      <a:prstDash val="solid"/>
                    </a:lnL>
                    <a:lnB w="6350">
                      <a:solidFill>
                        <a:srgbClr val="231F20"/>
                      </a:solidFill>
                      <a:prstDash val="solid"/>
                    </a:lnB>
                  </a:tcPr>
                </a:tc>
                <a:extLst>
                  <a:ext uri="{0D108BD9-81ED-4DB2-BD59-A6C34878D82A}">
                    <a16:rowId xmlns:a16="http://schemas.microsoft.com/office/drawing/2014/main" xmlns="" val="10003"/>
                  </a:ext>
                </a:extLst>
              </a:tr>
              <a:tr h="263270">
                <a:tc>
                  <a:txBody>
                    <a:bodyPr/>
                    <a:lstStyle/>
                    <a:p>
                      <a:pPr algn="ctr">
                        <a:lnSpc>
                          <a:spcPct val="100000"/>
                        </a:lnSpc>
                        <a:spcBef>
                          <a:spcPts val="100"/>
                        </a:spcBef>
                      </a:pPr>
                      <a:r>
                        <a:rPr sz="1350" dirty="0">
                          <a:solidFill>
                            <a:srgbClr val="231F20"/>
                          </a:solidFill>
                          <a:latin typeface="Arial MT"/>
                          <a:cs typeface="Arial MT"/>
                        </a:rPr>
                        <a:t>4</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dirty="0">
                          <a:solidFill>
                            <a:srgbClr val="231F20"/>
                          </a:solidFill>
                          <a:latin typeface="Arial MT"/>
                          <a:cs typeface="Arial MT"/>
                        </a:rPr>
                        <a:t>3</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100"/>
                        </a:spcBef>
                      </a:pPr>
                      <a:r>
                        <a:rPr sz="1350" dirty="0">
                          <a:solidFill>
                            <a:srgbClr val="231F20"/>
                          </a:solidFill>
                          <a:latin typeface="Arial MT"/>
                          <a:cs typeface="Arial MT"/>
                        </a:rPr>
                        <a:t>2</a:t>
                      </a:r>
                      <a:endParaRPr sz="1350">
                        <a:latin typeface="Arial MT"/>
                        <a:cs typeface="Arial MT"/>
                      </a:endParaRPr>
                    </a:p>
                  </a:txBody>
                  <a:tcPr marL="0" marR="0" marT="12700" marB="0">
                    <a:lnL w="6350">
                      <a:solidFill>
                        <a:srgbClr val="231F20"/>
                      </a:solidFill>
                      <a:prstDash val="solid"/>
                    </a:lnL>
                    <a:lnR w="6350">
                      <a:solidFill>
                        <a:srgbClr val="231F20"/>
                      </a:solidFill>
                      <a:prstDash val="solid"/>
                    </a:lnR>
                    <a:lnT w="6350">
                      <a:solidFill>
                        <a:srgbClr val="231F20"/>
                      </a:solidFill>
                      <a:prstDash val="solid"/>
                    </a:lnT>
                    <a:lnB w="6350">
                      <a:solidFill>
                        <a:srgbClr val="231F20"/>
                      </a:solidFill>
                      <a:prstDash val="solid"/>
                    </a:lnB>
                  </a:tcPr>
                </a:tc>
                <a:tc>
                  <a:txBody>
                    <a:bodyPr/>
                    <a:lstStyle/>
                    <a:p>
                      <a:pPr>
                        <a:lnSpc>
                          <a:spcPct val="100000"/>
                        </a:lnSpc>
                      </a:pPr>
                      <a:endParaRPr sz="1600">
                        <a:latin typeface="Times New Roman"/>
                        <a:cs typeface="Times New Roman"/>
                      </a:endParaRPr>
                    </a:p>
                  </a:txBody>
                  <a:tcPr marL="0" marR="0" marT="0" marB="0">
                    <a:lnL w="6350">
                      <a:solidFill>
                        <a:srgbClr val="231F20"/>
                      </a:solidFill>
                      <a:prstDash val="solid"/>
                    </a:lnL>
                    <a:lnT w="6350">
                      <a:solidFill>
                        <a:srgbClr val="231F20"/>
                      </a:solidFill>
                      <a:prstDash val="solid"/>
                    </a:lnT>
                  </a:tcPr>
                </a:tc>
                <a:extLst>
                  <a:ext uri="{0D108BD9-81ED-4DB2-BD59-A6C34878D82A}">
                    <a16:rowId xmlns:a16="http://schemas.microsoft.com/office/drawing/2014/main" xmlns="" val="10004"/>
                  </a:ext>
                </a:extLst>
              </a:tr>
            </a:tbl>
          </a:graphicData>
        </a:graphic>
      </p:graphicFrame>
      <p:sp>
        <p:nvSpPr>
          <p:cNvPr id="44" name="object 44"/>
          <p:cNvSpPr txBox="1"/>
          <p:nvPr/>
        </p:nvSpPr>
        <p:spPr>
          <a:xfrm>
            <a:off x="6548847" y="4653887"/>
            <a:ext cx="1494155" cy="236220"/>
          </a:xfrm>
          <a:prstGeom prst="rect">
            <a:avLst/>
          </a:prstGeom>
        </p:spPr>
        <p:txBody>
          <a:bodyPr vert="horz" wrap="square" lIns="0" tIns="16510" rIns="0" bIns="0" rtlCol="0">
            <a:spAutoFit/>
          </a:bodyPr>
          <a:lstStyle/>
          <a:p>
            <a:pPr marL="12700">
              <a:lnSpc>
                <a:spcPct val="100000"/>
              </a:lnSpc>
              <a:spcBef>
                <a:spcPts val="130"/>
              </a:spcBef>
            </a:pPr>
            <a:r>
              <a:rPr sz="1350" spc="15" dirty="0">
                <a:solidFill>
                  <a:srgbClr val="231F20"/>
                </a:solidFill>
                <a:latin typeface="Arial MT"/>
                <a:cs typeface="Arial MT"/>
              </a:rPr>
              <a:t>one-hop</a:t>
            </a:r>
            <a:r>
              <a:rPr sz="1350" spc="-15" dirty="0">
                <a:solidFill>
                  <a:srgbClr val="231F20"/>
                </a:solidFill>
                <a:latin typeface="Arial MT"/>
                <a:cs typeface="Arial MT"/>
              </a:rPr>
              <a:t> </a:t>
            </a:r>
            <a:r>
              <a:rPr sz="1350" spc="10" dirty="0">
                <a:solidFill>
                  <a:srgbClr val="231F20"/>
                </a:solidFill>
                <a:latin typeface="Arial MT"/>
                <a:cs typeface="Arial MT"/>
              </a:rPr>
              <a:t>neighbors</a:t>
            </a:r>
            <a:endParaRPr sz="1350">
              <a:latin typeface="Arial MT"/>
              <a:cs typeface="Arial MT"/>
            </a:endParaRPr>
          </a:p>
        </p:txBody>
      </p:sp>
      <p:sp>
        <p:nvSpPr>
          <p:cNvPr id="45" name="object 45"/>
          <p:cNvSpPr txBox="1"/>
          <p:nvPr/>
        </p:nvSpPr>
        <p:spPr>
          <a:xfrm>
            <a:off x="6559363" y="5312114"/>
            <a:ext cx="1471295" cy="236220"/>
          </a:xfrm>
          <a:prstGeom prst="rect">
            <a:avLst/>
          </a:prstGeom>
        </p:spPr>
        <p:txBody>
          <a:bodyPr vert="horz" wrap="square" lIns="0" tIns="16510" rIns="0" bIns="0" rtlCol="0">
            <a:spAutoFit/>
          </a:bodyPr>
          <a:lstStyle/>
          <a:p>
            <a:pPr marL="12700">
              <a:lnSpc>
                <a:spcPct val="100000"/>
              </a:lnSpc>
              <a:spcBef>
                <a:spcPts val="130"/>
              </a:spcBef>
            </a:pPr>
            <a:r>
              <a:rPr sz="1350" spc="10" dirty="0">
                <a:solidFill>
                  <a:srgbClr val="231F20"/>
                </a:solidFill>
                <a:latin typeface="Arial MT"/>
                <a:cs typeface="Arial MT"/>
              </a:rPr>
              <a:t>two-hop</a:t>
            </a:r>
            <a:r>
              <a:rPr sz="1350" spc="-10" dirty="0">
                <a:solidFill>
                  <a:srgbClr val="231F20"/>
                </a:solidFill>
                <a:latin typeface="Arial MT"/>
                <a:cs typeface="Arial MT"/>
              </a:rPr>
              <a:t> </a:t>
            </a:r>
            <a:r>
              <a:rPr sz="1350" spc="10" dirty="0">
                <a:solidFill>
                  <a:srgbClr val="231F20"/>
                </a:solidFill>
                <a:latin typeface="Arial MT"/>
                <a:cs typeface="Arial MT"/>
              </a:rPr>
              <a:t>neighbors</a:t>
            </a:r>
            <a:endParaRPr sz="1350">
              <a:latin typeface="Arial MT"/>
              <a:cs typeface="Arial MT"/>
            </a:endParaRPr>
          </a:p>
        </p:txBody>
      </p:sp>
      <p:sp>
        <p:nvSpPr>
          <p:cNvPr id="46" name="object 46"/>
          <p:cNvSpPr txBox="1"/>
          <p:nvPr/>
        </p:nvSpPr>
        <p:spPr>
          <a:xfrm>
            <a:off x="2862535" y="5962817"/>
            <a:ext cx="4966970" cy="276999"/>
          </a:xfrm>
          <a:prstGeom prst="rect">
            <a:avLst/>
          </a:prstGeom>
        </p:spPr>
        <p:txBody>
          <a:bodyPr vert="horz" wrap="square" lIns="0" tIns="15240" rIns="0" bIns="0" rtlCol="0">
            <a:spAutoFit/>
          </a:bodyPr>
          <a:lstStyle/>
          <a:p>
            <a:pPr marL="12700">
              <a:lnSpc>
                <a:spcPct val="100000"/>
              </a:lnSpc>
              <a:spcBef>
                <a:spcPts val="120"/>
              </a:spcBef>
            </a:pPr>
            <a:r>
              <a:rPr sz="1700" spc="370">
                <a:latin typeface="Calibri"/>
                <a:cs typeface="Calibri"/>
              </a:rPr>
              <a:t> </a:t>
            </a:r>
            <a:r>
              <a:rPr sz="1700" spc="80" dirty="0">
                <a:latin typeface="Calibri"/>
                <a:cs typeface="Calibri"/>
              </a:rPr>
              <a:t>Example</a:t>
            </a:r>
            <a:r>
              <a:rPr sz="1700" spc="180" dirty="0">
                <a:latin typeface="Calibri"/>
                <a:cs typeface="Calibri"/>
              </a:rPr>
              <a:t> </a:t>
            </a:r>
            <a:r>
              <a:rPr sz="1700" spc="-35" dirty="0">
                <a:latin typeface="Calibri"/>
                <a:cs typeface="Calibri"/>
              </a:rPr>
              <a:t>of</a:t>
            </a:r>
            <a:r>
              <a:rPr sz="1700" spc="175" dirty="0">
                <a:latin typeface="Calibri"/>
                <a:cs typeface="Calibri"/>
              </a:rPr>
              <a:t> </a:t>
            </a:r>
            <a:r>
              <a:rPr sz="1700" spc="25" dirty="0">
                <a:latin typeface="Calibri"/>
                <a:cs typeface="Calibri"/>
              </a:rPr>
              <a:t>topology</a:t>
            </a:r>
            <a:r>
              <a:rPr sz="1700" spc="180" dirty="0">
                <a:latin typeface="Calibri"/>
                <a:cs typeface="Calibri"/>
              </a:rPr>
              <a:t> </a:t>
            </a:r>
            <a:r>
              <a:rPr sz="1700" spc="30" dirty="0">
                <a:latin typeface="Calibri"/>
                <a:cs typeface="Calibri"/>
              </a:rPr>
              <a:t>information</a:t>
            </a:r>
            <a:r>
              <a:rPr sz="1700" spc="180" dirty="0">
                <a:latin typeface="Calibri"/>
                <a:cs typeface="Calibri"/>
              </a:rPr>
              <a:t> </a:t>
            </a:r>
            <a:r>
              <a:rPr sz="1700" spc="60" dirty="0">
                <a:latin typeface="Calibri"/>
                <a:cs typeface="Calibri"/>
              </a:rPr>
              <a:t>in</a:t>
            </a:r>
            <a:r>
              <a:rPr sz="1700" spc="175" dirty="0">
                <a:latin typeface="Calibri"/>
                <a:cs typeface="Calibri"/>
              </a:rPr>
              <a:t> </a:t>
            </a:r>
            <a:r>
              <a:rPr sz="1700" spc="204" dirty="0">
                <a:latin typeface="Calibri"/>
                <a:cs typeface="Calibri"/>
              </a:rPr>
              <a:t>FSR.</a:t>
            </a:r>
            <a:endParaRPr sz="1700">
              <a:latin typeface="Calibri"/>
              <a:cs typeface="Calibri"/>
            </a:endParaRPr>
          </a:p>
        </p:txBody>
      </p:sp>
      <p:sp>
        <p:nvSpPr>
          <p:cNvPr id="47" name="object 47"/>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856333" y="251900"/>
            <a:ext cx="8788400" cy="403225"/>
          </a:xfrm>
          <a:prstGeom prst="rect">
            <a:avLst/>
          </a:prstGeom>
        </p:spPr>
        <p:txBody>
          <a:bodyPr vert="horz" wrap="square" lIns="0" tIns="15875" rIns="0" bIns="0" rtlCol="0">
            <a:spAutoFit/>
          </a:bodyPr>
          <a:lstStyle/>
          <a:p>
            <a:pPr marL="12700">
              <a:lnSpc>
                <a:spcPct val="100000"/>
              </a:lnSpc>
              <a:spcBef>
                <a:spcPts val="125"/>
              </a:spcBef>
              <a:tabLst>
                <a:tab pos="5434965" algn="l"/>
              </a:tabLst>
            </a:pPr>
            <a:r>
              <a:rPr sz="2450" spc="135" dirty="0"/>
              <a:t>Ad</a:t>
            </a:r>
            <a:r>
              <a:rPr sz="2450" spc="195" dirty="0"/>
              <a:t> </a:t>
            </a:r>
            <a:r>
              <a:rPr sz="2450" spc="-50" dirty="0"/>
              <a:t>hoc</a:t>
            </a:r>
            <a:r>
              <a:rPr sz="2450" spc="200" dirty="0"/>
              <a:t> </a:t>
            </a:r>
            <a:r>
              <a:rPr sz="2450" spc="-70" dirty="0"/>
              <a:t>networks	</a:t>
            </a:r>
            <a:r>
              <a:rPr sz="2450" spc="-10" dirty="0"/>
              <a:t>D.Moltchanov,</a:t>
            </a:r>
            <a:r>
              <a:rPr sz="2450" spc="150" dirty="0"/>
              <a:t> </a:t>
            </a:r>
            <a:r>
              <a:rPr sz="2450" spc="265" dirty="0"/>
              <a:t>TUT,</a:t>
            </a:r>
            <a:r>
              <a:rPr sz="2450" spc="155" dirty="0"/>
              <a:t> </a:t>
            </a:r>
            <a:r>
              <a:rPr sz="2450" spc="-110" dirty="0"/>
              <a:t>2009</a:t>
            </a:r>
            <a:endParaRPr sz="2450"/>
          </a:p>
        </p:txBody>
      </p:sp>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75358" y="753734"/>
            <a:ext cx="8876030" cy="5578475"/>
          </a:xfrm>
          <a:prstGeom prst="rect">
            <a:avLst/>
          </a:prstGeom>
        </p:spPr>
        <p:txBody>
          <a:bodyPr vert="horz" wrap="square" lIns="0" tIns="168275" rIns="0" bIns="0" rtlCol="0">
            <a:spAutoFit/>
          </a:bodyPr>
          <a:lstStyle/>
          <a:p>
            <a:pPr marL="433705" indent="-421640">
              <a:lnSpc>
                <a:spcPct val="100000"/>
              </a:lnSpc>
              <a:spcBef>
                <a:spcPts val="1325"/>
              </a:spcBef>
              <a:buAutoNum type="arabicPeriod" startAt="7"/>
              <a:tabLst>
                <a:tab pos="433705" algn="l"/>
                <a:tab pos="434340" algn="l"/>
              </a:tabLst>
            </a:pPr>
            <a:r>
              <a:rPr sz="2950" spc="-100" dirty="0">
                <a:solidFill>
                  <a:srgbClr val="000099"/>
                </a:solidFill>
                <a:latin typeface="Calibri"/>
                <a:cs typeface="Calibri"/>
              </a:rPr>
              <a:t>Power-aware</a:t>
            </a:r>
            <a:r>
              <a:rPr sz="2950" spc="220" dirty="0">
                <a:solidFill>
                  <a:srgbClr val="000099"/>
                </a:solidFill>
                <a:latin typeface="Calibri"/>
                <a:cs typeface="Calibri"/>
              </a:rPr>
              <a:t> </a:t>
            </a:r>
            <a:r>
              <a:rPr sz="2950" spc="-20" dirty="0">
                <a:solidFill>
                  <a:srgbClr val="000099"/>
                </a:solidFill>
                <a:latin typeface="Calibri"/>
                <a:cs typeface="Calibri"/>
              </a:rPr>
              <a:t>routing</a:t>
            </a:r>
            <a:r>
              <a:rPr sz="2950" spc="229" dirty="0">
                <a:solidFill>
                  <a:srgbClr val="000099"/>
                </a:solidFill>
                <a:latin typeface="Calibri"/>
                <a:cs typeface="Calibri"/>
              </a:rPr>
              <a:t> </a:t>
            </a:r>
            <a:r>
              <a:rPr sz="2950" spc="-60" dirty="0">
                <a:solidFill>
                  <a:srgbClr val="000099"/>
                </a:solidFill>
                <a:latin typeface="Calibri"/>
                <a:cs typeface="Calibri"/>
              </a:rPr>
              <a:t>protocols</a:t>
            </a:r>
            <a:endParaRPr sz="2950">
              <a:latin typeface="Calibri"/>
              <a:cs typeface="Calibri"/>
            </a:endParaRPr>
          </a:p>
          <a:p>
            <a:pPr marL="229235">
              <a:lnSpc>
                <a:spcPct val="100000"/>
              </a:lnSpc>
              <a:spcBef>
                <a:spcPts val="725"/>
              </a:spcBef>
            </a:pPr>
            <a:r>
              <a:rPr sz="1700" b="1" spc="229" dirty="0">
                <a:latin typeface="Calibri"/>
                <a:cs typeface="Calibri"/>
              </a:rPr>
              <a:t>The</a:t>
            </a:r>
            <a:r>
              <a:rPr sz="1700" b="1" spc="270" dirty="0">
                <a:latin typeface="Calibri"/>
                <a:cs typeface="Calibri"/>
              </a:rPr>
              <a:t> </a:t>
            </a:r>
            <a:r>
              <a:rPr sz="1700" b="1" spc="95" dirty="0">
                <a:latin typeface="Calibri"/>
                <a:cs typeface="Calibri"/>
              </a:rPr>
              <a:t>following</a:t>
            </a:r>
            <a:r>
              <a:rPr sz="1700" b="1" spc="265" dirty="0">
                <a:latin typeface="Calibri"/>
                <a:cs typeface="Calibri"/>
              </a:rPr>
              <a:t> </a:t>
            </a:r>
            <a:r>
              <a:rPr sz="1700" b="1" spc="130" dirty="0">
                <a:latin typeface="Calibri"/>
                <a:cs typeface="Calibri"/>
              </a:rPr>
              <a:t>metrics</a:t>
            </a:r>
            <a:r>
              <a:rPr sz="1700" b="1" spc="275" dirty="0">
                <a:latin typeface="Calibri"/>
                <a:cs typeface="Calibri"/>
              </a:rPr>
              <a:t> </a:t>
            </a:r>
            <a:r>
              <a:rPr sz="1700" b="1" spc="135" dirty="0">
                <a:latin typeface="Calibri"/>
                <a:cs typeface="Calibri"/>
              </a:rPr>
              <a:t>can</a:t>
            </a:r>
            <a:r>
              <a:rPr sz="1700" b="1" spc="270" dirty="0">
                <a:latin typeface="Calibri"/>
                <a:cs typeface="Calibri"/>
              </a:rPr>
              <a:t> </a:t>
            </a:r>
            <a:r>
              <a:rPr sz="1700" b="1" spc="120" dirty="0">
                <a:latin typeface="Calibri"/>
                <a:cs typeface="Calibri"/>
              </a:rPr>
              <a:t>be</a:t>
            </a:r>
            <a:r>
              <a:rPr sz="1700" b="1" spc="270" dirty="0">
                <a:latin typeface="Calibri"/>
                <a:cs typeface="Calibri"/>
              </a:rPr>
              <a:t> </a:t>
            </a:r>
            <a:r>
              <a:rPr sz="1700" b="1" spc="114" dirty="0">
                <a:latin typeface="Calibri"/>
                <a:cs typeface="Calibri"/>
              </a:rPr>
              <a:t>taken</a:t>
            </a:r>
            <a:r>
              <a:rPr sz="1700" b="1" spc="275" dirty="0">
                <a:latin typeface="Calibri"/>
                <a:cs typeface="Calibri"/>
              </a:rPr>
              <a:t> </a:t>
            </a:r>
            <a:r>
              <a:rPr sz="1700" b="1" spc="105" dirty="0">
                <a:latin typeface="Calibri"/>
                <a:cs typeface="Calibri"/>
              </a:rPr>
              <a:t>into</a:t>
            </a:r>
            <a:r>
              <a:rPr sz="1700" b="1" spc="265" dirty="0">
                <a:latin typeface="Calibri"/>
                <a:cs typeface="Calibri"/>
              </a:rPr>
              <a:t> </a:t>
            </a:r>
            <a:r>
              <a:rPr sz="1700" b="1" spc="120" dirty="0">
                <a:latin typeface="Calibri"/>
                <a:cs typeface="Calibri"/>
              </a:rPr>
              <a:t>account</a:t>
            </a:r>
            <a:r>
              <a:rPr sz="1700" b="1" spc="265" dirty="0">
                <a:latin typeface="Calibri"/>
                <a:cs typeface="Calibri"/>
              </a:rPr>
              <a:t> </a:t>
            </a:r>
            <a:r>
              <a:rPr sz="1700" b="1" spc="105" dirty="0">
                <a:latin typeface="Calibri"/>
                <a:cs typeface="Calibri"/>
              </a:rPr>
              <a:t>on</a:t>
            </a:r>
            <a:r>
              <a:rPr sz="1700" b="1" spc="275" dirty="0">
                <a:latin typeface="Calibri"/>
                <a:cs typeface="Calibri"/>
              </a:rPr>
              <a:t> </a:t>
            </a:r>
            <a:r>
              <a:rPr sz="1700" b="1" spc="114" dirty="0">
                <a:latin typeface="Calibri"/>
                <a:cs typeface="Calibri"/>
              </a:rPr>
              <a:t>route</a:t>
            </a:r>
            <a:r>
              <a:rPr sz="1700" b="1" spc="270" dirty="0">
                <a:latin typeface="Calibri"/>
                <a:cs typeface="Calibri"/>
              </a:rPr>
              <a:t> </a:t>
            </a:r>
            <a:r>
              <a:rPr sz="1700" b="1" spc="95" dirty="0">
                <a:latin typeface="Calibri"/>
                <a:cs typeface="Calibri"/>
              </a:rPr>
              <a:t>selection</a:t>
            </a:r>
            <a:r>
              <a:rPr sz="1700" b="1" spc="270" dirty="0">
                <a:latin typeface="Calibri"/>
                <a:cs typeface="Calibri"/>
              </a:rPr>
              <a:t> </a:t>
            </a:r>
            <a:r>
              <a:rPr sz="1700" b="1" spc="120" dirty="0">
                <a:latin typeface="Calibri"/>
                <a:cs typeface="Calibri"/>
              </a:rPr>
              <a:t>procedure:</a:t>
            </a:r>
            <a:endParaRPr sz="1700">
              <a:latin typeface="Calibri"/>
              <a:cs typeface="Calibri"/>
            </a:endParaRPr>
          </a:p>
          <a:p>
            <a:pPr marL="283845" lvl="1" indent="-217170">
              <a:lnSpc>
                <a:spcPct val="100000"/>
              </a:lnSpc>
              <a:spcBef>
                <a:spcPts val="1130"/>
              </a:spcBef>
              <a:buFont typeface="Cambria"/>
              <a:buChar char="•"/>
              <a:tabLst>
                <a:tab pos="284480" algn="l"/>
              </a:tabLst>
            </a:pPr>
            <a:r>
              <a:rPr sz="1700" b="1" spc="170" dirty="0">
                <a:latin typeface="Calibri"/>
                <a:cs typeface="Calibri"/>
              </a:rPr>
              <a:t>Minimal</a:t>
            </a:r>
            <a:r>
              <a:rPr sz="1700" b="1" spc="254" dirty="0">
                <a:latin typeface="Calibri"/>
                <a:cs typeface="Calibri"/>
              </a:rPr>
              <a:t> </a:t>
            </a:r>
            <a:r>
              <a:rPr sz="1700" b="1" spc="130" dirty="0">
                <a:latin typeface="Calibri"/>
                <a:cs typeface="Calibri"/>
              </a:rPr>
              <a:t>energy</a:t>
            </a:r>
            <a:r>
              <a:rPr sz="1700" b="1" spc="254" dirty="0">
                <a:latin typeface="Calibri"/>
                <a:cs typeface="Calibri"/>
              </a:rPr>
              <a:t> </a:t>
            </a:r>
            <a:r>
              <a:rPr sz="1700" b="1" spc="135" dirty="0">
                <a:latin typeface="Calibri"/>
                <a:cs typeface="Calibri"/>
              </a:rPr>
              <a:t>consumption</a:t>
            </a:r>
            <a:r>
              <a:rPr sz="1700" b="1" spc="254" dirty="0">
                <a:latin typeface="Calibri"/>
                <a:cs typeface="Calibri"/>
              </a:rPr>
              <a:t> </a:t>
            </a:r>
            <a:r>
              <a:rPr sz="1700" b="1" spc="140" dirty="0">
                <a:latin typeface="Calibri"/>
                <a:cs typeface="Calibri"/>
              </a:rPr>
              <a:t>per</a:t>
            </a:r>
            <a:r>
              <a:rPr sz="1700" b="1" spc="254" dirty="0">
                <a:latin typeface="Calibri"/>
                <a:cs typeface="Calibri"/>
              </a:rPr>
              <a:t> </a:t>
            </a:r>
            <a:r>
              <a:rPr sz="1700" b="1" spc="100" dirty="0">
                <a:latin typeface="Calibri"/>
                <a:cs typeface="Calibri"/>
              </a:rPr>
              <a:t>a</a:t>
            </a:r>
            <a:r>
              <a:rPr sz="1700" b="1" spc="254" dirty="0">
                <a:latin typeface="Calibri"/>
                <a:cs typeface="Calibri"/>
              </a:rPr>
              <a:t> </a:t>
            </a:r>
            <a:r>
              <a:rPr sz="1700" b="1" spc="110" dirty="0">
                <a:latin typeface="Calibri"/>
                <a:cs typeface="Calibri"/>
              </a:rPr>
              <a:t>packet:</a:t>
            </a:r>
            <a:endParaRPr sz="1700">
              <a:latin typeface="Calibri"/>
              <a:cs typeface="Calibri"/>
            </a:endParaRPr>
          </a:p>
          <a:p>
            <a:pPr marL="283845">
              <a:lnSpc>
                <a:spcPct val="100000"/>
              </a:lnSpc>
              <a:spcBef>
                <a:spcPts val="355"/>
              </a:spcBef>
            </a:pPr>
            <a:r>
              <a:rPr sz="1700" spc="125" dirty="0">
                <a:latin typeface="Calibri"/>
                <a:cs typeface="Calibri"/>
              </a:rPr>
              <a:t>This</a:t>
            </a:r>
            <a:r>
              <a:rPr sz="1700" spc="175" dirty="0">
                <a:latin typeface="Calibri"/>
                <a:cs typeface="Calibri"/>
              </a:rPr>
              <a:t> </a:t>
            </a:r>
            <a:r>
              <a:rPr sz="1700" spc="30" dirty="0">
                <a:latin typeface="Calibri"/>
                <a:cs typeface="Calibri"/>
              </a:rPr>
              <a:t>metric</a:t>
            </a:r>
            <a:r>
              <a:rPr sz="1700" spc="180" dirty="0">
                <a:latin typeface="Calibri"/>
                <a:cs typeface="Calibri"/>
              </a:rPr>
              <a:t> </a:t>
            </a:r>
            <a:r>
              <a:rPr sz="1700" spc="15" dirty="0">
                <a:latin typeface="Calibri"/>
                <a:cs typeface="Calibri"/>
              </a:rPr>
              <a:t>involves</a:t>
            </a:r>
            <a:r>
              <a:rPr sz="1700" spc="180" dirty="0">
                <a:latin typeface="Calibri"/>
                <a:cs typeface="Calibri"/>
              </a:rPr>
              <a:t> </a:t>
            </a:r>
            <a:r>
              <a:rPr sz="1700" spc="25" dirty="0">
                <a:latin typeface="Calibri"/>
                <a:cs typeface="Calibri"/>
              </a:rPr>
              <a:t>a</a:t>
            </a:r>
            <a:r>
              <a:rPr sz="1700" spc="180" dirty="0">
                <a:latin typeface="Calibri"/>
                <a:cs typeface="Calibri"/>
              </a:rPr>
              <a:t> </a:t>
            </a:r>
            <a:r>
              <a:rPr sz="1700" spc="10" dirty="0">
                <a:latin typeface="Calibri"/>
                <a:cs typeface="Calibri"/>
              </a:rPr>
              <a:t>number</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5" dirty="0">
                <a:latin typeface="Calibri"/>
                <a:cs typeface="Calibri"/>
              </a:rPr>
              <a:t>nodes</a:t>
            </a:r>
            <a:r>
              <a:rPr sz="1700" spc="180" dirty="0">
                <a:latin typeface="Calibri"/>
                <a:cs typeface="Calibri"/>
              </a:rPr>
              <a:t> </a:t>
            </a:r>
            <a:r>
              <a:rPr sz="1700" spc="10" dirty="0">
                <a:latin typeface="Calibri"/>
                <a:cs typeface="Calibri"/>
              </a:rPr>
              <a:t>from</a:t>
            </a:r>
            <a:r>
              <a:rPr sz="1700" spc="180" dirty="0">
                <a:latin typeface="Calibri"/>
                <a:cs typeface="Calibri"/>
              </a:rPr>
              <a:t> </a:t>
            </a:r>
            <a:r>
              <a:rPr sz="1700" spc="-5" dirty="0">
                <a:latin typeface="Calibri"/>
                <a:cs typeface="Calibri"/>
              </a:rPr>
              <a:t>source</a:t>
            </a:r>
            <a:r>
              <a:rPr sz="1700" spc="180" dirty="0">
                <a:latin typeface="Calibri"/>
                <a:cs typeface="Calibri"/>
              </a:rPr>
              <a:t> </a:t>
            </a:r>
            <a:r>
              <a:rPr sz="1700" spc="10" dirty="0">
                <a:latin typeface="Calibri"/>
                <a:cs typeface="Calibri"/>
              </a:rPr>
              <a:t>to</a:t>
            </a:r>
            <a:r>
              <a:rPr sz="1700" spc="180" dirty="0">
                <a:latin typeface="Calibri"/>
                <a:cs typeface="Calibri"/>
              </a:rPr>
              <a:t> </a:t>
            </a:r>
            <a:r>
              <a:rPr sz="1700" spc="30" dirty="0">
                <a:latin typeface="Calibri"/>
                <a:cs typeface="Calibri"/>
              </a:rPr>
              <a:t>destination.</a:t>
            </a:r>
            <a:endParaRPr sz="1700">
              <a:latin typeface="Calibri"/>
              <a:cs typeface="Calibri"/>
            </a:endParaRPr>
          </a:p>
          <a:p>
            <a:pPr marL="353060">
              <a:lnSpc>
                <a:spcPct val="100000"/>
              </a:lnSpc>
              <a:spcBef>
                <a:spcPts val="745"/>
              </a:spcBef>
            </a:pPr>
            <a:r>
              <a:rPr sz="1700" b="1" spc="120" dirty="0">
                <a:latin typeface="Calibri"/>
                <a:cs typeface="Calibri"/>
              </a:rPr>
              <a:t>–</a:t>
            </a:r>
            <a:r>
              <a:rPr sz="1700" b="1" spc="450" dirty="0">
                <a:latin typeface="Calibri"/>
                <a:cs typeface="Calibri"/>
              </a:rPr>
              <a:t> </a:t>
            </a:r>
            <a:r>
              <a:rPr sz="1700" spc="235" dirty="0">
                <a:latin typeface="Calibri"/>
                <a:cs typeface="Calibri"/>
              </a:rPr>
              <a:t>+:</a:t>
            </a:r>
            <a:r>
              <a:rPr sz="1700" spc="355" dirty="0">
                <a:latin typeface="Calibri"/>
                <a:cs typeface="Calibri"/>
              </a:rPr>
              <a:t> </a:t>
            </a:r>
            <a:r>
              <a:rPr sz="1700" spc="30" dirty="0">
                <a:latin typeface="Calibri"/>
                <a:cs typeface="Calibri"/>
              </a:rPr>
              <a:t>uniform</a:t>
            </a:r>
            <a:r>
              <a:rPr sz="1700" spc="175" dirty="0">
                <a:latin typeface="Calibri"/>
                <a:cs typeface="Calibri"/>
              </a:rPr>
              <a:t> </a:t>
            </a:r>
            <a:r>
              <a:rPr sz="1700" spc="25" dirty="0">
                <a:latin typeface="Calibri"/>
                <a:cs typeface="Calibri"/>
              </a:rPr>
              <a:t>consumption</a:t>
            </a:r>
            <a:r>
              <a:rPr sz="1700" spc="175" dirty="0">
                <a:latin typeface="Calibri"/>
                <a:cs typeface="Calibri"/>
              </a:rPr>
              <a:t> </a:t>
            </a:r>
            <a:r>
              <a:rPr sz="1700" spc="-35" dirty="0">
                <a:latin typeface="Calibri"/>
                <a:cs typeface="Calibri"/>
              </a:rPr>
              <a:t>of</a:t>
            </a:r>
            <a:r>
              <a:rPr sz="1700" spc="170" dirty="0">
                <a:latin typeface="Calibri"/>
                <a:cs typeface="Calibri"/>
              </a:rPr>
              <a:t> </a:t>
            </a:r>
            <a:r>
              <a:rPr sz="1700" spc="-20" dirty="0">
                <a:latin typeface="Calibri"/>
                <a:cs typeface="Calibri"/>
              </a:rPr>
              <a:t>power</a:t>
            </a:r>
            <a:r>
              <a:rPr sz="1700" spc="175" dirty="0">
                <a:latin typeface="Calibri"/>
                <a:cs typeface="Calibri"/>
              </a:rPr>
              <a:t> </a:t>
            </a:r>
            <a:r>
              <a:rPr sz="1700" spc="30" dirty="0">
                <a:latin typeface="Calibri"/>
                <a:cs typeface="Calibri"/>
              </a:rPr>
              <a:t>throughout</a:t>
            </a:r>
            <a:r>
              <a:rPr sz="1700" spc="175" dirty="0">
                <a:latin typeface="Calibri"/>
                <a:cs typeface="Calibri"/>
              </a:rPr>
              <a:t> </a:t>
            </a:r>
            <a:r>
              <a:rPr sz="1700" spc="5" dirty="0">
                <a:latin typeface="Calibri"/>
                <a:cs typeface="Calibri"/>
              </a:rPr>
              <a:t>the</a:t>
            </a:r>
            <a:r>
              <a:rPr sz="1700" spc="170" dirty="0">
                <a:latin typeface="Calibri"/>
                <a:cs typeface="Calibri"/>
              </a:rPr>
              <a:t> </a:t>
            </a:r>
            <a:r>
              <a:rPr sz="1700" spc="5" dirty="0">
                <a:latin typeface="Calibri"/>
                <a:cs typeface="Calibri"/>
              </a:rPr>
              <a:t>network;</a:t>
            </a:r>
            <a:endParaRPr sz="1700">
              <a:latin typeface="Calibri"/>
              <a:cs typeface="Calibri"/>
            </a:endParaRPr>
          </a:p>
          <a:p>
            <a:pPr marL="283845" lvl="1" indent="-217170">
              <a:lnSpc>
                <a:spcPct val="100000"/>
              </a:lnSpc>
              <a:spcBef>
                <a:spcPts val="1130"/>
              </a:spcBef>
              <a:buFont typeface="Cambria"/>
              <a:buChar char="•"/>
              <a:tabLst>
                <a:tab pos="284480" algn="l"/>
              </a:tabLst>
            </a:pPr>
            <a:r>
              <a:rPr sz="1700" b="1" spc="170" dirty="0">
                <a:latin typeface="Calibri"/>
                <a:cs typeface="Calibri"/>
              </a:rPr>
              <a:t>Maximize</a:t>
            </a:r>
            <a:r>
              <a:rPr sz="1700" b="1" spc="245" dirty="0">
                <a:latin typeface="Calibri"/>
                <a:cs typeface="Calibri"/>
              </a:rPr>
              <a:t> </a:t>
            </a:r>
            <a:r>
              <a:rPr sz="1700" b="1" spc="114" dirty="0">
                <a:latin typeface="Calibri"/>
                <a:cs typeface="Calibri"/>
              </a:rPr>
              <a:t>the</a:t>
            </a:r>
            <a:r>
              <a:rPr sz="1700" b="1" spc="250" dirty="0">
                <a:latin typeface="Calibri"/>
                <a:cs typeface="Calibri"/>
              </a:rPr>
              <a:t> </a:t>
            </a:r>
            <a:r>
              <a:rPr sz="1700" b="1" spc="114" dirty="0">
                <a:latin typeface="Calibri"/>
                <a:cs typeface="Calibri"/>
              </a:rPr>
              <a:t>network</a:t>
            </a:r>
            <a:r>
              <a:rPr sz="1700" b="1" spc="245" dirty="0">
                <a:latin typeface="Calibri"/>
                <a:cs typeface="Calibri"/>
              </a:rPr>
              <a:t> </a:t>
            </a:r>
            <a:r>
              <a:rPr sz="1700" b="1" spc="130" dirty="0">
                <a:latin typeface="Calibri"/>
                <a:cs typeface="Calibri"/>
              </a:rPr>
              <a:t>connectivity:</a:t>
            </a:r>
            <a:endParaRPr sz="1700">
              <a:latin typeface="Calibri"/>
              <a:cs typeface="Calibri"/>
            </a:endParaRPr>
          </a:p>
          <a:p>
            <a:pPr marL="283845">
              <a:lnSpc>
                <a:spcPct val="100000"/>
              </a:lnSpc>
              <a:spcBef>
                <a:spcPts val="355"/>
              </a:spcBef>
            </a:pPr>
            <a:r>
              <a:rPr sz="1700" spc="95" dirty="0">
                <a:latin typeface="Calibri"/>
                <a:cs typeface="Calibri"/>
              </a:rPr>
              <a:t>To</a:t>
            </a:r>
            <a:r>
              <a:rPr sz="1700" spc="175" dirty="0">
                <a:latin typeface="Calibri"/>
                <a:cs typeface="Calibri"/>
              </a:rPr>
              <a:t> </a:t>
            </a:r>
            <a:r>
              <a:rPr sz="1700" spc="20" dirty="0">
                <a:latin typeface="Calibri"/>
                <a:cs typeface="Calibri"/>
              </a:rPr>
              <a:t>balance</a:t>
            </a:r>
            <a:r>
              <a:rPr sz="1700" spc="180" dirty="0">
                <a:latin typeface="Calibri"/>
                <a:cs typeface="Calibri"/>
              </a:rPr>
              <a:t> </a:t>
            </a:r>
            <a:r>
              <a:rPr sz="1700" spc="5" dirty="0">
                <a:latin typeface="Calibri"/>
                <a:cs typeface="Calibri"/>
              </a:rPr>
              <a:t>the</a:t>
            </a:r>
            <a:r>
              <a:rPr sz="1700" spc="180" dirty="0">
                <a:latin typeface="Calibri"/>
                <a:cs typeface="Calibri"/>
              </a:rPr>
              <a:t> </a:t>
            </a:r>
            <a:r>
              <a:rPr sz="1700" spc="20" dirty="0">
                <a:latin typeface="Calibri"/>
                <a:cs typeface="Calibri"/>
              </a:rPr>
              <a:t>load</a:t>
            </a:r>
            <a:r>
              <a:rPr sz="1700" spc="180" dirty="0">
                <a:latin typeface="Calibri"/>
                <a:cs typeface="Calibri"/>
              </a:rPr>
              <a:t> </a:t>
            </a:r>
            <a:r>
              <a:rPr sz="1700" spc="-25" dirty="0">
                <a:latin typeface="Calibri"/>
                <a:cs typeface="Calibri"/>
              </a:rPr>
              <a:t>between</a:t>
            </a:r>
            <a:r>
              <a:rPr sz="1700" spc="185" dirty="0">
                <a:latin typeface="Calibri"/>
                <a:cs typeface="Calibri"/>
              </a:rPr>
              <a:t> </a:t>
            </a:r>
            <a:r>
              <a:rPr sz="1700" spc="5" dirty="0">
                <a:latin typeface="Calibri"/>
                <a:cs typeface="Calibri"/>
              </a:rPr>
              <a:t>the</a:t>
            </a:r>
            <a:r>
              <a:rPr sz="1700" spc="180" dirty="0">
                <a:latin typeface="Calibri"/>
                <a:cs typeface="Calibri"/>
              </a:rPr>
              <a:t> </a:t>
            </a:r>
            <a:r>
              <a:rPr sz="1700" spc="20" dirty="0">
                <a:latin typeface="Calibri"/>
                <a:cs typeface="Calibri"/>
              </a:rPr>
              <a:t>cut-sets</a:t>
            </a:r>
            <a:r>
              <a:rPr sz="1700" spc="180" dirty="0">
                <a:latin typeface="Calibri"/>
                <a:cs typeface="Calibri"/>
              </a:rPr>
              <a:t> </a:t>
            </a:r>
            <a:r>
              <a:rPr sz="1700" spc="15" dirty="0">
                <a:latin typeface="Calibri"/>
                <a:cs typeface="Calibri"/>
              </a:rPr>
              <a:t>(those</a:t>
            </a:r>
            <a:r>
              <a:rPr sz="1700" spc="180" dirty="0">
                <a:latin typeface="Calibri"/>
                <a:cs typeface="Calibri"/>
              </a:rPr>
              <a:t> </a:t>
            </a:r>
            <a:r>
              <a:rPr sz="1700" spc="-5" dirty="0">
                <a:latin typeface="Calibri"/>
                <a:cs typeface="Calibri"/>
              </a:rPr>
              <a:t>nodes</a:t>
            </a:r>
            <a:r>
              <a:rPr sz="1700" spc="180" dirty="0">
                <a:latin typeface="Calibri"/>
                <a:cs typeface="Calibri"/>
              </a:rPr>
              <a:t> </a:t>
            </a:r>
            <a:r>
              <a:rPr sz="1700" dirty="0">
                <a:latin typeface="Calibri"/>
                <a:cs typeface="Calibri"/>
              </a:rPr>
              <a:t>removal</a:t>
            </a:r>
            <a:r>
              <a:rPr sz="1700" spc="180" dirty="0">
                <a:latin typeface="Calibri"/>
                <a:cs typeface="Calibri"/>
              </a:rPr>
              <a:t> </a:t>
            </a:r>
            <a:r>
              <a:rPr sz="1700" spc="-35" dirty="0">
                <a:latin typeface="Calibri"/>
                <a:cs typeface="Calibri"/>
              </a:rPr>
              <a:t>of</a:t>
            </a:r>
            <a:r>
              <a:rPr sz="1700" spc="180" dirty="0">
                <a:latin typeface="Calibri"/>
                <a:cs typeface="Calibri"/>
              </a:rPr>
              <a:t> </a:t>
            </a:r>
            <a:r>
              <a:rPr sz="1700" spc="25" dirty="0">
                <a:latin typeface="Calibri"/>
                <a:cs typeface="Calibri"/>
              </a:rPr>
              <a:t>which</a:t>
            </a:r>
            <a:r>
              <a:rPr sz="1700" spc="180" dirty="0">
                <a:latin typeface="Calibri"/>
                <a:cs typeface="Calibri"/>
              </a:rPr>
              <a:t> </a:t>
            </a:r>
            <a:r>
              <a:rPr sz="1700" dirty="0">
                <a:latin typeface="Calibri"/>
                <a:cs typeface="Calibri"/>
              </a:rPr>
              <a:t>causes</a:t>
            </a:r>
            <a:r>
              <a:rPr sz="1700" spc="180" dirty="0">
                <a:latin typeface="Calibri"/>
                <a:cs typeface="Calibri"/>
              </a:rPr>
              <a:t> </a:t>
            </a:r>
            <a:r>
              <a:rPr sz="1700" spc="50" dirty="0">
                <a:latin typeface="Calibri"/>
                <a:cs typeface="Calibri"/>
              </a:rPr>
              <a:t>partitions).</a:t>
            </a:r>
            <a:endParaRPr sz="1700">
              <a:latin typeface="Calibri"/>
              <a:cs typeface="Calibri"/>
            </a:endParaRPr>
          </a:p>
          <a:p>
            <a:pPr marL="353060">
              <a:lnSpc>
                <a:spcPct val="100000"/>
              </a:lnSpc>
              <a:spcBef>
                <a:spcPts val="745"/>
              </a:spcBef>
            </a:pPr>
            <a:r>
              <a:rPr sz="1700" b="1" spc="120" dirty="0">
                <a:latin typeface="Calibri"/>
                <a:cs typeface="Calibri"/>
              </a:rPr>
              <a:t>–</a:t>
            </a:r>
            <a:r>
              <a:rPr sz="1700" b="1" spc="455" dirty="0">
                <a:latin typeface="Calibri"/>
                <a:cs typeface="Calibri"/>
              </a:rPr>
              <a:t> </a:t>
            </a:r>
            <a:r>
              <a:rPr sz="1700" spc="204" dirty="0">
                <a:latin typeface="Cambria"/>
                <a:cs typeface="Cambria"/>
              </a:rPr>
              <a:t>−</a:t>
            </a:r>
            <a:r>
              <a:rPr sz="1700" spc="204" dirty="0">
                <a:latin typeface="Calibri"/>
                <a:cs typeface="Calibri"/>
              </a:rPr>
              <a:t>:</a:t>
            </a:r>
            <a:r>
              <a:rPr sz="1700" spc="370" dirty="0">
                <a:latin typeface="Calibri"/>
                <a:cs typeface="Calibri"/>
              </a:rPr>
              <a:t> </a:t>
            </a:r>
            <a:r>
              <a:rPr sz="1700" spc="35" dirty="0">
                <a:latin typeface="Calibri"/>
                <a:cs typeface="Calibri"/>
              </a:rPr>
              <a:t>difficult</a:t>
            </a:r>
            <a:r>
              <a:rPr sz="1700" spc="180" dirty="0">
                <a:latin typeface="Calibri"/>
                <a:cs typeface="Calibri"/>
              </a:rPr>
              <a:t> </a:t>
            </a:r>
            <a:r>
              <a:rPr sz="1700" spc="10" dirty="0">
                <a:latin typeface="Calibri"/>
                <a:cs typeface="Calibri"/>
              </a:rPr>
              <a:t>to</a:t>
            </a:r>
            <a:r>
              <a:rPr sz="1700" spc="180" dirty="0">
                <a:latin typeface="Calibri"/>
                <a:cs typeface="Calibri"/>
              </a:rPr>
              <a:t> </a:t>
            </a:r>
            <a:r>
              <a:rPr sz="1700" dirty="0">
                <a:latin typeface="Calibri"/>
                <a:cs typeface="Calibri"/>
              </a:rPr>
              <a:t>achieve</a:t>
            </a:r>
            <a:r>
              <a:rPr sz="1700" spc="180" dirty="0">
                <a:latin typeface="Calibri"/>
                <a:cs typeface="Calibri"/>
              </a:rPr>
              <a:t> </a:t>
            </a:r>
            <a:r>
              <a:rPr sz="1700" spc="-5" dirty="0">
                <a:latin typeface="Calibri"/>
                <a:cs typeface="Calibri"/>
              </a:rPr>
              <a:t>due</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25" dirty="0">
                <a:latin typeface="Calibri"/>
                <a:cs typeface="Calibri"/>
              </a:rPr>
              <a:t>variable</a:t>
            </a:r>
            <a:r>
              <a:rPr sz="1700" spc="175" dirty="0">
                <a:latin typeface="Calibri"/>
                <a:cs typeface="Calibri"/>
              </a:rPr>
              <a:t> </a:t>
            </a:r>
            <a:r>
              <a:rPr sz="1700" spc="20" dirty="0">
                <a:latin typeface="Calibri"/>
                <a:cs typeface="Calibri"/>
              </a:rPr>
              <a:t>traffic</a:t>
            </a:r>
            <a:r>
              <a:rPr sz="1700" spc="175" dirty="0">
                <a:latin typeface="Calibri"/>
                <a:cs typeface="Calibri"/>
              </a:rPr>
              <a:t> </a:t>
            </a:r>
            <a:r>
              <a:rPr sz="1700" spc="30" dirty="0">
                <a:latin typeface="Calibri"/>
                <a:cs typeface="Calibri"/>
              </a:rPr>
              <a:t>origination.</a:t>
            </a:r>
            <a:endParaRPr sz="1700">
              <a:latin typeface="Calibri"/>
              <a:cs typeface="Calibri"/>
            </a:endParaRPr>
          </a:p>
          <a:p>
            <a:pPr marL="283845" lvl="1" indent="-217170">
              <a:lnSpc>
                <a:spcPct val="100000"/>
              </a:lnSpc>
              <a:spcBef>
                <a:spcPts val="1135"/>
              </a:spcBef>
              <a:buFont typeface="Cambria"/>
              <a:buChar char="•"/>
              <a:tabLst>
                <a:tab pos="284480" algn="l"/>
              </a:tabLst>
            </a:pPr>
            <a:r>
              <a:rPr sz="1700" b="1" spc="185" dirty="0">
                <a:latin typeface="Calibri"/>
                <a:cs typeface="Calibri"/>
              </a:rPr>
              <a:t>Minimum</a:t>
            </a:r>
            <a:r>
              <a:rPr sz="1700" b="1" spc="254" dirty="0">
                <a:latin typeface="Calibri"/>
                <a:cs typeface="Calibri"/>
              </a:rPr>
              <a:t> </a:t>
            </a:r>
            <a:r>
              <a:rPr sz="1700" b="1" spc="114" dirty="0">
                <a:latin typeface="Calibri"/>
                <a:cs typeface="Calibri"/>
              </a:rPr>
              <a:t>variance</a:t>
            </a:r>
            <a:r>
              <a:rPr sz="1700" b="1" spc="250" dirty="0">
                <a:latin typeface="Calibri"/>
                <a:cs typeface="Calibri"/>
              </a:rPr>
              <a:t> </a:t>
            </a:r>
            <a:r>
              <a:rPr sz="1700" b="1" spc="135" dirty="0">
                <a:latin typeface="Calibri"/>
                <a:cs typeface="Calibri"/>
              </a:rPr>
              <a:t>in</a:t>
            </a:r>
            <a:r>
              <a:rPr sz="1700" b="1" spc="260" dirty="0">
                <a:latin typeface="Calibri"/>
                <a:cs typeface="Calibri"/>
              </a:rPr>
              <a:t> </a:t>
            </a:r>
            <a:r>
              <a:rPr sz="1700" b="1" spc="110" dirty="0">
                <a:latin typeface="Calibri"/>
                <a:cs typeface="Calibri"/>
              </a:rPr>
              <a:t>node</a:t>
            </a:r>
            <a:r>
              <a:rPr sz="1700" b="1" spc="254" dirty="0">
                <a:latin typeface="Calibri"/>
                <a:cs typeface="Calibri"/>
              </a:rPr>
              <a:t> </a:t>
            </a:r>
            <a:r>
              <a:rPr sz="1700" b="1" spc="100" dirty="0">
                <a:latin typeface="Calibri"/>
                <a:cs typeface="Calibri"/>
              </a:rPr>
              <a:t>power</a:t>
            </a:r>
            <a:r>
              <a:rPr sz="1700" b="1" spc="260" dirty="0">
                <a:latin typeface="Calibri"/>
                <a:cs typeface="Calibri"/>
              </a:rPr>
              <a:t> </a:t>
            </a:r>
            <a:r>
              <a:rPr sz="1700" b="1" spc="85" dirty="0">
                <a:latin typeface="Calibri"/>
                <a:cs typeface="Calibri"/>
              </a:rPr>
              <a:t>levels:</a:t>
            </a:r>
            <a:endParaRPr sz="1700">
              <a:latin typeface="Calibri"/>
              <a:cs typeface="Calibri"/>
            </a:endParaRPr>
          </a:p>
          <a:p>
            <a:pPr marL="283845">
              <a:lnSpc>
                <a:spcPct val="100000"/>
              </a:lnSpc>
              <a:spcBef>
                <a:spcPts val="355"/>
              </a:spcBef>
            </a:pPr>
            <a:r>
              <a:rPr sz="1700" spc="95" dirty="0">
                <a:latin typeface="Calibri"/>
                <a:cs typeface="Calibri"/>
              </a:rPr>
              <a:t>To</a:t>
            </a:r>
            <a:r>
              <a:rPr sz="1700" spc="175" dirty="0">
                <a:latin typeface="Calibri"/>
                <a:cs typeface="Calibri"/>
              </a:rPr>
              <a:t> </a:t>
            </a:r>
            <a:r>
              <a:rPr sz="1700" spc="40" dirty="0">
                <a:latin typeface="Calibri"/>
                <a:cs typeface="Calibri"/>
              </a:rPr>
              <a:t>distribute</a:t>
            </a:r>
            <a:r>
              <a:rPr sz="1700" spc="180" dirty="0">
                <a:latin typeface="Calibri"/>
                <a:cs typeface="Calibri"/>
              </a:rPr>
              <a:t> </a:t>
            </a:r>
            <a:r>
              <a:rPr sz="1700" spc="20" dirty="0">
                <a:latin typeface="Calibri"/>
                <a:cs typeface="Calibri"/>
              </a:rPr>
              <a:t>load</a:t>
            </a:r>
            <a:r>
              <a:rPr sz="1700" spc="180" dirty="0">
                <a:latin typeface="Calibri"/>
                <a:cs typeface="Calibri"/>
              </a:rPr>
              <a:t> </a:t>
            </a:r>
            <a:r>
              <a:rPr sz="1700" spc="15" dirty="0">
                <a:latin typeface="Calibri"/>
                <a:cs typeface="Calibri"/>
              </a:rPr>
              <a:t>such</a:t>
            </a:r>
            <a:r>
              <a:rPr sz="1700" spc="185" dirty="0">
                <a:latin typeface="Calibri"/>
                <a:cs typeface="Calibri"/>
              </a:rPr>
              <a:t> </a:t>
            </a:r>
            <a:r>
              <a:rPr sz="1700" spc="55" dirty="0">
                <a:latin typeface="Calibri"/>
                <a:cs typeface="Calibri"/>
              </a:rPr>
              <a:t>that</a:t>
            </a:r>
            <a:r>
              <a:rPr sz="1700" spc="180" dirty="0">
                <a:latin typeface="Calibri"/>
                <a:cs typeface="Calibri"/>
              </a:rPr>
              <a:t> </a:t>
            </a:r>
            <a:r>
              <a:rPr sz="1700" spc="-20" dirty="0">
                <a:latin typeface="Calibri"/>
                <a:cs typeface="Calibri"/>
              </a:rPr>
              <a:t>power</a:t>
            </a:r>
            <a:r>
              <a:rPr sz="1700" spc="180" dirty="0">
                <a:latin typeface="Calibri"/>
                <a:cs typeface="Calibri"/>
              </a:rPr>
              <a:t> </a:t>
            </a:r>
            <a:r>
              <a:rPr sz="1700" spc="25" dirty="0">
                <a:latin typeface="Calibri"/>
                <a:cs typeface="Calibri"/>
              </a:rPr>
              <a:t>consumption</a:t>
            </a:r>
            <a:r>
              <a:rPr sz="1700" spc="185" dirty="0">
                <a:latin typeface="Calibri"/>
                <a:cs typeface="Calibri"/>
              </a:rPr>
              <a:t> </a:t>
            </a:r>
            <a:r>
              <a:rPr sz="1700" spc="35" dirty="0">
                <a:latin typeface="Calibri"/>
                <a:cs typeface="Calibri"/>
              </a:rPr>
              <a:t>pattern</a:t>
            </a:r>
            <a:r>
              <a:rPr sz="1700" spc="180" dirty="0">
                <a:latin typeface="Calibri"/>
                <a:cs typeface="Calibri"/>
              </a:rPr>
              <a:t> </a:t>
            </a:r>
            <a:r>
              <a:rPr sz="1700" spc="15" dirty="0">
                <a:latin typeface="Calibri"/>
                <a:cs typeface="Calibri"/>
              </a:rPr>
              <a:t>remains</a:t>
            </a:r>
            <a:r>
              <a:rPr sz="1700" spc="180" dirty="0">
                <a:latin typeface="Calibri"/>
                <a:cs typeface="Calibri"/>
              </a:rPr>
              <a:t> </a:t>
            </a:r>
            <a:r>
              <a:rPr sz="1700" spc="30" dirty="0">
                <a:latin typeface="Calibri"/>
                <a:cs typeface="Calibri"/>
              </a:rPr>
              <a:t>uniform</a:t>
            </a:r>
            <a:r>
              <a:rPr sz="1700" spc="185" dirty="0">
                <a:latin typeface="Calibri"/>
                <a:cs typeface="Calibri"/>
              </a:rPr>
              <a:t> </a:t>
            </a:r>
            <a:r>
              <a:rPr sz="1700" spc="5" dirty="0">
                <a:latin typeface="Calibri"/>
                <a:cs typeface="Calibri"/>
              </a:rPr>
              <a:t>across</a:t>
            </a:r>
            <a:r>
              <a:rPr sz="1700" spc="180" dirty="0">
                <a:latin typeface="Calibri"/>
                <a:cs typeface="Calibri"/>
              </a:rPr>
              <a:t> </a:t>
            </a:r>
            <a:r>
              <a:rPr sz="1700" dirty="0">
                <a:latin typeface="Calibri"/>
                <a:cs typeface="Calibri"/>
              </a:rPr>
              <a:t>nodes.</a:t>
            </a:r>
            <a:endParaRPr sz="1700">
              <a:latin typeface="Calibri"/>
              <a:cs typeface="Calibri"/>
            </a:endParaRPr>
          </a:p>
          <a:p>
            <a:pPr marL="353060">
              <a:lnSpc>
                <a:spcPct val="100000"/>
              </a:lnSpc>
              <a:spcBef>
                <a:spcPts val="740"/>
              </a:spcBef>
            </a:pPr>
            <a:r>
              <a:rPr sz="1700" b="1" spc="120" dirty="0">
                <a:latin typeface="Calibri"/>
                <a:cs typeface="Calibri"/>
              </a:rPr>
              <a:t>–</a:t>
            </a:r>
            <a:r>
              <a:rPr sz="1700" b="1" spc="465" dirty="0">
                <a:latin typeface="Calibri"/>
                <a:cs typeface="Calibri"/>
              </a:rPr>
              <a:t> </a:t>
            </a:r>
            <a:r>
              <a:rPr sz="1700" spc="235" dirty="0">
                <a:latin typeface="Calibri"/>
                <a:cs typeface="Calibri"/>
              </a:rPr>
              <a:t>+:</a:t>
            </a:r>
            <a:r>
              <a:rPr sz="1700" spc="365" dirty="0">
                <a:latin typeface="Calibri"/>
                <a:cs typeface="Calibri"/>
              </a:rPr>
              <a:t> </a:t>
            </a:r>
            <a:r>
              <a:rPr sz="1700" spc="35" dirty="0">
                <a:latin typeface="Calibri"/>
                <a:cs typeface="Calibri"/>
              </a:rPr>
              <a:t>nearly</a:t>
            </a:r>
            <a:r>
              <a:rPr sz="1700" spc="185" dirty="0">
                <a:latin typeface="Calibri"/>
                <a:cs typeface="Calibri"/>
              </a:rPr>
              <a:t> </a:t>
            </a:r>
            <a:r>
              <a:rPr sz="1700" spc="35" dirty="0">
                <a:latin typeface="Calibri"/>
                <a:cs typeface="Calibri"/>
              </a:rPr>
              <a:t>optimal</a:t>
            </a:r>
            <a:r>
              <a:rPr sz="1700" spc="180" dirty="0">
                <a:latin typeface="Calibri"/>
                <a:cs typeface="Calibri"/>
              </a:rPr>
              <a:t> </a:t>
            </a:r>
            <a:r>
              <a:rPr sz="1700" spc="10" dirty="0">
                <a:latin typeface="Calibri"/>
                <a:cs typeface="Calibri"/>
              </a:rPr>
              <a:t>performance</a:t>
            </a:r>
            <a:r>
              <a:rPr sz="1700" spc="185" dirty="0">
                <a:latin typeface="Calibri"/>
                <a:cs typeface="Calibri"/>
              </a:rPr>
              <a:t> </a:t>
            </a:r>
            <a:r>
              <a:rPr sz="1700" spc="35" dirty="0">
                <a:latin typeface="Calibri"/>
                <a:cs typeface="Calibri"/>
              </a:rPr>
              <a:t>is</a:t>
            </a:r>
            <a:r>
              <a:rPr sz="1700" spc="180" dirty="0">
                <a:latin typeface="Calibri"/>
                <a:cs typeface="Calibri"/>
              </a:rPr>
              <a:t> </a:t>
            </a:r>
            <a:r>
              <a:rPr sz="1700" spc="5" dirty="0">
                <a:latin typeface="Calibri"/>
                <a:cs typeface="Calibri"/>
              </a:rPr>
              <a:t>achieved</a:t>
            </a:r>
            <a:r>
              <a:rPr sz="1700" spc="185" dirty="0">
                <a:latin typeface="Calibri"/>
                <a:cs typeface="Calibri"/>
              </a:rPr>
              <a:t> </a:t>
            </a:r>
            <a:r>
              <a:rPr sz="1700" spc="55" dirty="0">
                <a:latin typeface="Calibri"/>
                <a:cs typeface="Calibri"/>
              </a:rPr>
              <a:t>by</a:t>
            </a:r>
            <a:r>
              <a:rPr sz="1700" spc="175" dirty="0">
                <a:latin typeface="Calibri"/>
                <a:cs typeface="Calibri"/>
              </a:rPr>
              <a:t> </a:t>
            </a:r>
            <a:r>
              <a:rPr sz="1700" spc="35" dirty="0">
                <a:latin typeface="Calibri"/>
                <a:cs typeface="Calibri"/>
              </a:rPr>
              <a:t>routing</a:t>
            </a:r>
            <a:r>
              <a:rPr sz="1700" spc="185" dirty="0">
                <a:latin typeface="Calibri"/>
                <a:cs typeface="Calibri"/>
              </a:rPr>
              <a:t> </a:t>
            </a:r>
            <a:r>
              <a:rPr sz="1700" spc="25" dirty="0">
                <a:latin typeface="Calibri"/>
                <a:cs typeface="Calibri"/>
              </a:rPr>
              <a:t>a</a:t>
            </a:r>
            <a:r>
              <a:rPr sz="1700" spc="180" dirty="0">
                <a:latin typeface="Calibri"/>
                <a:cs typeface="Calibri"/>
              </a:rPr>
              <a:t> </a:t>
            </a:r>
            <a:r>
              <a:rPr sz="1700" spc="15" dirty="0">
                <a:latin typeface="Calibri"/>
                <a:cs typeface="Calibri"/>
              </a:rPr>
              <a:t>packet</a:t>
            </a:r>
            <a:r>
              <a:rPr sz="1700" spc="185" dirty="0">
                <a:latin typeface="Calibri"/>
                <a:cs typeface="Calibri"/>
              </a:rPr>
              <a:t> </a:t>
            </a:r>
            <a:r>
              <a:rPr sz="1700" spc="10" dirty="0">
                <a:latin typeface="Calibri"/>
                <a:cs typeface="Calibri"/>
              </a:rPr>
              <a:t>to</a:t>
            </a:r>
            <a:r>
              <a:rPr sz="1700" spc="180" dirty="0">
                <a:latin typeface="Calibri"/>
                <a:cs typeface="Calibri"/>
              </a:rPr>
              <a:t> </a:t>
            </a:r>
            <a:r>
              <a:rPr sz="1700" spc="15" dirty="0">
                <a:latin typeface="Calibri"/>
                <a:cs typeface="Calibri"/>
              </a:rPr>
              <a:t>least</a:t>
            </a:r>
            <a:r>
              <a:rPr sz="1700" spc="185" dirty="0">
                <a:latin typeface="Calibri"/>
                <a:cs typeface="Calibri"/>
              </a:rPr>
              <a:t> </a:t>
            </a:r>
            <a:r>
              <a:rPr sz="1700" spc="5" dirty="0">
                <a:latin typeface="Calibri"/>
                <a:cs typeface="Calibri"/>
              </a:rPr>
              <a:t>loaded</a:t>
            </a:r>
            <a:r>
              <a:rPr sz="1700" spc="180" dirty="0">
                <a:latin typeface="Calibri"/>
                <a:cs typeface="Calibri"/>
              </a:rPr>
              <a:t> </a:t>
            </a:r>
            <a:r>
              <a:rPr sz="1700" spc="30" dirty="0">
                <a:latin typeface="Calibri"/>
                <a:cs typeface="Calibri"/>
              </a:rPr>
              <a:t>next-hop.</a:t>
            </a:r>
            <a:endParaRPr sz="1700">
              <a:latin typeface="Calibri"/>
              <a:cs typeface="Calibri"/>
            </a:endParaRPr>
          </a:p>
          <a:p>
            <a:pPr marL="283845" lvl="1" indent="-217170">
              <a:lnSpc>
                <a:spcPct val="100000"/>
              </a:lnSpc>
              <a:spcBef>
                <a:spcPts val="1135"/>
              </a:spcBef>
              <a:buFont typeface="Cambria"/>
              <a:buChar char="•"/>
              <a:tabLst>
                <a:tab pos="284480" algn="l"/>
              </a:tabLst>
            </a:pPr>
            <a:r>
              <a:rPr sz="1700" b="1" spc="185" dirty="0">
                <a:latin typeface="Calibri"/>
                <a:cs typeface="Calibri"/>
              </a:rPr>
              <a:t>Minimum</a:t>
            </a:r>
            <a:r>
              <a:rPr sz="1700" b="1" spc="250" dirty="0">
                <a:latin typeface="Calibri"/>
                <a:cs typeface="Calibri"/>
              </a:rPr>
              <a:t> </a:t>
            </a:r>
            <a:r>
              <a:rPr sz="1700" b="1" spc="110" dirty="0">
                <a:latin typeface="Calibri"/>
                <a:cs typeface="Calibri"/>
              </a:rPr>
              <a:t>cost</a:t>
            </a:r>
            <a:r>
              <a:rPr sz="1700" b="1" spc="250" dirty="0">
                <a:latin typeface="Calibri"/>
                <a:cs typeface="Calibri"/>
              </a:rPr>
              <a:t> </a:t>
            </a:r>
            <a:r>
              <a:rPr sz="1700" b="1" spc="140" dirty="0">
                <a:latin typeface="Calibri"/>
                <a:cs typeface="Calibri"/>
              </a:rPr>
              <a:t>per</a:t>
            </a:r>
            <a:r>
              <a:rPr sz="1700" b="1" spc="250" dirty="0">
                <a:latin typeface="Calibri"/>
                <a:cs typeface="Calibri"/>
              </a:rPr>
              <a:t> </a:t>
            </a:r>
            <a:r>
              <a:rPr sz="1700" b="1" spc="100" dirty="0">
                <a:latin typeface="Calibri"/>
                <a:cs typeface="Calibri"/>
              </a:rPr>
              <a:t>a</a:t>
            </a:r>
            <a:r>
              <a:rPr sz="1700" b="1" spc="254" dirty="0">
                <a:latin typeface="Calibri"/>
                <a:cs typeface="Calibri"/>
              </a:rPr>
              <a:t> </a:t>
            </a:r>
            <a:r>
              <a:rPr sz="1700" b="1" spc="110" dirty="0">
                <a:latin typeface="Calibri"/>
                <a:cs typeface="Calibri"/>
              </a:rPr>
              <a:t>packet:</a:t>
            </a:r>
            <a:endParaRPr sz="1700">
              <a:latin typeface="Calibri"/>
              <a:cs typeface="Calibri"/>
            </a:endParaRPr>
          </a:p>
          <a:p>
            <a:pPr marL="283845">
              <a:lnSpc>
                <a:spcPct val="100000"/>
              </a:lnSpc>
              <a:spcBef>
                <a:spcPts val="355"/>
              </a:spcBef>
            </a:pPr>
            <a:r>
              <a:rPr sz="1700" spc="85" dirty="0">
                <a:latin typeface="Calibri"/>
                <a:cs typeface="Calibri"/>
              </a:rPr>
              <a:t>Cost</a:t>
            </a:r>
            <a:r>
              <a:rPr sz="1700" spc="175" dirty="0">
                <a:latin typeface="Calibri"/>
                <a:cs typeface="Calibri"/>
              </a:rPr>
              <a:t> </a:t>
            </a:r>
            <a:r>
              <a:rPr sz="1700" spc="10" dirty="0">
                <a:latin typeface="Calibri"/>
                <a:cs typeface="Calibri"/>
              </a:rPr>
              <a:t>as</a:t>
            </a:r>
            <a:r>
              <a:rPr sz="1700" spc="175" dirty="0">
                <a:latin typeface="Calibri"/>
                <a:cs typeface="Calibri"/>
              </a:rPr>
              <a:t> </a:t>
            </a:r>
            <a:r>
              <a:rPr sz="1700" spc="25" dirty="0">
                <a:latin typeface="Calibri"/>
                <a:cs typeface="Calibri"/>
              </a:rPr>
              <a:t>a</a:t>
            </a:r>
            <a:r>
              <a:rPr sz="1700" spc="180" dirty="0">
                <a:latin typeface="Calibri"/>
                <a:cs typeface="Calibri"/>
              </a:rPr>
              <a:t> </a:t>
            </a:r>
            <a:r>
              <a:rPr sz="1700" spc="30" dirty="0">
                <a:latin typeface="Calibri"/>
                <a:cs typeface="Calibri"/>
              </a:rPr>
              <a:t>function</a:t>
            </a:r>
            <a:r>
              <a:rPr sz="1700" spc="175" dirty="0">
                <a:latin typeface="Calibri"/>
                <a:cs typeface="Calibri"/>
              </a:rPr>
              <a:t> </a:t>
            </a:r>
            <a:r>
              <a:rPr sz="1700" spc="-35" dirty="0">
                <a:latin typeface="Calibri"/>
                <a:cs typeface="Calibri"/>
              </a:rPr>
              <a:t>of</a:t>
            </a:r>
            <a:r>
              <a:rPr sz="1700" spc="175" dirty="0">
                <a:latin typeface="Calibri"/>
                <a:cs typeface="Calibri"/>
              </a:rPr>
              <a:t> </a:t>
            </a:r>
            <a:r>
              <a:rPr sz="1700" spc="5" dirty="0">
                <a:latin typeface="Calibri"/>
                <a:cs typeface="Calibri"/>
              </a:rPr>
              <a:t>the</a:t>
            </a:r>
            <a:r>
              <a:rPr sz="1700" spc="180" dirty="0">
                <a:latin typeface="Calibri"/>
                <a:cs typeface="Calibri"/>
              </a:rPr>
              <a:t> </a:t>
            </a:r>
            <a:r>
              <a:rPr sz="1700" spc="45" dirty="0">
                <a:latin typeface="Calibri"/>
                <a:cs typeface="Calibri"/>
              </a:rPr>
              <a:t>battery</a:t>
            </a:r>
            <a:r>
              <a:rPr sz="1700" spc="175" dirty="0">
                <a:latin typeface="Calibri"/>
                <a:cs typeface="Calibri"/>
              </a:rPr>
              <a:t> </a:t>
            </a:r>
            <a:r>
              <a:rPr sz="1700" spc="10" dirty="0">
                <a:latin typeface="Calibri"/>
                <a:cs typeface="Calibri"/>
              </a:rPr>
              <a:t>charge</a:t>
            </a:r>
            <a:r>
              <a:rPr sz="1700" spc="180" dirty="0">
                <a:latin typeface="Calibri"/>
                <a:cs typeface="Calibri"/>
              </a:rPr>
              <a:t> </a:t>
            </a:r>
            <a:r>
              <a:rPr sz="1700" spc="20" dirty="0">
                <a:latin typeface="Calibri"/>
                <a:cs typeface="Calibri"/>
              </a:rPr>
              <a:t>(less</a:t>
            </a:r>
            <a:r>
              <a:rPr sz="1700" spc="175" dirty="0">
                <a:latin typeface="Calibri"/>
                <a:cs typeface="Calibri"/>
              </a:rPr>
              <a:t> </a:t>
            </a:r>
            <a:r>
              <a:rPr sz="1700" spc="10" dirty="0">
                <a:latin typeface="Calibri"/>
                <a:cs typeface="Calibri"/>
              </a:rPr>
              <a:t>energy</a:t>
            </a:r>
            <a:r>
              <a:rPr sz="1700" spc="175" dirty="0">
                <a:latin typeface="Calibri"/>
                <a:cs typeface="Calibri"/>
              </a:rPr>
              <a:t> </a:t>
            </a:r>
            <a:r>
              <a:rPr sz="1700" spc="-5" dirty="0">
                <a:latin typeface="Calibri"/>
                <a:cs typeface="Calibri"/>
              </a:rPr>
              <a:t>–</a:t>
            </a:r>
            <a:r>
              <a:rPr sz="1700" spc="180" dirty="0">
                <a:latin typeface="Calibri"/>
                <a:cs typeface="Calibri"/>
              </a:rPr>
              <a:t> </a:t>
            </a:r>
            <a:r>
              <a:rPr sz="1700" spc="-15" dirty="0">
                <a:latin typeface="Calibri"/>
                <a:cs typeface="Calibri"/>
              </a:rPr>
              <a:t>more</a:t>
            </a:r>
            <a:r>
              <a:rPr sz="1700" spc="175" dirty="0">
                <a:latin typeface="Calibri"/>
                <a:cs typeface="Calibri"/>
              </a:rPr>
              <a:t> </a:t>
            </a:r>
            <a:r>
              <a:rPr sz="1700" spc="40" dirty="0">
                <a:latin typeface="Calibri"/>
                <a:cs typeface="Calibri"/>
              </a:rPr>
              <a:t>cost)</a:t>
            </a:r>
            <a:r>
              <a:rPr sz="1700" spc="175" dirty="0">
                <a:latin typeface="Calibri"/>
                <a:cs typeface="Calibri"/>
              </a:rPr>
              <a:t> </a:t>
            </a:r>
            <a:r>
              <a:rPr sz="1700" spc="35" dirty="0">
                <a:latin typeface="Calibri"/>
                <a:cs typeface="Calibri"/>
              </a:rPr>
              <a:t>and</a:t>
            </a:r>
            <a:r>
              <a:rPr sz="1700" spc="180" dirty="0">
                <a:latin typeface="Calibri"/>
                <a:cs typeface="Calibri"/>
              </a:rPr>
              <a:t> </a:t>
            </a:r>
            <a:r>
              <a:rPr sz="1700" spc="-20" dirty="0">
                <a:latin typeface="Calibri"/>
                <a:cs typeface="Calibri"/>
              </a:rPr>
              <a:t>use</a:t>
            </a:r>
            <a:r>
              <a:rPr sz="1700" spc="175" dirty="0">
                <a:latin typeface="Calibri"/>
                <a:cs typeface="Calibri"/>
              </a:rPr>
              <a:t> </a:t>
            </a:r>
            <a:r>
              <a:rPr sz="1700" spc="80" dirty="0">
                <a:latin typeface="Calibri"/>
                <a:cs typeface="Calibri"/>
              </a:rPr>
              <a:t>it</a:t>
            </a:r>
            <a:r>
              <a:rPr sz="1700" spc="180" dirty="0">
                <a:latin typeface="Calibri"/>
                <a:cs typeface="Calibri"/>
              </a:rPr>
              <a:t> </a:t>
            </a:r>
            <a:r>
              <a:rPr sz="1700" spc="10" dirty="0">
                <a:latin typeface="Calibri"/>
                <a:cs typeface="Calibri"/>
              </a:rPr>
              <a:t>as</a:t>
            </a:r>
            <a:r>
              <a:rPr sz="1700" spc="175" dirty="0">
                <a:latin typeface="Calibri"/>
                <a:cs typeface="Calibri"/>
              </a:rPr>
              <a:t> </a:t>
            </a:r>
            <a:r>
              <a:rPr sz="1700" spc="25" dirty="0">
                <a:latin typeface="Calibri"/>
                <a:cs typeface="Calibri"/>
              </a:rPr>
              <a:t>a</a:t>
            </a:r>
            <a:r>
              <a:rPr sz="1700" spc="175" dirty="0">
                <a:latin typeface="Calibri"/>
                <a:cs typeface="Calibri"/>
              </a:rPr>
              <a:t> </a:t>
            </a:r>
            <a:r>
              <a:rPr sz="1700" spc="35" dirty="0">
                <a:latin typeface="Calibri"/>
                <a:cs typeface="Calibri"/>
              </a:rPr>
              <a:t>metric.</a:t>
            </a:r>
            <a:endParaRPr sz="1700">
              <a:latin typeface="Calibri"/>
              <a:cs typeface="Calibri"/>
            </a:endParaRPr>
          </a:p>
          <a:p>
            <a:pPr marL="353060">
              <a:lnSpc>
                <a:spcPct val="100000"/>
              </a:lnSpc>
              <a:spcBef>
                <a:spcPts val="745"/>
              </a:spcBef>
            </a:pPr>
            <a:r>
              <a:rPr sz="1700" b="1" spc="120" dirty="0">
                <a:latin typeface="Calibri"/>
                <a:cs typeface="Calibri"/>
              </a:rPr>
              <a:t>–</a:t>
            </a:r>
            <a:r>
              <a:rPr sz="1700" b="1" spc="455" dirty="0">
                <a:latin typeface="Calibri"/>
                <a:cs typeface="Calibri"/>
              </a:rPr>
              <a:t> </a:t>
            </a:r>
            <a:r>
              <a:rPr sz="1700" spc="235" dirty="0">
                <a:latin typeface="Calibri"/>
                <a:cs typeface="Calibri"/>
              </a:rPr>
              <a:t>+:</a:t>
            </a:r>
            <a:r>
              <a:rPr sz="1700" spc="365" dirty="0">
                <a:latin typeface="Calibri"/>
                <a:cs typeface="Calibri"/>
              </a:rPr>
              <a:t> </a:t>
            </a:r>
            <a:r>
              <a:rPr sz="1700" spc="10" dirty="0">
                <a:latin typeface="Calibri"/>
                <a:cs typeface="Calibri"/>
              </a:rPr>
              <a:t>easy</a:t>
            </a:r>
            <a:r>
              <a:rPr sz="1700" spc="175" dirty="0">
                <a:latin typeface="Calibri"/>
                <a:cs typeface="Calibri"/>
              </a:rPr>
              <a:t> </a:t>
            </a:r>
            <a:r>
              <a:rPr sz="1700" spc="10" dirty="0">
                <a:latin typeface="Calibri"/>
                <a:cs typeface="Calibri"/>
              </a:rPr>
              <a:t>to</a:t>
            </a:r>
            <a:r>
              <a:rPr sz="1700" spc="180" dirty="0">
                <a:latin typeface="Calibri"/>
                <a:cs typeface="Calibri"/>
              </a:rPr>
              <a:t> </a:t>
            </a:r>
            <a:r>
              <a:rPr sz="1700" spc="10" dirty="0">
                <a:latin typeface="Calibri"/>
                <a:cs typeface="Calibri"/>
              </a:rPr>
              <a:t>compute</a:t>
            </a:r>
            <a:r>
              <a:rPr sz="1700" spc="180" dirty="0">
                <a:latin typeface="Calibri"/>
                <a:cs typeface="Calibri"/>
              </a:rPr>
              <a:t> </a:t>
            </a:r>
            <a:r>
              <a:rPr sz="1700" spc="50" dirty="0">
                <a:latin typeface="Calibri"/>
                <a:cs typeface="Calibri"/>
              </a:rPr>
              <a:t>(battery</a:t>
            </a:r>
            <a:r>
              <a:rPr sz="1700" spc="175" dirty="0">
                <a:latin typeface="Calibri"/>
                <a:cs typeface="Calibri"/>
              </a:rPr>
              <a:t> </a:t>
            </a:r>
            <a:r>
              <a:rPr sz="1700" spc="20" dirty="0">
                <a:latin typeface="Calibri"/>
                <a:cs typeface="Calibri"/>
              </a:rPr>
              <a:t>discharge</a:t>
            </a:r>
            <a:r>
              <a:rPr sz="1700" spc="180" dirty="0">
                <a:latin typeface="Calibri"/>
                <a:cs typeface="Calibri"/>
              </a:rPr>
              <a:t> </a:t>
            </a:r>
            <a:r>
              <a:rPr sz="1700" spc="30" dirty="0">
                <a:latin typeface="Calibri"/>
                <a:cs typeface="Calibri"/>
              </a:rPr>
              <a:t>patterns</a:t>
            </a:r>
            <a:r>
              <a:rPr sz="1700" spc="175" dirty="0">
                <a:latin typeface="Calibri"/>
                <a:cs typeface="Calibri"/>
              </a:rPr>
              <a:t> </a:t>
            </a:r>
            <a:r>
              <a:rPr sz="1700" spc="-5" dirty="0">
                <a:latin typeface="Calibri"/>
                <a:cs typeface="Calibri"/>
              </a:rPr>
              <a:t>are</a:t>
            </a:r>
            <a:r>
              <a:rPr sz="1700" spc="180" dirty="0">
                <a:latin typeface="Calibri"/>
                <a:cs typeface="Calibri"/>
              </a:rPr>
              <a:t> </a:t>
            </a:r>
            <a:r>
              <a:rPr sz="1700" spc="30" dirty="0">
                <a:latin typeface="Calibri"/>
                <a:cs typeface="Calibri"/>
              </a:rPr>
              <a:t>available);</a:t>
            </a:r>
            <a:endParaRPr sz="1700">
              <a:latin typeface="Calibri"/>
              <a:cs typeface="Calibri"/>
            </a:endParaRPr>
          </a:p>
          <a:p>
            <a:pPr marL="353060">
              <a:lnSpc>
                <a:spcPct val="100000"/>
              </a:lnSpc>
              <a:spcBef>
                <a:spcPts val="740"/>
              </a:spcBef>
            </a:pPr>
            <a:r>
              <a:rPr sz="1700" b="1" spc="120" dirty="0">
                <a:latin typeface="Calibri"/>
                <a:cs typeface="Calibri"/>
              </a:rPr>
              <a:t>–</a:t>
            </a:r>
            <a:r>
              <a:rPr sz="1700" b="1" spc="450" dirty="0">
                <a:latin typeface="Calibri"/>
                <a:cs typeface="Calibri"/>
              </a:rPr>
              <a:t> </a:t>
            </a:r>
            <a:r>
              <a:rPr sz="1700" spc="235" dirty="0">
                <a:latin typeface="Calibri"/>
                <a:cs typeface="Calibri"/>
              </a:rPr>
              <a:t>+:</a:t>
            </a:r>
            <a:r>
              <a:rPr sz="1700" spc="360" dirty="0">
                <a:latin typeface="Calibri"/>
                <a:cs typeface="Calibri"/>
              </a:rPr>
              <a:t> </a:t>
            </a:r>
            <a:r>
              <a:rPr sz="1700" spc="45" dirty="0">
                <a:latin typeface="Calibri"/>
                <a:cs typeface="Calibri"/>
              </a:rPr>
              <a:t>this</a:t>
            </a:r>
            <a:r>
              <a:rPr sz="1700" spc="175" dirty="0">
                <a:latin typeface="Calibri"/>
                <a:cs typeface="Calibri"/>
              </a:rPr>
              <a:t> </a:t>
            </a:r>
            <a:r>
              <a:rPr sz="1700" spc="30" dirty="0">
                <a:latin typeface="Calibri"/>
                <a:cs typeface="Calibri"/>
              </a:rPr>
              <a:t>metric</a:t>
            </a:r>
            <a:r>
              <a:rPr sz="1700" spc="180" dirty="0">
                <a:latin typeface="Calibri"/>
                <a:cs typeface="Calibri"/>
              </a:rPr>
              <a:t> </a:t>
            </a:r>
            <a:r>
              <a:rPr sz="1700" spc="15" dirty="0">
                <a:latin typeface="Calibri"/>
                <a:cs typeface="Calibri"/>
              </a:rPr>
              <a:t>handles</a:t>
            </a:r>
            <a:r>
              <a:rPr sz="1700" spc="175" dirty="0">
                <a:latin typeface="Calibri"/>
                <a:cs typeface="Calibri"/>
              </a:rPr>
              <a:t> </a:t>
            </a:r>
            <a:r>
              <a:rPr sz="1700" spc="10" dirty="0">
                <a:latin typeface="Calibri"/>
                <a:cs typeface="Calibri"/>
              </a:rPr>
              <a:t>congestions</a:t>
            </a:r>
            <a:r>
              <a:rPr sz="1700" spc="175" dirty="0">
                <a:latin typeface="Calibri"/>
                <a:cs typeface="Calibri"/>
              </a:rPr>
              <a:t> </a:t>
            </a:r>
            <a:r>
              <a:rPr sz="1700" spc="60" dirty="0">
                <a:latin typeface="Calibri"/>
                <a:cs typeface="Calibri"/>
              </a:rPr>
              <a:t>in</a:t>
            </a:r>
            <a:r>
              <a:rPr sz="1700" spc="175" dirty="0">
                <a:latin typeface="Calibri"/>
                <a:cs typeface="Calibri"/>
              </a:rPr>
              <a:t> </a:t>
            </a:r>
            <a:r>
              <a:rPr sz="1700" spc="5" dirty="0">
                <a:latin typeface="Calibri"/>
                <a:cs typeface="Calibri"/>
              </a:rPr>
              <a:t>the</a:t>
            </a:r>
            <a:r>
              <a:rPr sz="1700" spc="175" dirty="0">
                <a:latin typeface="Calibri"/>
                <a:cs typeface="Calibri"/>
              </a:rPr>
              <a:t> </a:t>
            </a:r>
            <a:r>
              <a:rPr sz="1700" spc="10" dirty="0">
                <a:latin typeface="Calibri"/>
                <a:cs typeface="Calibri"/>
              </a:rPr>
              <a:t>network.</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1331828" y="2536439"/>
            <a:ext cx="8252599" cy="9580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a:t>
            </a:r>
            <a:r>
              <a:rPr lang="en-IN" b="1" u="sng">
                <a:latin typeface="Times New Roman"/>
                <a:ea typeface="Times New Roman"/>
                <a:cs typeface="Times New Roman"/>
                <a:sym typeface="Times New Roman"/>
              </a:rPr>
              <a:t>Next Generation Network (NGN)</a:t>
            </a:r>
            <a:endParaRPr b="1" u="sng">
              <a:latin typeface="Times New Roman"/>
              <a:ea typeface="Times New Roman"/>
              <a:cs typeface="Times New Roman"/>
              <a:sym typeface="Times New Roman"/>
            </a:endParaRPr>
          </a:p>
        </p:txBody>
      </p:sp>
      <p:pic>
        <p:nvPicPr>
          <p:cNvPr id="85" name="Google Shape;85;p1"/>
          <p:cNvPicPr preferRelativeResize="0">
            <a:picLocks noGrp="1"/>
          </p:cNvPicPr>
          <p:nvPr>
            <p:ph type="body" idx="2"/>
          </p:nvPr>
        </p:nvPicPr>
        <p:blipFill rotWithShape="1">
          <a:blip r:embed="rId3">
            <a:alphaModFix/>
          </a:blip>
          <a:srcRect/>
          <a:stretch/>
        </p:blipFill>
        <p:spPr>
          <a:xfrm>
            <a:off x="3509507" y="3484291"/>
            <a:ext cx="3897243" cy="27613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75358" y="713252"/>
            <a:ext cx="8211820" cy="2783205"/>
          </a:xfrm>
          <a:prstGeom prst="rect">
            <a:avLst/>
          </a:prstGeom>
        </p:spPr>
        <p:txBody>
          <a:bodyPr vert="horz" wrap="square" lIns="0" tIns="208915" rIns="0" bIns="0" rtlCol="0">
            <a:spAutoFit/>
          </a:bodyPr>
          <a:lstStyle/>
          <a:p>
            <a:pPr marL="433705" indent="-421640">
              <a:lnSpc>
                <a:spcPct val="100000"/>
              </a:lnSpc>
              <a:spcBef>
                <a:spcPts val="1645"/>
              </a:spcBef>
              <a:buAutoNum type="arabicPeriod" startAt="2"/>
              <a:tabLst>
                <a:tab pos="433705" algn="l"/>
                <a:tab pos="434340" algn="l"/>
              </a:tabLst>
            </a:pPr>
            <a:r>
              <a:rPr sz="2950" dirty="0">
                <a:solidFill>
                  <a:srgbClr val="000099"/>
                </a:solidFill>
                <a:latin typeface="Calibri"/>
                <a:cs typeface="Calibri"/>
              </a:rPr>
              <a:t>Classification</a:t>
            </a:r>
            <a:r>
              <a:rPr sz="2950" spc="220" dirty="0">
                <a:solidFill>
                  <a:srgbClr val="000099"/>
                </a:solidFill>
                <a:latin typeface="Calibri"/>
                <a:cs typeface="Calibri"/>
              </a:rPr>
              <a:t> </a:t>
            </a:r>
            <a:r>
              <a:rPr sz="2950" spc="-140" dirty="0">
                <a:solidFill>
                  <a:srgbClr val="000099"/>
                </a:solidFill>
                <a:latin typeface="Calibri"/>
                <a:cs typeface="Calibri"/>
              </a:rPr>
              <a:t>of</a:t>
            </a:r>
            <a:r>
              <a:rPr sz="2950" spc="220" dirty="0">
                <a:solidFill>
                  <a:srgbClr val="000099"/>
                </a:solidFill>
                <a:latin typeface="Calibri"/>
                <a:cs typeface="Calibri"/>
              </a:rPr>
              <a:t> </a:t>
            </a:r>
            <a:r>
              <a:rPr sz="2950" spc="-20" dirty="0">
                <a:solidFill>
                  <a:srgbClr val="000099"/>
                </a:solidFill>
                <a:latin typeface="Calibri"/>
                <a:cs typeface="Calibri"/>
              </a:rPr>
              <a:t>routing</a:t>
            </a:r>
            <a:r>
              <a:rPr sz="2950" spc="220" dirty="0">
                <a:solidFill>
                  <a:srgbClr val="000099"/>
                </a:solidFill>
                <a:latin typeface="Calibri"/>
                <a:cs typeface="Calibri"/>
              </a:rPr>
              <a:t> </a:t>
            </a:r>
            <a:r>
              <a:rPr sz="2950" spc="-60" dirty="0">
                <a:solidFill>
                  <a:srgbClr val="000099"/>
                </a:solidFill>
                <a:latin typeface="Calibri"/>
                <a:cs typeface="Calibri"/>
              </a:rPr>
              <a:t>protocols</a:t>
            </a:r>
            <a:endParaRPr sz="2950">
              <a:latin typeface="Calibri"/>
              <a:cs typeface="Calibri"/>
            </a:endParaRPr>
          </a:p>
          <a:p>
            <a:pPr marL="229235">
              <a:lnSpc>
                <a:spcPct val="100000"/>
              </a:lnSpc>
              <a:spcBef>
                <a:spcPts val="905"/>
              </a:spcBef>
            </a:pPr>
            <a:r>
              <a:rPr sz="1700" b="1" spc="185" dirty="0">
                <a:latin typeface="Calibri"/>
                <a:cs typeface="Calibri"/>
              </a:rPr>
              <a:t>Routing</a:t>
            </a:r>
            <a:r>
              <a:rPr sz="1700" b="1" spc="260" dirty="0">
                <a:latin typeface="Calibri"/>
                <a:cs typeface="Calibri"/>
              </a:rPr>
              <a:t> </a:t>
            </a:r>
            <a:r>
              <a:rPr sz="1700" b="1" spc="120" dirty="0">
                <a:latin typeface="Calibri"/>
                <a:cs typeface="Calibri"/>
              </a:rPr>
              <a:t>protocols</a:t>
            </a:r>
            <a:r>
              <a:rPr sz="1700" b="1" spc="265" dirty="0">
                <a:latin typeface="Calibri"/>
                <a:cs typeface="Calibri"/>
              </a:rPr>
              <a:t> </a:t>
            </a:r>
            <a:r>
              <a:rPr sz="1700" b="1" spc="95" dirty="0">
                <a:latin typeface="Calibri"/>
                <a:cs typeface="Calibri"/>
              </a:rPr>
              <a:t>for</a:t>
            </a:r>
            <a:r>
              <a:rPr sz="1700" b="1" spc="265" dirty="0">
                <a:latin typeface="Calibri"/>
                <a:cs typeface="Calibri"/>
              </a:rPr>
              <a:t> </a:t>
            </a:r>
            <a:r>
              <a:rPr sz="1700" b="1" spc="130" dirty="0">
                <a:latin typeface="Calibri"/>
                <a:cs typeface="Calibri"/>
              </a:rPr>
              <a:t>ad-hoc</a:t>
            </a:r>
            <a:r>
              <a:rPr sz="1700" b="1" spc="265" dirty="0">
                <a:latin typeface="Calibri"/>
                <a:cs typeface="Calibri"/>
              </a:rPr>
              <a:t> </a:t>
            </a:r>
            <a:r>
              <a:rPr sz="1700" b="1" spc="90" dirty="0">
                <a:latin typeface="Calibri"/>
                <a:cs typeface="Calibri"/>
              </a:rPr>
              <a:t>wireless</a:t>
            </a:r>
            <a:r>
              <a:rPr sz="1700" b="1" spc="260" dirty="0">
                <a:latin typeface="Calibri"/>
                <a:cs typeface="Calibri"/>
              </a:rPr>
              <a:t> </a:t>
            </a:r>
            <a:r>
              <a:rPr sz="1700" b="1" spc="110" dirty="0">
                <a:latin typeface="Calibri"/>
                <a:cs typeface="Calibri"/>
              </a:rPr>
              <a:t>networks</a:t>
            </a:r>
            <a:r>
              <a:rPr sz="1700" b="1" spc="260" dirty="0">
                <a:latin typeface="Calibri"/>
                <a:cs typeface="Calibri"/>
              </a:rPr>
              <a:t> </a:t>
            </a:r>
            <a:r>
              <a:rPr sz="1700" b="1" spc="135" dirty="0">
                <a:latin typeface="Calibri"/>
                <a:cs typeface="Calibri"/>
              </a:rPr>
              <a:t>can</a:t>
            </a:r>
            <a:r>
              <a:rPr sz="1700" b="1" spc="265" dirty="0">
                <a:latin typeface="Calibri"/>
                <a:cs typeface="Calibri"/>
              </a:rPr>
              <a:t> </a:t>
            </a:r>
            <a:r>
              <a:rPr sz="1700" b="1" spc="120" dirty="0">
                <a:latin typeface="Calibri"/>
                <a:cs typeface="Calibri"/>
              </a:rPr>
              <a:t>be</a:t>
            </a:r>
            <a:r>
              <a:rPr sz="1700" b="1" spc="265" dirty="0">
                <a:latin typeface="Calibri"/>
                <a:cs typeface="Calibri"/>
              </a:rPr>
              <a:t> </a:t>
            </a:r>
            <a:r>
              <a:rPr sz="1700" b="1" spc="95" dirty="0">
                <a:latin typeface="Calibri"/>
                <a:cs typeface="Calibri"/>
              </a:rPr>
              <a:t>classified</a:t>
            </a:r>
            <a:r>
              <a:rPr sz="1700" b="1" spc="260" dirty="0">
                <a:latin typeface="Calibri"/>
                <a:cs typeface="Calibri"/>
              </a:rPr>
              <a:t> </a:t>
            </a:r>
            <a:r>
              <a:rPr sz="1700" b="1" spc="105" dirty="0">
                <a:latin typeface="Calibri"/>
                <a:cs typeface="Calibri"/>
              </a:rPr>
              <a:t>based</a:t>
            </a:r>
            <a:r>
              <a:rPr sz="1700" b="1" spc="265" dirty="0">
                <a:latin typeface="Calibri"/>
                <a:cs typeface="Calibri"/>
              </a:rPr>
              <a:t> </a:t>
            </a:r>
            <a:r>
              <a:rPr sz="1700" b="1" spc="90" dirty="0">
                <a:latin typeface="Calibri"/>
                <a:cs typeface="Calibri"/>
              </a:rPr>
              <a:t>on:</a:t>
            </a:r>
            <a:endParaRPr sz="1700">
              <a:latin typeface="Calibri"/>
              <a:cs typeface="Calibri"/>
            </a:endParaRPr>
          </a:p>
          <a:p>
            <a:pPr marL="283845" lvl="1" indent="-217170">
              <a:lnSpc>
                <a:spcPct val="100000"/>
              </a:lnSpc>
              <a:spcBef>
                <a:spcPts val="1380"/>
              </a:spcBef>
              <a:buFont typeface="Cambria"/>
              <a:buChar char="•"/>
              <a:tabLst>
                <a:tab pos="284480" algn="l"/>
              </a:tabLst>
            </a:pPr>
            <a:r>
              <a:rPr sz="1700" spc="35" dirty="0">
                <a:latin typeface="Calibri"/>
                <a:cs typeface="Calibri"/>
              </a:rPr>
              <a:t>routing</a:t>
            </a:r>
            <a:r>
              <a:rPr sz="1700" spc="175" dirty="0">
                <a:latin typeface="Calibri"/>
                <a:cs typeface="Calibri"/>
              </a:rPr>
              <a:t> </a:t>
            </a:r>
            <a:r>
              <a:rPr sz="1700" spc="30" dirty="0">
                <a:latin typeface="Calibri"/>
                <a:cs typeface="Calibri"/>
              </a:rPr>
              <a:t>information</a:t>
            </a:r>
            <a:r>
              <a:rPr sz="1700" spc="175" dirty="0">
                <a:latin typeface="Calibri"/>
                <a:cs typeface="Calibri"/>
              </a:rPr>
              <a:t> </a:t>
            </a:r>
            <a:r>
              <a:rPr sz="1700" spc="30" dirty="0">
                <a:latin typeface="Calibri"/>
                <a:cs typeface="Calibri"/>
              </a:rPr>
              <a:t>update</a:t>
            </a:r>
            <a:r>
              <a:rPr sz="1700" spc="180" dirty="0">
                <a:latin typeface="Calibri"/>
                <a:cs typeface="Calibri"/>
              </a:rPr>
              <a:t> </a:t>
            </a:r>
            <a:r>
              <a:rPr sz="1700" spc="15" dirty="0">
                <a:latin typeface="Calibri"/>
                <a:cs typeface="Calibri"/>
              </a:rPr>
              <a:t>mechanism;</a:t>
            </a:r>
            <a:endParaRPr sz="1700">
              <a:latin typeface="Calibri"/>
              <a:cs typeface="Calibri"/>
            </a:endParaRPr>
          </a:p>
          <a:p>
            <a:pPr marL="283845" lvl="1" indent="-217170">
              <a:lnSpc>
                <a:spcPct val="100000"/>
              </a:lnSpc>
              <a:spcBef>
                <a:spcPts val="1380"/>
              </a:spcBef>
              <a:buFont typeface="Cambria"/>
              <a:buChar char="•"/>
              <a:tabLst>
                <a:tab pos="284480" algn="l"/>
              </a:tabLst>
            </a:pPr>
            <a:r>
              <a:rPr sz="1700" dirty="0">
                <a:latin typeface="Calibri"/>
                <a:cs typeface="Calibri"/>
              </a:rPr>
              <a:t>usage</a:t>
            </a:r>
            <a:r>
              <a:rPr sz="1700" spc="175" dirty="0">
                <a:latin typeface="Calibri"/>
                <a:cs typeface="Calibri"/>
              </a:rPr>
              <a:t> </a:t>
            </a:r>
            <a:r>
              <a:rPr sz="1700" spc="-35" dirty="0">
                <a:latin typeface="Calibri"/>
                <a:cs typeface="Calibri"/>
              </a:rPr>
              <a:t>of</a:t>
            </a:r>
            <a:r>
              <a:rPr sz="1700" spc="180" dirty="0">
                <a:latin typeface="Calibri"/>
                <a:cs typeface="Calibri"/>
              </a:rPr>
              <a:t> </a:t>
            </a:r>
            <a:r>
              <a:rPr sz="1700" spc="25" dirty="0">
                <a:latin typeface="Calibri"/>
                <a:cs typeface="Calibri"/>
              </a:rPr>
              <a:t>temporal</a:t>
            </a:r>
            <a:r>
              <a:rPr sz="1700" spc="175" dirty="0">
                <a:latin typeface="Calibri"/>
                <a:cs typeface="Calibri"/>
              </a:rPr>
              <a:t> </a:t>
            </a:r>
            <a:r>
              <a:rPr sz="1700" spc="30" dirty="0">
                <a:latin typeface="Calibri"/>
                <a:cs typeface="Calibri"/>
              </a:rPr>
              <a:t>information</a:t>
            </a:r>
            <a:r>
              <a:rPr sz="1700" spc="180" dirty="0">
                <a:latin typeface="Calibri"/>
                <a:cs typeface="Calibri"/>
              </a:rPr>
              <a:t> </a:t>
            </a:r>
            <a:r>
              <a:rPr sz="1700" spc="25" dirty="0">
                <a:latin typeface="Calibri"/>
                <a:cs typeface="Calibri"/>
              </a:rPr>
              <a:t>(e.g.</a:t>
            </a:r>
            <a:r>
              <a:rPr sz="1700" spc="365" dirty="0">
                <a:latin typeface="Calibri"/>
                <a:cs typeface="Calibri"/>
              </a:rPr>
              <a:t> </a:t>
            </a:r>
            <a:r>
              <a:rPr sz="1700" spc="5" dirty="0">
                <a:latin typeface="Calibri"/>
                <a:cs typeface="Calibri"/>
              </a:rPr>
              <a:t>cached</a:t>
            </a:r>
            <a:r>
              <a:rPr sz="1700" spc="175" dirty="0">
                <a:latin typeface="Calibri"/>
                <a:cs typeface="Calibri"/>
              </a:rPr>
              <a:t> </a:t>
            </a:r>
            <a:r>
              <a:rPr sz="1700" spc="15" dirty="0">
                <a:latin typeface="Calibri"/>
                <a:cs typeface="Calibri"/>
              </a:rPr>
              <a:t>routes);</a:t>
            </a:r>
            <a:endParaRPr sz="1700">
              <a:latin typeface="Calibri"/>
              <a:cs typeface="Calibri"/>
            </a:endParaRPr>
          </a:p>
          <a:p>
            <a:pPr marL="283845" lvl="1" indent="-217170">
              <a:lnSpc>
                <a:spcPct val="100000"/>
              </a:lnSpc>
              <a:spcBef>
                <a:spcPts val="1375"/>
              </a:spcBef>
              <a:buFont typeface="Cambria"/>
              <a:buChar char="•"/>
              <a:tabLst>
                <a:tab pos="284480" algn="l"/>
              </a:tabLst>
            </a:pPr>
            <a:r>
              <a:rPr sz="1700" dirty="0">
                <a:latin typeface="Calibri"/>
                <a:cs typeface="Calibri"/>
              </a:rPr>
              <a:t>usage</a:t>
            </a:r>
            <a:r>
              <a:rPr sz="1700" spc="165" dirty="0">
                <a:latin typeface="Calibri"/>
                <a:cs typeface="Calibri"/>
              </a:rPr>
              <a:t> </a:t>
            </a:r>
            <a:r>
              <a:rPr sz="1700" spc="-35" dirty="0">
                <a:latin typeface="Calibri"/>
                <a:cs typeface="Calibri"/>
              </a:rPr>
              <a:t>of</a:t>
            </a:r>
            <a:r>
              <a:rPr sz="1700" spc="165" dirty="0">
                <a:latin typeface="Calibri"/>
                <a:cs typeface="Calibri"/>
              </a:rPr>
              <a:t> </a:t>
            </a:r>
            <a:r>
              <a:rPr sz="1700" spc="25" dirty="0">
                <a:latin typeface="Calibri"/>
                <a:cs typeface="Calibri"/>
              </a:rPr>
              <a:t>topology</a:t>
            </a:r>
            <a:r>
              <a:rPr sz="1700" spc="165" dirty="0">
                <a:latin typeface="Calibri"/>
                <a:cs typeface="Calibri"/>
              </a:rPr>
              <a:t> </a:t>
            </a:r>
            <a:r>
              <a:rPr sz="1700" spc="30" dirty="0">
                <a:latin typeface="Calibri"/>
                <a:cs typeface="Calibri"/>
              </a:rPr>
              <a:t>information;</a:t>
            </a:r>
            <a:endParaRPr sz="1700">
              <a:latin typeface="Calibri"/>
              <a:cs typeface="Calibri"/>
            </a:endParaRPr>
          </a:p>
          <a:p>
            <a:pPr marL="283845" lvl="1" indent="-217170">
              <a:lnSpc>
                <a:spcPct val="100000"/>
              </a:lnSpc>
              <a:spcBef>
                <a:spcPts val="1380"/>
              </a:spcBef>
              <a:buFont typeface="Cambria"/>
              <a:buChar char="•"/>
              <a:tabLst>
                <a:tab pos="284480" algn="l"/>
              </a:tabLst>
            </a:pPr>
            <a:r>
              <a:rPr sz="1700" dirty="0">
                <a:latin typeface="Calibri"/>
                <a:cs typeface="Calibri"/>
              </a:rPr>
              <a:t>usage</a:t>
            </a:r>
            <a:r>
              <a:rPr sz="1700" spc="170" dirty="0">
                <a:latin typeface="Calibri"/>
                <a:cs typeface="Calibri"/>
              </a:rPr>
              <a:t> </a:t>
            </a:r>
            <a:r>
              <a:rPr sz="1700" spc="-35" dirty="0">
                <a:latin typeface="Calibri"/>
                <a:cs typeface="Calibri"/>
              </a:rPr>
              <a:t>of</a:t>
            </a:r>
            <a:r>
              <a:rPr sz="1700" spc="175" dirty="0">
                <a:latin typeface="Calibri"/>
                <a:cs typeface="Calibri"/>
              </a:rPr>
              <a:t> </a:t>
            </a:r>
            <a:r>
              <a:rPr sz="1700" spc="15" dirty="0">
                <a:latin typeface="Calibri"/>
                <a:cs typeface="Calibri"/>
              </a:rPr>
              <a:t>specific</a:t>
            </a:r>
            <a:r>
              <a:rPr sz="1700" spc="170" dirty="0">
                <a:latin typeface="Calibri"/>
                <a:cs typeface="Calibri"/>
              </a:rPr>
              <a:t> </a:t>
            </a:r>
            <a:r>
              <a:rPr sz="1700" spc="-10" dirty="0">
                <a:latin typeface="Calibri"/>
                <a:cs typeface="Calibri"/>
              </a:rPr>
              <a:t>resources</a:t>
            </a:r>
            <a:r>
              <a:rPr sz="1700" spc="175" dirty="0">
                <a:latin typeface="Calibri"/>
                <a:cs typeface="Calibri"/>
              </a:rPr>
              <a:t> </a:t>
            </a:r>
            <a:r>
              <a:rPr sz="1700" spc="25" dirty="0">
                <a:latin typeface="Calibri"/>
                <a:cs typeface="Calibri"/>
              </a:rPr>
              <a:t>(e.g.</a:t>
            </a:r>
            <a:r>
              <a:rPr sz="1700" spc="355" dirty="0">
                <a:latin typeface="Calibri"/>
                <a:cs typeface="Calibri"/>
              </a:rPr>
              <a:t> </a:t>
            </a:r>
            <a:r>
              <a:rPr sz="1700" spc="170" dirty="0">
                <a:latin typeface="Calibri"/>
                <a:cs typeface="Calibri"/>
              </a:rPr>
              <a:t>GPS).</a:t>
            </a:r>
            <a:endParaRPr sz="1700">
              <a:latin typeface="Calibri"/>
              <a:cs typeface="Calibri"/>
            </a:endParaRPr>
          </a:p>
        </p:txBody>
      </p:sp>
      <p:sp>
        <p:nvSpPr>
          <p:cNvPr id="5" name="object 5"/>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
        <p:nvSpPr>
          <p:cNvPr id="7" name="object 7"/>
          <p:cNvSpPr txBox="1"/>
          <p:nvPr/>
        </p:nvSpPr>
        <p:spPr>
          <a:xfrm>
            <a:off x="9640514" y="6868266"/>
            <a:ext cx="220979" cy="340360"/>
          </a:xfrm>
          <a:prstGeom prst="rect">
            <a:avLst/>
          </a:prstGeom>
        </p:spPr>
        <p:txBody>
          <a:bodyPr vert="horz" wrap="square" lIns="0" tIns="0" rIns="0" bIns="0" rtlCol="0">
            <a:spAutoFit/>
          </a:bodyPr>
          <a:lstStyle/>
          <a:p>
            <a:pPr marL="38100">
              <a:lnSpc>
                <a:spcPts val="2450"/>
              </a:lnSpc>
            </a:pPr>
            <a:fld id="{81D60167-4931-47E6-BA6A-407CBD079E47}" type="slidenum">
              <a:rPr sz="2450" spc="-105" dirty="0">
                <a:latin typeface="Calibri"/>
                <a:cs typeface="Calibri"/>
              </a:rPr>
              <a:pPr marL="38100">
                <a:lnSpc>
                  <a:spcPts val="2450"/>
                </a:lnSpc>
              </a:pPr>
              <a:t>6</a:t>
            </a:fld>
            <a:endParaRPr sz="245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735171" y="402314"/>
            <a:ext cx="9223058"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833C0B"/>
              </a:buClr>
              <a:buSzPts val="4400"/>
              <a:buFont typeface="Calibri"/>
              <a:buNone/>
            </a:pPr>
            <a:r>
              <a:rPr lang="en-IN">
                <a:solidFill>
                  <a:srgbClr val="833C0B"/>
                </a:solidFill>
              </a:rPr>
              <a:t>                     </a:t>
            </a:r>
            <a:r>
              <a:rPr lang="en-IN" sz="5400" b="1" u="sng">
                <a:solidFill>
                  <a:srgbClr val="833C0B"/>
                </a:solidFill>
                <a:latin typeface="Bell MT"/>
                <a:ea typeface="Bell MT"/>
                <a:cs typeface="Bell MT"/>
                <a:sym typeface="Bell MT"/>
              </a:rPr>
              <a:t>CONTENTS</a:t>
            </a:r>
            <a:endParaRPr sz="5400">
              <a:solidFill>
                <a:srgbClr val="833C0B"/>
              </a:solidFill>
              <a:latin typeface="Bell MT"/>
              <a:ea typeface="Bell MT"/>
              <a:cs typeface="Bell MT"/>
              <a:sym typeface="Bell MT"/>
            </a:endParaRPr>
          </a:p>
        </p:txBody>
      </p:sp>
      <p:sp>
        <p:nvSpPr>
          <p:cNvPr id="91" name="Google Shape;91;p2"/>
          <p:cNvSpPr txBox="1">
            <a:spLocks noGrp="1"/>
          </p:cNvSpPr>
          <p:nvPr>
            <p:ph type="body" idx="1"/>
          </p:nvPr>
        </p:nvSpPr>
        <p:spPr>
          <a:xfrm>
            <a:off x="735171" y="2011568"/>
            <a:ext cx="9223058" cy="3266880"/>
          </a:xfrm>
          <a:prstGeom prst="rect">
            <a:avLst/>
          </a:prstGeom>
          <a:noFill/>
          <a:ln>
            <a:noFill/>
          </a:ln>
        </p:spPr>
        <p:txBody>
          <a:bodyPr spcFirstLastPara="1" wrap="square" lIns="91425" tIns="45700" rIns="91425" bIns="45700" anchor="t" anchorCtr="0">
            <a:normAutofit/>
          </a:bodyPr>
          <a:lstStyle/>
          <a:p>
            <a:pPr marL="228600" indent="-228600" rtl="0">
              <a:spcBef>
                <a:spcPts val="0"/>
              </a:spcBef>
              <a:buSzPts val="3200"/>
            </a:pPr>
            <a:r>
              <a:rPr lang="en-IN" sz="1600" dirty="0">
                <a:latin typeface="Arial"/>
                <a:ea typeface="Arial"/>
                <a:cs typeface="Arial"/>
                <a:sym typeface="Arial"/>
              </a:rPr>
              <a:t> INTRODUCTION</a:t>
            </a:r>
            <a:endParaRPr sz="1600"/>
          </a:p>
          <a:p>
            <a:pPr marL="228600" indent="-228600" rtl="0">
              <a:buSzPts val="3200"/>
            </a:pPr>
            <a:r>
              <a:rPr lang="en-IN" sz="1600" dirty="0">
                <a:latin typeface="Arial"/>
                <a:ea typeface="Arial"/>
                <a:cs typeface="Arial"/>
                <a:sym typeface="Arial"/>
              </a:rPr>
              <a:t> EXISTING NETWORKS &amp; THEIR DISADVANTAGES</a:t>
            </a:r>
            <a:endParaRPr sz="1600"/>
          </a:p>
          <a:p>
            <a:pPr marL="228600" indent="-228600" rtl="0">
              <a:buSzPts val="3200"/>
            </a:pPr>
            <a:r>
              <a:rPr lang="en-IN" sz="1600" dirty="0">
                <a:latin typeface="Arial"/>
                <a:ea typeface="Arial"/>
                <a:cs typeface="Arial"/>
                <a:sym typeface="Arial"/>
              </a:rPr>
              <a:t> NGN : DEFINATION</a:t>
            </a:r>
            <a:endParaRPr sz="1600"/>
          </a:p>
          <a:p>
            <a:pPr marL="228600" indent="-228600" rtl="0">
              <a:buSzPts val="3200"/>
            </a:pPr>
            <a:r>
              <a:rPr lang="en-IN" sz="1600" dirty="0">
                <a:latin typeface="Arial"/>
                <a:ea typeface="Arial"/>
                <a:cs typeface="Arial"/>
                <a:sym typeface="Arial"/>
              </a:rPr>
              <a:t> CHARACTERSTICS OF NGN</a:t>
            </a:r>
            <a:endParaRPr sz="1600"/>
          </a:p>
          <a:p>
            <a:pPr marL="228600" indent="-228600" rtl="0">
              <a:buSzPts val="3200"/>
            </a:pPr>
            <a:r>
              <a:rPr lang="en-IN" sz="1600" dirty="0">
                <a:latin typeface="Arial"/>
                <a:ea typeface="Arial"/>
                <a:cs typeface="Arial"/>
                <a:sym typeface="Arial"/>
              </a:rPr>
              <a:t> NGN ARCHITECTURE </a:t>
            </a:r>
            <a:endParaRPr sz="1600"/>
          </a:p>
          <a:p>
            <a:pPr marL="228600" indent="-228600" rtl="0">
              <a:buSzPts val="3200"/>
            </a:pPr>
            <a:r>
              <a:rPr lang="en-IN" sz="1600" dirty="0">
                <a:latin typeface="Arial"/>
                <a:ea typeface="Arial"/>
                <a:cs typeface="Arial"/>
                <a:sym typeface="Arial"/>
              </a:rPr>
              <a:t> NGN IN INDIA</a:t>
            </a:r>
            <a:endParaRPr sz="1600"/>
          </a:p>
          <a:p>
            <a:pPr marL="228600" indent="-228600" rtl="0">
              <a:buSzPts val="3200"/>
            </a:pPr>
            <a:r>
              <a:rPr lang="en-IN" sz="1600" dirty="0">
                <a:latin typeface="Arial"/>
                <a:ea typeface="Arial"/>
                <a:cs typeface="Arial"/>
                <a:sym typeface="Arial"/>
              </a:rPr>
              <a:t>CONCLUSION</a:t>
            </a:r>
            <a:endParaRPr sz="1600"/>
          </a:p>
          <a:p>
            <a:pPr marL="228600" lvl="0" indent="-25400" algn="l" rtl="0">
              <a:lnSpc>
                <a:spcPct val="90000"/>
              </a:lnSpc>
              <a:spcBef>
                <a:spcPts val="1000"/>
              </a:spcBef>
              <a:spcAft>
                <a:spcPts val="0"/>
              </a:spcAft>
              <a:buClr>
                <a:schemeClr val="dk1"/>
              </a:buClr>
              <a:buSzPts val="3200"/>
              <a:buFont typeface="Noto Sans Symbols"/>
              <a:buNone/>
            </a:pPr>
            <a:endParaRPr sz="1600">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35171" y="402314"/>
            <a:ext cx="9223058"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a:t>
            </a:r>
            <a:r>
              <a:rPr lang="en-IN" sz="4800" b="1" u="sng">
                <a:latin typeface="Bell MT"/>
                <a:ea typeface="Bell MT"/>
                <a:cs typeface="Bell MT"/>
                <a:sym typeface="Bell MT"/>
              </a:rPr>
              <a:t>INTRODUCTION</a:t>
            </a:r>
            <a:endParaRPr/>
          </a:p>
        </p:txBody>
      </p:sp>
      <p:sp>
        <p:nvSpPr>
          <p:cNvPr id="97" name="Google Shape;97;p3"/>
          <p:cNvSpPr txBox="1">
            <a:spLocks noGrp="1"/>
          </p:cNvSpPr>
          <p:nvPr>
            <p:ph type="body" idx="1"/>
          </p:nvPr>
        </p:nvSpPr>
        <p:spPr>
          <a:xfrm>
            <a:off x="735171" y="2011568"/>
            <a:ext cx="9223058" cy="47945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IN" sz="3200">
                <a:latin typeface="Arial"/>
                <a:ea typeface="Arial"/>
                <a:cs typeface="Arial"/>
                <a:sym typeface="Arial"/>
              </a:rPr>
              <a:t>Today ,telephony,the internet,and the cellular mobile networks continue to be different domains,each has its own protocols and services.</a:t>
            </a:r>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Telecommunication industry is changing at a rapid pace. This change in the industry is basically driven by demand of new services from subscriber's side and urge to reduce CAPEX (Capital Expenditure) and OPEX (Operational Expenditure) from carrier side.</a:t>
            </a:r>
            <a:endParaRPr sz="3200">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735171" y="402315"/>
            <a:ext cx="9223058" cy="21783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dirty="0"/>
              <a:t>  </a:t>
            </a:r>
            <a:endParaRPr/>
          </a:p>
        </p:txBody>
      </p:sp>
      <p:sp>
        <p:nvSpPr>
          <p:cNvPr id="103" name="Google Shape;103;p4"/>
          <p:cNvSpPr txBox="1">
            <a:spLocks noGrp="1"/>
          </p:cNvSpPr>
          <p:nvPr>
            <p:ph type="body" idx="1"/>
          </p:nvPr>
        </p:nvSpPr>
        <p:spPr>
          <a:xfrm>
            <a:off x="668337" y="503767"/>
            <a:ext cx="9223058" cy="661606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IN" sz="3200" dirty="0">
                <a:latin typeface="Arial"/>
                <a:ea typeface="Arial"/>
                <a:cs typeface="Arial"/>
                <a:sym typeface="Arial"/>
              </a:rPr>
              <a:t>NGN will be the foundation for creation of a new range of multimedia applications that takes full advantage of </a:t>
            </a:r>
            <a:r>
              <a:rPr lang="en-IN" sz="3200" dirty="0" err="1">
                <a:latin typeface="Arial"/>
                <a:ea typeface="Arial"/>
                <a:cs typeface="Arial"/>
                <a:sym typeface="Arial"/>
              </a:rPr>
              <a:t>characterstics</a:t>
            </a:r>
            <a:r>
              <a:rPr lang="en-IN" sz="3200" dirty="0">
                <a:latin typeface="Arial"/>
                <a:ea typeface="Arial"/>
                <a:cs typeface="Arial"/>
                <a:sym typeface="Arial"/>
              </a:rPr>
              <a:t> of broadband network .</a:t>
            </a:r>
            <a:endParaRPr/>
          </a:p>
          <a:p>
            <a:pPr marL="0" lvl="0" indent="0" algn="l" rtl="0">
              <a:lnSpc>
                <a:spcPct val="90000"/>
              </a:lnSpc>
              <a:spcBef>
                <a:spcPts val="1000"/>
              </a:spcBef>
              <a:spcAft>
                <a:spcPts val="0"/>
              </a:spcAft>
              <a:buClr>
                <a:schemeClr val="dk1"/>
              </a:buClr>
              <a:buSzPts val="3200"/>
              <a:buNone/>
            </a:pPr>
            <a:endParaRPr sz="3200"/>
          </a:p>
        </p:txBody>
      </p:sp>
      <p:pic>
        <p:nvPicPr>
          <p:cNvPr id="104" name="Google Shape;104;p4" descr="A screenshot of a cell phone&#10;&#10;Description generated with high confidence"/>
          <p:cNvPicPr preferRelativeResize="0"/>
          <p:nvPr/>
        </p:nvPicPr>
        <p:blipFill rotWithShape="1">
          <a:blip r:embed="rId3">
            <a:alphaModFix/>
          </a:blip>
          <a:srcRect/>
          <a:stretch/>
        </p:blipFill>
        <p:spPr>
          <a:xfrm>
            <a:off x="1759956" y="2099027"/>
            <a:ext cx="6594263" cy="512162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735171" y="122444"/>
            <a:ext cx="9223058" cy="13328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Bell MT"/>
              <a:buNone/>
            </a:pPr>
            <a:r>
              <a:rPr lang="en-IN" sz="4800" b="1">
                <a:latin typeface="Bell MT"/>
                <a:ea typeface="Bell MT"/>
                <a:cs typeface="Bell MT"/>
                <a:sym typeface="Bell MT"/>
              </a:rPr>
              <a:t>         </a:t>
            </a:r>
            <a:r>
              <a:rPr lang="en-IN" sz="4800" b="1" u="sng">
                <a:latin typeface="Bell MT"/>
                <a:ea typeface="Bell MT"/>
                <a:cs typeface="Bell MT"/>
                <a:sym typeface="Bell MT"/>
              </a:rPr>
              <a:t> EXISTING NETWORK</a:t>
            </a:r>
            <a:endParaRPr/>
          </a:p>
        </p:txBody>
      </p:sp>
      <p:sp>
        <p:nvSpPr>
          <p:cNvPr id="110" name="Google Shape;110;p5"/>
          <p:cNvSpPr txBox="1">
            <a:spLocks noGrp="1"/>
          </p:cNvSpPr>
          <p:nvPr>
            <p:ph type="body" idx="1"/>
          </p:nvPr>
        </p:nvSpPr>
        <p:spPr>
          <a:xfrm>
            <a:off x="523530" y="1345127"/>
            <a:ext cx="9223058" cy="47945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IN" sz="3200">
                <a:latin typeface="Arial"/>
                <a:ea typeface="Arial"/>
                <a:cs typeface="Arial"/>
                <a:sym typeface="Arial"/>
              </a:rPr>
              <a:t>Presently telecommunications system employs one of the three types of the following networks:</a:t>
            </a:r>
            <a:endParaRPr/>
          </a:p>
          <a:p>
            <a:pPr marL="514350" lvl="0" indent="-514350" algn="l" rtl="0">
              <a:lnSpc>
                <a:spcPct val="90000"/>
              </a:lnSpc>
              <a:spcBef>
                <a:spcPts val="1000"/>
              </a:spcBef>
              <a:spcAft>
                <a:spcPts val="0"/>
              </a:spcAft>
              <a:buClr>
                <a:schemeClr val="dk1"/>
              </a:buClr>
              <a:buSzPts val="3200"/>
              <a:buAutoNum type="arabicParenR"/>
            </a:pPr>
            <a:r>
              <a:rPr lang="en-IN" sz="3200" b="1" u="sng">
                <a:latin typeface="Arial"/>
                <a:ea typeface="Arial"/>
                <a:cs typeface="Arial"/>
                <a:sym typeface="Arial"/>
              </a:rPr>
              <a:t>PSTN</a:t>
            </a:r>
            <a:r>
              <a:rPr lang="en-IN" sz="3200">
                <a:latin typeface="Arial"/>
                <a:ea typeface="Arial"/>
                <a:cs typeface="Arial"/>
                <a:sym typeface="Arial"/>
              </a:rPr>
              <a:t>: Public Switch Telephone Network was basically developed and engineered for giving voice connectivity to the wire line subscribers.</a:t>
            </a:r>
            <a:endParaRPr/>
          </a:p>
          <a:p>
            <a:pPr marL="0" lvl="0" indent="0" algn="l" rtl="0">
              <a:lnSpc>
                <a:spcPct val="90000"/>
              </a:lnSpc>
              <a:spcBef>
                <a:spcPts val="1000"/>
              </a:spcBef>
              <a:spcAft>
                <a:spcPts val="0"/>
              </a:spcAft>
              <a:buClr>
                <a:schemeClr val="dk1"/>
              </a:buClr>
              <a:buSzPts val="3200"/>
              <a:buNone/>
            </a:pPr>
            <a:endParaRPr sz="3200">
              <a:latin typeface="Arial"/>
              <a:ea typeface="Arial"/>
              <a:cs typeface="Arial"/>
              <a:sym typeface="Arial"/>
            </a:endParaRPr>
          </a:p>
        </p:txBody>
      </p:sp>
      <p:pic>
        <p:nvPicPr>
          <p:cNvPr id="111" name="Google Shape;111;p5" descr="C:\Users\JAIDEEP\Desktop\pstn-multi-functions-cipher-machine_clip_image002.jpg"/>
          <p:cNvPicPr preferRelativeResize="0"/>
          <p:nvPr/>
        </p:nvPicPr>
        <p:blipFill rotWithShape="1">
          <a:blip r:embed="rId3">
            <a:alphaModFix/>
          </a:blip>
          <a:srcRect/>
          <a:stretch/>
        </p:blipFill>
        <p:spPr>
          <a:xfrm>
            <a:off x="2495127" y="3935678"/>
            <a:ext cx="4949873" cy="362082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6"/>
          <p:cNvSpPr txBox="1">
            <a:spLocks noGrp="1"/>
          </p:cNvSpPr>
          <p:nvPr>
            <p:ph type="body" idx="1"/>
          </p:nvPr>
        </p:nvSpPr>
        <p:spPr>
          <a:xfrm>
            <a:off x="735171" y="1162538"/>
            <a:ext cx="9223058" cy="56435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IN" sz="3200" b="1"/>
              <a:t>2</a:t>
            </a:r>
            <a:r>
              <a:rPr lang="en-IN" sz="3200" b="1">
                <a:latin typeface="Arial"/>
                <a:ea typeface="Arial"/>
                <a:cs typeface="Arial"/>
                <a:sym typeface="Arial"/>
              </a:rPr>
              <a:t>) </a:t>
            </a:r>
            <a:r>
              <a:rPr lang="en-IN" sz="3200" b="1" u="sng">
                <a:latin typeface="Arial"/>
                <a:ea typeface="Arial"/>
                <a:cs typeface="Arial"/>
                <a:sym typeface="Arial"/>
              </a:rPr>
              <a:t>PLMN</a:t>
            </a:r>
            <a:r>
              <a:rPr lang="en-IN" sz="3200" u="sng">
                <a:latin typeface="Arial"/>
                <a:ea typeface="Arial"/>
                <a:cs typeface="Arial"/>
                <a:sym typeface="Arial"/>
              </a:rPr>
              <a:t> (Public Land Mobile Network</a:t>
            </a:r>
            <a:r>
              <a:rPr lang="en-IN" sz="3200">
                <a:latin typeface="Arial"/>
                <a:ea typeface="Arial"/>
                <a:cs typeface="Arial"/>
                <a:sym typeface="Arial"/>
              </a:rPr>
              <a:t>): PLMN has been developed to provide voice services for wireless subscribers</a:t>
            </a:r>
            <a:endParaRPr/>
          </a:p>
          <a:p>
            <a:pPr marL="0" lvl="0" indent="0" algn="l" rtl="0">
              <a:lnSpc>
                <a:spcPct val="90000"/>
              </a:lnSpc>
              <a:spcBef>
                <a:spcPts val="1000"/>
              </a:spcBef>
              <a:spcAft>
                <a:spcPts val="0"/>
              </a:spcAft>
              <a:buClr>
                <a:schemeClr val="dk1"/>
              </a:buClr>
              <a:buSzPts val="2800"/>
              <a:buNone/>
            </a:pPr>
            <a:r>
              <a:rPr lang="en-IN" b="1">
                <a:latin typeface="Arial"/>
                <a:ea typeface="Arial"/>
                <a:cs typeface="Arial"/>
                <a:sym typeface="Arial"/>
              </a:rPr>
              <a:t>3</a:t>
            </a:r>
            <a:r>
              <a:rPr lang="en-IN" sz="3200" b="1">
                <a:latin typeface="Arial"/>
                <a:ea typeface="Arial"/>
                <a:cs typeface="Arial"/>
                <a:sym typeface="Arial"/>
              </a:rPr>
              <a:t>) </a:t>
            </a:r>
            <a:r>
              <a:rPr lang="en-IN" sz="3200" b="1" u="sng">
                <a:latin typeface="Arial"/>
                <a:ea typeface="Arial"/>
                <a:cs typeface="Arial"/>
                <a:sym typeface="Arial"/>
              </a:rPr>
              <a:t>Data Network</a:t>
            </a:r>
            <a:r>
              <a:rPr lang="en-IN" sz="3200">
                <a:latin typeface="Arial"/>
                <a:ea typeface="Arial"/>
                <a:cs typeface="Arial"/>
                <a:sym typeface="Arial"/>
              </a:rPr>
              <a:t>: This network was basically designed for accessing remote files and servers for defense people and universities but now a days nobody can think of living without data network services. The basic and most popular application of data networks is Internet. Other applications include E-commerce, online banking, online gaming, E-shopping</a:t>
            </a:r>
            <a:endParaRPr sz="3200">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735171" y="402314"/>
            <a:ext cx="9223058"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Bell MT"/>
              <a:buNone/>
            </a:pPr>
            <a:r>
              <a:rPr lang="en-IN" sz="4800" b="1">
                <a:latin typeface="Bell MT"/>
                <a:ea typeface="Bell MT"/>
                <a:cs typeface="Bell MT"/>
                <a:sym typeface="Bell MT"/>
              </a:rPr>
              <a:t>            </a:t>
            </a:r>
            <a:r>
              <a:rPr lang="en-IN" sz="4800" b="1" u="sng">
                <a:latin typeface="Bell MT"/>
                <a:ea typeface="Bell MT"/>
                <a:cs typeface="Bell MT"/>
                <a:sym typeface="Bell MT"/>
              </a:rPr>
              <a:t>DISADVANTAGES</a:t>
            </a:r>
            <a:endParaRPr/>
          </a:p>
        </p:txBody>
      </p:sp>
      <p:sp>
        <p:nvSpPr>
          <p:cNvPr id="123" name="Google Shape;123;p7"/>
          <p:cNvSpPr txBox="1">
            <a:spLocks noGrp="1"/>
          </p:cNvSpPr>
          <p:nvPr>
            <p:ph type="body" idx="1"/>
          </p:nvPr>
        </p:nvSpPr>
        <p:spPr>
          <a:xfrm>
            <a:off x="735171" y="2011568"/>
            <a:ext cx="9223058" cy="47945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IN" sz="3200">
                <a:latin typeface="Arial"/>
                <a:ea typeface="Arial"/>
                <a:cs typeface="Arial"/>
                <a:sym typeface="Arial"/>
              </a:rPr>
              <a:t>Slow to develop new technologies</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 Not compatible for IP platform</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No convergence features</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 High CAPEX &amp; OPEX due to maintenance of different networks for different services.</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 Large Power, Cooling requirements.</a:t>
            </a:r>
            <a:endParaRPr sz="3200">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8" descr="A screenshot of a computer&#10;&#10;Description generated with high confidence"/>
          <p:cNvPicPr preferRelativeResize="0"/>
          <p:nvPr/>
        </p:nvPicPr>
        <p:blipFill rotWithShape="1">
          <a:blip r:embed="rId3">
            <a:alphaModFix/>
          </a:blip>
          <a:srcRect l="719" r="441" b="-2"/>
          <a:stretch/>
        </p:blipFill>
        <p:spPr>
          <a:xfrm>
            <a:off x="4491228" y="2098236"/>
            <a:ext cx="5467001" cy="4707861"/>
          </a:xfrm>
          <a:prstGeom prst="rect">
            <a:avLst/>
          </a:prstGeom>
          <a:noFill/>
          <a:ln>
            <a:noFill/>
          </a:ln>
        </p:spPr>
      </p:pic>
      <p:sp>
        <p:nvSpPr>
          <p:cNvPr id="129" name="Google Shape;129;p8"/>
          <p:cNvSpPr txBox="1">
            <a:spLocks noGrp="1"/>
          </p:cNvSpPr>
          <p:nvPr>
            <p:ph type="title"/>
          </p:nvPr>
        </p:nvSpPr>
        <p:spPr>
          <a:xfrm>
            <a:off x="735171" y="402314"/>
            <a:ext cx="9223058"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Bell MT"/>
              <a:buNone/>
            </a:pPr>
            <a:r>
              <a:rPr lang="en-IN" b="1">
                <a:latin typeface="Bell MT"/>
                <a:ea typeface="Bell MT"/>
                <a:cs typeface="Bell MT"/>
                <a:sym typeface="Bell MT"/>
              </a:rPr>
              <a:t>              </a:t>
            </a:r>
            <a:r>
              <a:rPr lang="en-IN" b="1" u="sng">
                <a:latin typeface="Bell MT"/>
                <a:ea typeface="Bell MT"/>
                <a:cs typeface="Bell MT"/>
                <a:sym typeface="Bell MT"/>
              </a:rPr>
              <a:t>NGN : DEFINATION</a:t>
            </a:r>
            <a:endParaRPr/>
          </a:p>
        </p:txBody>
      </p:sp>
      <p:sp>
        <p:nvSpPr>
          <p:cNvPr id="130" name="Google Shape;130;p8"/>
          <p:cNvSpPr txBox="1">
            <a:spLocks noGrp="1"/>
          </p:cNvSpPr>
          <p:nvPr>
            <p:ph type="body" idx="1"/>
          </p:nvPr>
        </p:nvSpPr>
        <p:spPr>
          <a:xfrm>
            <a:off x="735172" y="2011568"/>
            <a:ext cx="3330993" cy="47945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93333"/>
              <a:buChar char="•"/>
            </a:pPr>
            <a:r>
              <a:rPr lang="en-IN"/>
              <a:t>A Next Generation Network (NGN) is a packet-based network able to provide Telecommunication Services to users and able to make use of multiple broadband, QoS enabled transport technologies and in which service-related functions are independent of the underlying transport-related technologies</a:t>
            </a:r>
            <a:r>
              <a:rPr lang="en-IN" sz="3000"/>
              <a:t>.</a:t>
            </a:r>
            <a:endParaRPr sz="3000"/>
          </a:p>
          <a:p>
            <a:pPr marL="0" lvl="0" indent="0" algn="l" rtl="0">
              <a:lnSpc>
                <a:spcPct val="90000"/>
              </a:lnSpc>
              <a:spcBef>
                <a:spcPts val="1000"/>
              </a:spcBef>
              <a:spcAft>
                <a:spcPts val="0"/>
              </a:spcAft>
              <a:buClr>
                <a:schemeClr val="dk1"/>
              </a:buClr>
              <a:buSzPct val="100000"/>
              <a:buNone/>
            </a:pPr>
            <a:endParaRPr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9"/>
          <p:cNvSpPr txBox="1">
            <a:spLocks noGrp="1"/>
          </p:cNvSpPr>
          <p:nvPr>
            <p:ph type="body" idx="1"/>
          </p:nvPr>
        </p:nvSpPr>
        <p:spPr>
          <a:xfrm>
            <a:off x="735171" y="531754"/>
            <a:ext cx="9223058" cy="6274344"/>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800"/>
              <a:buChar char="•"/>
            </a:pPr>
            <a:r>
              <a:rPr lang="en-IN">
                <a:latin typeface="Arial"/>
                <a:ea typeface="Arial"/>
                <a:cs typeface="Arial"/>
                <a:sym typeface="Arial"/>
              </a:rPr>
              <a:t>NGN’s are commonly built around the internet protocol, &amp; therefore the term “</a:t>
            </a:r>
            <a:r>
              <a:rPr lang="en-IN" b="1">
                <a:latin typeface="Arial"/>
                <a:ea typeface="Arial"/>
                <a:cs typeface="Arial"/>
                <a:sym typeface="Arial"/>
              </a:rPr>
              <a:t>ALL IP</a:t>
            </a:r>
            <a:r>
              <a:rPr lang="en-IN">
                <a:latin typeface="Arial"/>
                <a:ea typeface="Arial"/>
                <a:cs typeface="Arial"/>
                <a:sym typeface="Arial"/>
              </a:rPr>
              <a:t>” is also used to describe them.</a:t>
            </a:r>
            <a:endParaRPr/>
          </a:p>
          <a:p>
            <a:pPr marL="228600" lvl="0" indent="-50800" algn="l" rtl="0">
              <a:lnSpc>
                <a:spcPct val="90000"/>
              </a:lnSpc>
              <a:spcBef>
                <a:spcPts val="1000"/>
              </a:spcBef>
              <a:spcAft>
                <a:spcPts val="0"/>
              </a:spcAft>
              <a:buClr>
                <a:schemeClr val="dk1"/>
              </a:buClr>
              <a:buSzPts val="2800"/>
              <a:buNone/>
            </a:pPr>
            <a:endParaRPr/>
          </a:p>
        </p:txBody>
      </p:sp>
      <p:pic>
        <p:nvPicPr>
          <p:cNvPr id="137" name="Google Shape;137;p9" descr="C:\Users\JAIDEEP\Desktop\url.jpg"/>
          <p:cNvPicPr preferRelativeResize="0"/>
          <p:nvPr/>
        </p:nvPicPr>
        <p:blipFill rotWithShape="1">
          <a:blip r:embed="rId3">
            <a:alphaModFix/>
          </a:blip>
          <a:srcRect/>
          <a:stretch/>
        </p:blipFill>
        <p:spPr>
          <a:xfrm>
            <a:off x="1949318" y="2364905"/>
            <a:ext cx="6026176" cy="41001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735171" y="402314"/>
            <a:ext cx="9223058"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Bell MT"/>
              <a:buNone/>
            </a:pPr>
            <a:r>
              <a:rPr lang="en-IN" sz="4800" b="1" u="sng">
                <a:latin typeface="Bell MT"/>
                <a:ea typeface="Bell MT"/>
                <a:cs typeface="Bell MT"/>
                <a:sym typeface="Bell MT"/>
              </a:rPr>
              <a:t>CHARACTERSTICS OF NGN</a:t>
            </a:r>
            <a:endParaRPr/>
          </a:p>
        </p:txBody>
      </p:sp>
      <p:sp>
        <p:nvSpPr>
          <p:cNvPr id="143" name="Google Shape;143;p10"/>
          <p:cNvSpPr txBox="1">
            <a:spLocks noGrp="1"/>
          </p:cNvSpPr>
          <p:nvPr>
            <p:ph type="body" idx="1"/>
          </p:nvPr>
        </p:nvSpPr>
        <p:spPr>
          <a:xfrm>
            <a:off x="735171" y="2011568"/>
            <a:ext cx="9223058" cy="47945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IN" sz="3200" b="1">
                <a:latin typeface="Arial"/>
                <a:ea typeface="Arial"/>
                <a:cs typeface="Arial"/>
                <a:sym typeface="Arial"/>
              </a:rPr>
              <a:t>1) Packet based Transfer </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As per the new 4G and 5G technologies the NGN is also a packet technology. The packet-based networks provide for a higher speed and a bandwidth efficient system.</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With the increase in number of users and the need for high speed technology at the same time, packet based systems are a boon to the service providers</a:t>
            </a:r>
            <a:endParaRPr sz="3200">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11"/>
          <p:cNvSpPr txBox="1">
            <a:spLocks noGrp="1"/>
          </p:cNvSpPr>
          <p:nvPr>
            <p:ph type="body" idx="1"/>
          </p:nvPr>
        </p:nvSpPr>
        <p:spPr>
          <a:xfrm>
            <a:off x="735171" y="727664"/>
            <a:ext cx="9223058" cy="607843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IN" sz="3200" b="1">
                <a:latin typeface="Arial"/>
                <a:ea typeface="Arial"/>
                <a:cs typeface="Arial"/>
                <a:sym typeface="Arial"/>
              </a:rPr>
              <a:t>2) Decoupling of service provision from transport-</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In an NGN,this means that whenever a provider wants to enable a new service, they can do so by defining it directly at the service layer without considering the transport layer i.e. services are independent of transport details.</a:t>
            </a:r>
            <a:endParaRPr/>
          </a:p>
          <a:p>
            <a:pPr marL="0" lvl="0" indent="0" algn="l" rtl="0">
              <a:lnSpc>
                <a:spcPct val="90000"/>
              </a:lnSpc>
              <a:spcBef>
                <a:spcPts val="1000"/>
              </a:spcBef>
              <a:spcAft>
                <a:spcPts val="0"/>
              </a:spcAft>
              <a:buClr>
                <a:schemeClr val="dk1"/>
              </a:buClr>
              <a:buSzPts val="2800"/>
              <a:buNone/>
            </a:pPr>
            <a:r>
              <a:rPr lang="en-IN" b="1"/>
              <a:t>3</a:t>
            </a:r>
            <a:r>
              <a:rPr lang="en-IN" sz="3200" b="1">
                <a:latin typeface="Arial"/>
                <a:ea typeface="Arial"/>
                <a:cs typeface="Arial"/>
                <a:sym typeface="Arial"/>
              </a:rPr>
              <a:t>) Support for a Wide range of Services </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New and advanced devices which combine all the existing services and devices into one which serves for Customer satisfaction and also makes it easy for the service providers at the same time. </a:t>
            </a:r>
            <a:endParaRPr sz="3200">
              <a:latin typeface="Arial"/>
              <a:ea typeface="Arial"/>
              <a:cs typeface="Arial"/>
              <a:sym typeface="Arial"/>
            </a:endParaRPr>
          </a:p>
          <a:p>
            <a:pPr marL="0" lvl="0" indent="0" algn="l" rtl="0">
              <a:lnSpc>
                <a:spcPct val="90000"/>
              </a:lnSpc>
              <a:spcBef>
                <a:spcPts val="1000"/>
              </a:spcBef>
              <a:spcAft>
                <a:spcPts val="0"/>
              </a:spcAft>
              <a:buClr>
                <a:schemeClr val="dk1"/>
              </a:buClr>
              <a:buSzPts val="3200"/>
              <a:buNone/>
            </a:pPr>
            <a:endParaRPr sz="3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5" name="object 5"/>
          <p:cNvSpPr txBox="1"/>
          <p:nvPr/>
        </p:nvSpPr>
        <p:spPr>
          <a:xfrm>
            <a:off x="930237" y="955269"/>
            <a:ext cx="5459095" cy="5371465"/>
          </a:xfrm>
          <a:prstGeom prst="rect">
            <a:avLst/>
          </a:prstGeom>
        </p:spPr>
        <p:txBody>
          <a:bodyPr vert="horz" wrap="square" lIns="0" tIns="15240" rIns="0" bIns="0" rtlCol="0">
            <a:spAutoFit/>
          </a:bodyPr>
          <a:lstStyle/>
          <a:p>
            <a:pPr marL="102870">
              <a:lnSpc>
                <a:spcPct val="100000"/>
              </a:lnSpc>
              <a:spcBef>
                <a:spcPts val="120"/>
              </a:spcBef>
            </a:pPr>
            <a:r>
              <a:rPr sz="1700" b="1" spc="155" dirty="0">
                <a:latin typeface="Calibri"/>
                <a:cs typeface="Calibri"/>
              </a:rPr>
              <a:t>Based</a:t>
            </a:r>
            <a:r>
              <a:rPr sz="1700" b="1" spc="260" dirty="0">
                <a:latin typeface="Calibri"/>
                <a:cs typeface="Calibri"/>
              </a:rPr>
              <a:t> </a:t>
            </a:r>
            <a:r>
              <a:rPr sz="1700" b="1" spc="105" dirty="0">
                <a:latin typeface="Calibri"/>
                <a:cs typeface="Calibri"/>
              </a:rPr>
              <a:t>on</a:t>
            </a:r>
            <a:r>
              <a:rPr sz="1700" b="1" spc="265" dirty="0">
                <a:latin typeface="Calibri"/>
                <a:cs typeface="Calibri"/>
              </a:rPr>
              <a:t> </a:t>
            </a:r>
            <a:r>
              <a:rPr sz="1700" b="1" spc="145" dirty="0">
                <a:latin typeface="Calibri"/>
                <a:cs typeface="Calibri"/>
              </a:rPr>
              <a:t>routing</a:t>
            </a:r>
            <a:r>
              <a:rPr sz="1700" b="1" spc="265" dirty="0">
                <a:latin typeface="Calibri"/>
                <a:cs typeface="Calibri"/>
              </a:rPr>
              <a:t> </a:t>
            </a:r>
            <a:r>
              <a:rPr sz="1700" b="1" spc="120" dirty="0">
                <a:latin typeface="Calibri"/>
                <a:cs typeface="Calibri"/>
              </a:rPr>
              <a:t>information</a:t>
            </a:r>
            <a:r>
              <a:rPr sz="1700" b="1" spc="265" dirty="0">
                <a:latin typeface="Calibri"/>
                <a:cs typeface="Calibri"/>
              </a:rPr>
              <a:t> </a:t>
            </a:r>
            <a:r>
              <a:rPr sz="1700" b="1" spc="135" dirty="0">
                <a:latin typeface="Calibri"/>
                <a:cs typeface="Calibri"/>
              </a:rPr>
              <a:t>update</a:t>
            </a:r>
            <a:r>
              <a:rPr sz="1700" b="1" spc="265" dirty="0">
                <a:latin typeface="Calibri"/>
                <a:cs typeface="Calibri"/>
              </a:rPr>
              <a:t> </a:t>
            </a:r>
            <a:r>
              <a:rPr sz="1700" b="1" spc="130" dirty="0">
                <a:latin typeface="Calibri"/>
                <a:cs typeface="Calibri"/>
              </a:rPr>
              <a:t>mechanism</a:t>
            </a:r>
            <a:endParaRPr sz="1700">
              <a:latin typeface="Calibri"/>
              <a:cs typeface="Calibri"/>
            </a:endParaRPr>
          </a:p>
          <a:p>
            <a:pPr marL="228600" indent="-216535">
              <a:lnSpc>
                <a:spcPct val="100000"/>
              </a:lnSpc>
              <a:spcBef>
                <a:spcPts val="1295"/>
              </a:spcBef>
              <a:buFont typeface="Cambria"/>
              <a:buChar char="•"/>
              <a:tabLst>
                <a:tab pos="229235" algn="l"/>
              </a:tabLst>
            </a:pPr>
            <a:r>
              <a:rPr sz="1700" spc="50" dirty="0">
                <a:latin typeface="Calibri"/>
                <a:cs typeface="Calibri"/>
              </a:rPr>
              <a:t>Proactive</a:t>
            </a:r>
            <a:r>
              <a:rPr sz="1700" spc="185" dirty="0">
                <a:latin typeface="Calibri"/>
                <a:cs typeface="Calibri"/>
              </a:rPr>
              <a:t> </a:t>
            </a:r>
            <a:r>
              <a:rPr sz="1700" spc="40" dirty="0">
                <a:latin typeface="Calibri"/>
                <a:cs typeface="Calibri"/>
              </a:rPr>
              <a:t>(table-driven)</a:t>
            </a:r>
            <a:r>
              <a:rPr sz="1700" spc="190" dirty="0">
                <a:latin typeface="Calibri"/>
                <a:cs typeface="Calibri"/>
              </a:rPr>
              <a:t> </a:t>
            </a:r>
            <a:r>
              <a:rPr sz="1700" spc="35" dirty="0">
                <a:latin typeface="Calibri"/>
                <a:cs typeface="Calibri"/>
              </a:rPr>
              <a:t>routing</a:t>
            </a:r>
            <a:r>
              <a:rPr sz="1700" spc="190" dirty="0">
                <a:latin typeface="Calibri"/>
                <a:cs typeface="Calibri"/>
              </a:rPr>
              <a:t> </a:t>
            </a:r>
            <a:r>
              <a:rPr sz="1700" spc="15" dirty="0">
                <a:latin typeface="Calibri"/>
                <a:cs typeface="Calibri"/>
              </a:rPr>
              <a:t>protocols;</a:t>
            </a:r>
            <a:endParaRPr sz="1700">
              <a:latin typeface="Calibri"/>
              <a:cs typeface="Calibri"/>
            </a:endParaRPr>
          </a:p>
          <a:p>
            <a:pPr marL="228600" indent="-216535">
              <a:lnSpc>
                <a:spcPct val="100000"/>
              </a:lnSpc>
              <a:spcBef>
                <a:spcPts val="1295"/>
              </a:spcBef>
              <a:buFont typeface="Cambria"/>
              <a:buChar char="•"/>
              <a:tabLst>
                <a:tab pos="229235" algn="l"/>
              </a:tabLst>
            </a:pPr>
            <a:r>
              <a:rPr sz="1700" spc="45" dirty="0">
                <a:latin typeface="Calibri"/>
                <a:cs typeface="Calibri"/>
              </a:rPr>
              <a:t>Reactive</a:t>
            </a:r>
            <a:r>
              <a:rPr sz="1700" spc="185" dirty="0">
                <a:latin typeface="Calibri"/>
                <a:cs typeface="Calibri"/>
              </a:rPr>
              <a:t> </a:t>
            </a:r>
            <a:r>
              <a:rPr sz="1700" spc="30" dirty="0">
                <a:latin typeface="Calibri"/>
                <a:cs typeface="Calibri"/>
              </a:rPr>
              <a:t>(on-demand)</a:t>
            </a:r>
            <a:r>
              <a:rPr sz="1700" spc="185" dirty="0">
                <a:latin typeface="Calibri"/>
                <a:cs typeface="Calibri"/>
              </a:rPr>
              <a:t> </a:t>
            </a:r>
            <a:r>
              <a:rPr sz="1700" spc="35" dirty="0">
                <a:latin typeface="Calibri"/>
                <a:cs typeface="Calibri"/>
              </a:rPr>
              <a:t>routing</a:t>
            </a:r>
            <a:r>
              <a:rPr sz="1700" spc="190" dirty="0">
                <a:latin typeface="Calibri"/>
                <a:cs typeface="Calibri"/>
              </a:rPr>
              <a:t> </a:t>
            </a:r>
            <a:r>
              <a:rPr sz="1700" spc="15" dirty="0">
                <a:latin typeface="Calibri"/>
                <a:cs typeface="Calibri"/>
              </a:rPr>
              <a:t>protocols;</a:t>
            </a:r>
            <a:endParaRPr sz="1700">
              <a:latin typeface="Calibri"/>
              <a:cs typeface="Calibri"/>
            </a:endParaRPr>
          </a:p>
          <a:p>
            <a:pPr marL="228600" indent="-216535">
              <a:lnSpc>
                <a:spcPct val="100000"/>
              </a:lnSpc>
              <a:spcBef>
                <a:spcPts val="1295"/>
              </a:spcBef>
              <a:buFont typeface="Cambria"/>
              <a:buChar char="•"/>
              <a:tabLst>
                <a:tab pos="229235" algn="l"/>
              </a:tabLst>
            </a:pPr>
            <a:r>
              <a:rPr sz="1700" spc="90" dirty="0">
                <a:latin typeface="Calibri"/>
                <a:cs typeface="Calibri"/>
              </a:rPr>
              <a:t>Hybrid</a:t>
            </a:r>
            <a:r>
              <a:rPr sz="1700" spc="140" dirty="0">
                <a:latin typeface="Calibri"/>
                <a:cs typeface="Calibri"/>
              </a:rPr>
              <a:t> </a:t>
            </a:r>
            <a:r>
              <a:rPr sz="1700" spc="20" dirty="0">
                <a:latin typeface="Calibri"/>
                <a:cs typeface="Calibri"/>
              </a:rPr>
              <a:t>protocols.</a:t>
            </a:r>
            <a:endParaRPr sz="1700">
              <a:latin typeface="Calibri"/>
              <a:cs typeface="Calibri"/>
            </a:endParaRPr>
          </a:p>
          <a:p>
            <a:pPr marL="102870">
              <a:lnSpc>
                <a:spcPct val="100000"/>
              </a:lnSpc>
              <a:spcBef>
                <a:spcPts val="1295"/>
              </a:spcBef>
            </a:pPr>
            <a:r>
              <a:rPr sz="1700" b="1" spc="155" dirty="0">
                <a:latin typeface="Calibri"/>
                <a:cs typeface="Calibri"/>
              </a:rPr>
              <a:t>Based</a:t>
            </a:r>
            <a:r>
              <a:rPr sz="1700" b="1" spc="260" dirty="0">
                <a:latin typeface="Calibri"/>
                <a:cs typeface="Calibri"/>
              </a:rPr>
              <a:t> </a:t>
            </a:r>
            <a:r>
              <a:rPr sz="1700" b="1" spc="105" dirty="0">
                <a:latin typeface="Calibri"/>
                <a:cs typeface="Calibri"/>
              </a:rPr>
              <a:t>on</a:t>
            </a:r>
            <a:r>
              <a:rPr sz="1700" b="1" spc="260" dirty="0">
                <a:latin typeface="Calibri"/>
                <a:cs typeface="Calibri"/>
              </a:rPr>
              <a:t> </a:t>
            </a:r>
            <a:r>
              <a:rPr sz="1700" b="1" spc="105" dirty="0">
                <a:latin typeface="Calibri"/>
                <a:cs typeface="Calibri"/>
              </a:rPr>
              <a:t>usage</a:t>
            </a:r>
            <a:r>
              <a:rPr sz="1700" b="1" spc="260" dirty="0">
                <a:latin typeface="Calibri"/>
                <a:cs typeface="Calibri"/>
              </a:rPr>
              <a:t> </a:t>
            </a:r>
            <a:r>
              <a:rPr sz="1700" b="1" spc="50" dirty="0">
                <a:latin typeface="Calibri"/>
                <a:cs typeface="Calibri"/>
              </a:rPr>
              <a:t>of</a:t>
            </a:r>
            <a:r>
              <a:rPr sz="1700" b="1" spc="260" dirty="0">
                <a:latin typeface="Calibri"/>
                <a:cs typeface="Calibri"/>
              </a:rPr>
              <a:t> </a:t>
            </a:r>
            <a:r>
              <a:rPr sz="1700" b="1" spc="130" dirty="0">
                <a:latin typeface="Calibri"/>
                <a:cs typeface="Calibri"/>
              </a:rPr>
              <a:t>temporal</a:t>
            </a:r>
            <a:r>
              <a:rPr sz="1700" b="1" spc="260" dirty="0">
                <a:latin typeface="Calibri"/>
                <a:cs typeface="Calibri"/>
              </a:rPr>
              <a:t> </a:t>
            </a:r>
            <a:r>
              <a:rPr sz="1700" b="1" spc="120" dirty="0">
                <a:latin typeface="Calibri"/>
                <a:cs typeface="Calibri"/>
              </a:rPr>
              <a:t>information</a:t>
            </a:r>
            <a:endParaRPr sz="1700">
              <a:latin typeface="Calibri"/>
              <a:cs typeface="Calibri"/>
            </a:endParaRPr>
          </a:p>
          <a:p>
            <a:pPr marL="228600" indent="-216535">
              <a:lnSpc>
                <a:spcPct val="100000"/>
              </a:lnSpc>
              <a:spcBef>
                <a:spcPts val="1300"/>
              </a:spcBef>
              <a:buFont typeface="Cambria"/>
              <a:buChar char="•"/>
              <a:tabLst>
                <a:tab pos="229235" algn="l"/>
              </a:tabLst>
            </a:pPr>
            <a:r>
              <a:rPr sz="1700" spc="45" dirty="0">
                <a:latin typeface="Calibri"/>
                <a:cs typeface="Calibri"/>
              </a:rPr>
              <a:t>Based</a:t>
            </a:r>
            <a:r>
              <a:rPr sz="1700" spc="165" dirty="0">
                <a:latin typeface="Calibri"/>
                <a:cs typeface="Calibri"/>
              </a:rPr>
              <a:t> </a:t>
            </a:r>
            <a:r>
              <a:rPr sz="1700" spc="-10" dirty="0">
                <a:latin typeface="Calibri"/>
                <a:cs typeface="Calibri"/>
              </a:rPr>
              <a:t>on</a:t>
            </a:r>
            <a:r>
              <a:rPr sz="1700" spc="170" dirty="0">
                <a:latin typeface="Calibri"/>
                <a:cs typeface="Calibri"/>
              </a:rPr>
              <a:t> </a:t>
            </a:r>
            <a:r>
              <a:rPr sz="1700" spc="35" dirty="0">
                <a:latin typeface="Calibri"/>
                <a:cs typeface="Calibri"/>
              </a:rPr>
              <a:t>past</a:t>
            </a:r>
            <a:r>
              <a:rPr sz="1700" spc="165" dirty="0">
                <a:latin typeface="Calibri"/>
                <a:cs typeface="Calibri"/>
              </a:rPr>
              <a:t> </a:t>
            </a:r>
            <a:r>
              <a:rPr sz="1700" spc="25" dirty="0">
                <a:latin typeface="Calibri"/>
                <a:cs typeface="Calibri"/>
              </a:rPr>
              <a:t>temporal</a:t>
            </a:r>
            <a:r>
              <a:rPr sz="1700" spc="170" dirty="0">
                <a:latin typeface="Calibri"/>
                <a:cs typeface="Calibri"/>
              </a:rPr>
              <a:t> </a:t>
            </a:r>
            <a:r>
              <a:rPr sz="1700" spc="30" dirty="0">
                <a:latin typeface="Calibri"/>
                <a:cs typeface="Calibri"/>
              </a:rPr>
              <a:t>information;</a:t>
            </a:r>
            <a:endParaRPr sz="1700">
              <a:latin typeface="Calibri"/>
              <a:cs typeface="Calibri"/>
            </a:endParaRPr>
          </a:p>
          <a:p>
            <a:pPr marL="228600" indent="-216535">
              <a:lnSpc>
                <a:spcPct val="100000"/>
              </a:lnSpc>
              <a:spcBef>
                <a:spcPts val="1295"/>
              </a:spcBef>
              <a:buFont typeface="Cambria"/>
              <a:buChar char="•"/>
              <a:tabLst>
                <a:tab pos="229235" algn="l"/>
              </a:tabLst>
            </a:pPr>
            <a:r>
              <a:rPr sz="1700" spc="45" dirty="0">
                <a:latin typeface="Calibri"/>
                <a:cs typeface="Calibri"/>
              </a:rPr>
              <a:t>Based</a:t>
            </a:r>
            <a:r>
              <a:rPr sz="1700" spc="170" dirty="0">
                <a:latin typeface="Calibri"/>
                <a:cs typeface="Calibri"/>
              </a:rPr>
              <a:t> </a:t>
            </a:r>
            <a:r>
              <a:rPr sz="1700" spc="-10" dirty="0">
                <a:latin typeface="Calibri"/>
                <a:cs typeface="Calibri"/>
              </a:rPr>
              <a:t>on</a:t>
            </a:r>
            <a:r>
              <a:rPr sz="1700" spc="170" dirty="0">
                <a:latin typeface="Calibri"/>
                <a:cs typeface="Calibri"/>
              </a:rPr>
              <a:t> </a:t>
            </a:r>
            <a:r>
              <a:rPr sz="1700" spc="20" dirty="0">
                <a:latin typeface="Calibri"/>
                <a:cs typeface="Calibri"/>
              </a:rPr>
              <a:t>future</a:t>
            </a:r>
            <a:r>
              <a:rPr sz="1700" spc="175" dirty="0">
                <a:latin typeface="Calibri"/>
                <a:cs typeface="Calibri"/>
              </a:rPr>
              <a:t> </a:t>
            </a:r>
            <a:r>
              <a:rPr sz="1700" spc="25" dirty="0">
                <a:latin typeface="Calibri"/>
                <a:cs typeface="Calibri"/>
              </a:rPr>
              <a:t>temporal</a:t>
            </a:r>
            <a:r>
              <a:rPr sz="1700" spc="170" dirty="0">
                <a:latin typeface="Calibri"/>
                <a:cs typeface="Calibri"/>
              </a:rPr>
              <a:t> </a:t>
            </a:r>
            <a:r>
              <a:rPr sz="1700" spc="30" dirty="0">
                <a:latin typeface="Calibri"/>
                <a:cs typeface="Calibri"/>
              </a:rPr>
              <a:t>information.</a:t>
            </a:r>
            <a:endParaRPr sz="1700">
              <a:latin typeface="Calibri"/>
              <a:cs typeface="Calibri"/>
            </a:endParaRPr>
          </a:p>
          <a:p>
            <a:pPr marL="102870">
              <a:lnSpc>
                <a:spcPct val="100000"/>
              </a:lnSpc>
              <a:spcBef>
                <a:spcPts val="1295"/>
              </a:spcBef>
            </a:pPr>
            <a:r>
              <a:rPr sz="1700" b="1" spc="155" dirty="0">
                <a:latin typeface="Calibri"/>
                <a:cs typeface="Calibri"/>
              </a:rPr>
              <a:t>Based</a:t>
            </a:r>
            <a:r>
              <a:rPr sz="1700" b="1" spc="240" dirty="0">
                <a:latin typeface="Calibri"/>
                <a:cs typeface="Calibri"/>
              </a:rPr>
              <a:t> </a:t>
            </a:r>
            <a:r>
              <a:rPr sz="1700" b="1" spc="105" dirty="0">
                <a:latin typeface="Calibri"/>
                <a:cs typeface="Calibri"/>
              </a:rPr>
              <a:t>on</a:t>
            </a:r>
            <a:r>
              <a:rPr sz="1700" b="1" spc="245" dirty="0">
                <a:latin typeface="Calibri"/>
                <a:cs typeface="Calibri"/>
              </a:rPr>
              <a:t> </a:t>
            </a:r>
            <a:r>
              <a:rPr sz="1700" b="1" spc="114" dirty="0">
                <a:latin typeface="Calibri"/>
                <a:cs typeface="Calibri"/>
              </a:rPr>
              <a:t>the</a:t>
            </a:r>
            <a:r>
              <a:rPr sz="1700" b="1" spc="245" dirty="0">
                <a:latin typeface="Calibri"/>
                <a:cs typeface="Calibri"/>
              </a:rPr>
              <a:t> </a:t>
            </a:r>
            <a:r>
              <a:rPr sz="1700" b="1" spc="145" dirty="0">
                <a:latin typeface="Calibri"/>
                <a:cs typeface="Calibri"/>
              </a:rPr>
              <a:t>routing</a:t>
            </a:r>
            <a:r>
              <a:rPr sz="1700" b="1" spc="245" dirty="0">
                <a:latin typeface="Calibri"/>
                <a:cs typeface="Calibri"/>
              </a:rPr>
              <a:t> </a:t>
            </a:r>
            <a:r>
              <a:rPr sz="1700" b="1" spc="125" dirty="0">
                <a:latin typeface="Calibri"/>
                <a:cs typeface="Calibri"/>
              </a:rPr>
              <a:t>topology</a:t>
            </a:r>
            <a:endParaRPr sz="1700">
              <a:latin typeface="Calibri"/>
              <a:cs typeface="Calibri"/>
            </a:endParaRPr>
          </a:p>
          <a:p>
            <a:pPr marL="228600" indent="-216535">
              <a:lnSpc>
                <a:spcPct val="100000"/>
              </a:lnSpc>
              <a:spcBef>
                <a:spcPts val="1295"/>
              </a:spcBef>
              <a:buFont typeface="Cambria"/>
              <a:buChar char="•"/>
              <a:tabLst>
                <a:tab pos="229235" algn="l"/>
              </a:tabLst>
            </a:pPr>
            <a:r>
              <a:rPr sz="1700" spc="125" dirty="0">
                <a:latin typeface="Calibri"/>
                <a:cs typeface="Calibri"/>
              </a:rPr>
              <a:t>Flat</a:t>
            </a:r>
            <a:r>
              <a:rPr sz="1700" spc="175" dirty="0">
                <a:latin typeface="Calibri"/>
                <a:cs typeface="Calibri"/>
              </a:rPr>
              <a:t> </a:t>
            </a:r>
            <a:r>
              <a:rPr sz="1700" spc="25" dirty="0">
                <a:latin typeface="Calibri"/>
                <a:cs typeface="Calibri"/>
              </a:rPr>
              <a:t>topology</a:t>
            </a:r>
            <a:r>
              <a:rPr sz="1700" spc="180" dirty="0">
                <a:latin typeface="Calibri"/>
                <a:cs typeface="Calibri"/>
              </a:rPr>
              <a:t> </a:t>
            </a:r>
            <a:r>
              <a:rPr sz="1700" spc="35" dirty="0">
                <a:latin typeface="Calibri"/>
                <a:cs typeface="Calibri"/>
              </a:rPr>
              <a:t>routing</a:t>
            </a:r>
            <a:r>
              <a:rPr sz="1700" spc="180" dirty="0">
                <a:latin typeface="Calibri"/>
                <a:cs typeface="Calibri"/>
              </a:rPr>
              <a:t> </a:t>
            </a:r>
            <a:r>
              <a:rPr sz="1700" spc="15" dirty="0">
                <a:latin typeface="Calibri"/>
                <a:cs typeface="Calibri"/>
              </a:rPr>
              <a:t>protocols:</a:t>
            </a:r>
            <a:endParaRPr sz="1700">
              <a:latin typeface="Calibri"/>
              <a:cs typeface="Calibri"/>
            </a:endParaRPr>
          </a:p>
          <a:p>
            <a:pPr marL="228600" indent="-216535">
              <a:lnSpc>
                <a:spcPct val="100000"/>
              </a:lnSpc>
              <a:spcBef>
                <a:spcPts val="1295"/>
              </a:spcBef>
              <a:buFont typeface="Cambria"/>
              <a:buChar char="•"/>
              <a:tabLst>
                <a:tab pos="229235" algn="l"/>
              </a:tabLst>
            </a:pPr>
            <a:r>
              <a:rPr sz="1700" spc="45" dirty="0">
                <a:latin typeface="Calibri"/>
                <a:cs typeface="Calibri"/>
              </a:rPr>
              <a:t>Hierarchial</a:t>
            </a:r>
            <a:r>
              <a:rPr sz="1700" spc="185" dirty="0">
                <a:latin typeface="Calibri"/>
                <a:cs typeface="Calibri"/>
              </a:rPr>
              <a:t> </a:t>
            </a:r>
            <a:r>
              <a:rPr sz="1700" spc="25" dirty="0">
                <a:latin typeface="Calibri"/>
                <a:cs typeface="Calibri"/>
              </a:rPr>
              <a:t>topology</a:t>
            </a:r>
            <a:r>
              <a:rPr sz="1700" spc="190" dirty="0">
                <a:latin typeface="Calibri"/>
                <a:cs typeface="Calibri"/>
              </a:rPr>
              <a:t> </a:t>
            </a:r>
            <a:r>
              <a:rPr sz="1700" spc="35" dirty="0">
                <a:latin typeface="Calibri"/>
                <a:cs typeface="Calibri"/>
              </a:rPr>
              <a:t>routing</a:t>
            </a:r>
            <a:r>
              <a:rPr sz="1700" spc="190" dirty="0">
                <a:latin typeface="Calibri"/>
                <a:cs typeface="Calibri"/>
              </a:rPr>
              <a:t> </a:t>
            </a:r>
            <a:r>
              <a:rPr sz="1700" spc="15" dirty="0">
                <a:latin typeface="Calibri"/>
                <a:cs typeface="Calibri"/>
              </a:rPr>
              <a:t>protocols:</a:t>
            </a:r>
            <a:endParaRPr sz="1700">
              <a:latin typeface="Calibri"/>
              <a:cs typeface="Calibri"/>
            </a:endParaRPr>
          </a:p>
          <a:p>
            <a:pPr marL="102870">
              <a:lnSpc>
                <a:spcPct val="100000"/>
              </a:lnSpc>
              <a:spcBef>
                <a:spcPts val="1295"/>
              </a:spcBef>
            </a:pPr>
            <a:r>
              <a:rPr sz="1700" b="1" spc="185" dirty="0">
                <a:latin typeface="Calibri"/>
                <a:cs typeface="Calibri"/>
              </a:rPr>
              <a:t>Routing</a:t>
            </a:r>
            <a:r>
              <a:rPr sz="1700" b="1" spc="265" dirty="0">
                <a:latin typeface="Calibri"/>
                <a:cs typeface="Calibri"/>
              </a:rPr>
              <a:t> </a:t>
            </a:r>
            <a:r>
              <a:rPr sz="1700" b="1" spc="105" dirty="0">
                <a:latin typeface="Calibri"/>
                <a:cs typeface="Calibri"/>
              </a:rPr>
              <a:t>based</a:t>
            </a:r>
            <a:r>
              <a:rPr sz="1700" b="1" spc="270" dirty="0">
                <a:latin typeface="Calibri"/>
                <a:cs typeface="Calibri"/>
              </a:rPr>
              <a:t> </a:t>
            </a:r>
            <a:r>
              <a:rPr sz="1700" b="1" spc="105" dirty="0">
                <a:latin typeface="Calibri"/>
                <a:cs typeface="Calibri"/>
              </a:rPr>
              <a:t>on</a:t>
            </a:r>
            <a:r>
              <a:rPr sz="1700" b="1" spc="270" dirty="0">
                <a:latin typeface="Calibri"/>
                <a:cs typeface="Calibri"/>
              </a:rPr>
              <a:t> </a:t>
            </a:r>
            <a:r>
              <a:rPr sz="1700" b="1" spc="130" dirty="0">
                <a:latin typeface="Calibri"/>
                <a:cs typeface="Calibri"/>
              </a:rPr>
              <a:t>utilization</a:t>
            </a:r>
            <a:r>
              <a:rPr sz="1700" b="1" spc="270" dirty="0">
                <a:latin typeface="Calibri"/>
                <a:cs typeface="Calibri"/>
              </a:rPr>
              <a:t> </a:t>
            </a:r>
            <a:r>
              <a:rPr sz="1700" b="1" spc="50" dirty="0">
                <a:latin typeface="Calibri"/>
                <a:cs typeface="Calibri"/>
              </a:rPr>
              <a:t>of</a:t>
            </a:r>
            <a:r>
              <a:rPr sz="1700" b="1" spc="270" dirty="0">
                <a:latin typeface="Calibri"/>
                <a:cs typeface="Calibri"/>
              </a:rPr>
              <a:t> </a:t>
            </a:r>
            <a:r>
              <a:rPr sz="1700" b="1" spc="105" dirty="0">
                <a:latin typeface="Calibri"/>
                <a:cs typeface="Calibri"/>
              </a:rPr>
              <a:t>specific</a:t>
            </a:r>
            <a:r>
              <a:rPr sz="1700" b="1" spc="265" dirty="0">
                <a:latin typeface="Calibri"/>
                <a:cs typeface="Calibri"/>
              </a:rPr>
              <a:t> </a:t>
            </a:r>
            <a:r>
              <a:rPr sz="1700" b="1" spc="100" dirty="0">
                <a:latin typeface="Calibri"/>
                <a:cs typeface="Calibri"/>
              </a:rPr>
              <a:t>resources:</a:t>
            </a:r>
            <a:endParaRPr sz="1700">
              <a:latin typeface="Calibri"/>
              <a:cs typeface="Calibri"/>
            </a:endParaRPr>
          </a:p>
          <a:p>
            <a:pPr marL="228600" indent="-216535">
              <a:lnSpc>
                <a:spcPct val="100000"/>
              </a:lnSpc>
              <a:spcBef>
                <a:spcPts val="1300"/>
              </a:spcBef>
              <a:buFont typeface="Cambria"/>
              <a:buChar char="•"/>
              <a:tabLst>
                <a:tab pos="229235" algn="l"/>
              </a:tabLst>
            </a:pPr>
            <a:r>
              <a:rPr sz="1700" spc="-5" dirty="0">
                <a:latin typeface="Calibri"/>
                <a:cs typeface="Calibri"/>
              </a:rPr>
              <a:t>Power-aware</a:t>
            </a:r>
            <a:r>
              <a:rPr sz="1700" spc="160" dirty="0">
                <a:latin typeface="Calibri"/>
                <a:cs typeface="Calibri"/>
              </a:rPr>
              <a:t> </a:t>
            </a:r>
            <a:r>
              <a:rPr sz="1700" spc="30" dirty="0">
                <a:latin typeface="Calibri"/>
                <a:cs typeface="Calibri"/>
              </a:rPr>
              <a:t>routing;</a:t>
            </a:r>
            <a:endParaRPr sz="1700">
              <a:latin typeface="Calibri"/>
              <a:cs typeface="Calibri"/>
            </a:endParaRPr>
          </a:p>
          <a:p>
            <a:pPr marL="228600" indent="-216535">
              <a:lnSpc>
                <a:spcPct val="100000"/>
              </a:lnSpc>
              <a:spcBef>
                <a:spcPts val="1295"/>
              </a:spcBef>
              <a:buFont typeface="Cambria"/>
              <a:buChar char="•"/>
              <a:tabLst>
                <a:tab pos="229235" algn="l"/>
              </a:tabLst>
            </a:pPr>
            <a:r>
              <a:rPr sz="1700" spc="40" dirty="0">
                <a:latin typeface="Calibri"/>
                <a:cs typeface="Calibri"/>
              </a:rPr>
              <a:t>Geographical</a:t>
            </a:r>
            <a:r>
              <a:rPr sz="1700" spc="180" dirty="0">
                <a:latin typeface="Calibri"/>
                <a:cs typeface="Calibri"/>
              </a:rPr>
              <a:t> </a:t>
            </a:r>
            <a:r>
              <a:rPr sz="1700" spc="30" dirty="0">
                <a:latin typeface="Calibri"/>
                <a:cs typeface="Calibri"/>
              </a:rPr>
              <a:t>information</a:t>
            </a:r>
            <a:r>
              <a:rPr sz="1700" spc="185" dirty="0">
                <a:latin typeface="Calibri"/>
                <a:cs typeface="Calibri"/>
              </a:rPr>
              <a:t> </a:t>
            </a:r>
            <a:r>
              <a:rPr sz="1700" spc="10" dirty="0">
                <a:latin typeface="Calibri"/>
                <a:cs typeface="Calibri"/>
              </a:rPr>
              <a:t>assisted</a:t>
            </a:r>
            <a:r>
              <a:rPr sz="1700" spc="180" dirty="0">
                <a:latin typeface="Calibri"/>
                <a:cs typeface="Calibri"/>
              </a:rPr>
              <a:t> </a:t>
            </a:r>
            <a:r>
              <a:rPr sz="1700" spc="35" dirty="0">
                <a:latin typeface="Calibri"/>
                <a:cs typeface="Calibri"/>
              </a:rPr>
              <a:t>routing.</a:t>
            </a:r>
            <a:endParaRPr sz="1700">
              <a:latin typeface="Calibri"/>
              <a:cs typeface="Calibri"/>
            </a:endParaRPr>
          </a:p>
        </p:txBody>
      </p:sp>
      <p:sp>
        <p:nvSpPr>
          <p:cNvPr id="6" name="object 6"/>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
        <p:nvSpPr>
          <p:cNvPr id="8" name="object 8"/>
          <p:cNvSpPr txBox="1"/>
          <p:nvPr/>
        </p:nvSpPr>
        <p:spPr>
          <a:xfrm>
            <a:off x="9640514" y="6868266"/>
            <a:ext cx="220979" cy="340360"/>
          </a:xfrm>
          <a:prstGeom prst="rect">
            <a:avLst/>
          </a:prstGeom>
        </p:spPr>
        <p:txBody>
          <a:bodyPr vert="horz" wrap="square" lIns="0" tIns="0" rIns="0" bIns="0" rtlCol="0">
            <a:spAutoFit/>
          </a:bodyPr>
          <a:lstStyle/>
          <a:p>
            <a:pPr marL="38100">
              <a:lnSpc>
                <a:spcPts val="2450"/>
              </a:lnSpc>
            </a:pPr>
            <a:fld id="{81D60167-4931-47E6-BA6A-407CBD079E47}" type="slidenum">
              <a:rPr sz="2450" spc="-105" dirty="0">
                <a:latin typeface="Calibri"/>
                <a:cs typeface="Calibri"/>
              </a:rPr>
              <a:pPr marL="38100">
                <a:lnSpc>
                  <a:spcPts val="2450"/>
                </a:lnSpc>
              </a:pPr>
              <a:t>7</a:t>
            </a:fld>
            <a:endParaRPr sz="245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735171" y="402314"/>
            <a:ext cx="9223058" cy="13468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IN" sz="3200" b="1">
                <a:latin typeface="Arial"/>
                <a:ea typeface="Arial"/>
                <a:cs typeface="Arial"/>
                <a:sym typeface="Arial"/>
              </a:rPr>
              <a:t>4) GENERALISED MOBILITY:</a:t>
            </a:r>
            <a:endParaRPr/>
          </a:p>
        </p:txBody>
      </p:sp>
      <p:pic>
        <p:nvPicPr>
          <p:cNvPr id="155" name="Google Shape;155;p12"/>
          <p:cNvPicPr preferRelativeResize="0"/>
          <p:nvPr/>
        </p:nvPicPr>
        <p:blipFill rotWithShape="1">
          <a:blip r:embed="rId3">
            <a:alphaModFix/>
          </a:blip>
          <a:srcRect/>
          <a:stretch/>
        </p:blipFill>
        <p:spPr>
          <a:xfrm>
            <a:off x="1759956" y="1846875"/>
            <a:ext cx="6326928" cy="528982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735171" y="402314"/>
            <a:ext cx="9223058"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Bell MT"/>
              <a:buNone/>
            </a:pPr>
            <a:r>
              <a:rPr lang="en-IN" sz="4800" b="1">
                <a:latin typeface="Bell MT"/>
                <a:ea typeface="Bell MT"/>
                <a:cs typeface="Bell MT"/>
                <a:sym typeface="Bell MT"/>
              </a:rPr>
              <a:t>       </a:t>
            </a:r>
            <a:r>
              <a:rPr lang="en-IN" sz="4800" b="1" u="sng">
                <a:latin typeface="Bell MT"/>
                <a:ea typeface="Bell MT"/>
                <a:cs typeface="Bell MT"/>
                <a:sym typeface="Bell MT"/>
              </a:rPr>
              <a:t>ARCHITECTURE OF NGN</a:t>
            </a:r>
            <a:endParaRPr sz="4800" b="1">
              <a:latin typeface="Bell MT"/>
              <a:ea typeface="Bell MT"/>
              <a:cs typeface="Bell MT"/>
              <a:sym typeface="Bell MT"/>
            </a:endParaRPr>
          </a:p>
        </p:txBody>
      </p:sp>
      <p:sp>
        <p:nvSpPr>
          <p:cNvPr id="161" name="Google Shape;161;p13"/>
          <p:cNvSpPr txBox="1">
            <a:spLocks noGrp="1"/>
          </p:cNvSpPr>
          <p:nvPr>
            <p:ph type="body" idx="1"/>
          </p:nvPr>
        </p:nvSpPr>
        <p:spPr>
          <a:xfrm>
            <a:off x="735171" y="2011568"/>
            <a:ext cx="9223058" cy="47945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IN" sz="3200" dirty="0">
                <a:latin typeface="Arial"/>
                <a:ea typeface="Arial"/>
                <a:cs typeface="Arial"/>
                <a:sym typeface="Arial"/>
              </a:rPr>
              <a:t>A basic architecture was defined comprising network elements needed for the provision of traditional telephony services.</a:t>
            </a:r>
            <a:endParaRPr/>
          </a:p>
          <a:p>
            <a:pPr marL="228600" lvl="0" indent="-228600" algn="l" rtl="0">
              <a:lnSpc>
                <a:spcPct val="90000"/>
              </a:lnSpc>
              <a:spcBef>
                <a:spcPts val="1000"/>
              </a:spcBef>
              <a:spcAft>
                <a:spcPts val="0"/>
              </a:spcAft>
              <a:buClr>
                <a:schemeClr val="dk1"/>
              </a:buClr>
              <a:buSzPts val="3200"/>
              <a:buChar char="•"/>
            </a:pPr>
            <a:r>
              <a:rPr lang="en-IN" sz="3200" dirty="0">
                <a:latin typeface="Arial"/>
                <a:ea typeface="Arial"/>
                <a:cs typeface="Arial"/>
                <a:sym typeface="Arial"/>
              </a:rPr>
              <a:t>The Next Generation Network architecture is based on four layers: </a:t>
            </a:r>
            <a:r>
              <a:rPr lang="en-IN" sz="3200" b="1" dirty="0">
                <a:latin typeface="Arial"/>
                <a:ea typeface="Arial"/>
                <a:cs typeface="Arial"/>
                <a:sym typeface="Arial"/>
              </a:rPr>
              <a:t>ACCESS LAYER , CORE LAYER, CONTROL LAYER  </a:t>
            </a:r>
            <a:r>
              <a:rPr lang="en-IN" sz="3200" dirty="0">
                <a:latin typeface="Arial"/>
                <a:ea typeface="Arial"/>
                <a:cs typeface="Arial"/>
                <a:sym typeface="Arial"/>
              </a:rPr>
              <a:t>and</a:t>
            </a:r>
            <a:r>
              <a:rPr lang="en-IN" sz="3200" b="1" dirty="0">
                <a:latin typeface="Arial"/>
                <a:ea typeface="Arial"/>
                <a:cs typeface="Arial"/>
                <a:sym typeface="Arial"/>
              </a:rPr>
              <a:t> SERVICE LAYER .</a:t>
            </a:r>
            <a:endParaRPr sz="3200">
              <a:latin typeface="Arial"/>
              <a:ea typeface="Arial"/>
              <a:cs typeface="Arial"/>
              <a:sym typeface="Arial"/>
            </a:endParaRPr>
          </a:p>
          <a:p>
            <a:pPr marL="0" lvl="0" indent="0" algn="l" rtl="0">
              <a:lnSpc>
                <a:spcPct val="90000"/>
              </a:lnSpc>
              <a:spcBef>
                <a:spcPts val="1000"/>
              </a:spcBef>
              <a:spcAft>
                <a:spcPts val="0"/>
              </a:spcAft>
              <a:buClr>
                <a:schemeClr val="dk1"/>
              </a:buClr>
              <a:buSzPts val="3200"/>
              <a:buNone/>
            </a:pPr>
            <a:r>
              <a:rPr lang="en-IN" sz="3200" dirty="0">
                <a:latin typeface="Arial"/>
                <a:ea typeface="Arial"/>
                <a:cs typeface="Arial"/>
                <a:sym typeface="Arial"/>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descr="A close up of text on a white background&#10;&#10;Description generated with high confidence"/>
          <p:cNvPicPr preferRelativeResize="0"/>
          <p:nvPr/>
        </p:nvPicPr>
        <p:blipFill rotWithShape="1">
          <a:blip r:embed="rId3">
            <a:alphaModFix/>
          </a:blip>
          <a:srcRect/>
          <a:stretch/>
        </p:blipFill>
        <p:spPr>
          <a:xfrm>
            <a:off x="1737678" y="265877"/>
            <a:ext cx="6805903" cy="643701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title"/>
          </p:nvPr>
        </p:nvSpPr>
        <p:spPr>
          <a:xfrm>
            <a:off x="-161187" y="556243"/>
            <a:ext cx="9223058" cy="8850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Arial"/>
              <a:buNone/>
            </a:pPr>
            <a:r>
              <a:rPr lang="en-IN" sz="4800" b="1">
                <a:latin typeface="Arial"/>
                <a:ea typeface="Arial"/>
                <a:cs typeface="Arial"/>
                <a:sym typeface="Arial"/>
              </a:rPr>
              <a:t>          </a:t>
            </a:r>
            <a:r>
              <a:rPr lang="en-IN" sz="4800" b="1" u="sng">
                <a:latin typeface="Arial"/>
                <a:ea typeface="Arial"/>
                <a:cs typeface="Arial"/>
                <a:sym typeface="Arial"/>
              </a:rPr>
              <a:t>ARCHITECTURE DIAGRAM</a:t>
            </a:r>
            <a:endParaRPr/>
          </a:p>
        </p:txBody>
      </p:sp>
      <p:pic>
        <p:nvPicPr>
          <p:cNvPr id="172" name="Google Shape;172;p15" descr="C:\Users\JAIDEEP\Pictures\IMG_20160702_120938.jpg"/>
          <p:cNvPicPr preferRelativeResize="0"/>
          <p:nvPr/>
        </p:nvPicPr>
        <p:blipFill rotWithShape="1">
          <a:blip r:embed="rId3">
            <a:alphaModFix/>
          </a:blip>
          <a:srcRect/>
          <a:stretch/>
        </p:blipFill>
        <p:spPr>
          <a:xfrm>
            <a:off x="1069340" y="1441332"/>
            <a:ext cx="7674742" cy="590526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735171" y="402314"/>
            <a:ext cx="9223058" cy="122093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Bell MT"/>
              <a:buNone/>
            </a:pPr>
            <a:r>
              <a:rPr lang="en-IN" sz="4800" b="1">
                <a:latin typeface="Bell MT"/>
                <a:ea typeface="Bell MT"/>
                <a:cs typeface="Bell MT"/>
                <a:sym typeface="Bell MT"/>
              </a:rPr>
              <a:t>             </a:t>
            </a:r>
            <a:r>
              <a:rPr lang="en-IN" sz="4800" b="1" u="sng">
                <a:latin typeface="Bell MT"/>
                <a:ea typeface="Bell MT"/>
                <a:cs typeface="Bell MT"/>
                <a:sym typeface="Bell MT"/>
              </a:rPr>
              <a:t>NGN IN INDIA</a:t>
            </a:r>
            <a:endParaRPr/>
          </a:p>
        </p:txBody>
      </p:sp>
      <p:sp>
        <p:nvSpPr>
          <p:cNvPr id="178" name="Google Shape;178;p16"/>
          <p:cNvSpPr txBox="1">
            <a:spLocks noGrp="1"/>
          </p:cNvSpPr>
          <p:nvPr>
            <p:ph type="body" idx="1"/>
          </p:nvPr>
        </p:nvSpPr>
        <p:spPr>
          <a:xfrm>
            <a:off x="735171" y="1623248"/>
            <a:ext cx="9223058" cy="47945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 </a:t>
            </a:r>
            <a:r>
              <a:rPr lang="en-IN" sz="3200">
                <a:latin typeface="Arial"/>
                <a:ea typeface="Arial"/>
                <a:cs typeface="Arial"/>
                <a:sym typeface="Arial"/>
              </a:rPr>
              <a:t>National Centre for Next Generation Network (NCNGN) Circle has been created by the Management Committee of BSNL Board in its 168th meeting held on 26th day of June 2013. The NCNGN Circle with its headquarter at New Delhi would be responsible for NGN project coordination during installation and commissioning</a:t>
            </a:r>
            <a:r>
              <a:rPr lang="en-IN"/>
              <a:t>.</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79" name="Google Shape;179;p16" descr="Image result for ngn"/>
          <p:cNvSpPr/>
          <p:nvPr/>
        </p:nvSpPr>
        <p:spPr>
          <a:xfrm>
            <a:off x="5213033" y="3610328"/>
            <a:ext cx="267335" cy="3358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7" descr="C:\Users\JAIDEEP\Desktop\IMS-NGN.jpg"/>
          <p:cNvPicPr preferRelativeResize="0"/>
          <p:nvPr/>
        </p:nvPicPr>
        <p:blipFill rotWithShape="1">
          <a:blip r:embed="rId3">
            <a:alphaModFix/>
          </a:blip>
          <a:srcRect/>
          <a:stretch/>
        </p:blipFill>
        <p:spPr>
          <a:xfrm>
            <a:off x="2975447" y="148167"/>
            <a:ext cx="7361506" cy="7423149"/>
          </a:xfrm>
          <a:prstGeom prst="rect">
            <a:avLst/>
          </a:prstGeom>
          <a:noFill/>
          <a:ln>
            <a:noFill/>
          </a:ln>
        </p:spPr>
      </p:pic>
      <p:sp>
        <p:nvSpPr>
          <p:cNvPr id="185" name="Google Shape;185;p17"/>
          <p:cNvSpPr/>
          <p:nvPr/>
        </p:nvSpPr>
        <p:spPr>
          <a:xfrm>
            <a:off x="561403" y="2285641"/>
            <a:ext cx="2414044" cy="298522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IN" sz="2600" b="1">
                <a:solidFill>
                  <a:schemeClr val="lt1"/>
                </a:solidFill>
                <a:latin typeface="Calibri"/>
                <a:ea typeface="Calibri"/>
                <a:cs typeface="Calibri"/>
                <a:sym typeface="Calibri"/>
              </a:rPr>
              <a:t>NGN         </a:t>
            </a:r>
            <a:endParaRPr/>
          </a:p>
          <a:p>
            <a:pPr marL="0" marR="0" lvl="0" indent="0" algn="ctr" rtl="0">
              <a:lnSpc>
                <a:spcPct val="90000"/>
              </a:lnSpc>
              <a:spcBef>
                <a:spcPts val="600"/>
              </a:spcBef>
              <a:spcAft>
                <a:spcPts val="0"/>
              </a:spcAft>
              <a:buNone/>
            </a:pPr>
            <a:r>
              <a:rPr lang="en-IN" sz="2600" b="1">
                <a:solidFill>
                  <a:schemeClr val="lt1"/>
                </a:solidFill>
                <a:latin typeface="Calibri"/>
                <a:ea typeface="Calibri"/>
                <a:cs typeface="Calibri"/>
                <a:sym typeface="Calibri"/>
              </a:rPr>
              <a:t> IN INDIA BY BSNL</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835422" y="153929"/>
            <a:ext cx="9122807" cy="13591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Bell MT"/>
              <a:buNone/>
            </a:pPr>
            <a:r>
              <a:rPr lang="en-IN" sz="4800" b="1">
                <a:latin typeface="Bell MT"/>
                <a:ea typeface="Bell MT"/>
                <a:cs typeface="Bell MT"/>
                <a:sym typeface="Bell MT"/>
              </a:rPr>
              <a:t>                </a:t>
            </a:r>
            <a:r>
              <a:rPr lang="en-IN" b="1" u="sng">
                <a:latin typeface="Bell MT"/>
                <a:ea typeface="Bell MT"/>
                <a:cs typeface="Bell MT"/>
                <a:sym typeface="Bell MT"/>
              </a:rPr>
              <a:t>CONCLUSION</a:t>
            </a:r>
            <a:endParaRPr b="1">
              <a:latin typeface="Bell MT"/>
              <a:ea typeface="Bell MT"/>
              <a:cs typeface="Bell MT"/>
              <a:sym typeface="Bell MT"/>
            </a:endParaRPr>
          </a:p>
        </p:txBody>
      </p:sp>
      <p:sp>
        <p:nvSpPr>
          <p:cNvPr id="191" name="Google Shape;191;p18"/>
          <p:cNvSpPr txBox="1">
            <a:spLocks noGrp="1"/>
          </p:cNvSpPr>
          <p:nvPr>
            <p:ph type="body" idx="1"/>
          </p:nvPr>
        </p:nvSpPr>
        <p:spPr>
          <a:xfrm>
            <a:off x="523531" y="1513050"/>
            <a:ext cx="9223058" cy="479453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IN" sz="3200">
                <a:latin typeface="Arial"/>
                <a:ea typeface="Arial"/>
                <a:cs typeface="Arial"/>
                <a:sym typeface="Arial"/>
              </a:rPr>
              <a:t> The creation of the NGN is no overnight transformation, but it is an evolution that is already underway and gathering pace.</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With the fast paced modern lifestyle and growing need for data access, the Next Generation Networks are being designed which combine all forms of data access into one. The NGN system works like a black box which encapsulates all the services into one. </a:t>
            </a:r>
            <a:endParaRPr sz="3200">
              <a:latin typeface="Arial"/>
              <a:ea typeface="Arial"/>
              <a:cs typeface="Arial"/>
              <a:sym typeface="Arial"/>
            </a:endParaRPr>
          </a:p>
          <a:p>
            <a:pPr marL="228600" lvl="0" indent="-228600" algn="l" rtl="0">
              <a:lnSpc>
                <a:spcPct val="90000"/>
              </a:lnSpc>
              <a:spcBef>
                <a:spcPts val="1000"/>
              </a:spcBef>
              <a:spcAft>
                <a:spcPts val="0"/>
              </a:spcAft>
              <a:buClr>
                <a:schemeClr val="dk1"/>
              </a:buClr>
              <a:buSzPts val="3200"/>
              <a:buChar char="•"/>
            </a:pPr>
            <a:r>
              <a:rPr lang="en-IN" sz="3200">
                <a:latin typeface="Arial"/>
                <a:ea typeface="Arial"/>
                <a:cs typeface="Arial"/>
                <a:sym typeface="Arial"/>
              </a:rPr>
              <a:t> The NGN network is highly advantageous due to this facility, for both customers and service providers.</a:t>
            </a:r>
            <a:endParaRPr sz="3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1108770" y="1069766"/>
            <a:ext cx="8455660" cy="514350"/>
          </a:xfrm>
          <a:prstGeom prst="rect">
            <a:avLst/>
          </a:prstGeom>
          <a:solidFill>
            <a:srgbClr val="CFCFCF"/>
          </a:solidFill>
          <a:ln w="3412">
            <a:solidFill>
              <a:srgbClr val="231F20"/>
            </a:solidFill>
          </a:ln>
        </p:spPr>
        <p:txBody>
          <a:bodyPr vert="horz" wrap="square" lIns="0" tIns="120014" rIns="0" bIns="0" rtlCol="0">
            <a:spAutoFit/>
          </a:bodyPr>
          <a:lstStyle/>
          <a:p>
            <a:pPr algn="ctr">
              <a:lnSpc>
                <a:spcPct val="100000"/>
              </a:lnSpc>
              <a:spcBef>
                <a:spcPts val="944"/>
              </a:spcBef>
            </a:pPr>
            <a:r>
              <a:rPr sz="1550" spc="10" dirty="0">
                <a:solidFill>
                  <a:srgbClr val="231F20"/>
                </a:solidFill>
                <a:latin typeface="Arial MT"/>
                <a:cs typeface="Arial MT"/>
              </a:rPr>
              <a:t>Routing </a:t>
            </a:r>
            <a:r>
              <a:rPr sz="1550" spc="5" dirty="0">
                <a:solidFill>
                  <a:srgbClr val="231F20"/>
                </a:solidFill>
                <a:latin typeface="Arial MT"/>
                <a:cs typeface="Arial MT"/>
              </a:rPr>
              <a:t>protocols</a:t>
            </a:r>
            <a:r>
              <a:rPr sz="1550" spc="15" dirty="0">
                <a:solidFill>
                  <a:srgbClr val="231F20"/>
                </a:solidFill>
                <a:latin typeface="Arial MT"/>
                <a:cs typeface="Arial MT"/>
              </a:rPr>
              <a:t> </a:t>
            </a:r>
            <a:r>
              <a:rPr sz="1550" spc="10" dirty="0">
                <a:solidFill>
                  <a:srgbClr val="231F20"/>
                </a:solidFill>
                <a:latin typeface="Arial MT"/>
                <a:cs typeface="Arial MT"/>
              </a:rPr>
              <a:t>for </a:t>
            </a:r>
            <a:r>
              <a:rPr sz="1550" spc="5" dirty="0">
                <a:solidFill>
                  <a:srgbClr val="231F20"/>
                </a:solidFill>
                <a:latin typeface="Arial MT"/>
                <a:cs typeface="Arial MT"/>
              </a:rPr>
              <a:t>ad-hoc</a:t>
            </a:r>
            <a:r>
              <a:rPr sz="1550" spc="15" dirty="0">
                <a:solidFill>
                  <a:srgbClr val="231F20"/>
                </a:solidFill>
                <a:latin typeface="Arial MT"/>
                <a:cs typeface="Arial MT"/>
              </a:rPr>
              <a:t> </a:t>
            </a:r>
            <a:r>
              <a:rPr sz="1550" spc="5" dirty="0">
                <a:solidFill>
                  <a:srgbClr val="231F20"/>
                </a:solidFill>
                <a:latin typeface="Arial MT"/>
                <a:cs typeface="Arial MT"/>
              </a:rPr>
              <a:t>networks</a:t>
            </a:r>
            <a:endParaRPr sz="1550">
              <a:latin typeface="Arial MT"/>
              <a:cs typeface="Arial MT"/>
            </a:endParaRPr>
          </a:p>
        </p:txBody>
      </p:sp>
      <p:sp>
        <p:nvSpPr>
          <p:cNvPr id="5" name="object 5"/>
          <p:cNvSpPr txBox="1"/>
          <p:nvPr/>
        </p:nvSpPr>
        <p:spPr>
          <a:xfrm>
            <a:off x="1940677" y="2097496"/>
            <a:ext cx="3075305" cy="514350"/>
          </a:xfrm>
          <a:prstGeom prst="rect">
            <a:avLst/>
          </a:prstGeom>
          <a:ln w="3412">
            <a:solidFill>
              <a:srgbClr val="231F20"/>
            </a:solidFill>
          </a:ln>
        </p:spPr>
        <p:txBody>
          <a:bodyPr vert="horz" wrap="square" lIns="0" tIns="120014" rIns="0" bIns="0" rtlCol="0">
            <a:spAutoFit/>
          </a:bodyPr>
          <a:lstStyle/>
          <a:p>
            <a:pPr marL="335915">
              <a:lnSpc>
                <a:spcPct val="100000"/>
              </a:lnSpc>
              <a:spcBef>
                <a:spcPts val="944"/>
              </a:spcBef>
            </a:pPr>
            <a:r>
              <a:rPr sz="1550" spc="10" dirty="0">
                <a:solidFill>
                  <a:srgbClr val="231F20"/>
                </a:solidFill>
                <a:latin typeface="Arial MT"/>
                <a:cs typeface="Arial MT"/>
              </a:rPr>
              <a:t>Routing</a:t>
            </a:r>
            <a:r>
              <a:rPr sz="1550" spc="-5" dirty="0">
                <a:solidFill>
                  <a:srgbClr val="231F20"/>
                </a:solidFill>
                <a:latin typeface="Arial MT"/>
                <a:cs typeface="Arial MT"/>
              </a:rPr>
              <a:t> </a:t>
            </a:r>
            <a:r>
              <a:rPr sz="1550" spc="5" dirty="0">
                <a:solidFill>
                  <a:srgbClr val="231F20"/>
                </a:solidFill>
                <a:latin typeface="Arial MT"/>
                <a:cs typeface="Arial MT"/>
              </a:rPr>
              <a:t>information</a:t>
            </a:r>
            <a:r>
              <a:rPr sz="1550" spc="-5" dirty="0">
                <a:solidFill>
                  <a:srgbClr val="231F20"/>
                </a:solidFill>
                <a:latin typeface="Arial MT"/>
                <a:cs typeface="Arial MT"/>
              </a:rPr>
              <a:t> </a:t>
            </a:r>
            <a:r>
              <a:rPr sz="1550" spc="10" dirty="0">
                <a:solidFill>
                  <a:srgbClr val="231F20"/>
                </a:solidFill>
                <a:latin typeface="Arial MT"/>
                <a:cs typeface="Arial MT"/>
              </a:rPr>
              <a:t>update</a:t>
            </a:r>
            <a:endParaRPr sz="1550">
              <a:latin typeface="Arial MT"/>
              <a:cs typeface="Arial MT"/>
            </a:endParaRPr>
          </a:p>
        </p:txBody>
      </p:sp>
      <p:sp>
        <p:nvSpPr>
          <p:cNvPr id="6" name="object 6"/>
          <p:cNvSpPr txBox="1"/>
          <p:nvPr/>
        </p:nvSpPr>
        <p:spPr>
          <a:xfrm>
            <a:off x="6489658" y="2097496"/>
            <a:ext cx="3075305" cy="514350"/>
          </a:xfrm>
          <a:prstGeom prst="rect">
            <a:avLst/>
          </a:prstGeom>
          <a:ln w="3412">
            <a:solidFill>
              <a:srgbClr val="231F20"/>
            </a:solidFill>
          </a:ln>
        </p:spPr>
        <p:txBody>
          <a:bodyPr vert="horz" wrap="square" lIns="0" tIns="120014" rIns="0" bIns="0" rtlCol="0">
            <a:spAutoFit/>
          </a:bodyPr>
          <a:lstStyle/>
          <a:p>
            <a:pPr marL="114300">
              <a:lnSpc>
                <a:spcPct val="100000"/>
              </a:lnSpc>
              <a:spcBef>
                <a:spcPts val="944"/>
              </a:spcBef>
            </a:pPr>
            <a:r>
              <a:rPr sz="1550" spc="5" dirty="0">
                <a:solidFill>
                  <a:srgbClr val="231F20"/>
                </a:solidFill>
                <a:latin typeface="Arial MT"/>
                <a:cs typeface="Arial MT"/>
              </a:rPr>
              <a:t>Temporal</a:t>
            </a:r>
            <a:r>
              <a:rPr sz="1550" spc="10" dirty="0">
                <a:solidFill>
                  <a:srgbClr val="231F20"/>
                </a:solidFill>
                <a:latin typeface="Arial MT"/>
                <a:cs typeface="Arial MT"/>
              </a:rPr>
              <a:t> </a:t>
            </a:r>
            <a:r>
              <a:rPr sz="1550" spc="5" dirty="0">
                <a:solidFill>
                  <a:srgbClr val="231F20"/>
                </a:solidFill>
                <a:latin typeface="Arial MT"/>
                <a:cs typeface="Arial MT"/>
              </a:rPr>
              <a:t>information</a:t>
            </a:r>
            <a:r>
              <a:rPr sz="1550" spc="15" dirty="0">
                <a:solidFill>
                  <a:srgbClr val="231F20"/>
                </a:solidFill>
                <a:latin typeface="Arial MT"/>
                <a:cs typeface="Arial MT"/>
              </a:rPr>
              <a:t> </a:t>
            </a:r>
            <a:r>
              <a:rPr sz="1550" spc="10" dirty="0">
                <a:solidFill>
                  <a:srgbClr val="231F20"/>
                </a:solidFill>
                <a:latin typeface="Arial MT"/>
                <a:cs typeface="Arial MT"/>
              </a:rPr>
              <a:t>for </a:t>
            </a:r>
            <a:r>
              <a:rPr sz="1550" spc="5" dirty="0">
                <a:solidFill>
                  <a:srgbClr val="231F20"/>
                </a:solidFill>
                <a:latin typeface="Arial MT"/>
                <a:cs typeface="Arial MT"/>
              </a:rPr>
              <a:t>routing</a:t>
            </a:r>
            <a:endParaRPr sz="1550">
              <a:latin typeface="Arial MT"/>
              <a:cs typeface="Arial MT"/>
            </a:endParaRPr>
          </a:p>
        </p:txBody>
      </p:sp>
      <p:grpSp>
        <p:nvGrpSpPr>
          <p:cNvPr id="7" name="object 7"/>
          <p:cNvGrpSpPr/>
          <p:nvPr/>
        </p:nvGrpSpPr>
        <p:grpSpPr>
          <a:xfrm>
            <a:off x="3438779" y="1581918"/>
            <a:ext cx="4627880" cy="515620"/>
            <a:chOff x="3438779" y="1581918"/>
            <a:chExt cx="4627880" cy="515620"/>
          </a:xfrm>
        </p:grpSpPr>
        <p:sp>
          <p:nvSpPr>
            <p:cNvPr id="8" name="object 8"/>
            <p:cNvSpPr/>
            <p:nvPr/>
          </p:nvSpPr>
          <p:spPr>
            <a:xfrm>
              <a:off x="3478065" y="1583624"/>
              <a:ext cx="1858645" cy="406400"/>
            </a:xfrm>
            <a:custGeom>
              <a:avLst/>
              <a:gdLst/>
              <a:ahLst/>
              <a:cxnLst/>
              <a:rect l="l" t="t" r="r" b="b"/>
              <a:pathLst>
                <a:path w="1858645" h="406400">
                  <a:moveTo>
                    <a:pt x="1858553" y="0"/>
                  </a:moveTo>
                  <a:lnTo>
                    <a:pt x="1858553" y="193565"/>
                  </a:lnTo>
                  <a:lnTo>
                    <a:pt x="0" y="193565"/>
                  </a:lnTo>
                  <a:lnTo>
                    <a:pt x="0" y="405941"/>
                  </a:lnTo>
                </a:path>
              </a:pathLst>
            </a:custGeom>
            <a:ln w="3412">
              <a:solidFill>
                <a:srgbClr val="231F20"/>
              </a:solidFill>
            </a:ln>
          </p:spPr>
          <p:txBody>
            <a:bodyPr wrap="square" lIns="0" tIns="0" rIns="0" bIns="0" rtlCol="0"/>
            <a:lstStyle/>
            <a:p>
              <a:endParaRPr/>
            </a:p>
          </p:txBody>
        </p:sp>
        <p:sp>
          <p:nvSpPr>
            <p:cNvPr id="9" name="object 9"/>
            <p:cNvSpPr/>
            <p:nvPr/>
          </p:nvSpPr>
          <p:spPr>
            <a:xfrm>
              <a:off x="3438779" y="1979309"/>
              <a:ext cx="78740" cy="118745"/>
            </a:xfrm>
            <a:custGeom>
              <a:avLst/>
              <a:gdLst/>
              <a:ahLst/>
              <a:cxnLst/>
              <a:rect l="l" t="t" r="r" b="b"/>
              <a:pathLst>
                <a:path w="78739" h="118744">
                  <a:moveTo>
                    <a:pt x="78583" y="0"/>
                  </a:moveTo>
                  <a:lnTo>
                    <a:pt x="0" y="0"/>
                  </a:lnTo>
                  <a:lnTo>
                    <a:pt x="39286" y="118164"/>
                  </a:lnTo>
                  <a:lnTo>
                    <a:pt x="78583" y="0"/>
                  </a:lnTo>
                  <a:close/>
                </a:path>
              </a:pathLst>
            </a:custGeom>
            <a:solidFill>
              <a:srgbClr val="231F20"/>
            </a:solidFill>
          </p:spPr>
          <p:txBody>
            <a:bodyPr wrap="square" lIns="0" tIns="0" rIns="0" bIns="0" rtlCol="0"/>
            <a:lstStyle/>
            <a:p>
              <a:endParaRPr/>
            </a:p>
          </p:txBody>
        </p:sp>
        <p:sp>
          <p:nvSpPr>
            <p:cNvPr id="10" name="object 10"/>
            <p:cNvSpPr/>
            <p:nvPr/>
          </p:nvSpPr>
          <p:spPr>
            <a:xfrm>
              <a:off x="5336619" y="1583624"/>
              <a:ext cx="2690495" cy="406400"/>
            </a:xfrm>
            <a:custGeom>
              <a:avLst/>
              <a:gdLst/>
              <a:ahLst/>
              <a:cxnLst/>
              <a:rect l="l" t="t" r="r" b="b"/>
              <a:pathLst>
                <a:path w="2690495" h="406400">
                  <a:moveTo>
                    <a:pt x="0" y="0"/>
                  </a:moveTo>
                  <a:lnTo>
                    <a:pt x="0" y="193565"/>
                  </a:lnTo>
                  <a:lnTo>
                    <a:pt x="2690424" y="193565"/>
                  </a:lnTo>
                  <a:lnTo>
                    <a:pt x="2690424" y="405941"/>
                  </a:lnTo>
                </a:path>
              </a:pathLst>
            </a:custGeom>
            <a:ln w="3412">
              <a:solidFill>
                <a:srgbClr val="231F20"/>
              </a:solidFill>
            </a:ln>
          </p:spPr>
          <p:txBody>
            <a:bodyPr wrap="square" lIns="0" tIns="0" rIns="0" bIns="0" rtlCol="0"/>
            <a:lstStyle/>
            <a:p>
              <a:endParaRPr/>
            </a:p>
          </p:txBody>
        </p:sp>
        <p:sp>
          <p:nvSpPr>
            <p:cNvPr id="11" name="object 11"/>
            <p:cNvSpPr/>
            <p:nvPr/>
          </p:nvSpPr>
          <p:spPr>
            <a:xfrm>
              <a:off x="7987754" y="1979309"/>
              <a:ext cx="78740" cy="118745"/>
            </a:xfrm>
            <a:custGeom>
              <a:avLst/>
              <a:gdLst/>
              <a:ahLst/>
              <a:cxnLst/>
              <a:rect l="l" t="t" r="r" b="b"/>
              <a:pathLst>
                <a:path w="78740" h="118744">
                  <a:moveTo>
                    <a:pt x="78579" y="0"/>
                  </a:moveTo>
                  <a:lnTo>
                    <a:pt x="0" y="0"/>
                  </a:lnTo>
                  <a:lnTo>
                    <a:pt x="39289" y="118164"/>
                  </a:lnTo>
                  <a:lnTo>
                    <a:pt x="78579" y="0"/>
                  </a:lnTo>
                  <a:close/>
                </a:path>
              </a:pathLst>
            </a:custGeom>
            <a:solidFill>
              <a:srgbClr val="231F20"/>
            </a:solidFill>
          </p:spPr>
          <p:txBody>
            <a:bodyPr wrap="square" lIns="0" tIns="0" rIns="0" bIns="0" rtlCol="0"/>
            <a:lstStyle/>
            <a:p>
              <a:endParaRPr/>
            </a:p>
          </p:txBody>
        </p:sp>
      </p:grpSp>
      <p:sp>
        <p:nvSpPr>
          <p:cNvPr id="12" name="object 12"/>
          <p:cNvSpPr txBox="1"/>
          <p:nvPr/>
        </p:nvSpPr>
        <p:spPr>
          <a:xfrm>
            <a:off x="4439800" y="3125185"/>
            <a:ext cx="1409700" cy="515620"/>
          </a:xfrm>
          <a:prstGeom prst="rect">
            <a:avLst/>
          </a:prstGeom>
          <a:ln w="3412">
            <a:solidFill>
              <a:srgbClr val="231F20"/>
            </a:solidFill>
          </a:ln>
        </p:spPr>
        <p:txBody>
          <a:bodyPr vert="horz" wrap="square" lIns="0" tIns="120014" rIns="0" bIns="0" rtlCol="0">
            <a:spAutoFit/>
          </a:bodyPr>
          <a:lstStyle/>
          <a:p>
            <a:pPr marL="416559">
              <a:lnSpc>
                <a:spcPct val="100000"/>
              </a:lnSpc>
              <a:spcBef>
                <a:spcPts val="944"/>
              </a:spcBef>
            </a:pPr>
            <a:r>
              <a:rPr sz="1550" spc="5" dirty="0">
                <a:solidFill>
                  <a:srgbClr val="231F20"/>
                </a:solidFill>
                <a:latin typeface="Arial MT"/>
                <a:cs typeface="Arial MT"/>
              </a:rPr>
              <a:t>Hybrid</a:t>
            </a:r>
            <a:endParaRPr sz="1550">
              <a:latin typeface="Arial MT"/>
              <a:cs typeface="Arial MT"/>
            </a:endParaRPr>
          </a:p>
        </p:txBody>
      </p:sp>
      <p:sp>
        <p:nvSpPr>
          <p:cNvPr id="13" name="object 13"/>
          <p:cNvSpPr txBox="1"/>
          <p:nvPr/>
        </p:nvSpPr>
        <p:spPr>
          <a:xfrm>
            <a:off x="2774288" y="3125185"/>
            <a:ext cx="1409700" cy="515620"/>
          </a:xfrm>
          <a:prstGeom prst="rect">
            <a:avLst/>
          </a:prstGeom>
          <a:ln w="3412">
            <a:solidFill>
              <a:srgbClr val="231F20"/>
            </a:solidFill>
          </a:ln>
        </p:spPr>
        <p:txBody>
          <a:bodyPr vert="horz" wrap="square" lIns="0" tIns="120014" rIns="0" bIns="0" rtlCol="0">
            <a:spAutoFit/>
          </a:bodyPr>
          <a:lstStyle/>
          <a:p>
            <a:pPr marL="315595">
              <a:lnSpc>
                <a:spcPct val="100000"/>
              </a:lnSpc>
              <a:spcBef>
                <a:spcPts val="944"/>
              </a:spcBef>
            </a:pPr>
            <a:r>
              <a:rPr sz="1550" spc="5" dirty="0">
                <a:solidFill>
                  <a:srgbClr val="231F20"/>
                </a:solidFill>
                <a:latin typeface="Arial MT"/>
                <a:cs typeface="Arial MT"/>
              </a:rPr>
              <a:t>Reactive</a:t>
            </a:r>
            <a:endParaRPr sz="1550">
              <a:latin typeface="Arial MT"/>
              <a:cs typeface="Arial MT"/>
            </a:endParaRPr>
          </a:p>
        </p:txBody>
      </p:sp>
      <p:sp>
        <p:nvSpPr>
          <p:cNvPr id="14" name="object 14"/>
          <p:cNvSpPr txBox="1"/>
          <p:nvPr/>
        </p:nvSpPr>
        <p:spPr>
          <a:xfrm>
            <a:off x="1108770" y="3125185"/>
            <a:ext cx="1409700" cy="515620"/>
          </a:xfrm>
          <a:prstGeom prst="rect">
            <a:avLst/>
          </a:prstGeom>
          <a:ln w="3412">
            <a:solidFill>
              <a:srgbClr val="231F20"/>
            </a:solidFill>
          </a:ln>
        </p:spPr>
        <p:txBody>
          <a:bodyPr vert="horz" wrap="square" lIns="0" tIns="120014" rIns="0" bIns="0" rtlCol="0">
            <a:spAutoFit/>
          </a:bodyPr>
          <a:lstStyle/>
          <a:p>
            <a:pPr marL="288290">
              <a:lnSpc>
                <a:spcPct val="100000"/>
              </a:lnSpc>
              <a:spcBef>
                <a:spcPts val="944"/>
              </a:spcBef>
            </a:pPr>
            <a:r>
              <a:rPr sz="1550" spc="5" dirty="0">
                <a:solidFill>
                  <a:srgbClr val="231F20"/>
                </a:solidFill>
                <a:latin typeface="Arial MT"/>
                <a:cs typeface="Arial MT"/>
              </a:rPr>
              <a:t>Proactive</a:t>
            </a:r>
            <a:endParaRPr sz="1550">
              <a:latin typeface="Arial MT"/>
              <a:cs typeface="Arial MT"/>
            </a:endParaRPr>
          </a:p>
        </p:txBody>
      </p:sp>
      <p:grpSp>
        <p:nvGrpSpPr>
          <p:cNvPr id="15" name="object 15"/>
          <p:cNvGrpSpPr/>
          <p:nvPr/>
        </p:nvGrpSpPr>
        <p:grpSpPr>
          <a:xfrm>
            <a:off x="1773273" y="2609649"/>
            <a:ext cx="3409950" cy="515620"/>
            <a:chOff x="1773273" y="2609649"/>
            <a:chExt cx="3409950" cy="515620"/>
          </a:xfrm>
        </p:grpSpPr>
        <p:sp>
          <p:nvSpPr>
            <p:cNvPr id="16" name="object 16"/>
            <p:cNvSpPr/>
            <p:nvPr/>
          </p:nvSpPr>
          <p:spPr>
            <a:xfrm>
              <a:off x="3478065" y="2611355"/>
              <a:ext cx="0" cy="406400"/>
            </a:xfrm>
            <a:custGeom>
              <a:avLst/>
              <a:gdLst/>
              <a:ahLst/>
              <a:cxnLst/>
              <a:rect l="l" t="t" r="r" b="b"/>
              <a:pathLst>
                <a:path h="406400">
                  <a:moveTo>
                    <a:pt x="0" y="0"/>
                  </a:moveTo>
                  <a:lnTo>
                    <a:pt x="0" y="405941"/>
                  </a:lnTo>
                </a:path>
              </a:pathLst>
            </a:custGeom>
            <a:ln w="3412">
              <a:solidFill>
                <a:srgbClr val="231F20"/>
              </a:solidFill>
            </a:ln>
          </p:spPr>
          <p:txBody>
            <a:bodyPr wrap="square" lIns="0" tIns="0" rIns="0" bIns="0" rtlCol="0"/>
            <a:lstStyle/>
            <a:p>
              <a:endParaRPr/>
            </a:p>
          </p:txBody>
        </p:sp>
        <p:sp>
          <p:nvSpPr>
            <p:cNvPr id="17" name="object 17"/>
            <p:cNvSpPr/>
            <p:nvPr/>
          </p:nvSpPr>
          <p:spPr>
            <a:xfrm>
              <a:off x="3438779" y="3007007"/>
              <a:ext cx="78740" cy="118745"/>
            </a:xfrm>
            <a:custGeom>
              <a:avLst/>
              <a:gdLst/>
              <a:ahLst/>
              <a:cxnLst/>
              <a:rect l="l" t="t" r="r" b="b"/>
              <a:pathLst>
                <a:path w="78739" h="118744">
                  <a:moveTo>
                    <a:pt x="78583" y="0"/>
                  </a:moveTo>
                  <a:lnTo>
                    <a:pt x="0" y="0"/>
                  </a:lnTo>
                  <a:lnTo>
                    <a:pt x="39286" y="118197"/>
                  </a:lnTo>
                  <a:lnTo>
                    <a:pt x="78583" y="0"/>
                  </a:lnTo>
                  <a:close/>
                </a:path>
              </a:pathLst>
            </a:custGeom>
            <a:solidFill>
              <a:srgbClr val="231F20"/>
            </a:solidFill>
          </p:spPr>
          <p:txBody>
            <a:bodyPr wrap="square" lIns="0" tIns="0" rIns="0" bIns="0" rtlCol="0"/>
            <a:lstStyle/>
            <a:p>
              <a:endParaRPr/>
            </a:p>
          </p:txBody>
        </p:sp>
        <p:sp>
          <p:nvSpPr>
            <p:cNvPr id="18" name="object 18"/>
            <p:cNvSpPr/>
            <p:nvPr/>
          </p:nvSpPr>
          <p:spPr>
            <a:xfrm>
              <a:off x="3478065" y="2611355"/>
              <a:ext cx="1665605" cy="406400"/>
            </a:xfrm>
            <a:custGeom>
              <a:avLst/>
              <a:gdLst/>
              <a:ahLst/>
              <a:cxnLst/>
              <a:rect l="l" t="t" r="r" b="b"/>
              <a:pathLst>
                <a:path w="1665604" h="406400">
                  <a:moveTo>
                    <a:pt x="0" y="0"/>
                  </a:moveTo>
                  <a:lnTo>
                    <a:pt x="0" y="256908"/>
                  </a:lnTo>
                  <a:lnTo>
                    <a:pt x="1665511" y="256908"/>
                  </a:lnTo>
                  <a:lnTo>
                    <a:pt x="1665511" y="405941"/>
                  </a:lnTo>
                </a:path>
              </a:pathLst>
            </a:custGeom>
            <a:ln w="3412">
              <a:solidFill>
                <a:srgbClr val="231F20"/>
              </a:solidFill>
            </a:ln>
          </p:spPr>
          <p:txBody>
            <a:bodyPr wrap="square" lIns="0" tIns="0" rIns="0" bIns="0" rtlCol="0"/>
            <a:lstStyle/>
            <a:p>
              <a:endParaRPr/>
            </a:p>
          </p:txBody>
        </p:sp>
        <p:sp>
          <p:nvSpPr>
            <p:cNvPr id="19" name="object 19"/>
            <p:cNvSpPr/>
            <p:nvPr/>
          </p:nvSpPr>
          <p:spPr>
            <a:xfrm>
              <a:off x="5104288" y="3007007"/>
              <a:ext cx="78740" cy="118745"/>
            </a:xfrm>
            <a:custGeom>
              <a:avLst/>
              <a:gdLst/>
              <a:ahLst/>
              <a:cxnLst/>
              <a:rect l="l" t="t" r="r" b="b"/>
              <a:pathLst>
                <a:path w="78739" h="118744">
                  <a:moveTo>
                    <a:pt x="78579" y="0"/>
                  </a:moveTo>
                  <a:lnTo>
                    <a:pt x="0" y="0"/>
                  </a:lnTo>
                  <a:lnTo>
                    <a:pt x="39289" y="118197"/>
                  </a:lnTo>
                  <a:lnTo>
                    <a:pt x="78579" y="0"/>
                  </a:lnTo>
                  <a:close/>
                </a:path>
              </a:pathLst>
            </a:custGeom>
            <a:solidFill>
              <a:srgbClr val="231F20"/>
            </a:solidFill>
          </p:spPr>
          <p:txBody>
            <a:bodyPr wrap="square" lIns="0" tIns="0" rIns="0" bIns="0" rtlCol="0"/>
            <a:lstStyle/>
            <a:p>
              <a:endParaRPr/>
            </a:p>
          </p:txBody>
        </p:sp>
        <p:sp>
          <p:nvSpPr>
            <p:cNvPr id="20" name="object 20"/>
            <p:cNvSpPr/>
            <p:nvPr/>
          </p:nvSpPr>
          <p:spPr>
            <a:xfrm>
              <a:off x="1812560" y="2611355"/>
              <a:ext cx="1665605" cy="406400"/>
            </a:xfrm>
            <a:custGeom>
              <a:avLst/>
              <a:gdLst/>
              <a:ahLst/>
              <a:cxnLst/>
              <a:rect l="l" t="t" r="r" b="b"/>
              <a:pathLst>
                <a:path w="1665604" h="406400">
                  <a:moveTo>
                    <a:pt x="1665505" y="0"/>
                  </a:moveTo>
                  <a:lnTo>
                    <a:pt x="1665505" y="256908"/>
                  </a:lnTo>
                  <a:lnTo>
                    <a:pt x="0" y="256908"/>
                  </a:lnTo>
                  <a:lnTo>
                    <a:pt x="0" y="405941"/>
                  </a:lnTo>
                </a:path>
              </a:pathLst>
            </a:custGeom>
            <a:ln w="3412">
              <a:solidFill>
                <a:srgbClr val="231F20"/>
              </a:solidFill>
            </a:ln>
          </p:spPr>
          <p:txBody>
            <a:bodyPr wrap="square" lIns="0" tIns="0" rIns="0" bIns="0" rtlCol="0"/>
            <a:lstStyle/>
            <a:p>
              <a:endParaRPr/>
            </a:p>
          </p:txBody>
        </p:sp>
        <p:sp>
          <p:nvSpPr>
            <p:cNvPr id="21" name="object 21"/>
            <p:cNvSpPr/>
            <p:nvPr/>
          </p:nvSpPr>
          <p:spPr>
            <a:xfrm>
              <a:off x="1773273" y="3007007"/>
              <a:ext cx="78740" cy="118745"/>
            </a:xfrm>
            <a:custGeom>
              <a:avLst/>
              <a:gdLst/>
              <a:ahLst/>
              <a:cxnLst/>
              <a:rect l="l" t="t" r="r" b="b"/>
              <a:pathLst>
                <a:path w="78739" h="118744">
                  <a:moveTo>
                    <a:pt x="78569" y="0"/>
                  </a:moveTo>
                  <a:lnTo>
                    <a:pt x="0" y="0"/>
                  </a:lnTo>
                  <a:lnTo>
                    <a:pt x="39286" y="118197"/>
                  </a:lnTo>
                  <a:lnTo>
                    <a:pt x="78569" y="0"/>
                  </a:lnTo>
                  <a:close/>
                </a:path>
              </a:pathLst>
            </a:custGeom>
            <a:solidFill>
              <a:srgbClr val="231F20"/>
            </a:solidFill>
          </p:spPr>
          <p:txBody>
            <a:bodyPr wrap="square" lIns="0" tIns="0" rIns="0" bIns="0" rtlCol="0"/>
            <a:lstStyle/>
            <a:p>
              <a:endParaRPr/>
            </a:p>
          </p:txBody>
        </p:sp>
      </p:grpSp>
      <p:sp>
        <p:nvSpPr>
          <p:cNvPr id="22" name="object 22"/>
          <p:cNvSpPr txBox="1"/>
          <p:nvPr/>
        </p:nvSpPr>
        <p:spPr>
          <a:xfrm>
            <a:off x="6489658" y="3125185"/>
            <a:ext cx="1409700" cy="515620"/>
          </a:xfrm>
          <a:prstGeom prst="rect">
            <a:avLst/>
          </a:prstGeom>
          <a:ln w="3412">
            <a:solidFill>
              <a:srgbClr val="231F20"/>
            </a:solidFill>
          </a:ln>
        </p:spPr>
        <p:txBody>
          <a:bodyPr vert="horz" wrap="square" lIns="0" tIns="120014" rIns="0" bIns="0" rtlCol="0">
            <a:spAutoFit/>
          </a:bodyPr>
          <a:lstStyle/>
          <a:p>
            <a:pPr marL="180975">
              <a:lnSpc>
                <a:spcPct val="100000"/>
              </a:lnSpc>
              <a:spcBef>
                <a:spcPts val="944"/>
              </a:spcBef>
            </a:pPr>
            <a:r>
              <a:rPr sz="1550" spc="10" dirty="0">
                <a:solidFill>
                  <a:srgbClr val="231F20"/>
                </a:solidFill>
                <a:latin typeface="Arial MT"/>
                <a:cs typeface="Arial MT"/>
              </a:rPr>
              <a:t>Past</a:t>
            </a:r>
            <a:r>
              <a:rPr sz="1550" spc="-15" dirty="0">
                <a:solidFill>
                  <a:srgbClr val="231F20"/>
                </a:solidFill>
                <a:latin typeface="Arial MT"/>
                <a:cs typeface="Arial MT"/>
              </a:rPr>
              <a:t> </a:t>
            </a:r>
            <a:r>
              <a:rPr sz="1550" spc="5" dirty="0">
                <a:solidFill>
                  <a:srgbClr val="231F20"/>
                </a:solidFill>
                <a:latin typeface="Arial MT"/>
                <a:cs typeface="Arial MT"/>
              </a:rPr>
              <a:t>history</a:t>
            </a:r>
            <a:endParaRPr sz="1550">
              <a:latin typeface="Arial MT"/>
              <a:cs typeface="Arial MT"/>
            </a:endParaRPr>
          </a:p>
        </p:txBody>
      </p:sp>
      <p:sp>
        <p:nvSpPr>
          <p:cNvPr id="23" name="object 23"/>
          <p:cNvSpPr txBox="1"/>
          <p:nvPr/>
        </p:nvSpPr>
        <p:spPr>
          <a:xfrm>
            <a:off x="8155170" y="3125185"/>
            <a:ext cx="1409700" cy="515620"/>
          </a:xfrm>
          <a:prstGeom prst="rect">
            <a:avLst/>
          </a:prstGeom>
          <a:ln w="3412">
            <a:solidFill>
              <a:srgbClr val="231F20"/>
            </a:solidFill>
          </a:ln>
        </p:spPr>
        <p:txBody>
          <a:bodyPr vert="horz" wrap="square" lIns="0" tIns="120014" rIns="0" bIns="0" rtlCol="0">
            <a:spAutoFit/>
          </a:bodyPr>
          <a:lstStyle/>
          <a:p>
            <a:pPr marL="208279">
              <a:lnSpc>
                <a:spcPct val="100000"/>
              </a:lnSpc>
              <a:spcBef>
                <a:spcPts val="944"/>
              </a:spcBef>
            </a:pPr>
            <a:r>
              <a:rPr sz="1550" spc="5" dirty="0">
                <a:solidFill>
                  <a:srgbClr val="231F20"/>
                </a:solidFill>
                <a:latin typeface="Arial MT"/>
                <a:cs typeface="Arial MT"/>
              </a:rPr>
              <a:t>Predictions</a:t>
            </a:r>
            <a:endParaRPr sz="1550">
              <a:latin typeface="Arial MT"/>
              <a:cs typeface="Arial MT"/>
            </a:endParaRPr>
          </a:p>
        </p:txBody>
      </p:sp>
      <p:grpSp>
        <p:nvGrpSpPr>
          <p:cNvPr id="24" name="object 24"/>
          <p:cNvGrpSpPr/>
          <p:nvPr/>
        </p:nvGrpSpPr>
        <p:grpSpPr>
          <a:xfrm>
            <a:off x="7155850" y="2609649"/>
            <a:ext cx="1744345" cy="515620"/>
            <a:chOff x="7155850" y="2609649"/>
            <a:chExt cx="1744345" cy="515620"/>
          </a:xfrm>
        </p:grpSpPr>
        <p:sp>
          <p:nvSpPr>
            <p:cNvPr id="25" name="object 25"/>
            <p:cNvSpPr/>
            <p:nvPr/>
          </p:nvSpPr>
          <p:spPr>
            <a:xfrm>
              <a:off x="8027044" y="2611355"/>
              <a:ext cx="833755" cy="406400"/>
            </a:xfrm>
            <a:custGeom>
              <a:avLst/>
              <a:gdLst/>
              <a:ahLst/>
              <a:cxnLst/>
              <a:rect l="l" t="t" r="r" b="b"/>
              <a:pathLst>
                <a:path w="833754" h="406400">
                  <a:moveTo>
                    <a:pt x="0" y="0"/>
                  </a:moveTo>
                  <a:lnTo>
                    <a:pt x="0" y="256908"/>
                  </a:lnTo>
                  <a:lnTo>
                    <a:pt x="833607" y="256908"/>
                  </a:lnTo>
                  <a:lnTo>
                    <a:pt x="833607" y="405941"/>
                  </a:lnTo>
                </a:path>
              </a:pathLst>
            </a:custGeom>
            <a:ln w="3412">
              <a:solidFill>
                <a:srgbClr val="231F20"/>
              </a:solidFill>
            </a:ln>
          </p:spPr>
          <p:txBody>
            <a:bodyPr wrap="square" lIns="0" tIns="0" rIns="0" bIns="0" rtlCol="0"/>
            <a:lstStyle/>
            <a:p>
              <a:endParaRPr/>
            </a:p>
          </p:txBody>
        </p:sp>
        <p:sp>
          <p:nvSpPr>
            <p:cNvPr id="26" name="object 26"/>
            <p:cNvSpPr/>
            <p:nvPr/>
          </p:nvSpPr>
          <p:spPr>
            <a:xfrm>
              <a:off x="8821362" y="3007007"/>
              <a:ext cx="78740" cy="118745"/>
            </a:xfrm>
            <a:custGeom>
              <a:avLst/>
              <a:gdLst/>
              <a:ahLst/>
              <a:cxnLst/>
              <a:rect l="l" t="t" r="r" b="b"/>
              <a:pathLst>
                <a:path w="78740" h="118744">
                  <a:moveTo>
                    <a:pt x="78579" y="0"/>
                  </a:moveTo>
                  <a:lnTo>
                    <a:pt x="0" y="0"/>
                  </a:lnTo>
                  <a:lnTo>
                    <a:pt x="39289" y="118197"/>
                  </a:lnTo>
                  <a:lnTo>
                    <a:pt x="78579" y="0"/>
                  </a:lnTo>
                  <a:close/>
                </a:path>
              </a:pathLst>
            </a:custGeom>
            <a:solidFill>
              <a:srgbClr val="231F20"/>
            </a:solidFill>
          </p:spPr>
          <p:txBody>
            <a:bodyPr wrap="square" lIns="0" tIns="0" rIns="0" bIns="0" rtlCol="0"/>
            <a:lstStyle/>
            <a:p>
              <a:endParaRPr/>
            </a:p>
          </p:txBody>
        </p:sp>
        <p:sp>
          <p:nvSpPr>
            <p:cNvPr id="27" name="object 27"/>
            <p:cNvSpPr/>
            <p:nvPr/>
          </p:nvSpPr>
          <p:spPr>
            <a:xfrm>
              <a:off x="7195140" y="2611355"/>
              <a:ext cx="832485" cy="406400"/>
            </a:xfrm>
            <a:custGeom>
              <a:avLst/>
              <a:gdLst/>
              <a:ahLst/>
              <a:cxnLst/>
              <a:rect l="l" t="t" r="r" b="b"/>
              <a:pathLst>
                <a:path w="832484" h="406400">
                  <a:moveTo>
                    <a:pt x="831904" y="0"/>
                  </a:moveTo>
                  <a:lnTo>
                    <a:pt x="831904" y="256908"/>
                  </a:lnTo>
                  <a:lnTo>
                    <a:pt x="0" y="256908"/>
                  </a:lnTo>
                  <a:lnTo>
                    <a:pt x="0" y="405941"/>
                  </a:lnTo>
                </a:path>
              </a:pathLst>
            </a:custGeom>
            <a:ln w="3412">
              <a:solidFill>
                <a:srgbClr val="231F20"/>
              </a:solidFill>
            </a:ln>
          </p:spPr>
          <p:txBody>
            <a:bodyPr wrap="square" lIns="0" tIns="0" rIns="0" bIns="0" rtlCol="0"/>
            <a:lstStyle/>
            <a:p>
              <a:endParaRPr/>
            </a:p>
          </p:txBody>
        </p:sp>
        <p:sp>
          <p:nvSpPr>
            <p:cNvPr id="28" name="object 28"/>
            <p:cNvSpPr/>
            <p:nvPr/>
          </p:nvSpPr>
          <p:spPr>
            <a:xfrm>
              <a:off x="7155850" y="3007007"/>
              <a:ext cx="78740" cy="118745"/>
            </a:xfrm>
            <a:custGeom>
              <a:avLst/>
              <a:gdLst/>
              <a:ahLst/>
              <a:cxnLst/>
              <a:rect l="l" t="t" r="r" b="b"/>
              <a:pathLst>
                <a:path w="78740" h="118744">
                  <a:moveTo>
                    <a:pt x="78579" y="0"/>
                  </a:moveTo>
                  <a:lnTo>
                    <a:pt x="0" y="0"/>
                  </a:lnTo>
                  <a:lnTo>
                    <a:pt x="39289" y="118197"/>
                  </a:lnTo>
                  <a:lnTo>
                    <a:pt x="78579" y="0"/>
                  </a:lnTo>
                  <a:close/>
                </a:path>
              </a:pathLst>
            </a:custGeom>
            <a:solidFill>
              <a:srgbClr val="231F20"/>
            </a:solidFill>
          </p:spPr>
          <p:txBody>
            <a:bodyPr wrap="square" lIns="0" tIns="0" rIns="0" bIns="0" rtlCol="0"/>
            <a:lstStyle/>
            <a:p>
              <a:endParaRPr/>
            </a:p>
          </p:txBody>
        </p:sp>
      </p:grpSp>
      <p:graphicFrame>
        <p:nvGraphicFramePr>
          <p:cNvPr id="29" name="object 29"/>
          <p:cNvGraphicFramePr>
            <a:graphicFrameLocks noGrp="1"/>
          </p:cNvGraphicFramePr>
          <p:nvPr/>
        </p:nvGraphicFramePr>
        <p:xfrm>
          <a:off x="1108770" y="3769244"/>
          <a:ext cx="8454388" cy="2055431"/>
        </p:xfrm>
        <a:graphic>
          <a:graphicData uri="http://schemas.openxmlformats.org/drawingml/2006/table">
            <a:tbl>
              <a:tblPr firstRow="1" bandRow="1">
                <a:tableStyleId>{2D5ABB26-0587-4C30-8999-92F81FD0307C}</a:tableStyleId>
              </a:tblPr>
              <a:tblGrid>
                <a:gridCol w="1665605">
                  <a:extLst>
                    <a:ext uri="{9D8B030D-6E8A-4147-A177-3AD203B41FA5}">
                      <a16:colId xmlns:a16="http://schemas.microsoft.com/office/drawing/2014/main" xmlns="" val="20000"/>
                    </a:ext>
                  </a:extLst>
                </a:gridCol>
                <a:gridCol w="1409065">
                  <a:extLst>
                    <a:ext uri="{9D8B030D-6E8A-4147-A177-3AD203B41FA5}">
                      <a16:colId xmlns:a16="http://schemas.microsoft.com/office/drawing/2014/main" xmlns="" val="20001"/>
                    </a:ext>
                  </a:extLst>
                </a:gridCol>
                <a:gridCol w="255904">
                  <a:extLst>
                    <a:ext uri="{9D8B030D-6E8A-4147-A177-3AD203B41FA5}">
                      <a16:colId xmlns:a16="http://schemas.microsoft.com/office/drawing/2014/main" xmlns="" val="20002"/>
                    </a:ext>
                  </a:extLst>
                </a:gridCol>
                <a:gridCol w="1409064">
                  <a:extLst>
                    <a:ext uri="{9D8B030D-6E8A-4147-A177-3AD203B41FA5}">
                      <a16:colId xmlns:a16="http://schemas.microsoft.com/office/drawing/2014/main" xmlns="" val="20003"/>
                    </a:ext>
                  </a:extLst>
                </a:gridCol>
                <a:gridCol w="2305685">
                  <a:extLst>
                    <a:ext uri="{9D8B030D-6E8A-4147-A177-3AD203B41FA5}">
                      <a16:colId xmlns:a16="http://schemas.microsoft.com/office/drawing/2014/main" xmlns="" val="20004"/>
                    </a:ext>
                  </a:extLst>
                </a:gridCol>
                <a:gridCol w="1409065">
                  <a:extLst>
                    <a:ext uri="{9D8B030D-6E8A-4147-A177-3AD203B41FA5}">
                      <a16:colId xmlns:a16="http://schemas.microsoft.com/office/drawing/2014/main" xmlns="" val="20005"/>
                    </a:ext>
                  </a:extLst>
                </a:gridCol>
              </a:tblGrid>
              <a:tr h="1519760">
                <a:tc>
                  <a:txBody>
                    <a:bodyPr/>
                    <a:lstStyle/>
                    <a:p>
                      <a:pPr marL="179070" indent="-123825">
                        <a:lnSpc>
                          <a:spcPct val="100000"/>
                        </a:lnSpc>
                        <a:spcBef>
                          <a:spcPts val="310"/>
                        </a:spcBef>
                        <a:buChar char="-"/>
                        <a:tabLst>
                          <a:tab pos="179705" algn="l"/>
                        </a:tabLst>
                      </a:pPr>
                      <a:r>
                        <a:rPr sz="1550" spc="10" dirty="0">
                          <a:solidFill>
                            <a:srgbClr val="231F20"/>
                          </a:solidFill>
                          <a:latin typeface="Arial MT"/>
                          <a:cs typeface="Arial MT"/>
                        </a:rPr>
                        <a:t>DSDV;</a:t>
                      </a:r>
                      <a:endParaRPr sz="1550">
                        <a:latin typeface="Arial MT"/>
                        <a:cs typeface="Arial MT"/>
                      </a:endParaRPr>
                    </a:p>
                    <a:p>
                      <a:pPr marL="179070" indent="-123825">
                        <a:lnSpc>
                          <a:spcPct val="100000"/>
                        </a:lnSpc>
                        <a:spcBef>
                          <a:spcPts val="30"/>
                        </a:spcBef>
                        <a:buChar char="-"/>
                        <a:tabLst>
                          <a:tab pos="179705" algn="l"/>
                        </a:tabLst>
                      </a:pPr>
                      <a:r>
                        <a:rPr sz="1550" spc="15" dirty="0">
                          <a:solidFill>
                            <a:srgbClr val="231F20"/>
                          </a:solidFill>
                          <a:latin typeface="Arial MT"/>
                          <a:cs typeface="Arial MT"/>
                        </a:rPr>
                        <a:t>WRP;</a:t>
                      </a:r>
                      <a:endParaRPr sz="1550">
                        <a:latin typeface="Arial MT"/>
                        <a:cs typeface="Arial MT"/>
                      </a:endParaRPr>
                    </a:p>
                    <a:p>
                      <a:pPr marL="179070" indent="-123825">
                        <a:lnSpc>
                          <a:spcPct val="100000"/>
                        </a:lnSpc>
                        <a:spcBef>
                          <a:spcPts val="25"/>
                        </a:spcBef>
                        <a:buChar char="-"/>
                        <a:tabLst>
                          <a:tab pos="179705" algn="l"/>
                        </a:tabLst>
                      </a:pPr>
                      <a:r>
                        <a:rPr sz="1550" spc="10" dirty="0">
                          <a:solidFill>
                            <a:srgbClr val="231F20"/>
                          </a:solidFill>
                          <a:latin typeface="Arial MT"/>
                          <a:cs typeface="Arial MT"/>
                        </a:rPr>
                        <a:t>CGSR;</a:t>
                      </a:r>
                      <a:endParaRPr sz="1550">
                        <a:latin typeface="Arial MT"/>
                        <a:cs typeface="Arial MT"/>
                      </a:endParaRPr>
                    </a:p>
                    <a:p>
                      <a:pPr marL="179070" indent="-123825">
                        <a:lnSpc>
                          <a:spcPct val="100000"/>
                        </a:lnSpc>
                        <a:spcBef>
                          <a:spcPts val="30"/>
                        </a:spcBef>
                        <a:buChar char="-"/>
                        <a:tabLst>
                          <a:tab pos="179705" algn="l"/>
                        </a:tabLst>
                      </a:pPr>
                      <a:r>
                        <a:rPr sz="1550" spc="10" dirty="0">
                          <a:solidFill>
                            <a:srgbClr val="231F20"/>
                          </a:solidFill>
                          <a:latin typeface="Arial MT"/>
                          <a:cs typeface="Arial MT"/>
                        </a:rPr>
                        <a:t>STAR;</a:t>
                      </a:r>
                      <a:endParaRPr sz="1550">
                        <a:latin typeface="Arial MT"/>
                        <a:cs typeface="Arial MT"/>
                      </a:endParaRPr>
                    </a:p>
                    <a:p>
                      <a:pPr marL="179070" indent="-123825">
                        <a:lnSpc>
                          <a:spcPct val="100000"/>
                        </a:lnSpc>
                        <a:spcBef>
                          <a:spcPts val="25"/>
                        </a:spcBef>
                        <a:buChar char="-"/>
                        <a:tabLst>
                          <a:tab pos="179705" algn="l"/>
                        </a:tabLst>
                      </a:pPr>
                      <a:r>
                        <a:rPr sz="1550" spc="10" dirty="0">
                          <a:solidFill>
                            <a:srgbClr val="231F20"/>
                          </a:solidFill>
                          <a:latin typeface="Arial MT"/>
                          <a:cs typeface="Arial MT"/>
                        </a:rPr>
                        <a:t>OLSR;</a:t>
                      </a:r>
                      <a:endParaRPr sz="1550">
                        <a:latin typeface="Arial MT"/>
                        <a:cs typeface="Arial MT"/>
                      </a:endParaRPr>
                    </a:p>
                    <a:p>
                      <a:pPr marL="179070" indent="-123825">
                        <a:lnSpc>
                          <a:spcPct val="100000"/>
                        </a:lnSpc>
                        <a:spcBef>
                          <a:spcPts val="30"/>
                        </a:spcBef>
                        <a:buChar char="-"/>
                        <a:tabLst>
                          <a:tab pos="179705" algn="l"/>
                        </a:tabLst>
                      </a:pPr>
                      <a:r>
                        <a:rPr sz="1550" spc="5" dirty="0">
                          <a:solidFill>
                            <a:srgbClr val="231F20"/>
                          </a:solidFill>
                          <a:latin typeface="Arial MT"/>
                          <a:cs typeface="Arial MT"/>
                        </a:rPr>
                        <a:t>FSR;</a:t>
                      </a:r>
                      <a:endParaRPr sz="1550">
                        <a:latin typeface="Arial MT"/>
                        <a:cs typeface="Arial MT"/>
                      </a:endParaRPr>
                    </a:p>
                  </a:txBody>
                  <a:tcPr marL="0" marR="0" marT="39370" marB="0">
                    <a:lnR w="6350">
                      <a:solidFill>
                        <a:srgbClr val="231F20"/>
                      </a:solidFill>
                      <a:prstDash val="solid"/>
                    </a:lnR>
                    <a:lnT w="6350">
                      <a:solidFill>
                        <a:srgbClr val="231F20"/>
                      </a:solidFill>
                      <a:prstDash val="solid"/>
                    </a:lnT>
                  </a:tcPr>
                </a:tc>
                <a:tc>
                  <a:txBody>
                    <a:bodyPr/>
                    <a:lstStyle/>
                    <a:p>
                      <a:pPr marL="179070" indent="-123825">
                        <a:lnSpc>
                          <a:spcPct val="100000"/>
                        </a:lnSpc>
                        <a:spcBef>
                          <a:spcPts val="310"/>
                        </a:spcBef>
                        <a:buChar char="-"/>
                        <a:tabLst>
                          <a:tab pos="179705" algn="l"/>
                        </a:tabLst>
                      </a:pPr>
                      <a:r>
                        <a:rPr sz="1550" spc="10" dirty="0">
                          <a:solidFill>
                            <a:srgbClr val="231F20"/>
                          </a:solidFill>
                          <a:latin typeface="Arial MT"/>
                          <a:cs typeface="Arial MT"/>
                        </a:rPr>
                        <a:t>DSR;</a:t>
                      </a:r>
                      <a:endParaRPr sz="1550">
                        <a:latin typeface="Arial MT"/>
                        <a:cs typeface="Arial MT"/>
                      </a:endParaRPr>
                    </a:p>
                    <a:p>
                      <a:pPr marL="179070" indent="-123825">
                        <a:lnSpc>
                          <a:spcPct val="100000"/>
                        </a:lnSpc>
                        <a:spcBef>
                          <a:spcPts val="30"/>
                        </a:spcBef>
                        <a:buChar char="-"/>
                        <a:tabLst>
                          <a:tab pos="179705" algn="l"/>
                        </a:tabLst>
                      </a:pPr>
                      <a:r>
                        <a:rPr sz="1550" spc="10" dirty="0">
                          <a:solidFill>
                            <a:srgbClr val="231F20"/>
                          </a:solidFill>
                          <a:latin typeface="Arial MT"/>
                          <a:cs typeface="Arial MT"/>
                        </a:rPr>
                        <a:t>AODV;</a:t>
                      </a:r>
                      <a:endParaRPr sz="1550">
                        <a:latin typeface="Arial MT"/>
                        <a:cs typeface="Arial MT"/>
                      </a:endParaRPr>
                    </a:p>
                    <a:p>
                      <a:pPr marL="179070" indent="-123825">
                        <a:lnSpc>
                          <a:spcPct val="100000"/>
                        </a:lnSpc>
                        <a:spcBef>
                          <a:spcPts val="25"/>
                        </a:spcBef>
                        <a:buChar char="-"/>
                        <a:tabLst>
                          <a:tab pos="179705" algn="l"/>
                        </a:tabLst>
                      </a:pPr>
                      <a:r>
                        <a:rPr sz="1550" spc="10" dirty="0">
                          <a:solidFill>
                            <a:srgbClr val="231F20"/>
                          </a:solidFill>
                          <a:latin typeface="Arial MT"/>
                          <a:cs typeface="Arial MT"/>
                        </a:rPr>
                        <a:t>ABR;</a:t>
                      </a:r>
                      <a:endParaRPr sz="1550">
                        <a:latin typeface="Arial MT"/>
                        <a:cs typeface="Arial MT"/>
                      </a:endParaRPr>
                    </a:p>
                    <a:p>
                      <a:pPr marL="179070" indent="-123825">
                        <a:lnSpc>
                          <a:spcPct val="100000"/>
                        </a:lnSpc>
                        <a:spcBef>
                          <a:spcPts val="30"/>
                        </a:spcBef>
                        <a:buChar char="-"/>
                        <a:tabLst>
                          <a:tab pos="179705" algn="l"/>
                        </a:tabLst>
                      </a:pPr>
                      <a:r>
                        <a:rPr sz="1550" spc="10" dirty="0">
                          <a:solidFill>
                            <a:srgbClr val="231F20"/>
                          </a:solidFill>
                          <a:latin typeface="Arial MT"/>
                          <a:cs typeface="Arial MT"/>
                        </a:rPr>
                        <a:t>SSA;</a:t>
                      </a:r>
                      <a:endParaRPr sz="1550">
                        <a:latin typeface="Arial MT"/>
                        <a:cs typeface="Arial MT"/>
                      </a:endParaRPr>
                    </a:p>
                    <a:p>
                      <a:pPr marL="179070" indent="-123825">
                        <a:lnSpc>
                          <a:spcPct val="100000"/>
                        </a:lnSpc>
                        <a:spcBef>
                          <a:spcPts val="25"/>
                        </a:spcBef>
                        <a:buChar char="-"/>
                        <a:tabLst>
                          <a:tab pos="179705" algn="l"/>
                        </a:tabLst>
                      </a:pPr>
                      <a:r>
                        <a:rPr sz="1550" spc="10" dirty="0">
                          <a:solidFill>
                            <a:srgbClr val="231F20"/>
                          </a:solidFill>
                          <a:latin typeface="Arial MT"/>
                          <a:cs typeface="Arial MT"/>
                        </a:rPr>
                        <a:t>FORP;</a:t>
                      </a:r>
                      <a:endParaRPr sz="1550">
                        <a:latin typeface="Arial MT"/>
                        <a:cs typeface="Arial MT"/>
                      </a:endParaRPr>
                    </a:p>
                    <a:p>
                      <a:pPr marL="179070" indent="-123825">
                        <a:lnSpc>
                          <a:spcPct val="100000"/>
                        </a:lnSpc>
                        <a:spcBef>
                          <a:spcPts val="30"/>
                        </a:spcBef>
                        <a:buChar char="-"/>
                        <a:tabLst>
                          <a:tab pos="179705" algn="l"/>
                        </a:tabLst>
                      </a:pPr>
                      <a:r>
                        <a:rPr sz="1550" spc="10" dirty="0">
                          <a:solidFill>
                            <a:srgbClr val="231F20"/>
                          </a:solidFill>
                          <a:latin typeface="Arial MT"/>
                          <a:cs typeface="Arial MT"/>
                        </a:rPr>
                        <a:t>PLBR.</a:t>
                      </a:r>
                      <a:endParaRPr sz="1550">
                        <a:latin typeface="Arial MT"/>
                        <a:cs typeface="Arial MT"/>
                      </a:endParaRPr>
                    </a:p>
                  </a:txBody>
                  <a:tcPr marL="0" marR="0" marT="39370" marB="0">
                    <a:lnL w="6350">
                      <a:solidFill>
                        <a:srgbClr val="231F20"/>
                      </a:solidFill>
                      <a:prstDash val="solid"/>
                    </a:lnL>
                    <a:lnR w="6350">
                      <a:solidFill>
                        <a:srgbClr val="231F20"/>
                      </a:solidFill>
                      <a:prstDash val="solid"/>
                    </a:lnR>
                    <a:lnT w="6350">
                      <a:solidFill>
                        <a:srgbClr val="231F20"/>
                      </a:solidFill>
                      <a:prstDash val="solid"/>
                    </a:lnT>
                  </a:tcPr>
                </a:tc>
                <a:tc>
                  <a:txBody>
                    <a:bodyPr/>
                    <a:lstStyle/>
                    <a:p>
                      <a:pPr>
                        <a:lnSpc>
                          <a:spcPct val="100000"/>
                        </a:lnSpc>
                      </a:pPr>
                      <a:endParaRPr sz="1700">
                        <a:latin typeface="Times New Roman"/>
                        <a:cs typeface="Times New Roman"/>
                      </a:endParaRPr>
                    </a:p>
                  </a:txBody>
                  <a:tcPr marL="0" marR="0" marT="0" marB="0">
                    <a:lnL w="6350">
                      <a:solidFill>
                        <a:srgbClr val="231F20"/>
                      </a:solidFill>
                      <a:prstDash val="solid"/>
                    </a:lnL>
                    <a:lnR w="6350">
                      <a:solidFill>
                        <a:srgbClr val="231F20"/>
                      </a:solidFill>
                      <a:prstDash val="solid"/>
                    </a:lnR>
                  </a:tcPr>
                </a:tc>
                <a:tc>
                  <a:txBody>
                    <a:bodyPr/>
                    <a:lstStyle/>
                    <a:p>
                      <a:pPr marL="179070" indent="-123825">
                        <a:lnSpc>
                          <a:spcPct val="100000"/>
                        </a:lnSpc>
                        <a:spcBef>
                          <a:spcPts val="310"/>
                        </a:spcBef>
                        <a:buChar char="-"/>
                        <a:tabLst>
                          <a:tab pos="179705" algn="l"/>
                        </a:tabLst>
                      </a:pPr>
                      <a:r>
                        <a:rPr sz="1550" spc="10" dirty="0">
                          <a:solidFill>
                            <a:srgbClr val="231F20"/>
                          </a:solidFill>
                          <a:latin typeface="Arial MT"/>
                          <a:cs typeface="Arial MT"/>
                        </a:rPr>
                        <a:t>CEDAR;</a:t>
                      </a:r>
                      <a:endParaRPr sz="1550">
                        <a:latin typeface="Arial MT"/>
                        <a:cs typeface="Arial MT"/>
                      </a:endParaRPr>
                    </a:p>
                    <a:p>
                      <a:pPr marL="179070" indent="-123825">
                        <a:lnSpc>
                          <a:spcPct val="100000"/>
                        </a:lnSpc>
                        <a:spcBef>
                          <a:spcPts val="30"/>
                        </a:spcBef>
                        <a:buChar char="-"/>
                        <a:tabLst>
                          <a:tab pos="179705" algn="l"/>
                        </a:tabLst>
                      </a:pPr>
                      <a:r>
                        <a:rPr sz="1550" spc="5" dirty="0">
                          <a:solidFill>
                            <a:srgbClr val="231F20"/>
                          </a:solidFill>
                          <a:latin typeface="Arial MT"/>
                          <a:cs typeface="Arial MT"/>
                        </a:rPr>
                        <a:t>ZRP;</a:t>
                      </a:r>
                      <a:endParaRPr sz="1550">
                        <a:latin typeface="Arial MT"/>
                        <a:cs typeface="Arial MT"/>
                      </a:endParaRPr>
                    </a:p>
                    <a:p>
                      <a:pPr marL="179070" indent="-123825">
                        <a:lnSpc>
                          <a:spcPct val="100000"/>
                        </a:lnSpc>
                        <a:spcBef>
                          <a:spcPts val="25"/>
                        </a:spcBef>
                        <a:buChar char="-"/>
                        <a:tabLst>
                          <a:tab pos="179705" algn="l"/>
                        </a:tabLst>
                      </a:pPr>
                      <a:r>
                        <a:rPr sz="1550" spc="5" dirty="0">
                          <a:solidFill>
                            <a:srgbClr val="231F20"/>
                          </a:solidFill>
                          <a:latin typeface="Arial MT"/>
                          <a:cs typeface="Arial MT"/>
                        </a:rPr>
                        <a:t>ZHLS.</a:t>
                      </a:r>
                      <a:endParaRPr sz="1550">
                        <a:latin typeface="Arial MT"/>
                        <a:cs typeface="Arial MT"/>
                      </a:endParaRPr>
                    </a:p>
                  </a:txBody>
                  <a:tcPr marL="0" marR="0" marT="39370" marB="0">
                    <a:lnL w="6350">
                      <a:solidFill>
                        <a:srgbClr val="231F20"/>
                      </a:solidFill>
                      <a:prstDash val="solid"/>
                    </a:lnL>
                    <a:lnR w="6350">
                      <a:solidFill>
                        <a:srgbClr val="231F20"/>
                      </a:solidFill>
                      <a:prstDash val="solid"/>
                    </a:lnR>
                    <a:lnT w="6350">
                      <a:solidFill>
                        <a:srgbClr val="231F20"/>
                      </a:solidFill>
                      <a:prstDash val="solid"/>
                    </a:lnT>
                  </a:tcPr>
                </a:tc>
                <a:tc>
                  <a:txBody>
                    <a:bodyPr/>
                    <a:lstStyle/>
                    <a:p>
                      <a:pPr marL="819785" indent="-123825">
                        <a:lnSpc>
                          <a:spcPct val="100000"/>
                        </a:lnSpc>
                        <a:spcBef>
                          <a:spcPts val="310"/>
                        </a:spcBef>
                        <a:buChar char="-"/>
                        <a:tabLst>
                          <a:tab pos="820419" algn="l"/>
                        </a:tabLst>
                      </a:pPr>
                      <a:r>
                        <a:rPr sz="1550" spc="10" dirty="0">
                          <a:solidFill>
                            <a:srgbClr val="231F20"/>
                          </a:solidFill>
                          <a:latin typeface="Arial MT"/>
                          <a:cs typeface="Arial MT"/>
                        </a:rPr>
                        <a:t>DSDV;</a:t>
                      </a:r>
                      <a:endParaRPr sz="1550">
                        <a:latin typeface="Arial MT"/>
                        <a:cs typeface="Arial MT"/>
                      </a:endParaRPr>
                    </a:p>
                    <a:p>
                      <a:pPr marL="819785" indent="-123825">
                        <a:lnSpc>
                          <a:spcPct val="100000"/>
                        </a:lnSpc>
                        <a:spcBef>
                          <a:spcPts val="30"/>
                        </a:spcBef>
                        <a:buChar char="-"/>
                        <a:tabLst>
                          <a:tab pos="820419" algn="l"/>
                        </a:tabLst>
                      </a:pPr>
                      <a:r>
                        <a:rPr sz="1550" spc="15" dirty="0">
                          <a:solidFill>
                            <a:srgbClr val="231F20"/>
                          </a:solidFill>
                          <a:latin typeface="Arial MT"/>
                          <a:cs typeface="Arial MT"/>
                        </a:rPr>
                        <a:t>WRP;</a:t>
                      </a:r>
                      <a:endParaRPr sz="1550">
                        <a:latin typeface="Arial MT"/>
                        <a:cs typeface="Arial MT"/>
                      </a:endParaRPr>
                    </a:p>
                    <a:p>
                      <a:pPr marL="819785" indent="-123825">
                        <a:lnSpc>
                          <a:spcPct val="100000"/>
                        </a:lnSpc>
                        <a:spcBef>
                          <a:spcPts val="25"/>
                        </a:spcBef>
                        <a:buChar char="-"/>
                        <a:tabLst>
                          <a:tab pos="820419" algn="l"/>
                        </a:tabLst>
                      </a:pPr>
                      <a:r>
                        <a:rPr sz="1550" spc="10" dirty="0">
                          <a:solidFill>
                            <a:srgbClr val="231F20"/>
                          </a:solidFill>
                          <a:latin typeface="Arial MT"/>
                          <a:cs typeface="Arial MT"/>
                        </a:rPr>
                        <a:t>STAR;</a:t>
                      </a:r>
                      <a:endParaRPr sz="1550">
                        <a:latin typeface="Arial MT"/>
                        <a:cs typeface="Arial MT"/>
                      </a:endParaRPr>
                    </a:p>
                    <a:p>
                      <a:pPr marL="819785" indent="-123825">
                        <a:lnSpc>
                          <a:spcPct val="100000"/>
                        </a:lnSpc>
                        <a:spcBef>
                          <a:spcPts val="30"/>
                        </a:spcBef>
                        <a:buChar char="-"/>
                        <a:tabLst>
                          <a:tab pos="820419" algn="l"/>
                        </a:tabLst>
                      </a:pPr>
                      <a:r>
                        <a:rPr sz="1550" spc="10" dirty="0">
                          <a:solidFill>
                            <a:srgbClr val="231F20"/>
                          </a:solidFill>
                          <a:latin typeface="Arial MT"/>
                          <a:cs typeface="Arial MT"/>
                        </a:rPr>
                        <a:t>DSR;</a:t>
                      </a:r>
                      <a:endParaRPr sz="1550">
                        <a:latin typeface="Arial MT"/>
                        <a:cs typeface="Arial MT"/>
                      </a:endParaRPr>
                    </a:p>
                    <a:p>
                      <a:pPr marL="819785" indent="-123825">
                        <a:lnSpc>
                          <a:spcPct val="100000"/>
                        </a:lnSpc>
                        <a:spcBef>
                          <a:spcPts val="25"/>
                        </a:spcBef>
                        <a:buChar char="-"/>
                        <a:tabLst>
                          <a:tab pos="820419" algn="l"/>
                        </a:tabLst>
                      </a:pPr>
                      <a:r>
                        <a:rPr sz="1550" spc="10" dirty="0">
                          <a:solidFill>
                            <a:srgbClr val="231F20"/>
                          </a:solidFill>
                          <a:latin typeface="Arial MT"/>
                          <a:cs typeface="Arial MT"/>
                        </a:rPr>
                        <a:t>AODV;</a:t>
                      </a:r>
                      <a:endParaRPr sz="1550">
                        <a:latin typeface="Arial MT"/>
                        <a:cs typeface="Arial MT"/>
                      </a:endParaRPr>
                    </a:p>
                    <a:p>
                      <a:pPr marL="819785" indent="-123825">
                        <a:lnSpc>
                          <a:spcPct val="100000"/>
                        </a:lnSpc>
                        <a:spcBef>
                          <a:spcPts val="30"/>
                        </a:spcBef>
                        <a:buChar char="-"/>
                        <a:tabLst>
                          <a:tab pos="820419" algn="l"/>
                        </a:tabLst>
                      </a:pPr>
                      <a:r>
                        <a:rPr sz="1550" spc="5" dirty="0">
                          <a:solidFill>
                            <a:srgbClr val="231F20"/>
                          </a:solidFill>
                          <a:latin typeface="Arial MT"/>
                          <a:cs typeface="Arial MT"/>
                        </a:rPr>
                        <a:t>FSR;</a:t>
                      </a:r>
                      <a:endParaRPr sz="1550">
                        <a:latin typeface="Arial MT"/>
                        <a:cs typeface="Arial MT"/>
                      </a:endParaRPr>
                    </a:p>
                  </a:txBody>
                  <a:tcPr marL="0" marR="0" marT="39370" marB="0">
                    <a:lnL w="6350">
                      <a:solidFill>
                        <a:srgbClr val="231F20"/>
                      </a:solidFill>
                      <a:prstDash val="solid"/>
                    </a:lnL>
                    <a:lnR w="6350">
                      <a:solidFill>
                        <a:srgbClr val="231F20"/>
                      </a:solidFill>
                      <a:prstDash val="solid"/>
                    </a:lnR>
                    <a:lnT w="6350">
                      <a:solidFill>
                        <a:srgbClr val="231F20"/>
                      </a:solidFill>
                      <a:prstDash val="solid"/>
                    </a:lnT>
                  </a:tcPr>
                </a:tc>
                <a:tc>
                  <a:txBody>
                    <a:bodyPr/>
                    <a:lstStyle/>
                    <a:p>
                      <a:pPr marL="179070" indent="-123825">
                        <a:lnSpc>
                          <a:spcPct val="100000"/>
                        </a:lnSpc>
                        <a:spcBef>
                          <a:spcPts val="310"/>
                        </a:spcBef>
                        <a:buChar char="-"/>
                        <a:tabLst>
                          <a:tab pos="179705" algn="l"/>
                        </a:tabLst>
                      </a:pPr>
                      <a:r>
                        <a:rPr sz="1550" spc="10" dirty="0">
                          <a:solidFill>
                            <a:srgbClr val="231F20"/>
                          </a:solidFill>
                          <a:latin typeface="Arial MT"/>
                          <a:cs typeface="Arial MT"/>
                        </a:rPr>
                        <a:t>FORP;</a:t>
                      </a:r>
                      <a:endParaRPr sz="1550">
                        <a:latin typeface="Arial MT"/>
                        <a:cs typeface="Arial MT"/>
                      </a:endParaRPr>
                    </a:p>
                    <a:p>
                      <a:pPr marL="179070" indent="-123825">
                        <a:lnSpc>
                          <a:spcPct val="100000"/>
                        </a:lnSpc>
                        <a:spcBef>
                          <a:spcPts val="30"/>
                        </a:spcBef>
                        <a:buChar char="-"/>
                        <a:tabLst>
                          <a:tab pos="179705" algn="l"/>
                        </a:tabLst>
                      </a:pPr>
                      <a:r>
                        <a:rPr sz="1550" spc="10" dirty="0">
                          <a:solidFill>
                            <a:srgbClr val="231F20"/>
                          </a:solidFill>
                          <a:latin typeface="Arial MT"/>
                          <a:cs typeface="Arial MT"/>
                        </a:rPr>
                        <a:t>RABR;</a:t>
                      </a:r>
                      <a:endParaRPr sz="1550">
                        <a:latin typeface="Arial MT"/>
                        <a:cs typeface="Arial MT"/>
                      </a:endParaRPr>
                    </a:p>
                    <a:p>
                      <a:pPr marL="179070" indent="-123825">
                        <a:lnSpc>
                          <a:spcPct val="100000"/>
                        </a:lnSpc>
                        <a:spcBef>
                          <a:spcPts val="25"/>
                        </a:spcBef>
                        <a:buChar char="-"/>
                        <a:tabLst>
                          <a:tab pos="179705" algn="l"/>
                        </a:tabLst>
                      </a:pPr>
                      <a:r>
                        <a:rPr sz="1550" spc="10" dirty="0">
                          <a:solidFill>
                            <a:srgbClr val="231F20"/>
                          </a:solidFill>
                          <a:latin typeface="Arial MT"/>
                          <a:cs typeface="Arial MT"/>
                        </a:rPr>
                        <a:t>LBR.</a:t>
                      </a:r>
                      <a:endParaRPr sz="1550">
                        <a:latin typeface="Arial MT"/>
                        <a:cs typeface="Arial MT"/>
                      </a:endParaRPr>
                    </a:p>
                  </a:txBody>
                  <a:tcPr marL="0" marR="0" marT="39370" marB="0">
                    <a:lnL w="6350">
                      <a:solidFill>
                        <a:srgbClr val="231F20"/>
                      </a:solidFill>
                      <a:prstDash val="solid"/>
                    </a:lnL>
                    <a:lnT w="6350">
                      <a:solidFill>
                        <a:srgbClr val="231F20"/>
                      </a:solidFill>
                      <a:prstDash val="solid"/>
                    </a:lnT>
                  </a:tcPr>
                </a:tc>
                <a:extLst>
                  <a:ext uri="{0D108BD9-81ED-4DB2-BD59-A6C34878D82A}">
                    <a16:rowId xmlns:a16="http://schemas.microsoft.com/office/drawing/2014/main" xmlns="" val="10000"/>
                  </a:ext>
                </a:extLst>
              </a:tr>
              <a:tr h="535671">
                <a:tc>
                  <a:txBody>
                    <a:bodyPr/>
                    <a:lstStyle/>
                    <a:p>
                      <a:pPr marL="179070" indent="-123825">
                        <a:lnSpc>
                          <a:spcPts val="1535"/>
                        </a:lnSpc>
                        <a:buChar char="-"/>
                        <a:tabLst>
                          <a:tab pos="179705" algn="l"/>
                        </a:tabLst>
                      </a:pPr>
                      <a:r>
                        <a:rPr sz="1550" spc="10" dirty="0">
                          <a:solidFill>
                            <a:srgbClr val="231F20"/>
                          </a:solidFill>
                          <a:latin typeface="Arial MT"/>
                          <a:cs typeface="Arial MT"/>
                        </a:rPr>
                        <a:t>HSR;</a:t>
                      </a:r>
                      <a:endParaRPr sz="1550">
                        <a:latin typeface="Arial MT"/>
                        <a:cs typeface="Arial MT"/>
                      </a:endParaRPr>
                    </a:p>
                    <a:p>
                      <a:pPr marL="179070" indent="-123825">
                        <a:lnSpc>
                          <a:spcPct val="100000"/>
                        </a:lnSpc>
                        <a:spcBef>
                          <a:spcPts val="25"/>
                        </a:spcBef>
                        <a:buChar char="-"/>
                        <a:tabLst>
                          <a:tab pos="179705" algn="l"/>
                        </a:tabLst>
                      </a:pPr>
                      <a:r>
                        <a:rPr sz="1550" spc="10" dirty="0">
                          <a:solidFill>
                            <a:srgbClr val="231F20"/>
                          </a:solidFill>
                          <a:latin typeface="Arial MT"/>
                          <a:cs typeface="Arial MT"/>
                        </a:rPr>
                        <a:t>GSR.</a:t>
                      </a:r>
                      <a:endParaRPr sz="1550">
                        <a:latin typeface="Arial MT"/>
                        <a:cs typeface="Arial MT"/>
                      </a:endParaRPr>
                    </a:p>
                  </a:txBody>
                  <a:tcPr marL="0" marR="0" marT="0" marB="0">
                    <a:lnB w="6350">
                      <a:solidFill>
                        <a:srgbClr val="231F20"/>
                      </a:solidFill>
                      <a:prstDash val="solid"/>
                    </a:lnB>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L="819785" indent="-123825">
                        <a:lnSpc>
                          <a:spcPts val="1535"/>
                        </a:lnSpc>
                        <a:buChar char="-"/>
                        <a:tabLst>
                          <a:tab pos="820419" algn="l"/>
                        </a:tabLst>
                      </a:pPr>
                      <a:r>
                        <a:rPr sz="1550" spc="10" dirty="0">
                          <a:solidFill>
                            <a:srgbClr val="231F20"/>
                          </a:solidFill>
                          <a:latin typeface="Arial MT"/>
                          <a:cs typeface="Arial MT"/>
                        </a:rPr>
                        <a:t>HSR;</a:t>
                      </a:r>
                      <a:endParaRPr sz="1550">
                        <a:latin typeface="Arial MT"/>
                        <a:cs typeface="Arial MT"/>
                      </a:endParaRPr>
                    </a:p>
                    <a:p>
                      <a:pPr marL="819785" indent="-123825">
                        <a:lnSpc>
                          <a:spcPct val="100000"/>
                        </a:lnSpc>
                        <a:spcBef>
                          <a:spcPts val="25"/>
                        </a:spcBef>
                        <a:buChar char="-"/>
                        <a:tabLst>
                          <a:tab pos="820419" algn="l"/>
                        </a:tabLst>
                      </a:pPr>
                      <a:r>
                        <a:rPr sz="1550" spc="10" dirty="0">
                          <a:solidFill>
                            <a:srgbClr val="231F20"/>
                          </a:solidFill>
                          <a:latin typeface="Arial MT"/>
                          <a:cs typeface="Arial MT"/>
                        </a:rPr>
                        <a:t>GSR.</a:t>
                      </a:r>
                      <a:endParaRPr sz="1550">
                        <a:latin typeface="Arial MT"/>
                        <a:cs typeface="Arial MT"/>
                      </a:endParaRPr>
                    </a:p>
                  </a:txBody>
                  <a:tcPr marL="0" marR="0" marT="0" marB="0">
                    <a:lnB w="6350">
                      <a:solidFill>
                        <a:srgbClr val="231F20"/>
                      </a:solidFill>
                      <a:prstDash val="solid"/>
                    </a:lnB>
                  </a:tcPr>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xmlns="" val="10001"/>
                  </a:ext>
                </a:extLst>
              </a:tr>
            </a:tbl>
          </a:graphicData>
        </a:graphic>
      </p:graphicFrame>
      <p:grpSp>
        <p:nvGrpSpPr>
          <p:cNvPr id="30" name="object 30"/>
          <p:cNvGrpSpPr/>
          <p:nvPr/>
        </p:nvGrpSpPr>
        <p:grpSpPr>
          <a:xfrm>
            <a:off x="2514641" y="3777797"/>
            <a:ext cx="5715" cy="2049145"/>
            <a:chOff x="2514641" y="3777797"/>
            <a:chExt cx="5715" cy="2049145"/>
          </a:xfrm>
        </p:grpSpPr>
        <p:sp>
          <p:nvSpPr>
            <p:cNvPr id="31" name="object 31"/>
            <p:cNvSpPr/>
            <p:nvPr/>
          </p:nvSpPr>
          <p:spPr>
            <a:xfrm>
              <a:off x="2516348" y="5202884"/>
              <a:ext cx="1905" cy="622300"/>
            </a:xfrm>
            <a:custGeom>
              <a:avLst/>
              <a:gdLst/>
              <a:ahLst/>
              <a:cxnLst/>
              <a:rect l="l" t="t" r="r" b="b"/>
              <a:pathLst>
                <a:path w="1905" h="622300">
                  <a:moveTo>
                    <a:pt x="0" y="621793"/>
                  </a:moveTo>
                  <a:lnTo>
                    <a:pt x="1703" y="621793"/>
                  </a:lnTo>
                  <a:lnTo>
                    <a:pt x="1703" y="616648"/>
                  </a:lnTo>
                </a:path>
                <a:path w="1905" h="622300">
                  <a:moveTo>
                    <a:pt x="1703" y="609796"/>
                  </a:moveTo>
                  <a:lnTo>
                    <a:pt x="1703" y="602947"/>
                  </a:lnTo>
                </a:path>
                <a:path w="1905" h="622300">
                  <a:moveTo>
                    <a:pt x="1703" y="596099"/>
                  </a:moveTo>
                  <a:lnTo>
                    <a:pt x="1703" y="589250"/>
                  </a:lnTo>
                </a:path>
                <a:path w="1905" h="622300">
                  <a:moveTo>
                    <a:pt x="1703" y="582401"/>
                  </a:moveTo>
                  <a:lnTo>
                    <a:pt x="1703" y="575552"/>
                  </a:lnTo>
                </a:path>
                <a:path w="1905" h="622300">
                  <a:moveTo>
                    <a:pt x="1703" y="568671"/>
                  </a:moveTo>
                  <a:lnTo>
                    <a:pt x="1703" y="561822"/>
                  </a:lnTo>
                </a:path>
                <a:path w="1905" h="622300">
                  <a:moveTo>
                    <a:pt x="1703" y="554974"/>
                  </a:moveTo>
                  <a:lnTo>
                    <a:pt x="1703" y="548125"/>
                  </a:lnTo>
                </a:path>
                <a:path w="1905" h="622300">
                  <a:moveTo>
                    <a:pt x="1703" y="541276"/>
                  </a:moveTo>
                  <a:lnTo>
                    <a:pt x="1703" y="534427"/>
                  </a:lnTo>
                </a:path>
                <a:path w="1905" h="622300">
                  <a:moveTo>
                    <a:pt x="1703" y="527579"/>
                  </a:moveTo>
                  <a:lnTo>
                    <a:pt x="1703" y="520730"/>
                  </a:lnTo>
                </a:path>
                <a:path w="1905" h="622300">
                  <a:moveTo>
                    <a:pt x="1703" y="513881"/>
                  </a:moveTo>
                  <a:lnTo>
                    <a:pt x="1703" y="507033"/>
                  </a:lnTo>
                </a:path>
                <a:path w="1905" h="622300">
                  <a:moveTo>
                    <a:pt x="1703" y="500184"/>
                  </a:moveTo>
                  <a:lnTo>
                    <a:pt x="1703" y="493335"/>
                  </a:lnTo>
                </a:path>
                <a:path w="1905" h="622300">
                  <a:moveTo>
                    <a:pt x="1703" y="486454"/>
                  </a:moveTo>
                  <a:lnTo>
                    <a:pt x="1703" y="479605"/>
                  </a:lnTo>
                </a:path>
                <a:path w="1905" h="622300">
                  <a:moveTo>
                    <a:pt x="1703" y="472756"/>
                  </a:moveTo>
                  <a:lnTo>
                    <a:pt x="1703" y="465908"/>
                  </a:lnTo>
                </a:path>
                <a:path w="1905" h="622300">
                  <a:moveTo>
                    <a:pt x="1703" y="459059"/>
                  </a:moveTo>
                  <a:lnTo>
                    <a:pt x="1703" y="452210"/>
                  </a:lnTo>
                </a:path>
                <a:path w="1905" h="622300">
                  <a:moveTo>
                    <a:pt x="1703" y="445362"/>
                  </a:moveTo>
                  <a:lnTo>
                    <a:pt x="1703" y="438513"/>
                  </a:lnTo>
                </a:path>
                <a:path w="1905" h="622300">
                  <a:moveTo>
                    <a:pt x="1703" y="431664"/>
                  </a:moveTo>
                  <a:lnTo>
                    <a:pt x="1703" y="424815"/>
                  </a:lnTo>
                </a:path>
                <a:path w="1905" h="622300">
                  <a:moveTo>
                    <a:pt x="1703" y="417967"/>
                  </a:moveTo>
                  <a:lnTo>
                    <a:pt x="1703" y="411085"/>
                  </a:lnTo>
                </a:path>
                <a:path w="1905" h="622300">
                  <a:moveTo>
                    <a:pt x="1703" y="404237"/>
                  </a:moveTo>
                  <a:lnTo>
                    <a:pt x="1703" y="397388"/>
                  </a:lnTo>
                </a:path>
                <a:path w="1905" h="622300">
                  <a:moveTo>
                    <a:pt x="1703" y="390539"/>
                  </a:moveTo>
                  <a:lnTo>
                    <a:pt x="1703" y="383691"/>
                  </a:lnTo>
                </a:path>
                <a:path w="1905" h="622300">
                  <a:moveTo>
                    <a:pt x="1703" y="376842"/>
                  </a:moveTo>
                  <a:lnTo>
                    <a:pt x="1703" y="369993"/>
                  </a:lnTo>
                </a:path>
                <a:path w="1905" h="622300">
                  <a:moveTo>
                    <a:pt x="1703" y="363144"/>
                  </a:moveTo>
                  <a:lnTo>
                    <a:pt x="1703" y="356296"/>
                  </a:lnTo>
                </a:path>
                <a:path w="1905" h="622300">
                  <a:moveTo>
                    <a:pt x="1703" y="349447"/>
                  </a:moveTo>
                  <a:lnTo>
                    <a:pt x="1703" y="342598"/>
                  </a:lnTo>
                </a:path>
                <a:path w="1905" h="622300">
                  <a:moveTo>
                    <a:pt x="1703" y="335750"/>
                  </a:moveTo>
                  <a:lnTo>
                    <a:pt x="1703" y="328868"/>
                  </a:lnTo>
                </a:path>
                <a:path w="1905" h="622300">
                  <a:moveTo>
                    <a:pt x="1703" y="322019"/>
                  </a:moveTo>
                  <a:lnTo>
                    <a:pt x="1703" y="315171"/>
                  </a:lnTo>
                </a:path>
                <a:path w="1905" h="622300">
                  <a:moveTo>
                    <a:pt x="1703" y="308322"/>
                  </a:moveTo>
                  <a:lnTo>
                    <a:pt x="1703" y="301473"/>
                  </a:lnTo>
                </a:path>
                <a:path w="1905" h="622300">
                  <a:moveTo>
                    <a:pt x="1703" y="294625"/>
                  </a:moveTo>
                  <a:lnTo>
                    <a:pt x="1703" y="287776"/>
                  </a:lnTo>
                </a:path>
                <a:path w="1905" h="622300">
                  <a:moveTo>
                    <a:pt x="1703" y="280927"/>
                  </a:moveTo>
                  <a:lnTo>
                    <a:pt x="1703" y="274079"/>
                  </a:lnTo>
                </a:path>
                <a:path w="1905" h="622300">
                  <a:moveTo>
                    <a:pt x="1703" y="267230"/>
                  </a:moveTo>
                  <a:lnTo>
                    <a:pt x="1703" y="260381"/>
                  </a:lnTo>
                </a:path>
                <a:path w="1905" h="622300">
                  <a:moveTo>
                    <a:pt x="1703" y="253532"/>
                  </a:moveTo>
                  <a:lnTo>
                    <a:pt x="1703" y="246651"/>
                  </a:lnTo>
                </a:path>
                <a:path w="1905" h="622300">
                  <a:moveTo>
                    <a:pt x="1703" y="239802"/>
                  </a:moveTo>
                  <a:lnTo>
                    <a:pt x="1703" y="232954"/>
                  </a:lnTo>
                </a:path>
                <a:path w="1905" h="622300">
                  <a:moveTo>
                    <a:pt x="1703" y="226105"/>
                  </a:moveTo>
                  <a:lnTo>
                    <a:pt x="1703" y="219256"/>
                  </a:lnTo>
                </a:path>
                <a:path w="1905" h="622300">
                  <a:moveTo>
                    <a:pt x="1703" y="212407"/>
                  </a:moveTo>
                  <a:lnTo>
                    <a:pt x="1703" y="205559"/>
                  </a:lnTo>
                </a:path>
                <a:path w="1905" h="622300">
                  <a:moveTo>
                    <a:pt x="1703" y="198710"/>
                  </a:moveTo>
                  <a:lnTo>
                    <a:pt x="1703" y="191861"/>
                  </a:lnTo>
                </a:path>
                <a:path w="1905" h="622300">
                  <a:moveTo>
                    <a:pt x="1703" y="185013"/>
                  </a:moveTo>
                  <a:lnTo>
                    <a:pt x="1703" y="178164"/>
                  </a:lnTo>
                </a:path>
                <a:path w="1905" h="622300">
                  <a:moveTo>
                    <a:pt x="1703" y="171315"/>
                  </a:moveTo>
                  <a:lnTo>
                    <a:pt x="1703" y="164434"/>
                  </a:lnTo>
                </a:path>
                <a:path w="1905" h="622300">
                  <a:moveTo>
                    <a:pt x="1703" y="157585"/>
                  </a:moveTo>
                  <a:lnTo>
                    <a:pt x="1703" y="150736"/>
                  </a:lnTo>
                </a:path>
                <a:path w="1905" h="622300">
                  <a:moveTo>
                    <a:pt x="1703" y="143888"/>
                  </a:moveTo>
                  <a:lnTo>
                    <a:pt x="1703" y="137039"/>
                  </a:lnTo>
                </a:path>
                <a:path w="1905" h="622300">
                  <a:moveTo>
                    <a:pt x="1703" y="130190"/>
                  </a:moveTo>
                  <a:lnTo>
                    <a:pt x="1703" y="123342"/>
                  </a:lnTo>
                </a:path>
                <a:path w="1905" h="622300">
                  <a:moveTo>
                    <a:pt x="1703" y="116493"/>
                  </a:moveTo>
                  <a:lnTo>
                    <a:pt x="1703" y="109644"/>
                  </a:lnTo>
                </a:path>
                <a:path w="1905" h="622300">
                  <a:moveTo>
                    <a:pt x="1703" y="102796"/>
                  </a:moveTo>
                  <a:lnTo>
                    <a:pt x="1703" y="95947"/>
                  </a:lnTo>
                </a:path>
                <a:path w="1905" h="622300">
                  <a:moveTo>
                    <a:pt x="1703" y="89065"/>
                  </a:moveTo>
                  <a:lnTo>
                    <a:pt x="1703" y="82217"/>
                  </a:lnTo>
                </a:path>
                <a:path w="1905" h="622300">
                  <a:moveTo>
                    <a:pt x="1703" y="75368"/>
                  </a:moveTo>
                  <a:lnTo>
                    <a:pt x="1703" y="68519"/>
                  </a:lnTo>
                </a:path>
                <a:path w="1905" h="622300">
                  <a:moveTo>
                    <a:pt x="1703" y="61703"/>
                  </a:moveTo>
                  <a:lnTo>
                    <a:pt x="1703" y="54822"/>
                  </a:lnTo>
                </a:path>
                <a:path w="1905" h="622300">
                  <a:moveTo>
                    <a:pt x="1703" y="47973"/>
                  </a:moveTo>
                  <a:lnTo>
                    <a:pt x="1703" y="41124"/>
                  </a:lnTo>
                </a:path>
                <a:path w="1905" h="622300">
                  <a:moveTo>
                    <a:pt x="1703" y="34276"/>
                  </a:moveTo>
                  <a:lnTo>
                    <a:pt x="1703" y="27427"/>
                  </a:lnTo>
                </a:path>
                <a:path w="1905" h="622300">
                  <a:moveTo>
                    <a:pt x="1703" y="20578"/>
                  </a:moveTo>
                  <a:lnTo>
                    <a:pt x="1703" y="13730"/>
                  </a:lnTo>
                </a:path>
                <a:path w="1905" h="622300">
                  <a:moveTo>
                    <a:pt x="1703" y="6848"/>
                  </a:moveTo>
                  <a:lnTo>
                    <a:pt x="1703" y="0"/>
                  </a:lnTo>
                </a:path>
              </a:pathLst>
            </a:custGeom>
            <a:ln w="3412">
              <a:solidFill>
                <a:srgbClr val="231F20"/>
              </a:solidFill>
            </a:ln>
          </p:spPr>
          <p:txBody>
            <a:bodyPr wrap="square" lIns="0" tIns="0" rIns="0" bIns="0" rtlCol="0"/>
            <a:lstStyle/>
            <a:p>
              <a:endParaRPr/>
            </a:p>
          </p:txBody>
        </p:sp>
        <p:sp>
          <p:nvSpPr>
            <p:cNvPr id="32" name="object 32"/>
            <p:cNvSpPr/>
            <p:nvPr/>
          </p:nvSpPr>
          <p:spPr>
            <a:xfrm>
              <a:off x="2518051" y="5189219"/>
              <a:ext cx="0" cy="6985"/>
            </a:xfrm>
            <a:custGeom>
              <a:avLst/>
              <a:gdLst/>
              <a:ahLst/>
              <a:cxnLst/>
              <a:rect l="l" t="t" r="r" b="b"/>
              <a:pathLst>
                <a:path h="6985">
                  <a:moveTo>
                    <a:pt x="-1706" y="3407"/>
                  </a:moveTo>
                  <a:lnTo>
                    <a:pt x="1706" y="3407"/>
                  </a:lnTo>
                </a:path>
              </a:pathLst>
            </a:custGeom>
            <a:ln w="6815">
              <a:solidFill>
                <a:srgbClr val="231F20"/>
              </a:solidFill>
            </a:ln>
          </p:spPr>
          <p:txBody>
            <a:bodyPr wrap="square" lIns="0" tIns="0" rIns="0" bIns="0" rtlCol="0"/>
            <a:lstStyle/>
            <a:p>
              <a:endParaRPr/>
            </a:p>
          </p:txBody>
        </p:sp>
        <p:sp>
          <p:nvSpPr>
            <p:cNvPr id="33" name="object 33"/>
            <p:cNvSpPr/>
            <p:nvPr/>
          </p:nvSpPr>
          <p:spPr>
            <a:xfrm>
              <a:off x="2518051" y="5052180"/>
              <a:ext cx="0" cy="130810"/>
            </a:xfrm>
            <a:custGeom>
              <a:avLst/>
              <a:gdLst/>
              <a:ahLst/>
              <a:cxnLst/>
              <a:rect l="l" t="t" r="r" b="b"/>
              <a:pathLst>
                <a:path h="130810">
                  <a:moveTo>
                    <a:pt x="0" y="130190"/>
                  </a:moveTo>
                  <a:lnTo>
                    <a:pt x="0" y="123309"/>
                  </a:lnTo>
                </a:path>
                <a:path h="130810">
                  <a:moveTo>
                    <a:pt x="0" y="116460"/>
                  </a:moveTo>
                  <a:lnTo>
                    <a:pt x="0" y="109611"/>
                  </a:lnTo>
                </a:path>
                <a:path h="130810">
                  <a:moveTo>
                    <a:pt x="0" y="102763"/>
                  </a:moveTo>
                  <a:lnTo>
                    <a:pt x="0" y="95914"/>
                  </a:lnTo>
                </a:path>
                <a:path h="130810">
                  <a:moveTo>
                    <a:pt x="0" y="89065"/>
                  </a:moveTo>
                  <a:lnTo>
                    <a:pt x="0" y="82217"/>
                  </a:lnTo>
                </a:path>
                <a:path h="130810">
                  <a:moveTo>
                    <a:pt x="0" y="75335"/>
                  </a:moveTo>
                  <a:lnTo>
                    <a:pt x="0" y="68486"/>
                  </a:lnTo>
                </a:path>
                <a:path h="130810">
                  <a:moveTo>
                    <a:pt x="0" y="61671"/>
                  </a:moveTo>
                  <a:lnTo>
                    <a:pt x="0" y="54822"/>
                  </a:lnTo>
                </a:path>
                <a:path h="130810">
                  <a:moveTo>
                    <a:pt x="0" y="47973"/>
                  </a:moveTo>
                  <a:lnTo>
                    <a:pt x="0" y="41092"/>
                  </a:lnTo>
                </a:path>
                <a:path h="130810">
                  <a:moveTo>
                    <a:pt x="0" y="34243"/>
                  </a:moveTo>
                  <a:lnTo>
                    <a:pt x="0" y="27394"/>
                  </a:lnTo>
                </a:path>
                <a:path h="130810">
                  <a:moveTo>
                    <a:pt x="0" y="20546"/>
                  </a:moveTo>
                  <a:lnTo>
                    <a:pt x="0" y="13697"/>
                  </a:lnTo>
                </a:path>
                <a:path h="130810">
                  <a:moveTo>
                    <a:pt x="0" y="6848"/>
                  </a:moveTo>
                  <a:lnTo>
                    <a:pt x="0" y="0"/>
                  </a:lnTo>
                </a:path>
              </a:pathLst>
            </a:custGeom>
            <a:ln w="3412">
              <a:solidFill>
                <a:srgbClr val="231F20"/>
              </a:solidFill>
            </a:ln>
          </p:spPr>
          <p:txBody>
            <a:bodyPr wrap="square" lIns="0" tIns="0" rIns="0" bIns="0" rtlCol="0"/>
            <a:lstStyle/>
            <a:p>
              <a:endParaRPr/>
            </a:p>
          </p:txBody>
        </p:sp>
        <p:sp>
          <p:nvSpPr>
            <p:cNvPr id="34" name="object 34"/>
            <p:cNvSpPr/>
            <p:nvPr/>
          </p:nvSpPr>
          <p:spPr>
            <a:xfrm>
              <a:off x="2518051" y="5038482"/>
              <a:ext cx="0" cy="6985"/>
            </a:xfrm>
            <a:custGeom>
              <a:avLst/>
              <a:gdLst/>
              <a:ahLst/>
              <a:cxnLst/>
              <a:rect l="l" t="t" r="r" b="b"/>
              <a:pathLst>
                <a:path h="6985">
                  <a:moveTo>
                    <a:pt x="-1706" y="3407"/>
                  </a:moveTo>
                  <a:lnTo>
                    <a:pt x="1706" y="3407"/>
                  </a:lnTo>
                </a:path>
              </a:pathLst>
            </a:custGeom>
            <a:ln w="6815">
              <a:solidFill>
                <a:srgbClr val="231F20"/>
              </a:solidFill>
            </a:ln>
          </p:spPr>
          <p:txBody>
            <a:bodyPr wrap="square" lIns="0" tIns="0" rIns="0" bIns="0" rtlCol="0"/>
            <a:lstStyle/>
            <a:p>
              <a:endParaRPr/>
            </a:p>
          </p:txBody>
        </p:sp>
        <p:sp>
          <p:nvSpPr>
            <p:cNvPr id="35" name="object 35"/>
            <p:cNvSpPr/>
            <p:nvPr/>
          </p:nvSpPr>
          <p:spPr>
            <a:xfrm>
              <a:off x="2518051" y="3777797"/>
              <a:ext cx="0" cy="1254125"/>
            </a:xfrm>
            <a:custGeom>
              <a:avLst/>
              <a:gdLst/>
              <a:ahLst/>
              <a:cxnLst/>
              <a:rect l="l" t="t" r="r" b="b"/>
              <a:pathLst>
                <a:path h="1254125">
                  <a:moveTo>
                    <a:pt x="0" y="1253836"/>
                  </a:moveTo>
                  <a:lnTo>
                    <a:pt x="0" y="1246987"/>
                  </a:lnTo>
                </a:path>
                <a:path h="1254125">
                  <a:moveTo>
                    <a:pt x="0" y="1240138"/>
                  </a:moveTo>
                  <a:lnTo>
                    <a:pt x="0" y="1233257"/>
                  </a:lnTo>
                </a:path>
                <a:path h="1254125">
                  <a:moveTo>
                    <a:pt x="0" y="1226408"/>
                  </a:moveTo>
                  <a:lnTo>
                    <a:pt x="0" y="1219560"/>
                  </a:lnTo>
                </a:path>
                <a:path h="1254125">
                  <a:moveTo>
                    <a:pt x="0" y="1212711"/>
                  </a:moveTo>
                  <a:lnTo>
                    <a:pt x="0" y="1205862"/>
                  </a:lnTo>
                </a:path>
                <a:path h="1254125">
                  <a:moveTo>
                    <a:pt x="0" y="1199013"/>
                  </a:moveTo>
                  <a:lnTo>
                    <a:pt x="0" y="1192165"/>
                  </a:lnTo>
                </a:path>
                <a:path h="1254125">
                  <a:moveTo>
                    <a:pt x="0" y="1185316"/>
                  </a:moveTo>
                  <a:lnTo>
                    <a:pt x="0" y="1178467"/>
                  </a:lnTo>
                </a:path>
                <a:path h="1254125">
                  <a:moveTo>
                    <a:pt x="0" y="1171619"/>
                  </a:moveTo>
                  <a:lnTo>
                    <a:pt x="0" y="1164770"/>
                  </a:lnTo>
                </a:path>
                <a:path h="1254125">
                  <a:moveTo>
                    <a:pt x="0" y="1157888"/>
                  </a:moveTo>
                  <a:lnTo>
                    <a:pt x="0" y="1151040"/>
                  </a:lnTo>
                </a:path>
                <a:path h="1254125">
                  <a:moveTo>
                    <a:pt x="0" y="1144191"/>
                  </a:moveTo>
                  <a:lnTo>
                    <a:pt x="0" y="1137342"/>
                  </a:lnTo>
                </a:path>
                <a:path h="1254125">
                  <a:moveTo>
                    <a:pt x="0" y="1130494"/>
                  </a:moveTo>
                  <a:lnTo>
                    <a:pt x="0" y="1123645"/>
                  </a:lnTo>
                </a:path>
                <a:path h="1254125">
                  <a:moveTo>
                    <a:pt x="0" y="1116796"/>
                  </a:moveTo>
                  <a:lnTo>
                    <a:pt x="0" y="1109948"/>
                  </a:lnTo>
                </a:path>
                <a:path h="1254125">
                  <a:moveTo>
                    <a:pt x="0" y="1103099"/>
                  </a:moveTo>
                  <a:lnTo>
                    <a:pt x="0" y="1096250"/>
                  </a:lnTo>
                </a:path>
                <a:path h="1254125">
                  <a:moveTo>
                    <a:pt x="0" y="1089401"/>
                  </a:moveTo>
                  <a:lnTo>
                    <a:pt x="0" y="1082553"/>
                  </a:lnTo>
                </a:path>
                <a:path h="1254125">
                  <a:moveTo>
                    <a:pt x="0" y="1075671"/>
                  </a:moveTo>
                  <a:lnTo>
                    <a:pt x="0" y="1068823"/>
                  </a:lnTo>
                </a:path>
                <a:path h="1254125">
                  <a:moveTo>
                    <a:pt x="0" y="1061974"/>
                  </a:moveTo>
                  <a:lnTo>
                    <a:pt x="0" y="1055125"/>
                  </a:lnTo>
                </a:path>
                <a:path h="1254125">
                  <a:moveTo>
                    <a:pt x="0" y="1048277"/>
                  </a:moveTo>
                  <a:lnTo>
                    <a:pt x="0" y="1041428"/>
                  </a:lnTo>
                </a:path>
                <a:path h="1254125">
                  <a:moveTo>
                    <a:pt x="0" y="1034579"/>
                  </a:moveTo>
                  <a:lnTo>
                    <a:pt x="0" y="1027730"/>
                  </a:lnTo>
                </a:path>
                <a:path h="1254125">
                  <a:moveTo>
                    <a:pt x="0" y="1020882"/>
                  </a:moveTo>
                  <a:lnTo>
                    <a:pt x="0" y="1014033"/>
                  </a:lnTo>
                </a:path>
                <a:path h="1254125">
                  <a:moveTo>
                    <a:pt x="0" y="1007184"/>
                  </a:moveTo>
                  <a:lnTo>
                    <a:pt x="0" y="1000336"/>
                  </a:lnTo>
                </a:path>
                <a:path h="1254125">
                  <a:moveTo>
                    <a:pt x="0" y="993454"/>
                  </a:moveTo>
                  <a:lnTo>
                    <a:pt x="0" y="986605"/>
                  </a:lnTo>
                </a:path>
                <a:path h="1254125">
                  <a:moveTo>
                    <a:pt x="0" y="979757"/>
                  </a:moveTo>
                  <a:lnTo>
                    <a:pt x="0" y="972908"/>
                  </a:lnTo>
                </a:path>
                <a:path h="1254125">
                  <a:moveTo>
                    <a:pt x="0" y="966059"/>
                  </a:moveTo>
                  <a:lnTo>
                    <a:pt x="0" y="959211"/>
                  </a:lnTo>
                </a:path>
                <a:path h="1254125">
                  <a:moveTo>
                    <a:pt x="0" y="952362"/>
                  </a:moveTo>
                  <a:lnTo>
                    <a:pt x="0" y="945513"/>
                  </a:lnTo>
                </a:path>
                <a:path h="1254125">
                  <a:moveTo>
                    <a:pt x="0" y="938665"/>
                  </a:moveTo>
                  <a:lnTo>
                    <a:pt x="0" y="931816"/>
                  </a:lnTo>
                </a:path>
                <a:path h="1254125">
                  <a:moveTo>
                    <a:pt x="0" y="924967"/>
                  </a:moveTo>
                  <a:lnTo>
                    <a:pt x="0" y="918118"/>
                  </a:lnTo>
                </a:path>
                <a:path h="1254125">
                  <a:moveTo>
                    <a:pt x="0" y="911237"/>
                  </a:moveTo>
                  <a:lnTo>
                    <a:pt x="0" y="904388"/>
                  </a:lnTo>
                </a:path>
                <a:path h="1254125">
                  <a:moveTo>
                    <a:pt x="0" y="897540"/>
                  </a:moveTo>
                  <a:lnTo>
                    <a:pt x="0" y="890691"/>
                  </a:lnTo>
                </a:path>
                <a:path h="1254125">
                  <a:moveTo>
                    <a:pt x="0" y="883842"/>
                  </a:moveTo>
                  <a:lnTo>
                    <a:pt x="0" y="876994"/>
                  </a:lnTo>
                </a:path>
                <a:path h="1254125">
                  <a:moveTo>
                    <a:pt x="0" y="870145"/>
                  </a:moveTo>
                  <a:lnTo>
                    <a:pt x="0" y="863296"/>
                  </a:lnTo>
                </a:path>
                <a:path h="1254125">
                  <a:moveTo>
                    <a:pt x="0" y="856447"/>
                  </a:moveTo>
                  <a:lnTo>
                    <a:pt x="0" y="849599"/>
                  </a:lnTo>
                </a:path>
                <a:path h="1254125">
                  <a:moveTo>
                    <a:pt x="0" y="842750"/>
                  </a:moveTo>
                  <a:lnTo>
                    <a:pt x="0" y="835869"/>
                  </a:lnTo>
                </a:path>
                <a:path h="1254125">
                  <a:moveTo>
                    <a:pt x="0" y="829020"/>
                  </a:moveTo>
                  <a:lnTo>
                    <a:pt x="0" y="822171"/>
                  </a:lnTo>
                </a:path>
                <a:path h="1254125">
                  <a:moveTo>
                    <a:pt x="0" y="815322"/>
                  </a:moveTo>
                  <a:lnTo>
                    <a:pt x="0" y="808474"/>
                  </a:lnTo>
                </a:path>
                <a:path h="1254125">
                  <a:moveTo>
                    <a:pt x="0" y="801625"/>
                  </a:moveTo>
                  <a:lnTo>
                    <a:pt x="0" y="794776"/>
                  </a:lnTo>
                </a:path>
                <a:path h="1254125">
                  <a:moveTo>
                    <a:pt x="0" y="787928"/>
                  </a:moveTo>
                  <a:lnTo>
                    <a:pt x="0" y="781079"/>
                  </a:lnTo>
                </a:path>
                <a:path h="1254125">
                  <a:moveTo>
                    <a:pt x="0" y="774230"/>
                  </a:moveTo>
                  <a:lnTo>
                    <a:pt x="0" y="767382"/>
                  </a:lnTo>
                </a:path>
                <a:path h="1254125">
                  <a:moveTo>
                    <a:pt x="0" y="760533"/>
                  </a:moveTo>
                  <a:lnTo>
                    <a:pt x="0" y="753651"/>
                  </a:lnTo>
                </a:path>
                <a:path h="1254125">
                  <a:moveTo>
                    <a:pt x="0" y="746803"/>
                  </a:moveTo>
                  <a:lnTo>
                    <a:pt x="0" y="739954"/>
                  </a:lnTo>
                </a:path>
                <a:path h="1254125">
                  <a:moveTo>
                    <a:pt x="0" y="733105"/>
                  </a:moveTo>
                  <a:lnTo>
                    <a:pt x="0" y="726257"/>
                  </a:lnTo>
                </a:path>
                <a:path h="1254125">
                  <a:moveTo>
                    <a:pt x="0" y="719408"/>
                  </a:moveTo>
                  <a:lnTo>
                    <a:pt x="0" y="712559"/>
                  </a:lnTo>
                </a:path>
                <a:path h="1254125">
                  <a:moveTo>
                    <a:pt x="0" y="705710"/>
                  </a:moveTo>
                  <a:lnTo>
                    <a:pt x="0" y="698862"/>
                  </a:lnTo>
                </a:path>
                <a:path h="1254125">
                  <a:moveTo>
                    <a:pt x="0" y="692013"/>
                  </a:moveTo>
                  <a:lnTo>
                    <a:pt x="0" y="685164"/>
                  </a:lnTo>
                </a:path>
                <a:path h="1254125">
                  <a:moveTo>
                    <a:pt x="0" y="678316"/>
                  </a:moveTo>
                  <a:lnTo>
                    <a:pt x="0" y="671434"/>
                  </a:lnTo>
                </a:path>
                <a:path h="1254125">
                  <a:moveTo>
                    <a:pt x="0" y="664586"/>
                  </a:moveTo>
                  <a:lnTo>
                    <a:pt x="0" y="657737"/>
                  </a:lnTo>
                </a:path>
                <a:path h="1254125">
                  <a:moveTo>
                    <a:pt x="0" y="650888"/>
                  </a:moveTo>
                  <a:lnTo>
                    <a:pt x="0" y="644039"/>
                  </a:lnTo>
                </a:path>
                <a:path h="1254125">
                  <a:moveTo>
                    <a:pt x="0" y="637191"/>
                  </a:moveTo>
                  <a:lnTo>
                    <a:pt x="0" y="630342"/>
                  </a:lnTo>
                </a:path>
                <a:path h="1254125">
                  <a:moveTo>
                    <a:pt x="0" y="623493"/>
                  </a:moveTo>
                  <a:lnTo>
                    <a:pt x="0" y="616645"/>
                  </a:lnTo>
                </a:path>
                <a:path h="1254125">
                  <a:moveTo>
                    <a:pt x="0" y="609796"/>
                  </a:moveTo>
                  <a:lnTo>
                    <a:pt x="0" y="602947"/>
                  </a:lnTo>
                </a:path>
                <a:path h="1254125">
                  <a:moveTo>
                    <a:pt x="0" y="596066"/>
                  </a:moveTo>
                  <a:lnTo>
                    <a:pt x="0" y="589217"/>
                  </a:lnTo>
                </a:path>
                <a:path h="1254125">
                  <a:moveTo>
                    <a:pt x="0" y="582368"/>
                  </a:moveTo>
                  <a:lnTo>
                    <a:pt x="0" y="575520"/>
                  </a:lnTo>
                </a:path>
                <a:path h="1254125">
                  <a:moveTo>
                    <a:pt x="0" y="568671"/>
                  </a:moveTo>
                  <a:lnTo>
                    <a:pt x="0" y="561822"/>
                  </a:lnTo>
                </a:path>
                <a:path h="1254125">
                  <a:moveTo>
                    <a:pt x="0" y="554974"/>
                  </a:moveTo>
                  <a:lnTo>
                    <a:pt x="0" y="548125"/>
                  </a:lnTo>
                </a:path>
                <a:path h="1254125">
                  <a:moveTo>
                    <a:pt x="0" y="541276"/>
                  </a:moveTo>
                  <a:lnTo>
                    <a:pt x="0" y="534427"/>
                  </a:lnTo>
                </a:path>
                <a:path h="1254125">
                  <a:moveTo>
                    <a:pt x="0" y="527579"/>
                  </a:moveTo>
                  <a:lnTo>
                    <a:pt x="0" y="520730"/>
                  </a:lnTo>
                </a:path>
                <a:path h="1254125">
                  <a:moveTo>
                    <a:pt x="0" y="513849"/>
                  </a:moveTo>
                  <a:lnTo>
                    <a:pt x="0" y="507000"/>
                  </a:lnTo>
                </a:path>
                <a:path h="1254125">
                  <a:moveTo>
                    <a:pt x="0" y="500151"/>
                  </a:moveTo>
                  <a:lnTo>
                    <a:pt x="0" y="493302"/>
                  </a:lnTo>
                </a:path>
                <a:path h="1254125">
                  <a:moveTo>
                    <a:pt x="0" y="486454"/>
                  </a:moveTo>
                  <a:lnTo>
                    <a:pt x="0" y="479605"/>
                  </a:lnTo>
                </a:path>
                <a:path h="1254125">
                  <a:moveTo>
                    <a:pt x="0" y="472756"/>
                  </a:moveTo>
                  <a:lnTo>
                    <a:pt x="0" y="465908"/>
                  </a:lnTo>
                </a:path>
                <a:path h="1254125">
                  <a:moveTo>
                    <a:pt x="0" y="459059"/>
                  </a:moveTo>
                  <a:lnTo>
                    <a:pt x="0" y="452210"/>
                  </a:lnTo>
                </a:path>
                <a:path h="1254125">
                  <a:moveTo>
                    <a:pt x="0" y="445362"/>
                  </a:moveTo>
                  <a:lnTo>
                    <a:pt x="0" y="438513"/>
                  </a:lnTo>
                </a:path>
                <a:path h="1254125">
                  <a:moveTo>
                    <a:pt x="0" y="431631"/>
                  </a:moveTo>
                  <a:lnTo>
                    <a:pt x="0" y="424783"/>
                  </a:lnTo>
                </a:path>
                <a:path h="1254125">
                  <a:moveTo>
                    <a:pt x="0" y="417934"/>
                  </a:moveTo>
                  <a:lnTo>
                    <a:pt x="0" y="411085"/>
                  </a:lnTo>
                </a:path>
                <a:path h="1254125">
                  <a:moveTo>
                    <a:pt x="0" y="404237"/>
                  </a:moveTo>
                  <a:lnTo>
                    <a:pt x="0" y="397388"/>
                  </a:lnTo>
                </a:path>
                <a:path h="1254125">
                  <a:moveTo>
                    <a:pt x="0" y="390539"/>
                  </a:moveTo>
                  <a:lnTo>
                    <a:pt x="0" y="383691"/>
                  </a:lnTo>
                </a:path>
                <a:path h="1254125">
                  <a:moveTo>
                    <a:pt x="0" y="376842"/>
                  </a:moveTo>
                  <a:lnTo>
                    <a:pt x="0" y="369993"/>
                  </a:lnTo>
                </a:path>
                <a:path h="1254125">
                  <a:moveTo>
                    <a:pt x="0" y="363144"/>
                  </a:moveTo>
                  <a:lnTo>
                    <a:pt x="0" y="356263"/>
                  </a:lnTo>
                </a:path>
                <a:path h="1254125">
                  <a:moveTo>
                    <a:pt x="0" y="349414"/>
                  </a:moveTo>
                  <a:lnTo>
                    <a:pt x="0" y="342566"/>
                  </a:lnTo>
                </a:path>
                <a:path h="1254125">
                  <a:moveTo>
                    <a:pt x="0" y="335717"/>
                  </a:moveTo>
                  <a:lnTo>
                    <a:pt x="0" y="328868"/>
                  </a:lnTo>
                </a:path>
                <a:path h="1254125">
                  <a:moveTo>
                    <a:pt x="0" y="322019"/>
                  </a:moveTo>
                  <a:lnTo>
                    <a:pt x="0" y="315171"/>
                  </a:lnTo>
                </a:path>
                <a:path h="1254125">
                  <a:moveTo>
                    <a:pt x="0" y="308322"/>
                  </a:moveTo>
                  <a:lnTo>
                    <a:pt x="0" y="301473"/>
                  </a:lnTo>
                </a:path>
                <a:path h="1254125">
                  <a:moveTo>
                    <a:pt x="0" y="294625"/>
                  </a:moveTo>
                  <a:lnTo>
                    <a:pt x="0" y="287776"/>
                  </a:lnTo>
                </a:path>
                <a:path h="1254125">
                  <a:moveTo>
                    <a:pt x="0" y="280927"/>
                  </a:moveTo>
                  <a:lnTo>
                    <a:pt x="0" y="274046"/>
                  </a:lnTo>
                </a:path>
                <a:path h="1254125">
                  <a:moveTo>
                    <a:pt x="0" y="267197"/>
                  </a:moveTo>
                  <a:lnTo>
                    <a:pt x="0" y="260348"/>
                  </a:lnTo>
                </a:path>
                <a:path h="1254125">
                  <a:moveTo>
                    <a:pt x="0" y="253500"/>
                  </a:moveTo>
                  <a:lnTo>
                    <a:pt x="0" y="246651"/>
                  </a:lnTo>
                </a:path>
                <a:path h="1254125">
                  <a:moveTo>
                    <a:pt x="0" y="239802"/>
                  </a:moveTo>
                  <a:lnTo>
                    <a:pt x="0" y="232954"/>
                  </a:lnTo>
                </a:path>
                <a:path h="1254125">
                  <a:moveTo>
                    <a:pt x="0" y="226105"/>
                  </a:moveTo>
                  <a:lnTo>
                    <a:pt x="0" y="219256"/>
                  </a:lnTo>
                </a:path>
                <a:path h="1254125">
                  <a:moveTo>
                    <a:pt x="0" y="212407"/>
                  </a:moveTo>
                  <a:lnTo>
                    <a:pt x="0" y="205559"/>
                  </a:lnTo>
                </a:path>
                <a:path h="1254125">
                  <a:moveTo>
                    <a:pt x="0" y="198710"/>
                  </a:moveTo>
                  <a:lnTo>
                    <a:pt x="0" y="191829"/>
                  </a:lnTo>
                </a:path>
                <a:path h="1254125">
                  <a:moveTo>
                    <a:pt x="0" y="184980"/>
                  </a:moveTo>
                  <a:lnTo>
                    <a:pt x="0" y="178131"/>
                  </a:lnTo>
                </a:path>
                <a:path h="1254125">
                  <a:moveTo>
                    <a:pt x="0" y="171283"/>
                  </a:moveTo>
                  <a:lnTo>
                    <a:pt x="0" y="164434"/>
                  </a:lnTo>
                </a:path>
                <a:path h="1254125">
                  <a:moveTo>
                    <a:pt x="0" y="157585"/>
                  </a:moveTo>
                  <a:lnTo>
                    <a:pt x="0" y="150736"/>
                  </a:lnTo>
                </a:path>
                <a:path h="1254125">
                  <a:moveTo>
                    <a:pt x="0" y="143888"/>
                  </a:moveTo>
                  <a:lnTo>
                    <a:pt x="0" y="137039"/>
                  </a:lnTo>
                </a:path>
                <a:path h="1254125">
                  <a:moveTo>
                    <a:pt x="0" y="130190"/>
                  </a:moveTo>
                  <a:lnTo>
                    <a:pt x="0" y="123342"/>
                  </a:lnTo>
                </a:path>
                <a:path h="1254125">
                  <a:moveTo>
                    <a:pt x="0" y="116493"/>
                  </a:moveTo>
                  <a:lnTo>
                    <a:pt x="0" y="109611"/>
                  </a:lnTo>
                </a:path>
                <a:path h="1254125">
                  <a:moveTo>
                    <a:pt x="0" y="102763"/>
                  </a:moveTo>
                  <a:lnTo>
                    <a:pt x="0" y="95914"/>
                  </a:lnTo>
                </a:path>
                <a:path h="1254125">
                  <a:moveTo>
                    <a:pt x="0" y="89065"/>
                  </a:moveTo>
                  <a:lnTo>
                    <a:pt x="0" y="82217"/>
                  </a:lnTo>
                </a:path>
                <a:path h="1254125">
                  <a:moveTo>
                    <a:pt x="0" y="75368"/>
                  </a:moveTo>
                  <a:lnTo>
                    <a:pt x="0" y="68519"/>
                  </a:lnTo>
                </a:path>
                <a:path h="1254125">
                  <a:moveTo>
                    <a:pt x="0" y="61671"/>
                  </a:moveTo>
                  <a:lnTo>
                    <a:pt x="0" y="54822"/>
                  </a:lnTo>
                </a:path>
                <a:path h="1254125">
                  <a:moveTo>
                    <a:pt x="0" y="47973"/>
                  </a:moveTo>
                  <a:lnTo>
                    <a:pt x="0" y="41124"/>
                  </a:lnTo>
                </a:path>
                <a:path h="1254125">
                  <a:moveTo>
                    <a:pt x="0" y="34276"/>
                  </a:moveTo>
                  <a:lnTo>
                    <a:pt x="0" y="27394"/>
                  </a:lnTo>
                </a:path>
                <a:path h="1254125">
                  <a:moveTo>
                    <a:pt x="0" y="20546"/>
                  </a:moveTo>
                  <a:lnTo>
                    <a:pt x="0" y="13697"/>
                  </a:lnTo>
                </a:path>
                <a:path h="1254125">
                  <a:moveTo>
                    <a:pt x="0" y="6848"/>
                  </a:moveTo>
                  <a:lnTo>
                    <a:pt x="0" y="0"/>
                  </a:lnTo>
                </a:path>
              </a:pathLst>
            </a:custGeom>
            <a:ln w="3412">
              <a:solidFill>
                <a:srgbClr val="231F20"/>
              </a:solidFill>
            </a:ln>
          </p:spPr>
          <p:txBody>
            <a:bodyPr wrap="square" lIns="0" tIns="0" rIns="0" bIns="0" rtlCol="0"/>
            <a:lstStyle/>
            <a:p>
              <a:endParaRPr/>
            </a:p>
          </p:txBody>
        </p:sp>
      </p:grpSp>
      <p:grpSp>
        <p:nvGrpSpPr>
          <p:cNvPr id="36" name="object 36"/>
          <p:cNvGrpSpPr/>
          <p:nvPr/>
        </p:nvGrpSpPr>
        <p:grpSpPr>
          <a:xfrm>
            <a:off x="1107064" y="3767538"/>
            <a:ext cx="6985" cy="2047239"/>
            <a:chOff x="1107064" y="3767538"/>
            <a:chExt cx="6985" cy="2047239"/>
          </a:xfrm>
        </p:grpSpPr>
        <p:sp>
          <p:nvSpPr>
            <p:cNvPr id="37" name="object 37"/>
            <p:cNvSpPr/>
            <p:nvPr/>
          </p:nvSpPr>
          <p:spPr>
            <a:xfrm>
              <a:off x="1108770" y="3769244"/>
              <a:ext cx="3810" cy="1319530"/>
            </a:xfrm>
            <a:custGeom>
              <a:avLst/>
              <a:gdLst/>
              <a:ahLst/>
              <a:cxnLst/>
              <a:rect l="l" t="t" r="r" b="b"/>
              <a:pathLst>
                <a:path w="3809" h="1319529">
                  <a:moveTo>
                    <a:pt x="3417" y="0"/>
                  </a:moveTo>
                  <a:lnTo>
                    <a:pt x="0" y="0"/>
                  </a:lnTo>
                  <a:lnTo>
                    <a:pt x="0" y="3407"/>
                  </a:lnTo>
                </a:path>
                <a:path w="3809" h="1319529">
                  <a:moveTo>
                    <a:pt x="0" y="10256"/>
                  </a:moveTo>
                  <a:lnTo>
                    <a:pt x="0" y="17105"/>
                  </a:lnTo>
                </a:path>
                <a:path w="3809" h="1319529">
                  <a:moveTo>
                    <a:pt x="0" y="23986"/>
                  </a:moveTo>
                  <a:lnTo>
                    <a:pt x="0" y="30835"/>
                  </a:lnTo>
                </a:path>
                <a:path w="3809" h="1319529">
                  <a:moveTo>
                    <a:pt x="0" y="37684"/>
                  </a:moveTo>
                  <a:lnTo>
                    <a:pt x="0" y="44532"/>
                  </a:lnTo>
                </a:path>
                <a:path w="3809" h="1319529">
                  <a:moveTo>
                    <a:pt x="0" y="51381"/>
                  </a:moveTo>
                  <a:lnTo>
                    <a:pt x="0" y="58230"/>
                  </a:lnTo>
                </a:path>
                <a:path w="3809" h="1319529">
                  <a:moveTo>
                    <a:pt x="0" y="65079"/>
                  </a:moveTo>
                  <a:lnTo>
                    <a:pt x="0" y="71927"/>
                  </a:lnTo>
                </a:path>
                <a:path w="3809" h="1319529">
                  <a:moveTo>
                    <a:pt x="0" y="78776"/>
                  </a:moveTo>
                  <a:lnTo>
                    <a:pt x="0" y="85625"/>
                  </a:lnTo>
                </a:path>
                <a:path w="3809" h="1319529">
                  <a:moveTo>
                    <a:pt x="0" y="92473"/>
                  </a:moveTo>
                  <a:lnTo>
                    <a:pt x="0" y="99322"/>
                  </a:lnTo>
                </a:path>
                <a:path w="3809" h="1319529">
                  <a:moveTo>
                    <a:pt x="0" y="106203"/>
                  </a:moveTo>
                  <a:lnTo>
                    <a:pt x="0" y="113052"/>
                  </a:lnTo>
                </a:path>
                <a:path w="3809" h="1319529">
                  <a:moveTo>
                    <a:pt x="0" y="119901"/>
                  </a:moveTo>
                  <a:lnTo>
                    <a:pt x="0" y="126750"/>
                  </a:lnTo>
                </a:path>
                <a:path w="3809" h="1319529">
                  <a:moveTo>
                    <a:pt x="0" y="133598"/>
                  </a:moveTo>
                  <a:lnTo>
                    <a:pt x="0" y="140447"/>
                  </a:lnTo>
                </a:path>
                <a:path w="3809" h="1319529">
                  <a:moveTo>
                    <a:pt x="0" y="147296"/>
                  </a:moveTo>
                  <a:lnTo>
                    <a:pt x="0" y="154144"/>
                  </a:lnTo>
                </a:path>
                <a:path w="3809" h="1319529">
                  <a:moveTo>
                    <a:pt x="0" y="160993"/>
                  </a:moveTo>
                  <a:lnTo>
                    <a:pt x="0" y="167842"/>
                  </a:lnTo>
                </a:path>
                <a:path w="3809" h="1319529">
                  <a:moveTo>
                    <a:pt x="0" y="174690"/>
                  </a:moveTo>
                  <a:lnTo>
                    <a:pt x="0" y="181572"/>
                  </a:lnTo>
                </a:path>
                <a:path w="3809" h="1319529">
                  <a:moveTo>
                    <a:pt x="0" y="188421"/>
                  </a:moveTo>
                  <a:lnTo>
                    <a:pt x="0" y="195269"/>
                  </a:lnTo>
                </a:path>
                <a:path w="3809" h="1319529">
                  <a:moveTo>
                    <a:pt x="0" y="202118"/>
                  </a:moveTo>
                  <a:lnTo>
                    <a:pt x="0" y="208967"/>
                  </a:lnTo>
                </a:path>
                <a:path w="3809" h="1319529">
                  <a:moveTo>
                    <a:pt x="0" y="215815"/>
                  </a:moveTo>
                  <a:lnTo>
                    <a:pt x="0" y="222664"/>
                  </a:lnTo>
                </a:path>
                <a:path w="3809" h="1319529">
                  <a:moveTo>
                    <a:pt x="0" y="229513"/>
                  </a:moveTo>
                  <a:lnTo>
                    <a:pt x="0" y="236362"/>
                  </a:lnTo>
                </a:path>
                <a:path w="3809" h="1319529">
                  <a:moveTo>
                    <a:pt x="0" y="243210"/>
                  </a:moveTo>
                  <a:lnTo>
                    <a:pt x="0" y="250059"/>
                  </a:lnTo>
                </a:path>
                <a:path w="3809" h="1319529">
                  <a:moveTo>
                    <a:pt x="0" y="256908"/>
                  </a:moveTo>
                  <a:lnTo>
                    <a:pt x="0" y="263789"/>
                  </a:lnTo>
                </a:path>
                <a:path w="3809" h="1319529">
                  <a:moveTo>
                    <a:pt x="0" y="270638"/>
                  </a:moveTo>
                  <a:lnTo>
                    <a:pt x="0" y="277487"/>
                  </a:lnTo>
                </a:path>
                <a:path w="3809" h="1319529">
                  <a:moveTo>
                    <a:pt x="0" y="284335"/>
                  </a:moveTo>
                  <a:lnTo>
                    <a:pt x="0" y="291184"/>
                  </a:lnTo>
                </a:path>
                <a:path w="3809" h="1319529">
                  <a:moveTo>
                    <a:pt x="0" y="298033"/>
                  </a:moveTo>
                  <a:lnTo>
                    <a:pt x="0" y="304881"/>
                  </a:lnTo>
                </a:path>
                <a:path w="3809" h="1319529">
                  <a:moveTo>
                    <a:pt x="0" y="311730"/>
                  </a:moveTo>
                  <a:lnTo>
                    <a:pt x="0" y="318579"/>
                  </a:lnTo>
                </a:path>
                <a:path w="3809" h="1319529">
                  <a:moveTo>
                    <a:pt x="0" y="325427"/>
                  </a:moveTo>
                  <a:lnTo>
                    <a:pt x="0" y="332276"/>
                  </a:lnTo>
                </a:path>
                <a:path w="3809" h="1319529">
                  <a:moveTo>
                    <a:pt x="0" y="339125"/>
                  </a:moveTo>
                  <a:lnTo>
                    <a:pt x="0" y="346006"/>
                  </a:lnTo>
                </a:path>
                <a:path w="3809" h="1319529">
                  <a:moveTo>
                    <a:pt x="0" y="352855"/>
                  </a:moveTo>
                  <a:lnTo>
                    <a:pt x="0" y="359704"/>
                  </a:lnTo>
                </a:path>
                <a:path w="3809" h="1319529">
                  <a:moveTo>
                    <a:pt x="0" y="366552"/>
                  </a:moveTo>
                  <a:lnTo>
                    <a:pt x="0" y="373401"/>
                  </a:lnTo>
                </a:path>
                <a:path w="3809" h="1319529">
                  <a:moveTo>
                    <a:pt x="0" y="380250"/>
                  </a:moveTo>
                  <a:lnTo>
                    <a:pt x="0" y="387098"/>
                  </a:lnTo>
                </a:path>
                <a:path w="3809" h="1319529">
                  <a:moveTo>
                    <a:pt x="0" y="393947"/>
                  </a:moveTo>
                  <a:lnTo>
                    <a:pt x="0" y="400796"/>
                  </a:lnTo>
                </a:path>
                <a:path w="3809" h="1319529">
                  <a:moveTo>
                    <a:pt x="0" y="407645"/>
                  </a:moveTo>
                  <a:lnTo>
                    <a:pt x="0" y="414493"/>
                  </a:lnTo>
                </a:path>
                <a:path w="3809" h="1319529">
                  <a:moveTo>
                    <a:pt x="0" y="421342"/>
                  </a:moveTo>
                  <a:lnTo>
                    <a:pt x="0" y="428223"/>
                  </a:lnTo>
                </a:path>
                <a:path w="3809" h="1319529">
                  <a:moveTo>
                    <a:pt x="0" y="435072"/>
                  </a:moveTo>
                  <a:lnTo>
                    <a:pt x="0" y="441921"/>
                  </a:lnTo>
                </a:path>
                <a:path w="3809" h="1319529">
                  <a:moveTo>
                    <a:pt x="0" y="448770"/>
                  </a:moveTo>
                  <a:lnTo>
                    <a:pt x="0" y="455618"/>
                  </a:lnTo>
                </a:path>
                <a:path w="3809" h="1319529">
                  <a:moveTo>
                    <a:pt x="0" y="462467"/>
                  </a:moveTo>
                  <a:lnTo>
                    <a:pt x="0" y="469316"/>
                  </a:lnTo>
                </a:path>
                <a:path w="3809" h="1319529">
                  <a:moveTo>
                    <a:pt x="0" y="476164"/>
                  </a:moveTo>
                  <a:lnTo>
                    <a:pt x="0" y="483013"/>
                  </a:lnTo>
                </a:path>
                <a:path w="3809" h="1319529">
                  <a:moveTo>
                    <a:pt x="0" y="489862"/>
                  </a:moveTo>
                  <a:lnTo>
                    <a:pt x="0" y="496710"/>
                  </a:lnTo>
                </a:path>
                <a:path w="3809" h="1319529">
                  <a:moveTo>
                    <a:pt x="0" y="503559"/>
                  </a:moveTo>
                  <a:lnTo>
                    <a:pt x="0" y="510441"/>
                  </a:lnTo>
                </a:path>
                <a:path w="3809" h="1319529">
                  <a:moveTo>
                    <a:pt x="0" y="517289"/>
                  </a:moveTo>
                  <a:lnTo>
                    <a:pt x="0" y="524138"/>
                  </a:lnTo>
                </a:path>
                <a:path w="3809" h="1319529">
                  <a:moveTo>
                    <a:pt x="0" y="530987"/>
                  </a:moveTo>
                  <a:lnTo>
                    <a:pt x="0" y="537835"/>
                  </a:lnTo>
                </a:path>
                <a:path w="3809" h="1319529">
                  <a:moveTo>
                    <a:pt x="0" y="544684"/>
                  </a:moveTo>
                  <a:lnTo>
                    <a:pt x="0" y="551533"/>
                  </a:lnTo>
                </a:path>
                <a:path w="3809" h="1319529">
                  <a:moveTo>
                    <a:pt x="0" y="558382"/>
                  </a:moveTo>
                  <a:lnTo>
                    <a:pt x="0" y="565230"/>
                  </a:lnTo>
                </a:path>
                <a:path w="3809" h="1319529">
                  <a:moveTo>
                    <a:pt x="0" y="572079"/>
                  </a:moveTo>
                  <a:lnTo>
                    <a:pt x="0" y="578928"/>
                  </a:lnTo>
                </a:path>
                <a:path w="3809" h="1319529">
                  <a:moveTo>
                    <a:pt x="0" y="585776"/>
                  </a:moveTo>
                  <a:lnTo>
                    <a:pt x="0" y="592658"/>
                  </a:lnTo>
                </a:path>
                <a:path w="3809" h="1319529">
                  <a:moveTo>
                    <a:pt x="0" y="599506"/>
                  </a:moveTo>
                  <a:lnTo>
                    <a:pt x="0" y="606355"/>
                  </a:lnTo>
                </a:path>
                <a:path w="3809" h="1319529">
                  <a:moveTo>
                    <a:pt x="0" y="613204"/>
                  </a:moveTo>
                  <a:lnTo>
                    <a:pt x="0" y="620053"/>
                  </a:lnTo>
                </a:path>
                <a:path w="3809" h="1319529">
                  <a:moveTo>
                    <a:pt x="0" y="626901"/>
                  </a:moveTo>
                  <a:lnTo>
                    <a:pt x="0" y="633750"/>
                  </a:lnTo>
                </a:path>
                <a:path w="3809" h="1319529">
                  <a:moveTo>
                    <a:pt x="0" y="640599"/>
                  </a:moveTo>
                  <a:lnTo>
                    <a:pt x="0" y="647447"/>
                  </a:lnTo>
                </a:path>
                <a:path w="3809" h="1319529">
                  <a:moveTo>
                    <a:pt x="0" y="654296"/>
                  </a:moveTo>
                  <a:lnTo>
                    <a:pt x="0" y="661145"/>
                  </a:lnTo>
                </a:path>
                <a:path w="3809" h="1319529">
                  <a:moveTo>
                    <a:pt x="0" y="667993"/>
                  </a:moveTo>
                  <a:lnTo>
                    <a:pt x="0" y="674875"/>
                  </a:lnTo>
                </a:path>
                <a:path w="3809" h="1319529">
                  <a:moveTo>
                    <a:pt x="0" y="681724"/>
                  </a:moveTo>
                  <a:lnTo>
                    <a:pt x="0" y="688572"/>
                  </a:lnTo>
                </a:path>
                <a:path w="3809" h="1319529">
                  <a:moveTo>
                    <a:pt x="0" y="695421"/>
                  </a:moveTo>
                  <a:lnTo>
                    <a:pt x="0" y="702270"/>
                  </a:lnTo>
                </a:path>
                <a:path w="3809" h="1319529">
                  <a:moveTo>
                    <a:pt x="0" y="709118"/>
                  </a:moveTo>
                  <a:lnTo>
                    <a:pt x="0" y="715967"/>
                  </a:lnTo>
                </a:path>
                <a:path w="3809" h="1319529">
                  <a:moveTo>
                    <a:pt x="0" y="722816"/>
                  </a:moveTo>
                  <a:lnTo>
                    <a:pt x="0" y="729665"/>
                  </a:lnTo>
                </a:path>
                <a:path w="3809" h="1319529">
                  <a:moveTo>
                    <a:pt x="0" y="736513"/>
                  </a:moveTo>
                  <a:lnTo>
                    <a:pt x="0" y="743362"/>
                  </a:lnTo>
                </a:path>
                <a:path w="3809" h="1319529">
                  <a:moveTo>
                    <a:pt x="0" y="750211"/>
                  </a:moveTo>
                  <a:lnTo>
                    <a:pt x="0" y="757092"/>
                  </a:lnTo>
                </a:path>
                <a:path w="3809" h="1319529">
                  <a:moveTo>
                    <a:pt x="0" y="763941"/>
                  </a:moveTo>
                  <a:lnTo>
                    <a:pt x="0" y="770790"/>
                  </a:lnTo>
                </a:path>
                <a:path w="3809" h="1319529">
                  <a:moveTo>
                    <a:pt x="0" y="777638"/>
                  </a:moveTo>
                  <a:lnTo>
                    <a:pt x="0" y="784487"/>
                  </a:lnTo>
                </a:path>
                <a:path w="3809" h="1319529">
                  <a:moveTo>
                    <a:pt x="0" y="791336"/>
                  </a:moveTo>
                  <a:lnTo>
                    <a:pt x="0" y="798184"/>
                  </a:lnTo>
                </a:path>
                <a:path w="3809" h="1319529">
                  <a:moveTo>
                    <a:pt x="0" y="805033"/>
                  </a:moveTo>
                  <a:lnTo>
                    <a:pt x="0" y="811882"/>
                  </a:lnTo>
                </a:path>
                <a:path w="3809" h="1319529">
                  <a:moveTo>
                    <a:pt x="0" y="818730"/>
                  </a:moveTo>
                  <a:lnTo>
                    <a:pt x="0" y="825579"/>
                  </a:lnTo>
                </a:path>
                <a:path w="3809" h="1319529">
                  <a:moveTo>
                    <a:pt x="0" y="832461"/>
                  </a:moveTo>
                  <a:lnTo>
                    <a:pt x="0" y="839309"/>
                  </a:lnTo>
                </a:path>
                <a:path w="3809" h="1319529">
                  <a:moveTo>
                    <a:pt x="0" y="846158"/>
                  </a:moveTo>
                  <a:lnTo>
                    <a:pt x="0" y="853007"/>
                  </a:lnTo>
                </a:path>
                <a:path w="3809" h="1319529">
                  <a:moveTo>
                    <a:pt x="0" y="859855"/>
                  </a:moveTo>
                  <a:lnTo>
                    <a:pt x="0" y="866704"/>
                  </a:lnTo>
                </a:path>
                <a:path w="3809" h="1319529">
                  <a:moveTo>
                    <a:pt x="0" y="873553"/>
                  </a:moveTo>
                  <a:lnTo>
                    <a:pt x="0" y="880401"/>
                  </a:lnTo>
                </a:path>
                <a:path w="3809" h="1319529">
                  <a:moveTo>
                    <a:pt x="0" y="887250"/>
                  </a:moveTo>
                  <a:lnTo>
                    <a:pt x="0" y="894099"/>
                  </a:lnTo>
                </a:path>
                <a:path w="3809" h="1319529">
                  <a:moveTo>
                    <a:pt x="0" y="900948"/>
                  </a:moveTo>
                  <a:lnTo>
                    <a:pt x="0" y="907796"/>
                  </a:lnTo>
                </a:path>
                <a:path w="3809" h="1319529">
                  <a:moveTo>
                    <a:pt x="0" y="914678"/>
                  </a:moveTo>
                  <a:lnTo>
                    <a:pt x="0" y="921526"/>
                  </a:lnTo>
                </a:path>
                <a:path w="3809" h="1319529">
                  <a:moveTo>
                    <a:pt x="0" y="928375"/>
                  </a:moveTo>
                  <a:lnTo>
                    <a:pt x="0" y="935224"/>
                  </a:lnTo>
                </a:path>
                <a:path w="3809" h="1319529">
                  <a:moveTo>
                    <a:pt x="0" y="942073"/>
                  </a:moveTo>
                  <a:lnTo>
                    <a:pt x="0" y="948921"/>
                  </a:lnTo>
                </a:path>
                <a:path w="3809" h="1319529">
                  <a:moveTo>
                    <a:pt x="0" y="955770"/>
                  </a:moveTo>
                  <a:lnTo>
                    <a:pt x="0" y="962619"/>
                  </a:lnTo>
                </a:path>
                <a:path w="3809" h="1319529">
                  <a:moveTo>
                    <a:pt x="0" y="969467"/>
                  </a:moveTo>
                  <a:lnTo>
                    <a:pt x="0" y="976316"/>
                  </a:lnTo>
                </a:path>
                <a:path w="3809" h="1319529">
                  <a:moveTo>
                    <a:pt x="0" y="983165"/>
                  </a:moveTo>
                  <a:lnTo>
                    <a:pt x="0" y="990013"/>
                  </a:lnTo>
                </a:path>
                <a:path w="3809" h="1319529">
                  <a:moveTo>
                    <a:pt x="0" y="996895"/>
                  </a:moveTo>
                  <a:lnTo>
                    <a:pt x="0" y="1003744"/>
                  </a:lnTo>
                </a:path>
                <a:path w="3809" h="1319529">
                  <a:moveTo>
                    <a:pt x="0" y="1010592"/>
                  </a:moveTo>
                  <a:lnTo>
                    <a:pt x="0" y="1017441"/>
                  </a:lnTo>
                </a:path>
                <a:path w="3809" h="1319529">
                  <a:moveTo>
                    <a:pt x="0" y="1024290"/>
                  </a:moveTo>
                  <a:lnTo>
                    <a:pt x="0" y="1031138"/>
                  </a:lnTo>
                </a:path>
                <a:path w="3809" h="1319529">
                  <a:moveTo>
                    <a:pt x="0" y="1037987"/>
                  </a:moveTo>
                  <a:lnTo>
                    <a:pt x="0" y="1044836"/>
                  </a:lnTo>
                </a:path>
                <a:path w="3809" h="1319529">
                  <a:moveTo>
                    <a:pt x="0" y="1051684"/>
                  </a:moveTo>
                  <a:lnTo>
                    <a:pt x="0" y="1058533"/>
                  </a:lnTo>
                </a:path>
                <a:path w="3809" h="1319529">
                  <a:moveTo>
                    <a:pt x="0" y="1065382"/>
                  </a:moveTo>
                  <a:lnTo>
                    <a:pt x="0" y="1072263"/>
                  </a:lnTo>
                </a:path>
                <a:path w="3809" h="1319529">
                  <a:moveTo>
                    <a:pt x="0" y="1079112"/>
                  </a:moveTo>
                  <a:lnTo>
                    <a:pt x="0" y="1085961"/>
                  </a:lnTo>
                </a:path>
                <a:path w="3809" h="1319529">
                  <a:moveTo>
                    <a:pt x="0" y="1092809"/>
                  </a:moveTo>
                  <a:lnTo>
                    <a:pt x="0" y="1099658"/>
                  </a:lnTo>
                </a:path>
                <a:path w="3809" h="1319529">
                  <a:moveTo>
                    <a:pt x="0" y="1106507"/>
                  </a:moveTo>
                  <a:lnTo>
                    <a:pt x="0" y="1113356"/>
                  </a:lnTo>
                </a:path>
                <a:path w="3809" h="1319529">
                  <a:moveTo>
                    <a:pt x="0" y="1120204"/>
                  </a:moveTo>
                  <a:lnTo>
                    <a:pt x="0" y="1127053"/>
                  </a:lnTo>
                </a:path>
                <a:path w="3809" h="1319529">
                  <a:moveTo>
                    <a:pt x="0" y="1133902"/>
                  </a:moveTo>
                  <a:lnTo>
                    <a:pt x="0" y="1140750"/>
                  </a:lnTo>
                </a:path>
                <a:path w="3809" h="1319529">
                  <a:moveTo>
                    <a:pt x="0" y="1147599"/>
                  </a:moveTo>
                  <a:lnTo>
                    <a:pt x="0" y="1154481"/>
                  </a:lnTo>
                </a:path>
                <a:path w="3809" h="1319529">
                  <a:moveTo>
                    <a:pt x="0" y="1161329"/>
                  </a:moveTo>
                  <a:lnTo>
                    <a:pt x="0" y="1168178"/>
                  </a:lnTo>
                </a:path>
                <a:path w="3809" h="1319529">
                  <a:moveTo>
                    <a:pt x="0" y="1175027"/>
                  </a:moveTo>
                  <a:lnTo>
                    <a:pt x="0" y="1181875"/>
                  </a:lnTo>
                </a:path>
                <a:path w="3809" h="1319529">
                  <a:moveTo>
                    <a:pt x="0" y="1188724"/>
                  </a:moveTo>
                  <a:lnTo>
                    <a:pt x="0" y="1195573"/>
                  </a:lnTo>
                </a:path>
                <a:path w="3809" h="1319529">
                  <a:moveTo>
                    <a:pt x="0" y="1202421"/>
                  </a:moveTo>
                  <a:lnTo>
                    <a:pt x="0" y="1209270"/>
                  </a:lnTo>
                </a:path>
                <a:path w="3809" h="1319529">
                  <a:moveTo>
                    <a:pt x="0" y="1216119"/>
                  </a:moveTo>
                  <a:lnTo>
                    <a:pt x="0" y="1222968"/>
                  </a:lnTo>
                </a:path>
                <a:path w="3809" h="1319529">
                  <a:moveTo>
                    <a:pt x="0" y="1229816"/>
                  </a:moveTo>
                  <a:lnTo>
                    <a:pt x="0" y="1236698"/>
                  </a:lnTo>
                </a:path>
                <a:path w="3809" h="1319529">
                  <a:moveTo>
                    <a:pt x="0" y="1243546"/>
                  </a:moveTo>
                  <a:lnTo>
                    <a:pt x="0" y="1250395"/>
                  </a:lnTo>
                </a:path>
                <a:path w="3809" h="1319529">
                  <a:moveTo>
                    <a:pt x="0" y="1257244"/>
                  </a:moveTo>
                  <a:lnTo>
                    <a:pt x="0" y="1264092"/>
                  </a:lnTo>
                </a:path>
                <a:path w="3809" h="1319529">
                  <a:moveTo>
                    <a:pt x="0" y="1270941"/>
                  </a:moveTo>
                  <a:lnTo>
                    <a:pt x="0" y="1277790"/>
                  </a:lnTo>
                </a:path>
                <a:path w="3809" h="1319529">
                  <a:moveTo>
                    <a:pt x="0" y="1284639"/>
                  </a:moveTo>
                  <a:lnTo>
                    <a:pt x="0" y="1291487"/>
                  </a:lnTo>
                </a:path>
                <a:path w="3809" h="1319529">
                  <a:moveTo>
                    <a:pt x="0" y="1298336"/>
                  </a:moveTo>
                  <a:lnTo>
                    <a:pt x="0" y="1305185"/>
                  </a:lnTo>
                </a:path>
                <a:path w="3809" h="1319529">
                  <a:moveTo>
                    <a:pt x="0" y="1312066"/>
                  </a:moveTo>
                  <a:lnTo>
                    <a:pt x="0" y="1318915"/>
                  </a:lnTo>
                </a:path>
              </a:pathLst>
            </a:custGeom>
            <a:ln w="3412">
              <a:solidFill>
                <a:srgbClr val="231F20"/>
              </a:solidFill>
            </a:ln>
          </p:spPr>
          <p:txBody>
            <a:bodyPr wrap="square" lIns="0" tIns="0" rIns="0" bIns="0" rtlCol="0"/>
            <a:lstStyle/>
            <a:p>
              <a:endParaRPr/>
            </a:p>
          </p:txBody>
        </p:sp>
        <p:sp>
          <p:nvSpPr>
            <p:cNvPr id="38" name="object 38"/>
            <p:cNvSpPr/>
            <p:nvPr/>
          </p:nvSpPr>
          <p:spPr>
            <a:xfrm>
              <a:off x="1108770" y="5095009"/>
              <a:ext cx="0" cy="6985"/>
            </a:xfrm>
            <a:custGeom>
              <a:avLst/>
              <a:gdLst/>
              <a:ahLst/>
              <a:cxnLst/>
              <a:rect l="l" t="t" r="r" b="b"/>
              <a:pathLst>
                <a:path h="6985">
                  <a:moveTo>
                    <a:pt x="-1706" y="3407"/>
                  </a:moveTo>
                  <a:lnTo>
                    <a:pt x="1706" y="3407"/>
                  </a:lnTo>
                </a:path>
              </a:pathLst>
            </a:custGeom>
            <a:ln w="6815">
              <a:solidFill>
                <a:srgbClr val="231F20"/>
              </a:solidFill>
            </a:ln>
          </p:spPr>
          <p:txBody>
            <a:bodyPr wrap="square" lIns="0" tIns="0" rIns="0" bIns="0" rtlCol="0"/>
            <a:lstStyle/>
            <a:p>
              <a:endParaRPr/>
            </a:p>
          </p:txBody>
        </p:sp>
        <p:sp>
          <p:nvSpPr>
            <p:cNvPr id="39" name="object 39"/>
            <p:cNvSpPr/>
            <p:nvPr/>
          </p:nvSpPr>
          <p:spPr>
            <a:xfrm>
              <a:off x="1108770" y="5108706"/>
              <a:ext cx="0" cy="130175"/>
            </a:xfrm>
            <a:custGeom>
              <a:avLst/>
              <a:gdLst/>
              <a:ahLst/>
              <a:cxnLst/>
              <a:rect l="l" t="t" r="r" b="b"/>
              <a:pathLst>
                <a:path h="130175">
                  <a:moveTo>
                    <a:pt x="0" y="0"/>
                  </a:moveTo>
                  <a:lnTo>
                    <a:pt x="0" y="6848"/>
                  </a:lnTo>
                </a:path>
                <a:path h="130175">
                  <a:moveTo>
                    <a:pt x="0" y="13697"/>
                  </a:moveTo>
                  <a:lnTo>
                    <a:pt x="0" y="20546"/>
                  </a:lnTo>
                </a:path>
                <a:path h="130175">
                  <a:moveTo>
                    <a:pt x="0" y="27394"/>
                  </a:moveTo>
                  <a:lnTo>
                    <a:pt x="0" y="34243"/>
                  </a:lnTo>
                </a:path>
                <a:path h="130175">
                  <a:moveTo>
                    <a:pt x="0" y="41092"/>
                  </a:moveTo>
                  <a:lnTo>
                    <a:pt x="0" y="47940"/>
                  </a:lnTo>
                </a:path>
                <a:path h="130175">
                  <a:moveTo>
                    <a:pt x="0" y="54822"/>
                  </a:moveTo>
                  <a:lnTo>
                    <a:pt x="0" y="61671"/>
                  </a:lnTo>
                </a:path>
                <a:path h="130175">
                  <a:moveTo>
                    <a:pt x="0" y="68486"/>
                  </a:moveTo>
                  <a:lnTo>
                    <a:pt x="0" y="75335"/>
                  </a:lnTo>
                </a:path>
                <a:path h="130175">
                  <a:moveTo>
                    <a:pt x="0" y="82217"/>
                  </a:moveTo>
                  <a:lnTo>
                    <a:pt x="0" y="89065"/>
                  </a:lnTo>
                </a:path>
                <a:path h="130175">
                  <a:moveTo>
                    <a:pt x="0" y="95914"/>
                  </a:moveTo>
                  <a:lnTo>
                    <a:pt x="0" y="102763"/>
                  </a:lnTo>
                </a:path>
                <a:path h="130175">
                  <a:moveTo>
                    <a:pt x="0" y="109611"/>
                  </a:moveTo>
                  <a:lnTo>
                    <a:pt x="0" y="116460"/>
                  </a:lnTo>
                </a:path>
                <a:path h="130175">
                  <a:moveTo>
                    <a:pt x="0" y="123309"/>
                  </a:moveTo>
                  <a:lnTo>
                    <a:pt x="0" y="130158"/>
                  </a:lnTo>
                </a:path>
              </a:pathLst>
            </a:custGeom>
            <a:ln w="3412">
              <a:solidFill>
                <a:srgbClr val="231F20"/>
              </a:solidFill>
            </a:ln>
          </p:spPr>
          <p:txBody>
            <a:bodyPr wrap="square" lIns="0" tIns="0" rIns="0" bIns="0" rtlCol="0"/>
            <a:lstStyle/>
            <a:p>
              <a:endParaRPr/>
            </a:p>
          </p:txBody>
        </p:sp>
        <p:sp>
          <p:nvSpPr>
            <p:cNvPr id="40" name="object 40"/>
            <p:cNvSpPr/>
            <p:nvPr/>
          </p:nvSpPr>
          <p:spPr>
            <a:xfrm>
              <a:off x="1108770" y="5245745"/>
              <a:ext cx="0" cy="6985"/>
            </a:xfrm>
            <a:custGeom>
              <a:avLst/>
              <a:gdLst/>
              <a:ahLst/>
              <a:cxnLst/>
              <a:rect l="l" t="t" r="r" b="b"/>
              <a:pathLst>
                <a:path h="6985">
                  <a:moveTo>
                    <a:pt x="-1706" y="3407"/>
                  </a:moveTo>
                  <a:lnTo>
                    <a:pt x="1706" y="3407"/>
                  </a:lnTo>
                </a:path>
              </a:pathLst>
            </a:custGeom>
            <a:ln w="6815">
              <a:solidFill>
                <a:srgbClr val="231F20"/>
              </a:solidFill>
            </a:ln>
          </p:spPr>
          <p:txBody>
            <a:bodyPr wrap="square" lIns="0" tIns="0" rIns="0" bIns="0" rtlCol="0"/>
            <a:lstStyle/>
            <a:p>
              <a:endParaRPr/>
            </a:p>
          </p:txBody>
        </p:sp>
        <p:sp>
          <p:nvSpPr>
            <p:cNvPr id="41" name="object 41"/>
            <p:cNvSpPr/>
            <p:nvPr/>
          </p:nvSpPr>
          <p:spPr>
            <a:xfrm>
              <a:off x="1108770" y="5259410"/>
              <a:ext cx="0" cy="554990"/>
            </a:xfrm>
            <a:custGeom>
              <a:avLst/>
              <a:gdLst/>
              <a:ahLst/>
              <a:cxnLst/>
              <a:rect l="l" t="t" r="r" b="b"/>
              <a:pathLst>
                <a:path h="554989">
                  <a:moveTo>
                    <a:pt x="0" y="0"/>
                  </a:moveTo>
                  <a:lnTo>
                    <a:pt x="0" y="6848"/>
                  </a:lnTo>
                </a:path>
                <a:path h="554989">
                  <a:moveTo>
                    <a:pt x="0" y="13730"/>
                  </a:moveTo>
                  <a:lnTo>
                    <a:pt x="0" y="20578"/>
                  </a:lnTo>
                </a:path>
                <a:path h="554989">
                  <a:moveTo>
                    <a:pt x="0" y="27427"/>
                  </a:moveTo>
                  <a:lnTo>
                    <a:pt x="0" y="34276"/>
                  </a:lnTo>
                </a:path>
                <a:path h="554989">
                  <a:moveTo>
                    <a:pt x="0" y="41124"/>
                  </a:moveTo>
                  <a:lnTo>
                    <a:pt x="0" y="47973"/>
                  </a:lnTo>
                </a:path>
                <a:path h="554989">
                  <a:moveTo>
                    <a:pt x="0" y="54822"/>
                  </a:moveTo>
                  <a:lnTo>
                    <a:pt x="0" y="61671"/>
                  </a:lnTo>
                </a:path>
                <a:path h="554989">
                  <a:moveTo>
                    <a:pt x="0" y="68519"/>
                  </a:moveTo>
                  <a:lnTo>
                    <a:pt x="0" y="75368"/>
                  </a:lnTo>
                </a:path>
                <a:path h="554989">
                  <a:moveTo>
                    <a:pt x="0" y="82217"/>
                  </a:moveTo>
                  <a:lnTo>
                    <a:pt x="0" y="89065"/>
                  </a:lnTo>
                </a:path>
                <a:path h="554989">
                  <a:moveTo>
                    <a:pt x="0" y="95947"/>
                  </a:moveTo>
                  <a:lnTo>
                    <a:pt x="0" y="102796"/>
                  </a:lnTo>
                </a:path>
                <a:path h="554989">
                  <a:moveTo>
                    <a:pt x="0" y="109644"/>
                  </a:moveTo>
                  <a:lnTo>
                    <a:pt x="0" y="116493"/>
                  </a:lnTo>
                </a:path>
                <a:path h="554989">
                  <a:moveTo>
                    <a:pt x="0" y="123342"/>
                  </a:moveTo>
                  <a:lnTo>
                    <a:pt x="0" y="130190"/>
                  </a:lnTo>
                </a:path>
                <a:path h="554989">
                  <a:moveTo>
                    <a:pt x="0" y="137039"/>
                  </a:moveTo>
                  <a:lnTo>
                    <a:pt x="0" y="143888"/>
                  </a:lnTo>
                </a:path>
                <a:path h="554989">
                  <a:moveTo>
                    <a:pt x="0" y="150736"/>
                  </a:moveTo>
                  <a:lnTo>
                    <a:pt x="0" y="157585"/>
                  </a:lnTo>
                </a:path>
                <a:path h="554989">
                  <a:moveTo>
                    <a:pt x="0" y="164434"/>
                  </a:moveTo>
                  <a:lnTo>
                    <a:pt x="0" y="171283"/>
                  </a:lnTo>
                </a:path>
                <a:path h="554989">
                  <a:moveTo>
                    <a:pt x="0" y="178164"/>
                  </a:moveTo>
                  <a:lnTo>
                    <a:pt x="0" y="185013"/>
                  </a:lnTo>
                </a:path>
                <a:path h="554989">
                  <a:moveTo>
                    <a:pt x="0" y="191861"/>
                  </a:moveTo>
                  <a:lnTo>
                    <a:pt x="0" y="198710"/>
                  </a:lnTo>
                </a:path>
                <a:path h="554989">
                  <a:moveTo>
                    <a:pt x="0" y="205559"/>
                  </a:moveTo>
                  <a:lnTo>
                    <a:pt x="0" y="212407"/>
                  </a:lnTo>
                </a:path>
                <a:path h="554989">
                  <a:moveTo>
                    <a:pt x="0" y="219256"/>
                  </a:moveTo>
                  <a:lnTo>
                    <a:pt x="0" y="226105"/>
                  </a:lnTo>
                </a:path>
                <a:path h="554989">
                  <a:moveTo>
                    <a:pt x="0" y="232954"/>
                  </a:moveTo>
                  <a:lnTo>
                    <a:pt x="0" y="239802"/>
                  </a:lnTo>
                </a:path>
                <a:path h="554989">
                  <a:moveTo>
                    <a:pt x="0" y="246651"/>
                  </a:moveTo>
                  <a:lnTo>
                    <a:pt x="0" y="253500"/>
                  </a:lnTo>
                </a:path>
                <a:path h="554989">
                  <a:moveTo>
                    <a:pt x="0" y="260381"/>
                  </a:moveTo>
                  <a:lnTo>
                    <a:pt x="0" y="267230"/>
                  </a:lnTo>
                </a:path>
                <a:path h="554989">
                  <a:moveTo>
                    <a:pt x="0" y="274079"/>
                  </a:moveTo>
                  <a:lnTo>
                    <a:pt x="0" y="280927"/>
                  </a:lnTo>
                </a:path>
                <a:path h="554989">
                  <a:moveTo>
                    <a:pt x="0" y="287776"/>
                  </a:moveTo>
                  <a:lnTo>
                    <a:pt x="0" y="294625"/>
                  </a:lnTo>
                </a:path>
                <a:path h="554989">
                  <a:moveTo>
                    <a:pt x="0" y="301473"/>
                  </a:moveTo>
                  <a:lnTo>
                    <a:pt x="0" y="308322"/>
                  </a:lnTo>
                </a:path>
                <a:path h="554989">
                  <a:moveTo>
                    <a:pt x="0" y="315171"/>
                  </a:moveTo>
                  <a:lnTo>
                    <a:pt x="0" y="322019"/>
                  </a:lnTo>
                </a:path>
                <a:path h="554989">
                  <a:moveTo>
                    <a:pt x="0" y="328868"/>
                  </a:moveTo>
                  <a:lnTo>
                    <a:pt x="0" y="335717"/>
                  </a:lnTo>
                </a:path>
                <a:path h="554989">
                  <a:moveTo>
                    <a:pt x="0" y="342598"/>
                  </a:moveTo>
                  <a:lnTo>
                    <a:pt x="0" y="349447"/>
                  </a:lnTo>
                </a:path>
                <a:path h="554989">
                  <a:moveTo>
                    <a:pt x="0" y="356296"/>
                  </a:moveTo>
                  <a:lnTo>
                    <a:pt x="0" y="363144"/>
                  </a:lnTo>
                </a:path>
                <a:path h="554989">
                  <a:moveTo>
                    <a:pt x="0" y="369993"/>
                  </a:moveTo>
                  <a:lnTo>
                    <a:pt x="0" y="376842"/>
                  </a:lnTo>
                </a:path>
                <a:path h="554989">
                  <a:moveTo>
                    <a:pt x="0" y="383691"/>
                  </a:moveTo>
                  <a:lnTo>
                    <a:pt x="0" y="390539"/>
                  </a:lnTo>
                </a:path>
                <a:path h="554989">
                  <a:moveTo>
                    <a:pt x="0" y="397388"/>
                  </a:moveTo>
                  <a:lnTo>
                    <a:pt x="0" y="404237"/>
                  </a:lnTo>
                </a:path>
                <a:path h="554989">
                  <a:moveTo>
                    <a:pt x="0" y="411085"/>
                  </a:moveTo>
                  <a:lnTo>
                    <a:pt x="0" y="417967"/>
                  </a:lnTo>
                </a:path>
                <a:path h="554989">
                  <a:moveTo>
                    <a:pt x="0" y="424815"/>
                  </a:moveTo>
                  <a:lnTo>
                    <a:pt x="0" y="431664"/>
                  </a:lnTo>
                </a:path>
                <a:path h="554989">
                  <a:moveTo>
                    <a:pt x="0" y="438513"/>
                  </a:moveTo>
                  <a:lnTo>
                    <a:pt x="0" y="445362"/>
                  </a:lnTo>
                </a:path>
                <a:path h="554989">
                  <a:moveTo>
                    <a:pt x="0" y="452210"/>
                  </a:moveTo>
                  <a:lnTo>
                    <a:pt x="0" y="459059"/>
                  </a:lnTo>
                </a:path>
                <a:path h="554989">
                  <a:moveTo>
                    <a:pt x="0" y="465908"/>
                  </a:moveTo>
                  <a:lnTo>
                    <a:pt x="0" y="472756"/>
                  </a:lnTo>
                </a:path>
                <a:path h="554989">
                  <a:moveTo>
                    <a:pt x="0" y="479605"/>
                  </a:moveTo>
                  <a:lnTo>
                    <a:pt x="0" y="486454"/>
                  </a:lnTo>
                </a:path>
                <a:path h="554989">
                  <a:moveTo>
                    <a:pt x="0" y="493302"/>
                  </a:moveTo>
                  <a:lnTo>
                    <a:pt x="0" y="500184"/>
                  </a:lnTo>
                </a:path>
                <a:path h="554989">
                  <a:moveTo>
                    <a:pt x="0" y="507033"/>
                  </a:moveTo>
                  <a:lnTo>
                    <a:pt x="0" y="513881"/>
                  </a:lnTo>
                </a:path>
                <a:path h="554989">
                  <a:moveTo>
                    <a:pt x="0" y="520730"/>
                  </a:moveTo>
                  <a:lnTo>
                    <a:pt x="0" y="527579"/>
                  </a:lnTo>
                </a:path>
                <a:path h="554989">
                  <a:moveTo>
                    <a:pt x="0" y="534427"/>
                  </a:moveTo>
                  <a:lnTo>
                    <a:pt x="0" y="541276"/>
                  </a:lnTo>
                </a:path>
                <a:path h="554989">
                  <a:moveTo>
                    <a:pt x="0" y="548125"/>
                  </a:moveTo>
                  <a:lnTo>
                    <a:pt x="0" y="554974"/>
                  </a:lnTo>
                </a:path>
              </a:pathLst>
            </a:custGeom>
            <a:ln w="3412">
              <a:solidFill>
                <a:srgbClr val="231F20"/>
              </a:solidFill>
            </a:ln>
          </p:spPr>
          <p:txBody>
            <a:bodyPr wrap="square" lIns="0" tIns="0" rIns="0" bIns="0" rtlCol="0"/>
            <a:lstStyle/>
            <a:p>
              <a:endParaRPr/>
            </a:p>
          </p:txBody>
        </p:sp>
      </p:grpSp>
      <p:sp>
        <p:nvSpPr>
          <p:cNvPr id="42" name="object 42"/>
          <p:cNvSpPr/>
          <p:nvPr/>
        </p:nvSpPr>
        <p:spPr>
          <a:xfrm>
            <a:off x="2774288" y="5310825"/>
            <a:ext cx="1400810" cy="0"/>
          </a:xfrm>
          <a:custGeom>
            <a:avLst/>
            <a:gdLst/>
            <a:ahLst/>
            <a:cxnLst/>
            <a:rect l="l" t="t" r="r" b="b"/>
            <a:pathLst>
              <a:path w="1400810">
                <a:moveTo>
                  <a:pt x="0" y="0"/>
                </a:moveTo>
                <a:lnTo>
                  <a:pt x="6835" y="0"/>
                </a:lnTo>
              </a:path>
              <a:path w="1400810">
                <a:moveTo>
                  <a:pt x="13658" y="0"/>
                </a:moveTo>
                <a:lnTo>
                  <a:pt x="20493" y="0"/>
                </a:lnTo>
              </a:path>
              <a:path w="1400810">
                <a:moveTo>
                  <a:pt x="27329" y="0"/>
                </a:moveTo>
                <a:lnTo>
                  <a:pt x="34164" y="0"/>
                </a:lnTo>
              </a:path>
              <a:path w="1400810">
                <a:moveTo>
                  <a:pt x="41000" y="0"/>
                </a:moveTo>
                <a:lnTo>
                  <a:pt x="47822" y="0"/>
                </a:lnTo>
              </a:path>
              <a:path w="1400810">
                <a:moveTo>
                  <a:pt x="54658" y="0"/>
                </a:moveTo>
                <a:lnTo>
                  <a:pt x="61494" y="0"/>
                </a:lnTo>
              </a:path>
              <a:path w="1400810">
                <a:moveTo>
                  <a:pt x="68329" y="0"/>
                </a:moveTo>
                <a:lnTo>
                  <a:pt x="75152" y="0"/>
                </a:lnTo>
              </a:path>
              <a:path w="1400810">
                <a:moveTo>
                  <a:pt x="81987" y="0"/>
                </a:moveTo>
                <a:lnTo>
                  <a:pt x="88820" y="0"/>
                </a:lnTo>
              </a:path>
              <a:path w="1400810">
                <a:moveTo>
                  <a:pt x="95655" y="0"/>
                </a:moveTo>
                <a:lnTo>
                  <a:pt x="102491" y="0"/>
                </a:lnTo>
              </a:path>
              <a:path w="1400810">
                <a:moveTo>
                  <a:pt x="109313" y="0"/>
                </a:moveTo>
                <a:lnTo>
                  <a:pt x="116149" y="0"/>
                </a:lnTo>
              </a:path>
              <a:path w="1400810">
                <a:moveTo>
                  <a:pt x="122984" y="0"/>
                </a:moveTo>
                <a:lnTo>
                  <a:pt x="129820" y="0"/>
                </a:lnTo>
              </a:path>
              <a:path w="1400810">
                <a:moveTo>
                  <a:pt x="136656" y="0"/>
                </a:moveTo>
                <a:lnTo>
                  <a:pt x="143478" y="0"/>
                </a:lnTo>
              </a:path>
              <a:path w="1400810">
                <a:moveTo>
                  <a:pt x="150314" y="0"/>
                </a:moveTo>
                <a:lnTo>
                  <a:pt x="157149" y="0"/>
                </a:lnTo>
              </a:path>
              <a:path w="1400810">
                <a:moveTo>
                  <a:pt x="163985" y="0"/>
                </a:moveTo>
                <a:lnTo>
                  <a:pt x="170820" y="0"/>
                </a:lnTo>
              </a:path>
              <a:path w="1400810">
                <a:moveTo>
                  <a:pt x="177643" y="0"/>
                </a:moveTo>
                <a:lnTo>
                  <a:pt x="184479" y="0"/>
                </a:lnTo>
              </a:path>
              <a:path w="1400810">
                <a:moveTo>
                  <a:pt x="191314" y="0"/>
                </a:moveTo>
                <a:lnTo>
                  <a:pt x="198150" y="0"/>
                </a:lnTo>
              </a:path>
              <a:path w="1400810">
                <a:moveTo>
                  <a:pt x="204985" y="0"/>
                </a:moveTo>
                <a:lnTo>
                  <a:pt x="211821" y="0"/>
                </a:lnTo>
              </a:path>
              <a:path w="1400810">
                <a:moveTo>
                  <a:pt x="218643" y="0"/>
                </a:moveTo>
                <a:lnTo>
                  <a:pt x="225479" y="0"/>
                </a:lnTo>
              </a:path>
              <a:path w="1400810">
                <a:moveTo>
                  <a:pt x="232315" y="0"/>
                </a:moveTo>
                <a:lnTo>
                  <a:pt x="239147" y="0"/>
                </a:lnTo>
              </a:path>
              <a:path w="1400810">
                <a:moveTo>
                  <a:pt x="245983" y="0"/>
                </a:moveTo>
                <a:lnTo>
                  <a:pt x="252818" y="0"/>
                </a:lnTo>
              </a:path>
              <a:path w="1400810">
                <a:moveTo>
                  <a:pt x="259641" y="0"/>
                </a:moveTo>
                <a:lnTo>
                  <a:pt x="266476" y="0"/>
                </a:lnTo>
              </a:path>
              <a:path w="1400810">
                <a:moveTo>
                  <a:pt x="273312" y="0"/>
                </a:moveTo>
                <a:lnTo>
                  <a:pt x="280147" y="0"/>
                </a:lnTo>
              </a:path>
              <a:path w="1400810">
                <a:moveTo>
                  <a:pt x="286983" y="0"/>
                </a:moveTo>
                <a:lnTo>
                  <a:pt x="293805" y="0"/>
                </a:lnTo>
              </a:path>
              <a:path w="1400810">
                <a:moveTo>
                  <a:pt x="300641" y="0"/>
                </a:moveTo>
                <a:lnTo>
                  <a:pt x="307477" y="0"/>
                </a:lnTo>
              </a:path>
              <a:path w="1400810">
                <a:moveTo>
                  <a:pt x="314312" y="0"/>
                </a:moveTo>
                <a:lnTo>
                  <a:pt x="321135" y="0"/>
                </a:lnTo>
              </a:path>
              <a:path w="1400810">
                <a:moveTo>
                  <a:pt x="327970" y="0"/>
                </a:moveTo>
                <a:lnTo>
                  <a:pt x="334806" y="0"/>
                </a:lnTo>
              </a:path>
              <a:path w="1400810">
                <a:moveTo>
                  <a:pt x="341641" y="0"/>
                </a:moveTo>
                <a:lnTo>
                  <a:pt x="348477" y="0"/>
                </a:lnTo>
              </a:path>
              <a:path w="1400810">
                <a:moveTo>
                  <a:pt x="355300" y="0"/>
                </a:moveTo>
                <a:lnTo>
                  <a:pt x="362135" y="0"/>
                </a:lnTo>
              </a:path>
              <a:path w="1400810">
                <a:moveTo>
                  <a:pt x="368971" y="0"/>
                </a:moveTo>
                <a:lnTo>
                  <a:pt x="375806" y="0"/>
                </a:lnTo>
              </a:path>
              <a:path w="1400810">
                <a:moveTo>
                  <a:pt x="382642" y="0"/>
                </a:moveTo>
                <a:lnTo>
                  <a:pt x="389464" y="0"/>
                </a:lnTo>
              </a:path>
              <a:path w="1400810">
                <a:moveTo>
                  <a:pt x="396300" y="0"/>
                </a:moveTo>
                <a:lnTo>
                  <a:pt x="403132" y="0"/>
                </a:lnTo>
              </a:path>
              <a:path w="1400810">
                <a:moveTo>
                  <a:pt x="409968" y="0"/>
                </a:moveTo>
                <a:lnTo>
                  <a:pt x="416803" y="0"/>
                </a:lnTo>
              </a:path>
              <a:path w="1400810">
                <a:moveTo>
                  <a:pt x="423626" y="0"/>
                </a:moveTo>
                <a:lnTo>
                  <a:pt x="430462" y="0"/>
                </a:lnTo>
              </a:path>
              <a:path w="1400810">
                <a:moveTo>
                  <a:pt x="437297" y="0"/>
                </a:moveTo>
                <a:lnTo>
                  <a:pt x="444133" y="0"/>
                </a:lnTo>
              </a:path>
              <a:path w="1400810">
                <a:moveTo>
                  <a:pt x="450968" y="0"/>
                </a:moveTo>
                <a:lnTo>
                  <a:pt x="457791" y="0"/>
                </a:lnTo>
              </a:path>
              <a:path w="1400810">
                <a:moveTo>
                  <a:pt x="464626" y="0"/>
                </a:moveTo>
                <a:lnTo>
                  <a:pt x="471462" y="0"/>
                </a:lnTo>
              </a:path>
              <a:path w="1400810">
                <a:moveTo>
                  <a:pt x="478298" y="0"/>
                </a:moveTo>
                <a:lnTo>
                  <a:pt x="485133" y="0"/>
                </a:lnTo>
              </a:path>
              <a:path w="1400810">
                <a:moveTo>
                  <a:pt x="491956" y="0"/>
                </a:moveTo>
                <a:lnTo>
                  <a:pt x="498791" y="0"/>
                </a:lnTo>
              </a:path>
              <a:path w="1400810">
                <a:moveTo>
                  <a:pt x="505627" y="0"/>
                </a:moveTo>
                <a:lnTo>
                  <a:pt x="512462" y="0"/>
                </a:lnTo>
              </a:path>
              <a:path w="1400810">
                <a:moveTo>
                  <a:pt x="519298" y="0"/>
                </a:moveTo>
                <a:lnTo>
                  <a:pt x="526134" y="0"/>
                </a:lnTo>
              </a:path>
              <a:path w="1400810">
                <a:moveTo>
                  <a:pt x="532956" y="0"/>
                </a:moveTo>
                <a:lnTo>
                  <a:pt x="539792" y="0"/>
                </a:lnTo>
              </a:path>
              <a:path w="1400810">
                <a:moveTo>
                  <a:pt x="546627" y="0"/>
                </a:moveTo>
                <a:lnTo>
                  <a:pt x="553460" y="0"/>
                </a:lnTo>
              </a:path>
              <a:path w="1400810">
                <a:moveTo>
                  <a:pt x="560295" y="0"/>
                </a:moveTo>
                <a:lnTo>
                  <a:pt x="567118" y="0"/>
                </a:lnTo>
              </a:path>
              <a:path w="1400810">
                <a:moveTo>
                  <a:pt x="573953" y="0"/>
                </a:moveTo>
                <a:lnTo>
                  <a:pt x="580789" y="0"/>
                </a:lnTo>
              </a:path>
              <a:path w="1400810">
                <a:moveTo>
                  <a:pt x="587624" y="0"/>
                </a:moveTo>
                <a:lnTo>
                  <a:pt x="594460" y="0"/>
                </a:lnTo>
              </a:path>
              <a:path w="1400810">
                <a:moveTo>
                  <a:pt x="601283" y="0"/>
                </a:moveTo>
                <a:lnTo>
                  <a:pt x="608118" y="0"/>
                </a:lnTo>
              </a:path>
              <a:path w="1400810">
                <a:moveTo>
                  <a:pt x="614954" y="0"/>
                </a:moveTo>
                <a:lnTo>
                  <a:pt x="621789" y="0"/>
                </a:lnTo>
              </a:path>
              <a:path w="1400810">
                <a:moveTo>
                  <a:pt x="628625" y="0"/>
                </a:moveTo>
                <a:lnTo>
                  <a:pt x="635447" y="0"/>
                </a:lnTo>
              </a:path>
              <a:path w="1400810">
                <a:moveTo>
                  <a:pt x="642283" y="0"/>
                </a:moveTo>
                <a:lnTo>
                  <a:pt x="649119" y="0"/>
                </a:lnTo>
              </a:path>
              <a:path w="1400810">
                <a:moveTo>
                  <a:pt x="655954" y="0"/>
                </a:moveTo>
                <a:lnTo>
                  <a:pt x="662790" y="0"/>
                </a:lnTo>
              </a:path>
              <a:path w="1400810">
                <a:moveTo>
                  <a:pt x="669612" y="0"/>
                </a:moveTo>
                <a:lnTo>
                  <a:pt x="676448" y="0"/>
                </a:lnTo>
              </a:path>
              <a:path w="1400810">
                <a:moveTo>
                  <a:pt x="683283" y="0"/>
                </a:moveTo>
                <a:lnTo>
                  <a:pt x="690119" y="0"/>
                </a:lnTo>
              </a:path>
              <a:path w="1400810">
                <a:moveTo>
                  <a:pt x="696955" y="0"/>
                </a:moveTo>
                <a:lnTo>
                  <a:pt x="703777" y="0"/>
                </a:lnTo>
              </a:path>
              <a:path w="1400810">
                <a:moveTo>
                  <a:pt x="710609" y="0"/>
                </a:moveTo>
                <a:lnTo>
                  <a:pt x="717445" y="0"/>
                </a:lnTo>
              </a:path>
              <a:path w="1400810">
                <a:moveTo>
                  <a:pt x="724281" y="0"/>
                </a:moveTo>
                <a:lnTo>
                  <a:pt x="731103" y="0"/>
                </a:lnTo>
              </a:path>
              <a:path w="1400810">
                <a:moveTo>
                  <a:pt x="737939" y="0"/>
                </a:moveTo>
                <a:lnTo>
                  <a:pt x="744774" y="0"/>
                </a:lnTo>
              </a:path>
              <a:path w="1400810">
                <a:moveTo>
                  <a:pt x="751610" y="0"/>
                </a:moveTo>
                <a:lnTo>
                  <a:pt x="758445" y="0"/>
                </a:lnTo>
              </a:path>
              <a:path w="1400810">
                <a:moveTo>
                  <a:pt x="765268" y="0"/>
                </a:moveTo>
                <a:lnTo>
                  <a:pt x="772104" y="0"/>
                </a:lnTo>
              </a:path>
              <a:path w="1400810">
                <a:moveTo>
                  <a:pt x="778939" y="0"/>
                </a:moveTo>
                <a:lnTo>
                  <a:pt x="785775" y="0"/>
                </a:lnTo>
              </a:path>
              <a:path w="1400810">
                <a:moveTo>
                  <a:pt x="792610" y="0"/>
                </a:moveTo>
                <a:lnTo>
                  <a:pt x="799446" y="0"/>
                </a:lnTo>
              </a:path>
              <a:path w="1400810">
                <a:moveTo>
                  <a:pt x="806268" y="0"/>
                </a:moveTo>
                <a:lnTo>
                  <a:pt x="813104" y="0"/>
                </a:lnTo>
              </a:path>
              <a:path w="1400810">
                <a:moveTo>
                  <a:pt x="819940" y="0"/>
                </a:moveTo>
                <a:lnTo>
                  <a:pt x="826775" y="0"/>
                </a:lnTo>
              </a:path>
              <a:path w="1400810">
                <a:moveTo>
                  <a:pt x="833611" y="0"/>
                </a:moveTo>
                <a:lnTo>
                  <a:pt x="840433" y="0"/>
                </a:lnTo>
              </a:path>
              <a:path w="1400810">
                <a:moveTo>
                  <a:pt x="847269" y="0"/>
                </a:moveTo>
                <a:lnTo>
                  <a:pt x="854104" y="0"/>
                </a:lnTo>
              </a:path>
              <a:path w="1400810">
                <a:moveTo>
                  <a:pt x="860937" y="0"/>
                </a:moveTo>
                <a:lnTo>
                  <a:pt x="867772" y="0"/>
                </a:lnTo>
              </a:path>
              <a:path w="1400810">
                <a:moveTo>
                  <a:pt x="874608" y="0"/>
                </a:moveTo>
                <a:lnTo>
                  <a:pt x="881430" y="0"/>
                </a:lnTo>
              </a:path>
              <a:path w="1400810">
                <a:moveTo>
                  <a:pt x="888266" y="0"/>
                </a:moveTo>
                <a:lnTo>
                  <a:pt x="895102" y="0"/>
                </a:lnTo>
              </a:path>
              <a:path w="1400810">
                <a:moveTo>
                  <a:pt x="901937" y="0"/>
                </a:moveTo>
                <a:lnTo>
                  <a:pt x="908773" y="0"/>
                </a:lnTo>
              </a:path>
              <a:path w="1400810">
                <a:moveTo>
                  <a:pt x="915595" y="0"/>
                </a:moveTo>
                <a:lnTo>
                  <a:pt x="922431" y="0"/>
                </a:lnTo>
              </a:path>
              <a:path w="1400810">
                <a:moveTo>
                  <a:pt x="929266" y="0"/>
                </a:moveTo>
                <a:lnTo>
                  <a:pt x="936102" y="0"/>
                </a:lnTo>
              </a:path>
              <a:path w="1400810">
                <a:moveTo>
                  <a:pt x="942925" y="0"/>
                </a:moveTo>
                <a:lnTo>
                  <a:pt x="949760" y="0"/>
                </a:lnTo>
              </a:path>
              <a:path w="1400810">
                <a:moveTo>
                  <a:pt x="956596" y="0"/>
                </a:moveTo>
                <a:lnTo>
                  <a:pt x="963431" y="0"/>
                </a:lnTo>
              </a:path>
              <a:path w="1400810">
                <a:moveTo>
                  <a:pt x="970267" y="0"/>
                </a:moveTo>
                <a:lnTo>
                  <a:pt x="977089" y="0"/>
                </a:lnTo>
              </a:path>
              <a:path w="1400810">
                <a:moveTo>
                  <a:pt x="983925" y="0"/>
                </a:moveTo>
                <a:lnTo>
                  <a:pt x="990761" y="0"/>
                </a:lnTo>
              </a:path>
              <a:path w="1400810">
                <a:moveTo>
                  <a:pt x="997596" y="0"/>
                </a:moveTo>
                <a:lnTo>
                  <a:pt x="1004432" y="0"/>
                </a:lnTo>
              </a:path>
              <a:path w="1400810">
                <a:moveTo>
                  <a:pt x="1011254" y="0"/>
                </a:moveTo>
                <a:lnTo>
                  <a:pt x="1018090" y="0"/>
                </a:lnTo>
              </a:path>
              <a:path w="1400810">
                <a:moveTo>
                  <a:pt x="1024922" y="0"/>
                </a:moveTo>
                <a:lnTo>
                  <a:pt x="1031758" y="0"/>
                </a:lnTo>
              </a:path>
              <a:path w="1400810">
                <a:moveTo>
                  <a:pt x="1038593" y="0"/>
                </a:moveTo>
                <a:lnTo>
                  <a:pt x="1045416" y="0"/>
                </a:lnTo>
              </a:path>
              <a:path w="1400810">
                <a:moveTo>
                  <a:pt x="1052251" y="0"/>
                </a:moveTo>
                <a:lnTo>
                  <a:pt x="1059087" y="0"/>
                </a:lnTo>
              </a:path>
              <a:path w="1400810">
                <a:moveTo>
                  <a:pt x="1065923" y="0"/>
                </a:moveTo>
                <a:lnTo>
                  <a:pt x="1072758" y="0"/>
                </a:lnTo>
              </a:path>
              <a:path w="1400810">
                <a:moveTo>
                  <a:pt x="1079581" y="0"/>
                </a:moveTo>
                <a:lnTo>
                  <a:pt x="1086416" y="0"/>
                </a:lnTo>
              </a:path>
              <a:path w="1400810">
                <a:moveTo>
                  <a:pt x="1093252" y="0"/>
                </a:moveTo>
                <a:lnTo>
                  <a:pt x="1100087" y="0"/>
                </a:lnTo>
              </a:path>
              <a:path w="1400810">
                <a:moveTo>
                  <a:pt x="1106923" y="0"/>
                </a:moveTo>
                <a:lnTo>
                  <a:pt x="1113759" y="0"/>
                </a:lnTo>
              </a:path>
              <a:path w="1400810">
                <a:moveTo>
                  <a:pt x="1120581" y="0"/>
                </a:moveTo>
                <a:lnTo>
                  <a:pt x="1127417" y="0"/>
                </a:lnTo>
              </a:path>
              <a:path w="1400810">
                <a:moveTo>
                  <a:pt x="1134252" y="0"/>
                </a:moveTo>
                <a:lnTo>
                  <a:pt x="1141088" y="0"/>
                </a:lnTo>
              </a:path>
              <a:path w="1400810">
                <a:moveTo>
                  <a:pt x="1147923" y="0"/>
                </a:moveTo>
                <a:lnTo>
                  <a:pt x="1154746" y="0"/>
                </a:lnTo>
              </a:path>
              <a:path w="1400810">
                <a:moveTo>
                  <a:pt x="1161582" y="0"/>
                </a:moveTo>
                <a:lnTo>
                  <a:pt x="1168417" y="0"/>
                </a:lnTo>
              </a:path>
              <a:path w="1400810">
                <a:moveTo>
                  <a:pt x="1175249" y="0"/>
                </a:moveTo>
                <a:lnTo>
                  <a:pt x="1182085" y="0"/>
                </a:lnTo>
              </a:path>
              <a:path w="1400810">
                <a:moveTo>
                  <a:pt x="1188908" y="0"/>
                </a:moveTo>
                <a:lnTo>
                  <a:pt x="1195743" y="0"/>
                </a:lnTo>
              </a:path>
              <a:path w="1400810">
                <a:moveTo>
                  <a:pt x="1202579" y="0"/>
                </a:moveTo>
                <a:lnTo>
                  <a:pt x="1209414" y="0"/>
                </a:lnTo>
              </a:path>
              <a:path w="1400810">
                <a:moveTo>
                  <a:pt x="1216250" y="0"/>
                </a:moveTo>
                <a:lnTo>
                  <a:pt x="1223072" y="0"/>
                </a:lnTo>
              </a:path>
              <a:path w="1400810">
                <a:moveTo>
                  <a:pt x="1229908" y="0"/>
                </a:moveTo>
                <a:lnTo>
                  <a:pt x="1236744" y="0"/>
                </a:lnTo>
              </a:path>
              <a:path w="1400810">
                <a:moveTo>
                  <a:pt x="1243579" y="0"/>
                </a:moveTo>
                <a:lnTo>
                  <a:pt x="1250415" y="0"/>
                </a:lnTo>
              </a:path>
              <a:path w="1400810">
                <a:moveTo>
                  <a:pt x="1257237" y="0"/>
                </a:moveTo>
                <a:lnTo>
                  <a:pt x="1264073" y="0"/>
                </a:lnTo>
              </a:path>
              <a:path w="1400810">
                <a:moveTo>
                  <a:pt x="1270908" y="0"/>
                </a:moveTo>
                <a:lnTo>
                  <a:pt x="1277744" y="0"/>
                </a:lnTo>
              </a:path>
              <a:path w="1400810">
                <a:moveTo>
                  <a:pt x="1284580" y="0"/>
                </a:moveTo>
                <a:lnTo>
                  <a:pt x="1291402" y="0"/>
                </a:lnTo>
              </a:path>
              <a:path w="1400810">
                <a:moveTo>
                  <a:pt x="1298238" y="0"/>
                </a:moveTo>
                <a:lnTo>
                  <a:pt x="1305073" y="0"/>
                </a:lnTo>
              </a:path>
              <a:path w="1400810">
                <a:moveTo>
                  <a:pt x="1311909" y="0"/>
                </a:moveTo>
                <a:lnTo>
                  <a:pt x="1318744" y="0"/>
                </a:lnTo>
              </a:path>
              <a:path w="1400810">
                <a:moveTo>
                  <a:pt x="1325567" y="0"/>
                </a:moveTo>
                <a:lnTo>
                  <a:pt x="1332399" y="0"/>
                </a:lnTo>
              </a:path>
              <a:path w="1400810">
                <a:moveTo>
                  <a:pt x="1339235" y="0"/>
                </a:moveTo>
                <a:lnTo>
                  <a:pt x="1346070" y="0"/>
                </a:lnTo>
              </a:path>
              <a:path w="1400810">
                <a:moveTo>
                  <a:pt x="1352906" y="0"/>
                </a:moveTo>
                <a:lnTo>
                  <a:pt x="1359729" y="0"/>
                </a:lnTo>
              </a:path>
              <a:path w="1400810">
                <a:moveTo>
                  <a:pt x="1366564" y="0"/>
                </a:moveTo>
                <a:lnTo>
                  <a:pt x="1373400" y="0"/>
                </a:lnTo>
              </a:path>
              <a:path w="1400810">
                <a:moveTo>
                  <a:pt x="1380235" y="0"/>
                </a:moveTo>
                <a:lnTo>
                  <a:pt x="1387071" y="0"/>
                </a:lnTo>
              </a:path>
              <a:path w="1400810">
                <a:moveTo>
                  <a:pt x="1393893" y="0"/>
                </a:moveTo>
                <a:lnTo>
                  <a:pt x="1400729" y="0"/>
                </a:lnTo>
              </a:path>
            </a:pathLst>
          </a:custGeom>
          <a:ln w="3412">
            <a:solidFill>
              <a:srgbClr val="231F20"/>
            </a:solidFill>
          </a:ln>
        </p:spPr>
        <p:txBody>
          <a:bodyPr wrap="square" lIns="0" tIns="0" rIns="0" bIns="0" rtlCol="0"/>
          <a:lstStyle/>
          <a:p>
            <a:endParaRPr/>
          </a:p>
        </p:txBody>
      </p:sp>
      <p:sp>
        <p:nvSpPr>
          <p:cNvPr id="43" name="object 43"/>
          <p:cNvSpPr/>
          <p:nvPr/>
        </p:nvSpPr>
        <p:spPr>
          <a:xfrm>
            <a:off x="4439800" y="4668489"/>
            <a:ext cx="1400810" cy="0"/>
          </a:xfrm>
          <a:custGeom>
            <a:avLst/>
            <a:gdLst/>
            <a:ahLst/>
            <a:cxnLst/>
            <a:rect l="l" t="t" r="r" b="b"/>
            <a:pathLst>
              <a:path w="1400810">
                <a:moveTo>
                  <a:pt x="0" y="0"/>
                </a:moveTo>
                <a:lnTo>
                  <a:pt x="6815" y="0"/>
                </a:lnTo>
              </a:path>
              <a:path w="1400810">
                <a:moveTo>
                  <a:pt x="13664" y="0"/>
                </a:moveTo>
                <a:lnTo>
                  <a:pt x="20480" y="0"/>
                </a:lnTo>
              </a:path>
              <a:path w="1400810">
                <a:moveTo>
                  <a:pt x="27329" y="0"/>
                </a:moveTo>
                <a:lnTo>
                  <a:pt x="34145" y="0"/>
                </a:lnTo>
              </a:path>
              <a:path w="1400810">
                <a:moveTo>
                  <a:pt x="40993" y="0"/>
                </a:moveTo>
                <a:lnTo>
                  <a:pt x="47842" y="0"/>
                </a:lnTo>
              </a:path>
              <a:path w="1400810">
                <a:moveTo>
                  <a:pt x="54658" y="0"/>
                </a:moveTo>
                <a:lnTo>
                  <a:pt x="61474" y="0"/>
                </a:lnTo>
              </a:path>
              <a:path w="1400810">
                <a:moveTo>
                  <a:pt x="68323" y="0"/>
                </a:moveTo>
                <a:lnTo>
                  <a:pt x="75171" y="0"/>
                </a:lnTo>
              </a:path>
              <a:path w="1400810">
                <a:moveTo>
                  <a:pt x="81987" y="0"/>
                </a:moveTo>
                <a:lnTo>
                  <a:pt x="88836" y="0"/>
                </a:lnTo>
              </a:path>
              <a:path w="1400810">
                <a:moveTo>
                  <a:pt x="95652" y="0"/>
                </a:moveTo>
                <a:lnTo>
                  <a:pt x="102501" y="0"/>
                </a:lnTo>
              </a:path>
              <a:path w="1400810">
                <a:moveTo>
                  <a:pt x="109317" y="0"/>
                </a:moveTo>
                <a:lnTo>
                  <a:pt x="116165" y="0"/>
                </a:lnTo>
              </a:path>
              <a:path w="1400810">
                <a:moveTo>
                  <a:pt x="122981" y="0"/>
                </a:moveTo>
                <a:lnTo>
                  <a:pt x="129830" y="0"/>
                </a:lnTo>
              </a:path>
              <a:path w="1400810">
                <a:moveTo>
                  <a:pt x="136646" y="0"/>
                </a:moveTo>
                <a:lnTo>
                  <a:pt x="143495" y="0"/>
                </a:lnTo>
              </a:path>
              <a:path w="1400810">
                <a:moveTo>
                  <a:pt x="150310" y="0"/>
                </a:moveTo>
                <a:lnTo>
                  <a:pt x="157159" y="0"/>
                </a:lnTo>
              </a:path>
              <a:path w="1400810">
                <a:moveTo>
                  <a:pt x="163975" y="0"/>
                </a:moveTo>
                <a:lnTo>
                  <a:pt x="170824" y="0"/>
                </a:lnTo>
              </a:path>
              <a:path w="1400810">
                <a:moveTo>
                  <a:pt x="177640" y="0"/>
                </a:moveTo>
                <a:lnTo>
                  <a:pt x="184488" y="0"/>
                </a:lnTo>
              </a:path>
              <a:path w="1400810">
                <a:moveTo>
                  <a:pt x="191304" y="0"/>
                </a:moveTo>
                <a:lnTo>
                  <a:pt x="198153" y="0"/>
                </a:lnTo>
              </a:path>
              <a:path w="1400810">
                <a:moveTo>
                  <a:pt x="204969" y="0"/>
                </a:moveTo>
                <a:lnTo>
                  <a:pt x="211818" y="0"/>
                </a:lnTo>
              </a:path>
              <a:path w="1400810">
                <a:moveTo>
                  <a:pt x="218634" y="0"/>
                </a:moveTo>
                <a:lnTo>
                  <a:pt x="225482" y="0"/>
                </a:lnTo>
              </a:path>
              <a:path w="1400810">
                <a:moveTo>
                  <a:pt x="232298" y="0"/>
                </a:moveTo>
                <a:lnTo>
                  <a:pt x="239147" y="0"/>
                </a:lnTo>
              </a:path>
              <a:path w="1400810">
                <a:moveTo>
                  <a:pt x="245963" y="0"/>
                </a:moveTo>
                <a:lnTo>
                  <a:pt x="252812" y="0"/>
                </a:lnTo>
              </a:path>
              <a:path w="1400810">
                <a:moveTo>
                  <a:pt x="259660" y="0"/>
                </a:moveTo>
                <a:lnTo>
                  <a:pt x="266476" y="0"/>
                </a:lnTo>
              </a:path>
              <a:path w="1400810">
                <a:moveTo>
                  <a:pt x="273292" y="0"/>
                </a:moveTo>
                <a:lnTo>
                  <a:pt x="280141" y="0"/>
                </a:lnTo>
              </a:path>
              <a:path w="1400810">
                <a:moveTo>
                  <a:pt x="286990" y="0"/>
                </a:moveTo>
                <a:lnTo>
                  <a:pt x="293805" y="0"/>
                </a:lnTo>
              </a:path>
              <a:path w="1400810">
                <a:moveTo>
                  <a:pt x="300621" y="0"/>
                </a:moveTo>
                <a:lnTo>
                  <a:pt x="307470" y="0"/>
                </a:lnTo>
              </a:path>
              <a:path w="1400810">
                <a:moveTo>
                  <a:pt x="314319" y="0"/>
                </a:moveTo>
                <a:lnTo>
                  <a:pt x="321135" y="0"/>
                </a:lnTo>
              </a:path>
              <a:path w="1400810">
                <a:moveTo>
                  <a:pt x="327983" y="0"/>
                </a:moveTo>
                <a:lnTo>
                  <a:pt x="334799" y="0"/>
                </a:lnTo>
              </a:path>
              <a:path w="1400810">
                <a:moveTo>
                  <a:pt x="341648" y="0"/>
                </a:moveTo>
                <a:lnTo>
                  <a:pt x="348464" y="0"/>
                </a:lnTo>
              </a:path>
              <a:path w="1400810">
                <a:moveTo>
                  <a:pt x="355313" y="0"/>
                </a:moveTo>
                <a:lnTo>
                  <a:pt x="362129" y="0"/>
                </a:lnTo>
              </a:path>
              <a:path w="1400810">
                <a:moveTo>
                  <a:pt x="368977" y="0"/>
                </a:moveTo>
                <a:lnTo>
                  <a:pt x="375793" y="0"/>
                </a:lnTo>
              </a:path>
              <a:path w="1400810">
                <a:moveTo>
                  <a:pt x="382642" y="0"/>
                </a:moveTo>
                <a:lnTo>
                  <a:pt x="389458" y="0"/>
                </a:lnTo>
              </a:path>
              <a:path w="1400810">
                <a:moveTo>
                  <a:pt x="396307" y="0"/>
                </a:moveTo>
                <a:lnTo>
                  <a:pt x="403155" y="0"/>
                </a:lnTo>
              </a:path>
              <a:path w="1400810">
                <a:moveTo>
                  <a:pt x="409971" y="0"/>
                </a:moveTo>
                <a:lnTo>
                  <a:pt x="416787" y="0"/>
                </a:lnTo>
              </a:path>
              <a:path w="1400810">
                <a:moveTo>
                  <a:pt x="423636" y="0"/>
                </a:moveTo>
                <a:lnTo>
                  <a:pt x="430485" y="0"/>
                </a:lnTo>
              </a:path>
              <a:path w="1400810">
                <a:moveTo>
                  <a:pt x="437300" y="0"/>
                </a:moveTo>
                <a:lnTo>
                  <a:pt x="444116" y="0"/>
                </a:lnTo>
              </a:path>
              <a:path w="1400810">
                <a:moveTo>
                  <a:pt x="450965" y="0"/>
                </a:moveTo>
                <a:lnTo>
                  <a:pt x="457781" y="0"/>
                </a:lnTo>
              </a:path>
              <a:path w="1400810">
                <a:moveTo>
                  <a:pt x="464630" y="0"/>
                </a:moveTo>
                <a:lnTo>
                  <a:pt x="471478" y="0"/>
                </a:lnTo>
              </a:path>
              <a:path w="1400810">
                <a:moveTo>
                  <a:pt x="478294" y="0"/>
                </a:moveTo>
                <a:lnTo>
                  <a:pt x="485110" y="0"/>
                </a:lnTo>
              </a:path>
              <a:path w="1400810">
                <a:moveTo>
                  <a:pt x="491959" y="0"/>
                </a:moveTo>
                <a:lnTo>
                  <a:pt x="498808" y="0"/>
                </a:lnTo>
              </a:path>
              <a:path w="1400810">
                <a:moveTo>
                  <a:pt x="505624" y="0"/>
                </a:moveTo>
                <a:lnTo>
                  <a:pt x="512440" y="0"/>
                </a:lnTo>
              </a:path>
              <a:path w="1400810">
                <a:moveTo>
                  <a:pt x="519288" y="0"/>
                </a:moveTo>
                <a:lnTo>
                  <a:pt x="526137" y="0"/>
                </a:lnTo>
              </a:path>
              <a:path w="1400810">
                <a:moveTo>
                  <a:pt x="532953" y="0"/>
                </a:moveTo>
                <a:lnTo>
                  <a:pt x="539769" y="0"/>
                </a:lnTo>
              </a:path>
              <a:path w="1400810">
                <a:moveTo>
                  <a:pt x="546617" y="0"/>
                </a:moveTo>
                <a:lnTo>
                  <a:pt x="553466" y="0"/>
                </a:lnTo>
              </a:path>
              <a:path w="1400810">
                <a:moveTo>
                  <a:pt x="560282" y="0"/>
                </a:moveTo>
                <a:lnTo>
                  <a:pt x="567131" y="0"/>
                </a:lnTo>
              </a:path>
              <a:path w="1400810">
                <a:moveTo>
                  <a:pt x="573947" y="0"/>
                </a:moveTo>
                <a:lnTo>
                  <a:pt x="580795" y="0"/>
                </a:lnTo>
              </a:path>
              <a:path w="1400810">
                <a:moveTo>
                  <a:pt x="587611" y="0"/>
                </a:moveTo>
                <a:lnTo>
                  <a:pt x="594460" y="0"/>
                </a:lnTo>
              </a:path>
              <a:path w="1400810">
                <a:moveTo>
                  <a:pt x="601276" y="0"/>
                </a:moveTo>
                <a:lnTo>
                  <a:pt x="608125" y="0"/>
                </a:lnTo>
              </a:path>
              <a:path w="1400810">
                <a:moveTo>
                  <a:pt x="614941" y="0"/>
                </a:moveTo>
                <a:lnTo>
                  <a:pt x="621789" y="0"/>
                </a:lnTo>
              </a:path>
              <a:path w="1400810">
                <a:moveTo>
                  <a:pt x="628605" y="0"/>
                </a:moveTo>
                <a:lnTo>
                  <a:pt x="635454" y="0"/>
                </a:lnTo>
              </a:path>
              <a:path w="1400810">
                <a:moveTo>
                  <a:pt x="642270" y="0"/>
                </a:moveTo>
                <a:lnTo>
                  <a:pt x="649119" y="0"/>
                </a:lnTo>
              </a:path>
              <a:path w="1400810">
                <a:moveTo>
                  <a:pt x="655935" y="0"/>
                </a:moveTo>
                <a:lnTo>
                  <a:pt x="662783" y="0"/>
                </a:lnTo>
              </a:path>
              <a:path w="1400810">
                <a:moveTo>
                  <a:pt x="669632" y="0"/>
                </a:moveTo>
                <a:lnTo>
                  <a:pt x="676448" y="0"/>
                </a:lnTo>
              </a:path>
              <a:path w="1400810">
                <a:moveTo>
                  <a:pt x="683264" y="0"/>
                </a:moveTo>
                <a:lnTo>
                  <a:pt x="690112" y="0"/>
                </a:lnTo>
              </a:path>
              <a:path w="1400810">
                <a:moveTo>
                  <a:pt x="696961" y="0"/>
                </a:moveTo>
                <a:lnTo>
                  <a:pt x="703777" y="0"/>
                </a:lnTo>
              </a:path>
              <a:path w="1400810">
                <a:moveTo>
                  <a:pt x="710626" y="0"/>
                </a:moveTo>
                <a:lnTo>
                  <a:pt x="717442" y="0"/>
                </a:lnTo>
              </a:path>
              <a:path w="1400810">
                <a:moveTo>
                  <a:pt x="724290" y="0"/>
                </a:moveTo>
                <a:lnTo>
                  <a:pt x="731106" y="0"/>
                </a:lnTo>
              </a:path>
              <a:path w="1400810">
                <a:moveTo>
                  <a:pt x="737955" y="0"/>
                </a:moveTo>
                <a:lnTo>
                  <a:pt x="744771" y="0"/>
                </a:lnTo>
              </a:path>
              <a:path w="1400810">
                <a:moveTo>
                  <a:pt x="751620" y="0"/>
                </a:moveTo>
                <a:lnTo>
                  <a:pt x="758436" y="0"/>
                </a:lnTo>
              </a:path>
              <a:path w="1400810">
                <a:moveTo>
                  <a:pt x="765284" y="0"/>
                </a:moveTo>
                <a:lnTo>
                  <a:pt x="772100" y="0"/>
                </a:lnTo>
              </a:path>
              <a:path w="1400810">
                <a:moveTo>
                  <a:pt x="778949" y="0"/>
                </a:moveTo>
                <a:lnTo>
                  <a:pt x="785765" y="0"/>
                </a:lnTo>
              </a:path>
              <a:path w="1400810">
                <a:moveTo>
                  <a:pt x="792614" y="0"/>
                </a:moveTo>
                <a:lnTo>
                  <a:pt x="799430" y="0"/>
                </a:lnTo>
              </a:path>
              <a:path w="1400810">
                <a:moveTo>
                  <a:pt x="806278" y="0"/>
                </a:moveTo>
                <a:lnTo>
                  <a:pt x="813094" y="0"/>
                </a:lnTo>
              </a:path>
              <a:path w="1400810">
                <a:moveTo>
                  <a:pt x="819943" y="0"/>
                </a:moveTo>
                <a:lnTo>
                  <a:pt x="826759" y="0"/>
                </a:lnTo>
              </a:path>
              <a:path w="1400810">
                <a:moveTo>
                  <a:pt x="833607" y="0"/>
                </a:moveTo>
                <a:lnTo>
                  <a:pt x="840423" y="0"/>
                </a:lnTo>
              </a:path>
              <a:path w="1400810">
                <a:moveTo>
                  <a:pt x="847272" y="0"/>
                </a:moveTo>
                <a:lnTo>
                  <a:pt x="854088" y="0"/>
                </a:lnTo>
              </a:path>
              <a:path w="1400810">
                <a:moveTo>
                  <a:pt x="860937" y="0"/>
                </a:moveTo>
                <a:lnTo>
                  <a:pt x="867753" y="0"/>
                </a:lnTo>
              </a:path>
              <a:path w="1400810">
                <a:moveTo>
                  <a:pt x="874601" y="0"/>
                </a:moveTo>
                <a:lnTo>
                  <a:pt x="881450" y="0"/>
                </a:lnTo>
              </a:path>
              <a:path w="1400810">
                <a:moveTo>
                  <a:pt x="888266" y="0"/>
                </a:moveTo>
                <a:lnTo>
                  <a:pt x="895082" y="0"/>
                </a:lnTo>
              </a:path>
              <a:path w="1400810">
                <a:moveTo>
                  <a:pt x="901931" y="0"/>
                </a:moveTo>
                <a:lnTo>
                  <a:pt x="908779" y="0"/>
                </a:lnTo>
              </a:path>
              <a:path w="1400810">
                <a:moveTo>
                  <a:pt x="915595" y="0"/>
                </a:moveTo>
                <a:lnTo>
                  <a:pt x="922411" y="0"/>
                </a:lnTo>
              </a:path>
              <a:path w="1400810">
                <a:moveTo>
                  <a:pt x="929260" y="0"/>
                </a:moveTo>
                <a:lnTo>
                  <a:pt x="936109" y="0"/>
                </a:lnTo>
              </a:path>
              <a:path w="1400810">
                <a:moveTo>
                  <a:pt x="942925" y="0"/>
                </a:moveTo>
                <a:lnTo>
                  <a:pt x="949773" y="0"/>
                </a:lnTo>
              </a:path>
              <a:path w="1400810">
                <a:moveTo>
                  <a:pt x="956589" y="0"/>
                </a:moveTo>
                <a:lnTo>
                  <a:pt x="963438" y="0"/>
                </a:lnTo>
              </a:path>
              <a:path w="1400810">
                <a:moveTo>
                  <a:pt x="970254" y="0"/>
                </a:moveTo>
                <a:lnTo>
                  <a:pt x="977102" y="0"/>
                </a:lnTo>
              </a:path>
              <a:path w="1400810">
                <a:moveTo>
                  <a:pt x="983918" y="0"/>
                </a:moveTo>
                <a:lnTo>
                  <a:pt x="990767" y="0"/>
                </a:lnTo>
              </a:path>
              <a:path w="1400810">
                <a:moveTo>
                  <a:pt x="997583" y="0"/>
                </a:moveTo>
                <a:lnTo>
                  <a:pt x="1004432" y="0"/>
                </a:lnTo>
              </a:path>
              <a:path w="1400810">
                <a:moveTo>
                  <a:pt x="1011248" y="0"/>
                </a:moveTo>
                <a:lnTo>
                  <a:pt x="1018096" y="0"/>
                </a:lnTo>
              </a:path>
              <a:path w="1400810">
                <a:moveTo>
                  <a:pt x="1024945" y="0"/>
                </a:moveTo>
                <a:lnTo>
                  <a:pt x="1031761" y="0"/>
                </a:lnTo>
              </a:path>
              <a:path w="1400810">
                <a:moveTo>
                  <a:pt x="1038577" y="0"/>
                </a:moveTo>
                <a:lnTo>
                  <a:pt x="1045426" y="0"/>
                </a:lnTo>
              </a:path>
              <a:path w="1400810">
                <a:moveTo>
                  <a:pt x="1052274" y="0"/>
                </a:moveTo>
                <a:lnTo>
                  <a:pt x="1059090" y="0"/>
                </a:lnTo>
              </a:path>
              <a:path w="1400810">
                <a:moveTo>
                  <a:pt x="1065906" y="0"/>
                </a:moveTo>
                <a:lnTo>
                  <a:pt x="1072755" y="0"/>
                </a:lnTo>
              </a:path>
              <a:path w="1400810">
                <a:moveTo>
                  <a:pt x="1079571" y="0"/>
                </a:moveTo>
                <a:lnTo>
                  <a:pt x="1086420" y="0"/>
                </a:lnTo>
              </a:path>
              <a:path w="1400810">
                <a:moveTo>
                  <a:pt x="1093268" y="0"/>
                </a:moveTo>
                <a:lnTo>
                  <a:pt x="1100084" y="0"/>
                </a:lnTo>
              </a:path>
              <a:path w="1400810">
                <a:moveTo>
                  <a:pt x="1106900" y="0"/>
                </a:moveTo>
                <a:lnTo>
                  <a:pt x="1113749" y="0"/>
                </a:lnTo>
              </a:path>
              <a:path w="1400810">
                <a:moveTo>
                  <a:pt x="1120597" y="0"/>
                </a:moveTo>
                <a:lnTo>
                  <a:pt x="1127413" y="0"/>
                </a:lnTo>
              </a:path>
              <a:path w="1400810">
                <a:moveTo>
                  <a:pt x="1134229" y="0"/>
                </a:moveTo>
                <a:lnTo>
                  <a:pt x="1141078" y="0"/>
                </a:lnTo>
              </a:path>
              <a:path w="1400810">
                <a:moveTo>
                  <a:pt x="1147927" y="0"/>
                </a:moveTo>
                <a:lnTo>
                  <a:pt x="1154743" y="0"/>
                </a:lnTo>
              </a:path>
              <a:path w="1400810">
                <a:moveTo>
                  <a:pt x="1161591" y="0"/>
                </a:moveTo>
                <a:lnTo>
                  <a:pt x="1168407" y="0"/>
                </a:lnTo>
              </a:path>
              <a:path w="1400810">
                <a:moveTo>
                  <a:pt x="1175256" y="0"/>
                </a:moveTo>
                <a:lnTo>
                  <a:pt x="1182072" y="0"/>
                </a:lnTo>
              </a:path>
              <a:path w="1400810">
                <a:moveTo>
                  <a:pt x="1188921" y="0"/>
                </a:moveTo>
                <a:lnTo>
                  <a:pt x="1195737" y="0"/>
                </a:lnTo>
              </a:path>
              <a:path w="1400810">
                <a:moveTo>
                  <a:pt x="1202585" y="0"/>
                </a:moveTo>
                <a:lnTo>
                  <a:pt x="1209401" y="0"/>
                </a:lnTo>
              </a:path>
              <a:path w="1400810">
                <a:moveTo>
                  <a:pt x="1216250" y="0"/>
                </a:moveTo>
                <a:lnTo>
                  <a:pt x="1223066" y="0"/>
                </a:lnTo>
              </a:path>
              <a:path w="1400810">
                <a:moveTo>
                  <a:pt x="1229915" y="0"/>
                </a:moveTo>
                <a:lnTo>
                  <a:pt x="1236730" y="0"/>
                </a:lnTo>
              </a:path>
              <a:path w="1400810">
                <a:moveTo>
                  <a:pt x="1243579" y="0"/>
                </a:moveTo>
                <a:lnTo>
                  <a:pt x="1250395" y="0"/>
                </a:lnTo>
              </a:path>
              <a:path w="1400810">
                <a:moveTo>
                  <a:pt x="1257244" y="0"/>
                </a:moveTo>
                <a:lnTo>
                  <a:pt x="1264092" y="0"/>
                </a:lnTo>
              </a:path>
              <a:path w="1400810">
                <a:moveTo>
                  <a:pt x="1270908" y="0"/>
                </a:moveTo>
                <a:lnTo>
                  <a:pt x="1277724" y="0"/>
                </a:lnTo>
              </a:path>
              <a:path w="1400810">
                <a:moveTo>
                  <a:pt x="1284573" y="0"/>
                </a:moveTo>
                <a:lnTo>
                  <a:pt x="1291422" y="0"/>
                </a:lnTo>
              </a:path>
              <a:path w="1400810">
                <a:moveTo>
                  <a:pt x="1298238" y="0"/>
                </a:moveTo>
                <a:lnTo>
                  <a:pt x="1305086" y="0"/>
                </a:lnTo>
              </a:path>
              <a:path w="1400810">
                <a:moveTo>
                  <a:pt x="1311902" y="0"/>
                </a:moveTo>
                <a:lnTo>
                  <a:pt x="1318751" y="0"/>
                </a:lnTo>
              </a:path>
              <a:path w="1400810">
                <a:moveTo>
                  <a:pt x="1325567" y="0"/>
                </a:moveTo>
                <a:lnTo>
                  <a:pt x="1332416" y="0"/>
                </a:lnTo>
              </a:path>
              <a:path w="1400810">
                <a:moveTo>
                  <a:pt x="1339232" y="0"/>
                </a:moveTo>
                <a:lnTo>
                  <a:pt x="1346080" y="0"/>
                </a:lnTo>
              </a:path>
              <a:path w="1400810">
                <a:moveTo>
                  <a:pt x="1352896" y="0"/>
                </a:moveTo>
                <a:lnTo>
                  <a:pt x="1359745" y="0"/>
                </a:lnTo>
              </a:path>
              <a:path w="1400810">
                <a:moveTo>
                  <a:pt x="1366561" y="0"/>
                </a:moveTo>
                <a:lnTo>
                  <a:pt x="1373410" y="0"/>
                </a:lnTo>
              </a:path>
              <a:path w="1400810">
                <a:moveTo>
                  <a:pt x="1380225" y="0"/>
                </a:moveTo>
                <a:lnTo>
                  <a:pt x="1387074" y="0"/>
                </a:lnTo>
              </a:path>
              <a:path w="1400810">
                <a:moveTo>
                  <a:pt x="1393890" y="0"/>
                </a:moveTo>
                <a:lnTo>
                  <a:pt x="1400739" y="0"/>
                </a:lnTo>
              </a:path>
            </a:pathLst>
          </a:custGeom>
          <a:ln w="3412">
            <a:solidFill>
              <a:srgbClr val="231F20"/>
            </a:solidFill>
          </a:ln>
        </p:spPr>
        <p:txBody>
          <a:bodyPr wrap="square" lIns="0" tIns="0" rIns="0" bIns="0" rtlCol="0"/>
          <a:lstStyle/>
          <a:p>
            <a:endParaRPr/>
          </a:p>
        </p:txBody>
      </p:sp>
      <p:grpSp>
        <p:nvGrpSpPr>
          <p:cNvPr id="44" name="object 44"/>
          <p:cNvGrpSpPr/>
          <p:nvPr/>
        </p:nvGrpSpPr>
        <p:grpSpPr>
          <a:xfrm>
            <a:off x="7895507" y="3777797"/>
            <a:ext cx="5715" cy="2049145"/>
            <a:chOff x="7895507" y="3777797"/>
            <a:chExt cx="5715" cy="2049145"/>
          </a:xfrm>
        </p:grpSpPr>
        <p:sp>
          <p:nvSpPr>
            <p:cNvPr id="45" name="object 45"/>
            <p:cNvSpPr/>
            <p:nvPr/>
          </p:nvSpPr>
          <p:spPr>
            <a:xfrm>
              <a:off x="7897214" y="5202884"/>
              <a:ext cx="1905" cy="622300"/>
            </a:xfrm>
            <a:custGeom>
              <a:avLst/>
              <a:gdLst/>
              <a:ahLst/>
              <a:cxnLst/>
              <a:rect l="l" t="t" r="r" b="b"/>
              <a:pathLst>
                <a:path w="1904" h="622300">
                  <a:moveTo>
                    <a:pt x="0" y="621793"/>
                  </a:moveTo>
                  <a:lnTo>
                    <a:pt x="1736" y="621793"/>
                  </a:lnTo>
                  <a:lnTo>
                    <a:pt x="1736" y="616648"/>
                  </a:lnTo>
                </a:path>
                <a:path w="1904" h="622300">
                  <a:moveTo>
                    <a:pt x="1736" y="609796"/>
                  </a:moveTo>
                  <a:lnTo>
                    <a:pt x="1736" y="602947"/>
                  </a:lnTo>
                </a:path>
                <a:path w="1904" h="622300">
                  <a:moveTo>
                    <a:pt x="1736" y="596099"/>
                  </a:moveTo>
                  <a:lnTo>
                    <a:pt x="1736" y="589250"/>
                  </a:lnTo>
                </a:path>
                <a:path w="1904" h="622300">
                  <a:moveTo>
                    <a:pt x="1736" y="582401"/>
                  </a:moveTo>
                  <a:lnTo>
                    <a:pt x="1736" y="575552"/>
                  </a:lnTo>
                </a:path>
                <a:path w="1904" h="622300">
                  <a:moveTo>
                    <a:pt x="1736" y="568671"/>
                  </a:moveTo>
                  <a:lnTo>
                    <a:pt x="1736" y="561822"/>
                  </a:lnTo>
                </a:path>
                <a:path w="1904" h="622300">
                  <a:moveTo>
                    <a:pt x="1736" y="554974"/>
                  </a:moveTo>
                  <a:lnTo>
                    <a:pt x="1736" y="548125"/>
                  </a:lnTo>
                </a:path>
                <a:path w="1904" h="622300">
                  <a:moveTo>
                    <a:pt x="1736" y="541276"/>
                  </a:moveTo>
                  <a:lnTo>
                    <a:pt x="1736" y="534427"/>
                  </a:lnTo>
                </a:path>
                <a:path w="1904" h="622300">
                  <a:moveTo>
                    <a:pt x="1736" y="527579"/>
                  </a:moveTo>
                  <a:lnTo>
                    <a:pt x="1736" y="520730"/>
                  </a:lnTo>
                </a:path>
                <a:path w="1904" h="622300">
                  <a:moveTo>
                    <a:pt x="1736" y="513881"/>
                  </a:moveTo>
                  <a:lnTo>
                    <a:pt x="1736" y="507033"/>
                  </a:lnTo>
                </a:path>
                <a:path w="1904" h="622300">
                  <a:moveTo>
                    <a:pt x="1736" y="500184"/>
                  </a:moveTo>
                  <a:lnTo>
                    <a:pt x="1736" y="493335"/>
                  </a:lnTo>
                </a:path>
                <a:path w="1904" h="622300">
                  <a:moveTo>
                    <a:pt x="1736" y="486454"/>
                  </a:moveTo>
                  <a:lnTo>
                    <a:pt x="1736" y="479605"/>
                  </a:lnTo>
                </a:path>
                <a:path w="1904" h="622300">
                  <a:moveTo>
                    <a:pt x="1736" y="472756"/>
                  </a:moveTo>
                  <a:lnTo>
                    <a:pt x="1736" y="465908"/>
                  </a:lnTo>
                </a:path>
                <a:path w="1904" h="622300">
                  <a:moveTo>
                    <a:pt x="1736" y="459059"/>
                  </a:moveTo>
                  <a:lnTo>
                    <a:pt x="1736" y="452210"/>
                  </a:lnTo>
                </a:path>
                <a:path w="1904" h="622300">
                  <a:moveTo>
                    <a:pt x="1736" y="445362"/>
                  </a:moveTo>
                  <a:lnTo>
                    <a:pt x="1736" y="438513"/>
                  </a:lnTo>
                </a:path>
                <a:path w="1904" h="622300">
                  <a:moveTo>
                    <a:pt x="1736" y="431664"/>
                  </a:moveTo>
                  <a:lnTo>
                    <a:pt x="1736" y="424815"/>
                  </a:lnTo>
                </a:path>
                <a:path w="1904" h="622300">
                  <a:moveTo>
                    <a:pt x="1736" y="417967"/>
                  </a:moveTo>
                  <a:lnTo>
                    <a:pt x="1736" y="411085"/>
                  </a:lnTo>
                </a:path>
                <a:path w="1904" h="622300">
                  <a:moveTo>
                    <a:pt x="1736" y="404237"/>
                  </a:moveTo>
                  <a:lnTo>
                    <a:pt x="1736" y="397388"/>
                  </a:lnTo>
                </a:path>
                <a:path w="1904" h="622300">
                  <a:moveTo>
                    <a:pt x="1736" y="390539"/>
                  </a:moveTo>
                  <a:lnTo>
                    <a:pt x="1736" y="383691"/>
                  </a:lnTo>
                </a:path>
                <a:path w="1904" h="622300">
                  <a:moveTo>
                    <a:pt x="1736" y="376842"/>
                  </a:moveTo>
                  <a:lnTo>
                    <a:pt x="1736" y="369993"/>
                  </a:lnTo>
                </a:path>
                <a:path w="1904" h="622300">
                  <a:moveTo>
                    <a:pt x="1736" y="363144"/>
                  </a:moveTo>
                  <a:lnTo>
                    <a:pt x="1736" y="356296"/>
                  </a:lnTo>
                </a:path>
                <a:path w="1904" h="622300">
                  <a:moveTo>
                    <a:pt x="1736" y="349447"/>
                  </a:moveTo>
                  <a:lnTo>
                    <a:pt x="1736" y="342598"/>
                  </a:lnTo>
                </a:path>
                <a:path w="1904" h="622300">
                  <a:moveTo>
                    <a:pt x="1736" y="335750"/>
                  </a:moveTo>
                  <a:lnTo>
                    <a:pt x="1736" y="328868"/>
                  </a:lnTo>
                </a:path>
                <a:path w="1904" h="622300">
                  <a:moveTo>
                    <a:pt x="1736" y="322019"/>
                  </a:moveTo>
                  <a:lnTo>
                    <a:pt x="1736" y="315171"/>
                  </a:lnTo>
                </a:path>
                <a:path w="1904" h="622300">
                  <a:moveTo>
                    <a:pt x="1736" y="308322"/>
                  </a:moveTo>
                  <a:lnTo>
                    <a:pt x="1736" y="301473"/>
                  </a:lnTo>
                </a:path>
                <a:path w="1904" h="622300">
                  <a:moveTo>
                    <a:pt x="1736" y="294625"/>
                  </a:moveTo>
                  <a:lnTo>
                    <a:pt x="1736" y="287776"/>
                  </a:lnTo>
                </a:path>
                <a:path w="1904" h="622300">
                  <a:moveTo>
                    <a:pt x="1736" y="280927"/>
                  </a:moveTo>
                  <a:lnTo>
                    <a:pt x="1736" y="274079"/>
                  </a:lnTo>
                </a:path>
                <a:path w="1904" h="622300">
                  <a:moveTo>
                    <a:pt x="1736" y="267230"/>
                  </a:moveTo>
                  <a:lnTo>
                    <a:pt x="1736" y="260381"/>
                  </a:lnTo>
                </a:path>
                <a:path w="1904" h="622300">
                  <a:moveTo>
                    <a:pt x="1736" y="253532"/>
                  </a:moveTo>
                  <a:lnTo>
                    <a:pt x="1736" y="246651"/>
                  </a:lnTo>
                </a:path>
                <a:path w="1904" h="622300">
                  <a:moveTo>
                    <a:pt x="1736" y="239802"/>
                  </a:moveTo>
                  <a:lnTo>
                    <a:pt x="1736" y="232954"/>
                  </a:lnTo>
                </a:path>
                <a:path w="1904" h="622300">
                  <a:moveTo>
                    <a:pt x="1736" y="226105"/>
                  </a:moveTo>
                  <a:lnTo>
                    <a:pt x="1736" y="219256"/>
                  </a:lnTo>
                </a:path>
                <a:path w="1904" h="622300">
                  <a:moveTo>
                    <a:pt x="1736" y="212407"/>
                  </a:moveTo>
                  <a:lnTo>
                    <a:pt x="1736" y="205559"/>
                  </a:lnTo>
                </a:path>
                <a:path w="1904" h="622300">
                  <a:moveTo>
                    <a:pt x="1736" y="198710"/>
                  </a:moveTo>
                  <a:lnTo>
                    <a:pt x="1736" y="191861"/>
                  </a:lnTo>
                </a:path>
                <a:path w="1904" h="622300">
                  <a:moveTo>
                    <a:pt x="1736" y="185013"/>
                  </a:moveTo>
                  <a:lnTo>
                    <a:pt x="1736" y="178164"/>
                  </a:lnTo>
                </a:path>
                <a:path w="1904" h="622300">
                  <a:moveTo>
                    <a:pt x="1736" y="171315"/>
                  </a:moveTo>
                  <a:lnTo>
                    <a:pt x="1736" y="164434"/>
                  </a:lnTo>
                </a:path>
                <a:path w="1904" h="622300">
                  <a:moveTo>
                    <a:pt x="1736" y="157585"/>
                  </a:moveTo>
                  <a:lnTo>
                    <a:pt x="1736" y="150736"/>
                  </a:lnTo>
                </a:path>
                <a:path w="1904" h="622300">
                  <a:moveTo>
                    <a:pt x="1736" y="143888"/>
                  </a:moveTo>
                  <a:lnTo>
                    <a:pt x="1736" y="137039"/>
                  </a:lnTo>
                </a:path>
                <a:path w="1904" h="622300">
                  <a:moveTo>
                    <a:pt x="1736" y="130190"/>
                  </a:moveTo>
                  <a:lnTo>
                    <a:pt x="1736" y="123342"/>
                  </a:lnTo>
                </a:path>
                <a:path w="1904" h="622300">
                  <a:moveTo>
                    <a:pt x="1736" y="116493"/>
                  </a:moveTo>
                  <a:lnTo>
                    <a:pt x="1736" y="109644"/>
                  </a:lnTo>
                </a:path>
                <a:path w="1904" h="622300">
                  <a:moveTo>
                    <a:pt x="1736" y="102796"/>
                  </a:moveTo>
                  <a:lnTo>
                    <a:pt x="1736" y="95947"/>
                  </a:lnTo>
                </a:path>
                <a:path w="1904" h="622300">
                  <a:moveTo>
                    <a:pt x="1736" y="89065"/>
                  </a:moveTo>
                  <a:lnTo>
                    <a:pt x="1736" y="82217"/>
                  </a:lnTo>
                </a:path>
                <a:path w="1904" h="622300">
                  <a:moveTo>
                    <a:pt x="1736" y="75368"/>
                  </a:moveTo>
                  <a:lnTo>
                    <a:pt x="1736" y="68519"/>
                  </a:lnTo>
                </a:path>
                <a:path w="1904" h="622300">
                  <a:moveTo>
                    <a:pt x="1736" y="61703"/>
                  </a:moveTo>
                  <a:lnTo>
                    <a:pt x="1736" y="54822"/>
                  </a:lnTo>
                </a:path>
                <a:path w="1904" h="622300">
                  <a:moveTo>
                    <a:pt x="1736" y="47973"/>
                  </a:moveTo>
                  <a:lnTo>
                    <a:pt x="1736" y="41124"/>
                  </a:lnTo>
                </a:path>
                <a:path w="1904" h="622300">
                  <a:moveTo>
                    <a:pt x="1736" y="34276"/>
                  </a:moveTo>
                  <a:lnTo>
                    <a:pt x="1736" y="27427"/>
                  </a:lnTo>
                </a:path>
                <a:path w="1904" h="622300">
                  <a:moveTo>
                    <a:pt x="1736" y="20578"/>
                  </a:moveTo>
                  <a:lnTo>
                    <a:pt x="1736" y="13730"/>
                  </a:lnTo>
                </a:path>
                <a:path w="1904" h="622300">
                  <a:moveTo>
                    <a:pt x="1736" y="6848"/>
                  </a:moveTo>
                  <a:lnTo>
                    <a:pt x="1736" y="0"/>
                  </a:lnTo>
                </a:path>
              </a:pathLst>
            </a:custGeom>
            <a:ln w="3412">
              <a:solidFill>
                <a:srgbClr val="231F20"/>
              </a:solidFill>
            </a:ln>
          </p:spPr>
          <p:txBody>
            <a:bodyPr wrap="square" lIns="0" tIns="0" rIns="0" bIns="0" rtlCol="0"/>
            <a:lstStyle/>
            <a:p>
              <a:endParaRPr/>
            </a:p>
          </p:txBody>
        </p:sp>
        <p:sp>
          <p:nvSpPr>
            <p:cNvPr id="46" name="object 46"/>
            <p:cNvSpPr/>
            <p:nvPr/>
          </p:nvSpPr>
          <p:spPr>
            <a:xfrm>
              <a:off x="7898951" y="5189219"/>
              <a:ext cx="0" cy="6985"/>
            </a:xfrm>
            <a:custGeom>
              <a:avLst/>
              <a:gdLst/>
              <a:ahLst/>
              <a:cxnLst/>
              <a:rect l="l" t="t" r="r" b="b"/>
              <a:pathLst>
                <a:path h="6985">
                  <a:moveTo>
                    <a:pt x="-1706" y="3407"/>
                  </a:moveTo>
                  <a:lnTo>
                    <a:pt x="1706" y="3407"/>
                  </a:lnTo>
                </a:path>
              </a:pathLst>
            </a:custGeom>
            <a:ln w="6815">
              <a:solidFill>
                <a:srgbClr val="231F20"/>
              </a:solidFill>
            </a:ln>
          </p:spPr>
          <p:txBody>
            <a:bodyPr wrap="square" lIns="0" tIns="0" rIns="0" bIns="0" rtlCol="0"/>
            <a:lstStyle/>
            <a:p>
              <a:endParaRPr/>
            </a:p>
          </p:txBody>
        </p:sp>
        <p:sp>
          <p:nvSpPr>
            <p:cNvPr id="47" name="object 47"/>
            <p:cNvSpPr/>
            <p:nvPr/>
          </p:nvSpPr>
          <p:spPr>
            <a:xfrm>
              <a:off x="7898951" y="5052180"/>
              <a:ext cx="0" cy="130810"/>
            </a:xfrm>
            <a:custGeom>
              <a:avLst/>
              <a:gdLst/>
              <a:ahLst/>
              <a:cxnLst/>
              <a:rect l="l" t="t" r="r" b="b"/>
              <a:pathLst>
                <a:path h="130810">
                  <a:moveTo>
                    <a:pt x="0" y="130190"/>
                  </a:moveTo>
                  <a:lnTo>
                    <a:pt x="0" y="123309"/>
                  </a:lnTo>
                </a:path>
                <a:path h="130810">
                  <a:moveTo>
                    <a:pt x="0" y="116460"/>
                  </a:moveTo>
                  <a:lnTo>
                    <a:pt x="0" y="109611"/>
                  </a:lnTo>
                </a:path>
                <a:path h="130810">
                  <a:moveTo>
                    <a:pt x="0" y="102763"/>
                  </a:moveTo>
                  <a:lnTo>
                    <a:pt x="0" y="95914"/>
                  </a:lnTo>
                </a:path>
                <a:path h="130810">
                  <a:moveTo>
                    <a:pt x="0" y="89065"/>
                  </a:moveTo>
                  <a:lnTo>
                    <a:pt x="0" y="82217"/>
                  </a:lnTo>
                </a:path>
                <a:path h="130810">
                  <a:moveTo>
                    <a:pt x="0" y="75335"/>
                  </a:moveTo>
                  <a:lnTo>
                    <a:pt x="0" y="68486"/>
                  </a:lnTo>
                </a:path>
                <a:path h="130810">
                  <a:moveTo>
                    <a:pt x="0" y="61671"/>
                  </a:moveTo>
                  <a:lnTo>
                    <a:pt x="0" y="54822"/>
                  </a:lnTo>
                </a:path>
                <a:path h="130810">
                  <a:moveTo>
                    <a:pt x="0" y="47973"/>
                  </a:moveTo>
                  <a:lnTo>
                    <a:pt x="0" y="41092"/>
                  </a:lnTo>
                </a:path>
                <a:path h="130810">
                  <a:moveTo>
                    <a:pt x="0" y="34243"/>
                  </a:moveTo>
                  <a:lnTo>
                    <a:pt x="0" y="27394"/>
                  </a:lnTo>
                </a:path>
                <a:path h="130810">
                  <a:moveTo>
                    <a:pt x="0" y="20546"/>
                  </a:moveTo>
                  <a:lnTo>
                    <a:pt x="0" y="13697"/>
                  </a:lnTo>
                </a:path>
                <a:path h="130810">
                  <a:moveTo>
                    <a:pt x="0" y="6848"/>
                  </a:moveTo>
                  <a:lnTo>
                    <a:pt x="0" y="0"/>
                  </a:lnTo>
                </a:path>
              </a:pathLst>
            </a:custGeom>
            <a:ln w="3412">
              <a:solidFill>
                <a:srgbClr val="231F20"/>
              </a:solidFill>
            </a:ln>
          </p:spPr>
          <p:txBody>
            <a:bodyPr wrap="square" lIns="0" tIns="0" rIns="0" bIns="0" rtlCol="0"/>
            <a:lstStyle/>
            <a:p>
              <a:endParaRPr/>
            </a:p>
          </p:txBody>
        </p:sp>
        <p:sp>
          <p:nvSpPr>
            <p:cNvPr id="48" name="object 48"/>
            <p:cNvSpPr/>
            <p:nvPr/>
          </p:nvSpPr>
          <p:spPr>
            <a:xfrm>
              <a:off x="7898951" y="5038482"/>
              <a:ext cx="0" cy="6985"/>
            </a:xfrm>
            <a:custGeom>
              <a:avLst/>
              <a:gdLst/>
              <a:ahLst/>
              <a:cxnLst/>
              <a:rect l="l" t="t" r="r" b="b"/>
              <a:pathLst>
                <a:path h="6985">
                  <a:moveTo>
                    <a:pt x="-1706" y="3407"/>
                  </a:moveTo>
                  <a:lnTo>
                    <a:pt x="1706" y="3407"/>
                  </a:lnTo>
                </a:path>
              </a:pathLst>
            </a:custGeom>
            <a:ln w="6815">
              <a:solidFill>
                <a:srgbClr val="231F20"/>
              </a:solidFill>
            </a:ln>
          </p:spPr>
          <p:txBody>
            <a:bodyPr wrap="square" lIns="0" tIns="0" rIns="0" bIns="0" rtlCol="0"/>
            <a:lstStyle/>
            <a:p>
              <a:endParaRPr/>
            </a:p>
          </p:txBody>
        </p:sp>
        <p:sp>
          <p:nvSpPr>
            <p:cNvPr id="49" name="object 49"/>
            <p:cNvSpPr/>
            <p:nvPr/>
          </p:nvSpPr>
          <p:spPr>
            <a:xfrm>
              <a:off x="7898951" y="3777797"/>
              <a:ext cx="0" cy="1254125"/>
            </a:xfrm>
            <a:custGeom>
              <a:avLst/>
              <a:gdLst/>
              <a:ahLst/>
              <a:cxnLst/>
              <a:rect l="l" t="t" r="r" b="b"/>
              <a:pathLst>
                <a:path h="1254125">
                  <a:moveTo>
                    <a:pt x="0" y="1253836"/>
                  </a:moveTo>
                  <a:lnTo>
                    <a:pt x="0" y="1246987"/>
                  </a:lnTo>
                </a:path>
                <a:path h="1254125">
                  <a:moveTo>
                    <a:pt x="0" y="1240138"/>
                  </a:moveTo>
                  <a:lnTo>
                    <a:pt x="0" y="1233257"/>
                  </a:lnTo>
                </a:path>
                <a:path h="1254125">
                  <a:moveTo>
                    <a:pt x="0" y="1226408"/>
                  </a:moveTo>
                  <a:lnTo>
                    <a:pt x="0" y="1219560"/>
                  </a:lnTo>
                </a:path>
                <a:path h="1254125">
                  <a:moveTo>
                    <a:pt x="0" y="1212711"/>
                  </a:moveTo>
                  <a:lnTo>
                    <a:pt x="0" y="1205862"/>
                  </a:lnTo>
                </a:path>
                <a:path h="1254125">
                  <a:moveTo>
                    <a:pt x="0" y="1199013"/>
                  </a:moveTo>
                  <a:lnTo>
                    <a:pt x="0" y="1192165"/>
                  </a:lnTo>
                </a:path>
                <a:path h="1254125">
                  <a:moveTo>
                    <a:pt x="0" y="1185316"/>
                  </a:moveTo>
                  <a:lnTo>
                    <a:pt x="0" y="1178467"/>
                  </a:lnTo>
                </a:path>
                <a:path h="1254125">
                  <a:moveTo>
                    <a:pt x="0" y="1171619"/>
                  </a:moveTo>
                  <a:lnTo>
                    <a:pt x="0" y="1164770"/>
                  </a:lnTo>
                </a:path>
                <a:path h="1254125">
                  <a:moveTo>
                    <a:pt x="0" y="1157888"/>
                  </a:moveTo>
                  <a:lnTo>
                    <a:pt x="0" y="1151040"/>
                  </a:lnTo>
                </a:path>
                <a:path h="1254125">
                  <a:moveTo>
                    <a:pt x="0" y="1144191"/>
                  </a:moveTo>
                  <a:lnTo>
                    <a:pt x="0" y="1137342"/>
                  </a:lnTo>
                </a:path>
                <a:path h="1254125">
                  <a:moveTo>
                    <a:pt x="0" y="1130494"/>
                  </a:moveTo>
                  <a:lnTo>
                    <a:pt x="0" y="1123645"/>
                  </a:lnTo>
                </a:path>
                <a:path h="1254125">
                  <a:moveTo>
                    <a:pt x="0" y="1116796"/>
                  </a:moveTo>
                  <a:lnTo>
                    <a:pt x="0" y="1109948"/>
                  </a:lnTo>
                </a:path>
                <a:path h="1254125">
                  <a:moveTo>
                    <a:pt x="0" y="1103099"/>
                  </a:moveTo>
                  <a:lnTo>
                    <a:pt x="0" y="1096250"/>
                  </a:lnTo>
                </a:path>
                <a:path h="1254125">
                  <a:moveTo>
                    <a:pt x="0" y="1089401"/>
                  </a:moveTo>
                  <a:lnTo>
                    <a:pt x="0" y="1082553"/>
                  </a:lnTo>
                </a:path>
                <a:path h="1254125">
                  <a:moveTo>
                    <a:pt x="0" y="1075671"/>
                  </a:moveTo>
                  <a:lnTo>
                    <a:pt x="0" y="1068823"/>
                  </a:lnTo>
                </a:path>
                <a:path h="1254125">
                  <a:moveTo>
                    <a:pt x="0" y="1061974"/>
                  </a:moveTo>
                  <a:lnTo>
                    <a:pt x="0" y="1055125"/>
                  </a:lnTo>
                </a:path>
                <a:path h="1254125">
                  <a:moveTo>
                    <a:pt x="0" y="1048277"/>
                  </a:moveTo>
                  <a:lnTo>
                    <a:pt x="0" y="1041428"/>
                  </a:lnTo>
                </a:path>
                <a:path h="1254125">
                  <a:moveTo>
                    <a:pt x="0" y="1034579"/>
                  </a:moveTo>
                  <a:lnTo>
                    <a:pt x="0" y="1027730"/>
                  </a:lnTo>
                </a:path>
                <a:path h="1254125">
                  <a:moveTo>
                    <a:pt x="0" y="1020882"/>
                  </a:moveTo>
                  <a:lnTo>
                    <a:pt x="0" y="1014033"/>
                  </a:lnTo>
                </a:path>
                <a:path h="1254125">
                  <a:moveTo>
                    <a:pt x="0" y="1007184"/>
                  </a:moveTo>
                  <a:lnTo>
                    <a:pt x="0" y="1000336"/>
                  </a:lnTo>
                </a:path>
                <a:path h="1254125">
                  <a:moveTo>
                    <a:pt x="0" y="993454"/>
                  </a:moveTo>
                  <a:lnTo>
                    <a:pt x="0" y="986605"/>
                  </a:lnTo>
                </a:path>
                <a:path h="1254125">
                  <a:moveTo>
                    <a:pt x="0" y="979757"/>
                  </a:moveTo>
                  <a:lnTo>
                    <a:pt x="0" y="972908"/>
                  </a:lnTo>
                </a:path>
                <a:path h="1254125">
                  <a:moveTo>
                    <a:pt x="0" y="966059"/>
                  </a:moveTo>
                  <a:lnTo>
                    <a:pt x="0" y="959211"/>
                  </a:lnTo>
                </a:path>
                <a:path h="1254125">
                  <a:moveTo>
                    <a:pt x="0" y="952362"/>
                  </a:moveTo>
                  <a:lnTo>
                    <a:pt x="0" y="945513"/>
                  </a:lnTo>
                </a:path>
                <a:path h="1254125">
                  <a:moveTo>
                    <a:pt x="0" y="938665"/>
                  </a:moveTo>
                  <a:lnTo>
                    <a:pt x="0" y="931816"/>
                  </a:lnTo>
                </a:path>
                <a:path h="1254125">
                  <a:moveTo>
                    <a:pt x="0" y="924967"/>
                  </a:moveTo>
                  <a:lnTo>
                    <a:pt x="0" y="918118"/>
                  </a:lnTo>
                </a:path>
                <a:path h="1254125">
                  <a:moveTo>
                    <a:pt x="0" y="911237"/>
                  </a:moveTo>
                  <a:lnTo>
                    <a:pt x="0" y="904388"/>
                  </a:lnTo>
                </a:path>
                <a:path h="1254125">
                  <a:moveTo>
                    <a:pt x="0" y="897540"/>
                  </a:moveTo>
                  <a:lnTo>
                    <a:pt x="0" y="890691"/>
                  </a:lnTo>
                </a:path>
                <a:path h="1254125">
                  <a:moveTo>
                    <a:pt x="0" y="883842"/>
                  </a:moveTo>
                  <a:lnTo>
                    <a:pt x="0" y="876994"/>
                  </a:lnTo>
                </a:path>
                <a:path h="1254125">
                  <a:moveTo>
                    <a:pt x="0" y="870145"/>
                  </a:moveTo>
                  <a:lnTo>
                    <a:pt x="0" y="863296"/>
                  </a:lnTo>
                </a:path>
                <a:path h="1254125">
                  <a:moveTo>
                    <a:pt x="0" y="856447"/>
                  </a:moveTo>
                  <a:lnTo>
                    <a:pt x="0" y="849599"/>
                  </a:lnTo>
                </a:path>
                <a:path h="1254125">
                  <a:moveTo>
                    <a:pt x="0" y="842750"/>
                  </a:moveTo>
                  <a:lnTo>
                    <a:pt x="0" y="835869"/>
                  </a:lnTo>
                </a:path>
                <a:path h="1254125">
                  <a:moveTo>
                    <a:pt x="0" y="829020"/>
                  </a:moveTo>
                  <a:lnTo>
                    <a:pt x="0" y="822171"/>
                  </a:lnTo>
                </a:path>
                <a:path h="1254125">
                  <a:moveTo>
                    <a:pt x="0" y="815322"/>
                  </a:moveTo>
                  <a:lnTo>
                    <a:pt x="0" y="808474"/>
                  </a:lnTo>
                </a:path>
                <a:path h="1254125">
                  <a:moveTo>
                    <a:pt x="0" y="801625"/>
                  </a:moveTo>
                  <a:lnTo>
                    <a:pt x="0" y="794776"/>
                  </a:lnTo>
                </a:path>
                <a:path h="1254125">
                  <a:moveTo>
                    <a:pt x="0" y="787928"/>
                  </a:moveTo>
                  <a:lnTo>
                    <a:pt x="0" y="781079"/>
                  </a:lnTo>
                </a:path>
                <a:path h="1254125">
                  <a:moveTo>
                    <a:pt x="0" y="774230"/>
                  </a:moveTo>
                  <a:lnTo>
                    <a:pt x="0" y="767382"/>
                  </a:lnTo>
                </a:path>
                <a:path h="1254125">
                  <a:moveTo>
                    <a:pt x="0" y="760533"/>
                  </a:moveTo>
                  <a:lnTo>
                    <a:pt x="0" y="753651"/>
                  </a:lnTo>
                </a:path>
                <a:path h="1254125">
                  <a:moveTo>
                    <a:pt x="0" y="746803"/>
                  </a:moveTo>
                  <a:lnTo>
                    <a:pt x="0" y="739954"/>
                  </a:lnTo>
                </a:path>
                <a:path h="1254125">
                  <a:moveTo>
                    <a:pt x="0" y="733105"/>
                  </a:moveTo>
                  <a:lnTo>
                    <a:pt x="0" y="726257"/>
                  </a:lnTo>
                </a:path>
                <a:path h="1254125">
                  <a:moveTo>
                    <a:pt x="0" y="719408"/>
                  </a:moveTo>
                  <a:lnTo>
                    <a:pt x="0" y="712559"/>
                  </a:lnTo>
                </a:path>
                <a:path h="1254125">
                  <a:moveTo>
                    <a:pt x="0" y="705710"/>
                  </a:moveTo>
                  <a:lnTo>
                    <a:pt x="0" y="698862"/>
                  </a:lnTo>
                </a:path>
                <a:path h="1254125">
                  <a:moveTo>
                    <a:pt x="0" y="692013"/>
                  </a:moveTo>
                  <a:lnTo>
                    <a:pt x="0" y="685164"/>
                  </a:lnTo>
                </a:path>
                <a:path h="1254125">
                  <a:moveTo>
                    <a:pt x="0" y="678316"/>
                  </a:moveTo>
                  <a:lnTo>
                    <a:pt x="0" y="671434"/>
                  </a:lnTo>
                </a:path>
                <a:path h="1254125">
                  <a:moveTo>
                    <a:pt x="0" y="664586"/>
                  </a:moveTo>
                  <a:lnTo>
                    <a:pt x="0" y="657737"/>
                  </a:lnTo>
                </a:path>
                <a:path h="1254125">
                  <a:moveTo>
                    <a:pt x="0" y="650888"/>
                  </a:moveTo>
                  <a:lnTo>
                    <a:pt x="0" y="644039"/>
                  </a:lnTo>
                </a:path>
                <a:path h="1254125">
                  <a:moveTo>
                    <a:pt x="0" y="637191"/>
                  </a:moveTo>
                  <a:lnTo>
                    <a:pt x="0" y="630342"/>
                  </a:lnTo>
                </a:path>
                <a:path h="1254125">
                  <a:moveTo>
                    <a:pt x="0" y="623493"/>
                  </a:moveTo>
                  <a:lnTo>
                    <a:pt x="0" y="616645"/>
                  </a:lnTo>
                </a:path>
                <a:path h="1254125">
                  <a:moveTo>
                    <a:pt x="0" y="609796"/>
                  </a:moveTo>
                  <a:lnTo>
                    <a:pt x="0" y="602947"/>
                  </a:lnTo>
                </a:path>
                <a:path h="1254125">
                  <a:moveTo>
                    <a:pt x="0" y="596066"/>
                  </a:moveTo>
                  <a:lnTo>
                    <a:pt x="0" y="589217"/>
                  </a:lnTo>
                </a:path>
                <a:path h="1254125">
                  <a:moveTo>
                    <a:pt x="0" y="582368"/>
                  </a:moveTo>
                  <a:lnTo>
                    <a:pt x="0" y="575520"/>
                  </a:lnTo>
                </a:path>
                <a:path h="1254125">
                  <a:moveTo>
                    <a:pt x="0" y="568671"/>
                  </a:moveTo>
                  <a:lnTo>
                    <a:pt x="0" y="561822"/>
                  </a:lnTo>
                </a:path>
                <a:path h="1254125">
                  <a:moveTo>
                    <a:pt x="0" y="554974"/>
                  </a:moveTo>
                  <a:lnTo>
                    <a:pt x="0" y="548125"/>
                  </a:lnTo>
                </a:path>
                <a:path h="1254125">
                  <a:moveTo>
                    <a:pt x="0" y="541276"/>
                  </a:moveTo>
                  <a:lnTo>
                    <a:pt x="0" y="534427"/>
                  </a:lnTo>
                </a:path>
                <a:path h="1254125">
                  <a:moveTo>
                    <a:pt x="0" y="527579"/>
                  </a:moveTo>
                  <a:lnTo>
                    <a:pt x="0" y="520730"/>
                  </a:lnTo>
                </a:path>
                <a:path h="1254125">
                  <a:moveTo>
                    <a:pt x="0" y="513849"/>
                  </a:moveTo>
                  <a:lnTo>
                    <a:pt x="0" y="507000"/>
                  </a:lnTo>
                </a:path>
                <a:path h="1254125">
                  <a:moveTo>
                    <a:pt x="0" y="500151"/>
                  </a:moveTo>
                  <a:lnTo>
                    <a:pt x="0" y="493302"/>
                  </a:lnTo>
                </a:path>
                <a:path h="1254125">
                  <a:moveTo>
                    <a:pt x="0" y="486454"/>
                  </a:moveTo>
                  <a:lnTo>
                    <a:pt x="0" y="479605"/>
                  </a:lnTo>
                </a:path>
                <a:path h="1254125">
                  <a:moveTo>
                    <a:pt x="0" y="472756"/>
                  </a:moveTo>
                  <a:lnTo>
                    <a:pt x="0" y="465908"/>
                  </a:lnTo>
                </a:path>
                <a:path h="1254125">
                  <a:moveTo>
                    <a:pt x="0" y="459059"/>
                  </a:moveTo>
                  <a:lnTo>
                    <a:pt x="0" y="452210"/>
                  </a:lnTo>
                </a:path>
                <a:path h="1254125">
                  <a:moveTo>
                    <a:pt x="0" y="445362"/>
                  </a:moveTo>
                  <a:lnTo>
                    <a:pt x="0" y="438513"/>
                  </a:lnTo>
                </a:path>
                <a:path h="1254125">
                  <a:moveTo>
                    <a:pt x="0" y="431631"/>
                  </a:moveTo>
                  <a:lnTo>
                    <a:pt x="0" y="424783"/>
                  </a:lnTo>
                </a:path>
                <a:path h="1254125">
                  <a:moveTo>
                    <a:pt x="0" y="417934"/>
                  </a:moveTo>
                  <a:lnTo>
                    <a:pt x="0" y="411085"/>
                  </a:lnTo>
                </a:path>
                <a:path h="1254125">
                  <a:moveTo>
                    <a:pt x="0" y="404237"/>
                  </a:moveTo>
                  <a:lnTo>
                    <a:pt x="0" y="397388"/>
                  </a:lnTo>
                </a:path>
                <a:path h="1254125">
                  <a:moveTo>
                    <a:pt x="0" y="390539"/>
                  </a:moveTo>
                  <a:lnTo>
                    <a:pt x="0" y="383691"/>
                  </a:lnTo>
                </a:path>
                <a:path h="1254125">
                  <a:moveTo>
                    <a:pt x="0" y="376842"/>
                  </a:moveTo>
                  <a:lnTo>
                    <a:pt x="0" y="369993"/>
                  </a:lnTo>
                </a:path>
                <a:path h="1254125">
                  <a:moveTo>
                    <a:pt x="0" y="363144"/>
                  </a:moveTo>
                  <a:lnTo>
                    <a:pt x="0" y="356263"/>
                  </a:lnTo>
                </a:path>
                <a:path h="1254125">
                  <a:moveTo>
                    <a:pt x="0" y="349414"/>
                  </a:moveTo>
                  <a:lnTo>
                    <a:pt x="0" y="342566"/>
                  </a:lnTo>
                </a:path>
                <a:path h="1254125">
                  <a:moveTo>
                    <a:pt x="0" y="335717"/>
                  </a:moveTo>
                  <a:lnTo>
                    <a:pt x="0" y="328868"/>
                  </a:lnTo>
                </a:path>
                <a:path h="1254125">
                  <a:moveTo>
                    <a:pt x="0" y="322019"/>
                  </a:moveTo>
                  <a:lnTo>
                    <a:pt x="0" y="315171"/>
                  </a:lnTo>
                </a:path>
                <a:path h="1254125">
                  <a:moveTo>
                    <a:pt x="0" y="308322"/>
                  </a:moveTo>
                  <a:lnTo>
                    <a:pt x="0" y="301473"/>
                  </a:lnTo>
                </a:path>
                <a:path h="1254125">
                  <a:moveTo>
                    <a:pt x="0" y="294625"/>
                  </a:moveTo>
                  <a:lnTo>
                    <a:pt x="0" y="287776"/>
                  </a:lnTo>
                </a:path>
                <a:path h="1254125">
                  <a:moveTo>
                    <a:pt x="0" y="280927"/>
                  </a:moveTo>
                  <a:lnTo>
                    <a:pt x="0" y="274046"/>
                  </a:lnTo>
                </a:path>
                <a:path h="1254125">
                  <a:moveTo>
                    <a:pt x="0" y="267197"/>
                  </a:moveTo>
                  <a:lnTo>
                    <a:pt x="0" y="260348"/>
                  </a:lnTo>
                </a:path>
                <a:path h="1254125">
                  <a:moveTo>
                    <a:pt x="0" y="253500"/>
                  </a:moveTo>
                  <a:lnTo>
                    <a:pt x="0" y="246651"/>
                  </a:lnTo>
                </a:path>
                <a:path h="1254125">
                  <a:moveTo>
                    <a:pt x="0" y="239802"/>
                  </a:moveTo>
                  <a:lnTo>
                    <a:pt x="0" y="232954"/>
                  </a:lnTo>
                </a:path>
                <a:path h="1254125">
                  <a:moveTo>
                    <a:pt x="0" y="226105"/>
                  </a:moveTo>
                  <a:lnTo>
                    <a:pt x="0" y="219256"/>
                  </a:lnTo>
                </a:path>
                <a:path h="1254125">
                  <a:moveTo>
                    <a:pt x="0" y="212407"/>
                  </a:moveTo>
                  <a:lnTo>
                    <a:pt x="0" y="205559"/>
                  </a:lnTo>
                </a:path>
                <a:path h="1254125">
                  <a:moveTo>
                    <a:pt x="0" y="198710"/>
                  </a:moveTo>
                  <a:lnTo>
                    <a:pt x="0" y="191829"/>
                  </a:lnTo>
                </a:path>
                <a:path h="1254125">
                  <a:moveTo>
                    <a:pt x="0" y="184980"/>
                  </a:moveTo>
                  <a:lnTo>
                    <a:pt x="0" y="178131"/>
                  </a:lnTo>
                </a:path>
                <a:path h="1254125">
                  <a:moveTo>
                    <a:pt x="0" y="171283"/>
                  </a:moveTo>
                  <a:lnTo>
                    <a:pt x="0" y="164434"/>
                  </a:lnTo>
                </a:path>
                <a:path h="1254125">
                  <a:moveTo>
                    <a:pt x="0" y="157585"/>
                  </a:moveTo>
                  <a:lnTo>
                    <a:pt x="0" y="150736"/>
                  </a:lnTo>
                </a:path>
                <a:path h="1254125">
                  <a:moveTo>
                    <a:pt x="0" y="143888"/>
                  </a:moveTo>
                  <a:lnTo>
                    <a:pt x="0" y="137039"/>
                  </a:lnTo>
                </a:path>
                <a:path h="1254125">
                  <a:moveTo>
                    <a:pt x="0" y="130190"/>
                  </a:moveTo>
                  <a:lnTo>
                    <a:pt x="0" y="123342"/>
                  </a:lnTo>
                </a:path>
                <a:path h="1254125">
                  <a:moveTo>
                    <a:pt x="0" y="116493"/>
                  </a:moveTo>
                  <a:lnTo>
                    <a:pt x="0" y="109611"/>
                  </a:lnTo>
                </a:path>
                <a:path h="1254125">
                  <a:moveTo>
                    <a:pt x="0" y="102763"/>
                  </a:moveTo>
                  <a:lnTo>
                    <a:pt x="0" y="95914"/>
                  </a:lnTo>
                </a:path>
                <a:path h="1254125">
                  <a:moveTo>
                    <a:pt x="0" y="89065"/>
                  </a:moveTo>
                  <a:lnTo>
                    <a:pt x="0" y="82217"/>
                  </a:lnTo>
                </a:path>
                <a:path h="1254125">
                  <a:moveTo>
                    <a:pt x="0" y="75368"/>
                  </a:moveTo>
                  <a:lnTo>
                    <a:pt x="0" y="68519"/>
                  </a:lnTo>
                </a:path>
                <a:path h="1254125">
                  <a:moveTo>
                    <a:pt x="0" y="61671"/>
                  </a:moveTo>
                  <a:lnTo>
                    <a:pt x="0" y="54822"/>
                  </a:lnTo>
                </a:path>
                <a:path h="1254125">
                  <a:moveTo>
                    <a:pt x="0" y="47973"/>
                  </a:moveTo>
                  <a:lnTo>
                    <a:pt x="0" y="41124"/>
                  </a:lnTo>
                </a:path>
                <a:path h="1254125">
                  <a:moveTo>
                    <a:pt x="0" y="34276"/>
                  </a:moveTo>
                  <a:lnTo>
                    <a:pt x="0" y="27394"/>
                  </a:lnTo>
                </a:path>
                <a:path h="1254125">
                  <a:moveTo>
                    <a:pt x="0" y="20546"/>
                  </a:moveTo>
                  <a:lnTo>
                    <a:pt x="0" y="13697"/>
                  </a:lnTo>
                </a:path>
                <a:path h="1254125">
                  <a:moveTo>
                    <a:pt x="0" y="6848"/>
                  </a:moveTo>
                  <a:lnTo>
                    <a:pt x="0" y="0"/>
                  </a:lnTo>
                </a:path>
              </a:pathLst>
            </a:custGeom>
            <a:ln w="3412">
              <a:solidFill>
                <a:srgbClr val="231F20"/>
              </a:solidFill>
            </a:ln>
          </p:spPr>
          <p:txBody>
            <a:bodyPr wrap="square" lIns="0" tIns="0" rIns="0" bIns="0" rtlCol="0"/>
            <a:lstStyle/>
            <a:p>
              <a:endParaRPr/>
            </a:p>
          </p:txBody>
        </p:sp>
      </p:grpSp>
      <p:grpSp>
        <p:nvGrpSpPr>
          <p:cNvPr id="50" name="object 50"/>
          <p:cNvGrpSpPr/>
          <p:nvPr/>
        </p:nvGrpSpPr>
        <p:grpSpPr>
          <a:xfrm>
            <a:off x="6487952" y="3767538"/>
            <a:ext cx="6985" cy="2047239"/>
            <a:chOff x="6487952" y="3767538"/>
            <a:chExt cx="6985" cy="2047239"/>
          </a:xfrm>
        </p:grpSpPr>
        <p:sp>
          <p:nvSpPr>
            <p:cNvPr id="51" name="object 51"/>
            <p:cNvSpPr/>
            <p:nvPr/>
          </p:nvSpPr>
          <p:spPr>
            <a:xfrm>
              <a:off x="6489658" y="3769244"/>
              <a:ext cx="3810" cy="1319530"/>
            </a:xfrm>
            <a:custGeom>
              <a:avLst/>
              <a:gdLst/>
              <a:ahLst/>
              <a:cxnLst/>
              <a:rect l="l" t="t" r="r" b="b"/>
              <a:pathLst>
                <a:path w="3810" h="1319529">
                  <a:moveTo>
                    <a:pt x="3407" y="0"/>
                  </a:moveTo>
                  <a:lnTo>
                    <a:pt x="0" y="0"/>
                  </a:lnTo>
                  <a:lnTo>
                    <a:pt x="0" y="3407"/>
                  </a:lnTo>
                </a:path>
                <a:path w="3810" h="1319529">
                  <a:moveTo>
                    <a:pt x="0" y="10256"/>
                  </a:moveTo>
                  <a:lnTo>
                    <a:pt x="0" y="17105"/>
                  </a:lnTo>
                </a:path>
                <a:path w="3810" h="1319529">
                  <a:moveTo>
                    <a:pt x="0" y="23986"/>
                  </a:moveTo>
                  <a:lnTo>
                    <a:pt x="0" y="30835"/>
                  </a:lnTo>
                </a:path>
                <a:path w="3810" h="1319529">
                  <a:moveTo>
                    <a:pt x="0" y="37684"/>
                  </a:moveTo>
                  <a:lnTo>
                    <a:pt x="0" y="44532"/>
                  </a:lnTo>
                </a:path>
                <a:path w="3810" h="1319529">
                  <a:moveTo>
                    <a:pt x="0" y="51381"/>
                  </a:moveTo>
                  <a:lnTo>
                    <a:pt x="0" y="58230"/>
                  </a:lnTo>
                </a:path>
                <a:path w="3810" h="1319529">
                  <a:moveTo>
                    <a:pt x="0" y="65079"/>
                  </a:moveTo>
                  <a:lnTo>
                    <a:pt x="0" y="71927"/>
                  </a:lnTo>
                </a:path>
                <a:path w="3810" h="1319529">
                  <a:moveTo>
                    <a:pt x="0" y="78776"/>
                  </a:moveTo>
                  <a:lnTo>
                    <a:pt x="0" y="85625"/>
                  </a:lnTo>
                </a:path>
                <a:path w="3810" h="1319529">
                  <a:moveTo>
                    <a:pt x="0" y="92473"/>
                  </a:moveTo>
                  <a:lnTo>
                    <a:pt x="0" y="99322"/>
                  </a:lnTo>
                </a:path>
                <a:path w="3810" h="1319529">
                  <a:moveTo>
                    <a:pt x="0" y="106203"/>
                  </a:moveTo>
                  <a:lnTo>
                    <a:pt x="0" y="113052"/>
                  </a:lnTo>
                </a:path>
                <a:path w="3810" h="1319529">
                  <a:moveTo>
                    <a:pt x="0" y="119901"/>
                  </a:moveTo>
                  <a:lnTo>
                    <a:pt x="0" y="126750"/>
                  </a:lnTo>
                </a:path>
                <a:path w="3810" h="1319529">
                  <a:moveTo>
                    <a:pt x="0" y="133598"/>
                  </a:moveTo>
                  <a:lnTo>
                    <a:pt x="0" y="140447"/>
                  </a:lnTo>
                </a:path>
                <a:path w="3810" h="1319529">
                  <a:moveTo>
                    <a:pt x="0" y="147296"/>
                  </a:moveTo>
                  <a:lnTo>
                    <a:pt x="0" y="154144"/>
                  </a:lnTo>
                </a:path>
                <a:path w="3810" h="1319529">
                  <a:moveTo>
                    <a:pt x="0" y="160993"/>
                  </a:moveTo>
                  <a:lnTo>
                    <a:pt x="0" y="167842"/>
                  </a:lnTo>
                </a:path>
                <a:path w="3810" h="1319529">
                  <a:moveTo>
                    <a:pt x="0" y="174690"/>
                  </a:moveTo>
                  <a:lnTo>
                    <a:pt x="0" y="181572"/>
                  </a:lnTo>
                </a:path>
                <a:path w="3810" h="1319529">
                  <a:moveTo>
                    <a:pt x="0" y="188421"/>
                  </a:moveTo>
                  <a:lnTo>
                    <a:pt x="0" y="195269"/>
                  </a:lnTo>
                </a:path>
                <a:path w="3810" h="1319529">
                  <a:moveTo>
                    <a:pt x="0" y="202118"/>
                  </a:moveTo>
                  <a:lnTo>
                    <a:pt x="0" y="208967"/>
                  </a:lnTo>
                </a:path>
                <a:path w="3810" h="1319529">
                  <a:moveTo>
                    <a:pt x="0" y="215815"/>
                  </a:moveTo>
                  <a:lnTo>
                    <a:pt x="0" y="222664"/>
                  </a:lnTo>
                </a:path>
                <a:path w="3810" h="1319529">
                  <a:moveTo>
                    <a:pt x="0" y="229513"/>
                  </a:moveTo>
                  <a:lnTo>
                    <a:pt x="0" y="236362"/>
                  </a:lnTo>
                </a:path>
                <a:path w="3810" h="1319529">
                  <a:moveTo>
                    <a:pt x="0" y="243210"/>
                  </a:moveTo>
                  <a:lnTo>
                    <a:pt x="0" y="250059"/>
                  </a:lnTo>
                </a:path>
                <a:path w="3810" h="1319529">
                  <a:moveTo>
                    <a:pt x="0" y="256908"/>
                  </a:moveTo>
                  <a:lnTo>
                    <a:pt x="0" y="263789"/>
                  </a:lnTo>
                </a:path>
                <a:path w="3810" h="1319529">
                  <a:moveTo>
                    <a:pt x="0" y="270638"/>
                  </a:moveTo>
                  <a:lnTo>
                    <a:pt x="0" y="277487"/>
                  </a:lnTo>
                </a:path>
                <a:path w="3810" h="1319529">
                  <a:moveTo>
                    <a:pt x="0" y="284335"/>
                  </a:moveTo>
                  <a:lnTo>
                    <a:pt x="0" y="291184"/>
                  </a:lnTo>
                </a:path>
                <a:path w="3810" h="1319529">
                  <a:moveTo>
                    <a:pt x="0" y="298033"/>
                  </a:moveTo>
                  <a:lnTo>
                    <a:pt x="0" y="304881"/>
                  </a:lnTo>
                </a:path>
                <a:path w="3810" h="1319529">
                  <a:moveTo>
                    <a:pt x="0" y="311730"/>
                  </a:moveTo>
                  <a:lnTo>
                    <a:pt x="0" y="318579"/>
                  </a:lnTo>
                </a:path>
                <a:path w="3810" h="1319529">
                  <a:moveTo>
                    <a:pt x="0" y="325427"/>
                  </a:moveTo>
                  <a:lnTo>
                    <a:pt x="0" y="332276"/>
                  </a:lnTo>
                </a:path>
                <a:path w="3810" h="1319529">
                  <a:moveTo>
                    <a:pt x="0" y="339125"/>
                  </a:moveTo>
                  <a:lnTo>
                    <a:pt x="0" y="346006"/>
                  </a:lnTo>
                </a:path>
                <a:path w="3810" h="1319529">
                  <a:moveTo>
                    <a:pt x="0" y="352855"/>
                  </a:moveTo>
                  <a:lnTo>
                    <a:pt x="0" y="359704"/>
                  </a:lnTo>
                </a:path>
                <a:path w="3810" h="1319529">
                  <a:moveTo>
                    <a:pt x="0" y="366552"/>
                  </a:moveTo>
                  <a:lnTo>
                    <a:pt x="0" y="373401"/>
                  </a:lnTo>
                </a:path>
                <a:path w="3810" h="1319529">
                  <a:moveTo>
                    <a:pt x="0" y="380250"/>
                  </a:moveTo>
                  <a:lnTo>
                    <a:pt x="0" y="387098"/>
                  </a:lnTo>
                </a:path>
                <a:path w="3810" h="1319529">
                  <a:moveTo>
                    <a:pt x="0" y="393947"/>
                  </a:moveTo>
                  <a:lnTo>
                    <a:pt x="0" y="400796"/>
                  </a:lnTo>
                </a:path>
                <a:path w="3810" h="1319529">
                  <a:moveTo>
                    <a:pt x="0" y="407645"/>
                  </a:moveTo>
                  <a:lnTo>
                    <a:pt x="0" y="414493"/>
                  </a:lnTo>
                </a:path>
                <a:path w="3810" h="1319529">
                  <a:moveTo>
                    <a:pt x="0" y="421342"/>
                  </a:moveTo>
                  <a:lnTo>
                    <a:pt x="0" y="428223"/>
                  </a:lnTo>
                </a:path>
                <a:path w="3810" h="1319529">
                  <a:moveTo>
                    <a:pt x="0" y="435072"/>
                  </a:moveTo>
                  <a:lnTo>
                    <a:pt x="0" y="441921"/>
                  </a:lnTo>
                </a:path>
                <a:path w="3810" h="1319529">
                  <a:moveTo>
                    <a:pt x="0" y="448770"/>
                  </a:moveTo>
                  <a:lnTo>
                    <a:pt x="0" y="455618"/>
                  </a:lnTo>
                </a:path>
                <a:path w="3810" h="1319529">
                  <a:moveTo>
                    <a:pt x="0" y="462467"/>
                  </a:moveTo>
                  <a:lnTo>
                    <a:pt x="0" y="469316"/>
                  </a:lnTo>
                </a:path>
                <a:path w="3810" h="1319529">
                  <a:moveTo>
                    <a:pt x="0" y="476164"/>
                  </a:moveTo>
                  <a:lnTo>
                    <a:pt x="0" y="483013"/>
                  </a:lnTo>
                </a:path>
                <a:path w="3810" h="1319529">
                  <a:moveTo>
                    <a:pt x="0" y="489862"/>
                  </a:moveTo>
                  <a:lnTo>
                    <a:pt x="0" y="496710"/>
                  </a:lnTo>
                </a:path>
                <a:path w="3810" h="1319529">
                  <a:moveTo>
                    <a:pt x="0" y="503559"/>
                  </a:moveTo>
                  <a:lnTo>
                    <a:pt x="0" y="510441"/>
                  </a:lnTo>
                </a:path>
                <a:path w="3810" h="1319529">
                  <a:moveTo>
                    <a:pt x="0" y="517289"/>
                  </a:moveTo>
                  <a:lnTo>
                    <a:pt x="0" y="524138"/>
                  </a:lnTo>
                </a:path>
                <a:path w="3810" h="1319529">
                  <a:moveTo>
                    <a:pt x="0" y="530987"/>
                  </a:moveTo>
                  <a:lnTo>
                    <a:pt x="0" y="537835"/>
                  </a:lnTo>
                </a:path>
                <a:path w="3810" h="1319529">
                  <a:moveTo>
                    <a:pt x="0" y="544684"/>
                  </a:moveTo>
                  <a:lnTo>
                    <a:pt x="0" y="551533"/>
                  </a:lnTo>
                </a:path>
                <a:path w="3810" h="1319529">
                  <a:moveTo>
                    <a:pt x="0" y="558382"/>
                  </a:moveTo>
                  <a:lnTo>
                    <a:pt x="0" y="565230"/>
                  </a:lnTo>
                </a:path>
                <a:path w="3810" h="1319529">
                  <a:moveTo>
                    <a:pt x="0" y="572079"/>
                  </a:moveTo>
                  <a:lnTo>
                    <a:pt x="0" y="578928"/>
                  </a:lnTo>
                </a:path>
                <a:path w="3810" h="1319529">
                  <a:moveTo>
                    <a:pt x="0" y="585776"/>
                  </a:moveTo>
                  <a:lnTo>
                    <a:pt x="0" y="592658"/>
                  </a:lnTo>
                </a:path>
                <a:path w="3810" h="1319529">
                  <a:moveTo>
                    <a:pt x="0" y="599506"/>
                  </a:moveTo>
                  <a:lnTo>
                    <a:pt x="0" y="606355"/>
                  </a:lnTo>
                </a:path>
                <a:path w="3810" h="1319529">
                  <a:moveTo>
                    <a:pt x="0" y="613204"/>
                  </a:moveTo>
                  <a:lnTo>
                    <a:pt x="0" y="620053"/>
                  </a:lnTo>
                </a:path>
                <a:path w="3810" h="1319529">
                  <a:moveTo>
                    <a:pt x="0" y="626901"/>
                  </a:moveTo>
                  <a:lnTo>
                    <a:pt x="0" y="633750"/>
                  </a:lnTo>
                </a:path>
                <a:path w="3810" h="1319529">
                  <a:moveTo>
                    <a:pt x="0" y="640599"/>
                  </a:moveTo>
                  <a:lnTo>
                    <a:pt x="0" y="647447"/>
                  </a:lnTo>
                </a:path>
                <a:path w="3810" h="1319529">
                  <a:moveTo>
                    <a:pt x="0" y="654296"/>
                  </a:moveTo>
                  <a:lnTo>
                    <a:pt x="0" y="661145"/>
                  </a:lnTo>
                </a:path>
                <a:path w="3810" h="1319529">
                  <a:moveTo>
                    <a:pt x="0" y="667993"/>
                  </a:moveTo>
                  <a:lnTo>
                    <a:pt x="0" y="674875"/>
                  </a:lnTo>
                </a:path>
                <a:path w="3810" h="1319529">
                  <a:moveTo>
                    <a:pt x="0" y="681724"/>
                  </a:moveTo>
                  <a:lnTo>
                    <a:pt x="0" y="688572"/>
                  </a:lnTo>
                </a:path>
                <a:path w="3810" h="1319529">
                  <a:moveTo>
                    <a:pt x="0" y="695421"/>
                  </a:moveTo>
                  <a:lnTo>
                    <a:pt x="0" y="702270"/>
                  </a:lnTo>
                </a:path>
                <a:path w="3810" h="1319529">
                  <a:moveTo>
                    <a:pt x="0" y="709118"/>
                  </a:moveTo>
                  <a:lnTo>
                    <a:pt x="0" y="715967"/>
                  </a:lnTo>
                </a:path>
                <a:path w="3810" h="1319529">
                  <a:moveTo>
                    <a:pt x="0" y="722816"/>
                  </a:moveTo>
                  <a:lnTo>
                    <a:pt x="0" y="729665"/>
                  </a:lnTo>
                </a:path>
                <a:path w="3810" h="1319529">
                  <a:moveTo>
                    <a:pt x="0" y="736513"/>
                  </a:moveTo>
                  <a:lnTo>
                    <a:pt x="0" y="743362"/>
                  </a:lnTo>
                </a:path>
                <a:path w="3810" h="1319529">
                  <a:moveTo>
                    <a:pt x="0" y="750211"/>
                  </a:moveTo>
                  <a:lnTo>
                    <a:pt x="0" y="757092"/>
                  </a:lnTo>
                </a:path>
                <a:path w="3810" h="1319529">
                  <a:moveTo>
                    <a:pt x="0" y="763941"/>
                  </a:moveTo>
                  <a:lnTo>
                    <a:pt x="0" y="770790"/>
                  </a:lnTo>
                </a:path>
                <a:path w="3810" h="1319529">
                  <a:moveTo>
                    <a:pt x="0" y="777638"/>
                  </a:moveTo>
                  <a:lnTo>
                    <a:pt x="0" y="784487"/>
                  </a:lnTo>
                </a:path>
                <a:path w="3810" h="1319529">
                  <a:moveTo>
                    <a:pt x="0" y="791336"/>
                  </a:moveTo>
                  <a:lnTo>
                    <a:pt x="0" y="798184"/>
                  </a:lnTo>
                </a:path>
                <a:path w="3810" h="1319529">
                  <a:moveTo>
                    <a:pt x="0" y="805033"/>
                  </a:moveTo>
                  <a:lnTo>
                    <a:pt x="0" y="811882"/>
                  </a:lnTo>
                </a:path>
                <a:path w="3810" h="1319529">
                  <a:moveTo>
                    <a:pt x="0" y="818730"/>
                  </a:moveTo>
                  <a:lnTo>
                    <a:pt x="0" y="825579"/>
                  </a:lnTo>
                </a:path>
                <a:path w="3810" h="1319529">
                  <a:moveTo>
                    <a:pt x="0" y="832461"/>
                  </a:moveTo>
                  <a:lnTo>
                    <a:pt x="0" y="839309"/>
                  </a:lnTo>
                </a:path>
                <a:path w="3810" h="1319529">
                  <a:moveTo>
                    <a:pt x="0" y="846158"/>
                  </a:moveTo>
                  <a:lnTo>
                    <a:pt x="0" y="853007"/>
                  </a:lnTo>
                </a:path>
                <a:path w="3810" h="1319529">
                  <a:moveTo>
                    <a:pt x="0" y="859855"/>
                  </a:moveTo>
                  <a:lnTo>
                    <a:pt x="0" y="866704"/>
                  </a:lnTo>
                </a:path>
                <a:path w="3810" h="1319529">
                  <a:moveTo>
                    <a:pt x="0" y="873553"/>
                  </a:moveTo>
                  <a:lnTo>
                    <a:pt x="0" y="880401"/>
                  </a:lnTo>
                </a:path>
                <a:path w="3810" h="1319529">
                  <a:moveTo>
                    <a:pt x="0" y="887250"/>
                  </a:moveTo>
                  <a:lnTo>
                    <a:pt x="0" y="894099"/>
                  </a:lnTo>
                </a:path>
                <a:path w="3810" h="1319529">
                  <a:moveTo>
                    <a:pt x="0" y="900948"/>
                  </a:moveTo>
                  <a:lnTo>
                    <a:pt x="0" y="907796"/>
                  </a:lnTo>
                </a:path>
                <a:path w="3810" h="1319529">
                  <a:moveTo>
                    <a:pt x="0" y="914678"/>
                  </a:moveTo>
                  <a:lnTo>
                    <a:pt x="0" y="921526"/>
                  </a:lnTo>
                </a:path>
                <a:path w="3810" h="1319529">
                  <a:moveTo>
                    <a:pt x="0" y="928375"/>
                  </a:moveTo>
                  <a:lnTo>
                    <a:pt x="0" y="935224"/>
                  </a:lnTo>
                </a:path>
                <a:path w="3810" h="1319529">
                  <a:moveTo>
                    <a:pt x="0" y="942073"/>
                  </a:moveTo>
                  <a:lnTo>
                    <a:pt x="0" y="948921"/>
                  </a:lnTo>
                </a:path>
                <a:path w="3810" h="1319529">
                  <a:moveTo>
                    <a:pt x="0" y="955770"/>
                  </a:moveTo>
                  <a:lnTo>
                    <a:pt x="0" y="962619"/>
                  </a:lnTo>
                </a:path>
                <a:path w="3810" h="1319529">
                  <a:moveTo>
                    <a:pt x="0" y="969467"/>
                  </a:moveTo>
                  <a:lnTo>
                    <a:pt x="0" y="976316"/>
                  </a:lnTo>
                </a:path>
                <a:path w="3810" h="1319529">
                  <a:moveTo>
                    <a:pt x="0" y="983165"/>
                  </a:moveTo>
                  <a:lnTo>
                    <a:pt x="0" y="990013"/>
                  </a:lnTo>
                </a:path>
                <a:path w="3810" h="1319529">
                  <a:moveTo>
                    <a:pt x="0" y="996895"/>
                  </a:moveTo>
                  <a:lnTo>
                    <a:pt x="0" y="1003744"/>
                  </a:lnTo>
                </a:path>
                <a:path w="3810" h="1319529">
                  <a:moveTo>
                    <a:pt x="0" y="1010592"/>
                  </a:moveTo>
                  <a:lnTo>
                    <a:pt x="0" y="1017441"/>
                  </a:lnTo>
                </a:path>
                <a:path w="3810" h="1319529">
                  <a:moveTo>
                    <a:pt x="0" y="1024290"/>
                  </a:moveTo>
                  <a:lnTo>
                    <a:pt x="0" y="1031138"/>
                  </a:lnTo>
                </a:path>
                <a:path w="3810" h="1319529">
                  <a:moveTo>
                    <a:pt x="0" y="1037987"/>
                  </a:moveTo>
                  <a:lnTo>
                    <a:pt x="0" y="1044836"/>
                  </a:lnTo>
                </a:path>
                <a:path w="3810" h="1319529">
                  <a:moveTo>
                    <a:pt x="0" y="1051684"/>
                  </a:moveTo>
                  <a:lnTo>
                    <a:pt x="0" y="1058533"/>
                  </a:lnTo>
                </a:path>
                <a:path w="3810" h="1319529">
                  <a:moveTo>
                    <a:pt x="0" y="1065382"/>
                  </a:moveTo>
                  <a:lnTo>
                    <a:pt x="0" y="1072263"/>
                  </a:lnTo>
                </a:path>
                <a:path w="3810" h="1319529">
                  <a:moveTo>
                    <a:pt x="0" y="1079112"/>
                  </a:moveTo>
                  <a:lnTo>
                    <a:pt x="0" y="1085961"/>
                  </a:lnTo>
                </a:path>
                <a:path w="3810" h="1319529">
                  <a:moveTo>
                    <a:pt x="0" y="1092809"/>
                  </a:moveTo>
                  <a:lnTo>
                    <a:pt x="0" y="1099658"/>
                  </a:lnTo>
                </a:path>
                <a:path w="3810" h="1319529">
                  <a:moveTo>
                    <a:pt x="0" y="1106507"/>
                  </a:moveTo>
                  <a:lnTo>
                    <a:pt x="0" y="1113356"/>
                  </a:lnTo>
                </a:path>
                <a:path w="3810" h="1319529">
                  <a:moveTo>
                    <a:pt x="0" y="1120204"/>
                  </a:moveTo>
                  <a:lnTo>
                    <a:pt x="0" y="1127053"/>
                  </a:lnTo>
                </a:path>
                <a:path w="3810" h="1319529">
                  <a:moveTo>
                    <a:pt x="0" y="1133902"/>
                  </a:moveTo>
                  <a:lnTo>
                    <a:pt x="0" y="1140750"/>
                  </a:lnTo>
                </a:path>
                <a:path w="3810" h="1319529">
                  <a:moveTo>
                    <a:pt x="0" y="1147599"/>
                  </a:moveTo>
                  <a:lnTo>
                    <a:pt x="0" y="1154481"/>
                  </a:lnTo>
                </a:path>
                <a:path w="3810" h="1319529">
                  <a:moveTo>
                    <a:pt x="0" y="1161329"/>
                  </a:moveTo>
                  <a:lnTo>
                    <a:pt x="0" y="1168178"/>
                  </a:lnTo>
                </a:path>
                <a:path w="3810" h="1319529">
                  <a:moveTo>
                    <a:pt x="0" y="1175027"/>
                  </a:moveTo>
                  <a:lnTo>
                    <a:pt x="0" y="1181875"/>
                  </a:lnTo>
                </a:path>
                <a:path w="3810" h="1319529">
                  <a:moveTo>
                    <a:pt x="0" y="1188724"/>
                  </a:moveTo>
                  <a:lnTo>
                    <a:pt x="0" y="1195573"/>
                  </a:lnTo>
                </a:path>
                <a:path w="3810" h="1319529">
                  <a:moveTo>
                    <a:pt x="0" y="1202421"/>
                  </a:moveTo>
                  <a:lnTo>
                    <a:pt x="0" y="1209270"/>
                  </a:lnTo>
                </a:path>
                <a:path w="3810" h="1319529">
                  <a:moveTo>
                    <a:pt x="0" y="1216119"/>
                  </a:moveTo>
                  <a:lnTo>
                    <a:pt x="0" y="1222968"/>
                  </a:lnTo>
                </a:path>
                <a:path w="3810" h="1319529">
                  <a:moveTo>
                    <a:pt x="0" y="1229816"/>
                  </a:moveTo>
                  <a:lnTo>
                    <a:pt x="0" y="1236698"/>
                  </a:lnTo>
                </a:path>
                <a:path w="3810" h="1319529">
                  <a:moveTo>
                    <a:pt x="0" y="1243546"/>
                  </a:moveTo>
                  <a:lnTo>
                    <a:pt x="0" y="1250395"/>
                  </a:lnTo>
                </a:path>
                <a:path w="3810" h="1319529">
                  <a:moveTo>
                    <a:pt x="0" y="1257244"/>
                  </a:moveTo>
                  <a:lnTo>
                    <a:pt x="0" y="1264092"/>
                  </a:lnTo>
                </a:path>
                <a:path w="3810" h="1319529">
                  <a:moveTo>
                    <a:pt x="0" y="1270941"/>
                  </a:moveTo>
                  <a:lnTo>
                    <a:pt x="0" y="1277790"/>
                  </a:lnTo>
                </a:path>
                <a:path w="3810" h="1319529">
                  <a:moveTo>
                    <a:pt x="0" y="1284639"/>
                  </a:moveTo>
                  <a:lnTo>
                    <a:pt x="0" y="1291487"/>
                  </a:lnTo>
                </a:path>
                <a:path w="3810" h="1319529">
                  <a:moveTo>
                    <a:pt x="0" y="1298336"/>
                  </a:moveTo>
                  <a:lnTo>
                    <a:pt x="0" y="1305185"/>
                  </a:lnTo>
                </a:path>
                <a:path w="3810" h="1319529">
                  <a:moveTo>
                    <a:pt x="0" y="1312066"/>
                  </a:moveTo>
                  <a:lnTo>
                    <a:pt x="0" y="1318915"/>
                  </a:lnTo>
                </a:path>
              </a:pathLst>
            </a:custGeom>
            <a:ln w="3412">
              <a:solidFill>
                <a:srgbClr val="231F20"/>
              </a:solidFill>
            </a:ln>
          </p:spPr>
          <p:txBody>
            <a:bodyPr wrap="square" lIns="0" tIns="0" rIns="0" bIns="0" rtlCol="0"/>
            <a:lstStyle/>
            <a:p>
              <a:endParaRPr/>
            </a:p>
          </p:txBody>
        </p:sp>
        <p:sp>
          <p:nvSpPr>
            <p:cNvPr id="52" name="object 52"/>
            <p:cNvSpPr/>
            <p:nvPr/>
          </p:nvSpPr>
          <p:spPr>
            <a:xfrm>
              <a:off x="6489658" y="5095009"/>
              <a:ext cx="0" cy="6985"/>
            </a:xfrm>
            <a:custGeom>
              <a:avLst/>
              <a:gdLst/>
              <a:ahLst/>
              <a:cxnLst/>
              <a:rect l="l" t="t" r="r" b="b"/>
              <a:pathLst>
                <a:path h="6985">
                  <a:moveTo>
                    <a:pt x="-1706" y="3407"/>
                  </a:moveTo>
                  <a:lnTo>
                    <a:pt x="1706" y="3407"/>
                  </a:lnTo>
                </a:path>
              </a:pathLst>
            </a:custGeom>
            <a:ln w="6815">
              <a:solidFill>
                <a:srgbClr val="231F20"/>
              </a:solidFill>
            </a:ln>
          </p:spPr>
          <p:txBody>
            <a:bodyPr wrap="square" lIns="0" tIns="0" rIns="0" bIns="0" rtlCol="0"/>
            <a:lstStyle/>
            <a:p>
              <a:endParaRPr/>
            </a:p>
          </p:txBody>
        </p:sp>
        <p:sp>
          <p:nvSpPr>
            <p:cNvPr id="53" name="object 53"/>
            <p:cNvSpPr/>
            <p:nvPr/>
          </p:nvSpPr>
          <p:spPr>
            <a:xfrm>
              <a:off x="6489658" y="5108706"/>
              <a:ext cx="0" cy="130175"/>
            </a:xfrm>
            <a:custGeom>
              <a:avLst/>
              <a:gdLst/>
              <a:ahLst/>
              <a:cxnLst/>
              <a:rect l="l" t="t" r="r" b="b"/>
              <a:pathLst>
                <a:path h="130175">
                  <a:moveTo>
                    <a:pt x="0" y="0"/>
                  </a:moveTo>
                  <a:lnTo>
                    <a:pt x="0" y="6848"/>
                  </a:lnTo>
                </a:path>
                <a:path h="130175">
                  <a:moveTo>
                    <a:pt x="0" y="13697"/>
                  </a:moveTo>
                  <a:lnTo>
                    <a:pt x="0" y="20546"/>
                  </a:lnTo>
                </a:path>
                <a:path h="130175">
                  <a:moveTo>
                    <a:pt x="0" y="27394"/>
                  </a:moveTo>
                  <a:lnTo>
                    <a:pt x="0" y="34243"/>
                  </a:lnTo>
                </a:path>
                <a:path h="130175">
                  <a:moveTo>
                    <a:pt x="0" y="41092"/>
                  </a:moveTo>
                  <a:lnTo>
                    <a:pt x="0" y="47940"/>
                  </a:lnTo>
                </a:path>
                <a:path h="130175">
                  <a:moveTo>
                    <a:pt x="0" y="54822"/>
                  </a:moveTo>
                  <a:lnTo>
                    <a:pt x="0" y="61671"/>
                  </a:lnTo>
                </a:path>
                <a:path h="130175">
                  <a:moveTo>
                    <a:pt x="0" y="68486"/>
                  </a:moveTo>
                  <a:lnTo>
                    <a:pt x="0" y="75335"/>
                  </a:lnTo>
                </a:path>
                <a:path h="130175">
                  <a:moveTo>
                    <a:pt x="0" y="82217"/>
                  </a:moveTo>
                  <a:lnTo>
                    <a:pt x="0" y="89065"/>
                  </a:lnTo>
                </a:path>
                <a:path h="130175">
                  <a:moveTo>
                    <a:pt x="0" y="95914"/>
                  </a:moveTo>
                  <a:lnTo>
                    <a:pt x="0" y="102763"/>
                  </a:lnTo>
                </a:path>
                <a:path h="130175">
                  <a:moveTo>
                    <a:pt x="0" y="109611"/>
                  </a:moveTo>
                  <a:lnTo>
                    <a:pt x="0" y="116460"/>
                  </a:lnTo>
                </a:path>
                <a:path h="130175">
                  <a:moveTo>
                    <a:pt x="0" y="123309"/>
                  </a:moveTo>
                  <a:lnTo>
                    <a:pt x="0" y="130158"/>
                  </a:lnTo>
                </a:path>
              </a:pathLst>
            </a:custGeom>
            <a:ln w="3412">
              <a:solidFill>
                <a:srgbClr val="231F20"/>
              </a:solidFill>
            </a:ln>
          </p:spPr>
          <p:txBody>
            <a:bodyPr wrap="square" lIns="0" tIns="0" rIns="0" bIns="0" rtlCol="0"/>
            <a:lstStyle/>
            <a:p>
              <a:endParaRPr/>
            </a:p>
          </p:txBody>
        </p:sp>
        <p:sp>
          <p:nvSpPr>
            <p:cNvPr id="54" name="object 54"/>
            <p:cNvSpPr/>
            <p:nvPr/>
          </p:nvSpPr>
          <p:spPr>
            <a:xfrm>
              <a:off x="6489658" y="5245745"/>
              <a:ext cx="0" cy="6985"/>
            </a:xfrm>
            <a:custGeom>
              <a:avLst/>
              <a:gdLst/>
              <a:ahLst/>
              <a:cxnLst/>
              <a:rect l="l" t="t" r="r" b="b"/>
              <a:pathLst>
                <a:path h="6985">
                  <a:moveTo>
                    <a:pt x="-1706" y="3407"/>
                  </a:moveTo>
                  <a:lnTo>
                    <a:pt x="1706" y="3407"/>
                  </a:lnTo>
                </a:path>
              </a:pathLst>
            </a:custGeom>
            <a:ln w="6815">
              <a:solidFill>
                <a:srgbClr val="231F20"/>
              </a:solidFill>
            </a:ln>
          </p:spPr>
          <p:txBody>
            <a:bodyPr wrap="square" lIns="0" tIns="0" rIns="0" bIns="0" rtlCol="0"/>
            <a:lstStyle/>
            <a:p>
              <a:endParaRPr/>
            </a:p>
          </p:txBody>
        </p:sp>
        <p:sp>
          <p:nvSpPr>
            <p:cNvPr id="55" name="object 55"/>
            <p:cNvSpPr/>
            <p:nvPr/>
          </p:nvSpPr>
          <p:spPr>
            <a:xfrm>
              <a:off x="6489658" y="5259410"/>
              <a:ext cx="0" cy="554990"/>
            </a:xfrm>
            <a:custGeom>
              <a:avLst/>
              <a:gdLst/>
              <a:ahLst/>
              <a:cxnLst/>
              <a:rect l="l" t="t" r="r" b="b"/>
              <a:pathLst>
                <a:path h="554989">
                  <a:moveTo>
                    <a:pt x="0" y="0"/>
                  </a:moveTo>
                  <a:lnTo>
                    <a:pt x="0" y="6848"/>
                  </a:lnTo>
                </a:path>
                <a:path h="554989">
                  <a:moveTo>
                    <a:pt x="0" y="13730"/>
                  </a:moveTo>
                  <a:lnTo>
                    <a:pt x="0" y="20578"/>
                  </a:lnTo>
                </a:path>
                <a:path h="554989">
                  <a:moveTo>
                    <a:pt x="0" y="27427"/>
                  </a:moveTo>
                  <a:lnTo>
                    <a:pt x="0" y="34276"/>
                  </a:lnTo>
                </a:path>
                <a:path h="554989">
                  <a:moveTo>
                    <a:pt x="0" y="41124"/>
                  </a:moveTo>
                  <a:lnTo>
                    <a:pt x="0" y="47973"/>
                  </a:lnTo>
                </a:path>
                <a:path h="554989">
                  <a:moveTo>
                    <a:pt x="0" y="54822"/>
                  </a:moveTo>
                  <a:lnTo>
                    <a:pt x="0" y="61671"/>
                  </a:lnTo>
                </a:path>
                <a:path h="554989">
                  <a:moveTo>
                    <a:pt x="0" y="68519"/>
                  </a:moveTo>
                  <a:lnTo>
                    <a:pt x="0" y="75368"/>
                  </a:lnTo>
                </a:path>
                <a:path h="554989">
                  <a:moveTo>
                    <a:pt x="0" y="82217"/>
                  </a:moveTo>
                  <a:lnTo>
                    <a:pt x="0" y="89065"/>
                  </a:lnTo>
                </a:path>
                <a:path h="554989">
                  <a:moveTo>
                    <a:pt x="0" y="95947"/>
                  </a:moveTo>
                  <a:lnTo>
                    <a:pt x="0" y="102796"/>
                  </a:lnTo>
                </a:path>
                <a:path h="554989">
                  <a:moveTo>
                    <a:pt x="0" y="109644"/>
                  </a:moveTo>
                  <a:lnTo>
                    <a:pt x="0" y="116493"/>
                  </a:lnTo>
                </a:path>
                <a:path h="554989">
                  <a:moveTo>
                    <a:pt x="0" y="123342"/>
                  </a:moveTo>
                  <a:lnTo>
                    <a:pt x="0" y="130190"/>
                  </a:lnTo>
                </a:path>
                <a:path h="554989">
                  <a:moveTo>
                    <a:pt x="0" y="137039"/>
                  </a:moveTo>
                  <a:lnTo>
                    <a:pt x="0" y="143888"/>
                  </a:lnTo>
                </a:path>
                <a:path h="554989">
                  <a:moveTo>
                    <a:pt x="0" y="150736"/>
                  </a:moveTo>
                  <a:lnTo>
                    <a:pt x="0" y="157585"/>
                  </a:lnTo>
                </a:path>
                <a:path h="554989">
                  <a:moveTo>
                    <a:pt x="0" y="164434"/>
                  </a:moveTo>
                  <a:lnTo>
                    <a:pt x="0" y="171283"/>
                  </a:lnTo>
                </a:path>
                <a:path h="554989">
                  <a:moveTo>
                    <a:pt x="0" y="178164"/>
                  </a:moveTo>
                  <a:lnTo>
                    <a:pt x="0" y="185013"/>
                  </a:lnTo>
                </a:path>
                <a:path h="554989">
                  <a:moveTo>
                    <a:pt x="0" y="191861"/>
                  </a:moveTo>
                  <a:lnTo>
                    <a:pt x="0" y="198710"/>
                  </a:lnTo>
                </a:path>
                <a:path h="554989">
                  <a:moveTo>
                    <a:pt x="0" y="205559"/>
                  </a:moveTo>
                  <a:lnTo>
                    <a:pt x="0" y="212407"/>
                  </a:lnTo>
                </a:path>
                <a:path h="554989">
                  <a:moveTo>
                    <a:pt x="0" y="219256"/>
                  </a:moveTo>
                  <a:lnTo>
                    <a:pt x="0" y="226105"/>
                  </a:lnTo>
                </a:path>
                <a:path h="554989">
                  <a:moveTo>
                    <a:pt x="0" y="232954"/>
                  </a:moveTo>
                  <a:lnTo>
                    <a:pt x="0" y="239802"/>
                  </a:lnTo>
                </a:path>
                <a:path h="554989">
                  <a:moveTo>
                    <a:pt x="0" y="246651"/>
                  </a:moveTo>
                  <a:lnTo>
                    <a:pt x="0" y="253500"/>
                  </a:lnTo>
                </a:path>
                <a:path h="554989">
                  <a:moveTo>
                    <a:pt x="0" y="260381"/>
                  </a:moveTo>
                  <a:lnTo>
                    <a:pt x="0" y="267230"/>
                  </a:lnTo>
                </a:path>
                <a:path h="554989">
                  <a:moveTo>
                    <a:pt x="0" y="274079"/>
                  </a:moveTo>
                  <a:lnTo>
                    <a:pt x="0" y="280927"/>
                  </a:lnTo>
                </a:path>
                <a:path h="554989">
                  <a:moveTo>
                    <a:pt x="0" y="287776"/>
                  </a:moveTo>
                  <a:lnTo>
                    <a:pt x="0" y="294625"/>
                  </a:lnTo>
                </a:path>
                <a:path h="554989">
                  <a:moveTo>
                    <a:pt x="0" y="301473"/>
                  </a:moveTo>
                  <a:lnTo>
                    <a:pt x="0" y="308322"/>
                  </a:lnTo>
                </a:path>
                <a:path h="554989">
                  <a:moveTo>
                    <a:pt x="0" y="315171"/>
                  </a:moveTo>
                  <a:lnTo>
                    <a:pt x="0" y="322019"/>
                  </a:lnTo>
                </a:path>
                <a:path h="554989">
                  <a:moveTo>
                    <a:pt x="0" y="328868"/>
                  </a:moveTo>
                  <a:lnTo>
                    <a:pt x="0" y="335717"/>
                  </a:lnTo>
                </a:path>
                <a:path h="554989">
                  <a:moveTo>
                    <a:pt x="0" y="342598"/>
                  </a:moveTo>
                  <a:lnTo>
                    <a:pt x="0" y="349447"/>
                  </a:lnTo>
                </a:path>
                <a:path h="554989">
                  <a:moveTo>
                    <a:pt x="0" y="356296"/>
                  </a:moveTo>
                  <a:lnTo>
                    <a:pt x="0" y="363144"/>
                  </a:lnTo>
                </a:path>
                <a:path h="554989">
                  <a:moveTo>
                    <a:pt x="0" y="369993"/>
                  </a:moveTo>
                  <a:lnTo>
                    <a:pt x="0" y="376842"/>
                  </a:lnTo>
                </a:path>
                <a:path h="554989">
                  <a:moveTo>
                    <a:pt x="0" y="383691"/>
                  </a:moveTo>
                  <a:lnTo>
                    <a:pt x="0" y="390539"/>
                  </a:lnTo>
                </a:path>
                <a:path h="554989">
                  <a:moveTo>
                    <a:pt x="0" y="397388"/>
                  </a:moveTo>
                  <a:lnTo>
                    <a:pt x="0" y="404237"/>
                  </a:lnTo>
                </a:path>
                <a:path h="554989">
                  <a:moveTo>
                    <a:pt x="0" y="411085"/>
                  </a:moveTo>
                  <a:lnTo>
                    <a:pt x="0" y="417967"/>
                  </a:lnTo>
                </a:path>
                <a:path h="554989">
                  <a:moveTo>
                    <a:pt x="0" y="424815"/>
                  </a:moveTo>
                  <a:lnTo>
                    <a:pt x="0" y="431664"/>
                  </a:lnTo>
                </a:path>
                <a:path h="554989">
                  <a:moveTo>
                    <a:pt x="0" y="438513"/>
                  </a:moveTo>
                  <a:lnTo>
                    <a:pt x="0" y="445362"/>
                  </a:lnTo>
                </a:path>
                <a:path h="554989">
                  <a:moveTo>
                    <a:pt x="0" y="452210"/>
                  </a:moveTo>
                  <a:lnTo>
                    <a:pt x="0" y="459059"/>
                  </a:lnTo>
                </a:path>
                <a:path h="554989">
                  <a:moveTo>
                    <a:pt x="0" y="465908"/>
                  </a:moveTo>
                  <a:lnTo>
                    <a:pt x="0" y="472756"/>
                  </a:lnTo>
                </a:path>
                <a:path h="554989">
                  <a:moveTo>
                    <a:pt x="0" y="479605"/>
                  </a:moveTo>
                  <a:lnTo>
                    <a:pt x="0" y="486454"/>
                  </a:lnTo>
                </a:path>
                <a:path h="554989">
                  <a:moveTo>
                    <a:pt x="0" y="493302"/>
                  </a:moveTo>
                  <a:lnTo>
                    <a:pt x="0" y="500184"/>
                  </a:lnTo>
                </a:path>
                <a:path h="554989">
                  <a:moveTo>
                    <a:pt x="0" y="507033"/>
                  </a:moveTo>
                  <a:lnTo>
                    <a:pt x="0" y="513881"/>
                  </a:lnTo>
                </a:path>
                <a:path h="554989">
                  <a:moveTo>
                    <a:pt x="0" y="520730"/>
                  </a:moveTo>
                  <a:lnTo>
                    <a:pt x="0" y="527579"/>
                  </a:lnTo>
                </a:path>
                <a:path h="554989">
                  <a:moveTo>
                    <a:pt x="0" y="534427"/>
                  </a:moveTo>
                  <a:lnTo>
                    <a:pt x="0" y="541276"/>
                  </a:lnTo>
                </a:path>
                <a:path h="554989">
                  <a:moveTo>
                    <a:pt x="0" y="548125"/>
                  </a:moveTo>
                  <a:lnTo>
                    <a:pt x="0" y="554974"/>
                  </a:lnTo>
                </a:path>
              </a:pathLst>
            </a:custGeom>
            <a:ln w="3412">
              <a:solidFill>
                <a:srgbClr val="231F20"/>
              </a:solidFill>
            </a:ln>
          </p:spPr>
          <p:txBody>
            <a:bodyPr wrap="square" lIns="0" tIns="0" rIns="0" bIns="0" rtlCol="0"/>
            <a:lstStyle/>
            <a:p>
              <a:endParaRPr/>
            </a:p>
          </p:txBody>
        </p:sp>
      </p:grpSp>
      <p:sp>
        <p:nvSpPr>
          <p:cNvPr id="56" name="object 56"/>
          <p:cNvSpPr/>
          <p:nvPr/>
        </p:nvSpPr>
        <p:spPr>
          <a:xfrm>
            <a:off x="8155170" y="3772653"/>
            <a:ext cx="1409700" cy="895985"/>
          </a:xfrm>
          <a:custGeom>
            <a:avLst/>
            <a:gdLst/>
            <a:ahLst/>
            <a:cxnLst/>
            <a:rect l="l" t="t" r="r" b="b"/>
            <a:pathLst>
              <a:path w="1409700" h="895985">
                <a:moveTo>
                  <a:pt x="0" y="895836"/>
                </a:moveTo>
                <a:lnTo>
                  <a:pt x="6815" y="895836"/>
                </a:lnTo>
              </a:path>
              <a:path w="1409700" h="895985">
                <a:moveTo>
                  <a:pt x="13664" y="895836"/>
                </a:moveTo>
                <a:lnTo>
                  <a:pt x="20480" y="895836"/>
                </a:lnTo>
              </a:path>
              <a:path w="1409700" h="895985">
                <a:moveTo>
                  <a:pt x="27329" y="895836"/>
                </a:moveTo>
                <a:lnTo>
                  <a:pt x="34145" y="895836"/>
                </a:lnTo>
              </a:path>
              <a:path w="1409700" h="895985">
                <a:moveTo>
                  <a:pt x="40993" y="895836"/>
                </a:moveTo>
                <a:lnTo>
                  <a:pt x="47809" y="895836"/>
                </a:lnTo>
              </a:path>
              <a:path w="1409700" h="895985">
                <a:moveTo>
                  <a:pt x="54658" y="895836"/>
                </a:moveTo>
                <a:lnTo>
                  <a:pt x="61507" y="895836"/>
                </a:lnTo>
              </a:path>
              <a:path w="1409700" h="895985">
                <a:moveTo>
                  <a:pt x="68323" y="895836"/>
                </a:moveTo>
                <a:lnTo>
                  <a:pt x="75139" y="895836"/>
                </a:lnTo>
              </a:path>
              <a:path w="1409700" h="895985">
                <a:moveTo>
                  <a:pt x="81987" y="895836"/>
                </a:moveTo>
                <a:lnTo>
                  <a:pt x="88836" y="895836"/>
                </a:lnTo>
              </a:path>
              <a:path w="1409700" h="895985">
                <a:moveTo>
                  <a:pt x="95652" y="895836"/>
                </a:moveTo>
                <a:lnTo>
                  <a:pt x="102468" y="895836"/>
                </a:lnTo>
              </a:path>
              <a:path w="1409700" h="895985">
                <a:moveTo>
                  <a:pt x="109317" y="895836"/>
                </a:moveTo>
                <a:lnTo>
                  <a:pt x="116165" y="895836"/>
                </a:lnTo>
              </a:path>
              <a:path w="1409700" h="895985">
                <a:moveTo>
                  <a:pt x="122981" y="895836"/>
                </a:moveTo>
                <a:lnTo>
                  <a:pt x="129830" y="895836"/>
                </a:lnTo>
              </a:path>
              <a:path w="1409700" h="895985">
                <a:moveTo>
                  <a:pt x="136646" y="895836"/>
                </a:moveTo>
                <a:lnTo>
                  <a:pt x="143495" y="895836"/>
                </a:lnTo>
              </a:path>
              <a:path w="1409700" h="895985">
                <a:moveTo>
                  <a:pt x="150310" y="895836"/>
                </a:moveTo>
                <a:lnTo>
                  <a:pt x="157159" y="895836"/>
                </a:lnTo>
              </a:path>
              <a:path w="1409700" h="895985">
                <a:moveTo>
                  <a:pt x="163975" y="895836"/>
                </a:moveTo>
                <a:lnTo>
                  <a:pt x="170824" y="895836"/>
                </a:lnTo>
              </a:path>
              <a:path w="1409700" h="895985">
                <a:moveTo>
                  <a:pt x="177640" y="895836"/>
                </a:moveTo>
                <a:lnTo>
                  <a:pt x="184488" y="895836"/>
                </a:lnTo>
              </a:path>
              <a:path w="1409700" h="895985">
                <a:moveTo>
                  <a:pt x="191304" y="895836"/>
                </a:moveTo>
                <a:lnTo>
                  <a:pt x="198153" y="895836"/>
                </a:lnTo>
              </a:path>
              <a:path w="1409700" h="895985">
                <a:moveTo>
                  <a:pt x="204969" y="895836"/>
                </a:moveTo>
                <a:lnTo>
                  <a:pt x="211818" y="895836"/>
                </a:lnTo>
              </a:path>
              <a:path w="1409700" h="895985">
                <a:moveTo>
                  <a:pt x="218634" y="895836"/>
                </a:moveTo>
                <a:lnTo>
                  <a:pt x="225482" y="895836"/>
                </a:lnTo>
              </a:path>
              <a:path w="1409700" h="895985">
                <a:moveTo>
                  <a:pt x="232298" y="895836"/>
                </a:moveTo>
                <a:lnTo>
                  <a:pt x="239147" y="895836"/>
                </a:lnTo>
              </a:path>
              <a:path w="1409700" h="895985">
                <a:moveTo>
                  <a:pt x="245963" y="895836"/>
                </a:moveTo>
                <a:lnTo>
                  <a:pt x="252812" y="895836"/>
                </a:lnTo>
              </a:path>
              <a:path w="1409700" h="895985">
                <a:moveTo>
                  <a:pt x="259627" y="895836"/>
                </a:moveTo>
                <a:lnTo>
                  <a:pt x="266476" y="895836"/>
                </a:lnTo>
              </a:path>
              <a:path w="1409700" h="895985">
                <a:moveTo>
                  <a:pt x="273292" y="895836"/>
                </a:moveTo>
                <a:lnTo>
                  <a:pt x="280141" y="895836"/>
                </a:lnTo>
              </a:path>
              <a:path w="1409700" h="895985">
                <a:moveTo>
                  <a:pt x="286957" y="895836"/>
                </a:moveTo>
                <a:lnTo>
                  <a:pt x="293805" y="895836"/>
                </a:lnTo>
              </a:path>
              <a:path w="1409700" h="895985">
                <a:moveTo>
                  <a:pt x="300654" y="895836"/>
                </a:moveTo>
                <a:lnTo>
                  <a:pt x="307470" y="895836"/>
                </a:lnTo>
              </a:path>
              <a:path w="1409700" h="895985">
                <a:moveTo>
                  <a:pt x="314286" y="895836"/>
                </a:moveTo>
                <a:lnTo>
                  <a:pt x="321135" y="895836"/>
                </a:lnTo>
              </a:path>
              <a:path w="1409700" h="895985">
                <a:moveTo>
                  <a:pt x="327983" y="895836"/>
                </a:moveTo>
                <a:lnTo>
                  <a:pt x="334799" y="895836"/>
                </a:lnTo>
              </a:path>
              <a:path w="1409700" h="895985">
                <a:moveTo>
                  <a:pt x="341648" y="895836"/>
                </a:moveTo>
                <a:lnTo>
                  <a:pt x="348464" y="895836"/>
                </a:lnTo>
              </a:path>
              <a:path w="1409700" h="895985">
                <a:moveTo>
                  <a:pt x="355313" y="895836"/>
                </a:moveTo>
                <a:lnTo>
                  <a:pt x="362129" y="895836"/>
                </a:lnTo>
              </a:path>
              <a:path w="1409700" h="895985">
                <a:moveTo>
                  <a:pt x="368977" y="895836"/>
                </a:moveTo>
                <a:lnTo>
                  <a:pt x="375793" y="895836"/>
                </a:lnTo>
              </a:path>
              <a:path w="1409700" h="895985">
                <a:moveTo>
                  <a:pt x="382642" y="895836"/>
                </a:moveTo>
                <a:lnTo>
                  <a:pt x="389458" y="895836"/>
                </a:lnTo>
              </a:path>
              <a:path w="1409700" h="895985">
                <a:moveTo>
                  <a:pt x="396307" y="895836"/>
                </a:moveTo>
                <a:lnTo>
                  <a:pt x="403122" y="895836"/>
                </a:lnTo>
              </a:path>
              <a:path w="1409700" h="895985">
                <a:moveTo>
                  <a:pt x="409971" y="895836"/>
                </a:moveTo>
                <a:lnTo>
                  <a:pt x="416787" y="895836"/>
                </a:lnTo>
              </a:path>
              <a:path w="1409700" h="895985">
                <a:moveTo>
                  <a:pt x="423636" y="895836"/>
                </a:moveTo>
                <a:lnTo>
                  <a:pt x="430452" y="895836"/>
                </a:lnTo>
              </a:path>
              <a:path w="1409700" h="895985">
                <a:moveTo>
                  <a:pt x="437300" y="895836"/>
                </a:moveTo>
                <a:lnTo>
                  <a:pt x="444149" y="895836"/>
                </a:lnTo>
              </a:path>
              <a:path w="1409700" h="895985">
                <a:moveTo>
                  <a:pt x="450965" y="895836"/>
                </a:moveTo>
                <a:lnTo>
                  <a:pt x="457781" y="895836"/>
                </a:lnTo>
              </a:path>
              <a:path w="1409700" h="895985">
                <a:moveTo>
                  <a:pt x="464630" y="895836"/>
                </a:moveTo>
                <a:lnTo>
                  <a:pt x="471478" y="895836"/>
                </a:lnTo>
              </a:path>
              <a:path w="1409700" h="895985">
                <a:moveTo>
                  <a:pt x="478294" y="895836"/>
                </a:moveTo>
                <a:lnTo>
                  <a:pt x="485110" y="895836"/>
                </a:lnTo>
              </a:path>
              <a:path w="1409700" h="895985">
                <a:moveTo>
                  <a:pt x="491959" y="895836"/>
                </a:moveTo>
                <a:lnTo>
                  <a:pt x="498808" y="895836"/>
                </a:lnTo>
              </a:path>
              <a:path w="1409700" h="895985">
                <a:moveTo>
                  <a:pt x="505624" y="895836"/>
                </a:moveTo>
                <a:lnTo>
                  <a:pt x="512440" y="895836"/>
                </a:lnTo>
              </a:path>
              <a:path w="1409700" h="895985">
                <a:moveTo>
                  <a:pt x="519288" y="895836"/>
                </a:moveTo>
                <a:lnTo>
                  <a:pt x="526137" y="895836"/>
                </a:lnTo>
              </a:path>
              <a:path w="1409700" h="895985">
                <a:moveTo>
                  <a:pt x="532953" y="895836"/>
                </a:moveTo>
                <a:lnTo>
                  <a:pt x="539802" y="895836"/>
                </a:lnTo>
              </a:path>
              <a:path w="1409700" h="895985">
                <a:moveTo>
                  <a:pt x="546617" y="895836"/>
                </a:moveTo>
                <a:lnTo>
                  <a:pt x="553433" y="895836"/>
                </a:lnTo>
              </a:path>
              <a:path w="1409700" h="895985">
                <a:moveTo>
                  <a:pt x="560282" y="895836"/>
                </a:moveTo>
                <a:lnTo>
                  <a:pt x="567131" y="895836"/>
                </a:lnTo>
              </a:path>
              <a:path w="1409700" h="895985">
                <a:moveTo>
                  <a:pt x="573947" y="895836"/>
                </a:moveTo>
                <a:lnTo>
                  <a:pt x="580795" y="895836"/>
                </a:lnTo>
              </a:path>
              <a:path w="1409700" h="895985">
                <a:moveTo>
                  <a:pt x="587611" y="895836"/>
                </a:moveTo>
                <a:lnTo>
                  <a:pt x="594460" y="895836"/>
                </a:lnTo>
              </a:path>
              <a:path w="1409700" h="895985">
                <a:moveTo>
                  <a:pt x="601276" y="895836"/>
                </a:moveTo>
                <a:lnTo>
                  <a:pt x="608125" y="895836"/>
                </a:lnTo>
              </a:path>
              <a:path w="1409700" h="895985">
                <a:moveTo>
                  <a:pt x="614941" y="895836"/>
                </a:moveTo>
                <a:lnTo>
                  <a:pt x="621789" y="895836"/>
                </a:lnTo>
              </a:path>
              <a:path w="1409700" h="895985">
                <a:moveTo>
                  <a:pt x="628605" y="895836"/>
                </a:moveTo>
                <a:lnTo>
                  <a:pt x="635454" y="895836"/>
                </a:lnTo>
              </a:path>
              <a:path w="1409700" h="895985">
                <a:moveTo>
                  <a:pt x="642270" y="895836"/>
                </a:moveTo>
                <a:lnTo>
                  <a:pt x="649119" y="895836"/>
                </a:lnTo>
              </a:path>
              <a:path w="1409700" h="895985">
                <a:moveTo>
                  <a:pt x="655967" y="895836"/>
                </a:moveTo>
                <a:lnTo>
                  <a:pt x="662783" y="895836"/>
                </a:lnTo>
              </a:path>
              <a:path w="1409700" h="895985">
                <a:moveTo>
                  <a:pt x="669599" y="895836"/>
                </a:moveTo>
                <a:lnTo>
                  <a:pt x="676448" y="895836"/>
                </a:lnTo>
              </a:path>
              <a:path w="1409700" h="895985">
                <a:moveTo>
                  <a:pt x="683297" y="895836"/>
                </a:moveTo>
                <a:lnTo>
                  <a:pt x="690112" y="895836"/>
                </a:lnTo>
              </a:path>
              <a:path w="1409700" h="895985">
                <a:moveTo>
                  <a:pt x="696928" y="895836"/>
                </a:moveTo>
                <a:lnTo>
                  <a:pt x="703777" y="895836"/>
                </a:lnTo>
              </a:path>
              <a:path w="1409700" h="895985">
                <a:moveTo>
                  <a:pt x="710626" y="895836"/>
                </a:moveTo>
                <a:lnTo>
                  <a:pt x="717442" y="895836"/>
                </a:lnTo>
              </a:path>
              <a:path w="1409700" h="895985">
                <a:moveTo>
                  <a:pt x="724258" y="895836"/>
                </a:moveTo>
                <a:lnTo>
                  <a:pt x="731106" y="895836"/>
                </a:lnTo>
              </a:path>
              <a:path w="1409700" h="895985">
                <a:moveTo>
                  <a:pt x="737955" y="895836"/>
                </a:moveTo>
                <a:lnTo>
                  <a:pt x="744771" y="895836"/>
                </a:lnTo>
              </a:path>
              <a:path w="1409700" h="895985">
                <a:moveTo>
                  <a:pt x="751620" y="895836"/>
                </a:moveTo>
                <a:lnTo>
                  <a:pt x="758436" y="895836"/>
                </a:lnTo>
              </a:path>
              <a:path w="1409700" h="895985">
                <a:moveTo>
                  <a:pt x="765284" y="895836"/>
                </a:moveTo>
                <a:lnTo>
                  <a:pt x="772100" y="895836"/>
                </a:lnTo>
              </a:path>
              <a:path w="1409700" h="895985">
                <a:moveTo>
                  <a:pt x="778949" y="895836"/>
                </a:moveTo>
                <a:lnTo>
                  <a:pt x="785765" y="895836"/>
                </a:lnTo>
              </a:path>
              <a:path w="1409700" h="895985">
                <a:moveTo>
                  <a:pt x="792614" y="895836"/>
                </a:moveTo>
                <a:lnTo>
                  <a:pt x="799430" y="895836"/>
                </a:lnTo>
              </a:path>
              <a:path w="1409700" h="895985">
                <a:moveTo>
                  <a:pt x="806278" y="895836"/>
                </a:moveTo>
                <a:lnTo>
                  <a:pt x="813094" y="895836"/>
                </a:lnTo>
              </a:path>
              <a:path w="1409700" h="895985">
                <a:moveTo>
                  <a:pt x="819943" y="895836"/>
                </a:moveTo>
                <a:lnTo>
                  <a:pt x="826759" y="895836"/>
                </a:lnTo>
              </a:path>
              <a:path w="1409700" h="895985">
                <a:moveTo>
                  <a:pt x="833607" y="895836"/>
                </a:moveTo>
                <a:lnTo>
                  <a:pt x="840423" y="895836"/>
                </a:lnTo>
              </a:path>
              <a:path w="1409700" h="895985">
                <a:moveTo>
                  <a:pt x="847272" y="895836"/>
                </a:moveTo>
                <a:lnTo>
                  <a:pt x="854088" y="895836"/>
                </a:lnTo>
              </a:path>
              <a:path w="1409700" h="895985">
                <a:moveTo>
                  <a:pt x="860937" y="895836"/>
                </a:moveTo>
                <a:lnTo>
                  <a:pt x="867753" y="895836"/>
                </a:lnTo>
              </a:path>
              <a:path w="1409700" h="895985">
                <a:moveTo>
                  <a:pt x="874601" y="895836"/>
                </a:moveTo>
                <a:lnTo>
                  <a:pt x="881417" y="895836"/>
                </a:lnTo>
              </a:path>
              <a:path w="1409700" h="895985">
                <a:moveTo>
                  <a:pt x="888266" y="895836"/>
                </a:moveTo>
                <a:lnTo>
                  <a:pt x="895115" y="895836"/>
                </a:lnTo>
              </a:path>
              <a:path w="1409700" h="895985">
                <a:moveTo>
                  <a:pt x="901931" y="895836"/>
                </a:moveTo>
                <a:lnTo>
                  <a:pt x="908747" y="895836"/>
                </a:lnTo>
              </a:path>
              <a:path w="1409700" h="895985">
                <a:moveTo>
                  <a:pt x="915595" y="895836"/>
                </a:moveTo>
                <a:lnTo>
                  <a:pt x="922444" y="895836"/>
                </a:lnTo>
              </a:path>
              <a:path w="1409700" h="895985">
                <a:moveTo>
                  <a:pt x="929260" y="895836"/>
                </a:moveTo>
                <a:lnTo>
                  <a:pt x="936109" y="895836"/>
                </a:lnTo>
              </a:path>
              <a:path w="1409700" h="895985">
                <a:moveTo>
                  <a:pt x="942925" y="895836"/>
                </a:moveTo>
                <a:lnTo>
                  <a:pt x="949773" y="895836"/>
                </a:lnTo>
              </a:path>
              <a:path w="1409700" h="895985">
                <a:moveTo>
                  <a:pt x="956589" y="895836"/>
                </a:moveTo>
                <a:lnTo>
                  <a:pt x="963438" y="895836"/>
                </a:lnTo>
              </a:path>
              <a:path w="1409700" h="895985">
                <a:moveTo>
                  <a:pt x="970254" y="895836"/>
                </a:moveTo>
                <a:lnTo>
                  <a:pt x="977102" y="895836"/>
                </a:lnTo>
              </a:path>
              <a:path w="1409700" h="895985">
                <a:moveTo>
                  <a:pt x="983918" y="895836"/>
                </a:moveTo>
                <a:lnTo>
                  <a:pt x="990767" y="895836"/>
                </a:lnTo>
              </a:path>
              <a:path w="1409700" h="895985">
                <a:moveTo>
                  <a:pt x="997583" y="895836"/>
                </a:moveTo>
                <a:lnTo>
                  <a:pt x="1004432" y="895836"/>
                </a:lnTo>
              </a:path>
              <a:path w="1409700" h="895985">
                <a:moveTo>
                  <a:pt x="1011248" y="895836"/>
                </a:moveTo>
                <a:lnTo>
                  <a:pt x="1018096" y="895836"/>
                </a:lnTo>
              </a:path>
              <a:path w="1409700" h="895985">
                <a:moveTo>
                  <a:pt x="1024912" y="895836"/>
                </a:moveTo>
                <a:lnTo>
                  <a:pt x="1031761" y="895836"/>
                </a:lnTo>
              </a:path>
              <a:path w="1409700" h="895985">
                <a:moveTo>
                  <a:pt x="1038577" y="895836"/>
                </a:moveTo>
                <a:lnTo>
                  <a:pt x="1045426" y="895836"/>
                </a:lnTo>
              </a:path>
              <a:path w="1409700" h="895985">
                <a:moveTo>
                  <a:pt x="1052242" y="895836"/>
                </a:moveTo>
                <a:lnTo>
                  <a:pt x="1059090" y="895836"/>
                </a:lnTo>
              </a:path>
              <a:path w="1409700" h="895985">
                <a:moveTo>
                  <a:pt x="1065939" y="895836"/>
                </a:moveTo>
                <a:lnTo>
                  <a:pt x="1072755" y="895836"/>
                </a:lnTo>
              </a:path>
              <a:path w="1409700" h="895985">
                <a:moveTo>
                  <a:pt x="1079571" y="895836"/>
                </a:moveTo>
                <a:lnTo>
                  <a:pt x="1086420" y="895836"/>
                </a:lnTo>
              </a:path>
              <a:path w="1409700" h="895985">
                <a:moveTo>
                  <a:pt x="1093268" y="895836"/>
                </a:moveTo>
                <a:lnTo>
                  <a:pt x="1100084" y="895836"/>
                </a:lnTo>
              </a:path>
              <a:path w="1409700" h="895985">
                <a:moveTo>
                  <a:pt x="1106900" y="895836"/>
                </a:moveTo>
                <a:lnTo>
                  <a:pt x="1113749" y="895836"/>
                </a:lnTo>
              </a:path>
              <a:path w="1409700" h="895985">
                <a:moveTo>
                  <a:pt x="1120597" y="895836"/>
                </a:moveTo>
                <a:lnTo>
                  <a:pt x="1127413" y="895836"/>
                </a:lnTo>
              </a:path>
              <a:path w="1409700" h="895985">
                <a:moveTo>
                  <a:pt x="1134229" y="895836"/>
                </a:moveTo>
                <a:lnTo>
                  <a:pt x="1141078" y="895836"/>
                </a:lnTo>
              </a:path>
              <a:path w="1409700" h="895985">
                <a:moveTo>
                  <a:pt x="1147927" y="895836"/>
                </a:moveTo>
                <a:lnTo>
                  <a:pt x="1154743" y="895836"/>
                </a:lnTo>
              </a:path>
              <a:path w="1409700" h="895985">
                <a:moveTo>
                  <a:pt x="1161591" y="895836"/>
                </a:moveTo>
                <a:lnTo>
                  <a:pt x="1168407" y="895836"/>
                </a:lnTo>
              </a:path>
              <a:path w="1409700" h="895985">
                <a:moveTo>
                  <a:pt x="1175223" y="895836"/>
                </a:moveTo>
                <a:lnTo>
                  <a:pt x="1182072" y="895836"/>
                </a:lnTo>
              </a:path>
              <a:path w="1409700" h="895985">
                <a:moveTo>
                  <a:pt x="1188921" y="895836"/>
                </a:moveTo>
                <a:lnTo>
                  <a:pt x="1195737" y="895836"/>
                </a:lnTo>
              </a:path>
              <a:path w="1409700" h="895985">
                <a:moveTo>
                  <a:pt x="1202585" y="895836"/>
                </a:moveTo>
                <a:lnTo>
                  <a:pt x="1209401" y="895836"/>
                </a:lnTo>
              </a:path>
              <a:path w="1409700" h="895985">
                <a:moveTo>
                  <a:pt x="1216250" y="895836"/>
                </a:moveTo>
                <a:lnTo>
                  <a:pt x="1223066" y="895836"/>
                </a:lnTo>
              </a:path>
              <a:path w="1409700" h="895985">
                <a:moveTo>
                  <a:pt x="1229915" y="895836"/>
                </a:moveTo>
                <a:lnTo>
                  <a:pt x="1236730" y="895836"/>
                </a:lnTo>
              </a:path>
              <a:path w="1409700" h="895985">
                <a:moveTo>
                  <a:pt x="1243579" y="895836"/>
                </a:moveTo>
                <a:lnTo>
                  <a:pt x="1250395" y="895836"/>
                </a:lnTo>
              </a:path>
              <a:path w="1409700" h="895985">
                <a:moveTo>
                  <a:pt x="1257244" y="895836"/>
                </a:moveTo>
                <a:lnTo>
                  <a:pt x="1264060" y="895836"/>
                </a:lnTo>
              </a:path>
              <a:path w="1409700" h="895985">
                <a:moveTo>
                  <a:pt x="1270908" y="895836"/>
                </a:moveTo>
                <a:lnTo>
                  <a:pt x="1277757" y="895836"/>
                </a:lnTo>
              </a:path>
              <a:path w="1409700" h="895985">
                <a:moveTo>
                  <a:pt x="1284573" y="895836"/>
                </a:moveTo>
                <a:lnTo>
                  <a:pt x="1291389" y="895836"/>
                </a:lnTo>
              </a:path>
              <a:path w="1409700" h="895985">
                <a:moveTo>
                  <a:pt x="1298238" y="895836"/>
                </a:moveTo>
                <a:lnTo>
                  <a:pt x="1305086" y="895836"/>
                </a:lnTo>
              </a:path>
              <a:path w="1409700" h="895985">
                <a:moveTo>
                  <a:pt x="1311902" y="895836"/>
                </a:moveTo>
                <a:lnTo>
                  <a:pt x="1318718" y="895836"/>
                </a:lnTo>
              </a:path>
              <a:path w="1409700" h="895985">
                <a:moveTo>
                  <a:pt x="1325567" y="895836"/>
                </a:moveTo>
                <a:lnTo>
                  <a:pt x="1332416" y="895836"/>
                </a:lnTo>
              </a:path>
              <a:path w="1409700" h="895985">
                <a:moveTo>
                  <a:pt x="1339232" y="895836"/>
                </a:moveTo>
                <a:lnTo>
                  <a:pt x="1346048" y="895836"/>
                </a:lnTo>
              </a:path>
              <a:path w="1409700" h="895985">
                <a:moveTo>
                  <a:pt x="1352896" y="895836"/>
                </a:moveTo>
                <a:lnTo>
                  <a:pt x="1359745" y="895836"/>
                </a:lnTo>
              </a:path>
              <a:path w="1409700" h="895985">
                <a:moveTo>
                  <a:pt x="1366561" y="895836"/>
                </a:moveTo>
                <a:lnTo>
                  <a:pt x="1373410" y="895836"/>
                </a:lnTo>
              </a:path>
              <a:path w="1409700" h="895985">
                <a:moveTo>
                  <a:pt x="1380225" y="895836"/>
                </a:moveTo>
                <a:lnTo>
                  <a:pt x="1387074" y="895836"/>
                </a:lnTo>
              </a:path>
              <a:path w="1409700" h="895985">
                <a:moveTo>
                  <a:pt x="1393890" y="895836"/>
                </a:moveTo>
                <a:lnTo>
                  <a:pt x="1400739" y="895836"/>
                </a:lnTo>
              </a:path>
              <a:path w="1409700" h="895985">
                <a:moveTo>
                  <a:pt x="1407555" y="895836"/>
                </a:moveTo>
                <a:lnTo>
                  <a:pt x="1409259" y="895836"/>
                </a:lnTo>
                <a:lnTo>
                  <a:pt x="1409259" y="890691"/>
                </a:lnTo>
              </a:path>
              <a:path w="1409700" h="895985">
                <a:moveTo>
                  <a:pt x="1409259" y="883842"/>
                </a:moveTo>
                <a:lnTo>
                  <a:pt x="1409259" y="876994"/>
                </a:lnTo>
              </a:path>
              <a:path w="1409700" h="895985">
                <a:moveTo>
                  <a:pt x="1409259" y="870145"/>
                </a:moveTo>
                <a:lnTo>
                  <a:pt x="1409259" y="863296"/>
                </a:lnTo>
              </a:path>
              <a:path w="1409700" h="895985">
                <a:moveTo>
                  <a:pt x="1409259" y="856447"/>
                </a:moveTo>
                <a:lnTo>
                  <a:pt x="1409259" y="849599"/>
                </a:lnTo>
              </a:path>
              <a:path w="1409700" h="895985">
                <a:moveTo>
                  <a:pt x="1409259" y="842750"/>
                </a:moveTo>
                <a:lnTo>
                  <a:pt x="1409259" y="835901"/>
                </a:lnTo>
              </a:path>
              <a:path w="1409700" h="895985">
                <a:moveTo>
                  <a:pt x="1409259" y="829053"/>
                </a:moveTo>
                <a:lnTo>
                  <a:pt x="1409259" y="822171"/>
                </a:lnTo>
              </a:path>
              <a:path w="1409700" h="895985">
                <a:moveTo>
                  <a:pt x="1409259" y="815322"/>
                </a:moveTo>
                <a:lnTo>
                  <a:pt x="1409259" y="808474"/>
                </a:lnTo>
              </a:path>
              <a:path w="1409700" h="895985">
                <a:moveTo>
                  <a:pt x="1409259" y="801625"/>
                </a:moveTo>
                <a:lnTo>
                  <a:pt x="1409259" y="794776"/>
                </a:lnTo>
              </a:path>
              <a:path w="1409700" h="895985">
                <a:moveTo>
                  <a:pt x="1409259" y="787928"/>
                </a:moveTo>
                <a:lnTo>
                  <a:pt x="1409259" y="781079"/>
                </a:lnTo>
              </a:path>
              <a:path w="1409700" h="895985">
                <a:moveTo>
                  <a:pt x="1409259" y="774230"/>
                </a:moveTo>
                <a:lnTo>
                  <a:pt x="1409259" y="767382"/>
                </a:lnTo>
              </a:path>
              <a:path w="1409700" h="895985">
                <a:moveTo>
                  <a:pt x="1409259" y="760533"/>
                </a:moveTo>
                <a:lnTo>
                  <a:pt x="1409259" y="753684"/>
                </a:lnTo>
              </a:path>
              <a:path w="1409700" h="895985">
                <a:moveTo>
                  <a:pt x="1409259" y="746803"/>
                </a:moveTo>
                <a:lnTo>
                  <a:pt x="1409259" y="739954"/>
                </a:lnTo>
              </a:path>
              <a:path w="1409700" h="895985">
                <a:moveTo>
                  <a:pt x="1409259" y="733105"/>
                </a:moveTo>
                <a:lnTo>
                  <a:pt x="1409259" y="726257"/>
                </a:lnTo>
              </a:path>
              <a:path w="1409700" h="895985">
                <a:moveTo>
                  <a:pt x="1409259" y="719408"/>
                </a:moveTo>
                <a:lnTo>
                  <a:pt x="1409259" y="712559"/>
                </a:lnTo>
              </a:path>
              <a:path w="1409700" h="895985">
                <a:moveTo>
                  <a:pt x="1409259" y="705710"/>
                </a:moveTo>
                <a:lnTo>
                  <a:pt x="1409259" y="698862"/>
                </a:lnTo>
              </a:path>
              <a:path w="1409700" h="895985">
                <a:moveTo>
                  <a:pt x="1409259" y="692013"/>
                </a:moveTo>
                <a:lnTo>
                  <a:pt x="1409259" y="685164"/>
                </a:lnTo>
              </a:path>
              <a:path w="1409700" h="895985">
                <a:moveTo>
                  <a:pt x="1409259" y="678316"/>
                </a:moveTo>
                <a:lnTo>
                  <a:pt x="1409259" y="671467"/>
                </a:lnTo>
              </a:path>
              <a:path w="1409700" h="895985">
                <a:moveTo>
                  <a:pt x="1409259" y="664586"/>
                </a:moveTo>
                <a:lnTo>
                  <a:pt x="1409259" y="657737"/>
                </a:lnTo>
              </a:path>
              <a:path w="1409700" h="895985">
                <a:moveTo>
                  <a:pt x="1409259" y="650888"/>
                </a:moveTo>
                <a:lnTo>
                  <a:pt x="1409259" y="644039"/>
                </a:lnTo>
              </a:path>
              <a:path w="1409700" h="895985">
                <a:moveTo>
                  <a:pt x="1409259" y="637191"/>
                </a:moveTo>
                <a:lnTo>
                  <a:pt x="1409259" y="630342"/>
                </a:lnTo>
              </a:path>
              <a:path w="1409700" h="895985">
                <a:moveTo>
                  <a:pt x="1409259" y="623493"/>
                </a:moveTo>
                <a:lnTo>
                  <a:pt x="1409259" y="616645"/>
                </a:lnTo>
              </a:path>
              <a:path w="1409700" h="895985">
                <a:moveTo>
                  <a:pt x="1409259" y="609796"/>
                </a:moveTo>
                <a:lnTo>
                  <a:pt x="1409259" y="602947"/>
                </a:lnTo>
              </a:path>
              <a:path w="1409700" h="895985">
                <a:moveTo>
                  <a:pt x="1409259" y="596099"/>
                </a:moveTo>
                <a:lnTo>
                  <a:pt x="1409259" y="589250"/>
                </a:lnTo>
              </a:path>
              <a:path w="1409700" h="895985">
                <a:moveTo>
                  <a:pt x="1409259" y="582368"/>
                </a:moveTo>
                <a:lnTo>
                  <a:pt x="1409259" y="575520"/>
                </a:lnTo>
              </a:path>
              <a:path w="1409700" h="895985">
                <a:moveTo>
                  <a:pt x="1409259" y="568671"/>
                </a:moveTo>
                <a:lnTo>
                  <a:pt x="1409259" y="561822"/>
                </a:lnTo>
              </a:path>
              <a:path w="1409700" h="895985">
                <a:moveTo>
                  <a:pt x="1409259" y="554974"/>
                </a:moveTo>
                <a:lnTo>
                  <a:pt x="1409259" y="548125"/>
                </a:lnTo>
              </a:path>
              <a:path w="1409700" h="895985">
                <a:moveTo>
                  <a:pt x="1409259" y="541276"/>
                </a:moveTo>
                <a:lnTo>
                  <a:pt x="1409259" y="534427"/>
                </a:lnTo>
              </a:path>
              <a:path w="1409700" h="895985">
                <a:moveTo>
                  <a:pt x="1409259" y="527579"/>
                </a:moveTo>
                <a:lnTo>
                  <a:pt x="1409259" y="520730"/>
                </a:lnTo>
              </a:path>
              <a:path w="1409700" h="895985">
                <a:moveTo>
                  <a:pt x="1409259" y="513881"/>
                </a:moveTo>
                <a:lnTo>
                  <a:pt x="1409259" y="507033"/>
                </a:lnTo>
              </a:path>
              <a:path w="1409700" h="895985">
                <a:moveTo>
                  <a:pt x="1409259" y="500151"/>
                </a:moveTo>
                <a:lnTo>
                  <a:pt x="1409259" y="493302"/>
                </a:lnTo>
              </a:path>
              <a:path w="1409700" h="895985">
                <a:moveTo>
                  <a:pt x="1409259" y="486454"/>
                </a:moveTo>
                <a:lnTo>
                  <a:pt x="1409259" y="479605"/>
                </a:lnTo>
              </a:path>
              <a:path w="1409700" h="895985">
                <a:moveTo>
                  <a:pt x="1409259" y="472756"/>
                </a:moveTo>
                <a:lnTo>
                  <a:pt x="1409259" y="465908"/>
                </a:lnTo>
              </a:path>
              <a:path w="1409700" h="895985">
                <a:moveTo>
                  <a:pt x="1409259" y="459059"/>
                </a:moveTo>
                <a:lnTo>
                  <a:pt x="1409259" y="452210"/>
                </a:lnTo>
              </a:path>
              <a:path w="1409700" h="895985">
                <a:moveTo>
                  <a:pt x="1409259" y="445362"/>
                </a:moveTo>
                <a:lnTo>
                  <a:pt x="1409259" y="438513"/>
                </a:lnTo>
              </a:path>
              <a:path w="1409700" h="895985">
                <a:moveTo>
                  <a:pt x="1409259" y="431664"/>
                </a:moveTo>
                <a:lnTo>
                  <a:pt x="1409259" y="424815"/>
                </a:lnTo>
              </a:path>
              <a:path w="1409700" h="895985">
                <a:moveTo>
                  <a:pt x="1409259" y="417934"/>
                </a:moveTo>
                <a:lnTo>
                  <a:pt x="1409259" y="411085"/>
                </a:lnTo>
              </a:path>
              <a:path w="1409700" h="895985">
                <a:moveTo>
                  <a:pt x="1409259" y="404237"/>
                </a:moveTo>
                <a:lnTo>
                  <a:pt x="1409259" y="397388"/>
                </a:lnTo>
              </a:path>
              <a:path w="1409700" h="895985">
                <a:moveTo>
                  <a:pt x="1409259" y="390539"/>
                </a:moveTo>
                <a:lnTo>
                  <a:pt x="1409259" y="383691"/>
                </a:lnTo>
              </a:path>
              <a:path w="1409700" h="895985">
                <a:moveTo>
                  <a:pt x="1409259" y="376842"/>
                </a:moveTo>
                <a:lnTo>
                  <a:pt x="1409259" y="369993"/>
                </a:lnTo>
              </a:path>
              <a:path w="1409700" h="895985">
                <a:moveTo>
                  <a:pt x="1409259" y="363144"/>
                </a:moveTo>
                <a:lnTo>
                  <a:pt x="1409259" y="356296"/>
                </a:lnTo>
              </a:path>
              <a:path w="1409700" h="895985">
                <a:moveTo>
                  <a:pt x="1409259" y="349447"/>
                </a:moveTo>
                <a:lnTo>
                  <a:pt x="1409259" y="342598"/>
                </a:lnTo>
              </a:path>
              <a:path w="1409700" h="895985">
                <a:moveTo>
                  <a:pt x="1409259" y="335717"/>
                </a:moveTo>
                <a:lnTo>
                  <a:pt x="1409259" y="328868"/>
                </a:lnTo>
              </a:path>
              <a:path w="1409700" h="895985">
                <a:moveTo>
                  <a:pt x="1409259" y="322019"/>
                </a:moveTo>
                <a:lnTo>
                  <a:pt x="1409259" y="315171"/>
                </a:lnTo>
              </a:path>
              <a:path w="1409700" h="895985">
                <a:moveTo>
                  <a:pt x="1409259" y="308322"/>
                </a:moveTo>
                <a:lnTo>
                  <a:pt x="1409259" y="301473"/>
                </a:lnTo>
              </a:path>
              <a:path w="1409700" h="895985">
                <a:moveTo>
                  <a:pt x="1409259" y="294625"/>
                </a:moveTo>
                <a:lnTo>
                  <a:pt x="1409259" y="287776"/>
                </a:lnTo>
              </a:path>
              <a:path w="1409700" h="895985">
                <a:moveTo>
                  <a:pt x="1409259" y="280927"/>
                </a:moveTo>
                <a:lnTo>
                  <a:pt x="1409259" y="274079"/>
                </a:lnTo>
              </a:path>
              <a:path w="1409700" h="895985">
                <a:moveTo>
                  <a:pt x="1409259" y="267230"/>
                </a:moveTo>
                <a:lnTo>
                  <a:pt x="1409259" y="260381"/>
                </a:lnTo>
              </a:path>
              <a:path w="1409700" h="895985">
                <a:moveTo>
                  <a:pt x="1409259" y="253500"/>
                </a:moveTo>
                <a:lnTo>
                  <a:pt x="1409259" y="246651"/>
                </a:lnTo>
              </a:path>
              <a:path w="1409700" h="895985">
                <a:moveTo>
                  <a:pt x="1409259" y="239802"/>
                </a:moveTo>
                <a:lnTo>
                  <a:pt x="1409259" y="232954"/>
                </a:lnTo>
              </a:path>
              <a:path w="1409700" h="895985">
                <a:moveTo>
                  <a:pt x="1409259" y="226105"/>
                </a:moveTo>
                <a:lnTo>
                  <a:pt x="1409259" y="219256"/>
                </a:lnTo>
              </a:path>
              <a:path w="1409700" h="895985">
                <a:moveTo>
                  <a:pt x="1409259" y="212407"/>
                </a:moveTo>
                <a:lnTo>
                  <a:pt x="1409259" y="205559"/>
                </a:lnTo>
              </a:path>
              <a:path w="1409700" h="895985">
                <a:moveTo>
                  <a:pt x="1409259" y="198710"/>
                </a:moveTo>
                <a:lnTo>
                  <a:pt x="1409259" y="191861"/>
                </a:lnTo>
              </a:path>
              <a:path w="1409700" h="895985">
                <a:moveTo>
                  <a:pt x="1409259" y="185013"/>
                </a:moveTo>
                <a:lnTo>
                  <a:pt x="1409259" y="178164"/>
                </a:lnTo>
              </a:path>
              <a:path w="1409700" h="895985">
                <a:moveTo>
                  <a:pt x="1409259" y="171283"/>
                </a:moveTo>
                <a:lnTo>
                  <a:pt x="1409259" y="164434"/>
                </a:lnTo>
              </a:path>
              <a:path w="1409700" h="895985">
                <a:moveTo>
                  <a:pt x="1409259" y="157585"/>
                </a:moveTo>
                <a:lnTo>
                  <a:pt x="1409259" y="150736"/>
                </a:lnTo>
              </a:path>
              <a:path w="1409700" h="895985">
                <a:moveTo>
                  <a:pt x="1409259" y="143888"/>
                </a:moveTo>
                <a:lnTo>
                  <a:pt x="1409259" y="137039"/>
                </a:lnTo>
              </a:path>
              <a:path w="1409700" h="895985">
                <a:moveTo>
                  <a:pt x="1409259" y="130190"/>
                </a:moveTo>
                <a:lnTo>
                  <a:pt x="1409259" y="123342"/>
                </a:lnTo>
              </a:path>
              <a:path w="1409700" h="895985">
                <a:moveTo>
                  <a:pt x="1409259" y="116493"/>
                </a:moveTo>
                <a:lnTo>
                  <a:pt x="1409259" y="109644"/>
                </a:lnTo>
              </a:path>
              <a:path w="1409700" h="895985">
                <a:moveTo>
                  <a:pt x="1409259" y="102796"/>
                </a:moveTo>
                <a:lnTo>
                  <a:pt x="1409259" y="95914"/>
                </a:lnTo>
              </a:path>
              <a:path w="1409700" h="895985">
                <a:moveTo>
                  <a:pt x="1409259" y="89065"/>
                </a:moveTo>
                <a:lnTo>
                  <a:pt x="1409259" y="82217"/>
                </a:lnTo>
              </a:path>
              <a:path w="1409700" h="895985">
                <a:moveTo>
                  <a:pt x="1409259" y="75368"/>
                </a:moveTo>
                <a:lnTo>
                  <a:pt x="1409259" y="68519"/>
                </a:lnTo>
              </a:path>
              <a:path w="1409700" h="895985">
                <a:moveTo>
                  <a:pt x="1409259" y="61671"/>
                </a:moveTo>
                <a:lnTo>
                  <a:pt x="1409259" y="54822"/>
                </a:lnTo>
              </a:path>
              <a:path w="1409700" h="895985">
                <a:moveTo>
                  <a:pt x="1409259" y="47973"/>
                </a:moveTo>
                <a:lnTo>
                  <a:pt x="1409259" y="41124"/>
                </a:lnTo>
              </a:path>
              <a:path w="1409700" h="895985">
                <a:moveTo>
                  <a:pt x="1409259" y="34276"/>
                </a:moveTo>
                <a:lnTo>
                  <a:pt x="1409259" y="27427"/>
                </a:lnTo>
              </a:path>
              <a:path w="1409700" h="895985">
                <a:moveTo>
                  <a:pt x="1409259" y="20578"/>
                </a:moveTo>
                <a:lnTo>
                  <a:pt x="1409259" y="13697"/>
                </a:lnTo>
              </a:path>
              <a:path w="1409700" h="895985">
                <a:moveTo>
                  <a:pt x="1409259" y="6848"/>
                </a:moveTo>
                <a:lnTo>
                  <a:pt x="1409259" y="0"/>
                </a:lnTo>
              </a:path>
            </a:pathLst>
          </a:custGeom>
          <a:ln w="3412">
            <a:solidFill>
              <a:srgbClr val="231F20"/>
            </a:solidFill>
          </a:ln>
        </p:spPr>
        <p:txBody>
          <a:bodyPr wrap="square" lIns="0" tIns="0" rIns="0" bIns="0" rtlCol="0"/>
          <a:lstStyle/>
          <a:p>
            <a:endParaRPr/>
          </a:p>
        </p:txBody>
      </p:sp>
      <p:sp>
        <p:nvSpPr>
          <p:cNvPr id="57" name="object 57"/>
          <p:cNvSpPr txBox="1"/>
          <p:nvPr/>
        </p:nvSpPr>
        <p:spPr>
          <a:xfrm>
            <a:off x="2921621" y="6118856"/>
            <a:ext cx="4849495" cy="276999"/>
          </a:xfrm>
          <a:prstGeom prst="rect">
            <a:avLst/>
          </a:prstGeom>
        </p:spPr>
        <p:txBody>
          <a:bodyPr vert="horz" wrap="square" lIns="0" tIns="15240" rIns="0" bIns="0" rtlCol="0">
            <a:spAutoFit/>
          </a:bodyPr>
          <a:lstStyle/>
          <a:p>
            <a:pPr marL="12700" algn="ctr">
              <a:lnSpc>
                <a:spcPct val="100000"/>
              </a:lnSpc>
              <a:spcBef>
                <a:spcPts val="120"/>
              </a:spcBef>
            </a:pPr>
            <a:r>
              <a:rPr sz="1700" spc="50">
                <a:latin typeface="Calibri"/>
                <a:cs typeface="Calibri"/>
              </a:rPr>
              <a:t>Classification</a:t>
            </a:r>
            <a:r>
              <a:rPr sz="1700" spc="180">
                <a:latin typeface="Calibri"/>
                <a:cs typeface="Calibri"/>
              </a:rPr>
              <a:t> </a:t>
            </a:r>
            <a:r>
              <a:rPr sz="1700" spc="-35" dirty="0">
                <a:latin typeface="Calibri"/>
                <a:cs typeface="Calibri"/>
              </a:rPr>
              <a:t>of</a:t>
            </a:r>
            <a:r>
              <a:rPr sz="1700" spc="180" dirty="0">
                <a:latin typeface="Calibri"/>
                <a:cs typeface="Calibri"/>
              </a:rPr>
              <a:t> </a:t>
            </a:r>
            <a:r>
              <a:rPr sz="1700" spc="35">
                <a:latin typeface="Calibri"/>
                <a:cs typeface="Calibri"/>
              </a:rPr>
              <a:t>routing</a:t>
            </a:r>
            <a:r>
              <a:rPr sz="1700" spc="180">
                <a:latin typeface="Calibri"/>
                <a:cs typeface="Calibri"/>
              </a:rPr>
              <a:t> </a:t>
            </a:r>
            <a:r>
              <a:rPr sz="1700" spc="20">
                <a:latin typeface="Calibri"/>
                <a:cs typeface="Calibri"/>
              </a:rPr>
              <a:t>protocols</a:t>
            </a:r>
            <a:endParaRPr sz="1700">
              <a:latin typeface="Calibri"/>
              <a:cs typeface="Calibri"/>
            </a:endParaRPr>
          </a:p>
        </p:txBody>
      </p:sp>
      <p:sp>
        <p:nvSpPr>
          <p:cNvPr id="58" name="object 58"/>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
        <p:nvSpPr>
          <p:cNvPr id="60" name="object 60"/>
          <p:cNvSpPr txBox="1"/>
          <p:nvPr/>
        </p:nvSpPr>
        <p:spPr>
          <a:xfrm>
            <a:off x="9640514" y="6868266"/>
            <a:ext cx="220979" cy="340360"/>
          </a:xfrm>
          <a:prstGeom prst="rect">
            <a:avLst/>
          </a:prstGeom>
        </p:spPr>
        <p:txBody>
          <a:bodyPr vert="horz" wrap="square" lIns="0" tIns="0" rIns="0" bIns="0" rtlCol="0">
            <a:spAutoFit/>
          </a:bodyPr>
          <a:lstStyle/>
          <a:p>
            <a:pPr marL="38100">
              <a:lnSpc>
                <a:spcPts val="2450"/>
              </a:lnSpc>
            </a:pPr>
            <a:fld id="{81D60167-4931-47E6-BA6A-407CBD079E47}" type="slidenum">
              <a:rPr sz="2450" spc="-105" dirty="0">
                <a:latin typeface="Calibri"/>
                <a:cs typeface="Calibri"/>
              </a:rPr>
              <a:pPr marL="38100">
                <a:lnSpc>
                  <a:spcPts val="2450"/>
                </a:lnSpc>
              </a:pPr>
              <a:t>8</a:t>
            </a:fld>
            <a:endParaRPr sz="245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73909" y="755403"/>
            <a:ext cx="9144635" cy="36830"/>
          </a:xfrm>
          <a:custGeom>
            <a:avLst/>
            <a:gdLst/>
            <a:ahLst/>
            <a:cxnLst/>
            <a:rect l="l" t="t" r="r" b="b"/>
            <a:pathLst>
              <a:path w="9144635" h="36829">
                <a:moveTo>
                  <a:pt x="0" y="0"/>
                </a:moveTo>
                <a:lnTo>
                  <a:pt x="9144161" y="0"/>
                </a:lnTo>
              </a:path>
              <a:path w="9144635" h="36829">
                <a:moveTo>
                  <a:pt x="0" y="36403"/>
                </a:moveTo>
                <a:lnTo>
                  <a:pt x="9144161" y="36403"/>
                </a:lnTo>
              </a:path>
            </a:pathLst>
          </a:custGeom>
          <a:ln w="7866">
            <a:solidFill>
              <a:srgbClr val="000000"/>
            </a:solidFill>
          </a:ln>
        </p:spPr>
        <p:txBody>
          <a:bodyPr wrap="square" lIns="0" tIns="0" rIns="0" bIns="0" rtlCol="0"/>
          <a:lstStyle/>
          <a:p>
            <a:endParaRPr/>
          </a:p>
        </p:txBody>
      </p:sp>
      <p:sp>
        <p:nvSpPr>
          <p:cNvPr id="4" name="object 4"/>
          <p:cNvSpPr txBox="1"/>
          <p:nvPr/>
        </p:nvSpPr>
        <p:spPr>
          <a:xfrm>
            <a:off x="891416" y="1071541"/>
            <a:ext cx="8889365" cy="540385"/>
          </a:xfrm>
          <a:prstGeom prst="rect">
            <a:avLst/>
          </a:prstGeom>
          <a:solidFill>
            <a:srgbClr val="CFCFCF"/>
          </a:solidFill>
          <a:ln w="3587">
            <a:solidFill>
              <a:srgbClr val="231F20"/>
            </a:solidFill>
          </a:ln>
        </p:spPr>
        <p:txBody>
          <a:bodyPr vert="horz" wrap="square" lIns="0" tIns="123189" rIns="0" bIns="0" rtlCol="0">
            <a:spAutoFit/>
          </a:bodyPr>
          <a:lstStyle/>
          <a:p>
            <a:pPr algn="ctr">
              <a:lnSpc>
                <a:spcPct val="100000"/>
              </a:lnSpc>
              <a:spcBef>
                <a:spcPts val="969"/>
              </a:spcBef>
            </a:pPr>
            <a:r>
              <a:rPr sz="1650" dirty="0">
                <a:solidFill>
                  <a:srgbClr val="231F20"/>
                </a:solidFill>
                <a:latin typeface="Arial MT"/>
                <a:cs typeface="Arial MT"/>
              </a:rPr>
              <a:t>Routing protocols</a:t>
            </a:r>
            <a:r>
              <a:rPr sz="1650" spc="10" dirty="0">
                <a:solidFill>
                  <a:srgbClr val="231F20"/>
                </a:solidFill>
                <a:latin typeface="Arial MT"/>
                <a:cs typeface="Arial MT"/>
              </a:rPr>
              <a:t> </a:t>
            </a:r>
            <a:r>
              <a:rPr sz="1650" dirty="0">
                <a:solidFill>
                  <a:srgbClr val="231F20"/>
                </a:solidFill>
                <a:latin typeface="Arial MT"/>
                <a:cs typeface="Arial MT"/>
              </a:rPr>
              <a:t>for</a:t>
            </a:r>
            <a:r>
              <a:rPr sz="1650" spc="5" dirty="0">
                <a:solidFill>
                  <a:srgbClr val="231F20"/>
                </a:solidFill>
                <a:latin typeface="Arial MT"/>
                <a:cs typeface="Arial MT"/>
              </a:rPr>
              <a:t> </a:t>
            </a:r>
            <a:r>
              <a:rPr sz="1650" spc="-5" dirty="0">
                <a:solidFill>
                  <a:srgbClr val="231F20"/>
                </a:solidFill>
                <a:latin typeface="Arial MT"/>
                <a:cs typeface="Arial MT"/>
              </a:rPr>
              <a:t>ad-hoc</a:t>
            </a:r>
            <a:r>
              <a:rPr sz="1650" spc="5" dirty="0">
                <a:solidFill>
                  <a:srgbClr val="231F20"/>
                </a:solidFill>
                <a:latin typeface="Arial MT"/>
                <a:cs typeface="Arial MT"/>
              </a:rPr>
              <a:t> </a:t>
            </a:r>
            <a:r>
              <a:rPr sz="1650" spc="-5" dirty="0">
                <a:solidFill>
                  <a:srgbClr val="231F20"/>
                </a:solidFill>
                <a:latin typeface="Arial MT"/>
                <a:cs typeface="Arial MT"/>
              </a:rPr>
              <a:t>networks</a:t>
            </a:r>
            <a:endParaRPr sz="1650">
              <a:latin typeface="Arial MT"/>
              <a:cs typeface="Arial MT"/>
            </a:endParaRPr>
          </a:p>
        </p:txBody>
      </p:sp>
      <p:sp>
        <p:nvSpPr>
          <p:cNvPr id="5" name="object 5"/>
          <p:cNvSpPr txBox="1"/>
          <p:nvPr/>
        </p:nvSpPr>
        <p:spPr>
          <a:xfrm>
            <a:off x="1765985" y="2151598"/>
            <a:ext cx="3232785" cy="540385"/>
          </a:xfrm>
          <a:prstGeom prst="rect">
            <a:avLst/>
          </a:prstGeom>
          <a:ln w="3587">
            <a:solidFill>
              <a:srgbClr val="231F20"/>
            </a:solidFill>
          </a:ln>
        </p:spPr>
        <p:txBody>
          <a:bodyPr vert="horz" wrap="square" lIns="0" tIns="123189" rIns="0" bIns="0" rtlCol="0">
            <a:spAutoFit/>
          </a:bodyPr>
          <a:lstStyle/>
          <a:p>
            <a:pPr marL="222250">
              <a:lnSpc>
                <a:spcPct val="100000"/>
              </a:lnSpc>
              <a:spcBef>
                <a:spcPts val="969"/>
              </a:spcBef>
            </a:pPr>
            <a:r>
              <a:rPr sz="1650" dirty="0">
                <a:solidFill>
                  <a:srgbClr val="231F20"/>
                </a:solidFill>
                <a:latin typeface="Arial MT"/>
                <a:cs typeface="Arial MT"/>
              </a:rPr>
              <a:t>Utilization</a:t>
            </a:r>
            <a:r>
              <a:rPr sz="1650" spc="-10" dirty="0">
                <a:solidFill>
                  <a:srgbClr val="231F20"/>
                </a:solidFill>
                <a:latin typeface="Arial MT"/>
                <a:cs typeface="Arial MT"/>
              </a:rPr>
              <a:t> </a:t>
            </a:r>
            <a:r>
              <a:rPr sz="1650" dirty="0">
                <a:solidFill>
                  <a:srgbClr val="231F20"/>
                </a:solidFill>
                <a:latin typeface="Arial MT"/>
                <a:cs typeface="Arial MT"/>
              </a:rPr>
              <a:t>of specific</a:t>
            </a:r>
            <a:r>
              <a:rPr sz="1650" spc="-5" dirty="0">
                <a:solidFill>
                  <a:srgbClr val="231F20"/>
                </a:solidFill>
                <a:latin typeface="Arial MT"/>
                <a:cs typeface="Arial MT"/>
              </a:rPr>
              <a:t> </a:t>
            </a:r>
            <a:r>
              <a:rPr sz="1650" dirty="0">
                <a:solidFill>
                  <a:srgbClr val="231F20"/>
                </a:solidFill>
                <a:latin typeface="Arial MT"/>
                <a:cs typeface="Arial MT"/>
              </a:rPr>
              <a:t>resource</a:t>
            </a:r>
            <a:endParaRPr sz="1650">
              <a:latin typeface="Arial MT"/>
              <a:cs typeface="Arial MT"/>
            </a:endParaRPr>
          </a:p>
        </p:txBody>
      </p:sp>
      <p:sp>
        <p:nvSpPr>
          <p:cNvPr id="6" name="object 6"/>
          <p:cNvSpPr txBox="1"/>
          <p:nvPr/>
        </p:nvSpPr>
        <p:spPr>
          <a:xfrm>
            <a:off x="6548248" y="2151598"/>
            <a:ext cx="3232785" cy="540385"/>
          </a:xfrm>
          <a:prstGeom prst="rect">
            <a:avLst/>
          </a:prstGeom>
          <a:ln w="3587">
            <a:solidFill>
              <a:srgbClr val="231F20"/>
            </a:solidFill>
          </a:ln>
        </p:spPr>
        <p:txBody>
          <a:bodyPr vert="horz" wrap="square" lIns="0" tIns="123189" rIns="0" bIns="0" rtlCol="0">
            <a:spAutoFit/>
          </a:bodyPr>
          <a:lstStyle/>
          <a:p>
            <a:pPr marL="635635">
              <a:lnSpc>
                <a:spcPct val="100000"/>
              </a:lnSpc>
              <a:spcBef>
                <a:spcPts val="969"/>
              </a:spcBef>
            </a:pPr>
            <a:r>
              <a:rPr sz="1650" spc="-5" dirty="0">
                <a:solidFill>
                  <a:srgbClr val="231F20"/>
                </a:solidFill>
                <a:latin typeface="Arial MT"/>
                <a:cs typeface="Arial MT"/>
              </a:rPr>
              <a:t>Topology</a:t>
            </a:r>
            <a:r>
              <a:rPr sz="1650" spc="-45" dirty="0">
                <a:solidFill>
                  <a:srgbClr val="231F20"/>
                </a:solidFill>
                <a:latin typeface="Arial MT"/>
                <a:cs typeface="Arial MT"/>
              </a:rPr>
              <a:t> </a:t>
            </a:r>
            <a:r>
              <a:rPr sz="1650" dirty="0">
                <a:solidFill>
                  <a:srgbClr val="231F20"/>
                </a:solidFill>
                <a:latin typeface="Arial MT"/>
                <a:cs typeface="Arial MT"/>
              </a:rPr>
              <a:t>information</a:t>
            </a:r>
            <a:endParaRPr sz="1650">
              <a:latin typeface="Arial MT"/>
              <a:cs typeface="Arial MT"/>
            </a:endParaRPr>
          </a:p>
        </p:txBody>
      </p:sp>
      <p:grpSp>
        <p:nvGrpSpPr>
          <p:cNvPr id="7" name="object 7"/>
          <p:cNvGrpSpPr/>
          <p:nvPr/>
        </p:nvGrpSpPr>
        <p:grpSpPr>
          <a:xfrm>
            <a:off x="3340913" y="1609769"/>
            <a:ext cx="4865370" cy="542290"/>
            <a:chOff x="3340913" y="1609769"/>
            <a:chExt cx="4865370" cy="542290"/>
          </a:xfrm>
        </p:grpSpPr>
        <p:sp>
          <p:nvSpPr>
            <p:cNvPr id="8" name="object 8"/>
            <p:cNvSpPr/>
            <p:nvPr/>
          </p:nvSpPr>
          <p:spPr>
            <a:xfrm>
              <a:off x="3382214" y="1611563"/>
              <a:ext cx="1953895" cy="426720"/>
            </a:xfrm>
            <a:custGeom>
              <a:avLst/>
              <a:gdLst/>
              <a:ahLst/>
              <a:cxnLst/>
              <a:rect l="l" t="t" r="r" b="b"/>
              <a:pathLst>
                <a:path w="1953895" h="426719">
                  <a:moveTo>
                    <a:pt x="1953864" y="0"/>
                  </a:moveTo>
                  <a:lnTo>
                    <a:pt x="1953864" y="203423"/>
                  </a:lnTo>
                  <a:lnTo>
                    <a:pt x="0" y="203423"/>
                  </a:lnTo>
                  <a:lnTo>
                    <a:pt x="0" y="426620"/>
                  </a:lnTo>
                </a:path>
              </a:pathLst>
            </a:custGeom>
            <a:ln w="3587">
              <a:solidFill>
                <a:srgbClr val="231F20"/>
              </a:solidFill>
            </a:ln>
          </p:spPr>
          <p:txBody>
            <a:bodyPr wrap="square" lIns="0" tIns="0" rIns="0" bIns="0" rtlCol="0"/>
            <a:lstStyle/>
            <a:p>
              <a:endParaRPr/>
            </a:p>
          </p:txBody>
        </p:sp>
        <p:sp>
          <p:nvSpPr>
            <p:cNvPr id="9" name="object 9"/>
            <p:cNvSpPr/>
            <p:nvPr/>
          </p:nvSpPr>
          <p:spPr>
            <a:xfrm>
              <a:off x="3340913" y="2027401"/>
              <a:ext cx="83185" cy="124460"/>
            </a:xfrm>
            <a:custGeom>
              <a:avLst/>
              <a:gdLst/>
              <a:ahLst/>
              <a:cxnLst/>
              <a:rect l="l" t="t" r="r" b="b"/>
              <a:pathLst>
                <a:path w="83185" h="124460">
                  <a:moveTo>
                    <a:pt x="82613" y="0"/>
                  </a:moveTo>
                  <a:lnTo>
                    <a:pt x="0" y="0"/>
                  </a:lnTo>
                  <a:lnTo>
                    <a:pt x="41301" y="124189"/>
                  </a:lnTo>
                  <a:lnTo>
                    <a:pt x="82613" y="0"/>
                  </a:lnTo>
                  <a:close/>
                </a:path>
              </a:pathLst>
            </a:custGeom>
            <a:solidFill>
              <a:srgbClr val="231F20"/>
            </a:solidFill>
          </p:spPr>
          <p:txBody>
            <a:bodyPr wrap="square" lIns="0" tIns="0" rIns="0" bIns="0" rtlCol="0"/>
            <a:lstStyle/>
            <a:p>
              <a:endParaRPr/>
            </a:p>
          </p:txBody>
        </p:sp>
        <p:sp>
          <p:nvSpPr>
            <p:cNvPr id="10" name="object 10"/>
            <p:cNvSpPr/>
            <p:nvPr/>
          </p:nvSpPr>
          <p:spPr>
            <a:xfrm>
              <a:off x="5336078" y="1611563"/>
              <a:ext cx="2828925" cy="426720"/>
            </a:xfrm>
            <a:custGeom>
              <a:avLst/>
              <a:gdLst/>
              <a:ahLst/>
              <a:cxnLst/>
              <a:rect l="l" t="t" r="r" b="b"/>
              <a:pathLst>
                <a:path w="2828925" h="426719">
                  <a:moveTo>
                    <a:pt x="0" y="0"/>
                  </a:moveTo>
                  <a:lnTo>
                    <a:pt x="0" y="203423"/>
                  </a:lnTo>
                  <a:lnTo>
                    <a:pt x="2828395" y="203423"/>
                  </a:lnTo>
                  <a:lnTo>
                    <a:pt x="2828395" y="426620"/>
                  </a:lnTo>
                </a:path>
              </a:pathLst>
            </a:custGeom>
            <a:ln w="3587">
              <a:solidFill>
                <a:srgbClr val="231F20"/>
              </a:solidFill>
            </a:ln>
          </p:spPr>
          <p:txBody>
            <a:bodyPr wrap="square" lIns="0" tIns="0" rIns="0" bIns="0" rtlCol="0"/>
            <a:lstStyle/>
            <a:p>
              <a:endParaRPr/>
            </a:p>
          </p:txBody>
        </p:sp>
        <p:sp>
          <p:nvSpPr>
            <p:cNvPr id="11" name="object 11"/>
            <p:cNvSpPr/>
            <p:nvPr/>
          </p:nvSpPr>
          <p:spPr>
            <a:xfrm>
              <a:off x="8123170" y="2027401"/>
              <a:ext cx="83185" cy="124460"/>
            </a:xfrm>
            <a:custGeom>
              <a:avLst/>
              <a:gdLst/>
              <a:ahLst/>
              <a:cxnLst/>
              <a:rect l="l" t="t" r="r" b="b"/>
              <a:pathLst>
                <a:path w="83184" h="124460">
                  <a:moveTo>
                    <a:pt x="82609" y="0"/>
                  </a:moveTo>
                  <a:lnTo>
                    <a:pt x="0" y="0"/>
                  </a:lnTo>
                  <a:lnTo>
                    <a:pt x="41304" y="124189"/>
                  </a:lnTo>
                  <a:lnTo>
                    <a:pt x="82609" y="0"/>
                  </a:lnTo>
                  <a:close/>
                </a:path>
              </a:pathLst>
            </a:custGeom>
            <a:solidFill>
              <a:srgbClr val="231F20"/>
            </a:solidFill>
          </p:spPr>
          <p:txBody>
            <a:bodyPr wrap="square" lIns="0" tIns="0" rIns="0" bIns="0" rtlCol="0"/>
            <a:lstStyle/>
            <a:p>
              <a:endParaRPr/>
            </a:p>
          </p:txBody>
        </p:sp>
      </p:grpSp>
      <p:sp>
        <p:nvSpPr>
          <p:cNvPr id="12" name="object 12"/>
          <p:cNvSpPr txBox="1"/>
          <p:nvPr/>
        </p:nvSpPr>
        <p:spPr>
          <a:xfrm>
            <a:off x="4393269" y="3231644"/>
            <a:ext cx="1482090" cy="542290"/>
          </a:xfrm>
          <a:prstGeom prst="rect">
            <a:avLst/>
          </a:prstGeom>
          <a:ln w="3587">
            <a:solidFill>
              <a:srgbClr val="231F20"/>
            </a:solidFill>
          </a:ln>
        </p:spPr>
        <p:txBody>
          <a:bodyPr vert="horz" wrap="square" lIns="0" tIns="125095" rIns="0" bIns="0" rtlCol="0">
            <a:spAutoFit/>
          </a:bodyPr>
          <a:lstStyle/>
          <a:p>
            <a:pPr marL="337185">
              <a:lnSpc>
                <a:spcPct val="100000"/>
              </a:lnSpc>
              <a:spcBef>
                <a:spcPts val="985"/>
              </a:spcBef>
            </a:pPr>
            <a:r>
              <a:rPr sz="1650" spc="-5" dirty="0">
                <a:solidFill>
                  <a:srgbClr val="231F20"/>
                </a:solidFill>
                <a:latin typeface="Arial MT"/>
                <a:cs typeface="Arial MT"/>
              </a:rPr>
              <a:t>Flooding</a:t>
            </a:r>
            <a:endParaRPr sz="1650">
              <a:latin typeface="Arial MT"/>
              <a:cs typeface="Arial MT"/>
            </a:endParaRPr>
          </a:p>
        </p:txBody>
      </p:sp>
      <p:sp>
        <p:nvSpPr>
          <p:cNvPr id="13" name="object 13"/>
          <p:cNvSpPr txBox="1"/>
          <p:nvPr/>
        </p:nvSpPr>
        <p:spPr>
          <a:xfrm>
            <a:off x="2642345" y="3231644"/>
            <a:ext cx="1482090" cy="542290"/>
          </a:xfrm>
          <a:prstGeom prst="rect">
            <a:avLst/>
          </a:prstGeom>
          <a:ln w="3587">
            <a:solidFill>
              <a:srgbClr val="231F20"/>
            </a:solidFill>
          </a:ln>
        </p:spPr>
        <p:txBody>
          <a:bodyPr vert="horz" wrap="square" lIns="0" tIns="125095" rIns="0" bIns="0" rtlCol="0">
            <a:spAutoFit/>
          </a:bodyPr>
          <a:lstStyle/>
          <a:p>
            <a:pPr marL="114300">
              <a:lnSpc>
                <a:spcPct val="100000"/>
              </a:lnSpc>
              <a:spcBef>
                <a:spcPts val="985"/>
              </a:spcBef>
            </a:pPr>
            <a:r>
              <a:rPr sz="1650" dirty="0">
                <a:solidFill>
                  <a:srgbClr val="231F20"/>
                </a:solidFill>
                <a:latin typeface="Arial MT"/>
                <a:cs typeface="Arial MT"/>
              </a:rPr>
              <a:t>Geographical</a:t>
            </a:r>
            <a:endParaRPr sz="1650">
              <a:latin typeface="Arial MT"/>
              <a:cs typeface="Arial MT"/>
            </a:endParaRPr>
          </a:p>
        </p:txBody>
      </p:sp>
      <p:sp>
        <p:nvSpPr>
          <p:cNvPr id="14" name="object 14"/>
          <p:cNvSpPr txBox="1"/>
          <p:nvPr/>
        </p:nvSpPr>
        <p:spPr>
          <a:xfrm>
            <a:off x="891416" y="3231644"/>
            <a:ext cx="1482090" cy="542290"/>
          </a:xfrm>
          <a:prstGeom prst="rect">
            <a:avLst/>
          </a:prstGeom>
          <a:ln w="3587">
            <a:solidFill>
              <a:srgbClr val="231F20"/>
            </a:solidFill>
          </a:ln>
        </p:spPr>
        <p:txBody>
          <a:bodyPr vert="horz" wrap="square" lIns="0" tIns="125095" rIns="0" bIns="0" rtlCol="0">
            <a:spAutoFit/>
          </a:bodyPr>
          <a:lstStyle/>
          <a:p>
            <a:pPr marL="123825">
              <a:lnSpc>
                <a:spcPct val="100000"/>
              </a:lnSpc>
              <a:spcBef>
                <a:spcPts val="985"/>
              </a:spcBef>
            </a:pPr>
            <a:r>
              <a:rPr sz="1650" spc="-5" dirty="0">
                <a:solidFill>
                  <a:srgbClr val="231F20"/>
                </a:solidFill>
                <a:latin typeface="Arial MT"/>
                <a:cs typeface="Arial MT"/>
              </a:rPr>
              <a:t>Power-aware</a:t>
            </a:r>
            <a:endParaRPr sz="1650">
              <a:latin typeface="Arial MT"/>
              <a:cs typeface="Arial MT"/>
            </a:endParaRPr>
          </a:p>
        </p:txBody>
      </p:sp>
      <p:grpSp>
        <p:nvGrpSpPr>
          <p:cNvPr id="15" name="object 15"/>
          <p:cNvGrpSpPr/>
          <p:nvPr/>
        </p:nvGrpSpPr>
        <p:grpSpPr>
          <a:xfrm>
            <a:off x="1589996" y="2689825"/>
            <a:ext cx="3584575" cy="542290"/>
            <a:chOff x="1589996" y="2689825"/>
            <a:chExt cx="3584575" cy="542290"/>
          </a:xfrm>
        </p:grpSpPr>
        <p:sp>
          <p:nvSpPr>
            <p:cNvPr id="16" name="object 16"/>
            <p:cNvSpPr/>
            <p:nvPr/>
          </p:nvSpPr>
          <p:spPr>
            <a:xfrm>
              <a:off x="3382214" y="2691619"/>
              <a:ext cx="0" cy="426720"/>
            </a:xfrm>
            <a:custGeom>
              <a:avLst/>
              <a:gdLst/>
              <a:ahLst/>
              <a:cxnLst/>
              <a:rect l="l" t="t" r="r" b="b"/>
              <a:pathLst>
                <a:path h="426719">
                  <a:moveTo>
                    <a:pt x="0" y="0"/>
                  </a:moveTo>
                  <a:lnTo>
                    <a:pt x="0" y="426620"/>
                  </a:lnTo>
                </a:path>
              </a:pathLst>
            </a:custGeom>
            <a:ln w="3587">
              <a:solidFill>
                <a:srgbClr val="231F20"/>
              </a:solidFill>
            </a:ln>
          </p:spPr>
          <p:txBody>
            <a:bodyPr wrap="square" lIns="0" tIns="0" rIns="0" bIns="0" rtlCol="0"/>
            <a:lstStyle/>
            <a:p>
              <a:endParaRPr/>
            </a:p>
          </p:txBody>
        </p:sp>
        <p:sp>
          <p:nvSpPr>
            <p:cNvPr id="17" name="object 17"/>
            <p:cNvSpPr/>
            <p:nvPr/>
          </p:nvSpPr>
          <p:spPr>
            <a:xfrm>
              <a:off x="3340913" y="3107457"/>
              <a:ext cx="83185" cy="124460"/>
            </a:xfrm>
            <a:custGeom>
              <a:avLst/>
              <a:gdLst/>
              <a:ahLst/>
              <a:cxnLst/>
              <a:rect l="l" t="t" r="r" b="b"/>
              <a:pathLst>
                <a:path w="83185" h="124460">
                  <a:moveTo>
                    <a:pt x="82613" y="0"/>
                  </a:moveTo>
                  <a:lnTo>
                    <a:pt x="0" y="0"/>
                  </a:lnTo>
                  <a:lnTo>
                    <a:pt x="41301" y="124189"/>
                  </a:lnTo>
                  <a:lnTo>
                    <a:pt x="82613" y="0"/>
                  </a:lnTo>
                  <a:close/>
                </a:path>
              </a:pathLst>
            </a:custGeom>
            <a:solidFill>
              <a:srgbClr val="231F20"/>
            </a:solidFill>
          </p:spPr>
          <p:txBody>
            <a:bodyPr wrap="square" lIns="0" tIns="0" rIns="0" bIns="0" rtlCol="0"/>
            <a:lstStyle/>
            <a:p>
              <a:endParaRPr/>
            </a:p>
          </p:txBody>
        </p:sp>
        <p:sp>
          <p:nvSpPr>
            <p:cNvPr id="18" name="object 18"/>
            <p:cNvSpPr/>
            <p:nvPr/>
          </p:nvSpPr>
          <p:spPr>
            <a:xfrm>
              <a:off x="3382214" y="2691619"/>
              <a:ext cx="1751330" cy="426720"/>
            </a:xfrm>
            <a:custGeom>
              <a:avLst/>
              <a:gdLst/>
              <a:ahLst/>
              <a:cxnLst/>
              <a:rect l="l" t="t" r="r" b="b"/>
              <a:pathLst>
                <a:path w="1751329" h="426719">
                  <a:moveTo>
                    <a:pt x="0" y="0"/>
                  </a:moveTo>
                  <a:lnTo>
                    <a:pt x="0" y="270014"/>
                  </a:lnTo>
                  <a:lnTo>
                    <a:pt x="1750923" y="270014"/>
                  </a:lnTo>
                  <a:lnTo>
                    <a:pt x="1750923" y="426620"/>
                  </a:lnTo>
                </a:path>
              </a:pathLst>
            </a:custGeom>
            <a:ln w="3587">
              <a:solidFill>
                <a:srgbClr val="231F20"/>
              </a:solidFill>
            </a:ln>
          </p:spPr>
          <p:txBody>
            <a:bodyPr wrap="square" lIns="0" tIns="0" rIns="0" bIns="0" rtlCol="0"/>
            <a:lstStyle/>
            <a:p>
              <a:endParaRPr/>
            </a:p>
          </p:txBody>
        </p:sp>
        <p:sp>
          <p:nvSpPr>
            <p:cNvPr id="19" name="object 19"/>
            <p:cNvSpPr/>
            <p:nvPr/>
          </p:nvSpPr>
          <p:spPr>
            <a:xfrm>
              <a:off x="5091833" y="3107457"/>
              <a:ext cx="83185" cy="124460"/>
            </a:xfrm>
            <a:custGeom>
              <a:avLst/>
              <a:gdLst/>
              <a:ahLst/>
              <a:cxnLst/>
              <a:rect l="l" t="t" r="r" b="b"/>
              <a:pathLst>
                <a:path w="83185" h="124460">
                  <a:moveTo>
                    <a:pt x="82609" y="0"/>
                  </a:moveTo>
                  <a:lnTo>
                    <a:pt x="0" y="0"/>
                  </a:lnTo>
                  <a:lnTo>
                    <a:pt x="41304" y="124189"/>
                  </a:lnTo>
                  <a:lnTo>
                    <a:pt x="82609" y="0"/>
                  </a:lnTo>
                  <a:close/>
                </a:path>
              </a:pathLst>
            </a:custGeom>
            <a:solidFill>
              <a:srgbClr val="231F20"/>
            </a:solidFill>
          </p:spPr>
          <p:txBody>
            <a:bodyPr wrap="square" lIns="0" tIns="0" rIns="0" bIns="0" rtlCol="0"/>
            <a:lstStyle/>
            <a:p>
              <a:endParaRPr/>
            </a:p>
          </p:txBody>
        </p:sp>
        <p:sp>
          <p:nvSpPr>
            <p:cNvPr id="20" name="object 20"/>
            <p:cNvSpPr/>
            <p:nvPr/>
          </p:nvSpPr>
          <p:spPr>
            <a:xfrm>
              <a:off x="1631298" y="2691619"/>
              <a:ext cx="1751330" cy="426720"/>
            </a:xfrm>
            <a:custGeom>
              <a:avLst/>
              <a:gdLst/>
              <a:ahLst/>
              <a:cxnLst/>
              <a:rect l="l" t="t" r="r" b="b"/>
              <a:pathLst>
                <a:path w="1751329" h="426719">
                  <a:moveTo>
                    <a:pt x="1750916" y="0"/>
                  </a:moveTo>
                  <a:lnTo>
                    <a:pt x="1750916" y="270014"/>
                  </a:lnTo>
                  <a:lnTo>
                    <a:pt x="0" y="270014"/>
                  </a:lnTo>
                  <a:lnTo>
                    <a:pt x="0" y="426620"/>
                  </a:lnTo>
                </a:path>
              </a:pathLst>
            </a:custGeom>
            <a:ln w="3587">
              <a:solidFill>
                <a:srgbClr val="231F20"/>
              </a:solidFill>
            </a:ln>
          </p:spPr>
          <p:txBody>
            <a:bodyPr wrap="square" lIns="0" tIns="0" rIns="0" bIns="0" rtlCol="0"/>
            <a:lstStyle/>
            <a:p>
              <a:endParaRPr/>
            </a:p>
          </p:txBody>
        </p:sp>
        <p:sp>
          <p:nvSpPr>
            <p:cNvPr id="21" name="object 21"/>
            <p:cNvSpPr/>
            <p:nvPr/>
          </p:nvSpPr>
          <p:spPr>
            <a:xfrm>
              <a:off x="1589996" y="3107457"/>
              <a:ext cx="83185" cy="124460"/>
            </a:xfrm>
            <a:custGeom>
              <a:avLst/>
              <a:gdLst/>
              <a:ahLst/>
              <a:cxnLst/>
              <a:rect l="l" t="t" r="r" b="b"/>
              <a:pathLst>
                <a:path w="83185" h="124460">
                  <a:moveTo>
                    <a:pt x="82599" y="0"/>
                  </a:moveTo>
                  <a:lnTo>
                    <a:pt x="0" y="0"/>
                  </a:lnTo>
                  <a:lnTo>
                    <a:pt x="41301" y="124189"/>
                  </a:lnTo>
                  <a:lnTo>
                    <a:pt x="82599" y="0"/>
                  </a:lnTo>
                  <a:close/>
                </a:path>
              </a:pathLst>
            </a:custGeom>
            <a:solidFill>
              <a:srgbClr val="231F20"/>
            </a:solidFill>
          </p:spPr>
          <p:txBody>
            <a:bodyPr wrap="square" lIns="0" tIns="0" rIns="0" bIns="0" rtlCol="0"/>
            <a:lstStyle/>
            <a:p>
              <a:endParaRPr/>
            </a:p>
          </p:txBody>
        </p:sp>
      </p:grpSp>
      <p:sp>
        <p:nvSpPr>
          <p:cNvPr id="22" name="object 22"/>
          <p:cNvSpPr txBox="1"/>
          <p:nvPr/>
        </p:nvSpPr>
        <p:spPr>
          <a:xfrm>
            <a:off x="6548248" y="3231644"/>
            <a:ext cx="1482090" cy="542290"/>
          </a:xfrm>
          <a:prstGeom prst="rect">
            <a:avLst/>
          </a:prstGeom>
          <a:ln w="3587">
            <a:solidFill>
              <a:srgbClr val="231F20"/>
            </a:solidFill>
          </a:ln>
        </p:spPr>
        <p:txBody>
          <a:bodyPr vert="horz" wrap="square" lIns="0" tIns="125095" rIns="0" bIns="0" rtlCol="0">
            <a:spAutoFit/>
          </a:bodyPr>
          <a:lstStyle/>
          <a:p>
            <a:pPr algn="ctr">
              <a:lnSpc>
                <a:spcPct val="100000"/>
              </a:lnSpc>
              <a:spcBef>
                <a:spcPts val="985"/>
              </a:spcBef>
            </a:pPr>
            <a:r>
              <a:rPr sz="1650" spc="-5" dirty="0">
                <a:solidFill>
                  <a:srgbClr val="231F20"/>
                </a:solidFill>
                <a:latin typeface="Arial MT"/>
                <a:cs typeface="Arial MT"/>
              </a:rPr>
              <a:t>Flat</a:t>
            </a:r>
            <a:endParaRPr sz="1650">
              <a:latin typeface="Arial MT"/>
              <a:cs typeface="Arial MT"/>
            </a:endParaRPr>
          </a:p>
        </p:txBody>
      </p:sp>
      <p:sp>
        <p:nvSpPr>
          <p:cNvPr id="23" name="object 23"/>
          <p:cNvSpPr txBox="1"/>
          <p:nvPr/>
        </p:nvSpPr>
        <p:spPr>
          <a:xfrm>
            <a:off x="8299171" y="3231644"/>
            <a:ext cx="1482090" cy="542290"/>
          </a:xfrm>
          <a:prstGeom prst="rect">
            <a:avLst/>
          </a:prstGeom>
          <a:ln w="3587">
            <a:solidFill>
              <a:srgbClr val="231F20"/>
            </a:solidFill>
          </a:ln>
        </p:spPr>
        <p:txBody>
          <a:bodyPr vert="horz" wrap="square" lIns="0" tIns="125095" rIns="0" bIns="0" rtlCol="0">
            <a:spAutoFit/>
          </a:bodyPr>
          <a:lstStyle/>
          <a:p>
            <a:pPr marL="238760">
              <a:lnSpc>
                <a:spcPct val="100000"/>
              </a:lnSpc>
              <a:spcBef>
                <a:spcPts val="985"/>
              </a:spcBef>
            </a:pPr>
            <a:r>
              <a:rPr sz="1650" spc="-5" dirty="0">
                <a:solidFill>
                  <a:srgbClr val="231F20"/>
                </a:solidFill>
                <a:latin typeface="Arial MT"/>
                <a:cs typeface="Arial MT"/>
              </a:rPr>
              <a:t>Hierarchial</a:t>
            </a:r>
            <a:endParaRPr sz="1650">
              <a:latin typeface="Arial MT"/>
              <a:cs typeface="Arial MT"/>
            </a:endParaRPr>
          </a:p>
        </p:txBody>
      </p:sp>
      <p:grpSp>
        <p:nvGrpSpPr>
          <p:cNvPr id="24" name="object 24"/>
          <p:cNvGrpSpPr/>
          <p:nvPr/>
        </p:nvGrpSpPr>
        <p:grpSpPr>
          <a:xfrm>
            <a:off x="7248604" y="2689825"/>
            <a:ext cx="1833880" cy="542290"/>
            <a:chOff x="7248604" y="2689825"/>
            <a:chExt cx="1833880" cy="542290"/>
          </a:xfrm>
        </p:grpSpPr>
        <p:sp>
          <p:nvSpPr>
            <p:cNvPr id="25" name="object 25"/>
            <p:cNvSpPr/>
            <p:nvPr/>
          </p:nvSpPr>
          <p:spPr>
            <a:xfrm>
              <a:off x="8164474" y="2691619"/>
              <a:ext cx="876935" cy="426720"/>
            </a:xfrm>
            <a:custGeom>
              <a:avLst/>
              <a:gdLst/>
              <a:ahLst/>
              <a:cxnLst/>
              <a:rect l="l" t="t" r="r" b="b"/>
              <a:pathLst>
                <a:path w="876934" h="426719">
                  <a:moveTo>
                    <a:pt x="0" y="0"/>
                  </a:moveTo>
                  <a:lnTo>
                    <a:pt x="0" y="270014"/>
                  </a:lnTo>
                  <a:lnTo>
                    <a:pt x="876357" y="270014"/>
                  </a:lnTo>
                  <a:lnTo>
                    <a:pt x="876357" y="426620"/>
                  </a:lnTo>
                </a:path>
              </a:pathLst>
            </a:custGeom>
            <a:ln w="3587">
              <a:solidFill>
                <a:srgbClr val="231F20"/>
              </a:solidFill>
            </a:ln>
          </p:spPr>
          <p:txBody>
            <a:bodyPr wrap="square" lIns="0" tIns="0" rIns="0" bIns="0" rtlCol="0"/>
            <a:lstStyle/>
            <a:p>
              <a:endParaRPr/>
            </a:p>
          </p:txBody>
        </p:sp>
        <p:sp>
          <p:nvSpPr>
            <p:cNvPr id="26" name="object 26"/>
            <p:cNvSpPr/>
            <p:nvPr/>
          </p:nvSpPr>
          <p:spPr>
            <a:xfrm>
              <a:off x="8999527" y="3107457"/>
              <a:ext cx="83185" cy="124460"/>
            </a:xfrm>
            <a:custGeom>
              <a:avLst/>
              <a:gdLst/>
              <a:ahLst/>
              <a:cxnLst/>
              <a:rect l="l" t="t" r="r" b="b"/>
              <a:pathLst>
                <a:path w="83184" h="124460">
                  <a:moveTo>
                    <a:pt x="82609" y="0"/>
                  </a:moveTo>
                  <a:lnTo>
                    <a:pt x="0" y="0"/>
                  </a:lnTo>
                  <a:lnTo>
                    <a:pt x="41304" y="124189"/>
                  </a:lnTo>
                  <a:lnTo>
                    <a:pt x="82609" y="0"/>
                  </a:lnTo>
                  <a:close/>
                </a:path>
              </a:pathLst>
            </a:custGeom>
            <a:solidFill>
              <a:srgbClr val="231F20"/>
            </a:solidFill>
          </p:spPr>
          <p:txBody>
            <a:bodyPr wrap="square" lIns="0" tIns="0" rIns="0" bIns="0" rtlCol="0"/>
            <a:lstStyle/>
            <a:p>
              <a:endParaRPr/>
            </a:p>
          </p:txBody>
        </p:sp>
        <p:sp>
          <p:nvSpPr>
            <p:cNvPr id="27" name="object 27"/>
            <p:cNvSpPr/>
            <p:nvPr/>
          </p:nvSpPr>
          <p:spPr>
            <a:xfrm>
              <a:off x="7289908" y="2691619"/>
              <a:ext cx="875030" cy="426720"/>
            </a:xfrm>
            <a:custGeom>
              <a:avLst/>
              <a:gdLst/>
              <a:ahLst/>
              <a:cxnLst/>
              <a:rect l="l" t="t" r="r" b="b"/>
              <a:pathLst>
                <a:path w="875029" h="426719">
                  <a:moveTo>
                    <a:pt x="874565" y="0"/>
                  </a:moveTo>
                  <a:lnTo>
                    <a:pt x="874565" y="270014"/>
                  </a:lnTo>
                  <a:lnTo>
                    <a:pt x="0" y="270014"/>
                  </a:lnTo>
                  <a:lnTo>
                    <a:pt x="0" y="426620"/>
                  </a:lnTo>
                </a:path>
              </a:pathLst>
            </a:custGeom>
            <a:ln w="3587">
              <a:solidFill>
                <a:srgbClr val="231F20"/>
              </a:solidFill>
            </a:ln>
          </p:spPr>
          <p:txBody>
            <a:bodyPr wrap="square" lIns="0" tIns="0" rIns="0" bIns="0" rtlCol="0"/>
            <a:lstStyle/>
            <a:p>
              <a:endParaRPr/>
            </a:p>
          </p:txBody>
        </p:sp>
        <p:sp>
          <p:nvSpPr>
            <p:cNvPr id="28" name="object 28"/>
            <p:cNvSpPr/>
            <p:nvPr/>
          </p:nvSpPr>
          <p:spPr>
            <a:xfrm>
              <a:off x="7248604" y="3107457"/>
              <a:ext cx="83185" cy="124460"/>
            </a:xfrm>
            <a:custGeom>
              <a:avLst/>
              <a:gdLst/>
              <a:ahLst/>
              <a:cxnLst/>
              <a:rect l="l" t="t" r="r" b="b"/>
              <a:pathLst>
                <a:path w="83184" h="124460">
                  <a:moveTo>
                    <a:pt x="82609" y="0"/>
                  </a:moveTo>
                  <a:lnTo>
                    <a:pt x="0" y="0"/>
                  </a:lnTo>
                  <a:lnTo>
                    <a:pt x="41304" y="124189"/>
                  </a:lnTo>
                  <a:lnTo>
                    <a:pt x="82609" y="0"/>
                  </a:lnTo>
                  <a:close/>
                </a:path>
              </a:pathLst>
            </a:custGeom>
            <a:solidFill>
              <a:srgbClr val="231F20"/>
            </a:solidFill>
          </p:spPr>
          <p:txBody>
            <a:bodyPr wrap="square" lIns="0" tIns="0" rIns="0" bIns="0" rtlCol="0"/>
            <a:lstStyle/>
            <a:p>
              <a:endParaRPr/>
            </a:p>
          </p:txBody>
        </p:sp>
      </p:grpSp>
      <p:sp>
        <p:nvSpPr>
          <p:cNvPr id="29" name="object 29"/>
          <p:cNvSpPr txBox="1"/>
          <p:nvPr/>
        </p:nvSpPr>
        <p:spPr>
          <a:xfrm>
            <a:off x="891416" y="3908474"/>
            <a:ext cx="1482090" cy="405130"/>
          </a:xfrm>
          <a:prstGeom prst="rect">
            <a:avLst/>
          </a:prstGeom>
          <a:ln w="3587">
            <a:solidFill>
              <a:srgbClr val="231F20"/>
            </a:solidFill>
          </a:ln>
        </p:spPr>
        <p:txBody>
          <a:bodyPr vert="horz" wrap="square" lIns="0" tIns="38735" rIns="0" bIns="0" rtlCol="0">
            <a:spAutoFit/>
          </a:bodyPr>
          <a:lstStyle/>
          <a:p>
            <a:pPr marL="59055">
              <a:lnSpc>
                <a:spcPct val="100000"/>
              </a:lnSpc>
              <a:spcBef>
                <a:spcPts val="305"/>
              </a:spcBef>
            </a:pPr>
            <a:r>
              <a:rPr sz="1650" dirty="0">
                <a:solidFill>
                  <a:srgbClr val="231F20"/>
                </a:solidFill>
                <a:latin typeface="Arial MT"/>
                <a:cs typeface="Arial MT"/>
              </a:rPr>
              <a:t>-</a:t>
            </a:r>
            <a:r>
              <a:rPr sz="1650" spc="-35" dirty="0">
                <a:solidFill>
                  <a:srgbClr val="231F20"/>
                </a:solidFill>
                <a:latin typeface="Arial MT"/>
                <a:cs typeface="Arial MT"/>
              </a:rPr>
              <a:t> </a:t>
            </a:r>
            <a:r>
              <a:rPr sz="1650" spc="-5" dirty="0">
                <a:solidFill>
                  <a:srgbClr val="231F20"/>
                </a:solidFill>
                <a:latin typeface="Arial MT"/>
                <a:cs typeface="Arial MT"/>
              </a:rPr>
              <a:t>PAR.</a:t>
            </a:r>
            <a:endParaRPr sz="1650">
              <a:latin typeface="Arial MT"/>
              <a:cs typeface="Arial MT"/>
            </a:endParaRPr>
          </a:p>
        </p:txBody>
      </p:sp>
      <p:grpSp>
        <p:nvGrpSpPr>
          <p:cNvPr id="30" name="object 30"/>
          <p:cNvGrpSpPr/>
          <p:nvPr/>
        </p:nvGrpSpPr>
        <p:grpSpPr>
          <a:xfrm>
            <a:off x="2638535" y="3906569"/>
            <a:ext cx="1487805" cy="408940"/>
            <a:chOff x="2638535" y="3906569"/>
            <a:chExt cx="1487805" cy="408940"/>
          </a:xfrm>
        </p:grpSpPr>
        <p:sp>
          <p:nvSpPr>
            <p:cNvPr id="31" name="object 31"/>
            <p:cNvSpPr/>
            <p:nvPr/>
          </p:nvSpPr>
          <p:spPr>
            <a:xfrm>
              <a:off x="2642345" y="3908474"/>
              <a:ext cx="1482090" cy="405130"/>
            </a:xfrm>
            <a:custGeom>
              <a:avLst/>
              <a:gdLst/>
              <a:ahLst/>
              <a:cxnLst/>
              <a:rect l="l" t="t" r="r" b="b"/>
              <a:pathLst>
                <a:path w="1482089" h="405129">
                  <a:moveTo>
                    <a:pt x="0" y="405021"/>
                  </a:moveTo>
                  <a:lnTo>
                    <a:pt x="7186" y="405021"/>
                  </a:lnTo>
                </a:path>
                <a:path w="1482089" h="405129">
                  <a:moveTo>
                    <a:pt x="14358" y="405021"/>
                  </a:moveTo>
                  <a:lnTo>
                    <a:pt x="21544" y="405021"/>
                  </a:lnTo>
                </a:path>
                <a:path w="1482089" h="405129">
                  <a:moveTo>
                    <a:pt x="28730" y="405021"/>
                  </a:moveTo>
                  <a:lnTo>
                    <a:pt x="35916" y="405021"/>
                  </a:lnTo>
                </a:path>
                <a:path w="1482089" h="405129">
                  <a:moveTo>
                    <a:pt x="43103" y="405021"/>
                  </a:moveTo>
                  <a:lnTo>
                    <a:pt x="50275" y="405021"/>
                  </a:lnTo>
                </a:path>
                <a:path w="1482089" h="405129">
                  <a:moveTo>
                    <a:pt x="57461" y="405021"/>
                  </a:moveTo>
                  <a:lnTo>
                    <a:pt x="64647" y="405021"/>
                  </a:lnTo>
                </a:path>
                <a:path w="1482089" h="405129">
                  <a:moveTo>
                    <a:pt x="71833" y="405021"/>
                  </a:moveTo>
                  <a:lnTo>
                    <a:pt x="79006" y="405021"/>
                  </a:lnTo>
                </a:path>
                <a:path w="1482089" h="405129">
                  <a:moveTo>
                    <a:pt x="86192" y="405021"/>
                  </a:moveTo>
                  <a:lnTo>
                    <a:pt x="93374" y="405021"/>
                  </a:lnTo>
                </a:path>
                <a:path w="1482089" h="405129">
                  <a:moveTo>
                    <a:pt x="100561" y="405021"/>
                  </a:moveTo>
                  <a:lnTo>
                    <a:pt x="107747" y="405021"/>
                  </a:lnTo>
                </a:path>
                <a:path w="1482089" h="405129">
                  <a:moveTo>
                    <a:pt x="114919" y="405021"/>
                  </a:moveTo>
                  <a:lnTo>
                    <a:pt x="122105" y="405021"/>
                  </a:lnTo>
                </a:path>
                <a:path w="1482089" h="405129">
                  <a:moveTo>
                    <a:pt x="129291" y="405021"/>
                  </a:moveTo>
                  <a:lnTo>
                    <a:pt x="136478" y="405021"/>
                  </a:lnTo>
                </a:path>
                <a:path w="1482089" h="405129">
                  <a:moveTo>
                    <a:pt x="143664" y="405021"/>
                  </a:moveTo>
                  <a:lnTo>
                    <a:pt x="150836" y="405021"/>
                  </a:lnTo>
                </a:path>
                <a:path w="1482089" h="405129">
                  <a:moveTo>
                    <a:pt x="158022" y="405021"/>
                  </a:moveTo>
                  <a:lnTo>
                    <a:pt x="165208" y="405021"/>
                  </a:lnTo>
                </a:path>
                <a:path w="1482089" h="405129">
                  <a:moveTo>
                    <a:pt x="172394" y="405021"/>
                  </a:moveTo>
                  <a:lnTo>
                    <a:pt x="179581" y="405021"/>
                  </a:lnTo>
                </a:path>
                <a:path w="1482089" h="405129">
                  <a:moveTo>
                    <a:pt x="186753" y="405021"/>
                  </a:moveTo>
                  <a:lnTo>
                    <a:pt x="193939" y="405021"/>
                  </a:lnTo>
                </a:path>
                <a:path w="1482089" h="405129">
                  <a:moveTo>
                    <a:pt x="201125" y="405021"/>
                  </a:moveTo>
                  <a:lnTo>
                    <a:pt x="208311" y="405021"/>
                  </a:lnTo>
                </a:path>
                <a:path w="1482089" h="405129">
                  <a:moveTo>
                    <a:pt x="215497" y="405021"/>
                  </a:moveTo>
                  <a:lnTo>
                    <a:pt x="222684" y="405021"/>
                  </a:lnTo>
                </a:path>
                <a:path w="1482089" h="405129">
                  <a:moveTo>
                    <a:pt x="229856" y="405021"/>
                  </a:moveTo>
                  <a:lnTo>
                    <a:pt x="237042" y="405021"/>
                  </a:lnTo>
                </a:path>
                <a:path w="1482089" h="405129">
                  <a:moveTo>
                    <a:pt x="244228" y="405021"/>
                  </a:moveTo>
                  <a:lnTo>
                    <a:pt x="251411" y="405021"/>
                  </a:lnTo>
                </a:path>
                <a:path w="1482089" h="405129">
                  <a:moveTo>
                    <a:pt x="258597" y="405021"/>
                  </a:moveTo>
                  <a:lnTo>
                    <a:pt x="265783" y="405021"/>
                  </a:lnTo>
                </a:path>
                <a:path w="1482089" h="405129">
                  <a:moveTo>
                    <a:pt x="272956" y="405021"/>
                  </a:moveTo>
                  <a:lnTo>
                    <a:pt x="280142" y="405021"/>
                  </a:lnTo>
                </a:path>
                <a:path w="1482089" h="405129">
                  <a:moveTo>
                    <a:pt x="287328" y="405021"/>
                  </a:moveTo>
                  <a:lnTo>
                    <a:pt x="294514" y="405021"/>
                  </a:lnTo>
                </a:path>
                <a:path w="1482089" h="405129">
                  <a:moveTo>
                    <a:pt x="301700" y="405021"/>
                  </a:moveTo>
                  <a:lnTo>
                    <a:pt x="308872" y="405021"/>
                  </a:lnTo>
                </a:path>
                <a:path w="1482089" h="405129">
                  <a:moveTo>
                    <a:pt x="316059" y="405021"/>
                  </a:moveTo>
                  <a:lnTo>
                    <a:pt x="323245" y="405021"/>
                  </a:lnTo>
                </a:path>
                <a:path w="1482089" h="405129">
                  <a:moveTo>
                    <a:pt x="330431" y="405021"/>
                  </a:moveTo>
                  <a:lnTo>
                    <a:pt x="337603" y="405021"/>
                  </a:lnTo>
                </a:path>
                <a:path w="1482089" h="405129">
                  <a:moveTo>
                    <a:pt x="344789" y="405021"/>
                  </a:moveTo>
                  <a:lnTo>
                    <a:pt x="351976" y="405021"/>
                  </a:lnTo>
                </a:path>
                <a:path w="1482089" h="405129">
                  <a:moveTo>
                    <a:pt x="359162" y="405021"/>
                  </a:moveTo>
                  <a:lnTo>
                    <a:pt x="366348" y="405021"/>
                  </a:lnTo>
                </a:path>
                <a:path w="1482089" h="405129">
                  <a:moveTo>
                    <a:pt x="373520" y="405021"/>
                  </a:moveTo>
                  <a:lnTo>
                    <a:pt x="380706" y="405021"/>
                  </a:lnTo>
                </a:path>
                <a:path w="1482089" h="405129">
                  <a:moveTo>
                    <a:pt x="387892" y="405021"/>
                  </a:moveTo>
                  <a:lnTo>
                    <a:pt x="395079" y="405021"/>
                  </a:lnTo>
                </a:path>
                <a:path w="1482089" h="405129">
                  <a:moveTo>
                    <a:pt x="402265" y="405021"/>
                  </a:moveTo>
                  <a:lnTo>
                    <a:pt x="409437" y="405021"/>
                  </a:lnTo>
                </a:path>
                <a:path w="1482089" h="405129">
                  <a:moveTo>
                    <a:pt x="416623" y="405021"/>
                  </a:moveTo>
                  <a:lnTo>
                    <a:pt x="423806" y="405021"/>
                  </a:lnTo>
                </a:path>
                <a:path w="1482089" h="405129">
                  <a:moveTo>
                    <a:pt x="430992" y="405021"/>
                  </a:moveTo>
                  <a:lnTo>
                    <a:pt x="438178" y="405021"/>
                  </a:lnTo>
                </a:path>
                <a:path w="1482089" h="405129">
                  <a:moveTo>
                    <a:pt x="445350" y="405021"/>
                  </a:moveTo>
                  <a:lnTo>
                    <a:pt x="452537" y="405021"/>
                  </a:lnTo>
                </a:path>
                <a:path w="1482089" h="405129">
                  <a:moveTo>
                    <a:pt x="459723" y="405021"/>
                  </a:moveTo>
                  <a:lnTo>
                    <a:pt x="466909" y="405021"/>
                  </a:lnTo>
                </a:path>
                <a:path w="1482089" h="405129">
                  <a:moveTo>
                    <a:pt x="474095" y="405021"/>
                  </a:moveTo>
                  <a:lnTo>
                    <a:pt x="481267" y="405021"/>
                  </a:lnTo>
                </a:path>
                <a:path w="1482089" h="405129">
                  <a:moveTo>
                    <a:pt x="488454" y="405021"/>
                  </a:moveTo>
                  <a:lnTo>
                    <a:pt x="495640" y="405021"/>
                  </a:lnTo>
                </a:path>
                <a:path w="1482089" h="405129">
                  <a:moveTo>
                    <a:pt x="502826" y="405021"/>
                  </a:moveTo>
                  <a:lnTo>
                    <a:pt x="510012" y="405021"/>
                  </a:lnTo>
                </a:path>
                <a:path w="1482089" h="405129">
                  <a:moveTo>
                    <a:pt x="517184" y="405021"/>
                  </a:moveTo>
                  <a:lnTo>
                    <a:pt x="524370" y="405021"/>
                  </a:lnTo>
                </a:path>
                <a:path w="1482089" h="405129">
                  <a:moveTo>
                    <a:pt x="531557" y="405021"/>
                  </a:moveTo>
                  <a:lnTo>
                    <a:pt x="538743" y="405021"/>
                  </a:lnTo>
                </a:path>
                <a:path w="1482089" h="405129">
                  <a:moveTo>
                    <a:pt x="545929" y="405021"/>
                  </a:moveTo>
                  <a:lnTo>
                    <a:pt x="553115" y="405021"/>
                  </a:lnTo>
                </a:path>
                <a:path w="1482089" h="405129">
                  <a:moveTo>
                    <a:pt x="560287" y="405021"/>
                  </a:moveTo>
                  <a:lnTo>
                    <a:pt x="567473" y="405021"/>
                  </a:lnTo>
                </a:path>
                <a:path w="1482089" h="405129">
                  <a:moveTo>
                    <a:pt x="574660" y="405021"/>
                  </a:moveTo>
                  <a:lnTo>
                    <a:pt x="581842" y="405021"/>
                  </a:lnTo>
                </a:path>
                <a:path w="1482089" h="405129">
                  <a:moveTo>
                    <a:pt x="589028" y="405021"/>
                  </a:moveTo>
                  <a:lnTo>
                    <a:pt x="596201" y="405021"/>
                  </a:lnTo>
                </a:path>
                <a:path w="1482089" h="405129">
                  <a:moveTo>
                    <a:pt x="603387" y="405021"/>
                  </a:moveTo>
                  <a:lnTo>
                    <a:pt x="610573" y="405021"/>
                  </a:lnTo>
                </a:path>
                <a:path w="1482089" h="405129">
                  <a:moveTo>
                    <a:pt x="617759" y="405021"/>
                  </a:moveTo>
                  <a:lnTo>
                    <a:pt x="624945" y="405021"/>
                  </a:lnTo>
                </a:path>
                <a:path w="1482089" h="405129">
                  <a:moveTo>
                    <a:pt x="632118" y="405021"/>
                  </a:moveTo>
                  <a:lnTo>
                    <a:pt x="639304" y="405021"/>
                  </a:lnTo>
                </a:path>
                <a:path w="1482089" h="405129">
                  <a:moveTo>
                    <a:pt x="646490" y="405021"/>
                  </a:moveTo>
                  <a:lnTo>
                    <a:pt x="653676" y="405021"/>
                  </a:lnTo>
                </a:path>
                <a:path w="1482089" h="405129">
                  <a:moveTo>
                    <a:pt x="660862" y="405021"/>
                  </a:moveTo>
                  <a:lnTo>
                    <a:pt x="668035" y="405021"/>
                  </a:lnTo>
                </a:path>
                <a:path w="1482089" h="405129">
                  <a:moveTo>
                    <a:pt x="675221" y="405021"/>
                  </a:moveTo>
                  <a:lnTo>
                    <a:pt x="682407" y="405021"/>
                  </a:lnTo>
                </a:path>
                <a:path w="1482089" h="405129">
                  <a:moveTo>
                    <a:pt x="689593" y="405021"/>
                  </a:moveTo>
                  <a:lnTo>
                    <a:pt x="696779" y="405021"/>
                  </a:lnTo>
                </a:path>
                <a:path w="1482089" h="405129">
                  <a:moveTo>
                    <a:pt x="703952" y="405021"/>
                  </a:moveTo>
                  <a:lnTo>
                    <a:pt x="711138" y="405021"/>
                  </a:lnTo>
                </a:path>
                <a:path w="1482089" h="405129">
                  <a:moveTo>
                    <a:pt x="718324" y="405021"/>
                  </a:moveTo>
                  <a:lnTo>
                    <a:pt x="725510" y="405021"/>
                  </a:lnTo>
                </a:path>
                <a:path w="1482089" h="405129">
                  <a:moveTo>
                    <a:pt x="732696" y="405021"/>
                  </a:moveTo>
                  <a:lnTo>
                    <a:pt x="739868" y="405021"/>
                  </a:lnTo>
                </a:path>
                <a:path w="1482089" h="405129">
                  <a:moveTo>
                    <a:pt x="747051" y="405021"/>
                  </a:moveTo>
                  <a:lnTo>
                    <a:pt x="754237" y="405021"/>
                  </a:lnTo>
                </a:path>
                <a:path w="1482089" h="405129">
                  <a:moveTo>
                    <a:pt x="761423" y="405021"/>
                  </a:moveTo>
                  <a:lnTo>
                    <a:pt x="768596" y="405021"/>
                  </a:lnTo>
                </a:path>
                <a:path w="1482089" h="405129">
                  <a:moveTo>
                    <a:pt x="775782" y="405021"/>
                  </a:moveTo>
                  <a:lnTo>
                    <a:pt x="782968" y="405021"/>
                  </a:lnTo>
                </a:path>
                <a:path w="1482089" h="405129">
                  <a:moveTo>
                    <a:pt x="790154" y="405021"/>
                  </a:moveTo>
                  <a:lnTo>
                    <a:pt x="797340" y="405021"/>
                  </a:lnTo>
                </a:path>
                <a:path w="1482089" h="405129">
                  <a:moveTo>
                    <a:pt x="804513" y="405021"/>
                  </a:moveTo>
                  <a:lnTo>
                    <a:pt x="811699" y="405021"/>
                  </a:lnTo>
                </a:path>
                <a:path w="1482089" h="405129">
                  <a:moveTo>
                    <a:pt x="818885" y="405021"/>
                  </a:moveTo>
                  <a:lnTo>
                    <a:pt x="826071" y="405021"/>
                  </a:lnTo>
                </a:path>
                <a:path w="1482089" h="405129">
                  <a:moveTo>
                    <a:pt x="833257" y="405021"/>
                  </a:moveTo>
                  <a:lnTo>
                    <a:pt x="840443" y="405021"/>
                  </a:lnTo>
                </a:path>
                <a:path w="1482089" h="405129">
                  <a:moveTo>
                    <a:pt x="847616" y="405021"/>
                  </a:moveTo>
                  <a:lnTo>
                    <a:pt x="854802" y="405021"/>
                  </a:lnTo>
                </a:path>
                <a:path w="1482089" h="405129">
                  <a:moveTo>
                    <a:pt x="861988" y="405021"/>
                  </a:moveTo>
                  <a:lnTo>
                    <a:pt x="869174" y="405021"/>
                  </a:lnTo>
                </a:path>
                <a:path w="1482089" h="405129">
                  <a:moveTo>
                    <a:pt x="876360" y="405021"/>
                  </a:moveTo>
                  <a:lnTo>
                    <a:pt x="883533" y="405021"/>
                  </a:lnTo>
                </a:path>
                <a:path w="1482089" h="405129">
                  <a:moveTo>
                    <a:pt x="890719" y="405021"/>
                  </a:moveTo>
                  <a:lnTo>
                    <a:pt x="897905" y="405021"/>
                  </a:lnTo>
                </a:path>
                <a:path w="1482089" h="405129">
                  <a:moveTo>
                    <a:pt x="905088" y="405021"/>
                  </a:moveTo>
                  <a:lnTo>
                    <a:pt x="912274" y="405021"/>
                  </a:lnTo>
                </a:path>
                <a:path w="1482089" h="405129">
                  <a:moveTo>
                    <a:pt x="919460" y="405021"/>
                  </a:moveTo>
                  <a:lnTo>
                    <a:pt x="926632" y="405021"/>
                  </a:lnTo>
                </a:path>
                <a:path w="1482089" h="405129">
                  <a:moveTo>
                    <a:pt x="933818" y="405021"/>
                  </a:moveTo>
                  <a:lnTo>
                    <a:pt x="941004" y="405021"/>
                  </a:lnTo>
                </a:path>
                <a:path w="1482089" h="405129">
                  <a:moveTo>
                    <a:pt x="948191" y="405021"/>
                  </a:moveTo>
                  <a:lnTo>
                    <a:pt x="955377" y="405021"/>
                  </a:lnTo>
                </a:path>
                <a:path w="1482089" h="405129">
                  <a:moveTo>
                    <a:pt x="962549" y="405021"/>
                  </a:moveTo>
                  <a:lnTo>
                    <a:pt x="969735" y="405021"/>
                  </a:lnTo>
                </a:path>
                <a:path w="1482089" h="405129">
                  <a:moveTo>
                    <a:pt x="976921" y="405021"/>
                  </a:moveTo>
                  <a:lnTo>
                    <a:pt x="984107" y="405021"/>
                  </a:lnTo>
                </a:path>
                <a:path w="1482089" h="405129">
                  <a:moveTo>
                    <a:pt x="991280" y="405021"/>
                  </a:moveTo>
                  <a:lnTo>
                    <a:pt x="998466" y="405021"/>
                  </a:lnTo>
                </a:path>
                <a:path w="1482089" h="405129">
                  <a:moveTo>
                    <a:pt x="1005652" y="405021"/>
                  </a:moveTo>
                  <a:lnTo>
                    <a:pt x="1012838" y="405021"/>
                  </a:lnTo>
                </a:path>
                <a:path w="1482089" h="405129">
                  <a:moveTo>
                    <a:pt x="1020024" y="405021"/>
                  </a:moveTo>
                  <a:lnTo>
                    <a:pt x="1027197" y="405021"/>
                  </a:lnTo>
                </a:path>
                <a:path w="1482089" h="405129">
                  <a:moveTo>
                    <a:pt x="1034383" y="405021"/>
                  </a:moveTo>
                  <a:lnTo>
                    <a:pt x="1041569" y="405021"/>
                  </a:lnTo>
                </a:path>
                <a:path w="1482089" h="405129">
                  <a:moveTo>
                    <a:pt x="1048755" y="405021"/>
                  </a:moveTo>
                  <a:lnTo>
                    <a:pt x="1055941" y="405021"/>
                  </a:lnTo>
                </a:path>
                <a:path w="1482089" h="405129">
                  <a:moveTo>
                    <a:pt x="1063114" y="405021"/>
                  </a:moveTo>
                  <a:lnTo>
                    <a:pt x="1070300" y="405021"/>
                  </a:lnTo>
                </a:path>
                <a:path w="1482089" h="405129">
                  <a:moveTo>
                    <a:pt x="1077482" y="405021"/>
                  </a:moveTo>
                  <a:lnTo>
                    <a:pt x="1084669" y="405021"/>
                  </a:lnTo>
                </a:path>
                <a:path w="1482089" h="405129">
                  <a:moveTo>
                    <a:pt x="1091855" y="405021"/>
                  </a:moveTo>
                  <a:lnTo>
                    <a:pt x="1099027" y="405021"/>
                  </a:lnTo>
                </a:path>
                <a:path w="1482089" h="405129">
                  <a:moveTo>
                    <a:pt x="1106213" y="405021"/>
                  </a:moveTo>
                  <a:lnTo>
                    <a:pt x="1113399" y="405021"/>
                  </a:lnTo>
                </a:path>
                <a:path w="1482089" h="405129">
                  <a:moveTo>
                    <a:pt x="1120586" y="405021"/>
                  </a:moveTo>
                  <a:lnTo>
                    <a:pt x="1127772" y="405021"/>
                  </a:lnTo>
                </a:path>
                <a:path w="1482089" h="405129">
                  <a:moveTo>
                    <a:pt x="1134944" y="405021"/>
                  </a:moveTo>
                  <a:lnTo>
                    <a:pt x="1142130" y="405021"/>
                  </a:lnTo>
                </a:path>
                <a:path w="1482089" h="405129">
                  <a:moveTo>
                    <a:pt x="1149316" y="405021"/>
                  </a:moveTo>
                  <a:lnTo>
                    <a:pt x="1156502" y="405021"/>
                  </a:lnTo>
                </a:path>
                <a:path w="1482089" h="405129">
                  <a:moveTo>
                    <a:pt x="1163689" y="405021"/>
                  </a:moveTo>
                  <a:lnTo>
                    <a:pt x="1170875" y="405021"/>
                  </a:lnTo>
                </a:path>
                <a:path w="1482089" h="405129">
                  <a:moveTo>
                    <a:pt x="1178047" y="405021"/>
                  </a:moveTo>
                  <a:lnTo>
                    <a:pt x="1185233" y="405021"/>
                  </a:lnTo>
                </a:path>
                <a:path w="1482089" h="405129">
                  <a:moveTo>
                    <a:pt x="1192419" y="405021"/>
                  </a:moveTo>
                  <a:lnTo>
                    <a:pt x="1199605" y="405021"/>
                  </a:lnTo>
                </a:path>
                <a:path w="1482089" h="405129">
                  <a:moveTo>
                    <a:pt x="1206792" y="405021"/>
                  </a:moveTo>
                  <a:lnTo>
                    <a:pt x="1213964" y="405021"/>
                  </a:lnTo>
                </a:path>
                <a:path w="1482089" h="405129">
                  <a:moveTo>
                    <a:pt x="1221150" y="405021"/>
                  </a:moveTo>
                  <a:lnTo>
                    <a:pt x="1228336" y="405021"/>
                  </a:lnTo>
                </a:path>
                <a:path w="1482089" h="405129">
                  <a:moveTo>
                    <a:pt x="1235519" y="405021"/>
                  </a:moveTo>
                  <a:lnTo>
                    <a:pt x="1242705" y="405021"/>
                  </a:lnTo>
                </a:path>
                <a:path w="1482089" h="405129">
                  <a:moveTo>
                    <a:pt x="1249877" y="405021"/>
                  </a:moveTo>
                  <a:lnTo>
                    <a:pt x="1257064" y="405021"/>
                  </a:lnTo>
                </a:path>
                <a:path w="1482089" h="405129">
                  <a:moveTo>
                    <a:pt x="1264250" y="405021"/>
                  </a:moveTo>
                  <a:lnTo>
                    <a:pt x="1271436" y="405021"/>
                  </a:lnTo>
                </a:path>
                <a:path w="1482089" h="405129">
                  <a:moveTo>
                    <a:pt x="1278622" y="405021"/>
                  </a:moveTo>
                  <a:lnTo>
                    <a:pt x="1285794" y="405021"/>
                  </a:lnTo>
                </a:path>
                <a:path w="1482089" h="405129">
                  <a:moveTo>
                    <a:pt x="1292980" y="405021"/>
                  </a:moveTo>
                  <a:lnTo>
                    <a:pt x="1300167" y="405021"/>
                  </a:lnTo>
                </a:path>
                <a:path w="1482089" h="405129">
                  <a:moveTo>
                    <a:pt x="1307353" y="405021"/>
                  </a:moveTo>
                  <a:lnTo>
                    <a:pt x="1314539" y="405021"/>
                  </a:lnTo>
                </a:path>
                <a:path w="1482089" h="405129">
                  <a:moveTo>
                    <a:pt x="1321711" y="405021"/>
                  </a:moveTo>
                  <a:lnTo>
                    <a:pt x="1328897" y="405021"/>
                  </a:lnTo>
                </a:path>
                <a:path w="1482089" h="405129">
                  <a:moveTo>
                    <a:pt x="1336084" y="405021"/>
                  </a:moveTo>
                  <a:lnTo>
                    <a:pt x="1343270" y="405021"/>
                  </a:lnTo>
                </a:path>
                <a:path w="1482089" h="405129">
                  <a:moveTo>
                    <a:pt x="1350456" y="405021"/>
                  </a:moveTo>
                  <a:lnTo>
                    <a:pt x="1357628" y="405021"/>
                  </a:lnTo>
                </a:path>
                <a:path w="1482089" h="405129">
                  <a:moveTo>
                    <a:pt x="1364814" y="405021"/>
                  </a:moveTo>
                  <a:lnTo>
                    <a:pt x="1372000" y="405021"/>
                  </a:lnTo>
                </a:path>
                <a:path w="1482089" h="405129">
                  <a:moveTo>
                    <a:pt x="1379187" y="405021"/>
                  </a:moveTo>
                  <a:lnTo>
                    <a:pt x="1386373" y="405021"/>
                  </a:lnTo>
                </a:path>
                <a:path w="1482089" h="405129">
                  <a:moveTo>
                    <a:pt x="1393545" y="405021"/>
                  </a:moveTo>
                  <a:lnTo>
                    <a:pt x="1400728" y="405021"/>
                  </a:lnTo>
                </a:path>
                <a:path w="1482089" h="405129">
                  <a:moveTo>
                    <a:pt x="1407914" y="405021"/>
                  </a:moveTo>
                  <a:lnTo>
                    <a:pt x="1415100" y="405021"/>
                  </a:lnTo>
                </a:path>
                <a:path w="1482089" h="405129">
                  <a:moveTo>
                    <a:pt x="1422286" y="405021"/>
                  </a:moveTo>
                  <a:lnTo>
                    <a:pt x="1429458" y="405021"/>
                  </a:lnTo>
                </a:path>
                <a:path w="1482089" h="405129">
                  <a:moveTo>
                    <a:pt x="1436645" y="405021"/>
                  </a:moveTo>
                  <a:lnTo>
                    <a:pt x="1443831" y="405021"/>
                  </a:lnTo>
                </a:path>
                <a:path w="1482089" h="405129">
                  <a:moveTo>
                    <a:pt x="1451017" y="405021"/>
                  </a:moveTo>
                  <a:lnTo>
                    <a:pt x="1458203" y="405021"/>
                  </a:lnTo>
                </a:path>
                <a:path w="1482089" h="405129">
                  <a:moveTo>
                    <a:pt x="1465375" y="405021"/>
                  </a:moveTo>
                  <a:lnTo>
                    <a:pt x="1472562" y="405021"/>
                  </a:lnTo>
                </a:path>
                <a:path w="1482089" h="405129">
                  <a:moveTo>
                    <a:pt x="1479748" y="405021"/>
                  </a:moveTo>
                  <a:lnTo>
                    <a:pt x="1481539" y="405021"/>
                  </a:lnTo>
                  <a:lnTo>
                    <a:pt x="1481539" y="399647"/>
                  </a:lnTo>
                </a:path>
                <a:path w="1482089" h="405129">
                  <a:moveTo>
                    <a:pt x="1481539" y="392447"/>
                  </a:moveTo>
                  <a:lnTo>
                    <a:pt x="1481539" y="385247"/>
                  </a:lnTo>
                </a:path>
                <a:path w="1482089" h="405129">
                  <a:moveTo>
                    <a:pt x="1481539" y="378047"/>
                  </a:moveTo>
                  <a:lnTo>
                    <a:pt x="1481539" y="370847"/>
                  </a:lnTo>
                </a:path>
                <a:path w="1482089" h="405129">
                  <a:moveTo>
                    <a:pt x="1481539" y="363647"/>
                  </a:moveTo>
                  <a:lnTo>
                    <a:pt x="1481539" y="356413"/>
                  </a:lnTo>
                </a:path>
                <a:path w="1482089" h="405129">
                  <a:moveTo>
                    <a:pt x="1481539" y="349213"/>
                  </a:moveTo>
                  <a:lnTo>
                    <a:pt x="1481539" y="342013"/>
                  </a:lnTo>
                </a:path>
                <a:path w="1482089" h="405129">
                  <a:moveTo>
                    <a:pt x="1481539" y="334813"/>
                  </a:moveTo>
                  <a:lnTo>
                    <a:pt x="1481539" y="327613"/>
                  </a:lnTo>
                </a:path>
                <a:path w="1482089" h="405129">
                  <a:moveTo>
                    <a:pt x="1481539" y="320413"/>
                  </a:moveTo>
                  <a:lnTo>
                    <a:pt x="1481539" y="313213"/>
                  </a:lnTo>
                </a:path>
                <a:path w="1482089" h="405129">
                  <a:moveTo>
                    <a:pt x="1481539" y="306013"/>
                  </a:moveTo>
                  <a:lnTo>
                    <a:pt x="1481539" y="298813"/>
                  </a:lnTo>
                </a:path>
                <a:path w="1482089" h="405129">
                  <a:moveTo>
                    <a:pt x="1481539" y="291613"/>
                  </a:moveTo>
                  <a:lnTo>
                    <a:pt x="1481539" y="284413"/>
                  </a:lnTo>
                </a:path>
                <a:path w="1482089" h="405129">
                  <a:moveTo>
                    <a:pt x="1481539" y="277214"/>
                  </a:moveTo>
                  <a:lnTo>
                    <a:pt x="1481539" y="270014"/>
                  </a:lnTo>
                </a:path>
                <a:path w="1482089" h="405129">
                  <a:moveTo>
                    <a:pt x="1481539" y="262814"/>
                  </a:moveTo>
                  <a:lnTo>
                    <a:pt x="1481539" y="255614"/>
                  </a:lnTo>
                </a:path>
                <a:path w="1482089" h="405129">
                  <a:moveTo>
                    <a:pt x="1481539" y="248414"/>
                  </a:moveTo>
                  <a:lnTo>
                    <a:pt x="1481539" y="241214"/>
                  </a:lnTo>
                </a:path>
                <a:path w="1482089" h="405129">
                  <a:moveTo>
                    <a:pt x="1481539" y="234014"/>
                  </a:moveTo>
                  <a:lnTo>
                    <a:pt x="1481539" y="226814"/>
                  </a:lnTo>
                </a:path>
                <a:path w="1482089" h="405129">
                  <a:moveTo>
                    <a:pt x="1481539" y="219614"/>
                  </a:moveTo>
                  <a:lnTo>
                    <a:pt x="1481539" y="212414"/>
                  </a:lnTo>
                </a:path>
                <a:path w="1482089" h="405129">
                  <a:moveTo>
                    <a:pt x="1481539" y="205214"/>
                  </a:moveTo>
                  <a:lnTo>
                    <a:pt x="1481539" y="198014"/>
                  </a:lnTo>
                </a:path>
                <a:path w="1482089" h="405129">
                  <a:moveTo>
                    <a:pt x="1481539" y="190815"/>
                  </a:moveTo>
                  <a:lnTo>
                    <a:pt x="1481539" y="183615"/>
                  </a:lnTo>
                </a:path>
                <a:path w="1482089" h="405129">
                  <a:moveTo>
                    <a:pt x="1481539" y="176415"/>
                  </a:moveTo>
                  <a:lnTo>
                    <a:pt x="1481539" y="169215"/>
                  </a:lnTo>
                </a:path>
                <a:path w="1482089" h="405129">
                  <a:moveTo>
                    <a:pt x="1481539" y="162015"/>
                  </a:moveTo>
                  <a:lnTo>
                    <a:pt x="1481539" y="154815"/>
                  </a:lnTo>
                </a:path>
                <a:path w="1482089" h="405129">
                  <a:moveTo>
                    <a:pt x="1481539" y="147615"/>
                  </a:moveTo>
                  <a:lnTo>
                    <a:pt x="1481539" y="140415"/>
                  </a:lnTo>
                </a:path>
                <a:path w="1482089" h="405129">
                  <a:moveTo>
                    <a:pt x="1481539" y="133215"/>
                  </a:moveTo>
                  <a:lnTo>
                    <a:pt x="1481539" y="126015"/>
                  </a:lnTo>
                </a:path>
                <a:path w="1482089" h="405129">
                  <a:moveTo>
                    <a:pt x="1481539" y="118815"/>
                  </a:moveTo>
                  <a:lnTo>
                    <a:pt x="1481539" y="111615"/>
                  </a:lnTo>
                </a:path>
                <a:path w="1482089" h="405129">
                  <a:moveTo>
                    <a:pt x="1481539" y="104416"/>
                  </a:moveTo>
                  <a:lnTo>
                    <a:pt x="1481539" y="97216"/>
                  </a:lnTo>
                </a:path>
                <a:path w="1482089" h="405129">
                  <a:moveTo>
                    <a:pt x="1481539" y="90016"/>
                  </a:moveTo>
                  <a:lnTo>
                    <a:pt x="1481539" y="82816"/>
                  </a:lnTo>
                </a:path>
                <a:path w="1482089" h="405129">
                  <a:moveTo>
                    <a:pt x="1481539" y="75616"/>
                  </a:moveTo>
                  <a:lnTo>
                    <a:pt x="1481539" y="68416"/>
                  </a:lnTo>
                </a:path>
                <a:path w="1482089" h="405129">
                  <a:moveTo>
                    <a:pt x="1481539" y="61216"/>
                  </a:moveTo>
                  <a:lnTo>
                    <a:pt x="1481539" y="54016"/>
                  </a:lnTo>
                </a:path>
                <a:path w="1482089" h="405129">
                  <a:moveTo>
                    <a:pt x="1481539" y="46816"/>
                  </a:moveTo>
                  <a:lnTo>
                    <a:pt x="1481539" y="39616"/>
                  </a:lnTo>
                </a:path>
                <a:path w="1482089" h="405129">
                  <a:moveTo>
                    <a:pt x="1481539" y="32416"/>
                  </a:moveTo>
                  <a:lnTo>
                    <a:pt x="1481539" y="25216"/>
                  </a:lnTo>
                </a:path>
                <a:path w="1482089" h="405129">
                  <a:moveTo>
                    <a:pt x="1481539" y="18017"/>
                  </a:moveTo>
                  <a:lnTo>
                    <a:pt x="1481539" y="10817"/>
                  </a:lnTo>
                </a:path>
                <a:path w="1482089" h="405129">
                  <a:moveTo>
                    <a:pt x="1481539" y="3617"/>
                  </a:moveTo>
                  <a:lnTo>
                    <a:pt x="1481539" y="0"/>
                  </a:lnTo>
                  <a:lnTo>
                    <a:pt x="1477956" y="0"/>
                  </a:lnTo>
                </a:path>
                <a:path w="1482089" h="405129">
                  <a:moveTo>
                    <a:pt x="1470774" y="0"/>
                  </a:moveTo>
                  <a:lnTo>
                    <a:pt x="1463587" y="0"/>
                  </a:lnTo>
                </a:path>
                <a:path w="1482089" h="405129">
                  <a:moveTo>
                    <a:pt x="1456401" y="0"/>
                  </a:moveTo>
                  <a:lnTo>
                    <a:pt x="1449215" y="0"/>
                  </a:lnTo>
                </a:path>
                <a:path w="1482089" h="405129">
                  <a:moveTo>
                    <a:pt x="1442029" y="0"/>
                  </a:moveTo>
                  <a:lnTo>
                    <a:pt x="1434857" y="0"/>
                  </a:lnTo>
                </a:path>
                <a:path w="1482089" h="405129">
                  <a:moveTo>
                    <a:pt x="1427671" y="0"/>
                  </a:moveTo>
                  <a:lnTo>
                    <a:pt x="1420484" y="0"/>
                  </a:lnTo>
                </a:path>
                <a:path w="1482089" h="405129">
                  <a:moveTo>
                    <a:pt x="1413298" y="0"/>
                  </a:moveTo>
                  <a:lnTo>
                    <a:pt x="1406112" y="0"/>
                  </a:lnTo>
                </a:path>
                <a:path w="1482089" h="405129">
                  <a:moveTo>
                    <a:pt x="1398940" y="0"/>
                  </a:moveTo>
                  <a:lnTo>
                    <a:pt x="1391754" y="0"/>
                  </a:lnTo>
                </a:path>
                <a:path w="1482089" h="405129">
                  <a:moveTo>
                    <a:pt x="1384568" y="0"/>
                  </a:moveTo>
                  <a:lnTo>
                    <a:pt x="1377381" y="0"/>
                  </a:lnTo>
                </a:path>
                <a:path w="1482089" h="405129">
                  <a:moveTo>
                    <a:pt x="1370209" y="0"/>
                  </a:moveTo>
                  <a:lnTo>
                    <a:pt x="1363023" y="0"/>
                  </a:lnTo>
                </a:path>
                <a:path w="1482089" h="405129">
                  <a:moveTo>
                    <a:pt x="1355837" y="0"/>
                  </a:moveTo>
                  <a:lnTo>
                    <a:pt x="1348651" y="0"/>
                  </a:lnTo>
                </a:path>
                <a:path w="1482089" h="405129">
                  <a:moveTo>
                    <a:pt x="1341464" y="0"/>
                  </a:moveTo>
                  <a:lnTo>
                    <a:pt x="1334292" y="0"/>
                  </a:lnTo>
                </a:path>
                <a:path w="1482089" h="405129">
                  <a:moveTo>
                    <a:pt x="1327106" y="0"/>
                  </a:moveTo>
                  <a:lnTo>
                    <a:pt x="1319920" y="0"/>
                  </a:lnTo>
                </a:path>
                <a:path w="1482089" h="405129">
                  <a:moveTo>
                    <a:pt x="1312737" y="0"/>
                  </a:moveTo>
                  <a:lnTo>
                    <a:pt x="1305551" y="0"/>
                  </a:lnTo>
                </a:path>
                <a:path w="1482089" h="405129">
                  <a:moveTo>
                    <a:pt x="1298379" y="0"/>
                  </a:moveTo>
                  <a:lnTo>
                    <a:pt x="1291193" y="0"/>
                  </a:lnTo>
                </a:path>
                <a:path w="1482089" h="405129">
                  <a:moveTo>
                    <a:pt x="1284006" y="0"/>
                  </a:moveTo>
                  <a:lnTo>
                    <a:pt x="1276820" y="0"/>
                  </a:lnTo>
                </a:path>
                <a:path w="1482089" h="405129">
                  <a:moveTo>
                    <a:pt x="1269634" y="0"/>
                  </a:moveTo>
                  <a:lnTo>
                    <a:pt x="1262462" y="0"/>
                  </a:lnTo>
                </a:path>
                <a:path w="1482089" h="405129">
                  <a:moveTo>
                    <a:pt x="1255276" y="0"/>
                  </a:moveTo>
                  <a:lnTo>
                    <a:pt x="1248089" y="0"/>
                  </a:lnTo>
                </a:path>
                <a:path w="1482089" h="405129">
                  <a:moveTo>
                    <a:pt x="1240903" y="0"/>
                  </a:moveTo>
                  <a:lnTo>
                    <a:pt x="1233717" y="0"/>
                  </a:lnTo>
                </a:path>
                <a:path w="1482089" h="405129">
                  <a:moveTo>
                    <a:pt x="1226545" y="0"/>
                  </a:moveTo>
                  <a:lnTo>
                    <a:pt x="1219359" y="0"/>
                  </a:lnTo>
                </a:path>
                <a:path w="1482089" h="405129">
                  <a:moveTo>
                    <a:pt x="1212173" y="0"/>
                  </a:moveTo>
                  <a:lnTo>
                    <a:pt x="1204986" y="0"/>
                  </a:lnTo>
                </a:path>
                <a:path w="1482089" h="405129">
                  <a:moveTo>
                    <a:pt x="1197800" y="0"/>
                  </a:moveTo>
                  <a:lnTo>
                    <a:pt x="1190628" y="0"/>
                  </a:lnTo>
                </a:path>
                <a:path w="1482089" h="405129">
                  <a:moveTo>
                    <a:pt x="1183442" y="0"/>
                  </a:moveTo>
                  <a:lnTo>
                    <a:pt x="1176256" y="0"/>
                  </a:lnTo>
                </a:path>
                <a:path w="1482089" h="405129">
                  <a:moveTo>
                    <a:pt x="1169070" y="0"/>
                  </a:moveTo>
                  <a:lnTo>
                    <a:pt x="1161883" y="0"/>
                  </a:lnTo>
                </a:path>
                <a:path w="1482089" h="405129">
                  <a:moveTo>
                    <a:pt x="1154701" y="0"/>
                  </a:moveTo>
                  <a:lnTo>
                    <a:pt x="1147525" y="0"/>
                  </a:lnTo>
                </a:path>
                <a:path w="1482089" h="405129">
                  <a:moveTo>
                    <a:pt x="1140342" y="0"/>
                  </a:moveTo>
                  <a:lnTo>
                    <a:pt x="1133156" y="0"/>
                  </a:lnTo>
                </a:path>
                <a:path w="1482089" h="405129">
                  <a:moveTo>
                    <a:pt x="1125970" y="0"/>
                  </a:moveTo>
                  <a:lnTo>
                    <a:pt x="1118784" y="0"/>
                  </a:lnTo>
                </a:path>
                <a:path w="1482089" h="405129">
                  <a:moveTo>
                    <a:pt x="1111611" y="0"/>
                  </a:moveTo>
                  <a:lnTo>
                    <a:pt x="1104425" y="0"/>
                  </a:lnTo>
                </a:path>
                <a:path w="1482089" h="405129">
                  <a:moveTo>
                    <a:pt x="1097239" y="0"/>
                  </a:moveTo>
                  <a:lnTo>
                    <a:pt x="1090053" y="0"/>
                  </a:lnTo>
                </a:path>
                <a:path w="1482089" h="405129">
                  <a:moveTo>
                    <a:pt x="1082867" y="0"/>
                  </a:moveTo>
                  <a:lnTo>
                    <a:pt x="1075695" y="0"/>
                  </a:lnTo>
                </a:path>
                <a:path w="1482089" h="405129">
                  <a:moveTo>
                    <a:pt x="1068508" y="0"/>
                  </a:moveTo>
                  <a:lnTo>
                    <a:pt x="1061322" y="0"/>
                  </a:lnTo>
                </a:path>
                <a:path w="1482089" h="405129">
                  <a:moveTo>
                    <a:pt x="1054136" y="0"/>
                  </a:moveTo>
                  <a:lnTo>
                    <a:pt x="1046950" y="0"/>
                  </a:lnTo>
                </a:path>
                <a:path w="1482089" h="405129">
                  <a:moveTo>
                    <a:pt x="1039778" y="0"/>
                  </a:moveTo>
                  <a:lnTo>
                    <a:pt x="1032592" y="0"/>
                  </a:lnTo>
                </a:path>
                <a:path w="1482089" h="405129">
                  <a:moveTo>
                    <a:pt x="1025405" y="0"/>
                  </a:moveTo>
                  <a:lnTo>
                    <a:pt x="1018219" y="0"/>
                  </a:lnTo>
                </a:path>
                <a:path w="1482089" h="405129">
                  <a:moveTo>
                    <a:pt x="1011033" y="0"/>
                  </a:moveTo>
                  <a:lnTo>
                    <a:pt x="1003861" y="0"/>
                  </a:lnTo>
                </a:path>
                <a:path w="1482089" h="405129">
                  <a:moveTo>
                    <a:pt x="996675" y="0"/>
                  </a:moveTo>
                  <a:lnTo>
                    <a:pt x="989488" y="0"/>
                  </a:lnTo>
                </a:path>
                <a:path w="1482089" h="405129">
                  <a:moveTo>
                    <a:pt x="982306" y="0"/>
                  </a:moveTo>
                  <a:lnTo>
                    <a:pt x="975120" y="0"/>
                  </a:lnTo>
                </a:path>
                <a:path w="1482089" h="405129">
                  <a:moveTo>
                    <a:pt x="967947" y="0"/>
                  </a:moveTo>
                  <a:lnTo>
                    <a:pt x="960761" y="0"/>
                  </a:lnTo>
                </a:path>
                <a:path w="1482089" h="405129">
                  <a:moveTo>
                    <a:pt x="953575" y="0"/>
                  </a:moveTo>
                  <a:lnTo>
                    <a:pt x="946389" y="0"/>
                  </a:lnTo>
                </a:path>
                <a:path w="1482089" h="405129">
                  <a:moveTo>
                    <a:pt x="939217" y="0"/>
                  </a:moveTo>
                  <a:lnTo>
                    <a:pt x="932030" y="0"/>
                  </a:lnTo>
                </a:path>
                <a:path w="1482089" h="405129">
                  <a:moveTo>
                    <a:pt x="924844" y="0"/>
                  </a:moveTo>
                  <a:lnTo>
                    <a:pt x="917658" y="0"/>
                  </a:lnTo>
                </a:path>
                <a:path w="1482089" h="405129">
                  <a:moveTo>
                    <a:pt x="910472" y="0"/>
                  </a:moveTo>
                  <a:lnTo>
                    <a:pt x="903300" y="0"/>
                  </a:lnTo>
                </a:path>
                <a:path w="1482089" h="405129">
                  <a:moveTo>
                    <a:pt x="896113" y="0"/>
                  </a:moveTo>
                  <a:lnTo>
                    <a:pt x="888927" y="0"/>
                  </a:lnTo>
                </a:path>
                <a:path w="1482089" h="405129">
                  <a:moveTo>
                    <a:pt x="881741" y="0"/>
                  </a:moveTo>
                  <a:lnTo>
                    <a:pt x="874555" y="0"/>
                  </a:lnTo>
                </a:path>
                <a:path w="1482089" h="405129">
                  <a:moveTo>
                    <a:pt x="867369" y="0"/>
                  </a:moveTo>
                  <a:lnTo>
                    <a:pt x="860197" y="0"/>
                  </a:lnTo>
                </a:path>
                <a:path w="1482089" h="405129">
                  <a:moveTo>
                    <a:pt x="853010" y="0"/>
                  </a:moveTo>
                  <a:lnTo>
                    <a:pt x="845824" y="0"/>
                  </a:lnTo>
                </a:path>
                <a:path w="1482089" h="405129">
                  <a:moveTo>
                    <a:pt x="838638" y="0"/>
                  </a:moveTo>
                  <a:lnTo>
                    <a:pt x="831452" y="0"/>
                  </a:lnTo>
                </a:path>
                <a:path w="1482089" h="405129">
                  <a:moveTo>
                    <a:pt x="824269" y="0"/>
                  </a:moveTo>
                  <a:lnTo>
                    <a:pt x="817097" y="0"/>
                  </a:lnTo>
                </a:path>
                <a:path w="1482089" h="405129">
                  <a:moveTo>
                    <a:pt x="809911" y="0"/>
                  </a:moveTo>
                  <a:lnTo>
                    <a:pt x="802725" y="0"/>
                  </a:lnTo>
                </a:path>
                <a:path w="1482089" h="405129">
                  <a:moveTo>
                    <a:pt x="795539" y="0"/>
                  </a:moveTo>
                  <a:lnTo>
                    <a:pt x="788352" y="0"/>
                  </a:lnTo>
                </a:path>
                <a:path w="1482089" h="405129">
                  <a:moveTo>
                    <a:pt x="781180" y="0"/>
                  </a:moveTo>
                  <a:lnTo>
                    <a:pt x="773994" y="0"/>
                  </a:lnTo>
                </a:path>
                <a:path w="1482089" h="405129">
                  <a:moveTo>
                    <a:pt x="766808" y="0"/>
                  </a:moveTo>
                  <a:lnTo>
                    <a:pt x="759622" y="0"/>
                  </a:lnTo>
                </a:path>
                <a:path w="1482089" h="405129">
                  <a:moveTo>
                    <a:pt x="752436" y="0"/>
                  </a:moveTo>
                  <a:lnTo>
                    <a:pt x="745263" y="0"/>
                  </a:lnTo>
                </a:path>
                <a:path w="1482089" h="405129">
                  <a:moveTo>
                    <a:pt x="738077" y="0"/>
                  </a:moveTo>
                  <a:lnTo>
                    <a:pt x="730891" y="0"/>
                  </a:lnTo>
                </a:path>
                <a:path w="1482089" h="405129">
                  <a:moveTo>
                    <a:pt x="723705" y="0"/>
                  </a:moveTo>
                  <a:lnTo>
                    <a:pt x="716519" y="0"/>
                  </a:lnTo>
                </a:path>
                <a:path w="1482089" h="405129">
                  <a:moveTo>
                    <a:pt x="709346" y="0"/>
                  </a:moveTo>
                  <a:lnTo>
                    <a:pt x="702160" y="0"/>
                  </a:lnTo>
                </a:path>
                <a:path w="1482089" h="405129">
                  <a:moveTo>
                    <a:pt x="694974" y="0"/>
                  </a:moveTo>
                  <a:lnTo>
                    <a:pt x="687788" y="0"/>
                  </a:lnTo>
                </a:path>
                <a:path w="1482089" h="405129">
                  <a:moveTo>
                    <a:pt x="680616" y="0"/>
                  </a:moveTo>
                  <a:lnTo>
                    <a:pt x="673429" y="0"/>
                  </a:lnTo>
                </a:path>
                <a:path w="1482089" h="405129">
                  <a:moveTo>
                    <a:pt x="666243" y="0"/>
                  </a:moveTo>
                  <a:lnTo>
                    <a:pt x="659061" y="0"/>
                  </a:lnTo>
                </a:path>
                <a:path w="1482089" h="405129">
                  <a:moveTo>
                    <a:pt x="651874" y="0"/>
                  </a:moveTo>
                  <a:lnTo>
                    <a:pt x="644702" y="0"/>
                  </a:lnTo>
                </a:path>
                <a:path w="1482089" h="405129">
                  <a:moveTo>
                    <a:pt x="637516" y="0"/>
                  </a:moveTo>
                  <a:lnTo>
                    <a:pt x="630330" y="0"/>
                  </a:lnTo>
                </a:path>
                <a:path w="1482089" h="405129">
                  <a:moveTo>
                    <a:pt x="623144" y="0"/>
                  </a:moveTo>
                  <a:lnTo>
                    <a:pt x="615958" y="0"/>
                  </a:lnTo>
                </a:path>
                <a:path w="1482089" h="405129">
                  <a:moveTo>
                    <a:pt x="608785" y="0"/>
                  </a:moveTo>
                  <a:lnTo>
                    <a:pt x="601599" y="0"/>
                  </a:lnTo>
                </a:path>
                <a:path w="1482089" h="405129">
                  <a:moveTo>
                    <a:pt x="594413" y="0"/>
                  </a:moveTo>
                  <a:lnTo>
                    <a:pt x="587227" y="0"/>
                  </a:lnTo>
                </a:path>
                <a:path w="1482089" h="405129">
                  <a:moveTo>
                    <a:pt x="580041" y="0"/>
                  </a:moveTo>
                  <a:lnTo>
                    <a:pt x="572868" y="0"/>
                  </a:lnTo>
                </a:path>
                <a:path w="1482089" h="405129">
                  <a:moveTo>
                    <a:pt x="565682" y="0"/>
                  </a:moveTo>
                  <a:lnTo>
                    <a:pt x="558496" y="0"/>
                  </a:lnTo>
                </a:path>
                <a:path w="1482089" h="405129">
                  <a:moveTo>
                    <a:pt x="551310" y="0"/>
                  </a:moveTo>
                  <a:lnTo>
                    <a:pt x="544124" y="0"/>
                  </a:lnTo>
                </a:path>
                <a:path w="1482089" h="405129">
                  <a:moveTo>
                    <a:pt x="536938" y="0"/>
                  </a:moveTo>
                  <a:lnTo>
                    <a:pt x="529765" y="0"/>
                  </a:lnTo>
                </a:path>
                <a:path w="1482089" h="405129">
                  <a:moveTo>
                    <a:pt x="522579" y="0"/>
                  </a:moveTo>
                  <a:lnTo>
                    <a:pt x="515393" y="0"/>
                  </a:lnTo>
                </a:path>
                <a:path w="1482089" h="405129">
                  <a:moveTo>
                    <a:pt x="508207" y="0"/>
                  </a:moveTo>
                  <a:lnTo>
                    <a:pt x="501024" y="0"/>
                  </a:lnTo>
                </a:path>
                <a:path w="1482089" h="405129">
                  <a:moveTo>
                    <a:pt x="493838" y="0"/>
                  </a:moveTo>
                  <a:lnTo>
                    <a:pt x="486666" y="0"/>
                  </a:lnTo>
                </a:path>
                <a:path w="1482089" h="405129">
                  <a:moveTo>
                    <a:pt x="479479" y="0"/>
                  </a:moveTo>
                  <a:lnTo>
                    <a:pt x="472293" y="0"/>
                  </a:lnTo>
                </a:path>
                <a:path w="1482089" h="405129">
                  <a:moveTo>
                    <a:pt x="465107" y="0"/>
                  </a:moveTo>
                  <a:lnTo>
                    <a:pt x="457921" y="0"/>
                  </a:lnTo>
                </a:path>
                <a:path w="1482089" h="405129">
                  <a:moveTo>
                    <a:pt x="450749" y="0"/>
                  </a:moveTo>
                  <a:lnTo>
                    <a:pt x="443563" y="0"/>
                  </a:lnTo>
                </a:path>
                <a:path w="1482089" h="405129">
                  <a:moveTo>
                    <a:pt x="436376" y="0"/>
                  </a:moveTo>
                  <a:lnTo>
                    <a:pt x="429190" y="0"/>
                  </a:lnTo>
                </a:path>
                <a:path w="1482089" h="405129">
                  <a:moveTo>
                    <a:pt x="422018" y="0"/>
                  </a:moveTo>
                  <a:lnTo>
                    <a:pt x="414832" y="0"/>
                  </a:lnTo>
                </a:path>
                <a:path w="1482089" h="405129">
                  <a:moveTo>
                    <a:pt x="407646" y="0"/>
                  </a:moveTo>
                  <a:lnTo>
                    <a:pt x="400460" y="0"/>
                  </a:lnTo>
                </a:path>
                <a:path w="1482089" h="405129">
                  <a:moveTo>
                    <a:pt x="393273" y="0"/>
                  </a:moveTo>
                  <a:lnTo>
                    <a:pt x="386101" y="0"/>
                  </a:lnTo>
                </a:path>
                <a:path w="1482089" h="405129">
                  <a:moveTo>
                    <a:pt x="378915" y="0"/>
                  </a:moveTo>
                  <a:lnTo>
                    <a:pt x="371729" y="0"/>
                  </a:lnTo>
                </a:path>
                <a:path w="1482089" h="405129">
                  <a:moveTo>
                    <a:pt x="364543" y="0"/>
                  </a:moveTo>
                  <a:lnTo>
                    <a:pt x="357356" y="0"/>
                  </a:lnTo>
                </a:path>
                <a:path w="1482089" h="405129">
                  <a:moveTo>
                    <a:pt x="350184" y="0"/>
                  </a:moveTo>
                  <a:lnTo>
                    <a:pt x="342998" y="0"/>
                  </a:lnTo>
                </a:path>
                <a:path w="1482089" h="405129">
                  <a:moveTo>
                    <a:pt x="335812" y="0"/>
                  </a:moveTo>
                  <a:lnTo>
                    <a:pt x="328629" y="0"/>
                  </a:lnTo>
                </a:path>
                <a:path w="1482089" h="405129">
                  <a:moveTo>
                    <a:pt x="321443" y="0"/>
                  </a:moveTo>
                  <a:lnTo>
                    <a:pt x="314271" y="0"/>
                  </a:lnTo>
                </a:path>
                <a:path w="1482089" h="405129">
                  <a:moveTo>
                    <a:pt x="307085" y="0"/>
                  </a:moveTo>
                  <a:lnTo>
                    <a:pt x="299898" y="0"/>
                  </a:lnTo>
                </a:path>
                <a:path w="1482089" h="405129">
                  <a:moveTo>
                    <a:pt x="292712" y="0"/>
                  </a:moveTo>
                  <a:lnTo>
                    <a:pt x="285526" y="0"/>
                  </a:lnTo>
                </a:path>
                <a:path w="1482089" h="405129">
                  <a:moveTo>
                    <a:pt x="278354" y="0"/>
                  </a:moveTo>
                  <a:lnTo>
                    <a:pt x="271168" y="0"/>
                  </a:lnTo>
                </a:path>
                <a:path w="1482089" h="405129">
                  <a:moveTo>
                    <a:pt x="263982" y="0"/>
                  </a:moveTo>
                  <a:lnTo>
                    <a:pt x="256795" y="0"/>
                  </a:lnTo>
                </a:path>
                <a:path w="1482089" h="405129">
                  <a:moveTo>
                    <a:pt x="249609" y="0"/>
                  </a:moveTo>
                  <a:lnTo>
                    <a:pt x="242437" y="0"/>
                  </a:lnTo>
                </a:path>
                <a:path w="1482089" h="405129">
                  <a:moveTo>
                    <a:pt x="235251" y="0"/>
                  </a:moveTo>
                  <a:lnTo>
                    <a:pt x="228065" y="0"/>
                  </a:lnTo>
                </a:path>
                <a:path w="1482089" h="405129">
                  <a:moveTo>
                    <a:pt x="220878" y="0"/>
                  </a:moveTo>
                  <a:lnTo>
                    <a:pt x="213692" y="0"/>
                  </a:lnTo>
                </a:path>
                <a:path w="1482089" h="405129">
                  <a:moveTo>
                    <a:pt x="206506" y="0"/>
                  </a:moveTo>
                  <a:lnTo>
                    <a:pt x="199334" y="0"/>
                  </a:lnTo>
                </a:path>
                <a:path w="1482089" h="405129">
                  <a:moveTo>
                    <a:pt x="192148" y="0"/>
                  </a:moveTo>
                  <a:lnTo>
                    <a:pt x="184962" y="0"/>
                  </a:lnTo>
                </a:path>
                <a:path w="1482089" h="405129">
                  <a:moveTo>
                    <a:pt x="177775" y="0"/>
                  </a:moveTo>
                  <a:lnTo>
                    <a:pt x="170593" y="0"/>
                  </a:lnTo>
                </a:path>
                <a:path w="1482089" h="405129">
                  <a:moveTo>
                    <a:pt x="163420" y="0"/>
                  </a:moveTo>
                  <a:lnTo>
                    <a:pt x="156234" y="0"/>
                  </a:lnTo>
                </a:path>
                <a:path w="1482089" h="405129">
                  <a:moveTo>
                    <a:pt x="149048" y="0"/>
                  </a:moveTo>
                  <a:lnTo>
                    <a:pt x="141862" y="0"/>
                  </a:lnTo>
                </a:path>
                <a:path w="1482089" h="405129">
                  <a:moveTo>
                    <a:pt x="134676" y="0"/>
                  </a:moveTo>
                  <a:lnTo>
                    <a:pt x="127503" y="0"/>
                  </a:lnTo>
                </a:path>
                <a:path w="1482089" h="405129">
                  <a:moveTo>
                    <a:pt x="120317" y="0"/>
                  </a:moveTo>
                  <a:lnTo>
                    <a:pt x="113131" y="0"/>
                  </a:lnTo>
                </a:path>
                <a:path w="1482089" h="405129">
                  <a:moveTo>
                    <a:pt x="105945" y="0"/>
                  </a:moveTo>
                  <a:lnTo>
                    <a:pt x="98759" y="0"/>
                  </a:lnTo>
                </a:path>
                <a:path w="1482089" h="405129">
                  <a:moveTo>
                    <a:pt x="91587" y="0"/>
                  </a:moveTo>
                  <a:lnTo>
                    <a:pt x="84400" y="0"/>
                  </a:lnTo>
                </a:path>
                <a:path w="1482089" h="405129">
                  <a:moveTo>
                    <a:pt x="77214" y="0"/>
                  </a:moveTo>
                  <a:lnTo>
                    <a:pt x="70028" y="0"/>
                  </a:lnTo>
                </a:path>
                <a:path w="1482089" h="405129">
                  <a:moveTo>
                    <a:pt x="62842" y="0"/>
                  </a:moveTo>
                  <a:lnTo>
                    <a:pt x="55670" y="0"/>
                  </a:lnTo>
                </a:path>
                <a:path w="1482089" h="405129">
                  <a:moveTo>
                    <a:pt x="48484" y="0"/>
                  </a:moveTo>
                  <a:lnTo>
                    <a:pt x="41297" y="0"/>
                  </a:lnTo>
                </a:path>
                <a:path w="1482089" h="405129">
                  <a:moveTo>
                    <a:pt x="34111" y="0"/>
                  </a:moveTo>
                  <a:lnTo>
                    <a:pt x="26925" y="0"/>
                  </a:lnTo>
                </a:path>
                <a:path w="1482089" h="405129">
                  <a:moveTo>
                    <a:pt x="19753" y="0"/>
                  </a:moveTo>
                  <a:lnTo>
                    <a:pt x="12567" y="0"/>
                  </a:lnTo>
                </a:path>
                <a:path w="1482089" h="405129">
                  <a:moveTo>
                    <a:pt x="5384" y="0"/>
                  </a:moveTo>
                  <a:lnTo>
                    <a:pt x="0" y="0"/>
                  </a:lnTo>
                  <a:lnTo>
                    <a:pt x="0" y="1791"/>
                  </a:lnTo>
                </a:path>
                <a:path w="1482089" h="405129">
                  <a:moveTo>
                    <a:pt x="0" y="8991"/>
                  </a:moveTo>
                  <a:lnTo>
                    <a:pt x="0" y="16191"/>
                  </a:lnTo>
                </a:path>
                <a:path w="1482089" h="405129">
                  <a:moveTo>
                    <a:pt x="0" y="23391"/>
                  </a:moveTo>
                  <a:lnTo>
                    <a:pt x="0" y="30591"/>
                  </a:lnTo>
                </a:path>
              </a:pathLst>
            </a:custGeom>
            <a:ln w="3587">
              <a:solidFill>
                <a:srgbClr val="231F20"/>
              </a:solidFill>
            </a:ln>
          </p:spPr>
          <p:txBody>
            <a:bodyPr wrap="square" lIns="0" tIns="0" rIns="0" bIns="0" rtlCol="0"/>
            <a:lstStyle/>
            <a:p>
              <a:endParaRPr/>
            </a:p>
          </p:txBody>
        </p:sp>
        <p:sp>
          <p:nvSpPr>
            <p:cNvPr id="32" name="object 32"/>
            <p:cNvSpPr/>
            <p:nvPr/>
          </p:nvSpPr>
          <p:spPr>
            <a:xfrm>
              <a:off x="2642345" y="3946299"/>
              <a:ext cx="0" cy="7620"/>
            </a:xfrm>
            <a:custGeom>
              <a:avLst/>
              <a:gdLst/>
              <a:ahLst/>
              <a:cxnLst/>
              <a:rect l="l" t="t" r="r" b="b"/>
              <a:pathLst>
                <a:path h="7620">
                  <a:moveTo>
                    <a:pt x="-1793" y="3582"/>
                  </a:moveTo>
                  <a:lnTo>
                    <a:pt x="1793" y="3582"/>
                  </a:lnTo>
                </a:path>
              </a:pathLst>
            </a:custGeom>
            <a:ln w="7165">
              <a:solidFill>
                <a:srgbClr val="231F20"/>
              </a:solidFill>
            </a:ln>
          </p:spPr>
          <p:txBody>
            <a:bodyPr wrap="square" lIns="0" tIns="0" rIns="0" bIns="0" rtlCol="0"/>
            <a:lstStyle/>
            <a:p>
              <a:endParaRPr/>
            </a:p>
          </p:txBody>
        </p:sp>
        <p:sp>
          <p:nvSpPr>
            <p:cNvPr id="33" name="object 33"/>
            <p:cNvSpPr/>
            <p:nvPr/>
          </p:nvSpPr>
          <p:spPr>
            <a:xfrm>
              <a:off x="2642345" y="3960699"/>
              <a:ext cx="0" cy="353060"/>
            </a:xfrm>
            <a:custGeom>
              <a:avLst/>
              <a:gdLst/>
              <a:ahLst/>
              <a:cxnLst/>
              <a:rect l="l" t="t" r="r" b="b"/>
              <a:pathLst>
                <a:path h="353060">
                  <a:moveTo>
                    <a:pt x="0" y="0"/>
                  </a:moveTo>
                  <a:lnTo>
                    <a:pt x="0" y="7199"/>
                  </a:lnTo>
                </a:path>
                <a:path h="353060">
                  <a:moveTo>
                    <a:pt x="0" y="14399"/>
                  </a:moveTo>
                  <a:lnTo>
                    <a:pt x="0" y="21599"/>
                  </a:lnTo>
                </a:path>
                <a:path h="353060">
                  <a:moveTo>
                    <a:pt x="0" y="28799"/>
                  </a:moveTo>
                  <a:lnTo>
                    <a:pt x="0" y="35999"/>
                  </a:lnTo>
                </a:path>
                <a:path h="353060">
                  <a:moveTo>
                    <a:pt x="0" y="43199"/>
                  </a:moveTo>
                  <a:lnTo>
                    <a:pt x="0" y="50399"/>
                  </a:lnTo>
                </a:path>
                <a:path h="353060">
                  <a:moveTo>
                    <a:pt x="0" y="57599"/>
                  </a:moveTo>
                  <a:lnTo>
                    <a:pt x="0" y="64799"/>
                  </a:lnTo>
                </a:path>
                <a:path h="353060">
                  <a:moveTo>
                    <a:pt x="0" y="71999"/>
                  </a:moveTo>
                  <a:lnTo>
                    <a:pt x="0" y="79199"/>
                  </a:lnTo>
                </a:path>
                <a:path h="353060">
                  <a:moveTo>
                    <a:pt x="0" y="86398"/>
                  </a:moveTo>
                  <a:lnTo>
                    <a:pt x="0" y="93598"/>
                  </a:lnTo>
                </a:path>
                <a:path h="353060">
                  <a:moveTo>
                    <a:pt x="0" y="100798"/>
                  </a:moveTo>
                  <a:lnTo>
                    <a:pt x="0" y="107998"/>
                  </a:lnTo>
                </a:path>
                <a:path h="353060">
                  <a:moveTo>
                    <a:pt x="0" y="115198"/>
                  </a:moveTo>
                  <a:lnTo>
                    <a:pt x="0" y="122398"/>
                  </a:lnTo>
                </a:path>
                <a:path h="353060">
                  <a:moveTo>
                    <a:pt x="0" y="129598"/>
                  </a:moveTo>
                  <a:lnTo>
                    <a:pt x="0" y="136798"/>
                  </a:lnTo>
                </a:path>
                <a:path h="353060">
                  <a:moveTo>
                    <a:pt x="0" y="143998"/>
                  </a:moveTo>
                  <a:lnTo>
                    <a:pt x="0" y="151198"/>
                  </a:lnTo>
                </a:path>
                <a:path h="353060">
                  <a:moveTo>
                    <a:pt x="0" y="158398"/>
                  </a:moveTo>
                  <a:lnTo>
                    <a:pt x="0" y="165598"/>
                  </a:lnTo>
                </a:path>
                <a:path h="353060">
                  <a:moveTo>
                    <a:pt x="0" y="172797"/>
                  </a:moveTo>
                  <a:lnTo>
                    <a:pt x="0" y="179997"/>
                  </a:lnTo>
                </a:path>
                <a:path h="353060">
                  <a:moveTo>
                    <a:pt x="0" y="187197"/>
                  </a:moveTo>
                  <a:lnTo>
                    <a:pt x="0" y="194397"/>
                  </a:lnTo>
                </a:path>
                <a:path h="353060">
                  <a:moveTo>
                    <a:pt x="0" y="201597"/>
                  </a:moveTo>
                  <a:lnTo>
                    <a:pt x="0" y="208797"/>
                  </a:lnTo>
                </a:path>
                <a:path h="353060">
                  <a:moveTo>
                    <a:pt x="0" y="215997"/>
                  </a:moveTo>
                  <a:lnTo>
                    <a:pt x="0" y="223197"/>
                  </a:lnTo>
                </a:path>
                <a:path h="353060">
                  <a:moveTo>
                    <a:pt x="0" y="230397"/>
                  </a:moveTo>
                  <a:lnTo>
                    <a:pt x="0" y="237597"/>
                  </a:lnTo>
                </a:path>
                <a:path h="353060">
                  <a:moveTo>
                    <a:pt x="0" y="244797"/>
                  </a:moveTo>
                  <a:lnTo>
                    <a:pt x="0" y="251997"/>
                  </a:lnTo>
                </a:path>
                <a:path h="353060">
                  <a:moveTo>
                    <a:pt x="0" y="259196"/>
                  </a:moveTo>
                  <a:lnTo>
                    <a:pt x="0" y="266396"/>
                  </a:lnTo>
                </a:path>
                <a:path h="353060">
                  <a:moveTo>
                    <a:pt x="0" y="273596"/>
                  </a:moveTo>
                  <a:lnTo>
                    <a:pt x="0" y="280796"/>
                  </a:lnTo>
                </a:path>
                <a:path h="353060">
                  <a:moveTo>
                    <a:pt x="0" y="287996"/>
                  </a:moveTo>
                  <a:lnTo>
                    <a:pt x="0" y="295196"/>
                  </a:lnTo>
                </a:path>
                <a:path h="353060">
                  <a:moveTo>
                    <a:pt x="0" y="302396"/>
                  </a:moveTo>
                  <a:lnTo>
                    <a:pt x="0" y="309596"/>
                  </a:lnTo>
                </a:path>
                <a:path h="353060">
                  <a:moveTo>
                    <a:pt x="0" y="316796"/>
                  </a:moveTo>
                  <a:lnTo>
                    <a:pt x="0" y="323996"/>
                  </a:lnTo>
                </a:path>
                <a:path h="353060">
                  <a:moveTo>
                    <a:pt x="0" y="331196"/>
                  </a:moveTo>
                  <a:lnTo>
                    <a:pt x="0" y="338396"/>
                  </a:lnTo>
                </a:path>
                <a:path h="353060">
                  <a:moveTo>
                    <a:pt x="0" y="345595"/>
                  </a:moveTo>
                  <a:lnTo>
                    <a:pt x="0" y="352795"/>
                  </a:lnTo>
                </a:path>
              </a:pathLst>
            </a:custGeom>
            <a:ln w="3587">
              <a:solidFill>
                <a:srgbClr val="231F20"/>
              </a:solidFill>
            </a:ln>
          </p:spPr>
          <p:txBody>
            <a:bodyPr wrap="square" lIns="0" tIns="0" rIns="0" bIns="0" rtlCol="0"/>
            <a:lstStyle/>
            <a:p>
              <a:endParaRPr/>
            </a:p>
          </p:txBody>
        </p:sp>
      </p:grpSp>
      <p:sp>
        <p:nvSpPr>
          <p:cNvPr id="34" name="object 34"/>
          <p:cNvSpPr txBox="1"/>
          <p:nvPr/>
        </p:nvSpPr>
        <p:spPr>
          <a:xfrm>
            <a:off x="2688904" y="3933581"/>
            <a:ext cx="621030" cy="278130"/>
          </a:xfrm>
          <a:prstGeom prst="rect">
            <a:avLst/>
          </a:prstGeom>
        </p:spPr>
        <p:txBody>
          <a:bodyPr vert="horz" wrap="square" lIns="0" tIns="13335" rIns="0" bIns="0" rtlCol="0">
            <a:spAutoFit/>
          </a:bodyPr>
          <a:lstStyle/>
          <a:p>
            <a:pPr marL="12700">
              <a:lnSpc>
                <a:spcPct val="100000"/>
              </a:lnSpc>
              <a:spcBef>
                <a:spcPts val="105"/>
              </a:spcBef>
            </a:pPr>
            <a:r>
              <a:rPr sz="1650" dirty="0">
                <a:solidFill>
                  <a:srgbClr val="231F20"/>
                </a:solidFill>
                <a:latin typeface="Arial MT"/>
                <a:cs typeface="Arial MT"/>
              </a:rPr>
              <a:t>-</a:t>
            </a:r>
            <a:r>
              <a:rPr sz="1650" spc="-60" dirty="0">
                <a:solidFill>
                  <a:srgbClr val="231F20"/>
                </a:solidFill>
                <a:latin typeface="Arial MT"/>
                <a:cs typeface="Arial MT"/>
              </a:rPr>
              <a:t> </a:t>
            </a:r>
            <a:r>
              <a:rPr sz="1650" spc="-5" dirty="0">
                <a:solidFill>
                  <a:srgbClr val="231F20"/>
                </a:solidFill>
                <a:latin typeface="Arial MT"/>
                <a:cs typeface="Arial MT"/>
              </a:rPr>
              <a:t>LAR.</a:t>
            </a:r>
            <a:endParaRPr sz="1650">
              <a:latin typeface="Arial MT"/>
              <a:cs typeface="Arial MT"/>
            </a:endParaRPr>
          </a:p>
        </p:txBody>
      </p:sp>
      <p:sp>
        <p:nvSpPr>
          <p:cNvPr id="35" name="object 35"/>
          <p:cNvSpPr txBox="1"/>
          <p:nvPr/>
        </p:nvSpPr>
        <p:spPr>
          <a:xfrm>
            <a:off x="6548248" y="3908474"/>
            <a:ext cx="1482090" cy="1620520"/>
          </a:xfrm>
          <a:prstGeom prst="rect">
            <a:avLst/>
          </a:prstGeom>
          <a:ln w="3587">
            <a:solidFill>
              <a:srgbClr val="231F20"/>
            </a:solidFill>
          </a:ln>
        </p:spPr>
        <p:txBody>
          <a:bodyPr vert="horz" wrap="square" lIns="0" tIns="38735" rIns="0" bIns="0" rtlCol="0">
            <a:spAutoFit/>
          </a:bodyPr>
          <a:lstStyle/>
          <a:p>
            <a:pPr marL="187960" indent="-129539">
              <a:lnSpc>
                <a:spcPct val="100000"/>
              </a:lnSpc>
              <a:spcBef>
                <a:spcPts val="305"/>
              </a:spcBef>
              <a:buChar char="-"/>
              <a:tabLst>
                <a:tab pos="188595" algn="l"/>
              </a:tabLst>
            </a:pPr>
            <a:r>
              <a:rPr sz="1650" spc="-5" dirty="0">
                <a:solidFill>
                  <a:srgbClr val="231F20"/>
                </a:solidFill>
                <a:latin typeface="Arial MT"/>
                <a:cs typeface="Arial MT"/>
              </a:rPr>
              <a:t>DSR;</a:t>
            </a:r>
            <a:endParaRPr sz="1650">
              <a:latin typeface="Arial MT"/>
              <a:cs typeface="Arial MT"/>
            </a:endParaRPr>
          </a:p>
          <a:p>
            <a:pPr marL="187960" indent="-129539">
              <a:lnSpc>
                <a:spcPct val="100000"/>
              </a:lnSpc>
              <a:spcBef>
                <a:spcPts val="5"/>
              </a:spcBef>
              <a:buChar char="-"/>
              <a:tabLst>
                <a:tab pos="188595" algn="l"/>
              </a:tabLst>
            </a:pPr>
            <a:r>
              <a:rPr sz="1650" dirty="0">
                <a:solidFill>
                  <a:srgbClr val="231F20"/>
                </a:solidFill>
                <a:latin typeface="Arial MT"/>
                <a:cs typeface="Arial MT"/>
              </a:rPr>
              <a:t>AODV;</a:t>
            </a:r>
            <a:endParaRPr sz="1650">
              <a:latin typeface="Arial MT"/>
              <a:cs typeface="Arial MT"/>
            </a:endParaRPr>
          </a:p>
          <a:p>
            <a:pPr marL="187960" indent="-129539">
              <a:lnSpc>
                <a:spcPct val="100000"/>
              </a:lnSpc>
              <a:spcBef>
                <a:spcPts val="5"/>
              </a:spcBef>
              <a:buChar char="-"/>
              <a:tabLst>
                <a:tab pos="188595" algn="l"/>
              </a:tabLst>
            </a:pPr>
            <a:r>
              <a:rPr sz="1650" spc="-5" dirty="0">
                <a:solidFill>
                  <a:srgbClr val="231F20"/>
                </a:solidFill>
                <a:latin typeface="Arial MT"/>
                <a:cs typeface="Arial MT"/>
              </a:rPr>
              <a:t>ABR;</a:t>
            </a:r>
            <a:endParaRPr sz="1650">
              <a:latin typeface="Arial MT"/>
              <a:cs typeface="Arial MT"/>
            </a:endParaRPr>
          </a:p>
          <a:p>
            <a:pPr marL="187960" indent="-129539">
              <a:lnSpc>
                <a:spcPct val="100000"/>
              </a:lnSpc>
              <a:spcBef>
                <a:spcPts val="5"/>
              </a:spcBef>
              <a:buChar char="-"/>
              <a:tabLst>
                <a:tab pos="188595" algn="l"/>
              </a:tabLst>
            </a:pPr>
            <a:r>
              <a:rPr sz="1650" dirty="0">
                <a:solidFill>
                  <a:srgbClr val="231F20"/>
                </a:solidFill>
                <a:latin typeface="Arial MT"/>
                <a:cs typeface="Arial MT"/>
              </a:rPr>
              <a:t>SSA;</a:t>
            </a:r>
            <a:endParaRPr sz="1650">
              <a:latin typeface="Arial MT"/>
              <a:cs typeface="Arial MT"/>
            </a:endParaRPr>
          </a:p>
          <a:p>
            <a:pPr marL="187960" indent="-129539">
              <a:lnSpc>
                <a:spcPct val="100000"/>
              </a:lnSpc>
              <a:buChar char="-"/>
              <a:tabLst>
                <a:tab pos="188595" algn="l"/>
              </a:tabLst>
            </a:pPr>
            <a:r>
              <a:rPr sz="1650" spc="-5" dirty="0">
                <a:solidFill>
                  <a:srgbClr val="231F20"/>
                </a:solidFill>
                <a:latin typeface="Arial MT"/>
                <a:cs typeface="Arial MT"/>
              </a:rPr>
              <a:t>FORP;</a:t>
            </a:r>
            <a:endParaRPr sz="1650">
              <a:latin typeface="Arial MT"/>
              <a:cs typeface="Arial MT"/>
            </a:endParaRPr>
          </a:p>
          <a:p>
            <a:pPr marL="187960" indent="-129539">
              <a:lnSpc>
                <a:spcPct val="100000"/>
              </a:lnSpc>
              <a:spcBef>
                <a:spcPts val="5"/>
              </a:spcBef>
              <a:buChar char="-"/>
              <a:tabLst>
                <a:tab pos="188595" algn="l"/>
              </a:tabLst>
            </a:pPr>
            <a:r>
              <a:rPr sz="1650" spc="-5" dirty="0">
                <a:solidFill>
                  <a:srgbClr val="231F20"/>
                </a:solidFill>
                <a:latin typeface="Arial MT"/>
                <a:cs typeface="Arial MT"/>
              </a:rPr>
              <a:t>PLBR.</a:t>
            </a:r>
            <a:endParaRPr sz="1650">
              <a:latin typeface="Arial MT"/>
              <a:cs typeface="Arial MT"/>
            </a:endParaRPr>
          </a:p>
        </p:txBody>
      </p:sp>
      <p:sp>
        <p:nvSpPr>
          <p:cNvPr id="36" name="object 36"/>
          <p:cNvSpPr txBox="1"/>
          <p:nvPr/>
        </p:nvSpPr>
        <p:spPr>
          <a:xfrm>
            <a:off x="8299171" y="3908474"/>
            <a:ext cx="1482090" cy="945515"/>
          </a:xfrm>
          <a:prstGeom prst="rect">
            <a:avLst/>
          </a:prstGeom>
          <a:ln w="3587">
            <a:solidFill>
              <a:srgbClr val="231F20"/>
            </a:solidFill>
          </a:ln>
        </p:spPr>
        <p:txBody>
          <a:bodyPr vert="horz" wrap="square" lIns="0" tIns="38735" rIns="0" bIns="0" rtlCol="0">
            <a:spAutoFit/>
          </a:bodyPr>
          <a:lstStyle/>
          <a:p>
            <a:pPr marL="187960" indent="-129539">
              <a:lnSpc>
                <a:spcPct val="100000"/>
              </a:lnSpc>
              <a:spcBef>
                <a:spcPts val="305"/>
              </a:spcBef>
              <a:buChar char="-"/>
              <a:tabLst>
                <a:tab pos="188595" algn="l"/>
              </a:tabLst>
            </a:pPr>
            <a:r>
              <a:rPr sz="1650" spc="-5" dirty="0">
                <a:solidFill>
                  <a:srgbClr val="231F20"/>
                </a:solidFill>
                <a:latin typeface="Arial MT"/>
                <a:cs typeface="Arial MT"/>
              </a:rPr>
              <a:t>CGSR;</a:t>
            </a:r>
            <a:endParaRPr sz="1650">
              <a:latin typeface="Arial MT"/>
              <a:cs typeface="Arial MT"/>
            </a:endParaRPr>
          </a:p>
          <a:p>
            <a:pPr marL="187960" indent="-129539">
              <a:lnSpc>
                <a:spcPct val="100000"/>
              </a:lnSpc>
              <a:spcBef>
                <a:spcPts val="5"/>
              </a:spcBef>
              <a:buChar char="-"/>
              <a:tabLst>
                <a:tab pos="188595" algn="l"/>
              </a:tabLst>
            </a:pPr>
            <a:r>
              <a:rPr sz="1650" spc="-5" dirty="0">
                <a:solidFill>
                  <a:srgbClr val="231F20"/>
                </a:solidFill>
                <a:latin typeface="Arial MT"/>
                <a:cs typeface="Arial MT"/>
              </a:rPr>
              <a:t>FSR;</a:t>
            </a:r>
            <a:endParaRPr sz="1650">
              <a:latin typeface="Arial MT"/>
              <a:cs typeface="Arial MT"/>
            </a:endParaRPr>
          </a:p>
          <a:p>
            <a:pPr marL="187960" indent="-129539">
              <a:lnSpc>
                <a:spcPct val="100000"/>
              </a:lnSpc>
              <a:spcBef>
                <a:spcPts val="5"/>
              </a:spcBef>
              <a:buChar char="-"/>
              <a:tabLst>
                <a:tab pos="188595" algn="l"/>
              </a:tabLst>
            </a:pPr>
            <a:r>
              <a:rPr sz="1650" spc="-5" dirty="0">
                <a:solidFill>
                  <a:srgbClr val="231F20"/>
                </a:solidFill>
                <a:latin typeface="Arial MT"/>
                <a:cs typeface="Arial MT"/>
              </a:rPr>
              <a:t>HSR.</a:t>
            </a:r>
            <a:endParaRPr sz="1650">
              <a:latin typeface="Arial MT"/>
              <a:cs typeface="Arial MT"/>
            </a:endParaRPr>
          </a:p>
        </p:txBody>
      </p:sp>
      <p:sp>
        <p:nvSpPr>
          <p:cNvPr id="37" name="object 37"/>
          <p:cNvSpPr txBox="1"/>
          <p:nvPr/>
        </p:nvSpPr>
        <p:spPr>
          <a:xfrm>
            <a:off x="2642345" y="4718523"/>
            <a:ext cx="1482090" cy="540385"/>
          </a:xfrm>
          <a:prstGeom prst="rect">
            <a:avLst/>
          </a:prstGeom>
          <a:ln w="3587">
            <a:solidFill>
              <a:srgbClr val="231F20"/>
            </a:solidFill>
          </a:ln>
        </p:spPr>
        <p:txBody>
          <a:bodyPr vert="horz" wrap="square" lIns="0" tIns="123189" rIns="0" bIns="0" rtlCol="0">
            <a:spAutoFit/>
          </a:bodyPr>
          <a:lstStyle/>
          <a:p>
            <a:pPr marL="302895">
              <a:lnSpc>
                <a:spcPct val="100000"/>
              </a:lnSpc>
              <a:spcBef>
                <a:spcPts val="969"/>
              </a:spcBef>
            </a:pPr>
            <a:r>
              <a:rPr sz="1650" spc="-5" dirty="0">
                <a:solidFill>
                  <a:srgbClr val="231F20"/>
                </a:solidFill>
                <a:latin typeface="Arial MT"/>
                <a:cs typeface="Arial MT"/>
              </a:rPr>
              <a:t>Proactive</a:t>
            </a:r>
            <a:endParaRPr sz="1650">
              <a:latin typeface="Arial MT"/>
              <a:cs typeface="Arial MT"/>
            </a:endParaRPr>
          </a:p>
        </p:txBody>
      </p:sp>
      <p:sp>
        <p:nvSpPr>
          <p:cNvPr id="38" name="object 38"/>
          <p:cNvSpPr txBox="1"/>
          <p:nvPr/>
        </p:nvSpPr>
        <p:spPr>
          <a:xfrm>
            <a:off x="4393269" y="4718523"/>
            <a:ext cx="1482090" cy="540385"/>
          </a:xfrm>
          <a:prstGeom prst="rect">
            <a:avLst/>
          </a:prstGeom>
          <a:ln w="3587">
            <a:solidFill>
              <a:srgbClr val="231F20"/>
            </a:solidFill>
          </a:ln>
        </p:spPr>
        <p:txBody>
          <a:bodyPr vert="horz" wrap="square" lIns="0" tIns="123189" rIns="0" bIns="0" rtlCol="0">
            <a:spAutoFit/>
          </a:bodyPr>
          <a:lstStyle/>
          <a:p>
            <a:pPr marL="332105">
              <a:lnSpc>
                <a:spcPct val="100000"/>
              </a:lnSpc>
              <a:spcBef>
                <a:spcPts val="969"/>
              </a:spcBef>
            </a:pPr>
            <a:r>
              <a:rPr sz="1650" spc="-5" dirty="0">
                <a:solidFill>
                  <a:srgbClr val="231F20"/>
                </a:solidFill>
                <a:latin typeface="Arial MT"/>
                <a:cs typeface="Arial MT"/>
              </a:rPr>
              <a:t>Reactive</a:t>
            </a:r>
            <a:endParaRPr sz="1650">
              <a:latin typeface="Arial MT"/>
              <a:cs typeface="Arial MT"/>
            </a:endParaRPr>
          </a:p>
        </p:txBody>
      </p:sp>
      <p:grpSp>
        <p:nvGrpSpPr>
          <p:cNvPr id="39" name="object 39"/>
          <p:cNvGrpSpPr/>
          <p:nvPr/>
        </p:nvGrpSpPr>
        <p:grpSpPr>
          <a:xfrm>
            <a:off x="3340913" y="3771673"/>
            <a:ext cx="1833880" cy="947419"/>
            <a:chOff x="3340913" y="3771673"/>
            <a:chExt cx="1833880" cy="947419"/>
          </a:xfrm>
        </p:grpSpPr>
        <p:sp>
          <p:nvSpPr>
            <p:cNvPr id="40" name="object 40"/>
            <p:cNvSpPr/>
            <p:nvPr/>
          </p:nvSpPr>
          <p:spPr>
            <a:xfrm>
              <a:off x="5133137" y="3773467"/>
              <a:ext cx="0" cy="829944"/>
            </a:xfrm>
            <a:custGeom>
              <a:avLst/>
              <a:gdLst/>
              <a:ahLst/>
              <a:cxnLst/>
              <a:rect l="l" t="t" r="r" b="b"/>
              <a:pathLst>
                <a:path h="829945">
                  <a:moveTo>
                    <a:pt x="0" y="0"/>
                  </a:moveTo>
                  <a:lnTo>
                    <a:pt x="0" y="829850"/>
                  </a:lnTo>
                </a:path>
              </a:pathLst>
            </a:custGeom>
            <a:ln w="3587">
              <a:solidFill>
                <a:srgbClr val="231F20"/>
              </a:solidFill>
            </a:ln>
          </p:spPr>
          <p:txBody>
            <a:bodyPr wrap="square" lIns="0" tIns="0" rIns="0" bIns="0" rtlCol="0"/>
            <a:lstStyle/>
            <a:p>
              <a:endParaRPr/>
            </a:p>
          </p:txBody>
        </p:sp>
        <p:sp>
          <p:nvSpPr>
            <p:cNvPr id="41" name="object 41"/>
            <p:cNvSpPr/>
            <p:nvPr/>
          </p:nvSpPr>
          <p:spPr>
            <a:xfrm>
              <a:off x="5091832" y="4594326"/>
              <a:ext cx="83185" cy="124460"/>
            </a:xfrm>
            <a:custGeom>
              <a:avLst/>
              <a:gdLst/>
              <a:ahLst/>
              <a:cxnLst/>
              <a:rect l="l" t="t" r="r" b="b"/>
              <a:pathLst>
                <a:path w="83185" h="124460">
                  <a:moveTo>
                    <a:pt x="82609" y="0"/>
                  </a:moveTo>
                  <a:lnTo>
                    <a:pt x="0" y="0"/>
                  </a:lnTo>
                  <a:lnTo>
                    <a:pt x="41304" y="124189"/>
                  </a:lnTo>
                  <a:lnTo>
                    <a:pt x="82609" y="0"/>
                  </a:lnTo>
                  <a:close/>
                </a:path>
              </a:pathLst>
            </a:custGeom>
            <a:solidFill>
              <a:srgbClr val="231F20"/>
            </a:solidFill>
          </p:spPr>
          <p:txBody>
            <a:bodyPr wrap="square" lIns="0" tIns="0" rIns="0" bIns="0" rtlCol="0"/>
            <a:lstStyle/>
            <a:p>
              <a:endParaRPr/>
            </a:p>
          </p:txBody>
        </p:sp>
        <p:sp>
          <p:nvSpPr>
            <p:cNvPr id="42" name="object 42"/>
            <p:cNvSpPr/>
            <p:nvPr/>
          </p:nvSpPr>
          <p:spPr>
            <a:xfrm>
              <a:off x="3382214" y="3773467"/>
              <a:ext cx="1751330" cy="829944"/>
            </a:xfrm>
            <a:custGeom>
              <a:avLst/>
              <a:gdLst/>
              <a:ahLst/>
              <a:cxnLst/>
              <a:rect l="l" t="t" r="r" b="b"/>
              <a:pathLst>
                <a:path w="1751329" h="829945">
                  <a:moveTo>
                    <a:pt x="1750923" y="0"/>
                  </a:moveTo>
                  <a:lnTo>
                    <a:pt x="1750923" y="675035"/>
                  </a:lnTo>
                  <a:lnTo>
                    <a:pt x="0" y="675035"/>
                  </a:lnTo>
                  <a:lnTo>
                    <a:pt x="0" y="829850"/>
                  </a:lnTo>
                </a:path>
              </a:pathLst>
            </a:custGeom>
            <a:ln w="3587">
              <a:solidFill>
                <a:srgbClr val="231F20"/>
              </a:solidFill>
            </a:ln>
          </p:spPr>
          <p:txBody>
            <a:bodyPr wrap="square" lIns="0" tIns="0" rIns="0" bIns="0" rtlCol="0"/>
            <a:lstStyle/>
            <a:p>
              <a:endParaRPr/>
            </a:p>
          </p:txBody>
        </p:sp>
        <p:sp>
          <p:nvSpPr>
            <p:cNvPr id="43" name="object 43"/>
            <p:cNvSpPr/>
            <p:nvPr/>
          </p:nvSpPr>
          <p:spPr>
            <a:xfrm>
              <a:off x="3340913" y="4594326"/>
              <a:ext cx="83185" cy="124460"/>
            </a:xfrm>
            <a:custGeom>
              <a:avLst/>
              <a:gdLst/>
              <a:ahLst/>
              <a:cxnLst/>
              <a:rect l="l" t="t" r="r" b="b"/>
              <a:pathLst>
                <a:path w="83185" h="124460">
                  <a:moveTo>
                    <a:pt x="82613" y="0"/>
                  </a:moveTo>
                  <a:lnTo>
                    <a:pt x="0" y="0"/>
                  </a:lnTo>
                  <a:lnTo>
                    <a:pt x="41301" y="124189"/>
                  </a:lnTo>
                  <a:lnTo>
                    <a:pt x="82613" y="0"/>
                  </a:lnTo>
                  <a:close/>
                </a:path>
              </a:pathLst>
            </a:custGeom>
            <a:solidFill>
              <a:srgbClr val="231F20"/>
            </a:solidFill>
          </p:spPr>
          <p:txBody>
            <a:bodyPr wrap="square" lIns="0" tIns="0" rIns="0" bIns="0" rtlCol="0"/>
            <a:lstStyle/>
            <a:p>
              <a:endParaRPr/>
            </a:p>
          </p:txBody>
        </p:sp>
      </p:grpSp>
      <p:sp>
        <p:nvSpPr>
          <p:cNvPr id="44" name="object 44"/>
          <p:cNvSpPr txBox="1"/>
          <p:nvPr/>
        </p:nvSpPr>
        <p:spPr>
          <a:xfrm>
            <a:off x="2642345" y="5393551"/>
            <a:ext cx="1482090" cy="405130"/>
          </a:xfrm>
          <a:prstGeom prst="rect">
            <a:avLst/>
          </a:prstGeom>
          <a:ln w="3587">
            <a:solidFill>
              <a:srgbClr val="231F20"/>
            </a:solidFill>
          </a:ln>
        </p:spPr>
        <p:txBody>
          <a:bodyPr vert="horz" wrap="square" lIns="0" tIns="38735" rIns="0" bIns="0" rtlCol="0">
            <a:spAutoFit/>
          </a:bodyPr>
          <a:lstStyle/>
          <a:p>
            <a:pPr marL="59055">
              <a:lnSpc>
                <a:spcPct val="100000"/>
              </a:lnSpc>
              <a:spcBef>
                <a:spcPts val="305"/>
              </a:spcBef>
            </a:pPr>
            <a:r>
              <a:rPr sz="1650" dirty="0">
                <a:solidFill>
                  <a:srgbClr val="231F20"/>
                </a:solidFill>
                <a:latin typeface="Arial MT"/>
                <a:cs typeface="Arial MT"/>
              </a:rPr>
              <a:t>-</a:t>
            </a:r>
            <a:r>
              <a:rPr sz="1650" spc="-40" dirty="0">
                <a:solidFill>
                  <a:srgbClr val="231F20"/>
                </a:solidFill>
                <a:latin typeface="Arial MT"/>
                <a:cs typeface="Arial MT"/>
              </a:rPr>
              <a:t> </a:t>
            </a:r>
            <a:r>
              <a:rPr sz="1650" dirty="0">
                <a:solidFill>
                  <a:srgbClr val="231F20"/>
                </a:solidFill>
                <a:latin typeface="Arial MT"/>
                <a:cs typeface="Arial MT"/>
              </a:rPr>
              <a:t>OLSR.</a:t>
            </a:r>
            <a:endParaRPr sz="1650">
              <a:latin typeface="Arial MT"/>
              <a:cs typeface="Arial MT"/>
            </a:endParaRPr>
          </a:p>
        </p:txBody>
      </p:sp>
      <p:sp>
        <p:nvSpPr>
          <p:cNvPr id="45" name="object 45"/>
          <p:cNvSpPr txBox="1"/>
          <p:nvPr/>
        </p:nvSpPr>
        <p:spPr>
          <a:xfrm>
            <a:off x="4393269" y="5393551"/>
            <a:ext cx="1482090" cy="405130"/>
          </a:xfrm>
          <a:prstGeom prst="rect">
            <a:avLst/>
          </a:prstGeom>
          <a:ln w="3587">
            <a:solidFill>
              <a:srgbClr val="231F20"/>
            </a:solidFill>
          </a:ln>
        </p:spPr>
        <p:txBody>
          <a:bodyPr vert="horz" wrap="square" lIns="0" tIns="38735" rIns="0" bIns="0" rtlCol="0">
            <a:spAutoFit/>
          </a:bodyPr>
          <a:lstStyle/>
          <a:p>
            <a:pPr marL="59055">
              <a:lnSpc>
                <a:spcPct val="100000"/>
              </a:lnSpc>
              <a:spcBef>
                <a:spcPts val="305"/>
              </a:spcBef>
            </a:pPr>
            <a:r>
              <a:rPr sz="1650" dirty="0">
                <a:solidFill>
                  <a:srgbClr val="231F20"/>
                </a:solidFill>
                <a:latin typeface="Arial MT"/>
                <a:cs typeface="Arial MT"/>
              </a:rPr>
              <a:t>-</a:t>
            </a:r>
            <a:r>
              <a:rPr sz="1650" spc="-30" dirty="0">
                <a:solidFill>
                  <a:srgbClr val="231F20"/>
                </a:solidFill>
                <a:latin typeface="Arial MT"/>
                <a:cs typeface="Arial MT"/>
              </a:rPr>
              <a:t> </a:t>
            </a:r>
            <a:r>
              <a:rPr sz="1650" spc="-5" dirty="0">
                <a:solidFill>
                  <a:srgbClr val="231F20"/>
                </a:solidFill>
                <a:latin typeface="Arial MT"/>
                <a:cs typeface="Arial MT"/>
              </a:rPr>
              <a:t>PLBR.</a:t>
            </a:r>
            <a:endParaRPr sz="1650">
              <a:latin typeface="Arial MT"/>
              <a:cs typeface="Arial MT"/>
            </a:endParaRPr>
          </a:p>
        </p:txBody>
      </p:sp>
      <p:sp>
        <p:nvSpPr>
          <p:cNvPr id="46" name="object 46"/>
          <p:cNvSpPr txBox="1"/>
          <p:nvPr/>
        </p:nvSpPr>
        <p:spPr>
          <a:xfrm>
            <a:off x="2880096" y="6096173"/>
            <a:ext cx="4932680" cy="276999"/>
          </a:xfrm>
          <a:prstGeom prst="rect">
            <a:avLst/>
          </a:prstGeom>
        </p:spPr>
        <p:txBody>
          <a:bodyPr vert="horz" wrap="square" lIns="0" tIns="15240" rIns="0" bIns="0" rtlCol="0">
            <a:spAutoFit/>
          </a:bodyPr>
          <a:lstStyle/>
          <a:p>
            <a:pPr marL="12700">
              <a:lnSpc>
                <a:spcPct val="100000"/>
              </a:lnSpc>
              <a:spcBef>
                <a:spcPts val="120"/>
              </a:spcBef>
            </a:pPr>
            <a:r>
              <a:rPr sz="1700" spc="50">
                <a:latin typeface="Calibri"/>
                <a:cs typeface="Calibri"/>
              </a:rPr>
              <a:t>Classification</a:t>
            </a:r>
            <a:r>
              <a:rPr sz="1700" spc="180">
                <a:latin typeface="Calibri"/>
                <a:cs typeface="Calibri"/>
              </a:rPr>
              <a:t> </a:t>
            </a:r>
            <a:r>
              <a:rPr sz="1700" spc="-35" dirty="0">
                <a:latin typeface="Calibri"/>
                <a:cs typeface="Calibri"/>
              </a:rPr>
              <a:t>of</a:t>
            </a:r>
            <a:r>
              <a:rPr sz="1700" spc="180" dirty="0">
                <a:latin typeface="Calibri"/>
                <a:cs typeface="Calibri"/>
              </a:rPr>
              <a:t> </a:t>
            </a:r>
            <a:r>
              <a:rPr sz="1700" spc="35" dirty="0">
                <a:latin typeface="Calibri"/>
                <a:cs typeface="Calibri"/>
              </a:rPr>
              <a:t>routing</a:t>
            </a:r>
            <a:r>
              <a:rPr sz="1700" spc="180" dirty="0">
                <a:latin typeface="Calibri"/>
                <a:cs typeface="Calibri"/>
              </a:rPr>
              <a:t> </a:t>
            </a:r>
            <a:r>
              <a:rPr sz="1700" spc="20" dirty="0">
                <a:latin typeface="Calibri"/>
                <a:cs typeface="Calibri"/>
              </a:rPr>
              <a:t>protocols</a:t>
            </a:r>
            <a:r>
              <a:rPr sz="1700" spc="20">
                <a:latin typeface="Calibri"/>
                <a:cs typeface="Calibri"/>
              </a:rPr>
              <a:t>,</a:t>
            </a:r>
            <a:r>
              <a:rPr sz="1700" spc="180">
                <a:latin typeface="Calibri"/>
                <a:cs typeface="Calibri"/>
              </a:rPr>
              <a:t> </a:t>
            </a:r>
            <a:r>
              <a:rPr lang="en-US" sz="1700" spc="55" dirty="0" err="1">
                <a:latin typeface="Calibri"/>
                <a:cs typeface="Calibri"/>
              </a:rPr>
              <a:t>contd</a:t>
            </a:r>
            <a:r>
              <a:rPr lang="en-US" sz="1700" spc="55" dirty="0">
                <a:latin typeface="Calibri"/>
                <a:cs typeface="Calibri"/>
              </a:rPr>
              <a:t>…</a:t>
            </a:r>
            <a:endParaRPr sz="1700">
              <a:latin typeface="Calibri"/>
              <a:cs typeface="Calibri"/>
            </a:endParaRPr>
          </a:p>
        </p:txBody>
      </p:sp>
      <p:sp>
        <p:nvSpPr>
          <p:cNvPr id="47" name="object 47"/>
          <p:cNvSpPr/>
          <p:nvPr/>
        </p:nvSpPr>
        <p:spPr>
          <a:xfrm>
            <a:off x="773909" y="6767058"/>
            <a:ext cx="9144635" cy="0"/>
          </a:xfrm>
          <a:custGeom>
            <a:avLst/>
            <a:gdLst/>
            <a:ahLst/>
            <a:cxnLst/>
            <a:rect l="l" t="t" r="r" b="b"/>
            <a:pathLst>
              <a:path w="9144635">
                <a:moveTo>
                  <a:pt x="0" y="0"/>
                </a:moveTo>
                <a:lnTo>
                  <a:pt x="9144161" y="0"/>
                </a:lnTo>
              </a:path>
            </a:pathLst>
          </a:custGeom>
          <a:ln w="7866">
            <a:solidFill>
              <a:srgbClr val="000000"/>
            </a:solidFill>
          </a:ln>
        </p:spPr>
        <p:txBody>
          <a:bodyPr wrap="square" lIns="0" tIns="0" rIns="0" bIns="0" rtlCol="0"/>
          <a:lstStyle/>
          <a:p>
            <a:endParaRPr/>
          </a:p>
        </p:txBody>
      </p:sp>
      <p:sp>
        <p:nvSpPr>
          <p:cNvPr id="49" name="object 49"/>
          <p:cNvSpPr txBox="1"/>
          <p:nvPr/>
        </p:nvSpPr>
        <p:spPr>
          <a:xfrm>
            <a:off x="9640514" y="6868266"/>
            <a:ext cx="220979" cy="340360"/>
          </a:xfrm>
          <a:prstGeom prst="rect">
            <a:avLst/>
          </a:prstGeom>
        </p:spPr>
        <p:txBody>
          <a:bodyPr vert="horz" wrap="square" lIns="0" tIns="0" rIns="0" bIns="0" rtlCol="0">
            <a:spAutoFit/>
          </a:bodyPr>
          <a:lstStyle/>
          <a:p>
            <a:pPr marL="38100">
              <a:lnSpc>
                <a:spcPts val="2450"/>
              </a:lnSpc>
            </a:pPr>
            <a:fld id="{81D60167-4931-47E6-BA6A-407CBD079E47}" type="slidenum">
              <a:rPr sz="2450" spc="-105" dirty="0">
                <a:latin typeface="Calibri"/>
                <a:cs typeface="Calibri"/>
              </a:rPr>
              <a:pPr marL="38100">
                <a:lnSpc>
                  <a:spcPts val="2450"/>
                </a:lnSpc>
              </a:pPr>
              <a:t>9</a:t>
            </a:fld>
            <a:endParaRPr sz="245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6299</Words>
  <Application>Microsoft Office PowerPoint</Application>
  <PresentationFormat>Custom</PresentationFormat>
  <Paragraphs>1204</Paragraphs>
  <Slides>76</Slides>
  <Notes>21</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  Routing protocols for ad hoc networks     </vt:lpstr>
      <vt:lpstr>Ad hoc networks</vt:lpstr>
      <vt:lpstr>Slide 3</vt:lpstr>
      <vt:lpstr>Slide 4</vt:lpstr>
      <vt:lpstr>Slide 5</vt:lpstr>
      <vt:lpstr>Slide 6</vt:lpstr>
      <vt:lpstr>Slide 7</vt:lpstr>
      <vt:lpstr>Slide 8</vt:lpstr>
      <vt:lpstr>Slide 9</vt:lpstr>
      <vt:lpstr>Ad hoc networks</vt:lpstr>
      <vt:lpstr>Slide 11</vt:lpstr>
      <vt:lpstr>Slide 12</vt:lpstr>
      <vt:lpstr>Slide 13</vt:lpstr>
      <vt:lpstr>Slide 14</vt:lpstr>
      <vt:lpstr>Slide 15</vt:lpstr>
      <vt:lpstr>Ad hoc networks D.Moltchanov, TUT, 2009</vt:lpstr>
      <vt:lpstr>Ad hoc networks D.Moltchanov, TUT, 2009</vt:lpstr>
      <vt:lpstr>Ad hoc networks</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Ad hoc networks D.Moltchanov, TUT, 2009</vt:lpstr>
      <vt:lpstr> Next Generation Network (NGN)</vt:lpstr>
      <vt:lpstr>                     CONTENTS</vt:lpstr>
      <vt:lpstr>                     INTRODUCTION</vt:lpstr>
      <vt:lpstr>  </vt:lpstr>
      <vt:lpstr>          EXISTING NETWORK</vt:lpstr>
      <vt:lpstr>Slide 64</vt:lpstr>
      <vt:lpstr>            DISADVANTAGES</vt:lpstr>
      <vt:lpstr>              NGN : DEFINATION</vt:lpstr>
      <vt:lpstr>Slide 67</vt:lpstr>
      <vt:lpstr>CHARACTERSTICS OF NGN</vt:lpstr>
      <vt:lpstr>Slide 69</vt:lpstr>
      <vt:lpstr>4) GENERALISED MOBILITY:</vt:lpstr>
      <vt:lpstr>       ARCHITECTURE OF NGN</vt:lpstr>
      <vt:lpstr>Slide 72</vt:lpstr>
      <vt:lpstr>          ARCHITECTURE DIAGRAM</vt:lpstr>
      <vt:lpstr>             NGN IN INDIA</vt:lpstr>
      <vt:lpstr>Slide 75</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protocols for ad hoc networks</dc:title>
  <dc:creator>admin</dc:creator>
  <cp:lastModifiedBy>Windows User</cp:lastModifiedBy>
  <cp:revision>6</cp:revision>
  <dcterms:created xsi:type="dcterms:W3CDTF">2021-10-04T16:52:41Z</dcterms:created>
  <dcterms:modified xsi:type="dcterms:W3CDTF">2022-09-20T08:26:53Z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2009-10-06T00:00:00Z</vt:filetime>
  </property>
  <property fmtid="{D5CDD505-2E9C-101B-9397-08002B2CF9AE}" pid="3" name="Creator">
    <vt:lpwstr> TeX output 2009.10.06:1150</vt:lpwstr>
  </property>
  <property fmtid="{D5CDD505-2E9C-101B-9397-08002B2CF9AE}" pid="4" name="LastSaved">
    <vt:filetime>2009-10-06T00:00:00Z</vt:filetime>
  </property>
</Properties>
</file>