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 name="Google Shape;17;p2"/>
          <p:cNvSpPr txBox="1"/>
          <p:nvPr/>
        </p:nvSpPr>
        <p:spPr>
          <a:xfrm>
            <a:off x="10298545" y="240145"/>
            <a:ext cx="1524000" cy="5634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 name="Google Shape;18;p2"/>
          <p:cNvPicPr preferRelativeResize="0"/>
          <p:nvPr/>
        </p:nvPicPr>
        <p:blipFill rotWithShape="1">
          <a:blip r:embed="rId2">
            <a:alphaModFix/>
          </a:blip>
          <a:srcRect b="0" l="0" r="0" t="0"/>
          <a:stretch/>
        </p:blipFill>
        <p:spPr>
          <a:xfrm>
            <a:off x="10744200" y="270164"/>
            <a:ext cx="1219200" cy="5334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 name="Google Shape;59;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0"/>
          <p:cNvSpPr/>
          <p:nvPr>
            <p:ph idx="2" type="pic"/>
          </p:nvPr>
        </p:nvSpPr>
        <p:spPr>
          <a:xfrm>
            <a:off x="5183188" y="987425"/>
            <a:ext cx="6172200" cy="4873625"/>
          </a:xfrm>
          <a:prstGeom prst="rect">
            <a:avLst/>
          </a:prstGeom>
          <a:noFill/>
          <a:ln>
            <a:noFill/>
          </a:ln>
        </p:spPr>
      </p:sp>
      <p:sp>
        <p:nvSpPr>
          <p:cNvPr id="66" name="Google Shape;66;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6.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77917" y="1122363"/>
            <a:ext cx="10610193"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0000"/>
              </a:buClr>
              <a:buSzPts val="6000"/>
              <a:buFont typeface="Arial"/>
              <a:buNone/>
            </a:pPr>
            <a:r>
              <a:rPr lang="en-US">
                <a:solidFill>
                  <a:srgbClr val="FF0000"/>
                </a:solidFill>
                <a:latin typeface="Arial"/>
                <a:ea typeface="Arial"/>
                <a:cs typeface="Arial"/>
                <a:sym typeface="Arial"/>
              </a:rPr>
              <a:t>18CSC304J</a:t>
            </a:r>
            <a:br>
              <a:rPr lang="en-US">
                <a:solidFill>
                  <a:srgbClr val="FF0000"/>
                </a:solidFill>
                <a:latin typeface="Arial"/>
                <a:ea typeface="Arial"/>
                <a:cs typeface="Arial"/>
                <a:sym typeface="Arial"/>
              </a:rPr>
            </a:br>
            <a:br>
              <a:rPr lang="en-US">
                <a:solidFill>
                  <a:srgbClr val="FF0000"/>
                </a:solidFill>
                <a:latin typeface="Arial"/>
                <a:ea typeface="Arial"/>
                <a:cs typeface="Arial"/>
                <a:sym typeface="Arial"/>
              </a:rPr>
            </a:br>
            <a:r>
              <a:rPr b="1" lang="en-US" sz="4000">
                <a:solidFill>
                  <a:srgbClr val="FF0000"/>
                </a:solidFill>
                <a:latin typeface="Arial"/>
                <a:ea typeface="Arial"/>
                <a:cs typeface="Arial"/>
                <a:sym typeface="Arial"/>
              </a:rPr>
              <a:t>COMPILER DESIGN</a:t>
            </a:r>
            <a:endParaRPr b="1" sz="4000">
              <a:solidFill>
                <a:srgbClr val="FF0000"/>
              </a:solidFill>
              <a:latin typeface="Arial"/>
              <a:ea typeface="Arial"/>
              <a:cs typeface="Arial"/>
              <a:sym typeface="Arial"/>
            </a:endParaRPr>
          </a:p>
        </p:txBody>
      </p:sp>
      <p:sp>
        <p:nvSpPr>
          <p:cNvPr id="87" name="Google Shape;87;p13"/>
          <p:cNvSpPr txBox="1"/>
          <p:nvPr>
            <p:ph idx="1" type="subTitle"/>
          </p:nvPr>
        </p:nvSpPr>
        <p:spPr>
          <a:xfrm>
            <a:off x="1524000" y="3602037"/>
            <a:ext cx="9144000" cy="310832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None/>
            </a:pPr>
            <a:r>
              <a:t/>
            </a:r>
            <a:endParaRPr b="1" sz="3600">
              <a:solidFill>
                <a:srgbClr val="0000FF"/>
              </a:solidFill>
            </a:endParaRPr>
          </a:p>
          <a:p>
            <a:pPr indent="0" lvl="0" marL="0" rtl="0" algn="ctr">
              <a:lnSpc>
                <a:spcPct val="90000"/>
              </a:lnSpc>
              <a:spcBef>
                <a:spcPts val="1000"/>
              </a:spcBef>
              <a:spcAft>
                <a:spcPts val="0"/>
              </a:spcAft>
              <a:buClr>
                <a:srgbClr val="0000FF"/>
              </a:buClr>
              <a:buSzPts val="3600"/>
              <a:buNone/>
            </a:pPr>
            <a:r>
              <a:rPr b="1" lang="en-US" sz="3600">
                <a:solidFill>
                  <a:srgbClr val="0000FF"/>
                </a:solidFill>
              </a:rPr>
              <a:t>UNIT 4</a:t>
            </a:r>
            <a:endParaRPr/>
          </a:p>
          <a:p>
            <a:pPr indent="0" lvl="0" marL="0" rtl="0" algn="ctr">
              <a:lnSpc>
                <a:spcPct val="90000"/>
              </a:lnSpc>
              <a:spcBef>
                <a:spcPts val="1000"/>
              </a:spcBef>
              <a:spcAft>
                <a:spcPts val="0"/>
              </a:spcAft>
              <a:buClr>
                <a:srgbClr val="0000FF"/>
              </a:buClr>
              <a:buSzPts val="3600"/>
              <a:buNone/>
            </a:pPr>
            <a:r>
              <a:rPr b="1" lang="en-US" sz="3600">
                <a:solidFill>
                  <a:srgbClr val="0000FF"/>
                </a:solidFill>
              </a:rPr>
              <a:t>SESSION 13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448886" y="32084"/>
            <a:ext cx="11294225" cy="79074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Different Diagrams for different kinds of programs – cont..</a:t>
            </a:r>
            <a:endParaRPr sz="3600">
              <a:latin typeface="Arial"/>
              <a:ea typeface="Arial"/>
              <a:cs typeface="Arial"/>
              <a:sym typeface="Arial"/>
            </a:endParaRPr>
          </a:p>
        </p:txBody>
      </p:sp>
      <p:pic>
        <p:nvPicPr>
          <p:cNvPr id="145" name="Google Shape;145;p22"/>
          <p:cNvPicPr preferRelativeResize="0"/>
          <p:nvPr/>
        </p:nvPicPr>
        <p:blipFill rotWithShape="1">
          <a:blip r:embed="rId3">
            <a:alphaModFix/>
          </a:blip>
          <a:srcRect b="0" l="0" r="0" t="0"/>
          <a:stretch/>
        </p:blipFill>
        <p:spPr>
          <a:xfrm>
            <a:off x="448886" y="1896759"/>
            <a:ext cx="4953691" cy="2800741"/>
          </a:xfrm>
          <a:prstGeom prst="rect">
            <a:avLst/>
          </a:prstGeom>
          <a:noFill/>
          <a:ln cap="sq" cmpd="sng" w="38100">
            <a:solidFill>
              <a:schemeClr val="accent6"/>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146" name="Google Shape;146;p22"/>
          <p:cNvPicPr preferRelativeResize="0"/>
          <p:nvPr/>
        </p:nvPicPr>
        <p:blipFill rotWithShape="1">
          <a:blip r:embed="rId4">
            <a:alphaModFix/>
          </a:blip>
          <a:srcRect b="0" l="0" r="0" t="0"/>
          <a:stretch/>
        </p:blipFill>
        <p:spPr>
          <a:xfrm>
            <a:off x="5920991" y="1725284"/>
            <a:ext cx="5268060" cy="3143689"/>
          </a:xfrm>
          <a:prstGeom prst="rect">
            <a:avLst/>
          </a:prstGeom>
          <a:noFill/>
          <a:ln cap="sq" cmpd="sng" w="38100">
            <a:solidFill>
              <a:schemeClr val="accent6"/>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448887" y="32084"/>
            <a:ext cx="6650182" cy="79074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How to write Compilers?</a:t>
            </a:r>
            <a:endParaRPr sz="3600">
              <a:latin typeface="Arial"/>
              <a:ea typeface="Arial"/>
              <a:cs typeface="Arial"/>
              <a:sym typeface="Arial"/>
            </a:endParaRPr>
          </a:p>
        </p:txBody>
      </p:sp>
      <p:sp>
        <p:nvSpPr>
          <p:cNvPr id="152" name="Google Shape;152;p23"/>
          <p:cNvSpPr txBox="1"/>
          <p:nvPr>
            <p:ph idx="1" type="body"/>
          </p:nvPr>
        </p:nvSpPr>
        <p:spPr>
          <a:xfrm>
            <a:off x="448887" y="795430"/>
            <a:ext cx="11294226" cy="581468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228600" lvl="0" marL="342900" rtl="0" algn="l">
              <a:lnSpc>
                <a:spcPct val="120000"/>
              </a:lnSpc>
              <a:spcBef>
                <a:spcPts val="0"/>
              </a:spcBef>
              <a:spcAft>
                <a:spcPts val="0"/>
              </a:spcAft>
              <a:buClr>
                <a:schemeClr val="dk1"/>
              </a:buClr>
              <a:buSzPts val="1800"/>
              <a:buFont typeface="Calibri"/>
              <a:buNone/>
            </a:pPr>
            <a:r>
              <a:t/>
            </a:r>
            <a:endParaRPr sz="1800">
              <a:latin typeface="Bookman Old Style"/>
              <a:ea typeface="Bookman Old Style"/>
              <a:cs typeface="Bookman Old Style"/>
              <a:sym typeface="Bookman Old Style"/>
            </a:endParaRPr>
          </a:p>
          <a:p>
            <a:pPr indent="-342900" lvl="0" marL="3429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Write it in machine code</a:t>
            </a:r>
            <a:endParaRPr/>
          </a:p>
          <a:p>
            <a:pPr indent="-342900" lvl="0" marL="3429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Write it in a lower level language and compile it using an existing compiler</a:t>
            </a:r>
            <a:endParaRPr/>
          </a:p>
          <a:p>
            <a:pPr indent="-228600" lvl="0" marL="342900" rtl="0" algn="l">
              <a:lnSpc>
                <a:spcPct val="120000"/>
              </a:lnSpc>
              <a:spcBef>
                <a:spcPts val="400"/>
              </a:spcBef>
              <a:spcAft>
                <a:spcPts val="0"/>
              </a:spcAft>
              <a:buClr>
                <a:schemeClr val="dk1"/>
              </a:buClr>
              <a:buSzPts val="1800"/>
              <a:buFont typeface="Calibri"/>
              <a:buNone/>
            </a:pPr>
            <a:r>
              <a:t/>
            </a:r>
            <a:endParaRPr sz="1800">
              <a:latin typeface="Bookman Old Style"/>
              <a:ea typeface="Bookman Old Style"/>
              <a:cs typeface="Bookman Old Style"/>
              <a:sym typeface="Bookman Old Style"/>
            </a:endParaRPr>
          </a:p>
          <a:p>
            <a:pPr indent="-228600" lvl="0" marL="342900" rtl="0" algn="l">
              <a:lnSpc>
                <a:spcPct val="120000"/>
              </a:lnSpc>
              <a:spcBef>
                <a:spcPts val="400"/>
              </a:spcBef>
              <a:spcAft>
                <a:spcPts val="0"/>
              </a:spcAft>
              <a:buClr>
                <a:schemeClr val="dk1"/>
              </a:buClr>
              <a:buSzPts val="1800"/>
              <a:buFont typeface="Calibri"/>
              <a:buNone/>
            </a:pPr>
            <a:r>
              <a:t/>
            </a:r>
            <a:endParaRPr sz="1800">
              <a:latin typeface="Bookman Old Style"/>
              <a:ea typeface="Bookman Old Style"/>
              <a:cs typeface="Bookman Old Style"/>
              <a:sym typeface="Bookman Old Style"/>
            </a:endParaRPr>
          </a:p>
          <a:p>
            <a:pPr indent="-228600" lvl="0" marL="342900" rtl="0" algn="l">
              <a:lnSpc>
                <a:spcPct val="120000"/>
              </a:lnSpc>
              <a:spcBef>
                <a:spcPts val="400"/>
              </a:spcBef>
              <a:spcAft>
                <a:spcPts val="0"/>
              </a:spcAft>
              <a:buClr>
                <a:schemeClr val="dk1"/>
              </a:buClr>
              <a:buSzPts val="1800"/>
              <a:buFont typeface="Calibri"/>
              <a:buNone/>
            </a:pPr>
            <a:r>
              <a:t/>
            </a:r>
            <a:endParaRPr sz="1800">
              <a:latin typeface="Bookman Old Style"/>
              <a:ea typeface="Bookman Old Style"/>
              <a:cs typeface="Bookman Old Style"/>
              <a:sym typeface="Bookman Old Style"/>
            </a:endParaRPr>
          </a:p>
          <a:p>
            <a:pPr indent="-228600" lvl="0" marL="342900" rtl="0" algn="l">
              <a:lnSpc>
                <a:spcPct val="120000"/>
              </a:lnSpc>
              <a:spcBef>
                <a:spcPts val="400"/>
              </a:spcBef>
              <a:spcAft>
                <a:spcPts val="0"/>
              </a:spcAft>
              <a:buClr>
                <a:schemeClr val="dk1"/>
              </a:buClr>
              <a:buSzPts val="1800"/>
              <a:buFont typeface="Calibri"/>
              <a:buNone/>
            </a:pPr>
            <a:r>
              <a:t/>
            </a:r>
            <a:endParaRPr sz="1800">
              <a:latin typeface="Bookman Old Style"/>
              <a:ea typeface="Bookman Old Style"/>
              <a:cs typeface="Bookman Old Style"/>
              <a:sym typeface="Bookman Old Style"/>
            </a:endParaRPr>
          </a:p>
          <a:p>
            <a:pPr indent="-342900" lvl="0" marL="3429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Write it in the same language that it compiles and bootstrap</a:t>
            </a:r>
            <a:endParaRPr/>
          </a:p>
        </p:txBody>
      </p:sp>
      <p:pic>
        <p:nvPicPr>
          <p:cNvPr id="153" name="Google Shape;153;p23"/>
          <p:cNvPicPr preferRelativeResize="0"/>
          <p:nvPr/>
        </p:nvPicPr>
        <p:blipFill rotWithShape="1">
          <a:blip r:embed="rId3">
            <a:alphaModFix/>
          </a:blip>
          <a:srcRect b="0" l="0" r="0" t="0"/>
          <a:stretch/>
        </p:blipFill>
        <p:spPr>
          <a:xfrm>
            <a:off x="1468565" y="2030311"/>
            <a:ext cx="5168037" cy="1398689"/>
          </a:xfrm>
          <a:prstGeom prst="rect">
            <a:avLst/>
          </a:prstGeom>
          <a:noFill/>
          <a:ln>
            <a:noFill/>
          </a:ln>
        </p:spPr>
      </p:pic>
      <p:pic>
        <p:nvPicPr>
          <p:cNvPr id="154" name="Google Shape;154;p23"/>
          <p:cNvPicPr preferRelativeResize="0"/>
          <p:nvPr/>
        </p:nvPicPr>
        <p:blipFill rotWithShape="1">
          <a:blip r:embed="rId4">
            <a:alphaModFix/>
          </a:blip>
          <a:srcRect b="0" l="0" r="0" t="0"/>
          <a:stretch/>
        </p:blipFill>
        <p:spPr>
          <a:xfrm>
            <a:off x="2814745" y="3887395"/>
            <a:ext cx="2610460" cy="108565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idx="1" type="body"/>
          </p:nvPr>
        </p:nvSpPr>
        <p:spPr>
          <a:xfrm>
            <a:off x="448887" y="962526"/>
            <a:ext cx="11178517" cy="5470358"/>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rtl="0" algn="l">
              <a:lnSpc>
                <a:spcPct val="110000"/>
              </a:lnSpc>
              <a:spcBef>
                <a:spcPts val="0"/>
              </a:spcBef>
              <a:spcAft>
                <a:spcPts val="0"/>
              </a:spcAft>
              <a:buClr>
                <a:schemeClr val="dk1"/>
              </a:buClr>
              <a:buSzPts val="1700"/>
              <a:buChar char="•"/>
            </a:pPr>
            <a:r>
              <a:rPr lang="en-US" sz="1700">
                <a:solidFill>
                  <a:schemeClr val="dk1"/>
                </a:solidFill>
                <a:latin typeface="Bookman Old Style"/>
                <a:ea typeface="Bookman Old Style"/>
                <a:cs typeface="Bookman Old Style"/>
                <a:sym typeface="Bookman Old Style"/>
              </a:rPr>
              <a:t>Suppose we want to write a cross compiler for new language X</a:t>
            </a:r>
            <a:endParaRPr/>
          </a:p>
          <a:p>
            <a:pPr indent="-228600" lvl="0" marL="228600" rtl="0" algn="l">
              <a:lnSpc>
                <a:spcPct val="110000"/>
              </a:lnSpc>
              <a:spcBef>
                <a:spcPts val="400"/>
              </a:spcBef>
              <a:spcAft>
                <a:spcPts val="0"/>
              </a:spcAft>
              <a:buClr>
                <a:schemeClr val="dk1"/>
              </a:buClr>
              <a:buSzPts val="1700"/>
              <a:buChar char="•"/>
            </a:pPr>
            <a:r>
              <a:rPr lang="en-US" sz="1700">
                <a:solidFill>
                  <a:schemeClr val="dk1"/>
                </a:solidFill>
                <a:latin typeface="Bookman Old Style"/>
                <a:ea typeface="Bookman Old Style"/>
                <a:cs typeface="Bookman Old Style"/>
                <a:sym typeface="Bookman Old Style"/>
              </a:rPr>
              <a:t>The implementation language of this compiler is say Y and the target code being generated is in language Z</a:t>
            </a:r>
            <a:endParaRPr/>
          </a:p>
          <a:p>
            <a:pPr indent="-228600" lvl="0" marL="228600" rtl="0" algn="l">
              <a:lnSpc>
                <a:spcPct val="110000"/>
              </a:lnSpc>
              <a:spcBef>
                <a:spcPts val="400"/>
              </a:spcBef>
              <a:spcAft>
                <a:spcPts val="0"/>
              </a:spcAft>
              <a:buClr>
                <a:schemeClr val="dk1"/>
              </a:buClr>
              <a:buSzPts val="1700"/>
              <a:buChar char="•"/>
            </a:pPr>
            <a:r>
              <a:rPr lang="en-US" sz="1700">
                <a:solidFill>
                  <a:schemeClr val="dk1"/>
                </a:solidFill>
                <a:latin typeface="Bookman Old Style"/>
                <a:ea typeface="Bookman Old Style"/>
                <a:cs typeface="Bookman Old Style"/>
                <a:sym typeface="Bookman Old Style"/>
              </a:rPr>
              <a:t>That is, we create XYZ</a:t>
            </a:r>
            <a:endParaRPr/>
          </a:p>
          <a:p>
            <a:pPr indent="-228600" lvl="0" marL="228600" rtl="0" algn="l">
              <a:lnSpc>
                <a:spcPct val="110000"/>
              </a:lnSpc>
              <a:spcBef>
                <a:spcPts val="400"/>
              </a:spcBef>
              <a:spcAft>
                <a:spcPts val="0"/>
              </a:spcAft>
              <a:buClr>
                <a:schemeClr val="dk1"/>
              </a:buClr>
              <a:buSzPts val="1700"/>
              <a:buChar char="•"/>
            </a:pPr>
            <a:r>
              <a:rPr lang="en-US" sz="1700">
                <a:solidFill>
                  <a:schemeClr val="dk1"/>
                </a:solidFill>
                <a:latin typeface="Bookman Old Style"/>
                <a:ea typeface="Bookman Old Style"/>
                <a:cs typeface="Bookman Old Style"/>
                <a:sym typeface="Bookman Old Style"/>
              </a:rPr>
              <a:t>Now, if existing compiler Y runs on machine M and generates code for M then it is denoted as YMM</a:t>
            </a:r>
            <a:endParaRPr/>
          </a:p>
          <a:p>
            <a:pPr indent="-228600" lvl="0" marL="228600" rtl="0" algn="l">
              <a:lnSpc>
                <a:spcPct val="110000"/>
              </a:lnSpc>
              <a:spcBef>
                <a:spcPts val="400"/>
              </a:spcBef>
              <a:spcAft>
                <a:spcPts val="0"/>
              </a:spcAft>
              <a:buClr>
                <a:schemeClr val="dk1"/>
              </a:buClr>
              <a:buSzPts val="1700"/>
              <a:buChar char="•"/>
            </a:pPr>
            <a:r>
              <a:rPr lang="en-US" sz="1700">
                <a:solidFill>
                  <a:schemeClr val="dk1"/>
                </a:solidFill>
                <a:latin typeface="Bookman Old Style"/>
                <a:ea typeface="Bookman Old Style"/>
                <a:cs typeface="Bookman Old Style"/>
                <a:sym typeface="Bookman Old Style"/>
              </a:rPr>
              <a:t>Now, if we run XYM using YMM then we get a compiler XMZ, that is, a compiler for source language X that generates a target code in language Z and which runs on machine M</a:t>
            </a:r>
            <a:endParaRPr/>
          </a:p>
        </p:txBody>
      </p:sp>
      <p:sp>
        <p:nvSpPr>
          <p:cNvPr id="160" name="Google Shape;160;p24"/>
          <p:cNvSpPr txBox="1"/>
          <p:nvPr>
            <p:ph type="title"/>
          </p:nvPr>
        </p:nvSpPr>
        <p:spPr>
          <a:xfrm>
            <a:off x="564596" y="-1"/>
            <a:ext cx="10263825" cy="70819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Bootstrapping</a:t>
            </a:r>
            <a:endParaRPr sz="3600">
              <a:latin typeface="Arial"/>
              <a:ea typeface="Arial"/>
              <a:cs typeface="Arial"/>
              <a:sym typeface="Arial"/>
            </a:endParaRPr>
          </a:p>
        </p:txBody>
      </p:sp>
      <p:pic>
        <p:nvPicPr>
          <p:cNvPr id="161" name="Google Shape;161;p24"/>
          <p:cNvPicPr preferRelativeResize="0"/>
          <p:nvPr/>
        </p:nvPicPr>
        <p:blipFill rotWithShape="1">
          <a:blip r:embed="rId3">
            <a:alphaModFix/>
          </a:blip>
          <a:srcRect b="0" l="0" r="0" t="0"/>
          <a:stretch/>
        </p:blipFill>
        <p:spPr>
          <a:xfrm>
            <a:off x="2213323" y="3429000"/>
            <a:ext cx="7649643" cy="27245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idx="1" type="body"/>
          </p:nvPr>
        </p:nvSpPr>
        <p:spPr>
          <a:xfrm>
            <a:off x="448887" y="708195"/>
            <a:ext cx="11178517" cy="5901151"/>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700"/>
              <a:buNone/>
            </a:pPr>
            <a:r>
              <a:rPr lang="en-US" sz="1700">
                <a:solidFill>
                  <a:schemeClr val="dk1"/>
                </a:solidFill>
                <a:latin typeface="Bookman Old Style"/>
                <a:ea typeface="Bookman Old Style"/>
                <a:cs typeface="Bookman Old Style"/>
                <a:sym typeface="Bookman Old Style"/>
              </a:rPr>
              <a:t>Steps to create a compiler which takes C language and generates an assembly language as output with a machine of assembly language</a:t>
            </a:r>
            <a:endParaRPr/>
          </a:p>
          <a:p>
            <a:pPr indent="0" lvl="0" marL="0" rtl="0" algn="l">
              <a:lnSpc>
                <a:spcPct val="110000"/>
              </a:lnSpc>
              <a:spcBef>
                <a:spcPts val="400"/>
              </a:spcBef>
              <a:spcAft>
                <a:spcPts val="0"/>
              </a:spcAft>
              <a:buClr>
                <a:schemeClr val="dk1"/>
              </a:buClr>
              <a:buSzPts val="1700"/>
              <a:buNone/>
            </a:pPr>
            <a:r>
              <a:rPr b="1" lang="en-US" sz="1700">
                <a:solidFill>
                  <a:schemeClr val="dk1"/>
                </a:solidFill>
                <a:latin typeface="Bookman Old Style"/>
                <a:ea typeface="Bookman Old Style"/>
                <a:cs typeface="Bookman Old Style"/>
                <a:sym typeface="Bookman Old Style"/>
              </a:rPr>
              <a:t>Setp 1 </a:t>
            </a:r>
            <a:r>
              <a:rPr lang="en-US" sz="1700">
                <a:solidFill>
                  <a:schemeClr val="dk1"/>
                </a:solidFill>
                <a:latin typeface="Bookman Old Style"/>
                <a:ea typeface="Bookman Old Style"/>
                <a:cs typeface="Bookman Old Style"/>
                <a:sym typeface="Bookman Old Style"/>
              </a:rPr>
              <a:t>: First write a compiler for a small subset of C in assembly language</a:t>
            </a:r>
            <a:endParaRPr/>
          </a:p>
          <a:p>
            <a:pPr indent="0" lvl="0" marL="0" rtl="0" algn="l">
              <a:lnSpc>
                <a:spcPct val="110000"/>
              </a:lnSpc>
              <a:spcBef>
                <a:spcPts val="400"/>
              </a:spcBef>
              <a:spcAft>
                <a:spcPts val="0"/>
              </a:spcAft>
              <a:buClr>
                <a:schemeClr val="dk1"/>
              </a:buClr>
              <a:buSzPts val="1700"/>
              <a:buNone/>
            </a:pPr>
            <a:r>
              <a:t/>
            </a:r>
            <a:endParaRPr sz="1700">
              <a:latin typeface="Bookman Old Style"/>
              <a:ea typeface="Bookman Old Style"/>
              <a:cs typeface="Bookman Old Style"/>
              <a:sym typeface="Bookman Old Style"/>
            </a:endParaRPr>
          </a:p>
          <a:p>
            <a:pPr indent="0" lvl="0" marL="0" rtl="0" algn="l">
              <a:lnSpc>
                <a:spcPct val="110000"/>
              </a:lnSpc>
              <a:spcBef>
                <a:spcPts val="400"/>
              </a:spcBef>
              <a:spcAft>
                <a:spcPts val="0"/>
              </a:spcAft>
              <a:buClr>
                <a:schemeClr val="dk1"/>
              </a:buClr>
              <a:buSzPts val="1700"/>
              <a:buNone/>
            </a:pPr>
            <a:r>
              <a:t/>
            </a:r>
            <a:endParaRPr sz="1700">
              <a:latin typeface="Bookman Old Style"/>
              <a:ea typeface="Bookman Old Style"/>
              <a:cs typeface="Bookman Old Style"/>
              <a:sym typeface="Bookman Old Style"/>
            </a:endParaRPr>
          </a:p>
          <a:p>
            <a:pPr indent="0" lvl="0" marL="0" rtl="0" algn="l">
              <a:lnSpc>
                <a:spcPct val="110000"/>
              </a:lnSpc>
              <a:spcBef>
                <a:spcPts val="400"/>
              </a:spcBef>
              <a:spcAft>
                <a:spcPts val="0"/>
              </a:spcAft>
              <a:buClr>
                <a:schemeClr val="dk1"/>
              </a:buClr>
              <a:buSzPts val="1700"/>
              <a:buNone/>
            </a:pPr>
            <a:r>
              <a:t/>
            </a:r>
            <a:endParaRPr sz="1700">
              <a:latin typeface="Bookman Old Style"/>
              <a:ea typeface="Bookman Old Style"/>
              <a:cs typeface="Bookman Old Style"/>
              <a:sym typeface="Bookman Old Style"/>
            </a:endParaRPr>
          </a:p>
          <a:p>
            <a:pPr indent="0" lvl="0" marL="0" rtl="0" algn="l">
              <a:lnSpc>
                <a:spcPct val="110000"/>
              </a:lnSpc>
              <a:spcBef>
                <a:spcPts val="400"/>
              </a:spcBef>
              <a:spcAft>
                <a:spcPts val="0"/>
              </a:spcAft>
              <a:buClr>
                <a:schemeClr val="dk1"/>
              </a:buClr>
              <a:buSzPts val="1700"/>
              <a:buNone/>
            </a:pPr>
            <a:r>
              <a:t/>
            </a:r>
            <a:endParaRPr sz="1700">
              <a:latin typeface="Bookman Old Style"/>
              <a:ea typeface="Bookman Old Style"/>
              <a:cs typeface="Bookman Old Style"/>
              <a:sym typeface="Bookman Old Style"/>
            </a:endParaRPr>
          </a:p>
          <a:p>
            <a:pPr indent="0" lvl="0" marL="0" rtl="0" algn="l">
              <a:lnSpc>
                <a:spcPct val="110000"/>
              </a:lnSpc>
              <a:spcBef>
                <a:spcPts val="400"/>
              </a:spcBef>
              <a:spcAft>
                <a:spcPts val="0"/>
              </a:spcAft>
              <a:buClr>
                <a:schemeClr val="dk1"/>
              </a:buClr>
              <a:buSzPts val="1700"/>
              <a:buNone/>
            </a:pPr>
            <a:r>
              <a:rPr b="1" lang="en-US" sz="1700">
                <a:solidFill>
                  <a:schemeClr val="dk1"/>
                </a:solidFill>
                <a:latin typeface="Bookman Old Style"/>
                <a:ea typeface="Bookman Old Style"/>
                <a:cs typeface="Bookman Old Style"/>
                <a:sym typeface="Bookman Old Style"/>
              </a:rPr>
              <a:t>Setp 2 </a:t>
            </a:r>
            <a:r>
              <a:rPr lang="en-US" sz="1700">
                <a:solidFill>
                  <a:schemeClr val="dk1"/>
                </a:solidFill>
                <a:latin typeface="Bookman Old Style"/>
                <a:ea typeface="Bookman Old Style"/>
                <a:cs typeface="Bookman Old Style"/>
                <a:sym typeface="Bookman Old Style"/>
              </a:rPr>
              <a:t>: Then using the small subset o fC, ie., C0, the compiler is written for the source language C</a:t>
            </a:r>
            <a:endParaRPr/>
          </a:p>
          <a:p>
            <a:pPr indent="0" lvl="0" marL="0" rtl="0" algn="l">
              <a:lnSpc>
                <a:spcPct val="110000"/>
              </a:lnSpc>
              <a:spcBef>
                <a:spcPts val="400"/>
              </a:spcBef>
              <a:spcAft>
                <a:spcPts val="0"/>
              </a:spcAft>
              <a:buClr>
                <a:schemeClr val="dk1"/>
              </a:buClr>
              <a:buSzPts val="1700"/>
              <a:buNone/>
            </a:pPr>
            <a:r>
              <a:t/>
            </a:r>
            <a:endParaRPr sz="1700">
              <a:latin typeface="Bookman Old Style"/>
              <a:ea typeface="Bookman Old Style"/>
              <a:cs typeface="Bookman Old Style"/>
              <a:sym typeface="Bookman Old Style"/>
            </a:endParaRPr>
          </a:p>
          <a:p>
            <a:pPr indent="0" lvl="0" marL="0" rtl="0" algn="l">
              <a:lnSpc>
                <a:spcPct val="110000"/>
              </a:lnSpc>
              <a:spcBef>
                <a:spcPts val="400"/>
              </a:spcBef>
              <a:spcAft>
                <a:spcPts val="0"/>
              </a:spcAft>
              <a:buClr>
                <a:schemeClr val="dk1"/>
              </a:buClr>
              <a:buSzPts val="1700"/>
              <a:buNone/>
            </a:pPr>
            <a:r>
              <a:t/>
            </a:r>
            <a:endParaRPr sz="1700">
              <a:latin typeface="Bookman Old Style"/>
              <a:ea typeface="Bookman Old Style"/>
              <a:cs typeface="Bookman Old Style"/>
              <a:sym typeface="Bookman Old Style"/>
            </a:endParaRPr>
          </a:p>
          <a:p>
            <a:pPr indent="0" lvl="0" marL="0" rtl="0" algn="l">
              <a:lnSpc>
                <a:spcPct val="110000"/>
              </a:lnSpc>
              <a:spcBef>
                <a:spcPts val="400"/>
              </a:spcBef>
              <a:spcAft>
                <a:spcPts val="0"/>
              </a:spcAft>
              <a:buClr>
                <a:schemeClr val="dk1"/>
              </a:buClr>
              <a:buSzPts val="1700"/>
              <a:buNone/>
            </a:pPr>
            <a:r>
              <a:t/>
            </a:r>
            <a:endParaRPr sz="1700">
              <a:latin typeface="Bookman Old Style"/>
              <a:ea typeface="Bookman Old Style"/>
              <a:cs typeface="Bookman Old Style"/>
              <a:sym typeface="Bookman Old Style"/>
            </a:endParaRPr>
          </a:p>
          <a:p>
            <a:pPr indent="0" lvl="0" marL="0" rtl="0" algn="l">
              <a:lnSpc>
                <a:spcPct val="110000"/>
              </a:lnSpc>
              <a:spcBef>
                <a:spcPts val="400"/>
              </a:spcBef>
              <a:spcAft>
                <a:spcPts val="0"/>
              </a:spcAft>
              <a:buClr>
                <a:schemeClr val="dk1"/>
              </a:buClr>
              <a:buSzPts val="1700"/>
              <a:buNone/>
            </a:pPr>
            <a:r>
              <a:t/>
            </a:r>
            <a:endParaRPr sz="1700">
              <a:latin typeface="Bookman Old Style"/>
              <a:ea typeface="Bookman Old Style"/>
              <a:cs typeface="Bookman Old Style"/>
              <a:sym typeface="Bookman Old Style"/>
            </a:endParaRPr>
          </a:p>
          <a:p>
            <a:pPr indent="0" lvl="0" marL="0" rtl="0" algn="l">
              <a:lnSpc>
                <a:spcPct val="110000"/>
              </a:lnSpc>
              <a:spcBef>
                <a:spcPts val="400"/>
              </a:spcBef>
              <a:spcAft>
                <a:spcPts val="0"/>
              </a:spcAft>
              <a:buClr>
                <a:schemeClr val="dk1"/>
              </a:buClr>
              <a:buSzPts val="1700"/>
              <a:buNone/>
            </a:pPr>
            <a:r>
              <a:rPr b="1" lang="en-US" sz="1700">
                <a:solidFill>
                  <a:schemeClr val="dk1"/>
                </a:solidFill>
                <a:latin typeface="Bookman Old Style"/>
                <a:ea typeface="Bookman Old Style"/>
                <a:cs typeface="Bookman Old Style"/>
                <a:sym typeface="Bookman Old Style"/>
              </a:rPr>
              <a:t>Setp 3 </a:t>
            </a:r>
            <a:r>
              <a:rPr lang="en-US" sz="1700">
                <a:solidFill>
                  <a:schemeClr val="dk1"/>
                </a:solidFill>
                <a:latin typeface="Bookman Old Style"/>
                <a:ea typeface="Bookman Old Style"/>
                <a:cs typeface="Bookman Old Style"/>
                <a:sym typeface="Bookman Old Style"/>
              </a:rPr>
              <a:t>: Finally, we compile the second compiler </a:t>
            </a:r>
            <a:endParaRPr/>
          </a:p>
          <a:p>
            <a:pPr indent="0" lvl="0" marL="0" rtl="0" algn="l">
              <a:lnSpc>
                <a:spcPct val="110000"/>
              </a:lnSpc>
              <a:spcBef>
                <a:spcPts val="400"/>
              </a:spcBef>
              <a:spcAft>
                <a:spcPts val="0"/>
              </a:spcAft>
              <a:buClr>
                <a:schemeClr val="dk1"/>
              </a:buClr>
              <a:buSzPts val="1700"/>
              <a:buNone/>
            </a:pPr>
            <a:r>
              <a:rPr lang="en-US" sz="1700">
                <a:solidFill>
                  <a:schemeClr val="dk1"/>
                </a:solidFill>
                <a:latin typeface="Bookman Old Style"/>
                <a:ea typeface="Bookman Old Style"/>
                <a:cs typeface="Bookman Old Style"/>
                <a:sym typeface="Bookman Old Style"/>
              </a:rPr>
              <a:t>              using compiler 1</a:t>
            </a:r>
            <a:endParaRPr/>
          </a:p>
          <a:p>
            <a:pPr indent="0" lvl="0" marL="0" rtl="0" algn="l">
              <a:lnSpc>
                <a:spcPct val="110000"/>
              </a:lnSpc>
              <a:spcBef>
                <a:spcPts val="400"/>
              </a:spcBef>
              <a:spcAft>
                <a:spcPts val="0"/>
              </a:spcAft>
              <a:buClr>
                <a:schemeClr val="dk1"/>
              </a:buClr>
              <a:buSzPts val="1700"/>
              <a:buNone/>
            </a:pPr>
            <a:r>
              <a:t/>
            </a:r>
            <a:endParaRPr sz="1700">
              <a:latin typeface="Bookman Old Style"/>
              <a:ea typeface="Bookman Old Style"/>
              <a:cs typeface="Bookman Old Style"/>
              <a:sym typeface="Bookman Old Style"/>
            </a:endParaRPr>
          </a:p>
        </p:txBody>
      </p:sp>
      <p:sp>
        <p:nvSpPr>
          <p:cNvPr id="167" name="Google Shape;167;p25"/>
          <p:cNvSpPr txBox="1"/>
          <p:nvPr>
            <p:ph type="title"/>
          </p:nvPr>
        </p:nvSpPr>
        <p:spPr>
          <a:xfrm>
            <a:off x="564596" y="-1"/>
            <a:ext cx="10263825" cy="70819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Bootstrapping - Example</a:t>
            </a:r>
            <a:endParaRPr sz="3600">
              <a:latin typeface="Arial"/>
              <a:ea typeface="Arial"/>
              <a:cs typeface="Arial"/>
              <a:sym typeface="Arial"/>
            </a:endParaRPr>
          </a:p>
        </p:txBody>
      </p:sp>
      <p:pic>
        <p:nvPicPr>
          <p:cNvPr id="168" name="Google Shape;168;p25"/>
          <p:cNvPicPr preferRelativeResize="0"/>
          <p:nvPr/>
        </p:nvPicPr>
        <p:blipFill rotWithShape="1">
          <a:blip r:embed="rId3">
            <a:alphaModFix/>
          </a:blip>
          <a:srcRect b="0" l="0" r="0" t="0"/>
          <a:stretch/>
        </p:blipFill>
        <p:spPr>
          <a:xfrm>
            <a:off x="2407826" y="1664306"/>
            <a:ext cx="5107437" cy="1427886"/>
          </a:xfrm>
          <a:prstGeom prst="rect">
            <a:avLst/>
          </a:prstGeom>
          <a:noFill/>
          <a:ln>
            <a:noFill/>
          </a:ln>
        </p:spPr>
      </p:pic>
      <p:pic>
        <p:nvPicPr>
          <p:cNvPr id="169" name="Google Shape;169;p25"/>
          <p:cNvPicPr preferRelativeResize="0"/>
          <p:nvPr/>
        </p:nvPicPr>
        <p:blipFill rotWithShape="1">
          <a:blip r:embed="rId4">
            <a:alphaModFix/>
          </a:blip>
          <a:srcRect b="0" l="0" r="0" t="0"/>
          <a:stretch/>
        </p:blipFill>
        <p:spPr>
          <a:xfrm>
            <a:off x="2407826" y="3421983"/>
            <a:ext cx="5107437" cy="1252638"/>
          </a:xfrm>
          <a:prstGeom prst="rect">
            <a:avLst/>
          </a:prstGeom>
          <a:noFill/>
          <a:ln>
            <a:noFill/>
          </a:ln>
        </p:spPr>
      </p:pic>
      <p:pic>
        <p:nvPicPr>
          <p:cNvPr id="170" name="Google Shape;170;p25"/>
          <p:cNvPicPr preferRelativeResize="0"/>
          <p:nvPr/>
        </p:nvPicPr>
        <p:blipFill rotWithShape="1">
          <a:blip r:embed="rId5">
            <a:alphaModFix/>
          </a:blip>
          <a:srcRect b="0" l="0" r="0" t="0"/>
          <a:stretch/>
        </p:blipFill>
        <p:spPr>
          <a:xfrm>
            <a:off x="7090611" y="4550996"/>
            <a:ext cx="4170947" cy="2017142"/>
          </a:xfrm>
          <a:prstGeom prst="rect">
            <a:avLst/>
          </a:prstGeom>
          <a:noFill/>
          <a:ln>
            <a:noFill/>
          </a:ln>
        </p:spPr>
      </p:pic>
      <p:sp>
        <p:nvSpPr>
          <p:cNvPr id="171" name="Google Shape;171;p25"/>
          <p:cNvSpPr/>
          <p:nvPr/>
        </p:nvSpPr>
        <p:spPr>
          <a:xfrm>
            <a:off x="5864805" y="5348663"/>
            <a:ext cx="859960" cy="272716"/>
          </a:xfrm>
          <a:prstGeom prst="rightArrow">
            <a:avLst>
              <a:gd fmla="val 50000" name="adj1"/>
              <a:gd fmla="val 50000" name="adj2"/>
            </a:avLst>
          </a:prstGeom>
          <a:solidFill>
            <a:schemeClr val="accent6"/>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ctrTitle"/>
          </p:nvPr>
        </p:nvSpPr>
        <p:spPr>
          <a:xfrm>
            <a:off x="790903" y="1699879"/>
            <a:ext cx="10610193"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0000"/>
              </a:buClr>
              <a:buSzPts val="7200"/>
              <a:buFont typeface="Arial"/>
              <a:buNone/>
            </a:pPr>
            <a:r>
              <a:rPr lang="en-US" sz="7200">
                <a:solidFill>
                  <a:srgbClr val="FF0000"/>
                </a:solidFill>
                <a:latin typeface="Arial"/>
                <a:ea typeface="Arial"/>
                <a:cs typeface="Arial"/>
                <a:sym typeface="Arial"/>
              </a:rPr>
              <a:t>ISSUES IN CROSS COMPILERS</a:t>
            </a:r>
            <a:endParaRPr b="1" sz="7200">
              <a:solidFill>
                <a:srgbClr val="FF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448886" y="0"/>
            <a:ext cx="11178517"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sz="2800">
                <a:latin typeface="Arial"/>
                <a:ea typeface="Arial"/>
                <a:cs typeface="Arial"/>
                <a:sym typeface="Arial"/>
              </a:rPr>
              <a:t>Issues in Cross Compilers</a:t>
            </a:r>
            <a:endParaRPr sz="2800">
              <a:latin typeface="Arial"/>
              <a:ea typeface="Arial"/>
              <a:cs typeface="Arial"/>
              <a:sym typeface="Arial"/>
            </a:endParaRPr>
          </a:p>
        </p:txBody>
      </p:sp>
      <p:sp>
        <p:nvSpPr>
          <p:cNvPr id="182" name="Google Shape;182;p27"/>
          <p:cNvSpPr txBox="1"/>
          <p:nvPr>
            <p:ph idx="1" type="body"/>
          </p:nvPr>
        </p:nvSpPr>
        <p:spPr>
          <a:xfrm>
            <a:off x="448887" y="808891"/>
            <a:ext cx="1117851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1800"/>
              <a:buChar char="•"/>
            </a:pPr>
            <a:r>
              <a:rPr b="1" lang="en-US" sz="1800">
                <a:solidFill>
                  <a:schemeClr val="dk1"/>
                </a:solidFill>
                <a:latin typeface="Bookman Old Style"/>
                <a:ea typeface="Bookman Old Style"/>
                <a:cs typeface="Bookman Old Style"/>
                <a:sym typeface="Bookman Old Style"/>
              </a:rPr>
              <a:t>Portable native compiling is hard</a:t>
            </a:r>
            <a:endParaRPr/>
          </a:p>
          <a:p>
            <a:pPr indent="0" lvl="0" marL="352425"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Most programs are developed on x86 hardware, where they are compiled natively.  Most programs make assumptions about the type of machine they run on, which must match the platform in question or the program won’t work.  Common assumptions include</a:t>
            </a:r>
            <a:endParaRPr/>
          </a:p>
          <a:p>
            <a:pPr indent="-228600" lvl="1" marL="6858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Word size</a:t>
            </a:r>
            <a:endParaRPr/>
          </a:p>
          <a:p>
            <a:pPr indent="-228600" lvl="1" marL="6858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Endianness</a:t>
            </a:r>
            <a:endParaRPr/>
          </a:p>
          <a:p>
            <a:pPr indent="-228600" lvl="1" marL="6858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Alignment</a:t>
            </a:r>
            <a:endParaRPr/>
          </a:p>
          <a:p>
            <a:pPr indent="-228600" lvl="1" marL="6858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Default signedness</a:t>
            </a:r>
            <a:endParaRPr sz="1800">
              <a:latin typeface="Bookman Old Style"/>
              <a:ea typeface="Bookman Old Style"/>
              <a:cs typeface="Bookman Old Style"/>
              <a:sym typeface="Bookman Old Style"/>
            </a:endParaRPr>
          </a:p>
          <a:p>
            <a:pPr indent="-228600" lvl="1" marL="6858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When the target platform doesn’t have a Memory Management Unit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448886" y="0"/>
            <a:ext cx="11178517" cy="67376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sz="2800">
                <a:latin typeface="Arial"/>
                <a:ea typeface="Arial"/>
                <a:cs typeface="Arial"/>
                <a:sym typeface="Arial"/>
              </a:rPr>
              <a:t>Issues in Cross Compilers – cont..</a:t>
            </a:r>
            <a:endParaRPr sz="2800">
              <a:latin typeface="Arial"/>
              <a:ea typeface="Arial"/>
              <a:cs typeface="Arial"/>
              <a:sym typeface="Arial"/>
            </a:endParaRPr>
          </a:p>
        </p:txBody>
      </p:sp>
      <p:sp>
        <p:nvSpPr>
          <p:cNvPr id="188" name="Google Shape;188;p28"/>
          <p:cNvSpPr txBox="1"/>
          <p:nvPr>
            <p:ph idx="1" type="body"/>
          </p:nvPr>
        </p:nvSpPr>
        <p:spPr>
          <a:xfrm>
            <a:off x="448887" y="673769"/>
            <a:ext cx="11374145" cy="5830726"/>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1800"/>
              <a:buChar char="•"/>
            </a:pPr>
            <a:r>
              <a:rPr b="1" lang="en-US" sz="1800">
                <a:solidFill>
                  <a:schemeClr val="dk1"/>
                </a:solidFill>
                <a:latin typeface="Bookman Old Style"/>
                <a:ea typeface="Bookman Old Style"/>
                <a:cs typeface="Bookman Old Style"/>
                <a:sym typeface="Bookman Old Style"/>
              </a:rPr>
              <a:t>Configuring issues </a:t>
            </a:r>
            <a:r>
              <a:rPr lang="en-US" sz="1800">
                <a:solidFill>
                  <a:schemeClr val="dk1"/>
                </a:solidFill>
                <a:latin typeface="Bookman Old Style"/>
                <a:ea typeface="Bookman Old Style"/>
                <a:cs typeface="Bookman Old Style"/>
                <a:sym typeface="Bookman Old Style"/>
              </a:rPr>
              <a:t>– Packages with a separate configuration step runs some configuration tests.  When cross compiling, these values differ between the host system and the target system.</a:t>
            </a:r>
            <a:endParaRPr/>
          </a:p>
          <a:p>
            <a:pPr indent="-228600" lvl="0" marL="228600" rtl="0" algn="l">
              <a:lnSpc>
                <a:spcPct val="120000"/>
              </a:lnSpc>
              <a:spcBef>
                <a:spcPts val="400"/>
              </a:spcBef>
              <a:spcAft>
                <a:spcPts val="0"/>
              </a:spcAft>
              <a:buClr>
                <a:schemeClr val="dk1"/>
              </a:buClr>
              <a:buSzPts val="1800"/>
              <a:buChar char="•"/>
            </a:pPr>
            <a:r>
              <a:rPr b="1" lang="en-US" sz="1800">
                <a:solidFill>
                  <a:schemeClr val="dk1"/>
                </a:solidFill>
                <a:latin typeface="Bookman Old Style"/>
                <a:ea typeface="Bookman Old Style"/>
                <a:cs typeface="Bookman Old Style"/>
                <a:sym typeface="Bookman Old Style"/>
              </a:rPr>
              <a:t>HOSTCC vs TARGETCC </a:t>
            </a:r>
            <a:r>
              <a:rPr lang="en-US" sz="1800">
                <a:solidFill>
                  <a:schemeClr val="dk1"/>
                </a:solidFill>
                <a:latin typeface="Bookman Old Style"/>
                <a:ea typeface="Bookman Old Style"/>
                <a:cs typeface="Bookman Old Style"/>
                <a:sym typeface="Bookman Old Style"/>
              </a:rPr>
              <a:t>– Many build processes require compiling things to run on the host system.  Simply replacing the host compiler with a target compiler breaks packages that need to build things that run during the build itself.</a:t>
            </a:r>
            <a:endParaRPr/>
          </a:p>
          <a:p>
            <a:pPr indent="-228600" lvl="0" marL="228600" rtl="0" algn="l">
              <a:lnSpc>
                <a:spcPct val="120000"/>
              </a:lnSpc>
              <a:spcBef>
                <a:spcPts val="400"/>
              </a:spcBef>
              <a:spcAft>
                <a:spcPts val="0"/>
              </a:spcAft>
              <a:buClr>
                <a:schemeClr val="dk1"/>
              </a:buClr>
              <a:buSzPts val="1800"/>
              <a:buChar char="•"/>
            </a:pPr>
            <a:r>
              <a:rPr b="1" lang="en-US" sz="1800">
                <a:solidFill>
                  <a:schemeClr val="dk1"/>
                </a:solidFill>
                <a:latin typeface="Bookman Old Style"/>
                <a:ea typeface="Bookman Old Style"/>
                <a:cs typeface="Bookman Old Style"/>
                <a:sym typeface="Bookman Old Style"/>
              </a:rPr>
              <a:t>Toolchain Leaks </a:t>
            </a:r>
            <a:r>
              <a:rPr lang="en-US" sz="1800">
                <a:solidFill>
                  <a:schemeClr val="dk1"/>
                </a:solidFill>
                <a:latin typeface="Bookman Old Style"/>
                <a:ea typeface="Bookman Old Style"/>
                <a:cs typeface="Bookman Old Style"/>
                <a:sym typeface="Bookman Old Style"/>
              </a:rPr>
              <a:t>– An improperly configured cross-compile toolchain may leak bits of the host system into the compiled programs, resulting failures that are usually easy to detect but which can be difficult to diagnose and correct.  The toolchain may include the wrong header files, or search the wrong library paths at link time.  Shared libraries often depend on other shared libraries which can also sneak in unexpected link-time references to the host system</a:t>
            </a:r>
            <a:endParaRPr/>
          </a:p>
          <a:p>
            <a:pPr indent="-228600" lvl="0" marL="228600" rtl="0" algn="l">
              <a:lnSpc>
                <a:spcPct val="120000"/>
              </a:lnSpc>
              <a:spcBef>
                <a:spcPts val="400"/>
              </a:spcBef>
              <a:spcAft>
                <a:spcPts val="0"/>
              </a:spcAft>
              <a:buClr>
                <a:schemeClr val="dk1"/>
              </a:buClr>
              <a:buSzPts val="1800"/>
              <a:buChar char="•"/>
            </a:pPr>
            <a:r>
              <a:rPr b="1" lang="en-US" sz="1800">
                <a:solidFill>
                  <a:schemeClr val="dk1"/>
                </a:solidFill>
                <a:latin typeface="Bookman Old Style"/>
                <a:ea typeface="Bookman Old Style"/>
                <a:cs typeface="Bookman Old Style"/>
                <a:sym typeface="Bookman Old Style"/>
              </a:rPr>
              <a:t>Libraries</a:t>
            </a:r>
            <a:r>
              <a:rPr lang="en-US" sz="1800">
                <a:solidFill>
                  <a:schemeClr val="dk1"/>
                </a:solidFill>
                <a:latin typeface="Bookman Old Style"/>
                <a:ea typeface="Bookman Old Style"/>
                <a:cs typeface="Bookman Old Style"/>
                <a:sym typeface="Bookman Old Style"/>
              </a:rPr>
              <a:t> – Dynamically linked programs must access the appropriate shared libraries at compile time.  Shared libraries to the target system need to be added to the cross-compile toolchain so that programs can link against them</a:t>
            </a:r>
            <a:endParaRPr/>
          </a:p>
          <a:p>
            <a:pPr indent="-228600" lvl="0" marL="228600" rtl="0" algn="l">
              <a:lnSpc>
                <a:spcPct val="120000"/>
              </a:lnSpc>
              <a:spcBef>
                <a:spcPts val="400"/>
              </a:spcBef>
              <a:spcAft>
                <a:spcPts val="0"/>
              </a:spcAft>
              <a:buClr>
                <a:schemeClr val="dk1"/>
              </a:buClr>
              <a:buSzPts val="1800"/>
              <a:buChar char="•"/>
            </a:pPr>
            <a:r>
              <a:rPr b="1" lang="en-US" sz="1800">
                <a:solidFill>
                  <a:schemeClr val="dk1"/>
                </a:solidFill>
                <a:latin typeface="Bookman Old Style"/>
                <a:ea typeface="Bookman Old Style"/>
                <a:cs typeface="Bookman Old Style"/>
                <a:sym typeface="Bookman Old Style"/>
              </a:rPr>
              <a:t>Testing</a:t>
            </a:r>
            <a:r>
              <a:rPr lang="en-US" sz="1800">
                <a:solidFill>
                  <a:schemeClr val="dk1"/>
                </a:solidFill>
                <a:latin typeface="Bookman Old Style"/>
                <a:ea typeface="Bookman Old Style"/>
                <a:cs typeface="Bookman Old Style"/>
                <a:sym typeface="Bookman Old Style"/>
              </a:rPr>
              <a:t> – On native builds, the development system provides a convenient testing environment.  When cross-compiling, confirming that “hello world” built successfully can require configuring a bootloader, kernel, root file system, and shared libraries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1250404" y="380555"/>
            <a:ext cx="9691192" cy="8324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Arial"/>
              <a:buNone/>
            </a:pPr>
            <a:r>
              <a:rPr b="1" lang="en-US">
                <a:solidFill>
                  <a:srgbClr val="FF0000"/>
                </a:solidFill>
                <a:latin typeface="Arial"/>
                <a:ea typeface="Arial"/>
                <a:cs typeface="Arial"/>
                <a:sym typeface="Arial"/>
              </a:rPr>
              <a:t>Topics that will be covered </a:t>
            </a:r>
            <a:endParaRPr b="1">
              <a:solidFill>
                <a:srgbClr val="FF0000"/>
              </a:solidFill>
              <a:latin typeface="Arial"/>
              <a:ea typeface="Arial"/>
              <a:cs typeface="Arial"/>
              <a:sym typeface="Arial"/>
            </a:endParaRPr>
          </a:p>
        </p:txBody>
      </p:sp>
      <p:sp>
        <p:nvSpPr>
          <p:cNvPr id="93" name="Google Shape;93;p14"/>
          <p:cNvSpPr txBox="1"/>
          <p:nvPr>
            <p:ph idx="1" type="body"/>
          </p:nvPr>
        </p:nvSpPr>
        <p:spPr>
          <a:xfrm>
            <a:off x="646545" y="1732547"/>
            <a:ext cx="10982037" cy="474489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0000FF"/>
              </a:buClr>
              <a:buSzPts val="3600"/>
              <a:buChar char="•"/>
            </a:pPr>
            <a:r>
              <a:rPr b="1" lang="en-US" sz="3600">
                <a:solidFill>
                  <a:srgbClr val="0000FF"/>
                </a:solidFill>
                <a:latin typeface="Arial"/>
                <a:ea typeface="Arial"/>
                <a:cs typeface="Arial"/>
                <a:sym typeface="Arial"/>
              </a:rPr>
              <a:t>Cross Compiler – T diagrams</a:t>
            </a:r>
            <a:endParaRPr/>
          </a:p>
          <a:p>
            <a:pPr indent="-228600" lvl="0" marL="228600" rtl="0" algn="l">
              <a:lnSpc>
                <a:spcPct val="90000"/>
              </a:lnSpc>
              <a:spcBef>
                <a:spcPts val="1000"/>
              </a:spcBef>
              <a:spcAft>
                <a:spcPts val="0"/>
              </a:spcAft>
              <a:buClr>
                <a:srgbClr val="0000FF"/>
              </a:buClr>
              <a:buSzPts val="3600"/>
              <a:buChar char="•"/>
            </a:pPr>
            <a:r>
              <a:rPr b="1" lang="en-US" sz="3600">
                <a:solidFill>
                  <a:srgbClr val="0000FF"/>
                </a:solidFill>
                <a:latin typeface="Arial"/>
                <a:ea typeface="Arial"/>
                <a:cs typeface="Arial"/>
                <a:sym typeface="Arial"/>
              </a:rPr>
              <a:t>Issues in Cross Compilers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ctrTitle"/>
          </p:nvPr>
        </p:nvSpPr>
        <p:spPr>
          <a:xfrm>
            <a:off x="790903" y="1699879"/>
            <a:ext cx="10610193"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0000"/>
              </a:buClr>
              <a:buSzPts val="7200"/>
              <a:buFont typeface="Arial"/>
              <a:buNone/>
            </a:pPr>
            <a:r>
              <a:rPr lang="en-US" sz="7200">
                <a:solidFill>
                  <a:srgbClr val="FF0000"/>
                </a:solidFill>
                <a:latin typeface="Arial"/>
                <a:ea typeface="Arial"/>
                <a:cs typeface="Arial"/>
                <a:sym typeface="Arial"/>
              </a:rPr>
              <a:t>CROSS COMPILER</a:t>
            </a:r>
            <a:endParaRPr b="1" sz="7200">
              <a:solidFill>
                <a:srgbClr val="FF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48887" y="0"/>
            <a:ext cx="8518650"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Cross Compiler</a:t>
            </a:r>
            <a:endParaRPr sz="3600">
              <a:latin typeface="Arial"/>
              <a:ea typeface="Arial"/>
              <a:cs typeface="Arial"/>
              <a:sym typeface="Arial"/>
            </a:endParaRPr>
          </a:p>
        </p:txBody>
      </p:sp>
      <p:sp>
        <p:nvSpPr>
          <p:cNvPr id="104" name="Google Shape;104;p16"/>
          <p:cNvSpPr txBox="1"/>
          <p:nvPr>
            <p:ph idx="1" type="body"/>
          </p:nvPr>
        </p:nvSpPr>
        <p:spPr>
          <a:xfrm>
            <a:off x="448887" y="808891"/>
            <a:ext cx="1117851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114300" lvl="0" marL="228600" rtl="0" algn="l">
              <a:lnSpc>
                <a:spcPct val="120000"/>
              </a:lnSpc>
              <a:spcBef>
                <a:spcPts val="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A </a:t>
            </a:r>
            <a:r>
              <a:rPr b="1" lang="en-US" sz="1800">
                <a:solidFill>
                  <a:schemeClr val="dk1"/>
                </a:solidFill>
                <a:latin typeface="Bookman Old Style"/>
                <a:ea typeface="Bookman Old Style"/>
                <a:cs typeface="Bookman Old Style"/>
                <a:sym typeface="Bookman Old Style"/>
              </a:rPr>
              <a:t>cross compiler </a:t>
            </a:r>
            <a:r>
              <a:rPr lang="en-US" sz="1800">
                <a:solidFill>
                  <a:schemeClr val="dk1"/>
                </a:solidFill>
                <a:latin typeface="Bookman Old Style"/>
                <a:ea typeface="Bookman Old Style"/>
                <a:cs typeface="Bookman Old Style"/>
                <a:sym typeface="Bookman Old Style"/>
              </a:rPr>
              <a:t>is a compiler capable of creating executable code for a platform other than the one on which the compiler is running</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For example, a compiler that runs on a Windows 7 PC but generates code that runs on Android smartphone is a cross compiler</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A cross compiler is necessary to compiler code for </a:t>
            </a:r>
            <a:r>
              <a:rPr b="1" lang="en-US" sz="1800">
                <a:solidFill>
                  <a:schemeClr val="dk1"/>
                </a:solidFill>
                <a:latin typeface="Bookman Old Style"/>
                <a:ea typeface="Bookman Old Style"/>
                <a:cs typeface="Bookman Old Style"/>
                <a:sym typeface="Bookman Old Style"/>
              </a:rPr>
              <a:t>multiple platforms from one development host</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Direct compilation on the target platform might be infeasible, for example on a microcontroller of an embedded system, because those systems contain no operating system</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In </a:t>
            </a:r>
            <a:r>
              <a:rPr b="1" lang="en-US" sz="1800">
                <a:solidFill>
                  <a:schemeClr val="dk1"/>
                </a:solidFill>
                <a:latin typeface="Bookman Old Style"/>
                <a:ea typeface="Bookman Old Style"/>
                <a:cs typeface="Bookman Old Style"/>
                <a:sym typeface="Bookman Old Style"/>
              </a:rPr>
              <a:t>paravirtualization</a:t>
            </a:r>
            <a:r>
              <a:rPr lang="en-US" sz="1800">
                <a:solidFill>
                  <a:schemeClr val="dk1"/>
                </a:solidFill>
                <a:latin typeface="Bookman Old Style"/>
                <a:ea typeface="Bookman Old Style"/>
                <a:cs typeface="Bookman Old Style"/>
                <a:sym typeface="Bookman Old Style"/>
              </a:rPr>
              <a:t>, one computer runs multiple operating systems and a cross compiler could generate an executable for each of them from one main source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448887" y="0"/>
            <a:ext cx="6650182"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Uses of a Cross Compiler</a:t>
            </a:r>
            <a:endParaRPr sz="3600">
              <a:latin typeface="Arial"/>
              <a:ea typeface="Arial"/>
              <a:cs typeface="Arial"/>
              <a:sym typeface="Arial"/>
            </a:endParaRPr>
          </a:p>
        </p:txBody>
      </p:sp>
      <p:sp>
        <p:nvSpPr>
          <p:cNvPr id="110" name="Google Shape;110;p17"/>
          <p:cNvSpPr txBox="1"/>
          <p:nvPr>
            <p:ph idx="1" type="body"/>
          </p:nvPr>
        </p:nvSpPr>
        <p:spPr>
          <a:xfrm>
            <a:off x="448887" y="808891"/>
            <a:ext cx="1117851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The fundamental use is to separate the build environment from the target environment.</a:t>
            </a:r>
            <a:endParaRPr/>
          </a:p>
          <a:p>
            <a:pPr indent="0" lvl="0" marL="0" rtl="0" algn="l">
              <a:lnSpc>
                <a:spcPct val="114000"/>
              </a:lnSpc>
              <a:spcBef>
                <a:spcPts val="3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This is useful in several situations:</a:t>
            </a:r>
            <a:endParaRPr/>
          </a:p>
          <a:p>
            <a:pPr indent="-228600" lvl="0" marL="228600" rtl="0" algn="l">
              <a:lnSpc>
                <a:spcPct val="114000"/>
              </a:lnSpc>
              <a:spcBef>
                <a:spcPts val="300"/>
              </a:spcBef>
              <a:spcAft>
                <a:spcPts val="0"/>
              </a:spcAft>
              <a:buClr>
                <a:schemeClr val="dk1"/>
              </a:buClr>
              <a:buSzPts val="1800"/>
              <a:buChar char="•"/>
            </a:pPr>
            <a:r>
              <a:rPr b="1" lang="en-US" sz="1800">
                <a:solidFill>
                  <a:schemeClr val="dk1"/>
                </a:solidFill>
                <a:latin typeface="Bookman Old Style"/>
                <a:ea typeface="Bookman Old Style"/>
                <a:cs typeface="Bookman Old Style"/>
                <a:sym typeface="Bookman Old Style"/>
              </a:rPr>
              <a:t>Embedded computers </a:t>
            </a:r>
            <a:r>
              <a:rPr lang="en-US" sz="1800">
                <a:solidFill>
                  <a:schemeClr val="dk1"/>
                </a:solidFill>
                <a:latin typeface="Bookman Old Style"/>
                <a:ea typeface="Bookman Old Style"/>
                <a:cs typeface="Bookman Old Style"/>
                <a:sym typeface="Bookman Old Style"/>
              </a:rPr>
              <a:t>where a device has extremely limited resources.  For example, a microwave oven will have an extremely small computer to read its touchpad and door sensor, provide output to a digital display and speaker and to control the machinery for cooking food.  This computer will not be powerful enough to run a compiler, a file system, or a development environment.  Cross compilation will be useful here.</a:t>
            </a:r>
            <a:endParaRPr/>
          </a:p>
          <a:p>
            <a:pPr indent="-228600" lvl="0" marL="228600" rtl="0" algn="l">
              <a:lnSpc>
                <a:spcPct val="114000"/>
              </a:lnSpc>
              <a:spcBef>
                <a:spcPts val="300"/>
              </a:spcBef>
              <a:spcAft>
                <a:spcPts val="0"/>
              </a:spcAft>
              <a:buClr>
                <a:schemeClr val="dk1"/>
              </a:buClr>
              <a:buSzPts val="1800"/>
              <a:buChar char="•"/>
            </a:pPr>
            <a:r>
              <a:rPr b="1" lang="en-US" sz="1800">
                <a:solidFill>
                  <a:schemeClr val="dk1"/>
                </a:solidFill>
                <a:latin typeface="Bookman Old Style"/>
                <a:ea typeface="Bookman Old Style"/>
                <a:cs typeface="Bookman Old Style"/>
                <a:sym typeface="Bookman Old Style"/>
              </a:rPr>
              <a:t>Compiling for multiple machines</a:t>
            </a:r>
            <a:r>
              <a:rPr lang="en-US" sz="1800">
                <a:solidFill>
                  <a:schemeClr val="dk1"/>
                </a:solidFill>
                <a:latin typeface="Bookman Old Style"/>
                <a:ea typeface="Bookman Old Style"/>
                <a:cs typeface="Bookman Old Style"/>
                <a:sym typeface="Bookman Old Style"/>
              </a:rPr>
              <a:t>.  For example, a company may wish to support several different versions of an operating system or to support several different operating systems.  By using a cross compiler, a single build environment can be set up to compile for each of these targets</a:t>
            </a:r>
            <a:endParaRPr/>
          </a:p>
          <a:p>
            <a:pPr indent="-228600" lvl="0" marL="228600" rtl="0" algn="l">
              <a:lnSpc>
                <a:spcPct val="114000"/>
              </a:lnSpc>
              <a:spcBef>
                <a:spcPts val="300"/>
              </a:spcBef>
              <a:spcAft>
                <a:spcPts val="0"/>
              </a:spcAft>
              <a:buClr>
                <a:schemeClr val="dk1"/>
              </a:buClr>
              <a:buSzPts val="1800"/>
              <a:buChar char="•"/>
            </a:pPr>
            <a:r>
              <a:rPr b="1" lang="en-US" sz="1800">
                <a:solidFill>
                  <a:schemeClr val="dk1"/>
                </a:solidFill>
                <a:latin typeface="Bookman Old Style"/>
                <a:ea typeface="Bookman Old Style"/>
                <a:cs typeface="Bookman Old Style"/>
                <a:sym typeface="Bookman Old Style"/>
              </a:rPr>
              <a:t>Compiling on a server farm </a:t>
            </a:r>
            <a:r>
              <a:rPr lang="en-US" sz="1800">
                <a:solidFill>
                  <a:schemeClr val="dk1"/>
                </a:solidFill>
                <a:latin typeface="Bookman Old Style"/>
                <a:ea typeface="Bookman Old Style"/>
                <a:cs typeface="Bookman Old Style"/>
                <a:sym typeface="Bookman Old Style"/>
              </a:rPr>
              <a:t>(collection of computer servers) : A complicated build that involves many compile operations can be executed across</a:t>
            </a:r>
            <a:endParaRPr/>
          </a:p>
          <a:p>
            <a:pPr indent="-228600" lvl="0" marL="228600" rtl="0" algn="l">
              <a:lnSpc>
                <a:spcPct val="114000"/>
              </a:lnSpc>
              <a:spcBef>
                <a:spcPts val="3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Bootstrapping to a new platform (Bootstrapping is the technique for producing a self-compiling compiler – that is, a compiler written in the source programming language that it intends to compile)</a:t>
            </a:r>
            <a:endParaRPr/>
          </a:p>
          <a:p>
            <a:pPr indent="-228600" lvl="0" marL="228600" rtl="0" algn="l">
              <a:lnSpc>
                <a:spcPct val="114000"/>
              </a:lnSpc>
              <a:spcBef>
                <a:spcPts val="3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Compiling native code for emulators for older obsolete platforms</a:t>
            </a:r>
            <a:endParaRPr/>
          </a:p>
          <a:p>
            <a:pPr indent="-114300" lvl="0" marL="228600" rtl="0" algn="l">
              <a:lnSpc>
                <a:spcPct val="114000"/>
              </a:lnSpc>
              <a:spcBef>
                <a:spcPts val="300"/>
              </a:spcBef>
              <a:spcAft>
                <a:spcPts val="0"/>
              </a:spcAft>
              <a:buClr>
                <a:schemeClr val="dk1"/>
              </a:buClr>
              <a:buSzPts val="1800"/>
              <a:buNone/>
            </a:pPr>
            <a:r>
              <a:t/>
            </a:r>
            <a:endParaRPr sz="1800">
              <a:latin typeface="Bookman Old Style"/>
              <a:ea typeface="Bookman Old Style"/>
              <a:cs typeface="Bookman Old Style"/>
              <a:sym typeface="Bookman Old Styl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idx="1" type="body"/>
          </p:nvPr>
        </p:nvSpPr>
        <p:spPr>
          <a:xfrm>
            <a:off x="448887" y="708197"/>
            <a:ext cx="11178517" cy="5909169"/>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120650" lvl="0" marL="228600" rtl="0" algn="l">
              <a:lnSpc>
                <a:spcPct val="110000"/>
              </a:lnSpc>
              <a:spcBef>
                <a:spcPts val="0"/>
              </a:spcBef>
              <a:spcAft>
                <a:spcPts val="0"/>
              </a:spcAft>
              <a:buClr>
                <a:schemeClr val="dk1"/>
              </a:buClr>
              <a:buSzPts val="1700"/>
              <a:buNone/>
            </a:pPr>
            <a:r>
              <a:t/>
            </a:r>
            <a:endParaRPr sz="1700">
              <a:latin typeface="Bookman Old Style"/>
              <a:ea typeface="Bookman Old Style"/>
              <a:cs typeface="Bookman Old Style"/>
              <a:sym typeface="Bookman Old Style"/>
            </a:endParaRPr>
          </a:p>
          <a:p>
            <a:pPr indent="-228600" lvl="0" marL="228600" rtl="0" algn="l">
              <a:lnSpc>
                <a:spcPct val="110000"/>
              </a:lnSpc>
              <a:spcBef>
                <a:spcPts val="400"/>
              </a:spcBef>
              <a:spcAft>
                <a:spcPts val="0"/>
              </a:spcAft>
              <a:buClr>
                <a:schemeClr val="dk1"/>
              </a:buClr>
              <a:buSzPts val="1700"/>
              <a:buChar char="•"/>
            </a:pPr>
            <a:r>
              <a:rPr lang="en-US" sz="1700">
                <a:solidFill>
                  <a:schemeClr val="dk1"/>
                </a:solidFill>
                <a:latin typeface="Bookman Old Style"/>
                <a:ea typeface="Bookman Old Style"/>
                <a:cs typeface="Bookman Old Style"/>
                <a:sym typeface="Bookman Old Style"/>
              </a:rPr>
              <a:t>GCC, a free software collection of compilers, can be set up to cross compile</a:t>
            </a:r>
            <a:endParaRPr/>
          </a:p>
          <a:p>
            <a:pPr indent="-228600" lvl="0" marL="228600" rtl="0" algn="l">
              <a:lnSpc>
                <a:spcPct val="110000"/>
              </a:lnSpc>
              <a:spcBef>
                <a:spcPts val="400"/>
              </a:spcBef>
              <a:spcAft>
                <a:spcPts val="0"/>
              </a:spcAft>
              <a:buClr>
                <a:schemeClr val="dk1"/>
              </a:buClr>
              <a:buSzPts val="1700"/>
              <a:buChar char="•"/>
            </a:pPr>
            <a:r>
              <a:rPr lang="en-US" sz="1700">
                <a:solidFill>
                  <a:schemeClr val="dk1"/>
                </a:solidFill>
                <a:latin typeface="Bookman Old Style"/>
                <a:ea typeface="Bookman Old Style"/>
                <a:cs typeface="Bookman Old Style"/>
                <a:sym typeface="Bookman Old Style"/>
              </a:rPr>
              <a:t>It supports many platforms and languages</a:t>
            </a:r>
            <a:endParaRPr/>
          </a:p>
          <a:p>
            <a:pPr indent="-228600" lvl="0" marL="228600" rtl="0" algn="l">
              <a:lnSpc>
                <a:spcPct val="110000"/>
              </a:lnSpc>
              <a:spcBef>
                <a:spcPts val="400"/>
              </a:spcBef>
              <a:spcAft>
                <a:spcPts val="0"/>
              </a:spcAft>
              <a:buClr>
                <a:schemeClr val="dk1"/>
              </a:buClr>
              <a:buSzPts val="1700"/>
              <a:buChar char="•"/>
            </a:pPr>
            <a:r>
              <a:rPr lang="en-US" sz="1700">
                <a:solidFill>
                  <a:schemeClr val="dk1"/>
                </a:solidFill>
                <a:latin typeface="Bookman Old Style"/>
                <a:ea typeface="Bookman Old Style"/>
                <a:cs typeface="Bookman Old Style"/>
                <a:sym typeface="Bookman Old Style"/>
              </a:rPr>
              <a:t>GCC requires a copy of binutils ( GNU Binary Utilities – a set of programming tools for creating and managing binary programs, object files, libraries, profile data, and assembly source code) be available for each targeted platform</a:t>
            </a:r>
            <a:endParaRPr/>
          </a:p>
          <a:p>
            <a:pPr indent="-228600" lvl="0" marL="228600" rtl="0" algn="l">
              <a:lnSpc>
                <a:spcPct val="110000"/>
              </a:lnSpc>
              <a:spcBef>
                <a:spcPts val="400"/>
              </a:spcBef>
              <a:spcAft>
                <a:spcPts val="0"/>
              </a:spcAft>
              <a:buClr>
                <a:schemeClr val="dk1"/>
              </a:buClr>
              <a:buSzPts val="1700"/>
              <a:buChar char="•"/>
            </a:pPr>
            <a:r>
              <a:rPr lang="en-US" sz="1700">
                <a:solidFill>
                  <a:schemeClr val="dk1"/>
                </a:solidFill>
                <a:latin typeface="Bookman Old Style"/>
                <a:ea typeface="Bookman Old Style"/>
                <a:cs typeface="Bookman Old Style"/>
                <a:sym typeface="Bookman Old Style"/>
              </a:rPr>
              <a:t>Especially important is the GNU Assembler</a:t>
            </a:r>
            <a:endParaRPr/>
          </a:p>
          <a:p>
            <a:pPr indent="-228600" lvl="0" marL="228600" rtl="0" algn="l">
              <a:lnSpc>
                <a:spcPct val="110000"/>
              </a:lnSpc>
              <a:spcBef>
                <a:spcPts val="400"/>
              </a:spcBef>
              <a:spcAft>
                <a:spcPts val="0"/>
              </a:spcAft>
              <a:buClr>
                <a:schemeClr val="dk1"/>
              </a:buClr>
              <a:buSzPts val="1700"/>
              <a:buChar char="•"/>
            </a:pPr>
            <a:r>
              <a:rPr lang="en-US" sz="1700">
                <a:solidFill>
                  <a:schemeClr val="dk1"/>
                </a:solidFill>
                <a:latin typeface="Bookman Old Style"/>
                <a:ea typeface="Bookman Old Style"/>
                <a:cs typeface="Bookman Old Style"/>
                <a:sym typeface="Bookman Old Style"/>
              </a:rPr>
              <a:t>Cross-compiling GCC requires that a portion of the target platform’s C standard library be available on the host platform</a:t>
            </a:r>
            <a:endParaRPr/>
          </a:p>
        </p:txBody>
      </p:sp>
      <p:sp>
        <p:nvSpPr>
          <p:cNvPr id="116" name="Google Shape;116;p18"/>
          <p:cNvSpPr txBox="1"/>
          <p:nvPr>
            <p:ph type="title"/>
          </p:nvPr>
        </p:nvSpPr>
        <p:spPr>
          <a:xfrm>
            <a:off x="564596" y="-1"/>
            <a:ext cx="10263825" cy="70819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GCC and Cross Compilation</a:t>
            </a:r>
            <a:endParaRPr sz="36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idx="1" type="body"/>
          </p:nvPr>
        </p:nvSpPr>
        <p:spPr>
          <a:xfrm>
            <a:off x="416804" y="1333840"/>
            <a:ext cx="6786102" cy="3735466"/>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120650" lvl="0" marL="228600" rtl="0" algn="l">
              <a:lnSpc>
                <a:spcPct val="110000"/>
              </a:lnSpc>
              <a:spcBef>
                <a:spcPts val="0"/>
              </a:spcBef>
              <a:spcAft>
                <a:spcPts val="0"/>
              </a:spcAft>
              <a:buClr>
                <a:schemeClr val="dk1"/>
              </a:buClr>
              <a:buSzPts val="1700"/>
              <a:buNone/>
            </a:pPr>
            <a:r>
              <a:t/>
            </a:r>
            <a:endParaRPr sz="1700">
              <a:latin typeface="Bookman Old Style"/>
              <a:ea typeface="Bookman Old Style"/>
              <a:cs typeface="Bookman Old Style"/>
              <a:sym typeface="Bookman Old Style"/>
            </a:endParaRPr>
          </a:p>
          <a:p>
            <a:pPr indent="-228600" lvl="0" marL="228600" rtl="0" algn="l">
              <a:lnSpc>
                <a:spcPct val="110000"/>
              </a:lnSpc>
              <a:spcBef>
                <a:spcPts val="400"/>
              </a:spcBef>
              <a:spcAft>
                <a:spcPts val="0"/>
              </a:spcAft>
              <a:buClr>
                <a:schemeClr val="dk1"/>
              </a:buClr>
              <a:buSzPts val="1700"/>
              <a:buChar char="•"/>
            </a:pPr>
            <a:r>
              <a:rPr lang="en-US" sz="1700">
                <a:solidFill>
                  <a:schemeClr val="dk1"/>
                </a:solidFill>
                <a:latin typeface="Bookman Old Style"/>
                <a:ea typeface="Bookman Old Style"/>
                <a:cs typeface="Bookman Old Style"/>
                <a:sym typeface="Bookman Old Style"/>
              </a:rPr>
              <a:t>In computing, tombstone diagrams consist of a set of puzzle pieces representing compilers and other related language processing programs</a:t>
            </a:r>
            <a:endParaRPr/>
          </a:p>
          <a:p>
            <a:pPr indent="-228600" lvl="0" marL="228600" rtl="0" algn="l">
              <a:lnSpc>
                <a:spcPct val="110000"/>
              </a:lnSpc>
              <a:spcBef>
                <a:spcPts val="400"/>
              </a:spcBef>
              <a:spcAft>
                <a:spcPts val="0"/>
              </a:spcAft>
              <a:buClr>
                <a:schemeClr val="dk1"/>
              </a:buClr>
              <a:buSzPts val="1700"/>
              <a:buChar char="•"/>
            </a:pPr>
            <a:r>
              <a:rPr lang="en-US" sz="1700">
                <a:solidFill>
                  <a:schemeClr val="dk1"/>
                </a:solidFill>
                <a:latin typeface="Bookman Old Style"/>
                <a:ea typeface="Bookman Old Style"/>
                <a:cs typeface="Bookman Old Style"/>
                <a:sym typeface="Bookman Old Style"/>
              </a:rPr>
              <a:t>They are used to illustrate and reason about transformations from a source language (left of T) to a target language (right of T) realized in am implementation language (bottom of T)</a:t>
            </a:r>
            <a:endParaRPr/>
          </a:p>
          <a:p>
            <a:pPr indent="-228600" lvl="0" marL="228600" rtl="0" algn="l">
              <a:lnSpc>
                <a:spcPct val="110000"/>
              </a:lnSpc>
              <a:spcBef>
                <a:spcPts val="400"/>
              </a:spcBef>
              <a:spcAft>
                <a:spcPts val="0"/>
              </a:spcAft>
              <a:buClr>
                <a:schemeClr val="dk1"/>
              </a:buClr>
              <a:buSzPts val="1700"/>
              <a:buChar char="•"/>
            </a:pPr>
            <a:r>
              <a:rPr lang="en-US" sz="1700">
                <a:solidFill>
                  <a:schemeClr val="dk1"/>
                </a:solidFill>
                <a:latin typeface="Bookman Old Style"/>
                <a:ea typeface="Bookman Old Style"/>
                <a:cs typeface="Bookman Old Style"/>
                <a:sym typeface="Bookman Old Style"/>
              </a:rPr>
              <a:t>They are most commonly found describing complicated processes for bootstrapping, porting, and self-compiling of compilers, interpreters and macro-processors</a:t>
            </a:r>
            <a:endParaRPr/>
          </a:p>
        </p:txBody>
      </p:sp>
      <p:sp>
        <p:nvSpPr>
          <p:cNvPr id="122" name="Google Shape;122;p19"/>
          <p:cNvSpPr txBox="1"/>
          <p:nvPr>
            <p:ph type="title"/>
          </p:nvPr>
        </p:nvSpPr>
        <p:spPr>
          <a:xfrm>
            <a:off x="564596" y="192503"/>
            <a:ext cx="10263825" cy="70819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Tombstone diagram (T-diagrams)</a:t>
            </a:r>
            <a:endParaRPr sz="3600">
              <a:latin typeface="Arial"/>
              <a:ea typeface="Arial"/>
              <a:cs typeface="Arial"/>
              <a:sym typeface="Arial"/>
            </a:endParaRPr>
          </a:p>
        </p:txBody>
      </p:sp>
      <p:pic>
        <p:nvPicPr>
          <p:cNvPr id="123" name="Google Shape;123;p19"/>
          <p:cNvPicPr preferRelativeResize="0"/>
          <p:nvPr/>
        </p:nvPicPr>
        <p:blipFill rotWithShape="1">
          <a:blip r:embed="rId3">
            <a:alphaModFix/>
          </a:blip>
          <a:srcRect b="0" l="0" r="0" t="0"/>
          <a:stretch/>
        </p:blipFill>
        <p:spPr>
          <a:xfrm>
            <a:off x="7436156" y="1726871"/>
            <a:ext cx="4515270" cy="294940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448886" y="32084"/>
            <a:ext cx="11294225" cy="79074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Different Diagrams for different kinds of programs</a:t>
            </a:r>
            <a:endParaRPr sz="3600">
              <a:latin typeface="Arial"/>
              <a:ea typeface="Arial"/>
              <a:cs typeface="Arial"/>
              <a:sym typeface="Arial"/>
            </a:endParaRPr>
          </a:p>
        </p:txBody>
      </p:sp>
      <p:pic>
        <p:nvPicPr>
          <p:cNvPr id="129" name="Google Shape;129;p20"/>
          <p:cNvPicPr preferRelativeResize="0"/>
          <p:nvPr/>
        </p:nvPicPr>
        <p:blipFill rotWithShape="1">
          <a:blip r:embed="rId3">
            <a:alphaModFix/>
          </a:blip>
          <a:srcRect b="0" l="0" r="0" t="0"/>
          <a:stretch/>
        </p:blipFill>
        <p:spPr>
          <a:xfrm>
            <a:off x="661160" y="857090"/>
            <a:ext cx="4483495" cy="2602436"/>
          </a:xfrm>
          <a:prstGeom prst="rect">
            <a:avLst/>
          </a:prstGeom>
          <a:noFill/>
          <a:ln cap="sq" cmpd="sng" w="38100">
            <a:solidFill>
              <a:schemeClr val="accent6"/>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130" name="Google Shape;130;p20"/>
          <p:cNvPicPr preferRelativeResize="0"/>
          <p:nvPr/>
        </p:nvPicPr>
        <p:blipFill rotWithShape="1">
          <a:blip r:embed="rId4">
            <a:alphaModFix/>
          </a:blip>
          <a:srcRect b="0" l="0" r="0" t="0"/>
          <a:stretch/>
        </p:blipFill>
        <p:spPr>
          <a:xfrm>
            <a:off x="6483927" y="854080"/>
            <a:ext cx="4919608" cy="2657508"/>
          </a:xfrm>
          <a:prstGeom prst="rect">
            <a:avLst/>
          </a:prstGeom>
          <a:noFill/>
          <a:ln cap="sq" cmpd="sng" w="38100">
            <a:solidFill>
              <a:schemeClr val="accent6"/>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131" name="Google Shape;131;p20"/>
          <p:cNvPicPr preferRelativeResize="0"/>
          <p:nvPr/>
        </p:nvPicPr>
        <p:blipFill rotWithShape="1">
          <a:blip r:embed="rId5">
            <a:alphaModFix/>
          </a:blip>
          <a:srcRect b="0" l="0" r="0" t="0"/>
          <a:stretch/>
        </p:blipFill>
        <p:spPr>
          <a:xfrm>
            <a:off x="3929146" y="3768436"/>
            <a:ext cx="4124963" cy="2763641"/>
          </a:xfrm>
          <a:prstGeom prst="rect">
            <a:avLst/>
          </a:prstGeom>
          <a:noFill/>
          <a:ln cap="sq" cmpd="sng" w="38100">
            <a:solidFill>
              <a:schemeClr val="accent6"/>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448875" y="32078"/>
            <a:ext cx="11294100" cy="5001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n-US" sz="3600">
                <a:latin typeface="Arial"/>
                <a:ea typeface="Arial"/>
                <a:cs typeface="Arial"/>
                <a:sym typeface="Arial"/>
              </a:rPr>
              <a:t>Different Diagrams for different kinds of programs – cont..</a:t>
            </a:r>
            <a:endParaRPr sz="3600">
              <a:latin typeface="Arial"/>
              <a:ea typeface="Arial"/>
              <a:cs typeface="Arial"/>
              <a:sym typeface="Arial"/>
            </a:endParaRPr>
          </a:p>
        </p:txBody>
      </p:sp>
      <p:pic>
        <p:nvPicPr>
          <p:cNvPr id="137" name="Google Shape;137;p21"/>
          <p:cNvPicPr preferRelativeResize="0"/>
          <p:nvPr/>
        </p:nvPicPr>
        <p:blipFill rotWithShape="1">
          <a:blip r:embed="rId3">
            <a:alphaModFix/>
          </a:blip>
          <a:srcRect b="0" l="0" r="0" t="0"/>
          <a:stretch/>
        </p:blipFill>
        <p:spPr>
          <a:xfrm>
            <a:off x="644550" y="869405"/>
            <a:ext cx="4638649" cy="2537614"/>
          </a:xfrm>
          <a:prstGeom prst="rect">
            <a:avLst/>
          </a:prstGeom>
          <a:noFill/>
          <a:ln cap="sq" cmpd="sng" w="38100">
            <a:solidFill>
              <a:schemeClr val="accent6"/>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138" name="Google Shape;138;p21"/>
          <p:cNvPicPr preferRelativeResize="0"/>
          <p:nvPr/>
        </p:nvPicPr>
        <p:blipFill rotWithShape="1">
          <a:blip r:embed="rId4">
            <a:alphaModFix/>
          </a:blip>
          <a:srcRect b="0" l="0" r="0" t="0"/>
          <a:stretch/>
        </p:blipFill>
        <p:spPr>
          <a:xfrm>
            <a:off x="644550" y="3658787"/>
            <a:ext cx="4638649" cy="2935977"/>
          </a:xfrm>
          <a:prstGeom prst="rect">
            <a:avLst/>
          </a:prstGeom>
          <a:noFill/>
          <a:ln cap="sq" cmpd="sng" w="38100">
            <a:solidFill>
              <a:schemeClr val="accent6"/>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139" name="Google Shape;139;p21"/>
          <p:cNvPicPr preferRelativeResize="0"/>
          <p:nvPr/>
        </p:nvPicPr>
        <p:blipFill rotWithShape="1">
          <a:blip r:embed="rId5">
            <a:alphaModFix/>
          </a:blip>
          <a:srcRect b="0" l="0" r="0" t="0"/>
          <a:stretch/>
        </p:blipFill>
        <p:spPr>
          <a:xfrm>
            <a:off x="5963198" y="1891012"/>
            <a:ext cx="4461163" cy="3076000"/>
          </a:xfrm>
          <a:prstGeom prst="rect">
            <a:avLst/>
          </a:prstGeom>
          <a:noFill/>
          <a:ln cap="sq" cmpd="sng" w="38100">
            <a:solidFill>
              <a:schemeClr val="accent6"/>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