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 name="Google Shape;17;p2"/>
          <p:cNvSpPr txBox="1"/>
          <p:nvPr/>
        </p:nvSpPr>
        <p:spPr>
          <a:xfrm>
            <a:off x="10298545" y="240145"/>
            <a:ext cx="1524000" cy="5634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 name="Google Shape;18;p2"/>
          <p:cNvPicPr preferRelativeResize="0"/>
          <p:nvPr/>
        </p:nvPicPr>
        <p:blipFill rotWithShape="1">
          <a:blip r:embed="rId2">
            <a:alphaModFix/>
          </a:blip>
          <a:srcRect b="0" l="0" r="0" t="0"/>
          <a:stretch/>
        </p:blipFill>
        <p:spPr>
          <a:xfrm>
            <a:off x="10744200" y="270164"/>
            <a:ext cx="1219200" cy="5334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0" name="Shape 70"/>
        <p:cNvGrpSpPr/>
        <p:nvPr/>
      </p:nvGrpSpPr>
      <p:grpSpPr>
        <a:xfrm>
          <a:off x="0" y="0"/>
          <a:ext cx="0" cy="0"/>
          <a:chOff x="0" y="0"/>
          <a:chExt cx="0" cy="0"/>
        </a:xfrm>
      </p:grpSpPr>
      <p:sp>
        <p:nvSpPr>
          <p:cNvPr id="71" name="Google Shape;71;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9" name="Google Shape;59;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0" name="Google Shape;60;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0"/>
          <p:cNvSpPr/>
          <p:nvPr>
            <p:ph idx="2" type="pic"/>
          </p:nvPr>
        </p:nvSpPr>
        <p:spPr>
          <a:xfrm>
            <a:off x="5183188" y="987425"/>
            <a:ext cx="6172200" cy="4873625"/>
          </a:xfrm>
          <a:prstGeom prst="rect">
            <a:avLst/>
          </a:prstGeom>
          <a:noFill/>
          <a:ln>
            <a:noFill/>
          </a:ln>
        </p:spPr>
      </p:sp>
      <p:sp>
        <p:nvSpPr>
          <p:cNvPr id="66" name="Google Shape;66;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677917" y="1122363"/>
            <a:ext cx="10610193"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0000"/>
              </a:buClr>
              <a:buSzPts val="6000"/>
              <a:buFont typeface="Arial"/>
              <a:buNone/>
            </a:pPr>
            <a:r>
              <a:rPr lang="en-US">
                <a:solidFill>
                  <a:srgbClr val="FF0000"/>
                </a:solidFill>
                <a:latin typeface="Arial"/>
                <a:ea typeface="Arial"/>
                <a:cs typeface="Arial"/>
                <a:sym typeface="Arial"/>
              </a:rPr>
              <a:t>18CSC304J</a:t>
            </a:r>
            <a:br>
              <a:rPr lang="en-US">
                <a:solidFill>
                  <a:srgbClr val="FF0000"/>
                </a:solidFill>
                <a:latin typeface="Arial"/>
                <a:ea typeface="Arial"/>
                <a:cs typeface="Arial"/>
                <a:sym typeface="Arial"/>
              </a:rPr>
            </a:br>
            <a:br>
              <a:rPr lang="en-US">
                <a:solidFill>
                  <a:srgbClr val="FF0000"/>
                </a:solidFill>
                <a:latin typeface="Arial"/>
                <a:ea typeface="Arial"/>
                <a:cs typeface="Arial"/>
                <a:sym typeface="Arial"/>
              </a:rPr>
            </a:br>
            <a:r>
              <a:rPr b="1" lang="en-US" sz="4000">
                <a:solidFill>
                  <a:srgbClr val="FF0000"/>
                </a:solidFill>
                <a:latin typeface="Arial"/>
                <a:ea typeface="Arial"/>
                <a:cs typeface="Arial"/>
                <a:sym typeface="Arial"/>
              </a:rPr>
              <a:t>COMPILER DESIGN</a:t>
            </a:r>
            <a:endParaRPr b="1" sz="4000">
              <a:solidFill>
                <a:srgbClr val="FF0000"/>
              </a:solidFill>
              <a:latin typeface="Arial"/>
              <a:ea typeface="Arial"/>
              <a:cs typeface="Arial"/>
              <a:sym typeface="Arial"/>
            </a:endParaRPr>
          </a:p>
        </p:txBody>
      </p:sp>
      <p:sp>
        <p:nvSpPr>
          <p:cNvPr id="87" name="Google Shape;87;p13"/>
          <p:cNvSpPr txBox="1"/>
          <p:nvPr>
            <p:ph idx="1" type="subTitle"/>
          </p:nvPr>
        </p:nvSpPr>
        <p:spPr>
          <a:xfrm>
            <a:off x="1524000" y="3602037"/>
            <a:ext cx="9144000" cy="3108325"/>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None/>
            </a:pPr>
            <a:r>
              <a:t/>
            </a:r>
            <a:endParaRPr b="1" sz="3600">
              <a:solidFill>
                <a:srgbClr val="0000FF"/>
              </a:solidFill>
            </a:endParaRPr>
          </a:p>
          <a:p>
            <a:pPr indent="0" lvl="0" marL="0" rtl="0" algn="ctr">
              <a:lnSpc>
                <a:spcPct val="90000"/>
              </a:lnSpc>
              <a:spcBef>
                <a:spcPts val="1000"/>
              </a:spcBef>
              <a:spcAft>
                <a:spcPts val="0"/>
              </a:spcAft>
              <a:buClr>
                <a:srgbClr val="0000FF"/>
              </a:buClr>
              <a:buSzPts val="3600"/>
              <a:buNone/>
            </a:pPr>
            <a:r>
              <a:rPr b="1" lang="en-US" sz="3600">
                <a:solidFill>
                  <a:srgbClr val="0000FF"/>
                </a:solidFill>
              </a:rPr>
              <a:t>UNIT 4</a:t>
            </a:r>
            <a:endParaRPr/>
          </a:p>
          <a:p>
            <a:pPr indent="0" lvl="0" marL="0" rtl="0" algn="ctr">
              <a:lnSpc>
                <a:spcPct val="90000"/>
              </a:lnSpc>
              <a:spcBef>
                <a:spcPts val="1000"/>
              </a:spcBef>
              <a:spcAft>
                <a:spcPts val="0"/>
              </a:spcAft>
              <a:buClr>
                <a:srgbClr val="0000FF"/>
              </a:buClr>
              <a:buSzPts val="3600"/>
              <a:buNone/>
            </a:pPr>
            <a:r>
              <a:rPr b="1" lang="en-US" sz="3600">
                <a:solidFill>
                  <a:srgbClr val="0000FF"/>
                </a:solidFill>
              </a:rPr>
              <a:t>SESSIONS 3 (b)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448886" y="0"/>
            <a:ext cx="11178517"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Translation Scheme for Declarations in Nested Procedures</a:t>
            </a:r>
            <a:endParaRPr sz="3600">
              <a:latin typeface="Arial"/>
              <a:ea typeface="Arial"/>
              <a:cs typeface="Arial"/>
              <a:sym typeface="Arial"/>
            </a:endParaRPr>
          </a:p>
        </p:txBody>
      </p:sp>
      <p:pic>
        <p:nvPicPr>
          <p:cNvPr id="143" name="Google Shape;143;p22"/>
          <p:cNvPicPr preferRelativeResize="0"/>
          <p:nvPr/>
        </p:nvPicPr>
        <p:blipFill rotWithShape="1">
          <a:blip r:embed="rId3">
            <a:alphaModFix/>
          </a:blip>
          <a:srcRect b="0" l="0" r="0" t="0"/>
          <a:stretch/>
        </p:blipFill>
        <p:spPr>
          <a:xfrm>
            <a:off x="1870438" y="1133021"/>
            <a:ext cx="7915246" cy="53459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448886" y="0"/>
            <a:ext cx="11178517"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Operations used in the Translation Scheme</a:t>
            </a:r>
            <a:endParaRPr sz="3600">
              <a:latin typeface="Arial"/>
              <a:ea typeface="Arial"/>
              <a:cs typeface="Arial"/>
              <a:sym typeface="Arial"/>
            </a:endParaRPr>
          </a:p>
        </p:txBody>
      </p:sp>
      <p:sp>
        <p:nvSpPr>
          <p:cNvPr id="149" name="Google Shape;149;p23"/>
          <p:cNvSpPr txBox="1"/>
          <p:nvPr>
            <p:ph idx="1" type="body"/>
          </p:nvPr>
        </p:nvSpPr>
        <p:spPr>
          <a:xfrm>
            <a:off x="564597" y="935126"/>
            <a:ext cx="11062807" cy="5569368"/>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dk1"/>
              </a:buClr>
              <a:buSzPts val="1800"/>
              <a:buChar char="•"/>
            </a:pPr>
            <a:r>
              <a:rPr b="1" lang="en-US" sz="1800">
                <a:solidFill>
                  <a:schemeClr val="dk1"/>
                </a:solidFill>
                <a:latin typeface="Bookman Old Style"/>
                <a:ea typeface="Bookman Old Style"/>
                <a:cs typeface="Bookman Old Style"/>
                <a:sym typeface="Bookman Old Style"/>
              </a:rPr>
              <a:t>mktable(previous)</a:t>
            </a:r>
            <a:endParaRPr/>
          </a:p>
          <a:p>
            <a:pPr indent="-228600" lvl="1" marL="6858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Creates a new symbol table and returns a pointer to the new table</a:t>
            </a:r>
            <a:endParaRPr/>
          </a:p>
          <a:p>
            <a:pPr indent="-228600" lvl="1" marL="6858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argument </a:t>
            </a:r>
            <a:r>
              <a:rPr b="1" lang="en-US" sz="1800">
                <a:solidFill>
                  <a:schemeClr val="dk1"/>
                </a:solidFill>
                <a:latin typeface="Bookman Old Style"/>
                <a:ea typeface="Bookman Old Style"/>
                <a:cs typeface="Bookman Old Style"/>
                <a:sym typeface="Bookman Old Style"/>
              </a:rPr>
              <a:t>previous</a:t>
            </a:r>
            <a:r>
              <a:rPr lang="en-US" sz="1800">
                <a:solidFill>
                  <a:schemeClr val="dk1"/>
                </a:solidFill>
                <a:latin typeface="Bookman Old Style"/>
                <a:ea typeface="Bookman Old Style"/>
                <a:cs typeface="Bookman Old Style"/>
                <a:sym typeface="Bookman Old Style"/>
              </a:rPr>
              <a:t> points to a previously created symbol table (enclosing procedure)</a:t>
            </a:r>
            <a:endParaRPr/>
          </a:p>
          <a:p>
            <a:pPr indent="-228600" lvl="1" marL="6858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pointer </a:t>
            </a:r>
            <a:r>
              <a:rPr b="1" lang="en-US" sz="1800">
                <a:solidFill>
                  <a:schemeClr val="dk1"/>
                </a:solidFill>
                <a:latin typeface="Bookman Old Style"/>
                <a:ea typeface="Bookman Old Style"/>
                <a:cs typeface="Bookman Old Style"/>
                <a:sym typeface="Bookman Old Style"/>
              </a:rPr>
              <a:t>previous</a:t>
            </a:r>
            <a:r>
              <a:rPr lang="en-US" sz="1800">
                <a:solidFill>
                  <a:schemeClr val="dk1"/>
                </a:solidFill>
                <a:latin typeface="Bookman Old Style"/>
                <a:ea typeface="Bookman Old Style"/>
                <a:cs typeface="Bookman Old Style"/>
                <a:sym typeface="Bookman Old Style"/>
              </a:rPr>
              <a:t> is placed in the head for the new symbol table</a:t>
            </a:r>
            <a:endParaRPr/>
          </a:p>
          <a:p>
            <a:pPr indent="-228600" lvl="1" marL="6858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Procedures can be numbered in the order they are declared and the number can be kept in the header</a:t>
            </a:r>
            <a:endParaRPr/>
          </a:p>
          <a:p>
            <a:pPr indent="-228600" lvl="0" marL="228600" rtl="0" algn="l">
              <a:lnSpc>
                <a:spcPct val="120000"/>
              </a:lnSpc>
              <a:spcBef>
                <a:spcPts val="400"/>
              </a:spcBef>
              <a:spcAft>
                <a:spcPts val="0"/>
              </a:spcAft>
              <a:buClr>
                <a:schemeClr val="dk1"/>
              </a:buClr>
              <a:buSzPts val="1800"/>
              <a:buChar char="•"/>
            </a:pPr>
            <a:r>
              <a:rPr b="1" lang="en-US" sz="1800">
                <a:solidFill>
                  <a:schemeClr val="dk1"/>
                </a:solidFill>
                <a:latin typeface="Bookman Old Style"/>
                <a:ea typeface="Bookman Old Style"/>
                <a:cs typeface="Bookman Old Style"/>
                <a:sym typeface="Bookman Old Style"/>
              </a:rPr>
              <a:t>enter(table, name, type, offset)</a:t>
            </a:r>
            <a:endParaRPr/>
          </a:p>
          <a:p>
            <a:pPr indent="-228600" lvl="1" marL="6858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Creates a new entry for </a:t>
            </a:r>
            <a:r>
              <a:rPr b="1" lang="en-US" sz="1800">
                <a:solidFill>
                  <a:schemeClr val="dk1"/>
                </a:solidFill>
                <a:latin typeface="Bookman Old Style"/>
                <a:ea typeface="Bookman Old Style"/>
                <a:cs typeface="Bookman Old Style"/>
                <a:sym typeface="Bookman Old Style"/>
              </a:rPr>
              <a:t>name</a:t>
            </a:r>
            <a:r>
              <a:rPr lang="en-US" sz="1800">
                <a:solidFill>
                  <a:schemeClr val="dk1"/>
                </a:solidFill>
                <a:latin typeface="Bookman Old Style"/>
                <a:ea typeface="Bookman Old Style"/>
                <a:cs typeface="Bookman Old Style"/>
                <a:sym typeface="Bookman Old Style"/>
              </a:rPr>
              <a:t> in the table pointed to by </a:t>
            </a:r>
            <a:r>
              <a:rPr b="1" lang="en-US" sz="1800">
                <a:solidFill>
                  <a:schemeClr val="dk1"/>
                </a:solidFill>
                <a:latin typeface="Bookman Old Style"/>
                <a:ea typeface="Bookman Old Style"/>
                <a:cs typeface="Bookman Old Style"/>
                <a:sym typeface="Bookman Old Style"/>
              </a:rPr>
              <a:t>table</a:t>
            </a:r>
            <a:endParaRPr/>
          </a:p>
          <a:p>
            <a:pPr indent="-228600" lvl="1" marL="6858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Enter </a:t>
            </a:r>
            <a:r>
              <a:rPr b="1" lang="en-US" sz="1800">
                <a:solidFill>
                  <a:schemeClr val="dk1"/>
                </a:solidFill>
                <a:latin typeface="Bookman Old Style"/>
                <a:ea typeface="Bookman Old Style"/>
                <a:cs typeface="Bookman Old Style"/>
                <a:sym typeface="Bookman Old Style"/>
              </a:rPr>
              <a:t>type</a:t>
            </a:r>
            <a:r>
              <a:rPr lang="en-US" sz="1800">
                <a:solidFill>
                  <a:schemeClr val="dk1"/>
                </a:solidFill>
                <a:latin typeface="Bookman Old Style"/>
                <a:ea typeface="Bookman Old Style"/>
                <a:cs typeface="Bookman Old Style"/>
                <a:sym typeface="Bookman Old Style"/>
              </a:rPr>
              <a:t> and relative address </a:t>
            </a:r>
            <a:r>
              <a:rPr b="1" lang="en-US" sz="1800">
                <a:solidFill>
                  <a:schemeClr val="dk1"/>
                </a:solidFill>
                <a:latin typeface="Bookman Old Style"/>
                <a:ea typeface="Bookman Old Style"/>
                <a:cs typeface="Bookman Old Style"/>
                <a:sym typeface="Bookman Old Style"/>
              </a:rPr>
              <a:t>offset</a:t>
            </a:r>
            <a:r>
              <a:rPr lang="en-US" sz="1800">
                <a:solidFill>
                  <a:schemeClr val="dk1"/>
                </a:solidFill>
                <a:latin typeface="Bookman Old Style"/>
                <a:ea typeface="Bookman Old Style"/>
                <a:cs typeface="Bookman Old Style"/>
                <a:sym typeface="Bookman Old Style"/>
              </a:rPr>
              <a:t> in the entry</a:t>
            </a:r>
            <a:endParaRPr/>
          </a:p>
          <a:p>
            <a:pPr indent="-228600" lvl="0" marL="228600" rtl="0" algn="l">
              <a:lnSpc>
                <a:spcPct val="120000"/>
              </a:lnSpc>
              <a:spcBef>
                <a:spcPts val="400"/>
              </a:spcBef>
              <a:spcAft>
                <a:spcPts val="0"/>
              </a:spcAft>
              <a:buClr>
                <a:schemeClr val="dk1"/>
              </a:buClr>
              <a:buSzPts val="1800"/>
              <a:buChar char="•"/>
            </a:pPr>
            <a:r>
              <a:rPr b="1" lang="en-US" sz="1800">
                <a:solidFill>
                  <a:schemeClr val="dk1"/>
                </a:solidFill>
                <a:latin typeface="Bookman Old Style"/>
                <a:ea typeface="Bookman Old Style"/>
                <a:cs typeface="Bookman Old Style"/>
                <a:sym typeface="Bookman Old Style"/>
              </a:rPr>
              <a:t>addwidth(table, width)</a:t>
            </a:r>
            <a:endParaRPr/>
          </a:p>
          <a:p>
            <a:pPr indent="-228600" lvl="1" marL="6858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Records the cumulative width of all the entries in </a:t>
            </a:r>
            <a:r>
              <a:rPr b="1" lang="en-US" sz="1800">
                <a:solidFill>
                  <a:schemeClr val="dk1"/>
                </a:solidFill>
                <a:latin typeface="Bookman Old Style"/>
                <a:ea typeface="Bookman Old Style"/>
                <a:cs typeface="Bookman Old Style"/>
                <a:sym typeface="Bookman Old Style"/>
              </a:rPr>
              <a:t>table</a:t>
            </a:r>
            <a:r>
              <a:rPr lang="en-US" sz="1800">
                <a:solidFill>
                  <a:schemeClr val="dk1"/>
                </a:solidFill>
                <a:latin typeface="Bookman Old Style"/>
                <a:ea typeface="Bookman Old Style"/>
                <a:cs typeface="Bookman Old Style"/>
                <a:sym typeface="Bookman Old Style"/>
              </a:rPr>
              <a:t> in the header</a:t>
            </a:r>
            <a:endParaRPr/>
          </a:p>
          <a:p>
            <a:pPr indent="-228600" lvl="0" marL="228600" rtl="0" algn="l">
              <a:lnSpc>
                <a:spcPct val="120000"/>
              </a:lnSpc>
              <a:spcBef>
                <a:spcPts val="400"/>
              </a:spcBef>
              <a:spcAft>
                <a:spcPts val="0"/>
              </a:spcAft>
              <a:buClr>
                <a:schemeClr val="dk1"/>
              </a:buClr>
              <a:buSzPts val="1800"/>
              <a:buChar char="•"/>
            </a:pPr>
            <a:r>
              <a:rPr b="1" lang="en-US" sz="1800">
                <a:solidFill>
                  <a:schemeClr val="dk1"/>
                </a:solidFill>
                <a:latin typeface="Bookman Old Style"/>
                <a:ea typeface="Bookman Old Style"/>
                <a:cs typeface="Bookman Old Style"/>
                <a:sym typeface="Bookman Old Style"/>
              </a:rPr>
              <a:t>enterproc(table, name, newtable)</a:t>
            </a:r>
            <a:endParaRPr/>
          </a:p>
          <a:p>
            <a:pPr indent="-228600" lvl="1" marL="6858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Creates a new entry for the procedure </a:t>
            </a:r>
            <a:r>
              <a:rPr b="1" lang="en-US" sz="1800">
                <a:solidFill>
                  <a:schemeClr val="dk1"/>
                </a:solidFill>
                <a:latin typeface="Bookman Old Style"/>
                <a:ea typeface="Bookman Old Style"/>
                <a:cs typeface="Bookman Old Style"/>
                <a:sym typeface="Bookman Old Style"/>
              </a:rPr>
              <a:t>name</a:t>
            </a:r>
            <a:r>
              <a:rPr lang="en-US" sz="1800">
                <a:solidFill>
                  <a:schemeClr val="dk1"/>
                </a:solidFill>
                <a:latin typeface="Bookman Old Style"/>
                <a:ea typeface="Bookman Old Style"/>
                <a:cs typeface="Bookman Old Style"/>
                <a:sym typeface="Bookman Old Style"/>
              </a:rPr>
              <a:t> in the symbol table pointed to by </a:t>
            </a:r>
            <a:r>
              <a:rPr b="1" lang="en-US" sz="1800">
                <a:solidFill>
                  <a:schemeClr val="dk1"/>
                </a:solidFill>
                <a:latin typeface="Bookman Old Style"/>
                <a:ea typeface="Bookman Old Style"/>
                <a:cs typeface="Bookman Old Style"/>
                <a:sym typeface="Bookman Old Style"/>
              </a:rPr>
              <a:t>table</a:t>
            </a:r>
            <a:endParaRPr/>
          </a:p>
          <a:p>
            <a:pPr indent="-228600" lvl="1" marL="685800" rtl="0" algn="l">
              <a:lnSpc>
                <a:spcPct val="120000"/>
              </a:lnSpc>
              <a:spcBef>
                <a:spcPts val="400"/>
              </a:spcBef>
              <a:spcAft>
                <a:spcPts val="0"/>
              </a:spcAft>
              <a:buClr>
                <a:schemeClr val="dk1"/>
              </a:buClr>
              <a:buSzPts val="1800"/>
              <a:buChar char="•"/>
            </a:pPr>
            <a:r>
              <a:rPr b="1" lang="en-US" sz="1800">
                <a:solidFill>
                  <a:schemeClr val="dk1"/>
                </a:solidFill>
                <a:latin typeface="Bookman Old Style"/>
                <a:ea typeface="Bookman Old Style"/>
                <a:cs typeface="Bookman Old Style"/>
                <a:sym typeface="Bookman Old Style"/>
              </a:rPr>
              <a:t>newtable </a:t>
            </a:r>
            <a:r>
              <a:rPr lang="en-US" sz="1800">
                <a:solidFill>
                  <a:schemeClr val="dk1"/>
                </a:solidFill>
                <a:latin typeface="Bookman Old Style"/>
                <a:ea typeface="Bookman Old Style"/>
                <a:cs typeface="Bookman Old Style"/>
                <a:sym typeface="Bookman Old Style"/>
              </a:rPr>
              <a:t>points to the symbol table for </a:t>
            </a:r>
            <a:r>
              <a:rPr b="1" lang="en-US" sz="1800">
                <a:solidFill>
                  <a:schemeClr val="dk1"/>
                </a:solidFill>
                <a:latin typeface="Bookman Old Style"/>
                <a:ea typeface="Bookman Old Style"/>
                <a:cs typeface="Bookman Old Style"/>
                <a:sym typeface="Bookman Old Style"/>
              </a:rPr>
              <a:t>name</a:t>
            </a:r>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448886" y="0"/>
            <a:ext cx="11178517"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Stacks used</a:t>
            </a:r>
            <a:endParaRPr sz="3600">
              <a:latin typeface="Arial"/>
              <a:ea typeface="Arial"/>
              <a:cs typeface="Arial"/>
              <a:sym typeface="Arial"/>
            </a:endParaRPr>
          </a:p>
        </p:txBody>
      </p:sp>
      <p:sp>
        <p:nvSpPr>
          <p:cNvPr id="155" name="Google Shape;155;p24"/>
          <p:cNvSpPr txBox="1"/>
          <p:nvPr>
            <p:ph idx="1" type="body"/>
          </p:nvPr>
        </p:nvSpPr>
        <p:spPr>
          <a:xfrm>
            <a:off x="564597" y="935126"/>
            <a:ext cx="11062807" cy="5569368"/>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dk1"/>
              </a:buClr>
              <a:buSzPts val="1800"/>
              <a:buNone/>
            </a:pPr>
            <a:r>
              <a:t/>
            </a:r>
            <a:endParaRPr b="1" sz="1800">
              <a:latin typeface="Bookman Old Style"/>
              <a:ea typeface="Bookman Old Style"/>
              <a:cs typeface="Bookman Old Style"/>
              <a:sym typeface="Bookman Old Style"/>
            </a:endParaRPr>
          </a:p>
          <a:p>
            <a:pPr indent="-228600" lvl="0" marL="228600" rtl="0" algn="l">
              <a:lnSpc>
                <a:spcPct val="120000"/>
              </a:lnSpc>
              <a:spcBef>
                <a:spcPts val="400"/>
              </a:spcBef>
              <a:spcAft>
                <a:spcPts val="0"/>
              </a:spcAft>
              <a:buClr>
                <a:schemeClr val="dk1"/>
              </a:buClr>
              <a:buSzPts val="1800"/>
              <a:buChar char="•"/>
            </a:pPr>
            <a:r>
              <a:rPr b="1" lang="en-US" sz="1800">
                <a:solidFill>
                  <a:schemeClr val="dk1"/>
                </a:solidFill>
                <a:latin typeface="Bookman Old Style"/>
                <a:ea typeface="Bookman Old Style"/>
                <a:cs typeface="Bookman Old Style"/>
                <a:sym typeface="Bookman Old Style"/>
              </a:rPr>
              <a:t>tblptr</a:t>
            </a:r>
            <a:endParaRPr b="1" sz="1800">
              <a:latin typeface="Bookman Old Style"/>
              <a:ea typeface="Bookman Old Style"/>
              <a:cs typeface="Bookman Old Style"/>
              <a:sym typeface="Bookman Old Style"/>
            </a:endParaRPr>
          </a:p>
          <a:p>
            <a:pPr indent="-228600" lvl="1" marL="6858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It holds pointers to symbol tables of the enclosing procedures</a:t>
            </a:r>
            <a:endParaRPr/>
          </a:p>
          <a:p>
            <a:pPr indent="-228600" lvl="1" marL="6858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pointer to the current symbol table is on the top</a:t>
            </a:r>
            <a:endParaRPr/>
          </a:p>
          <a:p>
            <a:pPr indent="-228600" lvl="0" marL="228600" rtl="0" algn="l">
              <a:lnSpc>
                <a:spcPct val="120000"/>
              </a:lnSpc>
              <a:spcBef>
                <a:spcPts val="400"/>
              </a:spcBef>
              <a:spcAft>
                <a:spcPts val="0"/>
              </a:spcAft>
              <a:buClr>
                <a:schemeClr val="dk1"/>
              </a:buClr>
              <a:buSzPts val="1800"/>
              <a:buChar char="•"/>
            </a:pPr>
            <a:r>
              <a:rPr b="1" lang="en-US" sz="1800">
                <a:solidFill>
                  <a:schemeClr val="dk1"/>
                </a:solidFill>
                <a:latin typeface="Bookman Old Style"/>
                <a:ea typeface="Bookman Old Style"/>
                <a:cs typeface="Bookman Old Style"/>
                <a:sym typeface="Bookman Old Style"/>
              </a:rPr>
              <a:t>offset</a:t>
            </a:r>
            <a:endParaRPr/>
          </a:p>
          <a:p>
            <a:pPr indent="-228600" lvl="1" marL="6858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It stores the offset of the nested procedures</a:t>
            </a:r>
            <a:endParaRPr/>
          </a:p>
          <a:p>
            <a:pPr indent="-228600" lvl="1" marL="6858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top element of offset is the next available relative address for a local name of the current procedure</a:t>
            </a:r>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448886" y="0"/>
            <a:ext cx="11178517"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Explanation of the Translation Scheme</a:t>
            </a:r>
            <a:endParaRPr sz="3600">
              <a:latin typeface="Arial"/>
              <a:ea typeface="Arial"/>
              <a:cs typeface="Arial"/>
              <a:sym typeface="Arial"/>
            </a:endParaRPr>
          </a:p>
        </p:txBody>
      </p:sp>
      <p:sp>
        <p:nvSpPr>
          <p:cNvPr id="161" name="Google Shape;161;p25"/>
          <p:cNvSpPr txBox="1"/>
          <p:nvPr>
            <p:ph idx="1" type="body"/>
          </p:nvPr>
        </p:nvSpPr>
        <p:spPr>
          <a:xfrm>
            <a:off x="448887" y="935126"/>
            <a:ext cx="6405102" cy="5569368"/>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dk1"/>
              </a:buClr>
              <a:buSzPts val="1600"/>
              <a:buChar char="•"/>
            </a:pPr>
            <a:r>
              <a:rPr b="1" lang="en-US" sz="1600">
                <a:solidFill>
                  <a:schemeClr val="dk1"/>
                </a:solidFill>
                <a:latin typeface="Bookman Old Style"/>
                <a:ea typeface="Bookman Old Style"/>
                <a:cs typeface="Bookman Old Style"/>
                <a:sym typeface="Bookman Old Style"/>
              </a:rPr>
              <a:t>Action for nonterminal M</a:t>
            </a:r>
            <a:endParaRPr/>
          </a:p>
          <a:p>
            <a:pPr indent="-228600" lvl="1" marL="685800" rtl="0" algn="l">
              <a:lnSpc>
                <a:spcPct val="120000"/>
              </a:lnSpc>
              <a:spcBef>
                <a:spcPts val="400"/>
              </a:spcBef>
              <a:spcAft>
                <a:spcPts val="0"/>
              </a:spcAft>
              <a:buClr>
                <a:schemeClr val="dk1"/>
              </a:buClr>
              <a:buSzPts val="1600"/>
              <a:buChar char="•"/>
            </a:pPr>
            <a:r>
              <a:rPr lang="en-US" sz="1600">
                <a:solidFill>
                  <a:schemeClr val="dk1"/>
                </a:solidFill>
                <a:latin typeface="Bookman Old Style"/>
                <a:ea typeface="Bookman Old Style"/>
                <a:cs typeface="Bookman Old Style"/>
                <a:sym typeface="Bookman Old Style"/>
              </a:rPr>
              <a:t>A symbol table is created for the outermost procedure by the operation </a:t>
            </a:r>
            <a:r>
              <a:rPr b="1" lang="en-US" sz="1600">
                <a:solidFill>
                  <a:schemeClr val="dk1"/>
                </a:solidFill>
                <a:latin typeface="Bookman Old Style"/>
                <a:ea typeface="Bookman Old Style"/>
                <a:cs typeface="Bookman Old Style"/>
                <a:sym typeface="Bookman Old Style"/>
              </a:rPr>
              <a:t>mktable(nil)</a:t>
            </a:r>
            <a:endParaRPr/>
          </a:p>
          <a:p>
            <a:pPr indent="-228600" lvl="1" marL="685800" rtl="0" algn="l">
              <a:lnSpc>
                <a:spcPct val="120000"/>
              </a:lnSpc>
              <a:spcBef>
                <a:spcPts val="400"/>
              </a:spcBef>
              <a:spcAft>
                <a:spcPts val="0"/>
              </a:spcAft>
              <a:buClr>
                <a:schemeClr val="dk1"/>
              </a:buClr>
              <a:buSzPts val="1600"/>
              <a:buChar char="•"/>
            </a:pPr>
            <a:r>
              <a:rPr lang="en-US" sz="1600">
                <a:solidFill>
                  <a:schemeClr val="dk1"/>
                </a:solidFill>
                <a:latin typeface="Bookman Old Style"/>
                <a:ea typeface="Bookman Old Style"/>
                <a:cs typeface="Bookman Old Style"/>
                <a:sym typeface="Bookman Old Style"/>
              </a:rPr>
              <a:t>The stack ‘</a:t>
            </a:r>
            <a:r>
              <a:rPr b="1" lang="en-US" sz="1600">
                <a:solidFill>
                  <a:schemeClr val="dk1"/>
                </a:solidFill>
                <a:latin typeface="Bookman Old Style"/>
                <a:ea typeface="Bookman Old Style"/>
                <a:cs typeface="Bookman Old Style"/>
                <a:sym typeface="Bookman Old Style"/>
              </a:rPr>
              <a:t>tblptr’</a:t>
            </a:r>
            <a:r>
              <a:rPr lang="en-US" sz="1600">
                <a:solidFill>
                  <a:schemeClr val="dk1"/>
                </a:solidFill>
                <a:latin typeface="Bookman Old Style"/>
                <a:ea typeface="Bookman Old Style"/>
                <a:cs typeface="Bookman Old Style"/>
                <a:sym typeface="Bookman Old Style"/>
              </a:rPr>
              <a:t> is initialized with a pointer to the symbol table</a:t>
            </a:r>
            <a:endParaRPr/>
          </a:p>
          <a:p>
            <a:pPr indent="-228600" lvl="1" marL="685800" rtl="0" algn="l">
              <a:lnSpc>
                <a:spcPct val="120000"/>
              </a:lnSpc>
              <a:spcBef>
                <a:spcPts val="400"/>
              </a:spcBef>
              <a:spcAft>
                <a:spcPts val="0"/>
              </a:spcAft>
              <a:buClr>
                <a:schemeClr val="dk1"/>
              </a:buClr>
              <a:buSzPts val="1600"/>
              <a:buChar char="•"/>
            </a:pPr>
            <a:r>
              <a:rPr lang="en-US" sz="1600">
                <a:solidFill>
                  <a:schemeClr val="dk1"/>
                </a:solidFill>
                <a:latin typeface="Bookman Old Style"/>
                <a:ea typeface="Bookman Old Style"/>
                <a:cs typeface="Bookman Old Style"/>
                <a:sym typeface="Bookman Old Style"/>
              </a:rPr>
              <a:t>The relative address 0 is pushed onto stack offset</a:t>
            </a:r>
            <a:endParaRPr/>
          </a:p>
          <a:p>
            <a:pPr indent="-228600" lvl="0" marL="228600" rtl="0" algn="l">
              <a:lnSpc>
                <a:spcPct val="120000"/>
              </a:lnSpc>
              <a:spcBef>
                <a:spcPts val="400"/>
              </a:spcBef>
              <a:spcAft>
                <a:spcPts val="0"/>
              </a:spcAft>
              <a:buClr>
                <a:schemeClr val="dk1"/>
              </a:buClr>
              <a:buSzPts val="1600"/>
              <a:buChar char="•"/>
            </a:pPr>
            <a:r>
              <a:rPr b="1" lang="en-US" sz="1600">
                <a:solidFill>
                  <a:schemeClr val="dk1"/>
                </a:solidFill>
                <a:latin typeface="Bookman Old Style"/>
                <a:ea typeface="Bookman Old Style"/>
                <a:cs typeface="Bookman Old Style"/>
                <a:sym typeface="Bookman Old Style"/>
              </a:rPr>
              <a:t>Action for nonterminal N</a:t>
            </a:r>
            <a:endParaRPr/>
          </a:p>
          <a:p>
            <a:pPr indent="-228600" lvl="1" marL="685800" rtl="0" algn="l">
              <a:lnSpc>
                <a:spcPct val="120000"/>
              </a:lnSpc>
              <a:spcBef>
                <a:spcPts val="400"/>
              </a:spcBef>
              <a:spcAft>
                <a:spcPts val="0"/>
              </a:spcAft>
              <a:buClr>
                <a:schemeClr val="dk1"/>
              </a:buClr>
              <a:buSzPts val="1600"/>
              <a:buChar char="•"/>
            </a:pPr>
            <a:r>
              <a:rPr lang="en-US" sz="1600">
                <a:solidFill>
                  <a:schemeClr val="dk1"/>
                </a:solidFill>
                <a:latin typeface="Bookman Old Style"/>
                <a:ea typeface="Bookman Old Style"/>
                <a:cs typeface="Bookman Old Style"/>
                <a:sym typeface="Bookman Old Style"/>
              </a:rPr>
              <a:t>The operation </a:t>
            </a:r>
            <a:r>
              <a:rPr b="1" lang="en-US" sz="1600">
                <a:solidFill>
                  <a:schemeClr val="dk1"/>
                </a:solidFill>
                <a:latin typeface="Bookman Old Style"/>
                <a:ea typeface="Bookman Old Style"/>
                <a:cs typeface="Bookman Old Style"/>
                <a:sym typeface="Bookman Old Style"/>
              </a:rPr>
              <a:t>mktable(top(tblptr)) </a:t>
            </a:r>
            <a:r>
              <a:rPr lang="en-US" sz="1600">
                <a:solidFill>
                  <a:schemeClr val="dk1"/>
                </a:solidFill>
                <a:latin typeface="Bookman Old Style"/>
                <a:ea typeface="Bookman Old Style"/>
                <a:cs typeface="Bookman Old Style"/>
                <a:sym typeface="Bookman Old Style"/>
              </a:rPr>
              <a:t>creates a new symbol table</a:t>
            </a:r>
            <a:endParaRPr/>
          </a:p>
          <a:p>
            <a:pPr indent="-228600" lvl="1" marL="685800" rtl="0" algn="l">
              <a:lnSpc>
                <a:spcPct val="120000"/>
              </a:lnSpc>
              <a:spcBef>
                <a:spcPts val="400"/>
              </a:spcBef>
              <a:spcAft>
                <a:spcPts val="0"/>
              </a:spcAft>
              <a:buClr>
                <a:schemeClr val="dk1"/>
              </a:buClr>
              <a:buSzPts val="1600"/>
              <a:buChar char="•"/>
            </a:pPr>
            <a:r>
              <a:rPr lang="en-US" sz="1600">
                <a:solidFill>
                  <a:schemeClr val="dk1"/>
                </a:solidFill>
                <a:latin typeface="Bookman Old Style"/>
                <a:ea typeface="Bookman Old Style"/>
                <a:cs typeface="Bookman Old Style"/>
                <a:sym typeface="Bookman Old Style"/>
              </a:rPr>
              <a:t>A pointer to the new table is pushed to the stack ‘</a:t>
            </a:r>
            <a:r>
              <a:rPr b="1" lang="en-US" sz="1600">
                <a:solidFill>
                  <a:schemeClr val="dk1"/>
                </a:solidFill>
                <a:latin typeface="Bookman Old Style"/>
                <a:ea typeface="Bookman Old Style"/>
                <a:cs typeface="Bookman Old Style"/>
                <a:sym typeface="Bookman Old Style"/>
              </a:rPr>
              <a:t>tblptr</a:t>
            </a:r>
            <a:r>
              <a:rPr lang="en-US" sz="1600">
                <a:solidFill>
                  <a:schemeClr val="dk1"/>
                </a:solidFill>
                <a:latin typeface="Bookman Old Style"/>
                <a:ea typeface="Bookman Old Style"/>
                <a:cs typeface="Bookman Old Style"/>
                <a:sym typeface="Bookman Old Style"/>
              </a:rPr>
              <a:t>’</a:t>
            </a:r>
            <a:endParaRPr/>
          </a:p>
          <a:p>
            <a:pPr indent="-228600" lvl="1" marL="685800" rtl="0" algn="l">
              <a:lnSpc>
                <a:spcPct val="120000"/>
              </a:lnSpc>
              <a:spcBef>
                <a:spcPts val="400"/>
              </a:spcBef>
              <a:spcAft>
                <a:spcPts val="0"/>
              </a:spcAft>
              <a:buClr>
                <a:schemeClr val="dk1"/>
              </a:buClr>
              <a:buSzPts val="1600"/>
              <a:buChar char="•"/>
            </a:pPr>
            <a:r>
              <a:rPr lang="en-US" sz="1600">
                <a:solidFill>
                  <a:schemeClr val="dk1"/>
                </a:solidFill>
                <a:latin typeface="Bookman Old Style"/>
                <a:ea typeface="Bookman Old Style"/>
                <a:cs typeface="Bookman Old Style"/>
                <a:sym typeface="Bookman Old Style"/>
              </a:rPr>
              <a:t>0 is pushed onto stack </a:t>
            </a:r>
            <a:r>
              <a:rPr b="1" lang="en-US" sz="1600">
                <a:solidFill>
                  <a:schemeClr val="dk1"/>
                </a:solidFill>
                <a:latin typeface="Bookman Old Style"/>
                <a:ea typeface="Bookman Old Style"/>
                <a:cs typeface="Bookman Old Style"/>
                <a:sym typeface="Bookman Old Style"/>
              </a:rPr>
              <a:t>offset</a:t>
            </a:r>
            <a:endParaRPr/>
          </a:p>
          <a:p>
            <a:pPr indent="-228600" lvl="0" marL="228600" rtl="0" algn="l">
              <a:lnSpc>
                <a:spcPct val="120000"/>
              </a:lnSpc>
              <a:spcBef>
                <a:spcPts val="400"/>
              </a:spcBef>
              <a:spcAft>
                <a:spcPts val="0"/>
              </a:spcAft>
              <a:buClr>
                <a:schemeClr val="dk1"/>
              </a:buClr>
              <a:buSzPts val="1600"/>
              <a:buChar char="•"/>
            </a:pPr>
            <a:r>
              <a:rPr b="1" lang="en-US" sz="1600">
                <a:solidFill>
                  <a:schemeClr val="dk1"/>
                </a:solidFill>
                <a:latin typeface="Bookman Old Style"/>
                <a:ea typeface="Bookman Old Style"/>
                <a:cs typeface="Bookman Old Style"/>
                <a:sym typeface="Bookman Old Style"/>
              </a:rPr>
              <a:t>Action for each variable declaration id:T</a:t>
            </a:r>
            <a:endParaRPr b="1" sz="1600">
              <a:latin typeface="Bookman Old Style"/>
              <a:ea typeface="Bookman Old Style"/>
              <a:cs typeface="Bookman Old Style"/>
              <a:sym typeface="Bookman Old Style"/>
            </a:endParaRPr>
          </a:p>
          <a:p>
            <a:pPr indent="-228600" lvl="1" marL="685800" rtl="0" algn="l">
              <a:lnSpc>
                <a:spcPct val="120000"/>
              </a:lnSpc>
              <a:spcBef>
                <a:spcPts val="400"/>
              </a:spcBef>
              <a:spcAft>
                <a:spcPts val="0"/>
              </a:spcAft>
              <a:buClr>
                <a:schemeClr val="dk1"/>
              </a:buClr>
              <a:buSzPts val="1600"/>
              <a:buChar char="•"/>
            </a:pPr>
            <a:r>
              <a:rPr lang="en-US" sz="1600">
                <a:solidFill>
                  <a:schemeClr val="dk1"/>
                </a:solidFill>
                <a:latin typeface="Bookman Old Style"/>
                <a:ea typeface="Bookman Old Style"/>
                <a:cs typeface="Bookman Old Style"/>
                <a:sym typeface="Bookman Old Style"/>
              </a:rPr>
              <a:t>An entry is created for </a:t>
            </a:r>
            <a:r>
              <a:rPr b="1" lang="en-US" sz="1600">
                <a:solidFill>
                  <a:schemeClr val="dk1"/>
                </a:solidFill>
                <a:latin typeface="Bookman Old Style"/>
                <a:ea typeface="Bookman Old Style"/>
                <a:cs typeface="Bookman Old Style"/>
                <a:sym typeface="Bookman Old Style"/>
              </a:rPr>
              <a:t>id </a:t>
            </a:r>
            <a:r>
              <a:rPr lang="en-US" sz="1600">
                <a:solidFill>
                  <a:schemeClr val="dk1"/>
                </a:solidFill>
                <a:latin typeface="Bookman Old Style"/>
                <a:ea typeface="Bookman Old Style"/>
                <a:cs typeface="Bookman Old Style"/>
                <a:sym typeface="Bookman Old Style"/>
              </a:rPr>
              <a:t>in the current symbol table</a:t>
            </a:r>
            <a:endParaRPr/>
          </a:p>
          <a:p>
            <a:pPr indent="-228600" lvl="1" marL="685800" rtl="0" algn="l">
              <a:lnSpc>
                <a:spcPct val="120000"/>
              </a:lnSpc>
              <a:spcBef>
                <a:spcPts val="400"/>
              </a:spcBef>
              <a:spcAft>
                <a:spcPts val="0"/>
              </a:spcAft>
              <a:buClr>
                <a:schemeClr val="dk1"/>
              </a:buClr>
              <a:buSzPts val="1600"/>
              <a:buChar char="•"/>
            </a:pPr>
            <a:r>
              <a:rPr lang="en-US" sz="1600">
                <a:solidFill>
                  <a:schemeClr val="dk1"/>
                </a:solidFill>
                <a:latin typeface="Bookman Old Style"/>
                <a:ea typeface="Bookman Old Style"/>
                <a:cs typeface="Bookman Old Style"/>
                <a:sym typeface="Bookman Old Style"/>
              </a:rPr>
              <a:t>The top of stack </a:t>
            </a:r>
            <a:r>
              <a:rPr b="1" lang="en-US" sz="1600">
                <a:solidFill>
                  <a:schemeClr val="dk1"/>
                </a:solidFill>
                <a:latin typeface="Bookman Old Style"/>
                <a:ea typeface="Bookman Old Style"/>
                <a:cs typeface="Bookman Old Style"/>
                <a:sym typeface="Bookman Old Style"/>
              </a:rPr>
              <a:t>offset</a:t>
            </a:r>
            <a:r>
              <a:rPr lang="en-US" sz="1600">
                <a:solidFill>
                  <a:schemeClr val="dk1"/>
                </a:solidFill>
                <a:latin typeface="Bookman Old Style"/>
                <a:ea typeface="Bookman Old Style"/>
                <a:cs typeface="Bookman Old Style"/>
                <a:sym typeface="Bookman Old Style"/>
              </a:rPr>
              <a:t> is incremented by </a:t>
            </a:r>
            <a:r>
              <a:rPr b="1" lang="en-US" sz="1600">
                <a:solidFill>
                  <a:schemeClr val="dk1"/>
                </a:solidFill>
                <a:latin typeface="Bookman Old Style"/>
                <a:ea typeface="Bookman Old Style"/>
                <a:cs typeface="Bookman Old Style"/>
                <a:sym typeface="Bookman Old Style"/>
              </a:rPr>
              <a:t>T.width</a:t>
            </a:r>
            <a:endParaRPr b="1" sz="1600">
              <a:latin typeface="Bookman Old Style"/>
              <a:ea typeface="Bookman Old Style"/>
              <a:cs typeface="Bookman Old Style"/>
              <a:sym typeface="Bookman Old Style"/>
            </a:endParaRPr>
          </a:p>
          <a:p>
            <a:pPr indent="-127000" lvl="0" marL="228600" rtl="0" algn="l">
              <a:lnSpc>
                <a:spcPct val="120000"/>
              </a:lnSpc>
              <a:spcBef>
                <a:spcPts val="400"/>
              </a:spcBef>
              <a:spcAft>
                <a:spcPts val="0"/>
              </a:spcAft>
              <a:buClr>
                <a:schemeClr val="dk1"/>
              </a:buClr>
              <a:buSzPts val="1600"/>
              <a:buNone/>
            </a:pPr>
            <a:r>
              <a:t/>
            </a:r>
            <a:endParaRPr sz="1600">
              <a:latin typeface="Bookman Old Style"/>
              <a:ea typeface="Bookman Old Style"/>
              <a:cs typeface="Bookman Old Style"/>
              <a:sym typeface="Bookman Old Style"/>
            </a:endParaRPr>
          </a:p>
          <a:p>
            <a:pPr indent="-127000" lvl="0" marL="228600" rtl="0" algn="l">
              <a:lnSpc>
                <a:spcPct val="120000"/>
              </a:lnSpc>
              <a:spcBef>
                <a:spcPts val="400"/>
              </a:spcBef>
              <a:spcAft>
                <a:spcPts val="0"/>
              </a:spcAft>
              <a:buClr>
                <a:schemeClr val="dk1"/>
              </a:buClr>
              <a:buSzPts val="1600"/>
              <a:buNone/>
            </a:pPr>
            <a:r>
              <a:t/>
            </a:r>
            <a:endParaRPr sz="1600">
              <a:latin typeface="Bookman Old Style"/>
              <a:ea typeface="Bookman Old Style"/>
              <a:cs typeface="Bookman Old Style"/>
              <a:sym typeface="Bookman Old Style"/>
            </a:endParaRPr>
          </a:p>
          <a:p>
            <a:pPr indent="-127000" lvl="0" marL="228600" rtl="0" algn="l">
              <a:lnSpc>
                <a:spcPct val="120000"/>
              </a:lnSpc>
              <a:spcBef>
                <a:spcPts val="400"/>
              </a:spcBef>
              <a:spcAft>
                <a:spcPts val="0"/>
              </a:spcAft>
              <a:buClr>
                <a:schemeClr val="dk1"/>
              </a:buClr>
              <a:buSzPts val="1600"/>
              <a:buNone/>
            </a:pPr>
            <a:r>
              <a:t/>
            </a:r>
            <a:endParaRPr sz="1600">
              <a:latin typeface="Bookman Old Style"/>
              <a:ea typeface="Bookman Old Style"/>
              <a:cs typeface="Bookman Old Style"/>
              <a:sym typeface="Bookman Old Style"/>
            </a:endParaRPr>
          </a:p>
          <a:p>
            <a:pPr indent="-127000" lvl="0" marL="228600" rtl="0" algn="l">
              <a:lnSpc>
                <a:spcPct val="120000"/>
              </a:lnSpc>
              <a:spcBef>
                <a:spcPts val="400"/>
              </a:spcBef>
              <a:spcAft>
                <a:spcPts val="0"/>
              </a:spcAft>
              <a:buClr>
                <a:schemeClr val="dk1"/>
              </a:buClr>
              <a:buSzPts val="1600"/>
              <a:buNone/>
            </a:pPr>
            <a:r>
              <a:t/>
            </a:r>
            <a:endParaRPr sz="1600">
              <a:latin typeface="Bookman Old Style"/>
              <a:ea typeface="Bookman Old Style"/>
              <a:cs typeface="Bookman Old Style"/>
              <a:sym typeface="Bookman Old Style"/>
            </a:endParaRPr>
          </a:p>
          <a:p>
            <a:pPr indent="-127000" lvl="0" marL="228600" rtl="0" algn="l">
              <a:lnSpc>
                <a:spcPct val="120000"/>
              </a:lnSpc>
              <a:spcBef>
                <a:spcPts val="400"/>
              </a:spcBef>
              <a:spcAft>
                <a:spcPts val="0"/>
              </a:spcAft>
              <a:buClr>
                <a:schemeClr val="dk1"/>
              </a:buClr>
              <a:buSzPts val="1600"/>
              <a:buNone/>
            </a:pPr>
            <a:r>
              <a:t/>
            </a:r>
            <a:endParaRPr sz="1600">
              <a:latin typeface="Bookman Old Style"/>
              <a:ea typeface="Bookman Old Style"/>
              <a:cs typeface="Bookman Old Style"/>
              <a:sym typeface="Bookman Old Style"/>
            </a:endParaRPr>
          </a:p>
        </p:txBody>
      </p:sp>
      <p:grpSp>
        <p:nvGrpSpPr>
          <p:cNvPr id="162" name="Google Shape;162;p25"/>
          <p:cNvGrpSpPr/>
          <p:nvPr/>
        </p:nvGrpSpPr>
        <p:grpSpPr>
          <a:xfrm>
            <a:off x="7684934" y="811794"/>
            <a:ext cx="3254436" cy="1864472"/>
            <a:chOff x="8488677" y="284400"/>
            <a:chExt cx="3254436" cy="1864472"/>
          </a:xfrm>
        </p:grpSpPr>
        <p:pic>
          <p:nvPicPr>
            <p:cNvPr id="163" name="Google Shape;163;p25"/>
            <p:cNvPicPr preferRelativeResize="0"/>
            <p:nvPr/>
          </p:nvPicPr>
          <p:blipFill rotWithShape="1">
            <a:blip r:embed="rId3">
              <a:alphaModFix/>
            </a:blip>
            <a:srcRect b="68935" l="32585" r="17144" t="13659"/>
            <a:stretch/>
          </p:blipFill>
          <p:spPr>
            <a:xfrm>
              <a:off x="8488677" y="1162411"/>
              <a:ext cx="3254436" cy="986461"/>
            </a:xfrm>
            <a:prstGeom prst="rect">
              <a:avLst/>
            </a:prstGeom>
            <a:noFill/>
            <a:ln>
              <a:noFill/>
            </a:ln>
          </p:spPr>
        </p:pic>
        <p:pic>
          <p:nvPicPr>
            <p:cNvPr id="164" name="Google Shape;164;p25"/>
            <p:cNvPicPr preferRelativeResize="0"/>
            <p:nvPr/>
          </p:nvPicPr>
          <p:blipFill rotWithShape="1">
            <a:blip r:embed="rId3">
              <a:alphaModFix/>
            </a:blip>
            <a:srcRect b="71817" l="-1" r="85414" t="13659"/>
            <a:stretch/>
          </p:blipFill>
          <p:spPr>
            <a:xfrm>
              <a:off x="9652217" y="284400"/>
              <a:ext cx="1079951" cy="941331"/>
            </a:xfrm>
            <a:prstGeom prst="rect">
              <a:avLst/>
            </a:prstGeom>
            <a:noFill/>
            <a:ln>
              <a:noFill/>
            </a:ln>
          </p:spPr>
        </p:pic>
      </p:grpSp>
      <p:grpSp>
        <p:nvGrpSpPr>
          <p:cNvPr id="165" name="Google Shape;165;p25"/>
          <p:cNvGrpSpPr/>
          <p:nvPr/>
        </p:nvGrpSpPr>
        <p:grpSpPr>
          <a:xfrm>
            <a:off x="7684934" y="2957776"/>
            <a:ext cx="3761874" cy="1413015"/>
            <a:chOff x="8237621" y="2915717"/>
            <a:chExt cx="3761874" cy="1413015"/>
          </a:xfrm>
        </p:grpSpPr>
        <p:pic>
          <p:nvPicPr>
            <p:cNvPr id="166" name="Google Shape;166;p25"/>
            <p:cNvPicPr preferRelativeResize="0"/>
            <p:nvPr/>
          </p:nvPicPr>
          <p:blipFill rotWithShape="1">
            <a:blip r:embed="rId3">
              <a:alphaModFix/>
            </a:blip>
            <a:srcRect b="-191" l="1481" r="84920" t="85221"/>
            <a:stretch/>
          </p:blipFill>
          <p:spPr>
            <a:xfrm>
              <a:off x="9426742" y="2915717"/>
              <a:ext cx="1076369" cy="723883"/>
            </a:xfrm>
            <a:prstGeom prst="rect">
              <a:avLst/>
            </a:prstGeom>
            <a:noFill/>
            <a:ln>
              <a:noFill/>
            </a:ln>
          </p:spPr>
        </p:pic>
        <p:pic>
          <p:nvPicPr>
            <p:cNvPr id="167" name="Google Shape;167;p25"/>
            <p:cNvPicPr preferRelativeResize="0"/>
            <p:nvPr/>
          </p:nvPicPr>
          <p:blipFill rotWithShape="1">
            <a:blip r:embed="rId3">
              <a:alphaModFix/>
            </a:blip>
            <a:srcRect b="1239" l="35652" r="16821" t="85221"/>
            <a:stretch/>
          </p:blipFill>
          <p:spPr>
            <a:xfrm>
              <a:off x="8237621" y="3604849"/>
              <a:ext cx="3761874" cy="723883"/>
            </a:xfrm>
            <a:prstGeom prst="rect">
              <a:avLst/>
            </a:prstGeom>
            <a:noFill/>
            <a:ln>
              <a:noFill/>
            </a:ln>
          </p:spPr>
        </p:pic>
      </p:grpSp>
      <p:grpSp>
        <p:nvGrpSpPr>
          <p:cNvPr id="168" name="Google Shape;168;p25"/>
          <p:cNvGrpSpPr/>
          <p:nvPr/>
        </p:nvGrpSpPr>
        <p:grpSpPr>
          <a:xfrm>
            <a:off x="6853989" y="4818595"/>
            <a:ext cx="5145506" cy="1532787"/>
            <a:chOff x="6853989" y="4971707"/>
            <a:chExt cx="5145506" cy="1532787"/>
          </a:xfrm>
        </p:grpSpPr>
        <p:pic>
          <p:nvPicPr>
            <p:cNvPr id="169" name="Google Shape;169;p25"/>
            <p:cNvPicPr preferRelativeResize="0"/>
            <p:nvPr/>
          </p:nvPicPr>
          <p:blipFill rotWithShape="1">
            <a:blip r:embed="rId3">
              <a:alphaModFix/>
            </a:blip>
            <a:srcRect b="15438" l="0" r="78840" t="69430"/>
            <a:stretch/>
          </p:blipFill>
          <p:spPr>
            <a:xfrm>
              <a:off x="8728438" y="4971707"/>
              <a:ext cx="1674867" cy="808904"/>
            </a:xfrm>
            <a:prstGeom prst="rect">
              <a:avLst/>
            </a:prstGeom>
            <a:noFill/>
            <a:ln>
              <a:noFill/>
            </a:ln>
          </p:spPr>
        </p:pic>
        <p:pic>
          <p:nvPicPr>
            <p:cNvPr id="170" name="Google Shape;170;p25"/>
            <p:cNvPicPr preferRelativeResize="0"/>
            <p:nvPr/>
          </p:nvPicPr>
          <p:blipFill rotWithShape="1">
            <a:blip r:embed="rId3">
              <a:alphaModFix/>
            </a:blip>
            <a:srcRect b="17029" l="34992" r="0" t="69430"/>
            <a:stretch/>
          </p:blipFill>
          <p:spPr>
            <a:xfrm>
              <a:off x="6853989" y="5780611"/>
              <a:ext cx="5145506" cy="723883"/>
            </a:xfrm>
            <a:prstGeom prst="rect">
              <a:avLst/>
            </a:prstGeom>
            <a:noFill/>
            <a:ln>
              <a:noFill/>
            </a:ln>
          </p:spPr>
        </p:pic>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448886" y="0"/>
            <a:ext cx="11178517"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Explanation of the Translation Scheme – cont..</a:t>
            </a:r>
            <a:endParaRPr sz="3600">
              <a:latin typeface="Arial"/>
              <a:ea typeface="Arial"/>
              <a:cs typeface="Arial"/>
              <a:sym typeface="Arial"/>
            </a:endParaRPr>
          </a:p>
        </p:txBody>
      </p:sp>
      <p:sp>
        <p:nvSpPr>
          <p:cNvPr id="176" name="Google Shape;176;p26"/>
          <p:cNvSpPr txBox="1"/>
          <p:nvPr>
            <p:ph idx="1" type="body"/>
          </p:nvPr>
        </p:nvSpPr>
        <p:spPr>
          <a:xfrm>
            <a:off x="486119" y="1710980"/>
            <a:ext cx="6405102" cy="2740947"/>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dk1"/>
              </a:buClr>
              <a:buSzPts val="1600"/>
              <a:buChar char="•"/>
            </a:pPr>
            <a:r>
              <a:rPr b="1" lang="en-US" sz="1600">
                <a:solidFill>
                  <a:schemeClr val="dk1"/>
                </a:solidFill>
                <a:latin typeface="Bookman Old Style"/>
                <a:ea typeface="Bookman Old Style"/>
                <a:cs typeface="Bookman Old Style"/>
                <a:sym typeface="Bookman Old Style"/>
              </a:rPr>
              <a:t>Action for D → proc id ; ND</a:t>
            </a:r>
            <a:r>
              <a:rPr b="1" baseline="-25000" lang="en-US" sz="1600">
                <a:solidFill>
                  <a:schemeClr val="dk1"/>
                </a:solidFill>
                <a:latin typeface="Bookman Old Style"/>
                <a:ea typeface="Bookman Old Style"/>
                <a:cs typeface="Bookman Old Style"/>
                <a:sym typeface="Bookman Old Style"/>
              </a:rPr>
              <a:t>1</a:t>
            </a:r>
            <a:r>
              <a:rPr b="1" lang="en-US" sz="1600">
                <a:solidFill>
                  <a:schemeClr val="dk1"/>
                </a:solidFill>
                <a:latin typeface="Bookman Old Style"/>
                <a:ea typeface="Bookman Old Style"/>
                <a:cs typeface="Bookman Old Style"/>
                <a:sym typeface="Bookman Old Style"/>
              </a:rPr>
              <a:t> ; S</a:t>
            </a:r>
            <a:endParaRPr/>
          </a:p>
          <a:p>
            <a:pPr indent="-228600" lvl="1" marL="685800" rtl="0" algn="l">
              <a:lnSpc>
                <a:spcPct val="120000"/>
              </a:lnSpc>
              <a:spcBef>
                <a:spcPts val="400"/>
              </a:spcBef>
              <a:spcAft>
                <a:spcPts val="0"/>
              </a:spcAft>
              <a:buClr>
                <a:schemeClr val="dk1"/>
              </a:buClr>
              <a:buSzPts val="1600"/>
              <a:buChar char="•"/>
            </a:pPr>
            <a:r>
              <a:rPr lang="en-US" sz="1600">
                <a:solidFill>
                  <a:schemeClr val="dk1"/>
                </a:solidFill>
                <a:latin typeface="Bookman Old Style"/>
                <a:ea typeface="Bookman Old Style"/>
                <a:cs typeface="Bookman Old Style"/>
                <a:sym typeface="Bookman Old Style"/>
              </a:rPr>
              <a:t>The width of all declarations generated by D1 is on top of the stack offset.  It is recorded using </a:t>
            </a:r>
            <a:r>
              <a:rPr b="1" lang="en-US" sz="1600">
                <a:solidFill>
                  <a:schemeClr val="dk1"/>
                </a:solidFill>
                <a:latin typeface="Bookman Old Style"/>
                <a:ea typeface="Bookman Old Style"/>
                <a:cs typeface="Bookman Old Style"/>
                <a:sym typeface="Bookman Old Style"/>
              </a:rPr>
              <a:t>addwidth</a:t>
            </a:r>
            <a:endParaRPr b="1" sz="1600">
              <a:latin typeface="Bookman Old Style"/>
              <a:ea typeface="Bookman Old Style"/>
              <a:cs typeface="Bookman Old Style"/>
              <a:sym typeface="Bookman Old Style"/>
            </a:endParaRPr>
          </a:p>
          <a:p>
            <a:pPr indent="-228600" lvl="1" marL="685800" rtl="0" algn="l">
              <a:lnSpc>
                <a:spcPct val="120000"/>
              </a:lnSpc>
              <a:spcBef>
                <a:spcPts val="400"/>
              </a:spcBef>
              <a:spcAft>
                <a:spcPts val="0"/>
              </a:spcAft>
              <a:buClr>
                <a:schemeClr val="dk1"/>
              </a:buClr>
              <a:buSzPts val="1600"/>
              <a:buChar char="•"/>
            </a:pPr>
            <a:r>
              <a:rPr lang="en-US" sz="1600">
                <a:solidFill>
                  <a:schemeClr val="dk1"/>
                </a:solidFill>
                <a:latin typeface="Bookman Old Style"/>
                <a:ea typeface="Bookman Old Style"/>
                <a:cs typeface="Bookman Old Style"/>
                <a:sym typeface="Bookman Old Style"/>
              </a:rPr>
              <a:t>Stacks </a:t>
            </a:r>
            <a:r>
              <a:rPr b="1" lang="en-US" sz="1600">
                <a:solidFill>
                  <a:schemeClr val="dk1"/>
                </a:solidFill>
                <a:latin typeface="Bookman Old Style"/>
                <a:ea typeface="Bookman Old Style"/>
                <a:cs typeface="Bookman Old Style"/>
                <a:sym typeface="Bookman Old Style"/>
              </a:rPr>
              <a:t>tblptr</a:t>
            </a:r>
            <a:r>
              <a:rPr lang="en-US" sz="1600">
                <a:solidFill>
                  <a:schemeClr val="dk1"/>
                </a:solidFill>
                <a:latin typeface="Bookman Old Style"/>
                <a:ea typeface="Bookman Old Style"/>
                <a:cs typeface="Bookman Old Style"/>
                <a:sym typeface="Bookman Old Style"/>
              </a:rPr>
              <a:t> and </a:t>
            </a:r>
            <a:r>
              <a:rPr b="1" lang="en-US" sz="1600">
                <a:solidFill>
                  <a:schemeClr val="dk1"/>
                </a:solidFill>
                <a:latin typeface="Bookman Old Style"/>
                <a:ea typeface="Bookman Old Style"/>
                <a:cs typeface="Bookman Old Style"/>
                <a:sym typeface="Bookman Old Style"/>
              </a:rPr>
              <a:t>offset</a:t>
            </a:r>
            <a:r>
              <a:rPr lang="en-US" sz="1600">
                <a:solidFill>
                  <a:schemeClr val="dk1"/>
                </a:solidFill>
                <a:latin typeface="Bookman Old Style"/>
                <a:ea typeface="Bookman Old Style"/>
                <a:cs typeface="Bookman Old Style"/>
                <a:sym typeface="Bookman Old Style"/>
              </a:rPr>
              <a:t> are then popped and we revert to examining the declarations in the enclosing procedure</a:t>
            </a:r>
            <a:endParaRPr/>
          </a:p>
          <a:p>
            <a:pPr indent="-228600" lvl="1" marL="685800" rtl="0" algn="l">
              <a:lnSpc>
                <a:spcPct val="120000"/>
              </a:lnSpc>
              <a:spcBef>
                <a:spcPts val="400"/>
              </a:spcBef>
              <a:spcAft>
                <a:spcPts val="0"/>
              </a:spcAft>
              <a:buClr>
                <a:schemeClr val="dk1"/>
              </a:buClr>
              <a:buSzPts val="1600"/>
              <a:buChar char="•"/>
            </a:pPr>
            <a:r>
              <a:rPr lang="en-US" sz="1600">
                <a:solidFill>
                  <a:schemeClr val="dk1"/>
                </a:solidFill>
                <a:latin typeface="Bookman Old Style"/>
                <a:ea typeface="Bookman Old Style"/>
                <a:cs typeface="Bookman Old Style"/>
                <a:sym typeface="Bookman Old Style"/>
              </a:rPr>
              <a:t>The name of the enclosed procedure is entered into the symbol table of its enclosing procedure</a:t>
            </a:r>
            <a:endParaRPr/>
          </a:p>
          <a:p>
            <a:pPr indent="-127000" lvl="0" marL="228600" rtl="0" algn="l">
              <a:lnSpc>
                <a:spcPct val="120000"/>
              </a:lnSpc>
              <a:spcBef>
                <a:spcPts val="400"/>
              </a:spcBef>
              <a:spcAft>
                <a:spcPts val="0"/>
              </a:spcAft>
              <a:buClr>
                <a:schemeClr val="dk1"/>
              </a:buClr>
              <a:buSzPts val="1600"/>
              <a:buNone/>
            </a:pPr>
            <a:r>
              <a:t/>
            </a:r>
            <a:endParaRPr sz="1600">
              <a:latin typeface="Bookman Old Style"/>
              <a:ea typeface="Bookman Old Style"/>
              <a:cs typeface="Bookman Old Style"/>
              <a:sym typeface="Bookman Old Style"/>
            </a:endParaRPr>
          </a:p>
          <a:p>
            <a:pPr indent="-127000" lvl="0" marL="228600" rtl="0" algn="l">
              <a:lnSpc>
                <a:spcPct val="120000"/>
              </a:lnSpc>
              <a:spcBef>
                <a:spcPts val="400"/>
              </a:spcBef>
              <a:spcAft>
                <a:spcPts val="0"/>
              </a:spcAft>
              <a:buClr>
                <a:schemeClr val="dk1"/>
              </a:buClr>
              <a:buSzPts val="1600"/>
              <a:buNone/>
            </a:pPr>
            <a:r>
              <a:t/>
            </a:r>
            <a:endParaRPr sz="1600">
              <a:latin typeface="Bookman Old Style"/>
              <a:ea typeface="Bookman Old Style"/>
              <a:cs typeface="Bookman Old Style"/>
              <a:sym typeface="Bookman Old Style"/>
            </a:endParaRPr>
          </a:p>
          <a:p>
            <a:pPr indent="-127000" lvl="0" marL="228600" rtl="0" algn="l">
              <a:lnSpc>
                <a:spcPct val="120000"/>
              </a:lnSpc>
              <a:spcBef>
                <a:spcPts val="400"/>
              </a:spcBef>
              <a:spcAft>
                <a:spcPts val="0"/>
              </a:spcAft>
              <a:buClr>
                <a:schemeClr val="dk1"/>
              </a:buClr>
              <a:buSzPts val="1600"/>
              <a:buNone/>
            </a:pPr>
            <a:r>
              <a:t/>
            </a:r>
            <a:endParaRPr sz="1600">
              <a:latin typeface="Bookman Old Style"/>
              <a:ea typeface="Bookman Old Style"/>
              <a:cs typeface="Bookman Old Style"/>
              <a:sym typeface="Bookman Old Style"/>
            </a:endParaRPr>
          </a:p>
          <a:p>
            <a:pPr indent="-127000" lvl="0" marL="228600" rtl="0" algn="l">
              <a:lnSpc>
                <a:spcPct val="120000"/>
              </a:lnSpc>
              <a:spcBef>
                <a:spcPts val="400"/>
              </a:spcBef>
              <a:spcAft>
                <a:spcPts val="0"/>
              </a:spcAft>
              <a:buClr>
                <a:schemeClr val="dk1"/>
              </a:buClr>
              <a:buSzPts val="1600"/>
              <a:buNone/>
            </a:pPr>
            <a:r>
              <a:t/>
            </a:r>
            <a:endParaRPr sz="1600">
              <a:latin typeface="Bookman Old Style"/>
              <a:ea typeface="Bookman Old Style"/>
              <a:cs typeface="Bookman Old Style"/>
              <a:sym typeface="Bookman Old Style"/>
            </a:endParaRPr>
          </a:p>
          <a:p>
            <a:pPr indent="-127000" lvl="0" marL="228600" rtl="0" algn="l">
              <a:lnSpc>
                <a:spcPct val="120000"/>
              </a:lnSpc>
              <a:spcBef>
                <a:spcPts val="400"/>
              </a:spcBef>
              <a:spcAft>
                <a:spcPts val="0"/>
              </a:spcAft>
              <a:buClr>
                <a:schemeClr val="dk1"/>
              </a:buClr>
              <a:buSzPts val="1600"/>
              <a:buNone/>
            </a:pPr>
            <a:r>
              <a:t/>
            </a:r>
            <a:endParaRPr sz="1600">
              <a:latin typeface="Bookman Old Style"/>
              <a:ea typeface="Bookman Old Style"/>
              <a:cs typeface="Bookman Old Style"/>
              <a:sym typeface="Bookman Old Style"/>
            </a:endParaRPr>
          </a:p>
        </p:txBody>
      </p:sp>
      <p:grpSp>
        <p:nvGrpSpPr>
          <p:cNvPr id="177" name="Google Shape;177;p26"/>
          <p:cNvGrpSpPr/>
          <p:nvPr/>
        </p:nvGrpSpPr>
        <p:grpSpPr>
          <a:xfrm>
            <a:off x="7296441" y="1872560"/>
            <a:ext cx="3888509" cy="2258404"/>
            <a:chOff x="7296441" y="1872560"/>
            <a:chExt cx="3888509" cy="2258404"/>
          </a:xfrm>
        </p:grpSpPr>
        <p:pic>
          <p:nvPicPr>
            <p:cNvPr id="178" name="Google Shape;178;p26"/>
            <p:cNvPicPr preferRelativeResize="0"/>
            <p:nvPr/>
          </p:nvPicPr>
          <p:blipFill rotWithShape="1">
            <a:blip r:embed="rId3">
              <a:alphaModFix/>
            </a:blip>
            <a:srcRect b="31985" l="35307" r="15566" t="41753"/>
            <a:stretch/>
          </p:blipFill>
          <p:spPr>
            <a:xfrm>
              <a:off x="7296441" y="2727036"/>
              <a:ext cx="3888509" cy="1403928"/>
            </a:xfrm>
            <a:prstGeom prst="rect">
              <a:avLst/>
            </a:prstGeom>
            <a:noFill/>
            <a:ln>
              <a:noFill/>
            </a:ln>
          </p:spPr>
        </p:pic>
        <p:pic>
          <p:nvPicPr>
            <p:cNvPr id="179" name="Google Shape;179;p26"/>
            <p:cNvPicPr preferRelativeResize="0"/>
            <p:nvPr/>
          </p:nvPicPr>
          <p:blipFill rotWithShape="1">
            <a:blip r:embed="rId3">
              <a:alphaModFix/>
            </a:blip>
            <a:srcRect b="42263" l="0" r="64051" t="41753"/>
            <a:stretch/>
          </p:blipFill>
          <p:spPr>
            <a:xfrm>
              <a:off x="7817992" y="1872560"/>
              <a:ext cx="2845406" cy="854476"/>
            </a:xfrm>
            <a:prstGeom prst="rect">
              <a:avLst/>
            </a:prstGeom>
            <a:noFill/>
            <a:ln>
              <a:noFill/>
            </a:ln>
          </p:spPr>
        </p:pic>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27"/>
          <p:cNvPicPr preferRelativeResize="0"/>
          <p:nvPr/>
        </p:nvPicPr>
        <p:blipFill rotWithShape="1">
          <a:blip r:embed="rId3">
            <a:alphaModFix/>
          </a:blip>
          <a:srcRect b="0" l="0" r="0" t="0"/>
          <a:stretch/>
        </p:blipFill>
        <p:spPr>
          <a:xfrm>
            <a:off x="4543721" y="3566544"/>
            <a:ext cx="4670385" cy="3192845"/>
          </a:xfrm>
          <a:prstGeom prst="rect">
            <a:avLst/>
          </a:prstGeom>
          <a:noFill/>
          <a:ln>
            <a:noFill/>
          </a:ln>
        </p:spPr>
      </p:pic>
      <p:pic>
        <p:nvPicPr>
          <p:cNvPr id="185" name="Google Shape;185;p27"/>
          <p:cNvPicPr preferRelativeResize="0"/>
          <p:nvPr/>
        </p:nvPicPr>
        <p:blipFill rotWithShape="1">
          <a:blip r:embed="rId4">
            <a:alphaModFix/>
          </a:blip>
          <a:srcRect b="0" l="0" r="0" t="0"/>
          <a:stretch/>
        </p:blipFill>
        <p:spPr>
          <a:xfrm>
            <a:off x="259105" y="230841"/>
            <a:ext cx="4284616" cy="4304210"/>
          </a:xfrm>
          <a:prstGeom prst="rect">
            <a:avLst/>
          </a:prstGeom>
          <a:noFill/>
          <a:ln>
            <a:noFill/>
          </a:ln>
        </p:spPr>
      </p:pic>
      <p:pic>
        <p:nvPicPr>
          <p:cNvPr id="186" name="Google Shape;186;p27"/>
          <p:cNvPicPr preferRelativeResize="0"/>
          <p:nvPr/>
        </p:nvPicPr>
        <p:blipFill rotWithShape="1">
          <a:blip r:embed="rId5">
            <a:alphaModFix/>
          </a:blip>
          <a:srcRect b="0" l="0" r="0" t="0"/>
          <a:stretch/>
        </p:blipFill>
        <p:spPr>
          <a:xfrm>
            <a:off x="4543721" y="230842"/>
            <a:ext cx="4938826" cy="333570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448886" y="0"/>
            <a:ext cx="11178517"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Field names in records</a:t>
            </a:r>
            <a:endParaRPr sz="3600">
              <a:latin typeface="Arial"/>
              <a:ea typeface="Arial"/>
              <a:cs typeface="Arial"/>
              <a:sym typeface="Arial"/>
            </a:endParaRPr>
          </a:p>
        </p:txBody>
      </p:sp>
      <p:sp>
        <p:nvSpPr>
          <p:cNvPr id="192" name="Google Shape;192;p28"/>
          <p:cNvSpPr txBox="1"/>
          <p:nvPr>
            <p:ph idx="1" type="body"/>
          </p:nvPr>
        </p:nvSpPr>
        <p:spPr>
          <a:xfrm>
            <a:off x="264473" y="936473"/>
            <a:ext cx="5467158" cy="5569368"/>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114300" lvl="0" marL="228600" rtl="0" algn="l">
              <a:lnSpc>
                <a:spcPct val="120000"/>
              </a:lnSpc>
              <a:spcBef>
                <a:spcPts val="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productions given below generates records</a:t>
            </a:r>
            <a:endParaRPr/>
          </a:p>
          <a:p>
            <a:pPr indent="0" lvl="0" marL="0" rtl="0" algn="l">
              <a:lnSpc>
                <a:spcPct val="120000"/>
              </a:lnSpc>
              <a:spcBef>
                <a:spcPts val="400"/>
              </a:spcBef>
              <a:spcAft>
                <a:spcPts val="0"/>
              </a:spcAft>
              <a:buClr>
                <a:schemeClr val="dk1"/>
              </a:buClr>
              <a:buSzPts val="1800"/>
              <a:buNone/>
            </a:pPr>
            <a:r>
              <a:rPr b="1" lang="en-US" sz="1800">
                <a:solidFill>
                  <a:schemeClr val="dk1"/>
                </a:solidFill>
                <a:latin typeface="Bookman Old Style"/>
                <a:ea typeface="Bookman Old Style"/>
                <a:cs typeface="Bookman Old Style"/>
                <a:sym typeface="Bookman Old Style"/>
              </a:rPr>
              <a:t>	T → record D end</a:t>
            </a:r>
            <a:endParaRPr/>
          </a:p>
          <a:p>
            <a:pPr indent="0" lvl="0" marL="0" rtl="0" algn="l">
              <a:lnSpc>
                <a:spcPct val="120000"/>
              </a:lnSpc>
              <a:spcBef>
                <a:spcPts val="400"/>
              </a:spcBef>
              <a:spcAft>
                <a:spcPts val="0"/>
              </a:spcAft>
              <a:buClr>
                <a:schemeClr val="dk1"/>
              </a:buClr>
              <a:buSzPts val="1800"/>
              <a:buNone/>
            </a:pPr>
            <a:r>
              <a:t/>
            </a:r>
            <a:endParaRPr b="1" sz="1800">
              <a:latin typeface="Bookman Old Style"/>
              <a:ea typeface="Bookman Old Style"/>
              <a:cs typeface="Bookman Old Style"/>
              <a:sym typeface="Bookman Old Style"/>
            </a:endParaRPr>
          </a:p>
          <a:p>
            <a:pPr indent="-228600" lvl="0" marL="228600" rtl="0" algn="l">
              <a:lnSpc>
                <a:spcPct val="120000"/>
              </a:lnSpc>
              <a:spcBef>
                <a:spcPts val="400"/>
              </a:spcBef>
              <a:spcAft>
                <a:spcPts val="0"/>
              </a:spcAft>
              <a:buClr>
                <a:schemeClr val="dk1"/>
              </a:buClr>
              <a:buSzPts val="1800"/>
              <a:buChar char="•"/>
            </a:pPr>
            <a:r>
              <a:rPr b="1" lang="en-US" sz="1800">
                <a:solidFill>
                  <a:schemeClr val="dk1"/>
                </a:solidFill>
                <a:latin typeface="Bookman Old Style"/>
                <a:ea typeface="Bookman Old Style"/>
                <a:cs typeface="Bookman Old Style"/>
                <a:sym typeface="Bookman Old Style"/>
              </a:rPr>
              <a:t>Translation Scheme</a:t>
            </a:r>
            <a:endParaRPr/>
          </a:p>
          <a:p>
            <a:pPr indent="-114300" lvl="1" marL="6858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b="1"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b="1"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b="1" sz="1800">
              <a:latin typeface="Bookman Old Style"/>
              <a:ea typeface="Bookman Old Style"/>
              <a:cs typeface="Bookman Old Style"/>
              <a:sym typeface="Bookman Old Style"/>
            </a:endParaRPr>
          </a:p>
          <a:p>
            <a:pPr indent="0" lvl="0" marL="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p:txBody>
      </p:sp>
      <p:pic>
        <p:nvPicPr>
          <p:cNvPr id="193" name="Google Shape;193;p28"/>
          <p:cNvPicPr preferRelativeResize="0"/>
          <p:nvPr/>
        </p:nvPicPr>
        <p:blipFill rotWithShape="1">
          <a:blip r:embed="rId3">
            <a:alphaModFix/>
          </a:blip>
          <a:srcRect b="0" l="0" r="0" t="0"/>
          <a:stretch/>
        </p:blipFill>
        <p:spPr>
          <a:xfrm>
            <a:off x="392886" y="3682474"/>
            <a:ext cx="5258534" cy="1657581"/>
          </a:xfrm>
          <a:prstGeom prst="rect">
            <a:avLst/>
          </a:prstGeom>
          <a:noFill/>
          <a:ln>
            <a:noFill/>
          </a:ln>
        </p:spPr>
      </p:pic>
      <p:sp>
        <p:nvSpPr>
          <p:cNvPr id="194" name="Google Shape;194;p28"/>
          <p:cNvSpPr txBox="1"/>
          <p:nvPr/>
        </p:nvSpPr>
        <p:spPr>
          <a:xfrm>
            <a:off x="5916044" y="272716"/>
            <a:ext cx="6032278" cy="6233125"/>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dk1"/>
              </a:buClr>
              <a:buSzPts val="1800"/>
              <a:buFont typeface="Arial"/>
              <a:buNone/>
            </a:pPr>
            <a:r>
              <a:rPr b="1" lang="en-US" sz="1800">
                <a:solidFill>
                  <a:schemeClr val="dk1"/>
                </a:solidFill>
                <a:latin typeface="Bookman Old Style"/>
                <a:ea typeface="Bookman Old Style"/>
                <a:cs typeface="Bookman Old Style"/>
                <a:sym typeface="Bookman Old Style"/>
              </a:rPr>
              <a:t>Actions Taken</a:t>
            </a:r>
            <a:endParaRPr/>
          </a:p>
          <a:p>
            <a:pPr indent="-228600" lvl="0" marL="228600" marR="0" rtl="0" algn="l">
              <a:lnSpc>
                <a:spcPct val="120000"/>
              </a:lnSpc>
              <a:spcBef>
                <a:spcPts val="400"/>
              </a:spcBef>
              <a:spcAft>
                <a:spcPts val="0"/>
              </a:spcAft>
              <a:buClr>
                <a:schemeClr val="dk1"/>
              </a:buClr>
              <a:buSzPts val="1800"/>
              <a:buFont typeface="Arial"/>
              <a:buChar char="•"/>
            </a:pPr>
            <a:r>
              <a:rPr lang="en-US" sz="1800">
                <a:solidFill>
                  <a:schemeClr val="dk1"/>
                </a:solidFill>
                <a:latin typeface="Bookman Old Style"/>
                <a:ea typeface="Bookman Old Style"/>
                <a:cs typeface="Bookman Old Style"/>
                <a:sym typeface="Bookman Old Style"/>
              </a:rPr>
              <a:t>After the keyword </a:t>
            </a:r>
            <a:r>
              <a:rPr b="1" lang="en-US" sz="1800">
                <a:solidFill>
                  <a:schemeClr val="dk1"/>
                </a:solidFill>
                <a:latin typeface="Bookman Old Style"/>
                <a:ea typeface="Bookman Old Style"/>
                <a:cs typeface="Bookman Old Style"/>
                <a:sym typeface="Bookman Old Style"/>
              </a:rPr>
              <a:t>record</a:t>
            </a:r>
            <a:r>
              <a:rPr lang="en-US" sz="1800">
                <a:solidFill>
                  <a:schemeClr val="dk1"/>
                </a:solidFill>
                <a:latin typeface="Bookman Old Style"/>
                <a:ea typeface="Bookman Old Style"/>
                <a:cs typeface="Bookman Old Style"/>
                <a:sym typeface="Bookman Old Style"/>
              </a:rPr>
              <a:t> is seen, the action associated with the marker L creates a new symbol table for the field names</a:t>
            </a:r>
            <a:endParaRPr/>
          </a:p>
          <a:p>
            <a:pPr indent="-228600" lvl="0" marL="228600" marR="0" rtl="0" algn="l">
              <a:lnSpc>
                <a:spcPct val="120000"/>
              </a:lnSpc>
              <a:spcBef>
                <a:spcPts val="400"/>
              </a:spcBef>
              <a:spcAft>
                <a:spcPts val="0"/>
              </a:spcAft>
              <a:buClr>
                <a:schemeClr val="dk1"/>
              </a:buClr>
              <a:buSzPts val="1800"/>
              <a:buFont typeface="Arial"/>
              <a:buChar char="•"/>
            </a:pPr>
            <a:r>
              <a:rPr lang="en-US" sz="1800">
                <a:solidFill>
                  <a:schemeClr val="dk1"/>
                </a:solidFill>
                <a:latin typeface="Bookman Old Style"/>
                <a:ea typeface="Bookman Old Style"/>
                <a:cs typeface="Bookman Old Style"/>
                <a:sym typeface="Bookman Old Style"/>
              </a:rPr>
              <a:t>A pointer to this symbol table is pushed onto the stack </a:t>
            </a:r>
            <a:r>
              <a:rPr b="1" lang="en-US" sz="1800">
                <a:solidFill>
                  <a:schemeClr val="dk1"/>
                </a:solidFill>
                <a:latin typeface="Bookman Old Style"/>
                <a:ea typeface="Bookman Old Style"/>
                <a:cs typeface="Bookman Old Style"/>
                <a:sym typeface="Bookman Old Style"/>
              </a:rPr>
              <a:t>tblptr</a:t>
            </a:r>
            <a:endParaRPr b="1" sz="1800">
              <a:solidFill>
                <a:schemeClr val="dk1"/>
              </a:solidFill>
              <a:latin typeface="Bookman Old Style"/>
              <a:ea typeface="Bookman Old Style"/>
              <a:cs typeface="Bookman Old Style"/>
              <a:sym typeface="Bookman Old Style"/>
            </a:endParaRPr>
          </a:p>
          <a:p>
            <a:pPr indent="-228600" lvl="0" marL="228600" marR="0" rtl="0" algn="l">
              <a:lnSpc>
                <a:spcPct val="120000"/>
              </a:lnSpc>
              <a:spcBef>
                <a:spcPts val="400"/>
              </a:spcBef>
              <a:spcAft>
                <a:spcPts val="0"/>
              </a:spcAft>
              <a:buClr>
                <a:schemeClr val="dk1"/>
              </a:buClr>
              <a:buSzPts val="1800"/>
              <a:buFont typeface="Arial"/>
              <a:buChar char="•"/>
            </a:pPr>
            <a:r>
              <a:rPr lang="en-US" sz="1800">
                <a:solidFill>
                  <a:schemeClr val="dk1"/>
                </a:solidFill>
                <a:latin typeface="Bookman Old Style"/>
                <a:ea typeface="Bookman Old Style"/>
                <a:cs typeface="Bookman Old Style"/>
                <a:sym typeface="Bookman Old Style"/>
              </a:rPr>
              <a:t>Relative address 0 is pushed onto the stack </a:t>
            </a:r>
            <a:r>
              <a:rPr b="1" lang="en-US" sz="1800">
                <a:solidFill>
                  <a:schemeClr val="dk1"/>
                </a:solidFill>
                <a:latin typeface="Bookman Old Style"/>
                <a:ea typeface="Bookman Old Style"/>
                <a:cs typeface="Bookman Old Style"/>
                <a:sym typeface="Bookman Old Style"/>
              </a:rPr>
              <a:t>offset</a:t>
            </a:r>
            <a:endParaRPr/>
          </a:p>
          <a:p>
            <a:pPr indent="-228600" lvl="0" marL="228600" marR="0" rtl="0" algn="l">
              <a:lnSpc>
                <a:spcPct val="120000"/>
              </a:lnSpc>
              <a:spcBef>
                <a:spcPts val="400"/>
              </a:spcBef>
              <a:spcAft>
                <a:spcPts val="0"/>
              </a:spcAft>
              <a:buClr>
                <a:schemeClr val="dk1"/>
              </a:buClr>
              <a:buSzPts val="1800"/>
              <a:buFont typeface="Arial"/>
              <a:buChar char="•"/>
            </a:pPr>
            <a:r>
              <a:rPr lang="en-US" sz="1800">
                <a:solidFill>
                  <a:schemeClr val="dk1"/>
                </a:solidFill>
                <a:latin typeface="Bookman Old Style"/>
                <a:ea typeface="Bookman Old Style"/>
                <a:cs typeface="Bookman Old Style"/>
                <a:sym typeface="Bookman Old Style"/>
              </a:rPr>
              <a:t>The action for </a:t>
            </a:r>
            <a:r>
              <a:rPr b="1" lang="en-US" sz="1800">
                <a:solidFill>
                  <a:schemeClr val="dk1"/>
                </a:solidFill>
                <a:latin typeface="Bookman Old Style"/>
                <a:ea typeface="Bookman Old Style"/>
                <a:cs typeface="Bookman Old Style"/>
                <a:sym typeface="Bookman Old Style"/>
              </a:rPr>
              <a:t>D → id : T </a:t>
            </a:r>
            <a:r>
              <a:rPr lang="en-US" sz="1800">
                <a:solidFill>
                  <a:schemeClr val="dk1"/>
                </a:solidFill>
                <a:latin typeface="Bookman Old Style"/>
                <a:ea typeface="Bookman Old Style"/>
                <a:cs typeface="Bookman Old Style"/>
                <a:sym typeface="Bookman Old Style"/>
              </a:rPr>
              <a:t>enters information about the field name id into the symbol table</a:t>
            </a:r>
            <a:endParaRPr/>
          </a:p>
          <a:p>
            <a:pPr indent="-228600" lvl="0" marL="228600" marR="0" rtl="0" algn="l">
              <a:lnSpc>
                <a:spcPct val="120000"/>
              </a:lnSpc>
              <a:spcBef>
                <a:spcPts val="400"/>
              </a:spcBef>
              <a:spcAft>
                <a:spcPts val="0"/>
              </a:spcAft>
              <a:buClr>
                <a:schemeClr val="dk1"/>
              </a:buClr>
              <a:buSzPts val="1800"/>
              <a:buFont typeface="Arial"/>
              <a:buChar char="•"/>
            </a:pPr>
            <a:r>
              <a:rPr lang="en-US" sz="1800">
                <a:solidFill>
                  <a:schemeClr val="dk1"/>
                </a:solidFill>
                <a:latin typeface="Bookman Old Style"/>
                <a:ea typeface="Bookman Old Style"/>
                <a:cs typeface="Bookman Old Style"/>
                <a:sym typeface="Bookman Old Style"/>
              </a:rPr>
              <a:t>After all the fields are examined, the top of the stack </a:t>
            </a:r>
            <a:r>
              <a:rPr b="1" lang="en-US" sz="1800">
                <a:solidFill>
                  <a:schemeClr val="dk1"/>
                </a:solidFill>
                <a:latin typeface="Bookman Old Style"/>
                <a:ea typeface="Bookman Old Style"/>
                <a:cs typeface="Bookman Old Style"/>
                <a:sym typeface="Bookman Old Style"/>
              </a:rPr>
              <a:t>offset</a:t>
            </a:r>
            <a:r>
              <a:rPr lang="en-US" sz="1800">
                <a:solidFill>
                  <a:schemeClr val="dk1"/>
                </a:solidFill>
                <a:latin typeface="Bookman Old Style"/>
                <a:ea typeface="Bookman Old Style"/>
                <a:cs typeface="Bookman Old Style"/>
                <a:sym typeface="Bookman Old Style"/>
              </a:rPr>
              <a:t> will hold the width of all data objects within the record</a:t>
            </a:r>
            <a:endParaRPr/>
          </a:p>
          <a:p>
            <a:pPr indent="-228600" lvl="0" marL="228600" marR="0" rtl="0" algn="l">
              <a:lnSpc>
                <a:spcPct val="120000"/>
              </a:lnSpc>
              <a:spcBef>
                <a:spcPts val="400"/>
              </a:spcBef>
              <a:spcAft>
                <a:spcPts val="0"/>
              </a:spcAft>
              <a:buClr>
                <a:schemeClr val="dk1"/>
              </a:buClr>
              <a:buSzPts val="1800"/>
              <a:buFont typeface="Arial"/>
              <a:buChar char="•"/>
            </a:pPr>
            <a:r>
              <a:rPr lang="en-US" sz="1800">
                <a:solidFill>
                  <a:schemeClr val="dk1"/>
                </a:solidFill>
                <a:latin typeface="Bookman Old Style"/>
                <a:ea typeface="Bookman Old Style"/>
                <a:cs typeface="Bookman Old Style"/>
                <a:sym typeface="Bookman Old Style"/>
              </a:rPr>
              <a:t>The action following </a:t>
            </a:r>
            <a:r>
              <a:rPr b="1" lang="en-US" sz="1800">
                <a:solidFill>
                  <a:schemeClr val="dk1"/>
                </a:solidFill>
                <a:latin typeface="Bookman Old Style"/>
                <a:ea typeface="Bookman Old Style"/>
                <a:cs typeface="Bookman Old Style"/>
                <a:sym typeface="Bookman Old Style"/>
              </a:rPr>
              <a:t>end</a:t>
            </a:r>
            <a:r>
              <a:rPr lang="en-US" sz="1800">
                <a:solidFill>
                  <a:schemeClr val="dk1"/>
                </a:solidFill>
                <a:latin typeface="Bookman Old Style"/>
                <a:ea typeface="Bookman Old Style"/>
                <a:cs typeface="Bookman Old Style"/>
                <a:sym typeface="Bookman Old Style"/>
              </a:rPr>
              <a:t> will return this width as </a:t>
            </a:r>
            <a:r>
              <a:rPr b="1" lang="en-US" sz="1800">
                <a:solidFill>
                  <a:schemeClr val="dk1"/>
                </a:solidFill>
                <a:latin typeface="Bookman Old Style"/>
                <a:ea typeface="Bookman Old Style"/>
                <a:cs typeface="Bookman Old Style"/>
                <a:sym typeface="Bookman Old Style"/>
              </a:rPr>
              <a:t>T.width</a:t>
            </a:r>
            <a:endParaRPr b="1" sz="1800">
              <a:solidFill>
                <a:schemeClr val="dk1"/>
              </a:solidFill>
              <a:latin typeface="Bookman Old Style"/>
              <a:ea typeface="Bookman Old Style"/>
              <a:cs typeface="Bookman Old Style"/>
              <a:sym typeface="Bookman Old Style"/>
            </a:endParaRPr>
          </a:p>
          <a:p>
            <a:pPr indent="-228600" lvl="0" marL="228600" marR="0" rtl="0" algn="l">
              <a:lnSpc>
                <a:spcPct val="120000"/>
              </a:lnSpc>
              <a:spcBef>
                <a:spcPts val="400"/>
              </a:spcBef>
              <a:spcAft>
                <a:spcPts val="0"/>
              </a:spcAft>
              <a:buClr>
                <a:schemeClr val="dk1"/>
              </a:buClr>
              <a:buSzPts val="1800"/>
              <a:buFont typeface="Arial"/>
              <a:buChar char="•"/>
            </a:pPr>
            <a:r>
              <a:rPr b="1" lang="en-US" sz="1800">
                <a:solidFill>
                  <a:schemeClr val="dk1"/>
                </a:solidFill>
                <a:latin typeface="Bookman Old Style"/>
                <a:ea typeface="Bookman Old Style"/>
                <a:cs typeface="Bookman Old Style"/>
                <a:sym typeface="Bookman Old Style"/>
              </a:rPr>
              <a:t>T.type </a:t>
            </a:r>
            <a:r>
              <a:rPr lang="en-US" sz="1800">
                <a:solidFill>
                  <a:schemeClr val="dk1"/>
                </a:solidFill>
                <a:latin typeface="Bookman Old Style"/>
                <a:ea typeface="Bookman Old Style"/>
                <a:cs typeface="Bookman Old Style"/>
                <a:sym typeface="Bookman Old Style"/>
              </a:rPr>
              <a:t>is obtained by applying the constructor </a:t>
            </a:r>
            <a:r>
              <a:rPr b="1" lang="en-US" sz="1800">
                <a:solidFill>
                  <a:schemeClr val="dk1"/>
                </a:solidFill>
                <a:latin typeface="Bookman Old Style"/>
                <a:ea typeface="Bookman Old Style"/>
                <a:cs typeface="Bookman Old Style"/>
                <a:sym typeface="Bookman Old Style"/>
              </a:rPr>
              <a:t>record</a:t>
            </a:r>
            <a:r>
              <a:rPr lang="en-US" sz="1800">
                <a:solidFill>
                  <a:schemeClr val="dk1"/>
                </a:solidFill>
                <a:latin typeface="Bookman Old Style"/>
                <a:ea typeface="Bookman Old Style"/>
                <a:cs typeface="Bookman Old Style"/>
                <a:sym typeface="Bookman Old Style"/>
              </a:rPr>
              <a:t> to the pointer to the symbol table for this record</a:t>
            </a:r>
            <a:endParaRPr/>
          </a:p>
          <a:p>
            <a:pPr indent="-114300" lvl="0" marL="228600" marR="0" rtl="0" algn="l">
              <a:lnSpc>
                <a:spcPct val="120000"/>
              </a:lnSpc>
              <a:spcBef>
                <a:spcPts val="400"/>
              </a:spcBef>
              <a:spcAft>
                <a:spcPts val="0"/>
              </a:spcAft>
              <a:buClr>
                <a:schemeClr val="dk1"/>
              </a:buClr>
              <a:buSzPts val="1800"/>
              <a:buFont typeface="Arial"/>
              <a:buNone/>
            </a:pPr>
            <a:r>
              <a:t/>
            </a:r>
            <a:endParaRPr sz="1800">
              <a:solidFill>
                <a:schemeClr val="dk1"/>
              </a:solidFill>
              <a:latin typeface="Bookman Old Style"/>
              <a:ea typeface="Bookman Old Style"/>
              <a:cs typeface="Bookman Old Style"/>
              <a:sym typeface="Bookman Old Style"/>
            </a:endParaRPr>
          </a:p>
          <a:p>
            <a:pPr indent="-114300" lvl="1" marL="685800" marR="0" rtl="0" algn="l">
              <a:lnSpc>
                <a:spcPct val="120000"/>
              </a:lnSpc>
              <a:spcBef>
                <a:spcPts val="400"/>
              </a:spcBef>
              <a:spcAft>
                <a:spcPts val="0"/>
              </a:spcAft>
              <a:buClr>
                <a:schemeClr val="dk1"/>
              </a:buClr>
              <a:buSzPts val="1800"/>
              <a:buFont typeface="Arial"/>
              <a:buNone/>
            </a:pPr>
            <a:r>
              <a:t/>
            </a:r>
            <a:endParaRPr b="0" i="0" sz="1800" u="none" cap="none" strike="noStrike">
              <a:solidFill>
                <a:schemeClr val="dk1"/>
              </a:solidFill>
              <a:latin typeface="Bookman Old Style"/>
              <a:ea typeface="Bookman Old Style"/>
              <a:cs typeface="Bookman Old Style"/>
              <a:sym typeface="Bookman Old Style"/>
            </a:endParaRPr>
          </a:p>
          <a:p>
            <a:pPr indent="-114300" lvl="0" marL="228600" marR="0" rtl="0" algn="l">
              <a:lnSpc>
                <a:spcPct val="120000"/>
              </a:lnSpc>
              <a:spcBef>
                <a:spcPts val="400"/>
              </a:spcBef>
              <a:spcAft>
                <a:spcPts val="0"/>
              </a:spcAft>
              <a:buClr>
                <a:schemeClr val="dk1"/>
              </a:buClr>
              <a:buSzPts val="1800"/>
              <a:buFont typeface="Arial"/>
              <a:buNone/>
            </a:pPr>
            <a:r>
              <a:t/>
            </a:r>
            <a:endParaRPr sz="1800">
              <a:solidFill>
                <a:schemeClr val="dk1"/>
              </a:solidFill>
              <a:latin typeface="Bookman Old Style"/>
              <a:ea typeface="Bookman Old Style"/>
              <a:cs typeface="Bookman Old Style"/>
              <a:sym typeface="Bookman Old Style"/>
            </a:endParaRPr>
          </a:p>
          <a:p>
            <a:pPr indent="-114300" lvl="0" marL="228600" marR="0" rtl="0" algn="l">
              <a:lnSpc>
                <a:spcPct val="120000"/>
              </a:lnSpc>
              <a:spcBef>
                <a:spcPts val="400"/>
              </a:spcBef>
              <a:spcAft>
                <a:spcPts val="0"/>
              </a:spcAft>
              <a:buClr>
                <a:schemeClr val="dk1"/>
              </a:buClr>
              <a:buSzPts val="1800"/>
              <a:buFont typeface="Arial"/>
              <a:buNone/>
            </a:pPr>
            <a:r>
              <a:t/>
            </a:r>
            <a:endParaRPr b="1" sz="1800">
              <a:solidFill>
                <a:schemeClr val="dk1"/>
              </a:solidFill>
              <a:latin typeface="Bookman Old Style"/>
              <a:ea typeface="Bookman Old Style"/>
              <a:cs typeface="Bookman Old Style"/>
              <a:sym typeface="Bookman Old Style"/>
            </a:endParaRPr>
          </a:p>
          <a:p>
            <a:pPr indent="-114300" lvl="0" marL="228600" marR="0" rtl="0" algn="l">
              <a:lnSpc>
                <a:spcPct val="120000"/>
              </a:lnSpc>
              <a:spcBef>
                <a:spcPts val="400"/>
              </a:spcBef>
              <a:spcAft>
                <a:spcPts val="0"/>
              </a:spcAft>
              <a:buClr>
                <a:schemeClr val="dk1"/>
              </a:buClr>
              <a:buSzPts val="1800"/>
              <a:buFont typeface="Arial"/>
              <a:buNone/>
            </a:pPr>
            <a:r>
              <a:t/>
            </a:r>
            <a:endParaRPr b="1" sz="1800">
              <a:solidFill>
                <a:schemeClr val="dk1"/>
              </a:solidFill>
              <a:latin typeface="Bookman Old Style"/>
              <a:ea typeface="Bookman Old Style"/>
              <a:cs typeface="Bookman Old Style"/>
              <a:sym typeface="Bookman Old Style"/>
            </a:endParaRPr>
          </a:p>
          <a:p>
            <a:pPr indent="0" lvl="0" marL="0" marR="0" rtl="0" algn="l">
              <a:lnSpc>
                <a:spcPct val="120000"/>
              </a:lnSpc>
              <a:spcBef>
                <a:spcPts val="400"/>
              </a:spcBef>
              <a:spcAft>
                <a:spcPts val="0"/>
              </a:spcAft>
              <a:buClr>
                <a:schemeClr val="dk1"/>
              </a:buClr>
              <a:buSzPts val="1800"/>
              <a:buFont typeface="Arial"/>
              <a:buNone/>
            </a:pPr>
            <a:r>
              <a:t/>
            </a:r>
            <a:endParaRPr sz="1800">
              <a:solidFill>
                <a:schemeClr val="dk1"/>
              </a:solidFill>
              <a:latin typeface="Bookman Old Style"/>
              <a:ea typeface="Bookman Old Style"/>
              <a:cs typeface="Bookman Old Style"/>
              <a:sym typeface="Bookman Old Style"/>
            </a:endParaRPr>
          </a:p>
          <a:p>
            <a:pPr indent="-114300" lvl="0" marL="228600" marR="0" rtl="0" algn="l">
              <a:lnSpc>
                <a:spcPct val="120000"/>
              </a:lnSpc>
              <a:spcBef>
                <a:spcPts val="400"/>
              </a:spcBef>
              <a:spcAft>
                <a:spcPts val="0"/>
              </a:spcAft>
              <a:buClr>
                <a:schemeClr val="dk1"/>
              </a:buClr>
              <a:buSzPts val="1800"/>
              <a:buFont typeface="Arial"/>
              <a:buNone/>
            </a:pPr>
            <a:r>
              <a:t/>
            </a:r>
            <a:endParaRPr sz="1800">
              <a:solidFill>
                <a:schemeClr val="dk1"/>
              </a:solidFill>
              <a:latin typeface="Bookman Old Style"/>
              <a:ea typeface="Bookman Old Style"/>
              <a:cs typeface="Bookman Old Style"/>
              <a:sym typeface="Bookman Old Style"/>
            </a:endParaRPr>
          </a:p>
          <a:p>
            <a:pPr indent="-114300" lvl="0" marL="228600" marR="0" rtl="0" algn="l">
              <a:lnSpc>
                <a:spcPct val="120000"/>
              </a:lnSpc>
              <a:spcBef>
                <a:spcPts val="400"/>
              </a:spcBef>
              <a:spcAft>
                <a:spcPts val="0"/>
              </a:spcAft>
              <a:buClr>
                <a:schemeClr val="dk1"/>
              </a:buClr>
              <a:buSzPts val="1800"/>
              <a:buFont typeface="Arial"/>
              <a:buNone/>
            </a:pPr>
            <a:r>
              <a:t/>
            </a:r>
            <a:endParaRPr sz="1800">
              <a:solidFill>
                <a:schemeClr val="dk1"/>
              </a:solidFill>
              <a:latin typeface="Bookman Old Style"/>
              <a:ea typeface="Bookman Old Style"/>
              <a:cs typeface="Bookman Old Style"/>
              <a:sym typeface="Bookman Old Style"/>
            </a:endParaRPr>
          </a:p>
          <a:p>
            <a:pPr indent="-114300" lvl="0" marL="228600" marR="0" rtl="0" algn="l">
              <a:lnSpc>
                <a:spcPct val="120000"/>
              </a:lnSpc>
              <a:spcBef>
                <a:spcPts val="400"/>
              </a:spcBef>
              <a:spcAft>
                <a:spcPts val="0"/>
              </a:spcAft>
              <a:buClr>
                <a:schemeClr val="dk1"/>
              </a:buClr>
              <a:buSzPts val="1800"/>
              <a:buFont typeface="Arial"/>
              <a:buNone/>
            </a:pPr>
            <a:r>
              <a:t/>
            </a:r>
            <a:endParaRPr sz="1800">
              <a:solidFill>
                <a:schemeClr val="dk1"/>
              </a:solidFill>
              <a:latin typeface="Bookman Old Style"/>
              <a:ea typeface="Bookman Old Style"/>
              <a:cs typeface="Bookman Old Style"/>
              <a:sym typeface="Bookman Old Style"/>
            </a:endParaRPr>
          </a:p>
          <a:p>
            <a:pPr indent="-114300" lvl="0" marL="228600" marR="0" rtl="0" algn="l">
              <a:lnSpc>
                <a:spcPct val="120000"/>
              </a:lnSpc>
              <a:spcBef>
                <a:spcPts val="400"/>
              </a:spcBef>
              <a:spcAft>
                <a:spcPts val="0"/>
              </a:spcAft>
              <a:buClr>
                <a:schemeClr val="dk1"/>
              </a:buClr>
              <a:buSzPts val="1800"/>
              <a:buFont typeface="Arial"/>
              <a:buNone/>
            </a:pPr>
            <a:r>
              <a:t/>
            </a:r>
            <a:endParaRPr sz="1800">
              <a:solidFill>
                <a:schemeClr val="dk1"/>
              </a:solidFill>
              <a:latin typeface="Bookman Old Style"/>
              <a:ea typeface="Bookman Old Style"/>
              <a:cs typeface="Bookman Old Style"/>
              <a:sym typeface="Bookman Old Style"/>
            </a:endParaRPr>
          </a:p>
          <a:p>
            <a:pPr indent="-114300" lvl="0" marL="228600" marR="0" rtl="0" algn="l">
              <a:lnSpc>
                <a:spcPct val="120000"/>
              </a:lnSpc>
              <a:spcBef>
                <a:spcPts val="400"/>
              </a:spcBef>
              <a:spcAft>
                <a:spcPts val="0"/>
              </a:spcAft>
              <a:buClr>
                <a:schemeClr val="dk1"/>
              </a:buClr>
              <a:buSzPts val="1800"/>
              <a:buFont typeface="Arial"/>
              <a:buNone/>
            </a:pPr>
            <a:r>
              <a:t/>
            </a:r>
            <a:endParaRPr sz="1800">
              <a:solidFill>
                <a:schemeClr val="dk1"/>
              </a:solidFill>
              <a:latin typeface="Bookman Old Style"/>
              <a:ea typeface="Bookman Old Style"/>
              <a:cs typeface="Bookman Old Style"/>
              <a:sym typeface="Bookman Old Styl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1250404" y="380555"/>
            <a:ext cx="9691192" cy="8324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Arial"/>
              <a:buNone/>
            </a:pPr>
            <a:r>
              <a:rPr b="1" lang="en-US">
                <a:solidFill>
                  <a:srgbClr val="FF0000"/>
                </a:solidFill>
                <a:latin typeface="Arial"/>
                <a:ea typeface="Arial"/>
                <a:cs typeface="Arial"/>
                <a:sym typeface="Arial"/>
              </a:rPr>
              <a:t>Topics that will be covered </a:t>
            </a:r>
            <a:endParaRPr b="1">
              <a:solidFill>
                <a:srgbClr val="FF0000"/>
              </a:solidFill>
              <a:latin typeface="Arial"/>
              <a:ea typeface="Arial"/>
              <a:cs typeface="Arial"/>
              <a:sym typeface="Arial"/>
            </a:endParaRPr>
          </a:p>
        </p:txBody>
      </p:sp>
      <p:sp>
        <p:nvSpPr>
          <p:cNvPr id="93" name="Google Shape;93;p14"/>
          <p:cNvSpPr txBox="1"/>
          <p:nvPr>
            <p:ph idx="1" type="body"/>
          </p:nvPr>
        </p:nvSpPr>
        <p:spPr>
          <a:xfrm>
            <a:off x="646545" y="1732547"/>
            <a:ext cx="10982037" cy="474489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0000FF"/>
              </a:buClr>
              <a:buSzPts val="3600"/>
              <a:buChar char="•"/>
            </a:pPr>
            <a:r>
              <a:rPr b="1" lang="en-US" sz="3600">
                <a:solidFill>
                  <a:srgbClr val="0000FF"/>
                </a:solidFill>
                <a:latin typeface="Arial"/>
                <a:ea typeface="Arial"/>
                <a:cs typeface="Arial"/>
                <a:sym typeface="Arial"/>
              </a:rPr>
              <a:t>Intermediate Languages</a:t>
            </a:r>
            <a:endParaRPr/>
          </a:p>
          <a:p>
            <a:pPr indent="-228600" lvl="1" marL="685800" rtl="0" algn="l">
              <a:lnSpc>
                <a:spcPct val="90000"/>
              </a:lnSpc>
              <a:spcBef>
                <a:spcPts val="500"/>
              </a:spcBef>
              <a:spcAft>
                <a:spcPts val="0"/>
              </a:spcAft>
              <a:buClr>
                <a:srgbClr val="0000FF"/>
              </a:buClr>
              <a:buSzPts val="3600"/>
              <a:buChar char="•"/>
            </a:pPr>
            <a:r>
              <a:rPr b="1" lang="en-US" sz="3600">
                <a:solidFill>
                  <a:srgbClr val="0000FF"/>
                </a:solidFill>
                <a:latin typeface="Arial"/>
                <a:ea typeface="Arial"/>
                <a:cs typeface="Arial"/>
                <a:sym typeface="Arial"/>
              </a:rPr>
              <a:t>Declarations</a:t>
            </a:r>
            <a:endParaRPr b="1" sz="3600">
              <a:solidFill>
                <a:srgbClr val="0000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ctrTitle"/>
          </p:nvPr>
        </p:nvSpPr>
        <p:spPr>
          <a:xfrm>
            <a:off x="677917" y="1122363"/>
            <a:ext cx="10610193"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0000"/>
              </a:buClr>
              <a:buSzPts val="7200"/>
              <a:buFont typeface="Arial"/>
              <a:buNone/>
            </a:pPr>
            <a:r>
              <a:rPr lang="en-US" sz="7200">
                <a:solidFill>
                  <a:srgbClr val="FF0000"/>
                </a:solidFill>
                <a:latin typeface="Arial"/>
                <a:ea typeface="Arial"/>
                <a:cs typeface="Arial"/>
                <a:sym typeface="Arial"/>
              </a:rPr>
              <a:t>DECLARATIONS</a:t>
            </a:r>
            <a:endParaRPr b="1" sz="7200">
              <a:solidFill>
                <a:srgbClr val="FF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448887" y="0"/>
            <a:ext cx="6650182"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Declarations</a:t>
            </a:r>
            <a:endParaRPr sz="3600">
              <a:latin typeface="Arial"/>
              <a:ea typeface="Arial"/>
              <a:cs typeface="Arial"/>
              <a:sym typeface="Arial"/>
            </a:endParaRPr>
          </a:p>
        </p:txBody>
      </p:sp>
      <p:sp>
        <p:nvSpPr>
          <p:cNvPr id="104" name="Google Shape;104;p16"/>
          <p:cNvSpPr txBox="1"/>
          <p:nvPr>
            <p:ph idx="1" type="body"/>
          </p:nvPr>
        </p:nvSpPr>
        <p:spPr>
          <a:xfrm>
            <a:off x="448887" y="808891"/>
            <a:ext cx="11178517"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114300" lvl="0" marL="228600" rtl="0" algn="l">
              <a:lnSpc>
                <a:spcPct val="120000"/>
              </a:lnSpc>
              <a:spcBef>
                <a:spcPts val="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When the declaration of a name in a procedure or block is examined, we can layout storage for names local to the procedure</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For each local names, an entry is created in the symbol table with information like</a:t>
            </a:r>
            <a:endParaRPr/>
          </a:p>
          <a:p>
            <a:pPr indent="-228600" lvl="1" marL="6858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Name</a:t>
            </a:r>
            <a:endParaRPr/>
          </a:p>
          <a:p>
            <a:pPr indent="-228600" lvl="1" marL="6858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Type</a:t>
            </a:r>
            <a:endParaRPr/>
          </a:p>
          <a:p>
            <a:pPr indent="-228600" lvl="1" marL="6858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Relative address of the storage</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relative address is an offset from the base of the field for local data in an activation record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448887" y="0"/>
            <a:ext cx="6650182"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Declarations in a Procedure</a:t>
            </a:r>
            <a:endParaRPr sz="3600">
              <a:latin typeface="Arial"/>
              <a:ea typeface="Arial"/>
              <a:cs typeface="Arial"/>
              <a:sym typeface="Arial"/>
            </a:endParaRPr>
          </a:p>
        </p:txBody>
      </p:sp>
      <p:sp>
        <p:nvSpPr>
          <p:cNvPr id="110" name="Google Shape;110;p17"/>
          <p:cNvSpPr txBox="1"/>
          <p:nvPr>
            <p:ph idx="1" type="body"/>
          </p:nvPr>
        </p:nvSpPr>
        <p:spPr>
          <a:xfrm>
            <a:off x="448887" y="808891"/>
            <a:ext cx="11178517"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114300" lvl="0" marL="228600" rtl="0" algn="l">
              <a:lnSpc>
                <a:spcPct val="120000"/>
              </a:lnSpc>
              <a:spcBef>
                <a:spcPts val="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All the declarations in a single procedure can be processed as a group</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A global variable “offset” is used to keep track of the next available relative address</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grammar for Declarations can be written as</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P → D</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D → D ; D</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D → id : T</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T → integer</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T → real</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T → array [ num ] of T</a:t>
            </a:r>
            <a:r>
              <a:rPr baseline="-25000" lang="en-US" sz="1800">
                <a:solidFill>
                  <a:schemeClr val="dk1"/>
                </a:solidFill>
                <a:latin typeface="Bookman Old Style"/>
                <a:ea typeface="Bookman Old Style"/>
                <a:cs typeface="Bookman Old Style"/>
                <a:sym typeface="Bookman Old Style"/>
              </a:rPr>
              <a:t>1</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T → ↑ T</a:t>
            </a:r>
            <a:r>
              <a:rPr baseline="-25000" lang="en-US" sz="1800">
                <a:solidFill>
                  <a:schemeClr val="dk1"/>
                </a:solidFill>
                <a:latin typeface="Bookman Old Style"/>
                <a:ea typeface="Bookman Old Style"/>
                <a:cs typeface="Bookman Old Style"/>
                <a:sym typeface="Bookman Old Style"/>
              </a:rPr>
              <a:t>1</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non-terminal P generates a sequence of declarations of the form </a:t>
            </a:r>
            <a:r>
              <a:rPr b="1" lang="en-US" sz="1800">
                <a:solidFill>
                  <a:schemeClr val="dk1"/>
                </a:solidFill>
                <a:latin typeface="Bookman Old Style"/>
                <a:ea typeface="Bookman Old Style"/>
                <a:cs typeface="Bookman Old Style"/>
                <a:sym typeface="Bookman Old Style"/>
              </a:rPr>
              <a:t>id : T </a:t>
            </a:r>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448887" y="0"/>
            <a:ext cx="7604250"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Translation Scheme for Declarations</a:t>
            </a:r>
            <a:endParaRPr sz="3600">
              <a:latin typeface="Arial"/>
              <a:ea typeface="Arial"/>
              <a:cs typeface="Arial"/>
              <a:sym typeface="Arial"/>
            </a:endParaRPr>
          </a:p>
        </p:txBody>
      </p:sp>
      <p:sp>
        <p:nvSpPr>
          <p:cNvPr id="116" name="Google Shape;116;p18"/>
          <p:cNvSpPr txBox="1"/>
          <p:nvPr>
            <p:ph idx="1" type="body"/>
          </p:nvPr>
        </p:nvSpPr>
        <p:spPr>
          <a:xfrm>
            <a:off x="5855367" y="808891"/>
            <a:ext cx="5772037"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Initially offset is set to 0</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As each new name is seen, the name is entered in the symbol table, with offset equal to the current value of offset and offset is incremented by the width of the data object</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procedure </a:t>
            </a:r>
            <a:r>
              <a:rPr b="1" lang="en-US" sz="1800">
                <a:solidFill>
                  <a:schemeClr val="dk1"/>
                </a:solidFill>
                <a:latin typeface="Bookman Old Style"/>
                <a:ea typeface="Bookman Old Style"/>
                <a:cs typeface="Bookman Old Style"/>
                <a:sym typeface="Bookman Old Style"/>
              </a:rPr>
              <a:t>enter(name,type,offset)</a:t>
            </a:r>
            <a:r>
              <a:rPr lang="en-US" sz="1800">
                <a:solidFill>
                  <a:schemeClr val="dk1"/>
                </a:solidFill>
                <a:latin typeface="Bookman Old Style"/>
                <a:ea typeface="Bookman Old Style"/>
                <a:cs typeface="Bookman Old Style"/>
                <a:sym typeface="Bookman Old Style"/>
              </a:rPr>
              <a:t> creates a symbol table entry for name</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Two synthesized attributes </a:t>
            </a:r>
            <a:r>
              <a:rPr b="1" lang="en-US" sz="1800">
                <a:solidFill>
                  <a:schemeClr val="dk1"/>
                </a:solidFill>
                <a:latin typeface="Bookman Old Style"/>
                <a:ea typeface="Bookman Old Style"/>
                <a:cs typeface="Bookman Old Style"/>
                <a:sym typeface="Bookman Old Style"/>
              </a:rPr>
              <a:t>type</a:t>
            </a:r>
            <a:r>
              <a:rPr lang="en-US" sz="1800">
                <a:solidFill>
                  <a:schemeClr val="dk1"/>
                </a:solidFill>
                <a:latin typeface="Bookman Old Style"/>
                <a:ea typeface="Bookman Old Style"/>
                <a:cs typeface="Bookman Old Style"/>
                <a:sym typeface="Bookman Old Style"/>
              </a:rPr>
              <a:t> and </a:t>
            </a:r>
            <a:r>
              <a:rPr b="1" lang="en-US" sz="1800">
                <a:solidFill>
                  <a:schemeClr val="dk1"/>
                </a:solidFill>
                <a:latin typeface="Bookman Old Style"/>
                <a:ea typeface="Bookman Old Style"/>
                <a:cs typeface="Bookman Old Style"/>
                <a:sym typeface="Bookman Old Style"/>
              </a:rPr>
              <a:t>width</a:t>
            </a:r>
            <a:r>
              <a:rPr lang="en-US" sz="1800">
                <a:solidFill>
                  <a:schemeClr val="dk1"/>
                </a:solidFill>
                <a:latin typeface="Bookman Old Style"/>
                <a:ea typeface="Bookman Old Style"/>
                <a:cs typeface="Bookman Old Style"/>
                <a:sym typeface="Bookman Old Style"/>
              </a:rPr>
              <a:t> are used for non-terminal T</a:t>
            </a:r>
            <a:endParaRPr/>
          </a:p>
          <a:p>
            <a:pPr indent="-228600" lvl="0" marL="228600" rtl="0" algn="l">
              <a:lnSpc>
                <a:spcPct val="120000"/>
              </a:lnSpc>
              <a:spcBef>
                <a:spcPts val="400"/>
              </a:spcBef>
              <a:spcAft>
                <a:spcPts val="0"/>
              </a:spcAft>
              <a:buClr>
                <a:schemeClr val="dk1"/>
              </a:buClr>
              <a:buSzPts val="1800"/>
              <a:buChar char="•"/>
            </a:pPr>
            <a:r>
              <a:rPr b="1" lang="en-US" sz="1800">
                <a:solidFill>
                  <a:schemeClr val="dk1"/>
                </a:solidFill>
                <a:latin typeface="Bookman Old Style"/>
                <a:ea typeface="Bookman Old Style"/>
                <a:cs typeface="Bookman Old Style"/>
                <a:sym typeface="Bookman Old Style"/>
              </a:rPr>
              <a:t>Integers</a:t>
            </a:r>
            <a:r>
              <a:rPr lang="en-US" sz="1800">
                <a:solidFill>
                  <a:schemeClr val="dk1"/>
                </a:solidFill>
                <a:latin typeface="Bookman Old Style"/>
                <a:ea typeface="Bookman Old Style"/>
                <a:cs typeface="Bookman Old Style"/>
                <a:sym typeface="Bookman Old Style"/>
              </a:rPr>
              <a:t> have width 4 and </a:t>
            </a:r>
            <a:r>
              <a:rPr b="1" lang="en-US" sz="1800">
                <a:solidFill>
                  <a:schemeClr val="dk1"/>
                </a:solidFill>
                <a:latin typeface="Bookman Old Style"/>
                <a:ea typeface="Bookman Old Style"/>
                <a:cs typeface="Bookman Old Style"/>
                <a:sym typeface="Bookman Old Style"/>
              </a:rPr>
              <a:t>reals</a:t>
            </a:r>
            <a:r>
              <a:rPr lang="en-US" sz="1800">
                <a:solidFill>
                  <a:schemeClr val="dk1"/>
                </a:solidFill>
                <a:latin typeface="Bookman Old Style"/>
                <a:ea typeface="Bookman Old Style"/>
                <a:cs typeface="Bookman Old Style"/>
                <a:sym typeface="Bookman Old Style"/>
              </a:rPr>
              <a:t> have width 8</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width of an array is obtained by multiplying the width of each element by the number of elements in the array</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width of each pointer is assumed to be 4</a:t>
            </a:r>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p:txBody>
      </p:sp>
      <p:pic>
        <p:nvPicPr>
          <p:cNvPr id="117" name="Google Shape;117;p18"/>
          <p:cNvPicPr preferRelativeResize="0"/>
          <p:nvPr/>
        </p:nvPicPr>
        <p:blipFill rotWithShape="1">
          <a:blip r:embed="rId3">
            <a:alphaModFix/>
          </a:blip>
          <a:srcRect b="0" l="0" r="0" t="0"/>
          <a:stretch/>
        </p:blipFill>
        <p:spPr>
          <a:xfrm>
            <a:off x="162613" y="1427747"/>
            <a:ext cx="5483916" cy="400250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448887" y="0"/>
            <a:ext cx="6650182"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Keeping track of scope information</a:t>
            </a:r>
            <a:endParaRPr sz="3600">
              <a:latin typeface="Arial"/>
              <a:ea typeface="Arial"/>
              <a:cs typeface="Arial"/>
              <a:sym typeface="Arial"/>
            </a:endParaRPr>
          </a:p>
        </p:txBody>
      </p:sp>
      <p:sp>
        <p:nvSpPr>
          <p:cNvPr id="123" name="Google Shape;123;p19"/>
          <p:cNvSpPr txBox="1"/>
          <p:nvPr>
            <p:ph idx="1" type="body"/>
          </p:nvPr>
        </p:nvSpPr>
        <p:spPr>
          <a:xfrm>
            <a:off x="448887" y="808891"/>
            <a:ext cx="11178517"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114300" lvl="0" marL="228600" rtl="0" algn="l">
              <a:lnSpc>
                <a:spcPct val="120000"/>
              </a:lnSpc>
              <a:spcBef>
                <a:spcPts val="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In a language with nested procedures, suppose that there is a separate symbol table for each procedure</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grammar for the declaration of a procedure is </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P → D</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D → D ; D | id : T | proc id ; D ; S</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One possible implementation of a symbol is a linked list of entries for names</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A new symbol table is created when a procedure declaration </a:t>
            </a:r>
            <a:r>
              <a:rPr b="1" lang="en-US" sz="1800">
                <a:solidFill>
                  <a:schemeClr val="dk1"/>
                </a:solidFill>
                <a:latin typeface="Bookman Old Style"/>
                <a:ea typeface="Bookman Old Style"/>
                <a:cs typeface="Bookman Old Style"/>
                <a:sym typeface="Bookman Old Style"/>
              </a:rPr>
              <a:t>D → proc id D ; S</a:t>
            </a:r>
            <a:r>
              <a:rPr lang="en-US" sz="1800">
                <a:solidFill>
                  <a:schemeClr val="dk1"/>
                </a:solidFill>
                <a:latin typeface="Bookman Old Style"/>
                <a:ea typeface="Bookman Old Style"/>
                <a:cs typeface="Bookman Old Style"/>
                <a:sym typeface="Bookman Old Style"/>
              </a:rPr>
              <a:t>  is seen and for the declarations in the new procedure, entries are created in the new table</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new table points back to the symbol table of the enclosing procedure</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procedure </a:t>
            </a:r>
            <a:r>
              <a:rPr b="1" lang="en-US" sz="1800">
                <a:solidFill>
                  <a:schemeClr val="dk1"/>
                </a:solidFill>
                <a:latin typeface="Bookman Old Style"/>
                <a:ea typeface="Bookman Old Style"/>
                <a:cs typeface="Bookman Old Style"/>
                <a:sym typeface="Bookman Old Style"/>
              </a:rPr>
              <a:t>enter</a:t>
            </a:r>
            <a:r>
              <a:rPr lang="en-US" sz="1800">
                <a:solidFill>
                  <a:schemeClr val="dk1"/>
                </a:solidFill>
                <a:latin typeface="Bookman Old Style"/>
                <a:ea typeface="Bookman Old Style"/>
                <a:cs typeface="Bookman Old Style"/>
                <a:sym typeface="Bookman Old Style"/>
              </a:rPr>
              <a:t> is told which symbol table to make an entry in</a:t>
            </a:r>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448887" y="0"/>
            <a:ext cx="8775324"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Keeping track of scope information – cont..</a:t>
            </a:r>
            <a:endParaRPr sz="3600">
              <a:latin typeface="Arial"/>
              <a:ea typeface="Arial"/>
              <a:cs typeface="Arial"/>
              <a:sym typeface="Arial"/>
            </a:endParaRPr>
          </a:p>
        </p:txBody>
      </p:sp>
      <p:sp>
        <p:nvSpPr>
          <p:cNvPr id="129" name="Google Shape;129;p20"/>
          <p:cNvSpPr txBox="1"/>
          <p:nvPr>
            <p:ph idx="1" type="body"/>
          </p:nvPr>
        </p:nvSpPr>
        <p:spPr>
          <a:xfrm>
            <a:off x="6416842" y="808891"/>
            <a:ext cx="5210562"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symbol tables for five procedures are shown</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nesting structure of the procedures can be deduced from the links between the symbol tables</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symbol tables for procedures </a:t>
            </a:r>
            <a:r>
              <a:rPr b="1" lang="en-US" sz="1800">
                <a:solidFill>
                  <a:schemeClr val="dk1"/>
                </a:solidFill>
                <a:latin typeface="Bookman Old Style"/>
                <a:ea typeface="Bookman Old Style"/>
                <a:cs typeface="Bookman Old Style"/>
                <a:sym typeface="Bookman Old Style"/>
              </a:rPr>
              <a:t>readarray, exchange </a:t>
            </a:r>
            <a:r>
              <a:rPr lang="en-US" sz="1800">
                <a:solidFill>
                  <a:schemeClr val="dk1"/>
                </a:solidFill>
                <a:latin typeface="Bookman Old Style"/>
                <a:ea typeface="Bookman Old Style"/>
                <a:cs typeface="Bookman Old Style"/>
                <a:sym typeface="Bookman Old Style"/>
              </a:rPr>
              <a:t>and </a:t>
            </a:r>
            <a:r>
              <a:rPr b="1" lang="en-US" sz="1800">
                <a:solidFill>
                  <a:schemeClr val="dk1"/>
                </a:solidFill>
                <a:latin typeface="Bookman Old Style"/>
                <a:ea typeface="Bookman Old Style"/>
                <a:cs typeface="Bookman Old Style"/>
                <a:sym typeface="Bookman Old Style"/>
              </a:rPr>
              <a:t>quicksort </a:t>
            </a:r>
            <a:r>
              <a:rPr lang="en-US" sz="1800">
                <a:solidFill>
                  <a:schemeClr val="dk1"/>
                </a:solidFill>
                <a:latin typeface="Bookman Old Style"/>
                <a:ea typeface="Bookman Old Style"/>
                <a:cs typeface="Bookman Old Style"/>
                <a:sym typeface="Bookman Old Style"/>
              </a:rPr>
              <a:t>point back to that for the containing procedure </a:t>
            </a:r>
            <a:r>
              <a:rPr b="1" lang="en-US" sz="1800">
                <a:solidFill>
                  <a:schemeClr val="dk1"/>
                </a:solidFill>
                <a:latin typeface="Bookman Old Style"/>
                <a:ea typeface="Bookman Old Style"/>
                <a:cs typeface="Bookman Old Style"/>
                <a:sym typeface="Bookman Old Style"/>
              </a:rPr>
              <a:t>sort,</a:t>
            </a:r>
            <a:r>
              <a:rPr lang="en-US" sz="1800">
                <a:solidFill>
                  <a:schemeClr val="dk1"/>
                </a:solidFill>
                <a:latin typeface="Bookman Old Style"/>
                <a:ea typeface="Bookman Old Style"/>
                <a:cs typeface="Bookman Old Style"/>
                <a:sym typeface="Bookman Old Style"/>
              </a:rPr>
              <a:t> consisting of the entire program</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Since </a:t>
            </a:r>
            <a:r>
              <a:rPr b="1" lang="en-US" sz="1800">
                <a:solidFill>
                  <a:schemeClr val="dk1"/>
                </a:solidFill>
                <a:latin typeface="Bookman Old Style"/>
                <a:ea typeface="Bookman Old Style"/>
                <a:cs typeface="Bookman Old Style"/>
                <a:sym typeface="Bookman Old Style"/>
              </a:rPr>
              <a:t>partition</a:t>
            </a:r>
            <a:r>
              <a:rPr lang="en-US" sz="1800">
                <a:solidFill>
                  <a:schemeClr val="dk1"/>
                </a:solidFill>
                <a:latin typeface="Bookman Old Style"/>
                <a:ea typeface="Bookman Old Style"/>
                <a:cs typeface="Bookman Old Style"/>
                <a:sym typeface="Bookman Old Style"/>
              </a:rPr>
              <a:t> is declared within </a:t>
            </a:r>
            <a:r>
              <a:rPr b="1" lang="en-US" sz="1800">
                <a:solidFill>
                  <a:schemeClr val="dk1"/>
                </a:solidFill>
                <a:latin typeface="Bookman Old Style"/>
                <a:ea typeface="Bookman Old Style"/>
                <a:cs typeface="Bookman Old Style"/>
                <a:sym typeface="Bookman Old Style"/>
              </a:rPr>
              <a:t>quicksort</a:t>
            </a:r>
            <a:r>
              <a:rPr lang="en-US" sz="1800">
                <a:solidFill>
                  <a:schemeClr val="dk1"/>
                </a:solidFill>
                <a:latin typeface="Bookman Old Style"/>
                <a:ea typeface="Bookman Old Style"/>
                <a:cs typeface="Bookman Old Style"/>
                <a:sym typeface="Bookman Old Style"/>
              </a:rPr>
              <a:t>, its table points to that of </a:t>
            </a:r>
            <a:r>
              <a:rPr b="1" lang="en-US" sz="1800">
                <a:solidFill>
                  <a:schemeClr val="dk1"/>
                </a:solidFill>
                <a:latin typeface="Bookman Old Style"/>
                <a:ea typeface="Bookman Old Style"/>
                <a:cs typeface="Bookman Old Style"/>
                <a:sym typeface="Bookman Old Style"/>
              </a:rPr>
              <a:t>quicksort</a:t>
            </a:r>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p:txBody>
      </p:sp>
      <p:pic>
        <p:nvPicPr>
          <p:cNvPr id="130" name="Google Shape;130;p20"/>
          <p:cNvPicPr preferRelativeResize="0"/>
          <p:nvPr/>
        </p:nvPicPr>
        <p:blipFill rotWithShape="1">
          <a:blip r:embed="rId3">
            <a:alphaModFix/>
          </a:blip>
          <a:srcRect b="0" l="0" r="0" t="0"/>
          <a:stretch/>
        </p:blipFill>
        <p:spPr>
          <a:xfrm>
            <a:off x="189392" y="1410014"/>
            <a:ext cx="5906608" cy="403797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448887" y="0"/>
            <a:ext cx="8775324"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Keeping track of scope information – cont..</a:t>
            </a:r>
            <a:endParaRPr sz="3600">
              <a:latin typeface="Arial"/>
              <a:ea typeface="Arial"/>
              <a:cs typeface="Arial"/>
              <a:sym typeface="Arial"/>
            </a:endParaRPr>
          </a:p>
        </p:txBody>
      </p:sp>
      <p:pic>
        <p:nvPicPr>
          <p:cNvPr id="136" name="Google Shape;136;p21"/>
          <p:cNvPicPr preferRelativeResize="0"/>
          <p:nvPr/>
        </p:nvPicPr>
        <p:blipFill rotWithShape="1">
          <a:blip r:embed="rId3">
            <a:alphaModFix/>
          </a:blip>
          <a:srcRect b="0" l="0" r="0" t="0"/>
          <a:stretch/>
        </p:blipFill>
        <p:spPr>
          <a:xfrm>
            <a:off x="189392" y="1410014"/>
            <a:ext cx="5906608" cy="4037972"/>
          </a:xfrm>
          <a:prstGeom prst="rect">
            <a:avLst/>
          </a:prstGeom>
          <a:noFill/>
          <a:ln>
            <a:noFill/>
          </a:ln>
        </p:spPr>
      </p:pic>
      <p:pic>
        <p:nvPicPr>
          <p:cNvPr id="137" name="Google Shape;137;p21"/>
          <p:cNvPicPr preferRelativeResize="0"/>
          <p:nvPr/>
        </p:nvPicPr>
        <p:blipFill rotWithShape="1">
          <a:blip r:embed="rId4">
            <a:alphaModFix/>
          </a:blip>
          <a:srcRect b="0" l="0" r="0" t="0"/>
          <a:stretch/>
        </p:blipFill>
        <p:spPr>
          <a:xfrm>
            <a:off x="6336631" y="935126"/>
            <a:ext cx="5425345" cy="545015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