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nvSpPr>
        <p:spPr>
          <a:xfrm>
            <a:off x="10298545" y="240145"/>
            <a:ext cx="1524000" cy="5634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0" l="0" r="0" t="0"/>
          <a:stretch/>
        </p:blipFill>
        <p:spPr>
          <a:xfrm>
            <a:off x="10744200" y="270164"/>
            <a:ext cx="1219200" cy="533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p:nvPr>
            <p:ph idx="2" type="pic"/>
          </p:nvPr>
        </p:nvSpPr>
        <p:spPr>
          <a:xfrm>
            <a:off x="5183188" y="987425"/>
            <a:ext cx="6172200" cy="4873625"/>
          </a:xfrm>
          <a:prstGeom prst="rect">
            <a:avLst/>
          </a:prstGeom>
          <a:noFill/>
          <a:ln>
            <a:noFill/>
          </a:ln>
        </p:spPr>
      </p:sp>
      <p:sp>
        <p:nvSpPr>
          <p:cNvPr id="66" name="Google Shape;66;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6000"/>
              <a:buFont typeface="Arial"/>
              <a:buNone/>
            </a:pPr>
            <a:r>
              <a:rPr lang="en-US">
                <a:solidFill>
                  <a:srgbClr val="FF0000"/>
                </a:solidFill>
                <a:latin typeface="Arial"/>
                <a:ea typeface="Arial"/>
                <a:cs typeface="Arial"/>
                <a:sym typeface="Arial"/>
              </a:rPr>
              <a:t>18CSC304J</a:t>
            </a:r>
            <a:br>
              <a:rPr lang="en-US">
                <a:solidFill>
                  <a:srgbClr val="FF0000"/>
                </a:solidFill>
                <a:latin typeface="Arial"/>
                <a:ea typeface="Arial"/>
                <a:cs typeface="Arial"/>
                <a:sym typeface="Arial"/>
              </a:rPr>
            </a:br>
            <a:br>
              <a:rPr lang="en-US">
                <a:solidFill>
                  <a:srgbClr val="FF0000"/>
                </a:solidFill>
                <a:latin typeface="Arial"/>
                <a:ea typeface="Arial"/>
                <a:cs typeface="Arial"/>
                <a:sym typeface="Arial"/>
              </a:rPr>
            </a:br>
            <a:r>
              <a:rPr b="1" lang="en-US" sz="4000">
                <a:solidFill>
                  <a:srgbClr val="FF0000"/>
                </a:solidFill>
                <a:latin typeface="Arial"/>
                <a:ea typeface="Arial"/>
                <a:cs typeface="Arial"/>
                <a:sym typeface="Arial"/>
              </a:rPr>
              <a:t>COMPILER DESIGN</a:t>
            </a:r>
            <a:endParaRPr b="1" sz="4000">
              <a:solidFill>
                <a:srgbClr val="FF0000"/>
              </a:solidFill>
              <a:latin typeface="Arial"/>
              <a:ea typeface="Arial"/>
              <a:cs typeface="Arial"/>
              <a:sym typeface="Arial"/>
            </a:endParaRPr>
          </a:p>
        </p:txBody>
      </p:sp>
      <p:sp>
        <p:nvSpPr>
          <p:cNvPr id="87" name="Google Shape;87;p13"/>
          <p:cNvSpPr txBox="1"/>
          <p:nvPr>
            <p:ph idx="1" type="subTitle"/>
          </p:nvPr>
        </p:nvSpPr>
        <p:spPr>
          <a:xfrm>
            <a:off x="1524000" y="3602037"/>
            <a:ext cx="9144000" cy="31083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b="1" sz="3600">
              <a:solidFill>
                <a:srgbClr val="0000FF"/>
              </a:solidFill>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UNIT 4</a:t>
            </a:r>
            <a:endParaRPr/>
          </a:p>
          <a:p>
            <a:pPr indent="0" lvl="0" marL="0" rtl="0" algn="ctr">
              <a:lnSpc>
                <a:spcPct val="90000"/>
              </a:lnSpc>
              <a:spcBef>
                <a:spcPts val="1000"/>
              </a:spcBef>
              <a:spcAft>
                <a:spcPts val="0"/>
              </a:spcAft>
              <a:buClr>
                <a:srgbClr val="0000FF"/>
              </a:buClr>
              <a:buSzPts val="3600"/>
              <a:buNone/>
            </a:pPr>
            <a:r>
              <a:rPr b="1" lang="en-US" sz="3600">
                <a:solidFill>
                  <a:srgbClr val="0000FF"/>
                </a:solidFill>
              </a:rPr>
              <a:t>SESSION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48887" y="0"/>
            <a:ext cx="920846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Addressing Array Elements – cont..</a:t>
            </a:r>
            <a:endParaRPr sz="3600">
              <a:latin typeface="Arial"/>
              <a:ea typeface="Arial"/>
              <a:cs typeface="Arial"/>
              <a:sym typeface="Arial"/>
            </a:endParaRPr>
          </a:p>
        </p:txBody>
      </p:sp>
      <p:sp>
        <p:nvSpPr>
          <p:cNvPr id="144" name="Google Shape;144;p22"/>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Two Dimensional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 two dimensional array is normally stored in one of the two forms</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Row major (row-by-row)</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Column major (column-by-column)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figure below shows the layout of a 2x3 array A</a:t>
            </a:r>
            <a:endParaRPr/>
          </a:p>
        </p:txBody>
      </p:sp>
      <p:pic>
        <p:nvPicPr>
          <p:cNvPr id="145" name="Google Shape;145;p22"/>
          <p:cNvPicPr preferRelativeResize="0"/>
          <p:nvPr/>
        </p:nvPicPr>
        <p:blipFill rotWithShape="1">
          <a:blip r:embed="rId3">
            <a:alphaModFix/>
          </a:blip>
          <a:srcRect b="0" l="0" r="0" t="0"/>
          <a:stretch/>
        </p:blipFill>
        <p:spPr>
          <a:xfrm>
            <a:off x="1607052" y="3034164"/>
            <a:ext cx="6892129" cy="30149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48887" y="0"/>
            <a:ext cx="920846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Addressing Array Elements – cont..</a:t>
            </a:r>
            <a:endParaRPr sz="3600">
              <a:latin typeface="Arial"/>
              <a:ea typeface="Arial"/>
              <a:cs typeface="Arial"/>
              <a:sym typeface="Arial"/>
            </a:endParaRPr>
          </a:p>
        </p:txBody>
      </p:sp>
      <p:sp>
        <p:nvSpPr>
          <p:cNvPr id="151" name="Google Shape;151;p23"/>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Two Dimensional Array stored in row major form</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relative address of A[i1,i2] can be calculated by the formula</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rgbClr val="FF0000"/>
                </a:solidFill>
                <a:latin typeface="Bookman Old Style"/>
                <a:ea typeface="Bookman Old Style"/>
                <a:cs typeface="Bookman Old Style"/>
                <a:sym typeface="Bookman Old Style"/>
              </a:rPr>
              <a:t>base + ( ( i</a:t>
            </a:r>
            <a:r>
              <a:rPr b="1" baseline="-25000" lang="en-US" sz="1800">
                <a:solidFill>
                  <a:srgbClr val="FF0000"/>
                </a:solidFill>
                <a:latin typeface="Bookman Old Style"/>
                <a:ea typeface="Bookman Old Style"/>
                <a:cs typeface="Bookman Old Style"/>
                <a:sym typeface="Bookman Old Style"/>
              </a:rPr>
              <a:t>1</a:t>
            </a:r>
            <a:r>
              <a:rPr b="1" lang="en-US" sz="1800">
                <a:solidFill>
                  <a:srgbClr val="FF0000"/>
                </a:solidFill>
                <a:latin typeface="Bookman Old Style"/>
                <a:ea typeface="Bookman Old Style"/>
                <a:cs typeface="Bookman Old Style"/>
                <a:sym typeface="Bookman Old Style"/>
              </a:rPr>
              <a:t> – low</a:t>
            </a:r>
            <a:r>
              <a:rPr b="1" baseline="-25000" lang="en-US" sz="1800">
                <a:solidFill>
                  <a:srgbClr val="FF0000"/>
                </a:solidFill>
                <a:latin typeface="Bookman Old Style"/>
                <a:ea typeface="Bookman Old Style"/>
                <a:cs typeface="Bookman Old Style"/>
                <a:sym typeface="Bookman Old Style"/>
              </a:rPr>
              <a:t>1</a:t>
            </a:r>
            <a:r>
              <a:rPr b="1" lang="en-US" sz="1800">
                <a:solidFill>
                  <a:srgbClr val="FF0000"/>
                </a:solidFill>
                <a:latin typeface="Bookman Old Style"/>
                <a:ea typeface="Bookman Old Style"/>
                <a:cs typeface="Bookman Old Style"/>
                <a:sym typeface="Bookman Old Style"/>
              </a:rPr>
              <a:t> ) * n</a:t>
            </a:r>
            <a:r>
              <a:rPr b="1" baseline="-25000" lang="en-US" sz="1800">
                <a:solidFill>
                  <a:srgbClr val="FF0000"/>
                </a:solidFill>
                <a:latin typeface="Bookman Old Style"/>
                <a:ea typeface="Bookman Old Style"/>
                <a:cs typeface="Bookman Old Style"/>
                <a:sym typeface="Bookman Old Style"/>
              </a:rPr>
              <a:t>2</a:t>
            </a:r>
            <a:r>
              <a:rPr b="1" lang="en-US" sz="1800">
                <a:solidFill>
                  <a:srgbClr val="FF0000"/>
                </a:solidFill>
                <a:latin typeface="Bookman Old Style"/>
                <a:ea typeface="Bookman Old Style"/>
                <a:cs typeface="Bookman Old Style"/>
                <a:sym typeface="Bookman Old Style"/>
              </a:rPr>
              <a:t> + i</a:t>
            </a:r>
            <a:r>
              <a:rPr b="1" baseline="-25000" lang="en-US" sz="1800">
                <a:solidFill>
                  <a:srgbClr val="FF0000"/>
                </a:solidFill>
                <a:latin typeface="Bookman Old Style"/>
                <a:ea typeface="Bookman Old Style"/>
                <a:cs typeface="Bookman Old Style"/>
                <a:sym typeface="Bookman Old Style"/>
              </a:rPr>
              <a:t>2</a:t>
            </a:r>
            <a:r>
              <a:rPr b="1" lang="en-US" sz="1800">
                <a:solidFill>
                  <a:srgbClr val="FF0000"/>
                </a:solidFill>
                <a:latin typeface="Bookman Old Style"/>
                <a:ea typeface="Bookman Old Style"/>
                <a:cs typeface="Bookman Old Style"/>
                <a:sym typeface="Bookman Old Style"/>
              </a:rPr>
              <a:t> – low</a:t>
            </a:r>
            <a:r>
              <a:rPr b="1" baseline="-25000" lang="en-US" sz="1800">
                <a:solidFill>
                  <a:srgbClr val="FF0000"/>
                </a:solidFill>
                <a:latin typeface="Bookman Old Style"/>
                <a:ea typeface="Bookman Old Style"/>
                <a:cs typeface="Bookman Old Style"/>
                <a:sym typeface="Bookman Old Style"/>
              </a:rPr>
              <a:t>2</a:t>
            </a:r>
            <a:r>
              <a:rPr b="1" lang="en-US" sz="1800">
                <a:solidFill>
                  <a:srgbClr val="FF0000"/>
                </a:solidFill>
                <a:latin typeface="Bookman Old Style"/>
                <a:ea typeface="Bookman Old Style"/>
                <a:cs typeface="Bookman Old Style"/>
                <a:sym typeface="Bookman Old Style"/>
              </a:rPr>
              <a:t> ) * w </a:t>
            </a:r>
            <a:r>
              <a:rPr lang="en-US" sz="1800">
                <a:solidFill>
                  <a:schemeClr val="dk1"/>
                </a:solidFill>
                <a:latin typeface="Bookman Old Style"/>
                <a:ea typeface="Bookman Old Style"/>
                <a:cs typeface="Bookman Old Style"/>
                <a:sym typeface="Bookman Old Style"/>
              </a:rPr>
              <a:t>---------- (3)</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where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low</a:t>
            </a:r>
            <a:r>
              <a:rPr baseline="-25000" lang="en-US" sz="1800">
                <a:solidFill>
                  <a:schemeClr val="dk1"/>
                </a:solidFill>
                <a:latin typeface="Bookman Old Style"/>
                <a:ea typeface="Bookman Old Style"/>
                <a:cs typeface="Bookman Old Style"/>
                <a:sym typeface="Bookman Old Style"/>
              </a:rPr>
              <a:t>1</a:t>
            </a:r>
            <a:r>
              <a:rPr lang="en-US" sz="1800">
                <a:solidFill>
                  <a:schemeClr val="dk1"/>
                </a:solidFill>
                <a:latin typeface="Bookman Old Style"/>
                <a:ea typeface="Bookman Old Style"/>
                <a:cs typeface="Bookman Old Style"/>
                <a:sym typeface="Bookman Old Style"/>
              </a:rPr>
              <a:t> → lower bound on the value of i</a:t>
            </a:r>
            <a:r>
              <a:rPr baseline="-25000" lang="en-US" sz="1800">
                <a:solidFill>
                  <a:schemeClr val="dk1"/>
                </a:solidFill>
                <a:latin typeface="Bookman Old Style"/>
                <a:ea typeface="Bookman Old Style"/>
                <a:cs typeface="Bookman Old Style"/>
                <a:sym typeface="Bookman Old Style"/>
              </a:rPr>
              <a:t>1</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low</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 lower bound on the value of i</a:t>
            </a:r>
            <a:r>
              <a:rPr baseline="-25000" lang="en-US" sz="1800">
                <a:solidFill>
                  <a:schemeClr val="dk1"/>
                </a:solidFill>
                <a:latin typeface="Bookman Old Style"/>
                <a:ea typeface="Bookman Old Style"/>
                <a:cs typeface="Bookman Old Style"/>
                <a:sym typeface="Bookman Old Style"/>
              </a:rPr>
              <a:t>2</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n</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 no of values that i</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can take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n</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 high</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 low</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+ 2</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high</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 upper bound on the value of i</a:t>
            </a:r>
            <a:r>
              <a:rPr baseline="-25000" lang="en-US" sz="1800">
                <a:solidFill>
                  <a:schemeClr val="dk1"/>
                </a:solidFill>
                <a:latin typeface="Bookman Old Style"/>
                <a:ea typeface="Bookman Old Style"/>
                <a:cs typeface="Bookman Old Style"/>
                <a:sym typeface="Bookman Old Style"/>
              </a:rPr>
              <a:t>2</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Assuming that i</a:t>
            </a:r>
            <a:r>
              <a:rPr baseline="-25000" lang="en-US" sz="1800">
                <a:solidFill>
                  <a:schemeClr val="dk1"/>
                </a:solidFill>
                <a:latin typeface="Bookman Old Style"/>
                <a:ea typeface="Bookman Old Style"/>
                <a:cs typeface="Bookman Old Style"/>
                <a:sym typeface="Bookman Old Style"/>
              </a:rPr>
              <a:t>1</a:t>
            </a:r>
            <a:r>
              <a:rPr lang="en-US" sz="1800">
                <a:solidFill>
                  <a:schemeClr val="dk1"/>
                </a:solidFill>
                <a:latin typeface="Bookman Old Style"/>
                <a:ea typeface="Bookman Old Style"/>
                <a:cs typeface="Bookman Old Style"/>
                <a:sym typeface="Bookman Old Style"/>
              </a:rPr>
              <a:t> and i</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 are the only values that are not known at compile time, expression 3 can be written as</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rgbClr val="FF0000"/>
                </a:solidFill>
                <a:latin typeface="Bookman Old Style"/>
                <a:ea typeface="Bookman Old Style"/>
                <a:cs typeface="Bookman Old Style"/>
                <a:sym typeface="Bookman Old Style"/>
              </a:rPr>
              <a:t>( ( i1 * n2 ) + i2 ) * w + </a:t>
            </a:r>
            <a:r>
              <a:rPr b="1" lang="en-US" sz="1800">
                <a:solidFill>
                  <a:srgbClr val="0000FF"/>
                </a:solidFill>
                <a:latin typeface="Bookman Old Style"/>
                <a:ea typeface="Bookman Old Style"/>
                <a:cs typeface="Bookman Old Style"/>
                <a:sym typeface="Bookman Old Style"/>
              </a:rPr>
              <a:t>( base – ( low1 * n2 ) + low2 ) * w  </a:t>
            </a:r>
            <a:r>
              <a:rPr lang="en-US" sz="1800">
                <a:solidFill>
                  <a:schemeClr val="dk1"/>
                </a:solidFill>
                <a:latin typeface="Bookman Old Style"/>
                <a:ea typeface="Bookman Old Style"/>
                <a:cs typeface="Bookman Old Style"/>
                <a:sym typeface="Bookman Old Style"/>
              </a:rPr>
              <a:t>---------- (4)</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The second term in this expression can be determined at compile time</a:t>
            </a:r>
            <a:endParaRPr/>
          </a:p>
        </p:txBody>
      </p:sp>
      <p:pic>
        <p:nvPicPr>
          <p:cNvPr id="152" name="Google Shape;152;p23"/>
          <p:cNvPicPr preferRelativeResize="0"/>
          <p:nvPr/>
        </p:nvPicPr>
        <p:blipFill rotWithShape="1">
          <a:blip r:embed="rId3">
            <a:alphaModFix/>
          </a:blip>
          <a:srcRect b="0" l="0" r="57445" t="0"/>
          <a:stretch/>
        </p:blipFill>
        <p:spPr>
          <a:xfrm>
            <a:off x="8190915" y="1047420"/>
            <a:ext cx="2932864" cy="30149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Addressing Array Elements – cont..</a:t>
            </a:r>
            <a:endParaRPr sz="3600">
              <a:latin typeface="Arial"/>
              <a:ea typeface="Arial"/>
              <a:cs typeface="Arial"/>
              <a:sym typeface="Arial"/>
            </a:endParaRPr>
          </a:p>
        </p:txBody>
      </p:sp>
      <p:sp>
        <p:nvSpPr>
          <p:cNvPr id="158" name="Google Shape;158;p24"/>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Multi Dimensional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relative address of A[i</a:t>
            </a:r>
            <a:r>
              <a:rPr baseline="-25000" lang="en-US" sz="1800">
                <a:solidFill>
                  <a:schemeClr val="dk1"/>
                </a:solidFill>
                <a:latin typeface="Bookman Old Style"/>
                <a:ea typeface="Bookman Old Style"/>
                <a:cs typeface="Bookman Old Style"/>
                <a:sym typeface="Bookman Old Style"/>
              </a:rPr>
              <a:t>1</a:t>
            </a:r>
            <a:r>
              <a:rPr lang="en-US" sz="1800">
                <a:solidFill>
                  <a:schemeClr val="dk1"/>
                </a:solidFill>
                <a:latin typeface="Bookman Old Style"/>
                <a:ea typeface="Bookman Old Style"/>
                <a:cs typeface="Bookman Old Style"/>
                <a:sym typeface="Bookman Old Style"/>
              </a:rPr>
              <a:t>,i</a:t>
            </a:r>
            <a:r>
              <a:rPr baseline="-25000" lang="en-US" sz="1800">
                <a:solidFill>
                  <a:schemeClr val="dk1"/>
                </a:solidFill>
                <a:latin typeface="Bookman Old Style"/>
                <a:ea typeface="Bookman Old Style"/>
                <a:cs typeface="Bookman Old Style"/>
                <a:sym typeface="Bookman Old Style"/>
              </a:rPr>
              <a:t>2</a:t>
            </a:r>
            <a:r>
              <a:rPr lang="en-US" sz="1800">
                <a:solidFill>
                  <a:schemeClr val="dk1"/>
                </a:solidFill>
                <a:latin typeface="Bookman Old Style"/>
                <a:ea typeface="Bookman Old Style"/>
                <a:cs typeface="Bookman Old Style"/>
                <a:sym typeface="Bookman Old Style"/>
              </a:rPr>
              <a:t>,…,i</a:t>
            </a:r>
            <a:r>
              <a:rPr baseline="-25000" lang="en-US" sz="1800">
                <a:solidFill>
                  <a:schemeClr val="dk1"/>
                </a:solidFill>
                <a:latin typeface="Bookman Old Style"/>
                <a:ea typeface="Bookman Old Style"/>
                <a:cs typeface="Bookman Old Style"/>
                <a:sym typeface="Bookman Old Style"/>
              </a:rPr>
              <a:t>k</a:t>
            </a:r>
            <a:r>
              <a:rPr lang="en-US" sz="1800">
                <a:solidFill>
                  <a:schemeClr val="dk1"/>
                </a:solidFill>
                <a:latin typeface="Bookman Old Style"/>
                <a:ea typeface="Bookman Old Style"/>
                <a:cs typeface="Bookman Old Style"/>
                <a:sym typeface="Bookman Old Style"/>
              </a:rPr>
              <a:t>] can be found by the expression</a:t>
            </a:r>
            <a:endParaRPr/>
          </a:p>
          <a:p>
            <a:pPr indent="0" lvl="0" marL="0" rtl="0" algn="l">
              <a:lnSpc>
                <a:spcPct val="120000"/>
              </a:lnSpc>
              <a:spcBef>
                <a:spcPts val="400"/>
              </a:spcBef>
              <a:spcAft>
                <a:spcPts val="0"/>
              </a:spcAft>
              <a:buClr>
                <a:srgbClr val="FF0000"/>
              </a:buClr>
              <a:buSzPts val="1600"/>
              <a:buNone/>
            </a:pPr>
            <a:r>
              <a:rPr b="1" lang="en-US" sz="1600">
                <a:solidFill>
                  <a:srgbClr val="FF0000"/>
                </a:solidFill>
                <a:latin typeface="Bookman Old Style"/>
                <a:ea typeface="Bookman Old Style"/>
                <a:cs typeface="Bookman Old Style"/>
                <a:sym typeface="Bookman Old Style"/>
              </a:rPr>
              <a:t>( (…( ( i</a:t>
            </a:r>
            <a:r>
              <a:rPr b="1" baseline="-25000" lang="en-US" sz="1600">
                <a:solidFill>
                  <a:srgbClr val="FF0000"/>
                </a:solidFill>
                <a:latin typeface="Bookman Old Style"/>
                <a:ea typeface="Bookman Old Style"/>
                <a:cs typeface="Bookman Old Style"/>
                <a:sym typeface="Bookman Old Style"/>
              </a:rPr>
              <a:t>1</a:t>
            </a:r>
            <a:r>
              <a:rPr b="1" lang="en-US" sz="1600">
                <a:solidFill>
                  <a:srgbClr val="FF0000"/>
                </a:solidFill>
                <a:latin typeface="Bookman Old Style"/>
                <a:ea typeface="Bookman Old Style"/>
                <a:cs typeface="Bookman Old Style"/>
                <a:sym typeface="Bookman Old Style"/>
              </a:rPr>
              <a:t>n</a:t>
            </a:r>
            <a:r>
              <a:rPr b="1" baseline="-25000" lang="en-US" sz="1600">
                <a:solidFill>
                  <a:srgbClr val="FF0000"/>
                </a:solidFill>
                <a:latin typeface="Bookman Old Style"/>
                <a:ea typeface="Bookman Old Style"/>
                <a:cs typeface="Bookman Old Style"/>
                <a:sym typeface="Bookman Old Style"/>
              </a:rPr>
              <a:t>2</a:t>
            </a:r>
            <a:r>
              <a:rPr b="1" lang="en-US" sz="1600">
                <a:solidFill>
                  <a:srgbClr val="FF0000"/>
                </a:solidFill>
                <a:latin typeface="Bookman Old Style"/>
                <a:ea typeface="Bookman Old Style"/>
                <a:cs typeface="Bookman Old Style"/>
                <a:sym typeface="Bookman Old Style"/>
              </a:rPr>
              <a:t> + i</a:t>
            </a:r>
            <a:r>
              <a:rPr b="1" baseline="-25000" lang="en-US" sz="1600">
                <a:solidFill>
                  <a:srgbClr val="FF0000"/>
                </a:solidFill>
                <a:latin typeface="Bookman Old Style"/>
                <a:ea typeface="Bookman Old Style"/>
                <a:cs typeface="Bookman Old Style"/>
                <a:sym typeface="Bookman Old Style"/>
              </a:rPr>
              <a:t>2</a:t>
            </a:r>
            <a:r>
              <a:rPr b="1" lang="en-US" sz="1600">
                <a:solidFill>
                  <a:srgbClr val="FF0000"/>
                </a:solidFill>
                <a:latin typeface="Bookman Old Style"/>
                <a:ea typeface="Bookman Old Style"/>
                <a:cs typeface="Bookman Old Style"/>
                <a:sym typeface="Bookman Old Style"/>
              </a:rPr>
              <a:t> ) n</a:t>
            </a:r>
            <a:r>
              <a:rPr b="1" baseline="-25000" lang="en-US" sz="1600">
                <a:solidFill>
                  <a:srgbClr val="FF0000"/>
                </a:solidFill>
                <a:latin typeface="Bookman Old Style"/>
                <a:ea typeface="Bookman Old Style"/>
                <a:cs typeface="Bookman Old Style"/>
                <a:sym typeface="Bookman Old Style"/>
              </a:rPr>
              <a:t>3</a:t>
            </a:r>
            <a:r>
              <a:rPr b="1" lang="en-US" sz="1600">
                <a:solidFill>
                  <a:srgbClr val="FF0000"/>
                </a:solidFill>
                <a:latin typeface="Bookman Old Style"/>
                <a:ea typeface="Bookman Old Style"/>
                <a:cs typeface="Bookman Old Style"/>
                <a:sym typeface="Bookman Old Style"/>
              </a:rPr>
              <a:t> )… ) n</a:t>
            </a:r>
            <a:r>
              <a:rPr b="1" baseline="-25000" lang="en-US" sz="1600">
                <a:solidFill>
                  <a:srgbClr val="FF0000"/>
                </a:solidFill>
                <a:latin typeface="Bookman Old Style"/>
                <a:ea typeface="Bookman Old Style"/>
                <a:cs typeface="Bookman Old Style"/>
                <a:sym typeface="Bookman Old Style"/>
              </a:rPr>
              <a:t>k</a:t>
            </a:r>
            <a:r>
              <a:rPr b="1" lang="en-US" sz="1600">
                <a:solidFill>
                  <a:srgbClr val="FF0000"/>
                </a:solidFill>
                <a:latin typeface="Bookman Old Style"/>
                <a:ea typeface="Bookman Old Style"/>
                <a:cs typeface="Bookman Old Style"/>
                <a:sym typeface="Bookman Old Style"/>
              </a:rPr>
              <a:t> + i</a:t>
            </a:r>
            <a:r>
              <a:rPr b="1" baseline="-25000" lang="en-US" sz="1600">
                <a:solidFill>
                  <a:srgbClr val="FF0000"/>
                </a:solidFill>
                <a:latin typeface="Bookman Old Style"/>
                <a:ea typeface="Bookman Old Style"/>
                <a:cs typeface="Bookman Old Style"/>
                <a:sym typeface="Bookman Old Style"/>
              </a:rPr>
              <a:t>k</a:t>
            </a:r>
            <a:r>
              <a:rPr b="1" lang="en-US" sz="1600">
                <a:solidFill>
                  <a:srgbClr val="FF0000"/>
                </a:solidFill>
                <a:latin typeface="Bookman Old Style"/>
                <a:ea typeface="Bookman Old Style"/>
                <a:cs typeface="Bookman Old Style"/>
                <a:sym typeface="Bookman Old Style"/>
              </a:rPr>
              <a:t> ) * w + </a:t>
            </a:r>
            <a:r>
              <a:rPr b="1" lang="en-US" sz="1600">
                <a:solidFill>
                  <a:srgbClr val="0000FF"/>
                </a:solidFill>
                <a:latin typeface="Bookman Old Style"/>
                <a:ea typeface="Bookman Old Style"/>
                <a:cs typeface="Bookman Old Style"/>
                <a:sym typeface="Bookman Old Style"/>
              </a:rPr>
              <a:t>base – ( ( … ( ( low</a:t>
            </a:r>
            <a:r>
              <a:rPr b="1" baseline="-25000" lang="en-US" sz="1600">
                <a:solidFill>
                  <a:srgbClr val="0000FF"/>
                </a:solidFill>
                <a:latin typeface="Bookman Old Style"/>
                <a:ea typeface="Bookman Old Style"/>
                <a:cs typeface="Bookman Old Style"/>
                <a:sym typeface="Bookman Old Style"/>
              </a:rPr>
              <a:t>1</a:t>
            </a:r>
            <a:r>
              <a:rPr b="1" lang="en-US" sz="1600">
                <a:solidFill>
                  <a:srgbClr val="0000FF"/>
                </a:solidFill>
                <a:latin typeface="Bookman Old Style"/>
                <a:ea typeface="Bookman Old Style"/>
                <a:cs typeface="Bookman Old Style"/>
                <a:sym typeface="Bookman Old Style"/>
              </a:rPr>
              <a:t>n</a:t>
            </a:r>
            <a:r>
              <a:rPr b="1" baseline="-25000" lang="en-US" sz="1600">
                <a:solidFill>
                  <a:srgbClr val="0000FF"/>
                </a:solidFill>
                <a:latin typeface="Bookman Old Style"/>
                <a:ea typeface="Bookman Old Style"/>
                <a:cs typeface="Bookman Old Style"/>
                <a:sym typeface="Bookman Old Style"/>
              </a:rPr>
              <a:t>2</a:t>
            </a:r>
            <a:r>
              <a:rPr b="1" lang="en-US" sz="1600">
                <a:solidFill>
                  <a:srgbClr val="0000FF"/>
                </a:solidFill>
                <a:latin typeface="Bookman Old Style"/>
                <a:ea typeface="Bookman Old Style"/>
                <a:cs typeface="Bookman Old Style"/>
                <a:sym typeface="Bookman Old Style"/>
              </a:rPr>
              <a:t> + low</a:t>
            </a:r>
            <a:r>
              <a:rPr b="1" baseline="-25000" lang="en-US" sz="1600">
                <a:solidFill>
                  <a:srgbClr val="0000FF"/>
                </a:solidFill>
                <a:latin typeface="Bookman Old Style"/>
                <a:ea typeface="Bookman Old Style"/>
                <a:cs typeface="Bookman Old Style"/>
                <a:sym typeface="Bookman Old Style"/>
              </a:rPr>
              <a:t>2</a:t>
            </a:r>
            <a:r>
              <a:rPr b="1" lang="en-US" sz="1600">
                <a:solidFill>
                  <a:srgbClr val="0000FF"/>
                </a:solidFill>
                <a:latin typeface="Bookman Old Style"/>
                <a:ea typeface="Bookman Old Style"/>
                <a:cs typeface="Bookman Old Style"/>
                <a:sym typeface="Bookman Old Style"/>
              </a:rPr>
              <a:t> ) n</a:t>
            </a:r>
            <a:r>
              <a:rPr b="1" baseline="-25000" lang="en-US" sz="1600">
                <a:solidFill>
                  <a:srgbClr val="0000FF"/>
                </a:solidFill>
                <a:latin typeface="Bookman Old Style"/>
                <a:ea typeface="Bookman Old Style"/>
                <a:cs typeface="Bookman Old Style"/>
                <a:sym typeface="Bookman Old Style"/>
              </a:rPr>
              <a:t>3</a:t>
            </a:r>
            <a:r>
              <a:rPr b="1" lang="en-US" sz="1600">
                <a:solidFill>
                  <a:srgbClr val="0000FF"/>
                </a:solidFill>
                <a:latin typeface="Bookman Old Style"/>
                <a:ea typeface="Bookman Old Style"/>
                <a:cs typeface="Bookman Old Style"/>
                <a:sym typeface="Bookman Old Style"/>
              </a:rPr>
              <a:t> + low</a:t>
            </a:r>
            <a:r>
              <a:rPr b="1" baseline="-25000" lang="en-US" sz="1600">
                <a:solidFill>
                  <a:srgbClr val="0000FF"/>
                </a:solidFill>
                <a:latin typeface="Bookman Old Style"/>
                <a:ea typeface="Bookman Old Style"/>
                <a:cs typeface="Bookman Old Style"/>
                <a:sym typeface="Bookman Old Style"/>
              </a:rPr>
              <a:t>3</a:t>
            </a:r>
            <a:r>
              <a:rPr b="1" lang="en-US" sz="1600">
                <a:solidFill>
                  <a:srgbClr val="0000FF"/>
                </a:solidFill>
                <a:latin typeface="Bookman Old Style"/>
                <a:ea typeface="Bookman Old Style"/>
                <a:cs typeface="Bookman Old Style"/>
                <a:sym typeface="Bookman Old Style"/>
              </a:rPr>
              <a:t> ) … ) n</a:t>
            </a:r>
            <a:r>
              <a:rPr b="1" baseline="-25000" lang="en-US" sz="1600">
                <a:solidFill>
                  <a:srgbClr val="0000FF"/>
                </a:solidFill>
                <a:latin typeface="Bookman Old Style"/>
                <a:ea typeface="Bookman Old Style"/>
                <a:cs typeface="Bookman Old Style"/>
                <a:sym typeface="Bookman Old Style"/>
              </a:rPr>
              <a:t>k</a:t>
            </a:r>
            <a:r>
              <a:rPr b="1" lang="en-US" sz="1600">
                <a:solidFill>
                  <a:srgbClr val="0000FF"/>
                </a:solidFill>
                <a:latin typeface="Bookman Old Style"/>
                <a:ea typeface="Bookman Old Style"/>
                <a:cs typeface="Bookman Old Style"/>
                <a:sym typeface="Bookman Old Style"/>
              </a:rPr>
              <a:t> + low</a:t>
            </a:r>
            <a:r>
              <a:rPr b="1" baseline="-25000" lang="en-US" sz="1600">
                <a:solidFill>
                  <a:srgbClr val="0000FF"/>
                </a:solidFill>
                <a:latin typeface="Bookman Old Style"/>
                <a:ea typeface="Bookman Old Style"/>
                <a:cs typeface="Bookman Old Style"/>
                <a:sym typeface="Bookman Old Style"/>
              </a:rPr>
              <a:t>k</a:t>
            </a:r>
            <a:r>
              <a:rPr b="1" lang="en-US" sz="1600">
                <a:solidFill>
                  <a:srgbClr val="0000FF"/>
                </a:solidFill>
                <a:latin typeface="Bookman Old Style"/>
                <a:ea typeface="Bookman Old Style"/>
                <a:cs typeface="Bookman Old Style"/>
                <a:sym typeface="Bookman Old Style"/>
              </a:rPr>
              <a:t> ) * w</a:t>
            </a:r>
            <a:r>
              <a:rPr b="1" lang="en-US" sz="1800">
                <a:solidFill>
                  <a:srgbClr val="FF0000"/>
                </a:solidFill>
                <a:latin typeface="Bookman Old Style"/>
                <a:ea typeface="Bookman Old Style"/>
                <a:cs typeface="Bookman Old Style"/>
                <a:sym typeface="Bookman Old Style"/>
              </a:rPr>
              <a:t>  </a:t>
            </a:r>
            <a:r>
              <a:rPr lang="en-US" sz="1800">
                <a:solidFill>
                  <a:schemeClr val="dk1"/>
                </a:solidFill>
                <a:latin typeface="Bookman Old Style"/>
                <a:ea typeface="Bookman Old Style"/>
                <a:cs typeface="Bookman Old Style"/>
                <a:sym typeface="Bookman Old Style"/>
              </a:rPr>
              <a:t>----  (5)</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second term (in blue) can be computed by the compiler and saved with the symbol-table entry for A, since, for all values of j, </a:t>
            </a:r>
            <a:r>
              <a:rPr b="1" lang="en-US" sz="1800">
                <a:solidFill>
                  <a:schemeClr val="dk1"/>
                </a:solidFill>
                <a:latin typeface="Bookman Old Style"/>
                <a:ea typeface="Bookman Old Style"/>
                <a:cs typeface="Bookman Old Style"/>
                <a:sym typeface="Bookman Old Style"/>
              </a:rPr>
              <a:t>n</a:t>
            </a:r>
            <a:r>
              <a:rPr b="1" baseline="-25000" lang="en-US" sz="1800">
                <a:solidFill>
                  <a:schemeClr val="dk1"/>
                </a:solidFill>
                <a:latin typeface="Bookman Old Style"/>
                <a:ea typeface="Bookman Old Style"/>
                <a:cs typeface="Bookman Old Style"/>
                <a:sym typeface="Bookman Old Style"/>
              </a:rPr>
              <a:t>j</a:t>
            </a:r>
            <a:r>
              <a:rPr b="1" lang="en-US" sz="1800">
                <a:solidFill>
                  <a:schemeClr val="dk1"/>
                </a:solidFill>
                <a:latin typeface="Bookman Old Style"/>
                <a:ea typeface="Bookman Old Style"/>
                <a:cs typeface="Bookman Old Style"/>
                <a:sym typeface="Bookman Old Style"/>
              </a:rPr>
              <a:t> = high</a:t>
            </a:r>
            <a:r>
              <a:rPr b="1" baseline="-25000" lang="en-US" sz="1800">
                <a:solidFill>
                  <a:schemeClr val="dk1"/>
                </a:solidFill>
                <a:latin typeface="Bookman Old Style"/>
                <a:ea typeface="Bookman Old Style"/>
                <a:cs typeface="Bookman Old Style"/>
                <a:sym typeface="Bookman Old Style"/>
              </a:rPr>
              <a:t>j</a:t>
            </a:r>
            <a:r>
              <a:rPr b="1" lang="en-US" sz="1800">
                <a:solidFill>
                  <a:schemeClr val="dk1"/>
                </a:solidFill>
                <a:latin typeface="Bookman Old Style"/>
                <a:ea typeface="Bookman Old Style"/>
                <a:cs typeface="Bookman Old Style"/>
                <a:sym typeface="Bookman Old Style"/>
              </a:rPr>
              <a:t> – low</a:t>
            </a:r>
            <a:r>
              <a:rPr b="1" baseline="-25000" lang="en-US" sz="1800">
                <a:solidFill>
                  <a:schemeClr val="dk1"/>
                </a:solidFill>
                <a:latin typeface="Bookman Old Style"/>
                <a:ea typeface="Bookman Old Style"/>
                <a:cs typeface="Bookman Old Style"/>
                <a:sym typeface="Bookman Old Style"/>
              </a:rPr>
              <a:t>j</a:t>
            </a:r>
            <a:r>
              <a:rPr b="1" lang="en-US" sz="1800">
                <a:solidFill>
                  <a:schemeClr val="dk1"/>
                </a:solidFill>
                <a:latin typeface="Bookman Old Style"/>
                <a:ea typeface="Bookman Old Style"/>
                <a:cs typeface="Bookman Old Style"/>
                <a:sym typeface="Bookman Old Style"/>
              </a:rPr>
              <a:t> + 1 </a:t>
            </a:r>
            <a:r>
              <a:rPr lang="en-US" sz="1800">
                <a:solidFill>
                  <a:schemeClr val="dk1"/>
                </a:solidFill>
                <a:latin typeface="Bookman Old Style"/>
                <a:ea typeface="Bookman Old Style"/>
                <a:cs typeface="Bookman Old Style"/>
                <a:sym typeface="Bookman Old Style"/>
              </a:rPr>
              <a:t>is fixed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first term can be generated by the recurrence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e = i</a:t>
            </a:r>
            <a:r>
              <a:rPr baseline="-25000" lang="en-US" sz="1800">
                <a:solidFill>
                  <a:schemeClr val="dk1"/>
                </a:solidFill>
                <a:latin typeface="Bookman Old Style"/>
                <a:ea typeface="Bookman Old Style"/>
                <a:cs typeface="Bookman Old Style"/>
                <a:sym typeface="Bookman Old Style"/>
              </a:rPr>
              <a:t>1</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a:t>
            </a:r>
            <a:r>
              <a:rPr lang="en-US" sz="1800">
                <a:solidFill>
                  <a:schemeClr val="dk1"/>
                </a:solidFill>
                <a:latin typeface="Bookman Old Style"/>
                <a:ea typeface="Bookman Old Style"/>
                <a:cs typeface="Bookman Old Style"/>
                <a:sym typeface="Bookman Old Style"/>
              </a:rPr>
              <a:t>e</a:t>
            </a:r>
            <a:r>
              <a:rPr baseline="-25000" lang="en-US" sz="1800">
                <a:solidFill>
                  <a:schemeClr val="dk1"/>
                </a:solidFill>
                <a:latin typeface="Bookman Old Style"/>
                <a:ea typeface="Bookman Old Style"/>
                <a:cs typeface="Bookman Old Style"/>
                <a:sym typeface="Bookman Old Style"/>
              </a:rPr>
              <a:t>m</a:t>
            </a:r>
            <a:r>
              <a:rPr lang="en-US" sz="1800">
                <a:solidFill>
                  <a:schemeClr val="dk1"/>
                </a:solidFill>
                <a:latin typeface="Bookman Old Style"/>
                <a:ea typeface="Bookman Old Style"/>
                <a:cs typeface="Bookman Old Style"/>
                <a:sym typeface="Bookman Old Style"/>
              </a:rPr>
              <a:t> = e</a:t>
            </a:r>
            <a:r>
              <a:rPr baseline="-25000" lang="en-US" sz="1800">
                <a:solidFill>
                  <a:schemeClr val="dk1"/>
                </a:solidFill>
                <a:latin typeface="Bookman Old Style"/>
                <a:ea typeface="Bookman Old Style"/>
                <a:cs typeface="Bookman Old Style"/>
                <a:sym typeface="Bookman Old Style"/>
              </a:rPr>
              <a:t>m-1</a:t>
            </a:r>
            <a:r>
              <a:rPr lang="en-US" sz="1800">
                <a:solidFill>
                  <a:schemeClr val="dk1"/>
                </a:solidFill>
                <a:latin typeface="Bookman Old Style"/>
                <a:ea typeface="Bookman Old Style"/>
                <a:cs typeface="Bookman Old Style"/>
                <a:sym typeface="Bookman Old Style"/>
              </a:rPr>
              <a:t> * n</a:t>
            </a:r>
            <a:r>
              <a:rPr baseline="-25000" lang="en-US" sz="1800">
                <a:solidFill>
                  <a:schemeClr val="dk1"/>
                </a:solidFill>
                <a:latin typeface="Bookman Old Style"/>
                <a:ea typeface="Bookman Old Style"/>
                <a:cs typeface="Bookman Old Style"/>
                <a:sym typeface="Bookman Old Style"/>
              </a:rPr>
              <a:t>m</a:t>
            </a:r>
            <a:r>
              <a:rPr lang="en-US" sz="1800">
                <a:solidFill>
                  <a:schemeClr val="dk1"/>
                </a:solidFill>
                <a:latin typeface="Bookman Old Style"/>
                <a:ea typeface="Bookman Old Style"/>
                <a:cs typeface="Bookman Old Style"/>
                <a:sym typeface="Bookman Old Style"/>
              </a:rPr>
              <a:t> + i</a:t>
            </a:r>
            <a:r>
              <a:rPr baseline="-25000" lang="en-US" sz="1800">
                <a:solidFill>
                  <a:schemeClr val="dk1"/>
                </a:solidFill>
                <a:latin typeface="Bookman Old Style"/>
                <a:ea typeface="Bookman Old Style"/>
                <a:cs typeface="Bookman Old Style"/>
                <a:sym typeface="Bookman Old Style"/>
              </a:rPr>
              <a:t>m</a:t>
            </a:r>
            <a:endParaRPr baseline="-25000" sz="1800">
              <a:solidFill>
                <a:schemeClr val="dk1"/>
              </a:solidFill>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Some languages permit the sizes of arrays to be specified dynamically at run-time.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formulas for accessing the elements of such arrays are the same as for fixed-size arrays, but the upper and lower limits are not known at compile time</a:t>
            </a:r>
            <a:endParaRPr/>
          </a:p>
        </p:txBody>
      </p:sp>
      <p:sp>
        <p:nvSpPr>
          <p:cNvPr id="159" name="Google Shape;159;p24"/>
          <p:cNvSpPr/>
          <p:nvPr/>
        </p:nvSpPr>
        <p:spPr>
          <a:xfrm>
            <a:off x="4572000" y="3429000"/>
            <a:ext cx="352926" cy="757989"/>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4"/>
          <p:cNvSpPr/>
          <p:nvPr/>
        </p:nvSpPr>
        <p:spPr>
          <a:xfrm>
            <a:off x="5149516" y="3561347"/>
            <a:ext cx="946484" cy="4652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(6)</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Grammar for addressing array elements</a:t>
            </a:r>
            <a:endParaRPr sz="3600">
              <a:latin typeface="Arial"/>
              <a:ea typeface="Arial"/>
              <a:cs typeface="Arial"/>
              <a:sym typeface="Arial"/>
            </a:endParaRPr>
          </a:p>
        </p:txBody>
      </p:sp>
      <p:pic>
        <p:nvPicPr>
          <p:cNvPr id="166" name="Google Shape;166;p25"/>
          <p:cNvPicPr preferRelativeResize="0"/>
          <p:nvPr/>
        </p:nvPicPr>
        <p:blipFill rotWithShape="1">
          <a:blip r:embed="rId3">
            <a:alphaModFix/>
          </a:blip>
          <a:srcRect b="0" l="0" r="0" t="0"/>
          <a:stretch/>
        </p:blipFill>
        <p:spPr>
          <a:xfrm>
            <a:off x="377980" y="1359723"/>
            <a:ext cx="3991532" cy="3886742"/>
          </a:xfrm>
          <a:prstGeom prst="rect">
            <a:avLst/>
          </a:prstGeom>
          <a:noFill/>
          <a:ln>
            <a:noFill/>
          </a:ln>
        </p:spPr>
      </p:pic>
      <p:grpSp>
        <p:nvGrpSpPr>
          <p:cNvPr id="167" name="Google Shape;167;p25"/>
          <p:cNvGrpSpPr/>
          <p:nvPr/>
        </p:nvGrpSpPr>
        <p:grpSpPr>
          <a:xfrm>
            <a:off x="5471835" y="935126"/>
            <a:ext cx="4701309" cy="5713307"/>
            <a:chOff x="5471835" y="935126"/>
            <a:chExt cx="4701309" cy="5713307"/>
          </a:xfrm>
        </p:grpSpPr>
        <p:pic>
          <p:nvPicPr>
            <p:cNvPr id="168" name="Google Shape;168;p25"/>
            <p:cNvPicPr preferRelativeResize="0"/>
            <p:nvPr/>
          </p:nvPicPr>
          <p:blipFill rotWithShape="1">
            <a:blip r:embed="rId4">
              <a:alphaModFix/>
            </a:blip>
            <a:srcRect b="36027" l="13726" r="20370" t="3904"/>
            <a:stretch/>
          </p:blipFill>
          <p:spPr>
            <a:xfrm>
              <a:off x="5471835" y="935126"/>
              <a:ext cx="4701309" cy="5713307"/>
            </a:xfrm>
            <a:prstGeom prst="rect">
              <a:avLst/>
            </a:prstGeom>
            <a:noFill/>
            <a:ln>
              <a:noFill/>
            </a:ln>
          </p:spPr>
        </p:pic>
        <p:cxnSp>
          <p:nvCxnSpPr>
            <p:cNvPr id="169" name="Google Shape;169;p25"/>
            <p:cNvCxnSpPr/>
            <p:nvPr/>
          </p:nvCxnSpPr>
          <p:spPr>
            <a:xfrm>
              <a:off x="6038144" y="1477821"/>
              <a:ext cx="1526438" cy="0"/>
            </a:xfrm>
            <a:prstGeom prst="straightConnector1">
              <a:avLst/>
            </a:prstGeom>
            <a:noFill/>
            <a:ln cap="flat" cmpd="sng" w="38100">
              <a:solidFill>
                <a:schemeClr val="accent1"/>
              </a:solidFill>
              <a:prstDash val="solid"/>
              <a:miter lim="800000"/>
              <a:headEnd len="sm" w="sm" type="none"/>
              <a:tailEnd len="sm" w="sm"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Translation Scheme for addressing array elements</a:t>
            </a:r>
            <a:endParaRPr sz="3600">
              <a:latin typeface="Arial"/>
              <a:ea typeface="Arial"/>
              <a:cs typeface="Arial"/>
              <a:sym typeface="Arial"/>
            </a:endParaRPr>
          </a:p>
        </p:txBody>
      </p:sp>
      <p:grpSp>
        <p:nvGrpSpPr>
          <p:cNvPr id="175" name="Google Shape;175;p26"/>
          <p:cNvGrpSpPr/>
          <p:nvPr/>
        </p:nvGrpSpPr>
        <p:grpSpPr>
          <a:xfrm>
            <a:off x="657434" y="757827"/>
            <a:ext cx="11277894" cy="5913155"/>
            <a:chOff x="753686" y="709701"/>
            <a:chExt cx="11277894" cy="5913155"/>
          </a:xfrm>
        </p:grpSpPr>
        <p:grpSp>
          <p:nvGrpSpPr>
            <p:cNvPr id="176" name="Google Shape;176;p26"/>
            <p:cNvGrpSpPr/>
            <p:nvPr/>
          </p:nvGrpSpPr>
          <p:grpSpPr>
            <a:xfrm>
              <a:off x="753686" y="709701"/>
              <a:ext cx="11277894" cy="5393240"/>
              <a:chOff x="753686" y="1030541"/>
              <a:chExt cx="11277894" cy="5393240"/>
            </a:xfrm>
          </p:grpSpPr>
          <p:grpSp>
            <p:nvGrpSpPr>
              <p:cNvPr id="177" name="Google Shape;177;p26"/>
              <p:cNvGrpSpPr/>
              <p:nvPr/>
            </p:nvGrpSpPr>
            <p:grpSpPr>
              <a:xfrm>
                <a:off x="753686" y="1159204"/>
                <a:ext cx="7446579" cy="5264577"/>
                <a:chOff x="448886" y="1255457"/>
                <a:chExt cx="7446579" cy="5264577"/>
              </a:xfrm>
            </p:grpSpPr>
            <p:pic>
              <p:nvPicPr>
                <p:cNvPr id="178" name="Google Shape;178;p26"/>
                <p:cNvPicPr preferRelativeResize="0"/>
                <p:nvPr/>
              </p:nvPicPr>
              <p:blipFill rotWithShape="1">
                <a:blip r:embed="rId3">
                  <a:alphaModFix/>
                </a:blip>
                <a:srcRect b="0" l="0" r="0" t="0"/>
                <a:stretch/>
              </p:blipFill>
              <p:spPr>
                <a:xfrm>
                  <a:off x="448886" y="1255457"/>
                  <a:ext cx="6839905" cy="1267002"/>
                </a:xfrm>
                <a:prstGeom prst="rect">
                  <a:avLst/>
                </a:prstGeom>
                <a:noFill/>
                <a:ln>
                  <a:noFill/>
                </a:ln>
              </p:spPr>
            </p:pic>
            <p:pic>
              <p:nvPicPr>
                <p:cNvPr id="179" name="Google Shape;179;p26"/>
                <p:cNvPicPr preferRelativeResize="0"/>
                <p:nvPr/>
              </p:nvPicPr>
              <p:blipFill rotWithShape="1">
                <a:blip r:embed="rId4">
                  <a:alphaModFix/>
                </a:blip>
                <a:srcRect b="0" l="0" r="0" t="0"/>
                <a:stretch/>
              </p:blipFill>
              <p:spPr>
                <a:xfrm>
                  <a:off x="448886" y="2522459"/>
                  <a:ext cx="6830378" cy="1114581"/>
                </a:xfrm>
                <a:prstGeom prst="rect">
                  <a:avLst/>
                </a:prstGeom>
                <a:noFill/>
                <a:ln>
                  <a:noFill/>
                </a:ln>
              </p:spPr>
            </p:pic>
            <p:pic>
              <p:nvPicPr>
                <p:cNvPr id="180" name="Google Shape;180;p26"/>
                <p:cNvPicPr preferRelativeResize="0"/>
                <p:nvPr/>
              </p:nvPicPr>
              <p:blipFill rotWithShape="1">
                <a:blip r:embed="rId5">
                  <a:alphaModFix/>
                </a:blip>
                <a:srcRect b="0" l="0" r="0" t="0"/>
                <a:stretch/>
              </p:blipFill>
              <p:spPr>
                <a:xfrm>
                  <a:off x="451402" y="3580915"/>
                  <a:ext cx="6697010" cy="1676634"/>
                </a:xfrm>
                <a:prstGeom prst="rect">
                  <a:avLst/>
                </a:prstGeom>
                <a:noFill/>
                <a:ln>
                  <a:noFill/>
                </a:ln>
              </p:spPr>
            </p:pic>
            <p:pic>
              <p:nvPicPr>
                <p:cNvPr id="181" name="Google Shape;181;p26"/>
                <p:cNvPicPr preferRelativeResize="0"/>
                <p:nvPr/>
              </p:nvPicPr>
              <p:blipFill rotWithShape="1">
                <a:blip r:embed="rId6">
                  <a:alphaModFix/>
                </a:blip>
                <a:srcRect b="0" l="0" r="0" t="0"/>
                <a:stretch/>
              </p:blipFill>
              <p:spPr>
                <a:xfrm>
                  <a:off x="464928" y="5253032"/>
                  <a:ext cx="7430537" cy="1267002"/>
                </a:xfrm>
                <a:prstGeom prst="rect">
                  <a:avLst/>
                </a:prstGeom>
                <a:noFill/>
                <a:ln>
                  <a:noFill/>
                </a:ln>
              </p:spPr>
            </p:pic>
          </p:grpSp>
          <p:sp>
            <p:nvSpPr>
              <p:cNvPr id="182" name="Google Shape;182;p26"/>
              <p:cNvSpPr txBox="1"/>
              <p:nvPr/>
            </p:nvSpPr>
            <p:spPr>
              <a:xfrm>
                <a:off x="8304132" y="1030541"/>
                <a:ext cx="362408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L is a simple name, a normal assignment will be generated; otherwise, an indexed assignment is generated</a:t>
                </a:r>
                <a:endParaRPr sz="1800">
                  <a:solidFill>
                    <a:schemeClr val="dk1"/>
                  </a:solidFill>
                  <a:latin typeface="Calibri"/>
                  <a:ea typeface="Calibri"/>
                  <a:cs typeface="Calibri"/>
                  <a:sym typeface="Calibri"/>
                </a:endParaRPr>
              </a:p>
            </p:txBody>
          </p:sp>
          <p:sp>
            <p:nvSpPr>
              <p:cNvPr id="183" name="Google Shape;183;p26"/>
              <p:cNvSpPr/>
              <p:nvPr/>
            </p:nvSpPr>
            <p:spPr>
              <a:xfrm>
                <a:off x="7887530" y="1600455"/>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6"/>
              <p:cNvSpPr txBox="1"/>
              <p:nvPr/>
            </p:nvSpPr>
            <p:spPr>
              <a:xfrm>
                <a:off x="8376219" y="2708269"/>
                <a:ext cx="34722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Code for arithmetic expressions</a:t>
                </a:r>
                <a:endParaRPr sz="1800">
                  <a:solidFill>
                    <a:schemeClr val="dk1"/>
                  </a:solidFill>
                  <a:latin typeface="Calibri"/>
                  <a:ea typeface="Calibri"/>
                  <a:cs typeface="Calibri"/>
                  <a:sym typeface="Calibri"/>
                </a:endParaRPr>
              </a:p>
            </p:txBody>
          </p:sp>
          <p:sp>
            <p:nvSpPr>
              <p:cNvPr id="185" name="Google Shape;185;p26"/>
              <p:cNvSpPr/>
              <p:nvPr/>
            </p:nvSpPr>
            <p:spPr>
              <a:xfrm>
                <a:off x="7883184" y="2847392"/>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6"/>
              <p:cNvSpPr/>
              <p:nvPr/>
            </p:nvSpPr>
            <p:spPr>
              <a:xfrm>
                <a:off x="7584064" y="1159204"/>
                <a:ext cx="282242" cy="1042924"/>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6"/>
              <p:cNvSpPr/>
              <p:nvPr/>
            </p:nvSpPr>
            <p:spPr>
              <a:xfrm>
                <a:off x="7584064" y="2426206"/>
                <a:ext cx="282242" cy="1002794"/>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6"/>
              <p:cNvSpPr txBox="1"/>
              <p:nvPr/>
            </p:nvSpPr>
            <p:spPr>
              <a:xfrm>
                <a:off x="8392362" y="3540787"/>
                <a:ext cx="363921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an array reference L is reduced to E, we want the r-value of L.  We use indexing to obtain the contents of the location L.place[L.offset]</a:t>
                </a:r>
                <a:endParaRPr sz="1800">
                  <a:solidFill>
                    <a:schemeClr val="dk1"/>
                  </a:solidFill>
                  <a:latin typeface="Calibri"/>
                  <a:ea typeface="Calibri"/>
                  <a:cs typeface="Calibri"/>
                  <a:sym typeface="Calibri"/>
                </a:endParaRPr>
              </a:p>
            </p:txBody>
          </p:sp>
          <p:sp>
            <p:nvSpPr>
              <p:cNvPr id="189" name="Google Shape;189;p26"/>
              <p:cNvSpPr/>
              <p:nvPr/>
            </p:nvSpPr>
            <p:spPr>
              <a:xfrm>
                <a:off x="7858608" y="4218076"/>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6"/>
              <p:cNvSpPr/>
              <p:nvPr/>
            </p:nvSpPr>
            <p:spPr>
              <a:xfrm>
                <a:off x="7541616" y="3641384"/>
                <a:ext cx="282242" cy="1267001"/>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6"/>
              <p:cNvSpPr/>
              <p:nvPr/>
            </p:nvSpPr>
            <p:spPr>
              <a:xfrm>
                <a:off x="8552090" y="5726980"/>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26"/>
              <p:cNvSpPr/>
              <p:nvPr/>
            </p:nvSpPr>
            <p:spPr>
              <a:xfrm>
                <a:off x="8235098" y="5150288"/>
                <a:ext cx="282242" cy="1267001"/>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26"/>
              <p:cNvSpPr txBox="1"/>
              <p:nvPr/>
            </p:nvSpPr>
            <p:spPr>
              <a:xfrm>
                <a:off x="8982151" y="5345525"/>
                <a:ext cx="29460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L.offset is a new temporary representing the first term of expression (5) </a:t>
                </a:r>
                <a:endParaRPr sz="1800">
                  <a:solidFill>
                    <a:schemeClr val="dk1"/>
                  </a:solidFill>
                  <a:latin typeface="Calibri"/>
                  <a:ea typeface="Calibri"/>
                  <a:cs typeface="Calibri"/>
                  <a:sym typeface="Calibri"/>
                </a:endParaRPr>
              </a:p>
            </p:txBody>
          </p:sp>
        </p:grpSp>
        <p:sp>
          <p:nvSpPr>
            <p:cNvPr id="194" name="Google Shape;194;p26"/>
            <p:cNvSpPr txBox="1"/>
            <p:nvPr/>
          </p:nvSpPr>
          <p:spPr>
            <a:xfrm>
              <a:off x="753686" y="6224862"/>
              <a:ext cx="8643946" cy="397994"/>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800"/>
                <a:buFont typeface="Bookman Old Style"/>
                <a:buNone/>
              </a:pPr>
              <a:r>
                <a:rPr b="1" lang="en-US" sz="1800">
                  <a:solidFill>
                    <a:schemeClr val="dk1"/>
                  </a:solidFill>
                  <a:latin typeface="Bookman Old Style"/>
                  <a:ea typeface="Bookman Old Style"/>
                  <a:cs typeface="Bookman Old Style"/>
                  <a:sym typeface="Bookman Old Style"/>
                </a:rPr>
                <a:t>Note:  </a:t>
              </a:r>
              <a:r>
                <a:rPr lang="en-US" sz="1800">
                  <a:solidFill>
                    <a:schemeClr val="dk1"/>
                  </a:solidFill>
                  <a:latin typeface="Bookman Old Style"/>
                  <a:ea typeface="Bookman Old Style"/>
                  <a:cs typeface="Bookman Old Style"/>
                  <a:sym typeface="Bookman Old Style"/>
                </a:rPr>
                <a:t>The function c(Elist.array) returns the second term of expression (5)</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48886" y="0"/>
            <a:ext cx="11178517"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Translation Scheme for addressing array elements – cont..</a:t>
            </a:r>
            <a:endParaRPr sz="3600">
              <a:latin typeface="Arial"/>
              <a:ea typeface="Arial"/>
              <a:cs typeface="Arial"/>
              <a:sym typeface="Arial"/>
            </a:endParaRPr>
          </a:p>
        </p:txBody>
      </p:sp>
      <p:grpSp>
        <p:nvGrpSpPr>
          <p:cNvPr id="200" name="Google Shape;200;p27"/>
          <p:cNvGrpSpPr/>
          <p:nvPr/>
        </p:nvGrpSpPr>
        <p:grpSpPr>
          <a:xfrm>
            <a:off x="448886" y="1426327"/>
            <a:ext cx="11421864" cy="4673973"/>
            <a:chOff x="448886" y="1426327"/>
            <a:chExt cx="11421864" cy="4673973"/>
          </a:xfrm>
        </p:grpSpPr>
        <p:grpSp>
          <p:nvGrpSpPr>
            <p:cNvPr id="201" name="Google Shape;201;p27"/>
            <p:cNvGrpSpPr/>
            <p:nvPr/>
          </p:nvGrpSpPr>
          <p:grpSpPr>
            <a:xfrm>
              <a:off x="448886" y="1426327"/>
              <a:ext cx="11421702" cy="3727871"/>
              <a:chOff x="448886" y="1426327"/>
              <a:chExt cx="11421702" cy="3727871"/>
            </a:xfrm>
          </p:grpSpPr>
          <p:grpSp>
            <p:nvGrpSpPr>
              <p:cNvPr id="202" name="Google Shape;202;p27"/>
              <p:cNvGrpSpPr/>
              <p:nvPr/>
            </p:nvGrpSpPr>
            <p:grpSpPr>
              <a:xfrm>
                <a:off x="448886" y="1426328"/>
                <a:ext cx="7449591" cy="3691103"/>
                <a:chOff x="448886" y="1410286"/>
                <a:chExt cx="7449591" cy="3691103"/>
              </a:xfrm>
            </p:grpSpPr>
            <p:pic>
              <p:nvPicPr>
                <p:cNvPr id="203" name="Google Shape;203;p27"/>
                <p:cNvPicPr preferRelativeResize="0"/>
                <p:nvPr/>
              </p:nvPicPr>
              <p:blipFill rotWithShape="1">
                <a:blip r:embed="rId3">
                  <a:alphaModFix/>
                </a:blip>
                <a:srcRect b="0" l="0" r="1012" t="0"/>
                <a:stretch/>
              </p:blipFill>
              <p:spPr>
                <a:xfrm>
                  <a:off x="448886" y="1410286"/>
                  <a:ext cx="7449590" cy="724001"/>
                </a:xfrm>
                <a:prstGeom prst="rect">
                  <a:avLst/>
                </a:prstGeom>
                <a:noFill/>
                <a:ln>
                  <a:noFill/>
                </a:ln>
              </p:spPr>
            </p:pic>
            <p:pic>
              <p:nvPicPr>
                <p:cNvPr id="204" name="Google Shape;204;p27"/>
                <p:cNvPicPr preferRelativeResize="0"/>
                <p:nvPr/>
              </p:nvPicPr>
              <p:blipFill rotWithShape="1">
                <a:blip r:embed="rId4">
                  <a:alphaModFix/>
                </a:blip>
                <a:srcRect b="0" l="0" r="0" t="0"/>
                <a:stretch/>
              </p:blipFill>
              <p:spPr>
                <a:xfrm>
                  <a:off x="448886" y="2134287"/>
                  <a:ext cx="7449590" cy="1981477"/>
                </a:xfrm>
                <a:prstGeom prst="rect">
                  <a:avLst/>
                </a:prstGeom>
                <a:noFill/>
                <a:ln>
                  <a:noFill/>
                </a:ln>
              </p:spPr>
            </p:pic>
            <p:pic>
              <p:nvPicPr>
                <p:cNvPr id="205" name="Google Shape;205;p27"/>
                <p:cNvPicPr preferRelativeResize="0"/>
                <p:nvPr/>
              </p:nvPicPr>
              <p:blipFill rotWithShape="1">
                <a:blip r:embed="rId5">
                  <a:alphaModFix/>
                </a:blip>
                <a:srcRect b="2393" l="0" r="2856" t="0"/>
                <a:stretch/>
              </p:blipFill>
              <p:spPr>
                <a:xfrm>
                  <a:off x="448887" y="4115764"/>
                  <a:ext cx="7449590" cy="985625"/>
                </a:xfrm>
                <a:prstGeom prst="rect">
                  <a:avLst/>
                </a:prstGeom>
                <a:noFill/>
                <a:ln>
                  <a:noFill/>
                </a:ln>
              </p:spPr>
            </p:pic>
          </p:grpSp>
          <p:sp>
            <p:nvSpPr>
              <p:cNvPr id="206" name="Google Shape;206;p27"/>
              <p:cNvSpPr txBox="1"/>
              <p:nvPr/>
            </p:nvSpPr>
            <p:spPr>
              <a:xfrm>
                <a:off x="8744618" y="1426327"/>
                <a:ext cx="31259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null offset indicates a simple name</a:t>
                </a:r>
                <a:endParaRPr sz="1800">
                  <a:solidFill>
                    <a:schemeClr val="dk1"/>
                  </a:solidFill>
                  <a:latin typeface="Calibri"/>
                  <a:ea typeface="Calibri"/>
                  <a:cs typeface="Calibri"/>
                  <a:sym typeface="Calibri"/>
                </a:endParaRPr>
              </a:p>
            </p:txBody>
          </p:sp>
          <p:sp>
            <p:nvSpPr>
              <p:cNvPr id="207" name="Google Shape;207;p27"/>
              <p:cNvSpPr/>
              <p:nvPr/>
            </p:nvSpPr>
            <p:spPr>
              <a:xfrm>
                <a:off x="8332363" y="1658043"/>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7"/>
              <p:cNvSpPr/>
              <p:nvPr/>
            </p:nvSpPr>
            <p:spPr>
              <a:xfrm>
                <a:off x="7996134" y="1426327"/>
                <a:ext cx="319351" cy="588735"/>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7"/>
              <p:cNvSpPr txBox="1"/>
              <p:nvPr/>
            </p:nvSpPr>
            <p:spPr>
              <a:xfrm>
                <a:off x="8727740" y="2724584"/>
                <a:ext cx="312597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Elist1.place corresponds to e</a:t>
                </a:r>
                <a:r>
                  <a:rPr baseline="-25000" lang="en-US" sz="1800">
                    <a:solidFill>
                      <a:schemeClr val="dk1"/>
                    </a:solidFill>
                    <a:latin typeface="Calibri"/>
                    <a:ea typeface="Calibri"/>
                    <a:cs typeface="Calibri"/>
                    <a:sym typeface="Calibri"/>
                  </a:rPr>
                  <a:t>m-1</a:t>
                </a:r>
                <a:r>
                  <a:rPr lang="en-US" sz="1800">
                    <a:solidFill>
                      <a:schemeClr val="dk1"/>
                    </a:solidFill>
                    <a:latin typeface="Calibri"/>
                    <a:ea typeface="Calibri"/>
                    <a:cs typeface="Calibri"/>
                    <a:sym typeface="Calibri"/>
                  </a:rPr>
                  <a:t> in expression (6) and Elist.place corresponds to e</a:t>
                </a:r>
                <a:r>
                  <a:rPr baseline="-25000" lang="en-US" sz="1800">
                    <a:solidFill>
                      <a:schemeClr val="dk1"/>
                    </a:solidFill>
                    <a:latin typeface="Calibri"/>
                    <a:ea typeface="Calibri"/>
                    <a:cs typeface="Calibri"/>
                    <a:sym typeface="Calibri"/>
                  </a:rPr>
                  <a:t>m</a:t>
                </a:r>
                <a:endParaRPr baseline="-25000" sz="1800">
                  <a:solidFill>
                    <a:schemeClr val="dk1"/>
                  </a:solidFill>
                  <a:latin typeface="Calibri"/>
                  <a:ea typeface="Calibri"/>
                  <a:cs typeface="Calibri"/>
                  <a:sym typeface="Calibri"/>
                </a:endParaRPr>
              </a:p>
            </p:txBody>
          </p:sp>
          <p:sp>
            <p:nvSpPr>
              <p:cNvPr id="210" name="Google Shape;210;p27"/>
              <p:cNvSpPr/>
              <p:nvPr/>
            </p:nvSpPr>
            <p:spPr>
              <a:xfrm>
                <a:off x="8347568" y="3112655"/>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7"/>
              <p:cNvSpPr/>
              <p:nvPr/>
            </p:nvSpPr>
            <p:spPr>
              <a:xfrm>
                <a:off x="7979256" y="2240693"/>
                <a:ext cx="395377" cy="1891113"/>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7"/>
              <p:cNvSpPr txBox="1"/>
              <p:nvPr/>
            </p:nvSpPr>
            <p:spPr>
              <a:xfrm>
                <a:off x="8742945" y="4230868"/>
                <a:ext cx="312597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E.Place holds both the value of the expression E and the value of expression (5) for m=1</a:t>
                </a:r>
                <a:endParaRPr sz="1800">
                  <a:solidFill>
                    <a:schemeClr val="dk1"/>
                  </a:solidFill>
                  <a:latin typeface="Calibri"/>
                  <a:ea typeface="Calibri"/>
                  <a:cs typeface="Calibri"/>
                  <a:sym typeface="Calibri"/>
                </a:endParaRPr>
              </a:p>
            </p:txBody>
          </p:sp>
          <p:sp>
            <p:nvSpPr>
              <p:cNvPr id="213" name="Google Shape;213;p27"/>
              <p:cNvSpPr/>
              <p:nvPr/>
            </p:nvSpPr>
            <p:spPr>
              <a:xfrm>
                <a:off x="8330690" y="4526752"/>
                <a:ext cx="395377" cy="160421"/>
              </a:xfrm>
              <a:prstGeom prst="lef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7"/>
              <p:cNvSpPr/>
              <p:nvPr/>
            </p:nvSpPr>
            <p:spPr>
              <a:xfrm>
                <a:off x="7994461" y="4230868"/>
                <a:ext cx="353107" cy="7729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5" name="Google Shape;215;p27"/>
            <p:cNvSpPr txBox="1"/>
            <p:nvPr/>
          </p:nvSpPr>
          <p:spPr>
            <a:xfrm>
              <a:off x="615950" y="5347000"/>
              <a:ext cx="11254800" cy="753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800"/>
                <a:buFont typeface="Bookman Old Style"/>
                <a:buNone/>
              </a:pPr>
              <a:r>
                <a:rPr b="1" lang="en-US" sz="1800">
                  <a:solidFill>
                    <a:schemeClr val="dk1"/>
                  </a:solidFill>
                  <a:latin typeface="Bookman Old Style"/>
                  <a:ea typeface="Bookman Old Style"/>
                  <a:cs typeface="Bookman Old Style"/>
                  <a:sym typeface="Bookman Old Style"/>
                </a:rPr>
                <a:t>Note:</a:t>
              </a:r>
              <a:endParaRPr/>
            </a:p>
            <a:p>
              <a:pPr indent="0" lvl="0" marL="0" marR="0" rtl="0" algn="l">
                <a:lnSpc>
                  <a:spcPct val="120000"/>
                </a:lnSpc>
                <a:spcBef>
                  <a:spcPts val="40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The function limit(array,m) returns the number of elements along the j</a:t>
              </a:r>
              <a:r>
                <a:rPr baseline="30000" lang="en-US" sz="1800">
                  <a:solidFill>
                    <a:schemeClr val="dk1"/>
                  </a:solidFill>
                  <a:latin typeface="Bookman Old Style"/>
                  <a:ea typeface="Bookman Old Style"/>
                  <a:cs typeface="Bookman Old Style"/>
                  <a:sym typeface="Bookman Old Style"/>
                </a:rPr>
                <a:t>th</a:t>
              </a:r>
              <a:r>
                <a:rPr lang="en-US" sz="1800">
                  <a:solidFill>
                    <a:schemeClr val="dk1"/>
                  </a:solidFill>
                  <a:latin typeface="Bookman Old Style"/>
                  <a:ea typeface="Bookman Old Style"/>
                  <a:cs typeface="Bookman Old Style"/>
                  <a:sym typeface="Bookman Old Style"/>
                </a:rPr>
                <a:t> dimension of the array n</a:t>
              </a:r>
              <a:r>
                <a:rPr baseline="-25000" lang="en-US" sz="1800">
                  <a:solidFill>
                    <a:schemeClr val="dk1"/>
                  </a:solidFill>
                  <a:latin typeface="Bookman Old Style"/>
                  <a:ea typeface="Bookman Old Style"/>
                  <a:cs typeface="Bookman Old Style"/>
                  <a:sym typeface="Bookman Old Style"/>
                </a:rPr>
                <a:t>j</a:t>
              </a:r>
              <a:endParaRPr baseline="-25000" sz="1800">
                <a:solidFill>
                  <a:schemeClr val="dk1"/>
                </a:solidFill>
                <a:latin typeface="Bookman Old Style"/>
                <a:ea typeface="Bookman Old Style"/>
                <a:cs typeface="Bookman Old Style"/>
                <a:sym typeface="Bookman Old Style"/>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nvSpPr>
        <p:spPr>
          <a:xfrm>
            <a:off x="189392" y="368969"/>
            <a:ext cx="5638753" cy="5810157"/>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600"/>
              <a:buFont typeface="Arial"/>
              <a:buNone/>
            </a:pPr>
            <a:r>
              <a:rPr b="1" lang="en-US" sz="1600">
                <a:solidFill>
                  <a:schemeClr val="dk1"/>
                </a:solidFill>
                <a:latin typeface="Bookman Old Style"/>
                <a:ea typeface="Bookman Old Style"/>
                <a:cs typeface="Bookman Old Style"/>
                <a:sym typeface="Bookman Old Style"/>
              </a:rPr>
              <a:t>Example:</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Let A be a 10x20 array with </a:t>
            </a:r>
            <a:r>
              <a:rPr b="1" lang="en-US" sz="1600">
                <a:solidFill>
                  <a:schemeClr val="dk1"/>
                </a:solidFill>
                <a:latin typeface="Bookman Old Style"/>
                <a:ea typeface="Bookman Old Style"/>
                <a:cs typeface="Bookman Old Style"/>
                <a:sym typeface="Bookman Old Style"/>
              </a:rPr>
              <a:t>low1=low2=1</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Therefore, </a:t>
            </a:r>
            <a:r>
              <a:rPr b="1" lang="en-US" sz="1600">
                <a:solidFill>
                  <a:schemeClr val="dk1"/>
                </a:solidFill>
                <a:latin typeface="Bookman Old Style"/>
                <a:ea typeface="Bookman Old Style"/>
                <a:cs typeface="Bookman Old Style"/>
                <a:sym typeface="Bookman Old Style"/>
              </a:rPr>
              <a:t>n1=10</a:t>
            </a:r>
            <a:r>
              <a:rPr lang="en-US" sz="1600">
                <a:solidFill>
                  <a:schemeClr val="dk1"/>
                </a:solidFill>
                <a:latin typeface="Bookman Old Style"/>
                <a:ea typeface="Bookman Old Style"/>
                <a:cs typeface="Bookman Old Style"/>
                <a:sym typeface="Bookman Old Style"/>
              </a:rPr>
              <a:t> and </a:t>
            </a:r>
            <a:r>
              <a:rPr b="1" lang="en-US" sz="1600">
                <a:solidFill>
                  <a:schemeClr val="dk1"/>
                </a:solidFill>
                <a:latin typeface="Bookman Old Style"/>
                <a:ea typeface="Bookman Old Style"/>
                <a:cs typeface="Bookman Old Style"/>
                <a:sym typeface="Bookman Old Style"/>
              </a:rPr>
              <a:t>n2=20</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Take </a:t>
            </a:r>
            <a:r>
              <a:rPr b="1" lang="en-US" sz="1600">
                <a:solidFill>
                  <a:schemeClr val="dk1"/>
                </a:solidFill>
                <a:latin typeface="Bookman Old Style"/>
                <a:ea typeface="Bookman Old Style"/>
                <a:cs typeface="Bookman Old Style"/>
                <a:sym typeface="Bookman Old Style"/>
              </a:rPr>
              <a:t>w=4</a:t>
            </a:r>
            <a:endParaRPr/>
          </a:p>
          <a:p>
            <a:pPr indent="0" lvl="0" marL="0" marR="0" rtl="0" algn="l">
              <a:lnSpc>
                <a:spcPct val="120000"/>
              </a:lnSpc>
              <a:spcBef>
                <a:spcPts val="400"/>
              </a:spcBef>
              <a:spcAft>
                <a:spcPts val="0"/>
              </a:spcAft>
              <a:buClr>
                <a:schemeClr val="dk1"/>
              </a:buClr>
              <a:buSzPts val="1600"/>
              <a:buFont typeface="Arial"/>
              <a:buNone/>
            </a:pPr>
            <a:r>
              <a:rPr b="1" lang="en-US" sz="1600">
                <a:solidFill>
                  <a:schemeClr val="dk1"/>
                </a:solidFill>
                <a:latin typeface="Bookman Old Style"/>
                <a:ea typeface="Bookman Old Style"/>
                <a:cs typeface="Bookman Old Style"/>
                <a:sym typeface="Bookman Old Style"/>
              </a:rPr>
              <a:t>Use the formula</a:t>
            </a:r>
            <a:endParaRPr/>
          </a:p>
          <a:p>
            <a:pPr indent="0" lvl="0" marL="0" marR="0" rtl="0" algn="l">
              <a:lnSpc>
                <a:spcPct val="120000"/>
              </a:lnSpc>
              <a:spcBef>
                <a:spcPts val="400"/>
              </a:spcBef>
              <a:spcAft>
                <a:spcPts val="0"/>
              </a:spcAft>
              <a:buClr>
                <a:srgbClr val="FF0000"/>
              </a:buClr>
              <a:buSzPts val="1500"/>
              <a:buFont typeface="Arial"/>
              <a:buNone/>
            </a:pPr>
            <a:r>
              <a:rPr b="1" lang="en-US" sz="1500">
                <a:solidFill>
                  <a:srgbClr val="FF0000"/>
                </a:solidFill>
                <a:latin typeface="Bookman Old Style"/>
                <a:ea typeface="Bookman Old Style"/>
                <a:cs typeface="Bookman Old Style"/>
                <a:sym typeface="Bookman Old Style"/>
              </a:rPr>
              <a:t>( ( i1 * n2 ) + i2 ) * w + </a:t>
            </a:r>
            <a:r>
              <a:rPr b="1" lang="en-US" sz="1500">
                <a:solidFill>
                  <a:srgbClr val="0000FF"/>
                </a:solidFill>
                <a:latin typeface="Bookman Old Style"/>
                <a:ea typeface="Bookman Old Style"/>
                <a:cs typeface="Bookman Old Style"/>
                <a:sym typeface="Bookman Old Style"/>
              </a:rPr>
              <a:t>( base – ( low1 * n2 ) + low2 ) * w</a:t>
            </a:r>
            <a:endParaRPr b="1" sz="1500">
              <a:solidFill>
                <a:schemeClr val="dk1"/>
              </a:solidFill>
              <a:latin typeface="Bookman Old Style"/>
              <a:ea typeface="Bookman Old Style"/>
              <a:cs typeface="Bookman Old Style"/>
              <a:sym typeface="Bookman Old Style"/>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The second term is the constant </a:t>
            </a:r>
            <a:r>
              <a:rPr b="1" lang="en-US" sz="1600">
                <a:solidFill>
                  <a:schemeClr val="dk1"/>
                </a:solidFill>
                <a:latin typeface="Bookman Old Style"/>
                <a:ea typeface="Bookman Old Style"/>
                <a:cs typeface="Bookman Old Style"/>
                <a:sym typeface="Bookman Old Style"/>
              </a:rPr>
              <a:t>c</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Consider the statement x := A[y,z]</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Here </a:t>
            </a:r>
            <a:r>
              <a:rPr b="1" lang="en-US" sz="1600">
                <a:solidFill>
                  <a:schemeClr val="dk1"/>
                </a:solidFill>
                <a:latin typeface="Bookman Old Style"/>
                <a:ea typeface="Bookman Old Style"/>
                <a:cs typeface="Bookman Old Style"/>
                <a:sym typeface="Bookman Old Style"/>
              </a:rPr>
              <a:t>i1=y</a:t>
            </a:r>
            <a:r>
              <a:rPr lang="en-US" sz="1600">
                <a:solidFill>
                  <a:schemeClr val="dk1"/>
                </a:solidFill>
                <a:latin typeface="Bookman Old Style"/>
                <a:ea typeface="Bookman Old Style"/>
                <a:cs typeface="Bookman Old Style"/>
                <a:sym typeface="Bookman Old Style"/>
              </a:rPr>
              <a:t> and </a:t>
            </a:r>
            <a:r>
              <a:rPr b="1" lang="en-US" sz="1600">
                <a:solidFill>
                  <a:schemeClr val="dk1"/>
                </a:solidFill>
                <a:latin typeface="Bookman Old Style"/>
                <a:ea typeface="Bookman Old Style"/>
                <a:cs typeface="Bookman Old Style"/>
                <a:sym typeface="Bookman Old Style"/>
              </a:rPr>
              <a:t>i2=z</a:t>
            </a:r>
            <a:r>
              <a:rPr lang="en-US" sz="1600">
                <a:solidFill>
                  <a:schemeClr val="dk1"/>
                </a:solidFill>
                <a:latin typeface="Bookman Old Style"/>
                <a:ea typeface="Bookman Old Style"/>
                <a:cs typeface="Bookman Old Style"/>
                <a:sym typeface="Bookman Old Style"/>
              </a:rPr>
              <a:t>.  The expression now becomes</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 ( y * 20 ) + z ) * 4 + c</a:t>
            </a:r>
            <a:endParaRPr/>
          </a:p>
          <a:p>
            <a:pPr indent="0" lvl="0" marL="0" marR="0" rtl="0" algn="l">
              <a:lnSpc>
                <a:spcPct val="120000"/>
              </a:lnSpc>
              <a:spcBef>
                <a:spcPts val="400"/>
              </a:spcBef>
              <a:spcAft>
                <a:spcPts val="0"/>
              </a:spcAft>
              <a:buClr>
                <a:schemeClr val="dk1"/>
              </a:buClr>
              <a:buSzPts val="1600"/>
              <a:buFont typeface="Arial"/>
              <a:buNone/>
            </a:pPr>
            <a:r>
              <a:rPr b="1" lang="en-US" sz="1600">
                <a:solidFill>
                  <a:schemeClr val="dk1"/>
                </a:solidFill>
                <a:latin typeface="Bookman Old Style"/>
                <a:ea typeface="Bookman Old Style"/>
                <a:cs typeface="Bookman Old Style"/>
                <a:sym typeface="Bookman Old Style"/>
              </a:rPr>
              <a:t>Three address code:</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t1 := y * 20</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t1 := t1 + z</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t2 := c</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t3 := 4 * t1</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t4 := t2 [ t3 ]</a:t>
            </a:r>
            <a:endParaRPr/>
          </a:p>
          <a:p>
            <a:pPr indent="0" lvl="0" marL="0" marR="0" rtl="0" algn="l">
              <a:lnSpc>
                <a:spcPct val="120000"/>
              </a:lnSpc>
              <a:spcBef>
                <a:spcPts val="400"/>
              </a:spcBef>
              <a:spcAft>
                <a:spcPts val="0"/>
              </a:spcAft>
              <a:buClr>
                <a:schemeClr val="dk1"/>
              </a:buClr>
              <a:buSzPts val="1600"/>
              <a:buFont typeface="Arial"/>
              <a:buNone/>
            </a:pPr>
            <a:r>
              <a:rPr lang="en-US" sz="1600">
                <a:solidFill>
                  <a:schemeClr val="dk1"/>
                </a:solidFill>
                <a:latin typeface="Bookman Old Style"/>
                <a:ea typeface="Bookman Old Style"/>
                <a:cs typeface="Bookman Old Style"/>
                <a:sym typeface="Bookman Old Style"/>
              </a:rPr>
              <a:t>x := t4</a:t>
            </a:r>
            <a:endParaRPr/>
          </a:p>
          <a:p>
            <a:pPr indent="0" lvl="0" marL="0" marR="0" rtl="0" algn="l">
              <a:lnSpc>
                <a:spcPct val="120000"/>
              </a:lnSpc>
              <a:spcBef>
                <a:spcPts val="400"/>
              </a:spcBef>
              <a:spcAft>
                <a:spcPts val="0"/>
              </a:spcAft>
              <a:buClr>
                <a:schemeClr val="dk1"/>
              </a:buClr>
              <a:buSzPts val="1800"/>
              <a:buFont typeface="Arial"/>
              <a:buNone/>
            </a:pPr>
            <a:r>
              <a:t/>
            </a:r>
            <a:endParaRPr sz="1800">
              <a:solidFill>
                <a:schemeClr val="dk1"/>
              </a:solidFill>
              <a:latin typeface="Bookman Old Style"/>
              <a:ea typeface="Bookman Old Style"/>
              <a:cs typeface="Bookman Old Style"/>
              <a:sym typeface="Bookman Old Style"/>
            </a:endParaRPr>
          </a:p>
        </p:txBody>
      </p:sp>
      <p:pic>
        <p:nvPicPr>
          <p:cNvPr id="221" name="Google Shape;221;p28"/>
          <p:cNvPicPr preferRelativeResize="0"/>
          <p:nvPr/>
        </p:nvPicPr>
        <p:blipFill rotWithShape="1">
          <a:blip r:embed="rId3">
            <a:alphaModFix/>
          </a:blip>
          <a:srcRect b="0" l="0" r="0" t="0"/>
          <a:stretch/>
        </p:blipFill>
        <p:spPr>
          <a:xfrm>
            <a:off x="5935581" y="368968"/>
            <a:ext cx="5990618" cy="59783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448887" y="-96252"/>
            <a:ext cx="608025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Type conversions within Assignments</a:t>
            </a:r>
            <a:endParaRPr sz="2800">
              <a:latin typeface="Arial"/>
              <a:ea typeface="Arial"/>
              <a:cs typeface="Arial"/>
              <a:sym typeface="Arial"/>
            </a:endParaRPr>
          </a:p>
        </p:txBody>
      </p:sp>
      <p:sp>
        <p:nvSpPr>
          <p:cNvPr id="227" name="Google Shape;227;p29"/>
          <p:cNvSpPr txBox="1"/>
          <p:nvPr>
            <p:ph idx="1" type="body"/>
          </p:nvPr>
        </p:nvSpPr>
        <p:spPr>
          <a:xfrm>
            <a:off x="448886" y="743349"/>
            <a:ext cx="6080249" cy="5838866"/>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a program there will be many different types of variables and constants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 the compiler must either reject certain mixed-type operations or generate appropriate type conversion instructions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there are two types – real and integer with integers converted to reals when necessary</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Consider the input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x := y + i * j</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Assuming x and y have type real and i and j have type integer</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t1 := i </a:t>
            </a:r>
            <a:r>
              <a:rPr b="1" lang="en-US" sz="1800">
                <a:solidFill>
                  <a:srgbClr val="FF0000"/>
                </a:solidFill>
                <a:latin typeface="Bookman Old Style"/>
                <a:ea typeface="Bookman Old Style"/>
                <a:cs typeface="Bookman Old Style"/>
                <a:sym typeface="Bookman Old Style"/>
              </a:rPr>
              <a:t>int*</a:t>
            </a:r>
            <a:r>
              <a:rPr lang="en-US" sz="1800">
                <a:solidFill>
                  <a:schemeClr val="dk1"/>
                </a:solidFill>
                <a:latin typeface="Bookman Old Style"/>
                <a:ea typeface="Bookman Old Style"/>
                <a:cs typeface="Bookman Old Style"/>
                <a:sym typeface="Bookman Old Style"/>
              </a:rPr>
              <a:t> j          (integer multiplication)</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t2 := </a:t>
            </a:r>
            <a:r>
              <a:rPr b="1" lang="en-US" sz="1800">
                <a:solidFill>
                  <a:srgbClr val="FF0000"/>
                </a:solidFill>
                <a:latin typeface="Bookman Old Style"/>
                <a:ea typeface="Bookman Old Style"/>
                <a:cs typeface="Bookman Old Style"/>
                <a:sym typeface="Bookman Old Style"/>
              </a:rPr>
              <a:t>inttoreal</a:t>
            </a:r>
            <a:r>
              <a:rPr lang="en-US" sz="1800">
                <a:solidFill>
                  <a:schemeClr val="dk1"/>
                </a:solidFill>
                <a:latin typeface="Bookman Old Style"/>
                <a:ea typeface="Bookman Old Style"/>
                <a:cs typeface="Bookman Old Style"/>
                <a:sym typeface="Bookman Old Style"/>
              </a:rPr>
              <a:t> t1 (convert int to real)</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t3 := y </a:t>
            </a:r>
            <a:r>
              <a:rPr b="1" lang="en-US" sz="1800">
                <a:solidFill>
                  <a:srgbClr val="FF0000"/>
                </a:solidFill>
                <a:latin typeface="Bookman Old Style"/>
                <a:ea typeface="Bookman Old Style"/>
                <a:cs typeface="Bookman Old Style"/>
                <a:sym typeface="Bookman Old Style"/>
              </a:rPr>
              <a:t>real+</a:t>
            </a:r>
            <a:r>
              <a:rPr lang="en-US" sz="1800">
                <a:solidFill>
                  <a:schemeClr val="dk1"/>
                </a:solidFill>
                <a:latin typeface="Bookman Old Style"/>
                <a:ea typeface="Bookman Old Style"/>
                <a:cs typeface="Bookman Old Style"/>
                <a:sym typeface="Bookman Old Style"/>
              </a:rPr>
              <a:t> t2     (floating-point addition)</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x := t3</a:t>
            </a:r>
            <a:endParaRPr/>
          </a:p>
        </p:txBody>
      </p:sp>
      <p:pic>
        <p:nvPicPr>
          <p:cNvPr id="228" name="Google Shape;228;p29"/>
          <p:cNvPicPr preferRelativeResize="0"/>
          <p:nvPr/>
        </p:nvPicPr>
        <p:blipFill rotWithShape="1">
          <a:blip r:embed="rId3">
            <a:alphaModFix/>
          </a:blip>
          <a:srcRect b="0" l="0" r="0" t="0"/>
          <a:stretch/>
        </p:blipFill>
        <p:spPr>
          <a:xfrm>
            <a:off x="6962273" y="493266"/>
            <a:ext cx="4957619" cy="6088949"/>
          </a:xfrm>
          <a:prstGeom prst="rect">
            <a:avLst/>
          </a:prstGeom>
          <a:noFill/>
          <a:ln>
            <a:noFill/>
          </a:ln>
        </p:spPr>
      </p:pic>
      <p:sp>
        <p:nvSpPr>
          <p:cNvPr id="229" name="Google Shape;229;p29"/>
          <p:cNvSpPr txBox="1"/>
          <p:nvPr/>
        </p:nvSpPr>
        <p:spPr>
          <a:xfrm>
            <a:off x="7131097" y="-191778"/>
            <a:ext cx="4619969" cy="93512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Bookman Old Style"/>
              <a:buNone/>
            </a:pPr>
            <a:r>
              <a:rPr b="1" lang="en-US" sz="2000">
                <a:solidFill>
                  <a:schemeClr val="dk1"/>
                </a:solidFill>
                <a:latin typeface="Bookman Old Style"/>
                <a:ea typeface="Bookman Old Style"/>
                <a:cs typeface="Bookman Old Style"/>
                <a:sym typeface="Bookman Old Style"/>
              </a:rPr>
              <a:t>Semantic action for E → E1 + E2</a:t>
            </a:r>
            <a:endParaRPr b="1" sz="20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BOOLEAN EXPRESSIONS</a:t>
            </a:r>
            <a:endParaRPr b="1" sz="720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Boolean Expressions</a:t>
            </a:r>
            <a:endParaRPr sz="3600">
              <a:latin typeface="Arial"/>
              <a:ea typeface="Arial"/>
              <a:cs typeface="Arial"/>
              <a:sym typeface="Arial"/>
            </a:endParaRPr>
          </a:p>
        </p:txBody>
      </p:sp>
      <p:sp>
        <p:nvSpPr>
          <p:cNvPr id="240" name="Google Shape;240;p31"/>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In programming languages, Boolean expressions have 2 primary purposes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They are used to compute logical values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They are used as conditional expressions in statements that alter the flow of control such as if-then, if-then-else and while-do statements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Boolean expressions are composed of Boolean operators (and, or, and, not) applied to elements that are Boolean variables or relational expressions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Grammar for Boolean expressions</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E → E </a:t>
            </a:r>
            <a:r>
              <a:rPr b="1" lang="en-US" sz="1800">
                <a:solidFill>
                  <a:schemeClr val="dk1"/>
                </a:solidFill>
                <a:latin typeface="Bookman Old Style"/>
                <a:ea typeface="Bookman Old Style"/>
                <a:cs typeface="Bookman Old Style"/>
                <a:sym typeface="Bookman Old Style"/>
              </a:rPr>
              <a:t>or</a:t>
            </a:r>
            <a:r>
              <a:rPr lang="en-US" sz="1800">
                <a:solidFill>
                  <a:schemeClr val="dk1"/>
                </a:solidFill>
                <a:latin typeface="Bookman Old Style"/>
                <a:ea typeface="Bookman Old Style"/>
                <a:cs typeface="Bookman Old Style"/>
                <a:sym typeface="Bookman Old Style"/>
              </a:rPr>
              <a:t> E | E </a:t>
            </a:r>
            <a:r>
              <a:rPr b="1" lang="en-US" sz="1800">
                <a:solidFill>
                  <a:schemeClr val="dk1"/>
                </a:solidFill>
                <a:latin typeface="Bookman Old Style"/>
                <a:ea typeface="Bookman Old Style"/>
                <a:cs typeface="Bookman Old Style"/>
                <a:sym typeface="Bookman Old Style"/>
              </a:rPr>
              <a:t>and</a:t>
            </a:r>
            <a:r>
              <a:rPr lang="en-US" sz="1800">
                <a:solidFill>
                  <a:schemeClr val="dk1"/>
                </a:solidFill>
                <a:latin typeface="Bookman Old Style"/>
                <a:ea typeface="Bookman Old Style"/>
                <a:cs typeface="Bookman Old Style"/>
                <a:sym typeface="Bookman Old Style"/>
              </a:rPr>
              <a:t> E | </a:t>
            </a:r>
            <a:r>
              <a:rPr b="1" lang="en-US" sz="1800">
                <a:solidFill>
                  <a:schemeClr val="dk1"/>
                </a:solidFill>
                <a:latin typeface="Bookman Old Style"/>
                <a:ea typeface="Bookman Old Style"/>
                <a:cs typeface="Bookman Old Style"/>
                <a:sym typeface="Bookman Old Style"/>
              </a:rPr>
              <a:t>not</a:t>
            </a:r>
            <a:r>
              <a:rPr lang="en-US" sz="1800">
                <a:solidFill>
                  <a:schemeClr val="dk1"/>
                </a:solidFill>
                <a:latin typeface="Bookman Old Style"/>
                <a:ea typeface="Bookman Old Style"/>
                <a:cs typeface="Bookman Old Style"/>
                <a:sym typeface="Bookman Old Style"/>
              </a:rPr>
              <a:t> E | (E) | </a:t>
            </a:r>
            <a:r>
              <a:rPr b="1" lang="en-US" sz="1800">
                <a:solidFill>
                  <a:schemeClr val="dk1"/>
                </a:solidFill>
                <a:latin typeface="Bookman Old Style"/>
                <a:ea typeface="Bookman Old Style"/>
                <a:cs typeface="Bookman Old Style"/>
                <a:sym typeface="Bookman Old Style"/>
              </a:rPr>
              <a:t>id</a:t>
            </a:r>
            <a:r>
              <a:rPr lang="en-US" sz="1800">
                <a:solidFill>
                  <a:schemeClr val="dk1"/>
                </a:solidFill>
                <a:latin typeface="Bookman Old Style"/>
                <a:ea typeface="Bookman Old Style"/>
                <a:cs typeface="Bookman Old Style"/>
                <a:sym typeface="Bookman Old Style"/>
              </a:rPr>
              <a:t> relop </a:t>
            </a:r>
            <a:r>
              <a:rPr b="1" lang="en-US" sz="1800">
                <a:solidFill>
                  <a:schemeClr val="dk1"/>
                </a:solidFill>
                <a:latin typeface="Bookman Old Style"/>
                <a:ea typeface="Bookman Old Style"/>
                <a:cs typeface="Bookman Old Style"/>
                <a:sym typeface="Bookman Old Style"/>
              </a:rPr>
              <a:t>id</a:t>
            </a:r>
            <a:r>
              <a:rPr lang="en-US" sz="1800">
                <a:solidFill>
                  <a:schemeClr val="dk1"/>
                </a:solidFill>
                <a:latin typeface="Bookman Old Style"/>
                <a:ea typeface="Bookman Old Style"/>
                <a:cs typeface="Bookman Old Style"/>
                <a:sym typeface="Bookman Old Style"/>
              </a:rPr>
              <a:t> | </a:t>
            </a:r>
            <a:r>
              <a:rPr b="1" lang="en-US" sz="1800">
                <a:solidFill>
                  <a:schemeClr val="dk1"/>
                </a:solidFill>
                <a:latin typeface="Bookman Old Style"/>
                <a:ea typeface="Bookman Old Style"/>
                <a:cs typeface="Bookman Old Style"/>
                <a:sym typeface="Bookman Old Style"/>
              </a:rPr>
              <a:t>true</a:t>
            </a:r>
            <a:r>
              <a:rPr lang="en-US" sz="1800">
                <a:solidFill>
                  <a:schemeClr val="dk1"/>
                </a:solidFill>
                <a:latin typeface="Bookman Old Style"/>
                <a:ea typeface="Bookman Old Style"/>
                <a:cs typeface="Bookman Old Style"/>
                <a:sym typeface="Bookman Old Style"/>
              </a:rPr>
              <a:t> | </a:t>
            </a:r>
            <a:r>
              <a:rPr b="1" lang="en-US" sz="1800">
                <a:solidFill>
                  <a:schemeClr val="dk1"/>
                </a:solidFill>
                <a:latin typeface="Bookman Old Style"/>
                <a:ea typeface="Bookman Old Style"/>
                <a:cs typeface="Bookman Old Style"/>
                <a:sym typeface="Bookman Old Style"/>
              </a:rPr>
              <a:t>false</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250404" y="380555"/>
            <a:ext cx="9691192" cy="832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b="1" lang="en-US">
                <a:solidFill>
                  <a:srgbClr val="FF0000"/>
                </a:solidFill>
                <a:latin typeface="Arial"/>
                <a:ea typeface="Arial"/>
                <a:cs typeface="Arial"/>
                <a:sym typeface="Arial"/>
              </a:rPr>
              <a:t>Topics that will be covered </a:t>
            </a:r>
            <a:endParaRPr b="1">
              <a:solidFill>
                <a:srgbClr val="FF0000"/>
              </a:solidFill>
              <a:latin typeface="Arial"/>
              <a:ea typeface="Arial"/>
              <a:cs typeface="Arial"/>
              <a:sym typeface="Arial"/>
            </a:endParaRPr>
          </a:p>
        </p:txBody>
      </p:sp>
      <p:sp>
        <p:nvSpPr>
          <p:cNvPr id="93" name="Google Shape;93;p14"/>
          <p:cNvSpPr txBox="1"/>
          <p:nvPr>
            <p:ph idx="1" type="body"/>
          </p:nvPr>
        </p:nvSpPr>
        <p:spPr>
          <a:xfrm>
            <a:off x="646545" y="1732547"/>
            <a:ext cx="10982037" cy="47448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3600"/>
              <a:buChar char="•"/>
            </a:pPr>
            <a:r>
              <a:rPr b="1" lang="en-US" sz="3600">
                <a:solidFill>
                  <a:srgbClr val="0000FF"/>
                </a:solidFill>
                <a:latin typeface="Arial"/>
                <a:ea typeface="Arial"/>
                <a:cs typeface="Arial"/>
                <a:sym typeface="Arial"/>
              </a:rPr>
              <a:t>Assignment Statements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Boolean Expressions</a:t>
            </a:r>
            <a:endParaRPr/>
          </a:p>
          <a:p>
            <a:pPr indent="-228600" lvl="0" marL="228600" rtl="0" algn="l">
              <a:lnSpc>
                <a:spcPct val="90000"/>
              </a:lnSpc>
              <a:spcBef>
                <a:spcPts val="1000"/>
              </a:spcBef>
              <a:spcAft>
                <a:spcPts val="0"/>
              </a:spcAft>
              <a:buClr>
                <a:srgbClr val="0000FF"/>
              </a:buClr>
              <a:buSzPts val="3600"/>
              <a:buChar char="•"/>
            </a:pPr>
            <a:r>
              <a:rPr b="1" lang="en-US" sz="3600">
                <a:solidFill>
                  <a:srgbClr val="0000FF"/>
                </a:solidFill>
                <a:latin typeface="Arial"/>
                <a:ea typeface="Arial"/>
                <a:cs typeface="Arial"/>
                <a:sym typeface="Arial"/>
              </a:rPr>
              <a:t>Case Statements</a:t>
            </a:r>
            <a:endParaRPr/>
          </a:p>
          <a:p>
            <a:pPr indent="0" lvl="0" marL="0" rtl="0" algn="l">
              <a:lnSpc>
                <a:spcPct val="90000"/>
              </a:lnSpc>
              <a:spcBef>
                <a:spcPts val="1000"/>
              </a:spcBef>
              <a:spcAft>
                <a:spcPts val="0"/>
              </a:spcAft>
              <a:buClr>
                <a:schemeClr val="dk1"/>
              </a:buClr>
              <a:buSzPts val="3600"/>
              <a:buNone/>
            </a:pPr>
            <a:r>
              <a:t/>
            </a:r>
            <a:endParaRPr b="1" sz="3600">
              <a:solidFill>
                <a:srgbClr val="0000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48887" y="0"/>
            <a:ext cx="857504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Methods of Translating Boolean Expressions</a:t>
            </a:r>
            <a:endParaRPr sz="3600">
              <a:latin typeface="Arial"/>
              <a:ea typeface="Arial"/>
              <a:cs typeface="Arial"/>
              <a:sym typeface="Arial"/>
            </a:endParaRPr>
          </a:p>
        </p:txBody>
      </p:sp>
      <p:sp>
        <p:nvSpPr>
          <p:cNvPr id="246" name="Google Shape;246;p32"/>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Encode true and false numerically</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Examples:</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True is denoted by 1 and false by 0</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Any non-zero quantity denotes true and 0 denotes false</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Any non-negative quantity denotes true and a negative quantity denotes false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Represent the value of an expression by a position reached in a program</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448887" y="-18472"/>
            <a:ext cx="8575040" cy="833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Numerical Representation</a:t>
            </a:r>
            <a:endParaRPr sz="3600">
              <a:latin typeface="Arial"/>
              <a:ea typeface="Arial"/>
              <a:cs typeface="Arial"/>
              <a:sym typeface="Arial"/>
            </a:endParaRPr>
          </a:p>
        </p:txBody>
      </p:sp>
      <p:sp>
        <p:nvSpPr>
          <p:cNvPr id="252" name="Google Shape;252;p33"/>
          <p:cNvSpPr txBox="1"/>
          <p:nvPr>
            <p:ph idx="1" type="body"/>
          </p:nvPr>
        </p:nvSpPr>
        <p:spPr>
          <a:xfrm>
            <a:off x="448887" y="808891"/>
            <a:ext cx="11178517" cy="5804345"/>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Consider the implementation of Boolean expressions using 1 to denote true and 0 to denote false</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Translation for </a:t>
            </a:r>
            <a:r>
              <a:rPr b="1" lang="en-US" sz="1800">
                <a:solidFill>
                  <a:srgbClr val="FF0000"/>
                </a:solidFill>
                <a:latin typeface="Bookman Old Style"/>
                <a:ea typeface="Bookman Old Style"/>
                <a:cs typeface="Bookman Old Style"/>
                <a:sym typeface="Bookman Old Style"/>
              </a:rPr>
              <a:t>a or b and not c </a:t>
            </a:r>
            <a:r>
              <a:rPr lang="en-US" sz="1800">
                <a:solidFill>
                  <a:schemeClr val="dk1"/>
                </a:solidFill>
                <a:latin typeface="Bookman Old Style"/>
                <a:ea typeface="Bookman Old Style"/>
                <a:cs typeface="Bookman Old Style"/>
                <a:sym typeface="Bookman Old Style"/>
              </a:rPr>
              <a:t>is</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t1 := not c</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t2 := b and  t1</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t3 := a or t2</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Consider the relational expression </a:t>
            </a:r>
            <a:r>
              <a:rPr b="1" lang="en-US" sz="1800">
                <a:solidFill>
                  <a:srgbClr val="FF0000"/>
                </a:solidFill>
                <a:latin typeface="Bookman Old Style"/>
                <a:ea typeface="Bookman Old Style"/>
                <a:cs typeface="Bookman Old Style"/>
                <a:sym typeface="Bookman Old Style"/>
              </a:rPr>
              <a:t>a&lt;b</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It is equivalent to the conditional statement </a:t>
            </a:r>
            <a:r>
              <a:rPr b="1" lang="en-US" sz="1800">
                <a:solidFill>
                  <a:srgbClr val="FF0000"/>
                </a:solidFill>
                <a:latin typeface="Bookman Old Style"/>
                <a:ea typeface="Bookman Old Style"/>
                <a:cs typeface="Bookman Old Style"/>
                <a:sym typeface="Bookman Old Style"/>
              </a:rPr>
              <a:t>if a&lt;b then 1 else 0</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Three address code: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100: if a&lt;b goto 103</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101: t := 0</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102: goto 104</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103: t :=1</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104: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448887" y="-18472"/>
            <a:ext cx="8575040" cy="6904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sz="2800">
                <a:latin typeface="Arial"/>
                <a:ea typeface="Arial"/>
                <a:cs typeface="Arial"/>
                <a:sym typeface="Arial"/>
              </a:rPr>
              <a:t>Translation Scheme</a:t>
            </a:r>
            <a:endParaRPr sz="2800">
              <a:latin typeface="Arial"/>
              <a:ea typeface="Arial"/>
              <a:cs typeface="Arial"/>
              <a:sym typeface="Arial"/>
            </a:endParaRPr>
          </a:p>
        </p:txBody>
      </p:sp>
      <p:sp>
        <p:nvSpPr>
          <p:cNvPr id="258" name="Google Shape;258;p34"/>
          <p:cNvSpPr txBox="1"/>
          <p:nvPr>
            <p:ph idx="1" type="body"/>
          </p:nvPr>
        </p:nvSpPr>
        <p:spPr>
          <a:xfrm>
            <a:off x="448887" y="592931"/>
            <a:ext cx="11178517" cy="6020305"/>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400"/>
              <a:buNone/>
            </a:pPr>
            <a:r>
              <a:rPr lang="en-US" sz="1400">
                <a:solidFill>
                  <a:schemeClr val="dk1"/>
                </a:solidFill>
                <a:latin typeface="Bookman Old Style"/>
                <a:ea typeface="Bookman Old Style"/>
                <a:cs typeface="Bookman Old Style"/>
                <a:sym typeface="Bookman Old Style"/>
              </a:rPr>
              <a:t>Assume</a:t>
            </a:r>
            <a:endParaRPr/>
          </a:p>
          <a:p>
            <a:pPr indent="-342900" lvl="1" marL="800100" rtl="0" algn="l">
              <a:lnSpc>
                <a:spcPct val="120000"/>
              </a:lnSpc>
              <a:spcBef>
                <a:spcPts val="400"/>
              </a:spcBef>
              <a:spcAft>
                <a:spcPts val="0"/>
              </a:spcAft>
              <a:buClr>
                <a:schemeClr val="dk1"/>
              </a:buClr>
              <a:buSzPts val="1400"/>
              <a:buFont typeface="Calibri"/>
              <a:buAutoNum type="arabicPeriod"/>
            </a:pPr>
            <a:r>
              <a:rPr b="1" lang="en-US" sz="1400">
                <a:solidFill>
                  <a:schemeClr val="dk1"/>
                </a:solidFill>
                <a:latin typeface="Bookman Old Style"/>
                <a:ea typeface="Bookman Old Style"/>
                <a:cs typeface="Bookman Old Style"/>
                <a:sym typeface="Bookman Old Style"/>
              </a:rPr>
              <a:t>nextstat</a:t>
            </a:r>
            <a:r>
              <a:rPr lang="en-US" sz="1400">
                <a:solidFill>
                  <a:schemeClr val="dk1"/>
                </a:solidFill>
                <a:latin typeface="Bookman Old Style"/>
                <a:ea typeface="Bookman Old Style"/>
                <a:cs typeface="Bookman Old Style"/>
                <a:sym typeface="Bookman Old Style"/>
              </a:rPr>
              <a:t> gives the index of the next three address statement</a:t>
            </a:r>
            <a:endParaRPr/>
          </a:p>
          <a:p>
            <a:pPr indent="-342900" lvl="1" marL="800100" rtl="0" algn="l">
              <a:lnSpc>
                <a:spcPct val="120000"/>
              </a:lnSpc>
              <a:spcBef>
                <a:spcPts val="400"/>
              </a:spcBef>
              <a:spcAft>
                <a:spcPts val="0"/>
              </a:spcAft>
              <a:buClr>
                <a:schemeClr val="dk1"/>
              </a:buClr>
              <a:buSzPts val="1400"/>
              <a:buFont typeface="Calibri"/>
              <a:buAutoNum type="arabicPeriod"/>
            </a:pPr>
            <a:r>
              <a:rPr b="1" lang="en-US" sz="1400">
                <a:solidFill>
                  <a:schemeClr val="dk1"/>
                </a:solidFill>
                <a:latin typeface="Bookman Old Style"/>
                <a:ea typeface="Bookman Old Style"/>
                <a:cs typeface="Bookman Old Style"/>
                <a:sym typeface="Bookman Old Style"/>
              </a:rPr>
              <a:t>emit</a:t>
            </a:r>
            <a:r>
              <a:rPr lang="en-US" sz="1400">
                <a:solidFill>
                  <a:schemeClr val="dk1"/>
                </a:solidFill>
                <a:latin typeface="Bookman Old Style"/>
                <a:ea typeface="Bookman Old Style"/>
                <a:cs typeface="Bookman Old Style"/>
                <a:sym typeface="Bookman Old Style"/>
              </a:rPr>
              <a:t> increments </a:t>
            </a:r>
            <a:r>
              <a:rPr b="1" lang="en-US" sz="1400">
                <a:solidFill>
                  <a:schemeClr val="dk1"/>
                </a:solidFill>
                <a:latin typeface="Bookman Old Style"/>
                <a:ea typeface="Bookman Old Style"/>
                <a:cs typeface="Bookman Old Style"/>
                <a:sym typeface="Bookman Old Style"/>
              </a:rPr>
              <a:t>nextstat</a:t>
            </a:r>
            <a:r>
              <a:rPr lang="en-US" sz="1400">
                <a:solidFill>
                  <a:schemeClr val="dk1"/>
                </a:solidFill>
                <a:latin typeface="Bookman Old Style"/>
                <a:ea typeface="Bookman Old Style"/>
                <a:cs typeface="Bookman Old Style"/>
                <a:sym typeface="Bookman Old Style"/>
              </a:rPr>
              <a:t> after producing each 3-address statement</a:t>
            </a:r>
            <a:endParaRPr/>
          </a:p>
        </p:txBody>
      </p:sp>
      <p:pic>
        <p:nvPicPr>
          <p:cNvPr id="259" name="Google Shape;259;p34"/>
          <p:cNvPicPr preferRelativeResize="0"/>
          <p:nvPr/>
        </p:nvPicPr>
        <p:blipFill rotWithShape="1">
          <a:blip r:embed="rId3">
            <a:alphaModFix/>
          </a:blip>
          <a:srcRect b="0" l="0" r="0" t="0"/>
          <a:stretch/>
        </p:blipFill>
        <p:spPr>
          <a:xfrm>
            <a:off x="498927" y="1893383"/>
            <a:ext cx="5784917" cy="4186959"/>
          </a:xfrm>
          <a:prstGeom prst="rect">
            <a:avLst/>
          </a:prstGeom>
          <a:noFill/>
          <a:ln>
            <a:noFill/>
          </a:ln>
        </p:spPr>
      </p:pic>
      <p:grpSp>
        <p:nvGrpSpPr>
          <p:cNvPr id="260" name="Google Shape;260;p34"/>
          <p:cNvGrpSpPr/>
          <p:nvPr/>
        </p:nvGrpSpPr>
        <p:grpSpPr>
          <a:xfrm>
            <a:off x="6233805" y="2102460"/>
            <a:ext cx="5283943" cy="2732120"/>
            <a:chOff x="6233805" y="2222532"/>
            <a:chExt cx="5283943" cy="2732120"/>
          </a:xfrm>
        </p:grpSpPr>
        <p:pic>
          <p:nvPicPr>
            <p:cNvPr id="261" name="Google Shape;261;p34"/>
            <p:cNvPicPr preferRelativeResize="0"/>
            <p:nvPr/>
          </p:nvPicPr>
          <p:blipFill rotWithShape="1">
            <a:blip r:embed="rId4">
              <a:alphaModFix/>
            </a:blip>
            <a:srcRect b="6801" l="37071" r="12109" t="14140"/>
            <a:stretch/>
          </p:blipFill>
          <p:spPr>
            <a:xfrm rot="-5400000">
              <a:off x="7602049" y="1038954"/>
              <a:ext cx="2547454" cy="5283943"/>
            </a:xfrm>
            <a:prstGeom prst="rect">
              <a:avLst/>
            </a:prstGeom>
            <a:noFill/>
            <a:ln>
              <a:noFill/>
            </a:ln>
          </p:spPr>
        </p:pic>
        <p:sp>
          <p:nvSpPr>
            <p:cNvPr id="262" name="Google Shape;262;p34"/>
            <p:cNvSpPr txBox="1"/>
            <p:nvPr/>
          </p:nvSpPr>
          <p:spPr>
            <a:xfrm>
              <a:off x="7952509" y="2222532"/>
              <a:ext cx="10310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E.place=t</a:t>
              </a:r>
              <a:r>
                <a:rPr b="1" baseline="-25000" lang="en-US" sz="1600">
                  <a:solidFill>
                    <a:srgbClr val="FF0000"/>
                  </a:solidFill>
                  <a:latin typeface="Calibri"/>
                  <a:ea typeface="Calibri"/>
                  <a:cs typeface="Calibri"/>
                  <a:sym typeface="Calibri"/>
                </a:rPr>
                <a:t>5</a:t>
              </a:r>
              <a:endParaRPr b="1" baseline="-25000" sz="1600">
                <a:solidFill>
                  <a:srgbClr val="FF0000"/>
                </a:solidFill>
                <a:latin typeface="Calibri"/>
                <a:ea typeface="Calibri"/>
                <a:cs typeface="Calibri"/>
                <a:sym typeface="Calibri"/>
              </a:endParaRPr>
            </a:p>
          </p:txBody>
        </p:sp>
        <p:sp>
          <p:nvSpPr>
            <p:cNvPr id="263" name="Google Shape;263;p34"/>
            <p:cNvSpPr txBox="1"/>
            <p:nvPr/>
          </p:nvSpPr>
          <p:spPr>
            <a:xfrm>
              <a:off x="6405418" y="2855222"/>
              <a:ext cx="10310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E.place=t</a:t>
              </a:r>
              <a:r>
                <a:rPr b="1" baseline="-25000" lang="en-US" sz="1600">
                  <a:solidFill>
                    <a:srgbClr val="FF0000"/>
                  </a:solidFill>
                  <a:latin typeface="Calibri"/>
                  <a:ea typeface="Calibri"/>
                  <a:cs typeface="Calibri"/>
                  <a:sym typeface="Calibri"/>
                </a:rPr>
                <a:t>1</a:t>
              </a:r>
              <a:endParaRPr b="1" baseline="-25000" sz="1600">
                <a:solidFill>
                  <a:srgbClr val="FF0000"/>
                </a:solidFill>
                <a:latin typeface="Calibri"/>
                <a:ea typeface="Calibri"/>
                <a:cs typeface="Calibri"/>
                <a:sym typeface="Calibri"/>
              </a:endParaRPr>
            </a:p>
          </p:txBody>
        </p:sp>
        <p:sp>
          <p:nvSpPr>
            <p:cNvPr id="264" name="Google Shape;264;p34"/>
            <p:cNvSpPr txBox="1"/>
            <p:nvPr/>
          </p:nvSpPr>
          <p:spPr>
            <a:xfrm>
              <a:off x="8026400" y="3429000"/>
              <a:ext cx="10310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E.place=t</a:t>
              </a:r>
              <a:r>
                <a:rPr b="1" baseline="-25000" lang="en-US" sz="1600">
                  <a:solidFill>
                    <a:srgbClr val="FF0000"/>
                  </a:solidFill>
                  <a:latin typeface="Calibri"/>
                  <a:ea typeface="Calibri"/>
                  <a:cs typeface="Calibri"/>
                  <a:sym typeface="Calibri"/>
                </a:rPr>
                <a:t>2</a:t>
              </a:r>
              <a:endParaRPr b="1" baseline="-25000" sz="1600">
                <a:solidFill>
                  <a:srgbClr val="FF0000"/>
                </a:solidFill>
                <a:latin typeface="Calibri"/>
                <a:ea typeface="Calibri"/>
                <a:cs typeface="Calibri"/>
                <a:sym typeface="Calibri"/>
              </a:endParaRPr>
            </a:p>
          </p:txBody>
        </p:sp>
        <p:sp>
          <p:nvSpPr>
            <p:cNvPr id="265" name="Google Shape;265;p34"/>
            <p:cNvSpPr txBox="1"/>
            <p:nvPr/>
          </p:nvSpPr>
          <p:spPr>
            <a:xfrm>
              <a:off x="9518072" y="2685945"/>
              <a:ext cx="10310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E.place=t</a:t>
              </a:r>
              <a:r>
                <a:rPr b="1" baseline="-25000" lang="en-US" sz="1600">
                  <a:solidFill>
                    <a:srgbClr val="FF0000"/>
                  </a:solidFill>
                  <a:latin typeface="Calibri"/>
                  <a:ea typeface="Calibri"/>
                  <a:cs typeface="Calibri"/>
                  <a:sym typeface="Calibri"/>
                </a:rPr>
                <a:t>4</a:t>
              </a:r>
              <a:endParaRPr b="1" baseline="-25000" sz="1600">
                <a:solidFill>
                  <a:srgbClr val="FF0000"/>
                </a:solidFill>
                <a:latin typeface="Calibri"/>
                <a:ea typeface="Calibri"/>
                <a:cs typeface="Calibri"/>
                <a:sym typeface="Calibri"/>
              </a:endParaRPr>
            </a:p>
          </p:txBody>
        </p:sp>
        <p:sp>
          <p:nvSpPr>
            <p:cNvPr id="266" name="Google Shape;266;p34"/>
            <p:cNvSpPr txBox="1"/>
            <p:nvPr/>
          </p:nvSpPr>
          <p:spPr>
            <a:xfrm>
              <a:off x="10486697" y="3316180"/>
              <a:ext cx="10310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0000"/>
                  </a:solidFill>
                  <a:latin typeface="Calibri"/>
                  <a:ea typeface="Calibri"/>
                  <a:cs typeface="Calibri"/>
                  <a:sym typeface="Calibri"/>
                </a:rPr>
                <a:t>E.place=t</a:t>
              </a:r>
              <a:r>
                <a:rPr b="1" baseline="-25000" lang="en-US" sz="1600">
                  <a:solidFill>
                    <a:srgbClr val="FF0000"/>
                  </a:solidFill>
                  <a:latin typeface="Calibri"/>
                  <a:ea typeface="Calibri"/>
                  <a:cs typeface="Calibri"/>
                  <a:sym typeface="Calibri"/>
                </a:rPr>
                <a:t>3</a:t>
              </a:r>
              <a:endParaRPr b="1" baseline="-25000" sz="1600">
                <a:solidFill>
                  <a:srgbClr val="FF0000"/>
                </a:solidFill>
                <a:latin typeface="Calibri"/>
                <a:ea typeface="Calibri"/>
                <a:cs typeface="Calibri"/>
                <a:sym typeface="Calibri"/>
              </a:endParaRPr>
            </a:p>
          </p:txBody>
        </p:sp>
      </p:grpSp>
      <p:pic>
        <p:nvPicPr>
          <p:cNvPr id="267" name="Google Shape;267;p34"/>
          <p:cNvPicPr preferRelativeResize="0"/>
          <p:nvPr/>
        </p:nvPicPr>
        <p:blipFill rotWithShape="1">
          <a:blip r:embed="rId5">
            <a:alphaModFix/>
          </a:blip>
          <a:srcRect b="0" l="0" r="0" t="0"/>
          <a:stretch/>
        </p:blipFill>
        <p:spPr>
          <a:xfrm>
            <a:off x="6333884" y="4822132"/>
            <a:ext cx="5183864" cy="1717053"/>
          </a:xfrm>
          <a:prstGeom prst="rect">
            <a:avLst/>
          </a:prstGeom>
          <a:noFill/>
          <a:ln>
            <a:noFill/>
          </a:ln>
        </p:spPr>
      </p:pic>
      <p:sp>
        <p:nvSpPr>
          <p:cNvPr id="268" name="Google Shape;268;p34"/>
          <p:cNvSpPr txBox="1"/>
          <p:nvPr/>
        </p:nvSpPr>
        <p:spPr>
          <a:xfrm>
            <a:off x="6585527" y="1582310"/>
            <a:ext cx="42025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Bookman Old Style"/>
                <a:ea typeface="Bookman Old Style"/>
                <a:cs typeface="Bookman Old Style"/>
                <a:sym typeface="Bookman Old Style"/>
              </a:rPr>
              <a:t>Annotated parse tree for the expression </a:t>
            </a:r>
            <a:endParaRPr/>
          </a:p>
          <a:p>
            <a:pPr indent="0" lvl="0" marL="0" marR="0" rtl="0" algn="ctr">
              <a:spcBef>
                <a:spcPts val="0"/>
              </a:spcBef>
              <a:spcAft>
                <a:spcPts val="0"/>
              </a:spcAft>
              <a:buNone/>
            </a:pPr>
            <a:r>
              <a:rPr b="1" lang="en-US" sz="1400">
                <a:solidFill>
                  <a:srgbClr val="0000FF"/>
                </a:solidFill>
                <a:latin typeface="Bookman Old Style"/>
                <a:ea typeface="Bookman Old Style"/>
                <a:cs typeface="Bookman Old Style"/>
                <a:sym typeface="Bookman Old Style"/>
              </a:rPr>
              <a:t>a&lt;b or c&lt;d and e&lt;f</a:t>
            </a:r>
            <a:endParaRPr b="1" sz="1400">
              <a:solidFill>
                <a:srgbClr val="0000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448887" y="0"/>
            <a:ext cx="857504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Short-Circuit Code</a:t>
            </a:r>
            <a:endParaRPr sz="3600">
              <a:latin typeface="Arial"/>
              <a:ea typeface="Arial"/>
              <a:cs typeface="Arial"/>
              <a:sym typeface="Arial"/>
            </a:endParaRPr>
          </a:p>
        </p:txBody>
      </p:sp>
      <p:sp>
        <p:nvSpPr>
          <p:cNvPr id="274" name="Google Shape;274;p35"/>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We can translate a Boolean expression into three-address code without generating code for any of the Boolean operators and without having the code to evaluate the entire expression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This style of evaluation is called “short-circuit” or “jumping” code</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448887" y="0"/>
            <a:ext cx="8575040"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Flow of Control Statements</a:t>
            </a:r>
            <a:endParaRPr sz="3600">
              <a:latin typeface="Arial"/>
              <a:ea typeface="Arial"/>
              <a:cs typeface="Arial"/>
              <a:sym typeface="Arial"/>
            </a:endParaRPr>
          </a:p>
        </p:txBody>
      </p:sp>
      <p:sp>
        <p:nvSpPr>
          <p:cNvPr id="280" name="Google Shape;280;p36"/>
          <p:cNvSpPr txBox="1"/>
          <p:nvPr>
            <p:ph idx="1" type="body"/>
          </p:nvPr>
        </p:nvSpPr>
        <p:spPr>
          <a:xfrm>
            <a:off x="448887" y="808891"/>
            <a:ext cx="5406481" cy="584858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1600"/>
              <a:buChar char="•"/>
            </a:pPr>
            <a:r>
              <a:rPr lang="en-US" sz="1600">
                <a:solidFill>
                  <a:schemeClr val="dk1"/>
                </a:solidFill>
                <a:latin typeface="Bookman Old Style"/>
                <a:ea typeface="Bookman Old Style"/>
                <a:cs typeface="Bookman Old Style"/>
                <a:sym typeface="Bookman Old Style"/>
              </a:rPr>
              <a:t>The grammar for if-then, if-then-else and while-do statements is</a:t>
            </a:r>
            <a:endParaRPr/>
          </a:p>
          <a:p>
            <a:pPr indent="0" lvl="0" marL="0" rtl="0" algn="l">
              <a:lnSpc>
                <a:spcPct val="110000"/>
              </a:lnSpc>
              <a:spcBef>
                <a:spcPts val="200"/>
              </a:spcBef>
              <a:spcAft>
                <a:spcPts val="0"/>
              </a:spcAft>
              <a:buClr>
                <a:schemeClr val="dk1"/>
              </a:buClr>
              <a:buSzPts val="1600"/>
              <a:buNone/>
            </a:pPr>
            <a:r>
              <a:rPr lang="en-US" sz="1600">
                <a:solidFill>
                  <a:schemeClr val="dk1"/>
                </a:solidFill>
                <a:latin typeface="Bookman Old Style"/>
                <a:ea typeface="Bookman Old Style"/>
                <a:cs typeface="Bookman Old Style"/>
                <a:sym typeface="Bookman Old Style"/>
              </a:rPr>
              <a:t>	S → </a:t>
            </a:r>
            <a:r>
              <a:rPr b="1" lang="en-US" sz="1600">
                <a:solidFill>
                  <a:schemeClr val="dk1"/>
                </a:solidFill>
                <a:latin typeface="Bookman Old Style"/>
                <a:ea typeface="Bookman Old Style"/>
                <a:cs typeface="Bookman Old Style"/>
                <a:sym typeface="Bookman Old Style"/>
              </a:rPr>
              <a:t>if</a:t>
            </a:r>
            <a:r>
              <a:rPr lang="en-US" sz="1600">
                <a:solidFill>
                  <a:schemeClr val="dk1"/>
                </a:solidFill>
                <a:latin typeface="Bookman Old Style"/>
                <a:ea typeface="Bookman Old Style"/>
                <a:cs typeface="Bookman Old Style"/>
                <a:sym typeface="Bookman Old Style"/>
              </a:rPr>
              <a:t> E </a:t>
            </a:r>
            <a:r>
              <a:rPr b="1" lang="en-US" sz="1600">
                <a:solidFill>
                  <a:schemeClr val="dk1"/>
                </a:solidFill>
                <a:latin typeface="Bookman Old Style"/>
                <a:ea typeface="Bookman Old Style"/>
                <a:cs typeface="Bookman Old Style"/>
                <a:sym typeface="Bookman Old Style"/>
              </a:rPr>
              <a:t>then</a:t>
            </a:r>
            <a:r>
              <a:rPr lang="en-US" sz="1600">
                <a:solidFill>
                  <a:schemeClr val="dk1"/>
                </a:solidFill>
                <a:latin typeface="Bookman Old Style"/>
                <a:ea typeface="Bookman Old Style"/>
                <a:cs typeface="Bookman Old Style"/>
                <a:sym typeface="Bookman Old Style"/>
              </a:rPr>
              <a:t> S1 |</a:t>
            </a:r>
            <a:endParaRPr/>
          </a:p>
          <a:p>
            <a:pPr indent="0" lvl="0" marL="0" rtl="0" algn="l">
              <a:lnSpc>
                <a:spcPct val="110000"/>
              </a:lnSpc>
              <a:spcBef>
                <a:spcPts val="200"/>
              </a:spcBef>
              <a:spcAft>
                <a:spcPts val="0"/>
              </a:spcAft>
              <a:buClr>
                <a:schemeClr val="dk1"/>
              </a:buClr>
              <a:buSzPts val="1600"/>
              <a:buNone/>
            </a:pPr>
            <a:r>
              <a:rPr lang="en-US" sz="1600">
                <a:solidFill>
                  <a:schemeClr val="dk1"/>
                </a:solidFill>
                <a:latin typeface="Bookman Old Style"/>
                <a:ea typeface="Bookman Old Style"/>
                <a:cs typeface="Bookman Old Style"/>
                <a:sym typeface="Bookman Old Style"/>
              </a:rPr>
              <a:t>	       </a:t>
            </a:r>
            <a:r>
              <a:rPr b="1" lang="en-US" sz="1600">
                <a:solidFill>
                  <a:schemeClr val="dk1"/>
                </a:solidFill>
                <a:latin typeface="Bookman Old Style"/>
                <a:ea typeface="Bookman Old Style"/>
                <a:cs typeface="Bookman Old Style"/>
                <a:sym typeface="Bookman Old Style"/>
              </a:rPr>
              <a:t>if</a:t>
            </a:r>
            <a:r>
              <a:rPr lang="en-US" sz="1600">
                <a:solidFill>
                  <a:schemeClr val="dk1"/>
                </a:solidFill>
                <a:latin typeface="Bookman Old Style"/>
                <a:ea typeface="Bookman Old Style"/>
                <a:cs typeface="Bookman Old Style"/>
                <a:sym typeface="Bookman Old Style"/>
              </a:rPr>
              <a:t> E </a:t>
            </a:r>
            <a:r>
              <a:rPr b="1" lang="en-US" sz="1600">
                <a:solidFill>
                  <a:schemeClr val="dk1"/>
                </a:solidFill>
                <a:latin typeface="Bookman Old Style"/>
                <a:ea typeface="Bookman Old Style"/>
                <a:cs typeface="Bookman Old Style"/>
                <a:sym typeface="Bookman Old Style"/>
              </a:rPr>
              <a:t>then</a:t>
            </a:r>
            <a:r>
              <a:rPr lang="en-US" sz="1600">
                <a:solidFill>
                  <a:schemeClr val="dk1"/>
                </a:solidFill>
                <a:latin typeface="Bookman Old Style"/>
                <a:ea typeface="Bookman Old Style"/>
                <a:cs typeface="Bookman Old Style"/>
                <a:sym typeface="Bookman Old Style"/>
              </a:rPr>
              <a:t> S1 </a:t>
            </a:r>
            <a:r>
              <a:rPr b="1" lang="en-US" sz="1600">
                <a:solidFill>
                  <a:schemeClr val="dk1"/>
                </a:solidFill>
                <a:latin typeface="Bookman Old Style"/>
                <a:ea typeface="Bookman Old Style"/>
                <a:cs typeface="Bookman Old Style"/>
                <a:sym typeface="Bookman Old Style"/>
              </a:rPr>
              <a:t>else</a:t>
            </a:r>
            <a:r>
              <a:rPr lang="en-US" sz="1600">
                <a:solidFill>
                  <a:schemeClr val="dk1"/>
                </a:solidFill>
                <a:latin typeface="Bookman Old Style"/>
                <a:ea typeface="Bookman Old Style"/>
                <a:cs typeface="Bookman Old Style"/>
                <a:sym typeface="Bookman Old Style"/>
              </a:rPr>
              <a:t> S2 | </a:t>
            </a:r>
            <a:endParaRPr/>
          </a:p>
          <a:p>
            <a:pPr indent="0" lvl="0" marL="0" rtl="0" algn="l">
              <a:lnSpc>
                <a:spcPct val="110000"/>
              </a:lnSpc>
              <a:spcBef>
                <a:spcPts val="200"/>
              </a:spcBef>
              <a:spcAft>
                <a:spcPts val="0"/>
              </a:spcAft>
              <a:buClr>
                <a:schemeClr val="dk1"/>
              </a:buClr>
              <a:buSzPts val="1600"/>
              <a:buNone/>
            </a:pPr>
            <a:r>
              <a:rPr b="1" lang="en-US" sz="1600">
                <a:solidFill>
                  <a:schemeClr val="dk1"/>
                </a:solidFill>
                <a:latin typeface="Bookman Old Style"/>
                <a:ea typeface="Bookman Old Style"/>
                <a:cs typeface="Bookman Old Style"/>
                <a:sym typeface="Bookman Old Style"/>
              </a:rPr>
              <a:t>	      while</a:t>
            </a:r>
            <a:r>
              <a:rPr lang="en-US" sz="1600">
                <a:solidFill>
                  <a:schemeClr val="dk1"/>
                </a:solidFill>
                <a:latin typeface="Bookman Old Style"/>
                <a:ea typeface="Bookman Old Style"/>
                <a:cs typeface="Bookman Old Style"/>
                <a:sym typeface="Bookman Old Style"/>
              </a:rPr>
              <a:t> E </a:t>
            </a:r>
            <a:r>
              <a:rPr b="1" lang="en-US" sz="1600">
                <a:solidFill>
                  <a:schemeClr val="dk1"/>
                </a:solidFill>
                <a:latin typeface="Bookman Old Style"/>
                <a:ea typeface="Bookman Old Style"/>
                <a:cs typeface="Bookman Old Style"/>
                <a:sym typeface="Bookman Old Style"/>
              </a:rPr>
              <a:t>do</a:t>
            </a:r>
            <a:r>
              <a:rPr lang="en-US" sz="1600">
                <a:solidFill>
                  <a:schemeClr val="dk1"/>
                </a:solidFill>
                <a:latin typeface="Bookman Old Style"/>
                <a:ea typeface="Bookman Old Style"/>
                <a:cs typeface="Bookman Old Style"/>
                <a:sym typeface="Bookman Old Style"/>
              </a:rPr>
              <a:t> S1</a:t>
            </a:r>
            <a:endParaRPr/>
          </a:p>
          <a:p>
            <a:pPr indent="-352425" lvl="1" marL="352425" rtl="0" algn="l">
              <a:lnSpc>
                <a:spcPct val="110000"/>
              </a:lnSpc>
              <a:spcBef>
                <a:spcPts val="200"/>
              </a:spcBef>
              <a:spcAft>
                <a:spcPts val="0"/>
              </a:spcAft>
              <a:buClr>
                <a:schemeClr val="dk1"/>
              </a:buClr>
              <a:buSzPts val="1600"/>
              <a:buFont typeface="Calibri"/>
              <a:buAutoNum type="arabicPeriod"/>
            </a:pPr>
            <a:r>
              <a:rPr lang="en-US" sz="1600">
                <a:solidFill>
                  <a:schemeClr val="dk1"/>
                </a:solidFill>
                <a:latin typeface="Bookman Old Style"/>
                <a:ea typeface="Bookman Old Style"/>
                <a:cs typeface="Bookman Old Style"/>
                <a:sym typeface="Bookman Old Style"/>
              </a:rPr>
              <a:t>Three address statements are symbolically labelled</a:t>
            </a:r>
            <a:endParaRPr/>
          </a:p>
          <a:p>
            <a:pPr indent="-352425" lvl="1" marL="352425" rtl="0" algn="l">
              <a:lnSpc>
                <a:spcPct val="110000"/>
              </a:lnSpc>
              <a:spcBef>
                <a:spcPts val="200"/>
              </a:spcBef>
              <a:spcAft>
                <a:spcPts val="0"/>
              </a:spcAft>
              <a:buClr>
                <a:schemeClr val="dk1"/>
              </a:buClr>
              <a:buSzPts val="1600"/>
              <a:buFont typeface="Calibri"/>
              <a:buAutoNum type="arabicPeriod"/>
            </a:pPr>
            <a:r>
              <a:rPr lang="en-US" sz="1600">
                <a:solidFill>
                  <a:schemeClr val="dk1"/>
                </a:solidFill>
                <a:latin typeface="Bookman Old Style"/>
                <a:ea typeface="Bookman Old Style"/>
                <a:cs typeface="Bookman Old Style"/>
                <a:sym typeface="Bookman Old Style"/>
              </a:rPr>
              <a:t>A function </a:t>
            </a:r>
            <a:r>
              <a:rPr b="1" lang="en-US" sz="1600">
                <a:solidFill>
                  <a:schemeClr val="dk1"/>
                </a:solidFill>
                <a:latin typeface="Bookman Old Style"/>
                <a:ea typeface="Bookman Old Style"/>
                <a:cs typeface="Bookman Old Style"/>
                <a:sym typeface="Bookman Old Style"/>
              </a:rPr>
              <a:t>newlabel</a:t>
            </a:r>
            <a:r>
              <a:rPr lang="en-US" sz="1600">
                <a:solidFill>
                  <a:schemeClr val="dk1"/>
                </a:solidFill>
                <a:latin typeface="Bookman Old Style"/>
                <a:ea typeface="Bookman Old Style"/>
                <a:cs typeface="Bookman Old Style"/>
                <a:sym typeface="Bookman Old Style"/>
              </a:rPr>
              <a:t> returns a new symbolic label each time it is called</a:t>
            </a:r>
            <a:endParaRPr/>
          </a:p>
          <a:p>
            <a:pPr indent="-352425" lvl="1" marL="352425" rtl="0" algn="l">
              <a:lnSpc>
                <a:spcPct val="110000"/>
              </a:lnSpc>
              <a:spcBef>
                <a:spcPts val="200"/>
              </a:spcBef>
              <a:spcAft>
                <a:spcPts val="0"/>
              </a:spcAft>
              <a:buClr>
                <a:schemeClr val="dk1"/>
              </a:buClr>
              <a:buSzPts val="1600"/>
              <a:buFont typeface="Calibri"/>
              <a:buAutoNum type="arabicPeriod"/>
            </a:pPr>
            <a:r>
              <a:rPr lang="en-US" sz="1600">
                <a:solidFill>
                  <a:schemeClr val="dk1"/>
                </a:solidFill>
                <a:latin typeface="Bookman Old Style"/>
                <a:ea typeface="Bookman Old Style"/>
                <a:cs typeface="Bookman Old Style"/>
                <a:sym typeface="Bookman Old Style"/>
              </a:rPr>
              <a:t>Two labels are associated with a Boolean expression E</a:t>
            </a:r>
            <a:endParaRPr/>
          </a:p>
          <a:p>
            <a:pPr indent="-352425" lvl="2" marL="809625" rtl="0" algn="l">
              <a:lnSpc>
                <a:spcPct val="110000"/>
              </a:lnSpc>
              <a:spcBef>
                <a:spcPts val="20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E.true</a:t>
            </a:r>
            <a:r>
              <a:rPr lang="en-US" sz="1600">
                <a:solidFill>
                  <a:schemeClr val="dk1"/>
                </a:solidFill>
                <a:latin typeface="Bookman Old Style"/>
                <a:ea typeface="Bookman Old Style"/>
                <a:cs typeface="Bookman Old Style"/>
                <a:sym typeface="Bookman Old Style"/>
              </a:rPr>
              <a:t> – the label to which control flows if E is true</a:t>
            </a:r>
            <a:endParaRPr/>
          </a:p>
          <a:p>
            <a:pPr indent="-352425" lvl="2" marL="809625" rtl="0" algn="l">
              <a:lnSpc>
                <a:spcPct val="110000"/>
              </a:lnSpc>
              <a:spcBef>
                <a:spcPts val="200"/>
              </a:spcBef>
              <a:spcAft>
                <a:spcPts val="0"/>
              </a:spcAft>
              <a:buClr>
                <a:schemeClr val="dk1"/>
              </a:buClr>
              <a:buSzPts val="1600"/>
              <a:buChar char="•"/>
            </a:pPr>
            <a:r>
              <a:rPr b="1" lang="en-US" sz="1600">
                <a:solidFill>
                  <a:schemeClr val="dk1"/>
                </a:solidFill>
                <a:latin typeface="Bookman Old Style"/>
                <a:ea typeface="Bookman Old Style"/>
                <a:cs typeface="Bookman Old Style"/>
                <a:sym typeface="Bookman Old Style"/>
              </a:rPr>
              <a:t>E.false</a:t>
            </a:r>
            <a:r>
              <a:rPr lang="en-US" sz="1600">
                <a:solidFill>
                  <a:schemeClr val="dk1"/>
                </a:solidFill>
                <a:latin typeface="Bookman Old Style"/>
                <a:ea typeface="Bookman Old Style"/>
                <a:cs typeface="Bookman Old Style"/>
                <a:sym typeface="Bookman Old Style"/>
              </a:rPr>
              <a:t> – the label to which control flows if E is false</a:t>
            </a:r>
            <a:endParaRPr/>
          </a:p>
          <a:p>
            <a:pPr indent="-352425" lvl="1" marL="352425" rtl="0" algn="l">
              <a:lnSpc>
                <a:spcPct val="110000"/>
              </a:lnSpc>
              <a:spcBef>
                <a:spcPts val="200"/>
              </a:spcBef>
              <a:spcAft>
                <a:spcPts val="0"/>
              </a:spcAft>
              <a:buClr>
                <a:schemeClr val="dk1"/>
              </a:buClr>
              <a:buSzPts val="1600"/>
              <a:buFont typeface="Calibri"/>
              <a:buAutoNum type="arabicPeriod"/>
            </a:pPr>
            <a:r>
              <a:rPr lang="en-US" sz="1600">
                <a:solidFill>
                  <a:schemeClr val="dk1"/>
                </a:solidFill>
                <a:latin typeface="Bookman Old Style"/>
                <a:ea typeface="Bookman Old Style"/>
                <a:cs typeface="Bookman Old Style"/>
                <a:sym typeface="Bookman Old Style"/>
              </a:rPr>
              <a:t>S.next is an inherited attribute.  It is a label that is attached to the first three-address instruction to be executed after the code for S</a:t>
            </a:r>
            <a:endParaRPr/>
          </a:p>
          <a:p>
            <a:pPr indent="-352425" lvl="1" marL="352425" rtl="0" algn="l">
              <a:lnSpc>
                <a:spcPct val="110000"/>
              </a:lnSpc>
              <a:spcBef>
                <a:spcPts val="200"/>
              </a:spcBef>
              <a:spcAft>
                <a:spcPts val="0"/>
              </a:spcAft>
              <a:buClr>
                <a:schemeClr val="dk1"/>
              </a:buClr>
              <a:buSzPts val="1600"/>
              <a:buFont typeface="Calibri"/>
              <a:buAutoNum type="arabicPeriod"/>
            </a:pPr>
            <a:r>
              <a:rPr lang="en-US" sz="1600">
                <a:solidFill>
                  <a:schemeClr val="dk1"/>
                </a:solidFill>
                <a:latin typeface="Bookman Old Style"/>
                <a:ea typeface="Bookman Old Style"/>
                <a:cs typeface="Bookman Old Style"/>
                <a:sym typeface="Bookman Old Style"/>
              </a:rPr>
              <a:t>The code for E generates a jump to E.true if E is true and a jump to E.false if E is false</a:t>
            </a:r>
            <a:endParaRPr/>
          </a:p>
          <a:p>
            <a:pPr indent="0" lvl="0" marL="0" rtl="0" algn="l">
              <a:lnSpc>
                <a:spcPct val="110000"/>
              </a:lnSpc>
              <a:spcBef>
                <a:spcPts val="2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10000"/>
              </a:lnSpc>
              <a:spcBef>
                <a:spcPts val="2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10000"/>
              </a:lnSpc>
              <a:spcBef>
                <a:spcPts val="200"/>
              </a:spcBef>
              <a:spcAft>
                <a:spcPts val="0"/>
              </a:spcAft>
              <a:buClr>
                <a:schemeClr val="dk1"/>
              </a:buClr>
              <a:buSzPts val="1600"/>
              <a:buNone/>
            </a:pPr>
            <a:r>
              <a:t/>
            </a:r>
            <a:endParaRPr sz="1600">
              <a:latin typeface="Bookman Old Style"/>
              <a:ea typeface="Bookman Old Style"/>
              <a:cs typeface="Bookman Old Style"/>
              <a:sym typeface="Bookman Old Style"/>
            </a:endParaRPr>
          </a:p>
          <a:p>
            <a:pPr indent="-127000" lvl="0" marL="228600" rtl="0" algn="l">
              <a:lnSpc>
                <a:spcPct val="110000"/>
              </a:lnSpc>
              <a:spcBef>
                <a:spcPts val="200"/>
              </a:spcBef>
              <a:spcAft>
                <a:spcPts val="0"/>
              </a:spcAft>
              <a:buClr>
                <a:schemeClr val="dk1"/>
              </a:buClr>
              <a:buSzPts val="1600"/>
              <a:buNone/>
            </a:pPr>
            <a:r>
              <a:t/>
            </a:r>
            <a:endParaRPr sz="1600">
              <a:latin typeface="Bookman Old Style"/>
              <a:ea typeface="Bookman Old Style"/>
              <a:cs typeface="Bookman Old Style"/>
              <a:sym typeface="Bookman Old Style"/>
            </a:endParaRPr>
          </a:p>
        </p:txBody>
      </p:sp>
      <p:pic>
        <p:nvPicPr>
          <p:cNvPr id="281" name="Google Shape;281;p36"/>
          <p:cNvPicPr preferRelativeResize="0"/>
          <p:nvPr/>
        </p:nvPicPr>
        <p:blipFill rotWithShape="1">
          <a:blip r:embed="rId3">
            <a:alphaModFix/>
          </a:blip>
          <a:srcRect b="0" l="0" r="0" t="0"/>
          <a:stretch/>
        </p:blipFill>
        <p:spPr>
          <a:xfrm>
            <a:off x="6167207" y="1055895"/>
            <a:ext cx="5713439" cy="5601579"/>
          </a:xfrm>
          <a:prstGeom prst="rect">
            <a:avLst/>
          </a:prstGeom>
          <a:noFill/>
          <a:ln>
            <a:noFill/>
          </a:ln>
        </p:spPr>
      </p:pic>
      <p:sp>
        <p:nvSpPr>
          <p:cNvPr id="282" name="Google Shape;282;p36"/>
          <p:cNvSpPr txBox="1"/>
          <p:nvPr/>
        </p:nvSpPr>
        <p:spPr>
          <a:xfrm>
            <a:off x="7066633" y="603098"/>
            <a:ext cx="3753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1800">
                <a:solidFill>
                  <a:schemeClr val="dk1"/>
                </a:solidFill>
                <a:latin typeface="Bookman Old Style"/>
                <a:ea typeface="Bookman Old Style"/>
                <a:cs typeface="Bookman Old Style"/>
                <a:sym typeface="Bookman Old Style"/>
              </a:rPr>
              <a:t>Syntax directed definition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448887" y="0"/>
            <a:ext cx="8575040" cy="6745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Flow of Control Statements – cont..</a:t>
            </a:r>
            <a:endParaRPr sz="3000">
              <a:latin typeface="Arial"/>
              <a:ea typeface="Arial"/>
              <a:cs typeface="Arial"/>
              <a:sym typeface="Arial"/>
            </a:endParaRPr>
          </a:p>
        </p:txBody>
      </p:sp>
      <p:grpSp>
        <p:nvGrpSpPr>
          <p:cNvPr id="288" name="Google Shape;288;p37"/>
          <p:cNvGrpSpPr/>
          <p:nvPr/>
        </p:nvGrpSpPr>
        <p:grpSpPr>
          <a:xfrm>
            <a:off x="448887" y="674573"/>
            <a:ext cx="5713439" cy="6083164"/>
            <a:chOff x="6167207" y="574310"/>
            <a:chExt cx="5713439" cy="6083164"/>
          </a:xfrm>
        </p:grpSpPr>
        <p:pic>
          <p:nvPicPr>
            <p:cNvPr id="289" name="Google Shape;289;p37"/>
            <p:cNvPicPr preferRelativeResize="0"/>
            <p:nvPr/>
          </p:nvPicPr>
          <p:blipFill rotWithShape="1">
            <a:blip r:embed="rId3">
              <a:alphaModFix/>
            </a:blip>
            <a:srcRect b="0" l="0" r="0" t="0"/>
            <a:stretch/>
          </p:blipFill>
          <p:spPr>
            <a:xfrm>
              <a:off x="6167207" y="1055895"/>
              <a:ext cx="5713439" cy="5601579"/>
            </a:xfrm>
            <a:prstGeom prst="rect">
              <a:avLst/>
            </a:prstGeom>
            <a:noFill/>
            <a:ln>
              <a:noFill/>
            </a:ln>
          </p:spPr>
        </p:pic>
        <p:sp>
          <p:nvSpPr>
            <p:cNvPr id="290" name="Google Shape;290;p37"/>
            <p:cNvSpPr txBox="1"/>
            <p:nvPr/>
          </p:nvSpPr>
          <p:spPr>
            <a:xfrm>
              <a:off x="7042483" y="574310"/>
              <a:ext cx="3753853" cy="396199"/>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1800">
                  <a:solidFill>
                    <a:schemeClr val="dk1"/>
                  </a:solidFill>
                  <a:latin typeface="Bookman Old Style"/>
                  <a:ea typeface="Bookman Old Style"/>
                  <a:cs typeface="Bookman Old Style"/>
                  <a:sym typeface="Bookman Old Style"/>
                </a:rPr>
                <a:t>Syntax directed definition</a:t>
              </a:r>
              <a:endParaRPr/>
            </a:p>
          </p:txBody>
        </p:sp>
      </p:grpSp>
      <p:pic>
        <p:nvPicPr>
          <p:cNvPr id="291" name="Google Shape;291;p37"/>
          <p:cNvPicPr preferRelativeResize="0"/>
          <p:nvPr/>
        </p:nvPicPr>
        <p:blipFill rotWithShape="1">
          <a:blip r:embed="rId4">
            <a:alphaModFix/>
          </a:blip>
          <a:srcRect b="0" l="0" r="0" t="0"/>
          <a:stretch/>
        </p:blipFill>
        <p:spPr>
          <a:xfrm>
            <a:off x="6178368" y="1302480"/>
            <a:ext cx="5750623" cy="49058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448886" y="0"/>
            <a:ext cx="10828713"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Control Flow Translation of Boolean Expressions</a:t>
            </a:r>
            <a:endParaRPr sz="3600">
              <a:latin typeface="Arial"/>
              <a:ea typeface="Arial"/>
              <a:cs typeface="Arial"/>
              <a:sym typeface="Arial"/>
            </a:endParaRPr>
          </a:p>
        </p:txBody>
      </p:sp>
      <p:sp>
        <p:nvSpPr>
          <p:cNvPr id="297" name="Google Shape;297;p38"/>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We can discuss E.code, the code produce for the Boolean expressions E in the previous syntax directed definition</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E is of the form </a:t>
            </a:r>
            <a:r>
              <a:rPr b="1" lang="en-US" sz="1800">
                <a:solidFill>
                  <a:schemeClr val="dk1"/>
                </a:solidFill>
                <a:latin typeface="Bookman Old Style"/>
                <a:ea typeface="Bookman Old Style"/>
                <a:cs typeface="Bookman Old Style"/>
                <a:sym typeface="Bookman Old Style"/>
              </a:rPr>
              <a:t>a &lt; b</a:t>
            </a:r>
            <a:r>
              <a:rPr lang="en-US" sz="1800">
                <a:solidFill>
                  <a:schemeClr val="dk1"/>
                </a:solidFill>
                <a:latin typeface="Bookman Old Style"/>
                <a:ea typeface="Bookman Old Style"/>
                <a:cs typeface="Bookman Old Style"/>
                <a:sym typeface="Bookman Old Style"/>
              </a:rPr>
              <a:t>, the generated code is of the form</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if a&lt;b goto E.true</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goto E.false</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Suppose E is of the form </a:t>
            </a:r>
            <a:r>
              <a:rPr b="1" lang="en-US" sz="1800">
                <a:solidFill>
                  <a:schemeClr val="dk1"/>
                </a:solidFill>
                <a:latin typeface="Bookman Old Style"/>
                <a:ea typeface="Bookman Old Style"/>
                <a:cs typeface="Bookman Old Style"/>
                <a:sym typeface="Bookman Old Style"/>
              </a:rPr>
              <a:t>E1 or E2</a:t>
            </a:r>
            <a:r>
              <a:rPr lang="en-US" sz="1800">
                <a:solidFill>
                  <a:schemeClr val="dk1"/>
                </a:solidFill>
                <a:latin typeface="Bookman Old Style"/>
                <a:ea typeface="Bookman Old Style"/>
                <a:cs typeface="Bookman Old Style"/>
                <a:sym typeface="Bookman Old Style"/>
              </a:rPr>
              <a:t>, </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If E1 is true, then we need not evaluate E2.  We immediately know that E itself is true.  So E1.true is the same as E.true</a:t>
            </a:r>
            <a:endParaRPr sz="1800">
              <a:latin typeface="Bookman Old Style"/>
              <a:ea typeface="Bookman Old Style"/>
              <a:cs typeface="Bookman Old Style"/>
              <a:sym typeface="Bookman Old Style"/>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If E1 is false, then E2 must be evaluated.  So E1.false is the label of the first statement in the code for E2</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No code is needed for an expression E of the form </a:t>
            </a:r>
            <a:r>
              <a:rPr b="1" lang="en-US" sz="1800">
                <a:solidFill>
                  <a:schemeClr val="dk1"/>
                </a:solidFill>
                <a:latin typeface="Bookman Old Style"/>
                <a:ea typeface="Bookman Old Style"/>
                <a:cs typeface="Bookman Old Style"/>
                <a:sym typeface="Bookman Old Style"/>
              </a:rPr>
              <a:t>not E1</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448886" y="0"/>
            <a:ext cx="10828713"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Control Flow Translation of Boolean Expressions – cont..</a:t>
            </a:r>
            <a:endParaRPr sz="3600">
              <a:latin typeface="Arial"/>
              <a:ea typeface="Arial"/>
              <a:cs typeface="Arial"/>
              <a:sym typeface="Arial"/>
            </a:endParaRPr>
          </a:p>
        </p:txBody>
      </p:sp>
      <p:sp>
        <p:nvSpPr>
          <p:cNvPr id="303" name="Google Shape;303;p39"/>
          <p:cNvSpPr txBox="1"/>
          <p:nvPr>
            <p:ph idx="1" type="body"/>
          </p:nvPr>
        </p:nvSpPr>
        <p:spPr>
          <a:xfrm>
            <a:off x="7026443" y="808891"/>
            <a:ext cx="4600962"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Example:</a:t>
            </a:r>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The statement </a:t>
            </a:r>
            <a:r>
              <a:rPr b="1" lang="en-US" sz="1800">
                <a:solidFill>
                  <a:schemeClr val="dk1"/>
                </a:solidFill>
                <a:latin typeface="Bookman Old Style"/>
                <a:ea typeface="Bookman Old Style"/>
                <a:cs typeface="Bookman Old Style"/>
                <a:sym typeface="Bookman Old Style"/>
              </a:rPr>
              <a:t>a&lt;b or c&lt;d and e&lt;f </a:t>
            </a:r>
            <a:r>
              <a:rPr lang="en-US" sz="1800">
                <a:solidFill>
                  <a:schemeClr val="dk1"/>
                </a:solidFill>
                <a:latin typeface="Bookman Old Style"/>
                <a:ea typeface="Bookman Old Style"/>
                <a:cs typeface="Bookman Old Style"/>
                <a:sym typeface="Bookman Old Style"/>
              </a:rPr>
              <a:t>produces the following code: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if a&lt;b goto L.true</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goto L1</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L1: 	if c&lt;d goto L2</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goto L.false</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L2 : 	if e&lt;f goto L.true</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goto L.false</a:t>
            </a:r>
            <a:endParaRPr sz="1800">
              <a:latin typeface="Bookman Old Style"/>
              <a:ea typeface="Bookman Old Style"/>
              <a:cs typeface="Bookman Old Style"/>
              <a:sym typeface="Bookman Old Style"/>
            </a:endParaRPr>
          </a:p>
        </p:txBody>
      </p:sp>
      <p:pic>
        <p:nvPicPr>
          <p:cNvPr id="304" name="Google Shape;304;p39"/>
          <p:cNvPicPr preferRelativeResize="0"/>
          <p:nvPr/>
        </p:nvPicPr>
        <p:blipFill rotWithShape="1">
          <a:blip r:embed="rId3">
            <a:alphaModFix/>
          </a:blip>
          <a:srcRect b="0" l="0" r="0" t="0"/>
          <a:stretch/>
        </p:blipFill>
        <p:spPr>
          <a:xfrm>
            <a:off x="448886" y="867408"/>
            <a:ext cx="6395557" cy="57048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CASE STATEMENTS</a:t>
            </a:r>
            <a:endParaRPr b="1" sz="7200">
              <a:solidFill>
                <a:srgbClr val="FF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Case Statements</a:t>
            </a:r>
            <a:endParaRPr sz="3600">
              <a:latin typeface="Arial"/>
              <a:ea typeface="Arial"/>
              <a:cs typeface="Arial"/>
              <a:sym typeface="Arial"/>
            </a:endParaRPr>
          </a:p>
        </p:txBody>
      </p:sp>
      <p:sp>
        <p:nvSpPr>
          <p:cNvPr id="315" name="Google Shape;315;p41"/>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“switch” or “case” statement is available in a variety of languages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Syntax of switch statement</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chemeClr val="dk1"/>
                </a:solidFill>
                <a:latin typeface="Bookman Old Style"/>
                <a:ea typeface="Bookman Old Style"/>
                <a:cs typeface="Bookman Old Style"/>
                <a:sym typeface="Bookman Old Style"/>
              </a:rPr>
              <a:t>switch</a:t>
            </a:r>
            <a:r>
              <a:rPr lang="en-US" sz="1800">
                <a:solidFill>
                  <a:schemeClr val="dk1"/>
                </a:solidFill>
                <a:latin typeface="Bookman Old Style"/>
                <a:ea typeface="Bookman Old Style"/>
                <a:cs typeface="Bookman Old Style"/>
                <a:sym typeface="Bookman Old Style"/>
              </a:rPr>
              <a:t> </a:t>
            </a:r>
            <a:r>
              <a:rPr i="1" lang="en-US" sz="1800">
                <a:solidFill>
                  <a:schemeClr val="dk1"/>
                </a:solidFill>
                <a:latin typeface="Bookman Old Style"/>
                <a:ea typeface="Bookman Old Style"/>
                <a:cs typeface="Bookman Old Style"/>
                <a:sym typeface="Bookman Old Style"/>
              </a:rPr>
              <a:t>expression</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begin</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case </a:t>
            </a:r>
            <a:r>
              <a:rPr i="1" lang="en-US" sz="1800">
                <a:solidFill>
                  <a:schemeClr val="dk1"/>
                </a:solidFill>
                <a:latin typeface="Bookman Old Style"/>
                <a:ea typeface="Bookman Old Style"/>
                <a:cs typeface="Bookman Old Style"/>
                <a:sym typeface="Bookman Old Style"/>
              </a:rPr>
              <a:t>value</a:t>
            </a:r>
            <a:r>
              <a:rPr b="1" lang="en-US" sz="1800">
                <a:solidFill>
                  <a:schemeClr val="dk1"/>
                </a:solidFill>
                <a:latin typeface="Bookman Old Style"/>
                <a:ea typeface="Bookman Old Style"/>
                <a:cs typeface="Bookman Old Style"/>
                <a:sym typeface="Bookman Old Style"/>
              </a:rPr>
              <a:t>:    </a:t>
            </a:r>
            <a:r>
              <a:rPr i="1" lang="en-US" sz="1800">
                <a:solidFill>
                  <a:schemeClr val="dk1"/>
                </a:solidFill>
                <a:latin typeface="Bookman Old Style"/>
                <a:ea typeface="Bookman Old Style"/>
                <a:cs typeface="Bookman Old Style"/>
                <a:sym typeface="Bookman Old Style"/>
              </a:rPr>
              <a:t>statement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case </a:t>
            </a:r>
            <a:r>
              <a:rPr i="1" lang="en-US" sz="1800">
                <a:solidFill>
                  <a:schemeClr val="dk1"/>
                </a:solidFill>
                <a:latin typeface="Bookman Old Style"/>
                <a:ea typeface="Bookman Old Style"/>
                <a:cs typeface="Bookman Old Style"/>
                <a:sym typeface="Bookman Old Style"/>
              </a:rPr>
              <a:t>value</a:t>
            </a:r>
            <a:r>
              <a:rPr b="1" i="1" lang="en-US" sz="1800">
                <a:solidFill>
                  <a:schemeClr val="dk1"/>
                </a:solidFill>
                <a:latin typeface="Bookman Old Style"/>
                <a:ea typeface="Bookman Old Style"/>
                <a:cs typeface="Bookman Old Style"/>
                <a:sym typeface="Bookman Old Style"/>
              </a:rPr>
              <a:t>:</a:t>
            </a:r>
            <a:r>
              <a:rPr i="1" lang="en-US" sz="1800">
                <a:solidFill>
                  <a:schemeClr val="dk1"/>
                </a:solidFill>
                <a:latin typeface="Bookman Old Style"/>
                <a:ea typeface="Bookman Old Style"/>
                <a:cs typeface="Bookman Old Style"/>
                <a:sym typeface="Bookman Old Style"/>
              </a:rPr>
              <a:t>    statement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case </a:t>
            </a:r>
            <a:r>
              <a:rPr i="1" lang="en-US" sz="1800">
                <a:solidFill>
                  <a:schemeClr val="dk1"/>
                </a:solidFill>
                <a:latin typeface="Bookman Old Style"/>
                <a:ea typeface="Bookman Old Style"/>
                <a:cs typeface="Bookman Old Style"/>
                <a:sym typeface="Bookman Old Style"/>
              </a:rPr>
              <a:t>value</a:t>
            </a:r>
            <a:r>
              <a:rPr b="1" lang="en-US" sz="1800">
                <a:solidFill>
                  <a:schemeClr val="dk1"/>
                </a:solidFill>
                <a:latin typeface="Bookman Old Style"/>
                <a:ea typeface="Bookman Old Style"/>
                <a:cs typeface="Bookman Old Style"/>
                <a:sym typeface="Bookman Old Style"/>
              </a:rPr>
              <a:t>:    </a:t>
            </a:r>
            <a:r>
              <a:rPr i="1" lang="en-US" sz="1800">
                <a:solidFill>
                  <a:schemeClr val="dk1"/>
                </a:solidFill>
                <a:latin typeface="Bookman Old Style"/>
                <a:ea typeface="Bookman Old Style"/>
                <a:cs typeface="Bookman Old Style"/>
                <a:sym typeface="Bookman Old Style"/>
              </a:rPr>
              <a:t>statement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default:         </a:t>
            </a:r>
            <a:r>
              <a:rPr i="1" lang="en-US" sz="1800">
                <a:solidFill>
                  <a:schemeClr val="dk1"/>
                </a:solidFill>
                <a:latin typeface="Bookman Old Style"/>
                <a:ea typeface="Bookman Old Style"/>
                <a:cs typeface="Bookman Old Style"/>
                <a:sym typeface="Bookman Old Style"/>
              </a:rPr>
              <a:t>statement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end</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677917" y="1122363"/>
            <a:ext cx="1061019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7200"/>
              <a:buFont typeface="Arial"/>
              <a:buNone/>
            </a:pPr>
            <a:r>
              <a:rPr lang="en-US" sz="7200">
                <a:solidFill>
                  <a:srgbClr val="FF0000"/>
                </a:solidFill>
                <a:latin typeface="Arial"/>
                <a:ea typeface="Arial"/>
                <a:cs typeface="Arial"/>
                <a:sym typeface="Arial"/>
              </a:rPr>
              <a:t>ASSIGNMENT STATEMENTS</a:t>
            </a:r>
            <a:endParaRPr b="1" sz="7200">
              <a:solidFill>
                <a:srgbClr val="FF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The intended translation of a switch</a:t>
            </a:r>
            <a:endParaRPr sz="3600">
              <a:latin typeface="Arial"/>
              <a:ea typeface="Arial"/>
              <a:cs typeface="Arial"/>
              <a:sym typeface="Arial"/>
            </a:endParaRPr>
          </a:p>
        </p:txBody>
      </p:sp>
      <p:sp>
        <p:nvSpPr>
          <p:cNvPr id="321" name="Google Shape;321;p42"/>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Evaluate the expression</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Find which value in the list of cases is the same as the value of the expression.  The default value matches the expression if none of the values in the cases match</a:t>
            </a:r>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Execute the statement associated with the value found</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Implementing n-way branch</a:t>
            </a:r>
            <a:endParaRPr sz="3600">
              <a:latin typeface="Arial"/>
              <a:ea typeface="Arial"/>
              <a:cs typeface="Arial"/>
              <a:sym typeface="Arial"/>
            </a:endParaRPr>
          </a:p>
        </p:txBody>
      </p:sp>
      <p:sp>
        <p:nvSpPr>
          <p:cNvPr id="327" name="Google Shape;327;p43"/>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342900" lvl="0" marL="3429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If the number of cases is not too great, say 10 at most, then a sequence of conditional goto’s can be used</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 more compact way to implement this sequence of conditional goto’s is to create a table of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pairs:</a:t>
            </a:r>
            <a:endParaRPr/>
          </a:p>
          <a:p>
            <a:pPr indent="-342900" lvl="0" marL="342900" rtl="0" algn="l">
              <a:lnSpc>
                <a:spcPct val="120000"/>
              </a:lnSpc>
              <a:spcBef>
                <a:spcPts val="400"/>
              </a:spcBef>
              <a:spcAft>
                <a:spcPts val="0"/>
              </a:spcAft>
              <a:buClr>
                <a:schemeClr val="dk1"/>
              </a:buClr>
              <a:buSzPts val="1800"/>
              <a:buFont typeface="Calibri"/>
              <a:buAutoNum type="arabicPeriod" startAt="2"/>
            </a:pPr>
            <a:r>
              <a:rPr lang="en-US" sz="1800">
                <a:solidFill>
                  <a:schemeClr val="dk1"/>
                </a:solidFill>
                <a:latin typeface="Bookman Old Style"/>
                <a:ea typeface="Bookman Old Style"/>
                <a:cs typeface="Bookman Old Style"/>
                <a:sym typeface="Bookman Old Style"/>
              </a:rPr>
              <a:t>If the number of values exceeds 10 or so, it is more efficient to construct a hash table for the values, with the labels of various statements as entries</a:t>
            </a:r>
            <a:endParaRPr/>
          </a:p>
          <a:p>
            <a:pPr indent="-342900" lvl="0" marL="342900" rtl="0" algn="l">
              <a:lnSpc>
                <a:spcPct val="120000"/>
              </a:lnSpc>
              <a:spcBef>
                <a:spcPts val="400"/>
              </a:spcBef>
              <a:spcAft>
                <a:spcPts val="0"/>
              </a:spcAft>
              <a:buClr>
                <a:schemeClr val="dk1"/>
              </a:buClr>
              <a:buSzPts val="1800"/>
              <a:buFont typeface="Calibri"/>
              <a:buAutoNum type="arabicPeriod" startAt="2"/>
            </a:pPr>
            <a:r>
              <a:rPr lang="en-US" sz="1800">
                <a:solidFill>
                  <a:schemeClr val="dk1"/>
                </a:solidFill>
                <a:latin typeface="Bookman Old Style"/>
                <a:ea typeface="Bookman Old Style"/>
                <a:cs typeface="Bookman Old Style"/>
                <a:sym typeface="Bookman Old Style"/>
              </a:rPr>
              <a:t>A more efficient implementation:  If all the values lie in some small range say i</a:t>
            </a:r>
            <a:r>
              <a:rPr baseline="-25000" lang="en-US" sz="1800">
                <a:solidFill>
                  <a:schemeClr val="dk1"/>
                </a:solidFill>
                <a:latin typeface="Bookman Old Style"/>
                <a:ea typeface="Bookman Old Style"/>
                <a:cs typeface="Bookman Old Style"/>
                <a:sym typeface="Bookman Old Style"/>
              </a:rPr>
              <a:t>min</a:t>
            </a:r>
            <a:r>
              <a:rPr lang="en-US" sz="1800">
                <a:solidFill>
                  <a:schemeClr val="dk1"/>
                </a:solidFill>
                <a:latin typeface="Bookman Old Style"/>
                <a:ea typeface="Bookman Old Style"/>
                <a:cs typeface="Bookman Old Style"/>
                <a:sym typeface="Bookman Old Style"/>
              </a:rPr>
              <a:t> to i</a:t>
            </a:r>
            <a:r>
              <a:rPr baseline="-25000" lang="en-US" sz="1800">
                <a:solidFill>
                  <a:schemeClr val="dk1"/>
                </a:solidFill>
                <a:latin typeface="Bookman Old Style"/>
                <a:ea typeface="Bookman Old Style"/>
                <a:cs typeface="Bookman Old Style"/>
                <a:sym typeface="Bookman Old Style"/>
              </a:rPr>
              <a:t>max</a:t>
            </a:r>
            <a:r>
              <a:rPr lang="en-US" sz="1800">
                <a:solidFill>
                  <a:schemeClr val="dk1"/>
                </a:solidFill>
                <a:latin typeface="Bookman Old Style"/>
                <a:ea typeface="Bookman Old Style"/>
                <a:cs typeface="Bookman Old Style"/>
                <a:sym typeface="Bookman Old Style"/>
              </a:rPr>
              <a:t> and the number of values is a reasonable fraction of i</a:t>
            </a:r>
            <a:r>
              <a:rPr baseline="-25000" lang="en-US" sz="1800">
                <a:solidFill>
                  <a:schemeClr val="dk1"/>
                </a:solidFill>
                <a:latin typeface="Bookman Old Style"/>
                <a:ea typeface="Bookman Old Style"/>
                <a:cs typeface="Bookman Old Style"/>
                <a:sym typeface="Bookman Old Style"/>
              </a:rPr>
              <a:t>max</a:t>
            </a:r>
            <a:r>
              <a:rPr lang="en-US" sz="1800">
                <a:solidFill>
                  <a:schemeClr val="dk1"/>
                </a:solidFill>
                <a:latin typeface="Bookman Old Style"/>
                <a:ea typeface="Bookman Old Style"/>
                <a:cs typeface="Bookman Old Style"/>
                <a:sym typeface="Bookman Old Style"/>
              </a:rPr>
              <a:t>-i</a:t>
            </a:r>
            <a:r>
              <a:rPr baseline="-25000" lang="en-US" sz="1800">
                <a:solidFill>
                  <a:schemeClr val="dk1"/>
                </a:solidFill>
                <a:latin typeface="Bookman Old Style"/>
                <a:ea typeface="Bookman Old Style"/>
                <a:cs typeface="Bookman Old Style"/>
                <a:sym typeface="Bookman Old Style"/>
              </a:rPr>
              <a:t>min</a:t>
            </a:r>
            <a:r>
              <a:rPr lang="en-US" sz="1800">
                <a:solidFill>
                  <a:schemeClr val="dk1"/>
                </a:solidFill>
                <a:latin typeface="Bookman Old Style"/>
                <a:ea typeface="Bookman Old Style"/>
                <a:cs typeface="Bookman Old Style"/>
                <a:sym typeface="Bookman Old Style"/>
              </a:rPr>
              <a:t>, then an array of labels can be constructed, with the label of the statement for value j in the entry of the table with offset j-i</a:t>
            </a:r>
            <a:r>
              <a:rPr baseline="-25000" lang="en-US" sz="1800">
                <a:solidFill>
                  <a:schemeClr val="dk1"/>
                </a:solidFill>
                <a:latin typeface="Bookman Old Style"/>
                <a:ea typeface="Bookman Old Style"/>
                <a:cs typeface="Bookman Old Style"/>
                <a:sym typeface="Bookman Old Style"/>
              </a:rPr>
              <a:t>min</a:t>
            </a:r>
            <a:endParaRPr baseline="-25000" sz="1800">
              <a:latin typeface="Bookman Old Style"/>
              <a:ea typeface="Bookman Old Style"/>
              <a:cs typeface="Bookman Old Style"/>
              <a:sym typeface="Bookman Old Style"/>
            </a:endParaRPr>
          </a:p>
          <a:p>
            <a:pPr indent="-228600" lvl="0" marL="342900" rtl="0" algn="l">
              <a:lnSpc>
                <a:spcPct val="120000"/>
              </a:lnSpc>
              <a:spcBef>
                <a:spcPts val="400"/>
              </a:spcBef>
              <a:spcAft>
                <a:spcPts val="0"/>
              </a:spcAft>
              <a:buClr>
                <a:schemeClr val="dk1"/>
              </a:buClr>
              <a:buSzPts val="1800"/>
              <a:buFont typeface="Calibri"/>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448887" y="0"/>
            <a:ext cx="10395576"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Syntax Directed Translation of Case Statements</a:t>
            </a:r>
            <a:endParaRPr sz="3600">
              <a:latin typeface="Arial"/>
              <a:ea typeface="Arial"/>
              <a:cs typeface="Arial"/>
              <a:sym typeface="Arial"/>
            </a:endParaRPr>
          </a:p>
        </p:txBody>
      </p:sp>
      <p:sp>
        <p:nvSpPr>
          <p:cNvPr id="333" name="Google Shape;333;p44"/>
          <p:cNvSpPr txBox="1"/>
          <p:nvPr>
            <p:ph idx="1" type="body"/>
          </p:nvPr>
        </p:nvSpPr>
        <p:spPr>
          <a:xfrm>
            <a:off x="448888" y="808891"/>
            <a:ext cx="5518776"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Consider the following switch statement:</a:t>
            </a:r>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0" lvl="0" marL="0" rtl="0" algn="l">
              <a:lnSpc>
                <a:spcPct val="120000"/>
              </a:lnSpc>
              <a:spcBef>
                <a:spcPts val="400"/>
              </a:spcBef>
              <a:spcAft>
                <a:spcPts val="0"/>
              </a:spcAft>
              <a:buClr>
                <a:schemeClr val="dk1"/>
              </a:buClr>
              <a:buSzPts val="1800"/>
              <a:buNone/>
            </a:pPr>
            <a:r>
              <a:rPr lang="en-US" sz="1800" u="sng">
                <a:solidFill>
                  <a:schemeClr val="dk1"/>
                </a:solidFill>
                <a:latin typeface="Bookman Old Style"/>
                <a:ea typeface="Bookman Old Style"/>
                <a:cs typeface="Bookman Old Style"/>
                <a:sym typeface="Bookman Old Style"/>
              </a:rPr>
              <a:t>Steps involved in Translation:</a:t>
            </a:r>
            <a:endParaRPr/>
          </a:p>
          <a:p>
            <a:pPr indent="-342900" lvl="0" marL="342900" rtl="0" algn="l">
              <a:lnSpc>
                <a:spcPct val="120000"/>
              </a:lnSpc>
              <a:spcBef>
                <a:spcPts val="400"/>
              </a:spcBef>
              <a:spcAft>
                <a:spcPts val="0"/>
              </a:spcAft>
              <a:buClr>
                <a:schemeClr val="dk1"/>
              </a:buClr>
              <a:buSzPts val="1800"/>
              <a:buAutoNum type="arabicPeriod"/>
            </a:pPr>
            <a:r>
              <a:rPr lang="en-US" sz="1800">
                <a:solidFill>
                  <a:schemeClr val="dk1"/>
                </a:solidFill>
                <a:latin typeface="Bookman Old Style"/>
                <a:ea typeface="Bookman Old Style"/>
                <a:cs typeface="Bookman Old Style"/>
                <a:sym typeface="Bookman Old Style"/>
              </a:rPr>
              <a:t>When the keyword ‘</a:t>
            </a:r>
            <a:r>
              <a:rPr b="1" lang="en-US" sz="1800">
                <a:solidFill>
                  <a:schemeClr val="dk1"/>
                </a:solidFill>
                <a:latin typeface="Bookman Old Style"/>
                <a:ea typeface="Bookman Old Style"/>
                <a:cs typeface="Bookman Old Style"/>
                <a:sym typeface="Bookman Old Style"/>
              </a:rPr>
              <a:t>switch</a:t>
            </a:r>
            <a:r>
              <a:rPr lang="en-US" sz="1800">
                <a:solidFill>
                  <a:schemeClr val="dk1"/>
                </a:solidFill>
                <a:latin typeface="Bookman Old Style"/>
                <a:ea typeface="Bookman Old Style"/>
                <a:cs typeface="Bookman Old Style"/>
                <a:sym typeface="Bookman Old Style"/>
              </a:rPr>
              <a:t>’ is seen, generate two labels test and next and a new temporary t</a:t>
            </a:r>
            <a:endParaRPr/>
          </a:p>
          <a:p>
            <a:pPr indent="-342900" lvl="0" marL="342900" rtl="0" algn="l">
              <a:lnSpc>
                <a:spcPct val="120000"/>
              </a:lnSpc>
              <a:spcBef>
                <a:spcPts val="400"/>
              </a:spcBef>
              <a:spcAft>
                <a:spcPts val="0"/>
              </a:spcAft>
              <a:buClr>
                <a:schemeClr val="dk1"/>
              </a:buClr>
              <a:buSzPts val="1800"/>
              <a:buAutoNum type="arabicPeriod"/>
            </a:pPr>
            <a:r>
              <a:rPr lang="en-US" sz="1800">
                <a:solidFill>
                  <a:schemeClr val="dk1"/>
                </a:solidFill>
                <a:latin typeface="Bookman Old Style"/>
                <a:ea typeface="Bookman Old Style"/>
                <a:cs typeface="Bookman Old Style"/>
                <a:sym typeface="Bookman Old Style"/>
              </a:rPr>
              <a:t>As the expression E is parsed, generate code to evaluate E into t</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			</a:t>
            </a:r>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114300" lvl="0" marL="228600" rtl="0" algn="l">
              <a:lnSpc>
                <a:spcPct val="120000"/>
              </a:lnSpc>
              <a:spcBef>
                <a:spcPts val="400"/>
              </a:spcBef>
              <a:spcAft>
                <a:spcPts val="0"/>
              </a:spcAft>
              <a:buClr>
                <a:schemeClr val="dk1"/>
              </a:buClr>
              <a:buSzPts val="1800"/>
              <a:buNone/>
            </a:pPr>
            <a:r>
              <a:t/>
            </a:r>
            <a:endParaRPr sz="1800">
              <a:latin typeface="Bookman Old Style"/>
              <a:ea typeface="Bookman Old Style"/>
              <a:cs typeface="Bookman Old Style"/>
              <a:sym typeface="Bookman Old Style"/>
            </a:endParaRPr>
          </a:p>
        </p:txBody>
      </p:sp>
      <p:pic>
        <p:nvPicPr>
          <p:cNvPr id="334" name="Google Shape;334;p44"/>
          <p:cNvPicPr preferRelativeResize="0"/>
          <p:nvPr/>
        </p:nvPicPr>
        <p:blipFill rotWithShape="1">
          <a:blip r:embed="rId3">
            <a:alphaModFix/>
          </a:blip>
          <a:srcRect b="0" l="0" r="0" t="0"/>
          <a:stretch/>
        </p:blipFill>
        <p:spPr>
          <a:xfrm>
            <a:off x="1226902" y="1583597"/>
            <a:ext cx="2905086" cy="2203024"/>
          </a:xfrm>
          <a:prstGeom prst="rect">
            <a:avLst/>
          </a:prstGeom>
          <a:noFill/>
          <a:ln>
            <a:noFill/>
          </a:ln>
        </p:spPr>
      </p:pic>
      <p:sp>
        <p:nvSpPr>
          <p:cNvPr id="335" name="Google Shape;335;p44"/>
          <p:cNvSpPr txBox="1"/>
          <p:nvPr/>
        </p:nvSpPr>
        <p:spPr>
          <a:xfrm>
            <a:off x="6208295" y="808891"/>
            <a:ext cx="5518776"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3.  After processing E, generate the jump</a:t>
            </a:r>
            <a:endParaRPr/>
          </a:p>
          <a:p>
            <a:pPr indent="0" lvl="0" marL="0" marR="0" rtl="0" algn="l">
              <a:lnSpc>
                <a:spcPct val="120000"/>
              </a:lnSpc>
              <a:spcBef>
                <a:spcPts val="400"/>
              </a:spcBef>
              <a:spcAft>
                <a:spcPts val="0"/>
              </a:spcAft>
              <a:buClr>
                <a:schemeClr val="dk1"/>
              </a:buClr>
              <a:buSzPts val="1800"/>
              <a:buFont typeface="Arial"/>
              <a:buNone/>
            </a:pPr>
            <a:r>
              <a:rPr lang="en-US" sz="1800">
                <a:solidFill>
                  <a:schemeClr val="dk1"/>
                </a:solidFill>
                <a:latin typeface="Bookman Old Style"/>
                <a:ea typeface="Bookman Old Style"/>
                <a:cs typeface="Bookman Old Style"/>
                <a:sym typeface="Bookman Old Style"/>
              </a:rPr>
              <a:t>	</a:t>
            </a:r>
            <a:r>
              <a:rPr b="1" lang="en-US" sz="1800">
                <a:solidFill>
                  <a:schemeClr val="dk1"/>
                </a:solidFill>
                <a:latin typeface="Bookman Old Style"/>
                <a:ea typeface="Bookman Old Style"/>
                <a:cs typeface="Bookman Old Style"/>
                <a:sym typeface="Bookman Old Style"/>
              </a:rPr>
              <a:t>goto test</a:t>
            </a:r>
            <a:endParaRPr/>
          </a:p>
          <a:p>
            <a:pPr indent="-342900" lvl="0" marL="342900" marR="0" rtl="0" algn="l">
              <a:lnSpc>
                <a:spcPct val="120000"/>
              </a:lnSpc>
              <a:spcBef>
                <a:spcPts val="400"/>
              </a:spcBef>
              <a:spcAft>
                <a:spcPts val="0"/>
              </a:spcAft>
              <a:buClr>
                <a:schemeClr val="dk1"/>
              </a:buClr>
              <a:buSzPts val="1800"/>
              <a:buFont typeface="Calibri"/>
              <a:buAutoNum type="arabicPeriod" startAt="4"/>
            </a:pPr>
            <a:r>
              <a:rPr lang="en-US" sz="1800">
                <a:solidFill>
                  <a:schemeClr val="dk1"/>
                </a:solidFill>
                <a:latin typeface="Bookman Old Style"/>
                <a:ea typeface="Bookman Old Style"/>
                <a:cs typeface="Bookman Old Style"/>
                <a:sym typeface="Bookman Old Style"/>
              </a:rPr>
              <a:t>When the keyword ‘</a:t>
            </a:r>
            <a:r>
              <a:rPr b="1" lang="en-US" sz="1800">
                <a:solidFill>
                  <a:schemeClr val="dk1"/>
                </a:solidFill>
                <a:latin typeface="Bookman Old Style"/>
                <a:ea typeface="Bookman Old Style"/>
                <a:cs typeface="Bookman Old Style"/>
                <a:sym typeface="Bookman Old Style"/>
              </a:rPr>
              <a:t>case</a:t>
            </a:r>
            <a:r>
              <a:rPr lang="en-US" sz="1800">
                <a:solidFill>
                  <a:schemeClr val="dk1"/>
                </a:solidFill>
                <a:latin typeface="Bookman Old Style"/>
                <a:ea typeface="Bookman Old Style"/>
                <a:cs typeface="Bookman Old Style"/>
                <a:sym typeface="Bookman Old Style"/>
              </a:rPr>
              <a:t>’ is seen, create a new label Li and enter it into the symbol table.  A pointer to this symbol-table entry and the value Vi are placed on a stack</a:t>
            </a:r>
            <a:endParaRPr/>
          </a:p>
          <a:p>
            <a:pPr indent="-342900" lvl="0" marL="342900" marR="0" rtl="0" algn="l">
              <a:lnSpc>
                <a:spcPct val="120000"/>
              </a:lnSpc>
              <a:spcBef>
                <a:spcPts val="400"/>
              </a:spcBef>
              <a:spcAft>
                <a:spcPts val="0"/>
              </a:spcAft>
              <a:buClr>
                <a:schemeClr val="dk1"/>
              </a:buClr>
              <a:buSzPts val="1800"/>
              <a:buFont typeface="Calibri"/>
              <a:buAutoNum type="arabicPeriod" startAt="4"/>
            </a:pPr>
            <a:r>
              <a:rPr lang="en-US" sz="1800">
                <a:solidFill>
                  <a:schemeClr val="dk1"/>
                </a:solidFill>
                <a:latin typeface="Bookman Old Style"/>
                <a:ea typeface="Bookman Old Style"/>
                <a:cs typeface="Bookman Old Style"/>
                <a:sym typeface="Bookman Old Style"/>
              </a:rPr>
              <a:t>When the statement case Vi: Si is processed, emit the newly created label Li, followed by the code for Si, followed by ‘</a:t>
            </a:r>
            <a:r>
              <a:rPr b="1" lang="en-US" sz="1800">
                <a:solidFill>
                  <a:schemeClr val="dk1"/>
                </a:solidFill>
                <a:latin typeface="Bookman Old Style"/>
                <a:ea typeface="Bookman Old Style"/>
                <a:cs typeface="Bookman Old Style"/>
                <a:sym typeface="Bookman Old Style"/>
              </a:rPr>
              <a:t>goto next</a:t>
            </a:r>
            <a:r>
              <a:rPr lang="en-US" sz="1800">
                <a:solidFill>
                  <a:schemeClr val="dk1"/>
                </a:solidFill>
                <a:latin typeface="Bookman Old Style"/>
                <a:ea typeface="Bookman Old Style"/>
                <a:cs typeface="Bookman Old Style"/>
                <a:sym typeface="Bookman Old Style"/>
              </a:rPr>
              <a:t>’</a:t>
            </a:r>
            <a:endParaRPr/>
          </a:p>
          <a:p>
            <a:pPr indent="-342900" lvl="0" marL="342900" marR="0" rtl="0" algn="l">
              <a:lnSpc>
                <a:spcPct val="120000"/>
              </a:lnSpc>
              <a:spcBef>
                <a:spcPts val="400"/>
              </a:spcBef>
              <a:spcAft>
                <a:spcPts val="0"/>
              </a:spcAft>
              <a:buClr>
                <a:schemeClr val="dk1"/>
              </a:buClr>
              <a:buSzPts val="1800"/>
              <a:buFont typeface="Calibri"/>
              <a:buAutoNum type="arabicPeriod" startAt="4"/>
            </a:pPr>
            <a:r>
              <a:rPr lang="en-US" sz="1800">
                <a:solidFill>
                  <a:schemeClr val="dk1"/>
                </a:solidFill>
                <a:latin typeface="Bookman Old Style"/>
                <a:ea typeface="Bookman Old Style"/>
                <a:cs typeface="Bookman Old Style"/>
                <a:sym typeface="Bookman Old Style"/>
              </a:rPr>
              <a:t>When the keyword ‘</a:t>
            </a:r>
            <a:r>
              <a:rPr b="1" lang="en-US" sz="1800">
                <a:solidFill>
                  <a:schemeClr val="dk1"/>
                </a:solidFill>
                <a:latin typeface="Bookman Old Style"/>
                <a:ea typeface="Bookman Old Style"/>
                <a:cs typeface="Bookman Old Style"/>
                <a:sym typeface="Bookman Old Style"/>
              </a:rPr>
              <a:t>end</a:t>
            </a:r>
            <a:r>
              <a:rPr lang="en-US" sz="1800">
                <a:solidFill>
                  <a:schemeClr val="dk1"/>
                </a:solidFill>
                <a:latin typeface="Bookman Old Style"/>
                <a:ea typeface="Bookman Old Style"/>
                <a:cs typeface="Bookman Old Style"/>
                <a:sym typeface="Bookman Old Style"/>
              </a:rPr>
              <a:t>’ is found, read the pointer-value pairs on the stack from the bottom to the top and generate three-address statements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448887" y="0"/>
            <a:ext cx="8005302" cy="9351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3600">
                <a:latin typeface="Arial"/>
                <a:ea typeface="Arial"/>
                <a:cs typeface="Arial"/>
                <a:sym typeface="Arial"/>
              </a:rPr>
              <a:t>Two ways of translation of a case statement</a:t>
            </a:r>
            <a:endParaRPr sz="3600">
              <a:latin typeface="Arial"/>
              <a:ea typeface="Arial"/>
              <a:cs typeface="Arial"/>
              <a:sym typeface="Arial"/>
            </a:endParaRPr>
          </a:p>
        </p:txBody>
      </p:sp>
      <p:pic>
        <p:nvPicPr>
          <p:cNvPr id="341" name="Google Shape;341;p45"/>
          <p:cNvPicPr preferRelativeResize="0"/>
          <p:nvPr/>
        </p:nvPicPr>
        <p:blipFill rotWithShape="1">
          <a:blip r:embed="rId3">
            <a:alphaModFix/>
          </a:blip>
          <a:srcRect b="0" l="0" r="0" t="0"/>
          <a:stretch/>
        </p:blipFill>
        <p:spPr>
          <a:xfrm>
            <a:off x="866274" y="935126"/>
            <a:ext cx="4610020" cy="5562563"/>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42" name="Google Shape;342;p45"/>
          <p:cNvPicPr preferRelativeResize="0"/>
          <p:nvPr/>
        </p:nvPicPr>
        <p:blipFill rotWithShape="1">
          <a:blip r:embed="rId4">
            <a:alphaModFix/>
          </a:blip>
          <a:srcRect b="0" l="0" r="0" t="0"/>
          <a:stretch/>
        </p:blipFill>
        <p:spPr>
          <a:xfrm>
            <a:off x="6255388" y="1124379"/>
            <a:ext cx="4948322" cy="4987532"/>
          </a:xfrm>
          <a:prstGeom prst="rect">
            <a:avLst/>
          </a:prstGeom>
          <a:noFill/>
          <a:ln cap="sq" cmpd="sng" w="38100">
            <a:solidFill>
              <a:schemeClr val="accent6"/>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Assignment Statements</a:t>
            </a:r>
            <a:endParaRPr sz="3600">
              <a:latin typeface="Arial"/>
              <a:ea typeface="Arial"/>
              <a:cs typeface="Arial"/>
              <a:sym typeface="Arial"/>
            </a:endParaRPr>
          </a:p>
        </p:txBody>
      </p:sp>
      <p:sp>
        <p:nvSpPr>
          <p:cNvPr id="104" name="Google Shape;104;p16"/>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 part of the translation of assignments into three-address code, we will learn</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How names can be looked up in the symbol table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How elements of arrays can be accessed</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How records can be accessed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Names in Symbol Table</a:t>
            </a:r>
            <a:endParaRPr sz="3600">
              <a:latin typeface="Arial"/>
              <a:ea typeface="Arial"/>
              <a:cs typeface="Arial"/>
              <a:sym typeface="Arial"/>
            </a:endParaRPr>
          </a:p>
        </p:txBody>
      </p:sp>
      <p:sp>
        <p:nvSpPr>
          <p:cNvPr id="110" name="Google Shape;110;p17"/>
          <p:cNvSpPr txBox="1"/>
          <p:nvPr>
            <p:ph idx="1" type="body"/>
          </p:nvPr>
        </p:nvSpPr>
        <p:spPr>
          <a:xfrm>
            <a:off x="6416843" y="1619635"/>
            <a:ext cx="5085346" cy="3618730"/>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lexeme for the name represented by id is given by attribute id.name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operation lookup(id.name) checks if there is an entry for this occurrence of the name in the symbol table.  If so, a pointer to the entry is returned.  Otherwise it returns nil to indicate that no entry was found</a:t>
            </a:r>
            <a:endParaRPr/>
          </a:p>
        </p:txBody>
      </p:sp>
      <p:pic>
        <p:nvPicPr>
          <p:cNvPr id="111" name="Google Shape;111;p17"/>
          <p:cNvPicPr preferRelativeResize="0"/>
          <p:nvPr/>
        </p:nvPicPr>
        <p:blipFill rotWithShape="1">
          <a:blip r:embed="rId3">
            <a:alphaModFix/>
          </a:blip>
          <a:srcRect b="0" l="0" r="0" t="0"/>
          <a:stretch/>
        </p:blipFill>
        <p:spPr>
          <a:xfrm>
            <a:off x="564595" y="1138989"/>
            <a:ext cx="5531405" cy="48468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6416842" y="142688"/>
            <a:ext cx="5021179" cy="6386449"/>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top of the stack </a:t>
            </a:r>
            <a:r>
              <a:rPr b="1" lang="en-US" sz="1800">
                <a:solidFill>
                  <a:schemeClr val="dk1"/>
                </a:solidFill>
                <a:latin typeface="Bookman Old Style"/>
                <a:ea typeface="Bookman Old Style"/>
                <a:cs typeface="Bookman Old Style"/>
                <a:sym typeface="Bookman Old Style"/>
              </a:rPr>
              <a:t>tblptr</a:t>
            </a:r>
            <a:r>
              <a:rPr lang="en-US" sz="1800">
                <a:solidFill>
                  <a:schemeClr val="dk1"/>
                </a:solidFill>
                <a:latin typeface="Bookman Old Style"/>
                <a:ea typeface="Bookman Old Style"/>
                <a:cs typeface="Bookman Old Style"/>
                <a:sym typeface="Bookman Old Style"/>
              </a:rPr>
              <a:t> contains a pointer to the symbol table for the current procedure</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When a name is encountered inside a procedure, the </a:t>
            </a:r>
            <a:r>
              <a:rPr b="1" lang="en-US" sz="1800">
                <a:solidFill>
                  <a:schemeClr val="dk1"/>
                </a:solidFill>
                <a:latin typeface="Bookman Old Style"/>
                <a:ea typeface="Bookman Old Style"/>
                <a:cs typeface="Bookman Old Style"/>
                <a:sym typeface="Bookman Old Style"/>
              </a:rPr>
              <a:t>lookup</a:t>
            </a:r>
            <a:r>
              <a:rPr lang="en-US" sz="1800">
                <a:solidFill>
                  <a:schemeClr val="dk1"/>
                </a:solidFill>
                <a:latin typeface="Bookman Old Style"/>
                <a:ea typeface="Bookman Old Style"/>
                <a:cs typeface="Bookman Old Style"/>
                <a:sym typeface="Bookman Old Style"/>
              </a:rPr>
              <a:t> operation does the following:</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It first checks if the name appears in the current symbol table, accessible through top(tblptr)</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If not, the pointer in the header of the table is used to search the symbol table for the enclosing procedure</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If the name cannot be found in any of these scopes, then it returns nil</a:t>
            </a:r>
            <a:endParaRPr/>
          </a:p>
        </p:txBody>
      </p:sp>
      <p:pic>
        <p:nvPicPr>
          <p:cNvPr id="117" name="Google Shape;117;p18"/>
          <p:cNvPicPr preferRelativeResize="0"/>
          <p:nvPr/>
        </p:nvPicPr>
        <p:blipFill rotWithShape="1">
          <a:blip r:embed="rId3">
            <a:alphaModFix/>
          </a:blip>
          <a:srcRect b="0" l="0" r="0" t="0"/>
          <a:stretch/>
        </p:blipFill>
        <p:spPr>
          <a:xfrm>
            <a:off x="189392" y="142688"/>
            <a:ext cx="5906608" cy="4037972"/>
          </a:xfrm>
          <a:prstGeom prst="rect">
            <a:avLst/>
          </a:prstGeom>
          <a:noFill/>
          <a:ln>
            <a:noFill/>
          </a:ln>
        </p:spPr>
      </p:pic>
      <p:sp>
        <p:nvSpPr>
          <p:cNvPr id="118" name="Google Shape;118;p18"/>
          <p:cNvSpPr txBox="1"/>
          <p:nvPr/>
        </p:nvSpPr>
        <p:spPr>
          <a:xfrm>
            <a:off x="189392" y="4436098"/>
            <a:ext cx="5906608" cy="2093039"/>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Consider the scenario shown here</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For each of these procedures, a separate symbol table is created</a:t>
            </a:r>
            <a:endParaRPr/>
          </a:p>
          <a:p>
            <a:pPr indent="-228600" lvl="0" marL="228600" marR="0" rtl="0" algn="l">
              <a:lnSpc>
                <a:spcPct val="120000"/>
              </a:lnSpc>
              <a:spcBef>
                <a:spcPts val="400"/>
              </a:spcBef>
              <a:spcAft>
                <a:spcPts val="0"/>
              </a:spcAft>
              <a:buClr>
                <a:schemeClr val="dk1"/>
              </a:buClr>
              <a:buSzPts val="1800"/>
              <a:buFont typeface="Arial"/>
              <a:buChar char="•"/>
            </a:pPr>
            <a:r>
              <a:rPr lang="en-US" sz="1800">
                <a:solidFill>
                  <a:schemeClr val="dk1"/>
                </a:solidFill>
                <a:latin typeface="Bookman Old Style"/>
                <a:ea typeface="Bookman Old Style"/>
                <a:cs typeface="Bookman Old Style"/>
                <a:sym typeface="Bookman Old Style"/>
              </a:rPr>
              <a:t>Each such symbol table has a header containing a pointer to the table for the enclosing procedure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6416842" y="142688"/>
            <a:ext cx="5021179" cy="6386449"/>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Assume that the body of procedure partition is examined currently and a name </a:t>
            </a:r>
            <a:r>
              <a:rPr b="1" lang="en-US" sz="1800">
                <a:solidFill>
                  <a:schemeClr val="dk1"/>
                </a:solidFill>
                <a:latin typeface="Bookman Old Style"/>
                <a:ea typeface="Bookman Old Style"/>
                <a:cs typeface="Bookman Old Style"/>
                <a:sym typeface="Bookman Old Style"/>
              </a:rPr>
              <a:t>k </a:t>
            </a:r>
            <a:r>
              <a:rPr lang="en-US" sz="1800">
                <a:solidFill>
                  <a:schemeClr val="dk1"/>
                </a:solidFill>
                <a:latin typeface="Bookman Old Style"/>
                <a:ea typeface="Bookman Old Style"/>
                <a:cs typeface="Bookman Old Style"/>
                <a:sym typeface="Bookman Old Style"/>
              </a:rPr>
              <a:t>is used in an expression</a:t>
            </a:r>
            <a:endParaRPr/>
          </a:p>
          <a:p>
            <a:pPr indent="-228600" lvl="1" marL="6858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lookup(k)</a:t>
            </a:r>
            <a:r>
              <a:rPr lang="en-US" sz="1800">
                <a:solidFill>
                  <a:schemeClr val="dk1"/>
                </a:solidFill>
                <a:latin typeface="Bookman Old Style"/>
                <a:ea typeface="Bookman Old Style"/>
                <a:cs typeface="Bookman Old Style"/>
                <a:sym typeface="Bookman Old Style"/>
              </a:rPr>
              <a:t> will search for the entry </a:t>
            </a:r>
            <a:r>
              <a:rPr b="1" lang="en-US" sz="1800">
                <a:solidFill>
                  <a:schemeClr val="dk1"/>
                </a:solidFill>
                <a:latin typeface="Bookman Old Style"/>
                <a:ea typeface="Bookman Old Style"/>
                <a:cs typeface="Bookman Old Style"/>
                <a:sym typeface="Bookman Old Style"/>
              </a:rPr>
              <a:t>k</a:t>
            </a:r>
            <a:r>
              <a:rPr lang="en-US" sz="1800">
                <a:solidFill>
                  <a:schemeClr val="dk1"/>
                </a:solidFill>
                <a:latin typeface="Bookman Old Style"/>
                <a:ea typeface="Bookman Old Style"/>
                <a:cs typeface="Bookman Old Style"/>
                <a:sym typeface="Bookman Old Style"/>
              </a:rPr>
              <a:t> in the symbol table of partition.  It is not found</a:t>
            </a:r>
            <a:endParaRPr/>
          </a:p>
          <a:p>
            <a:pPr indent="-228600" lvl="1" marL="685800" rtl="0" algn="l">
              <a:lnSpc>
                <a:spcPct val="120000"/>
              </a:lnSpc>
              <a:spcBef>
                <a:spcPts val="400"/>
              </a:spcBef>
              <a:spcAft>
                <a:spcPts val="0"/>
              </a:spcAft>
              <a:buClr>
                <a:schemeClr val="dk1"/>
              </a:buClr>
              <a:buSzPts val="1800"/>
              <a:buChar char="•"/>
            </a:pPr>
            <a:r>
              <a:rPr b="1" lang="en-US" sz="1800">
                <a:solidFill>
                  <a:schemeClr val="dk1"/>
                </a:solidFill>
                <a:latin typeface="Bookman Old Style"/>
                <a:ea typeface="Bookman Old Style"/>
                <a:cs typeface="Bookman Old Style"/>
                <a:sym typeface="Bookman Old Style"/>
              </a:rPr>
              <a:t>lookup(k)</a:t>
            </a:r>
            <a:r>
              <a:rPr lang="en-US" sz="1800">
                <a:solidFill>
                  <a:schemeClr val="dk1"/>
                </a:solidFill>
                <a:latin typeface="Bookman Old Style"/>
                <a:ea typeface="Bookman Old Style"/>
                <a:cs typeface="Bookman Old Style"/>
                <a:sym typeface="Bookman Old Style"/>
              </a:rPr>
              <a:t> will follow the pointer in header and will search the symbol table of quicksort (enclosing procedure).  The name </a:t>
            </a:r>
            <a:r>
              <a:rPr b="1" lang="en-US" sz="1800">
                <a:solidFill>
                  <a:schemeClr val="dk1"/>
                </a:solidFill>
                <a:latin typeface="Bookman Old Style"/>
                <a:ea typeface="Bookman Old Style"/>
                <a:cs typeface="Bookman Old Style"/>
                <a:sym typeface="Bookman Old Style"/>
              </a:rPr>
              <a:t>k</a:t>
            </a:r>
            <a:r>
              <a:rPr lang="en-US" sz="1800">
                <a:solidFill>
                  <a:schemeClr val="dk1"/>
                </a:solidFill>
                <a:latin typeface="Bookman Old Style"/>
                <a:ea typeface="Bookman Old Style"/>
                <a:cs typeface="Bookman Old Style"/>
                <a:sym typeface="Bookman Old Style"/>
              </a:rPr>
              <a:t> is found</a:t>
            </a:r>
            <a:endParaRPr/>
          </a:p>
          <a:p>
            <a:pPr indent="-228600" lvl="1" marL="6858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So, the use of </a:t>
            </a:r>
            <a:r>
              <a:rPr b="1" lang="en-US" sz="1800">
                <a:solidFill>
                  <a:schemeClr val="dk1"/>
                </a:solidFill>
                <a:latin typeface="Bookman Old Style"/>
                <a:ea typeface="Bookman Old Style"/>
                <a:cs typeface="Bookman Old Style"/>
                <a:sym typeface="Bookman Old Style"/>
              </a:rPr>
              <a:t>k</a:t>
            </a:r>
            <a:r>
              <a:rPr lang="en-US" sz="1800">
                <a:solidFill>
                  <a:schemeClr val="dk1"/>
                </a:solidFill>
                <a:latin typeface="Bookman Old Style"/>
                <a:ea typeface="Bookman Old Style"/>
                <a:cs typeface="Bookman Old Style"/>
                <a:sym typeface="Bookman Old Style"/>
              </a:rPr>
              <a:t> in an expression in the procedure partition is valid</a:t>
            </a:r>
            <a:endParaRPr/>
          </a:p>
        </p:txBody>
      </p:sp>
      <p:pic>
        <p:nvPicPr>
          <p:cNvPr id="124" name="Google Shape;124;p19"/>
          <p:cNvPicPr preferRelativeResize="0"/>
          <p:nvPr/>
        </p:nvPicPr>
        <p:blipFill rotWithShape="1">
          <a:blip r:embed="rId3">
            <a:alphaModFix/>
          </a:blip>
          <a:srcRect b="0" l="0" r="0" t="0"/>
          <a:stretch/>
        </p:blipFill>
        <p:spPr>
          <a:xfrm>
            <a:off x="189392" y="1316926"/>
            <a:ext cx="5906608" cy="40379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Reusing Temporary Names</a:t>
            </a:r>
            <a:endParaRPr sz="3600">
              <a:latin typeface="Arial"/>
              <a:ea typeface="Arial"/>
              <a:cs typeface="Arial"/>
              <a:sym typeface="Arial"/>
            </a:endParaRPr>
          </a:p>
        </p:txBody>
      </p:sp>
      <p:sp>
        <p:nvSpPr>
          <p:cNvPr id="130" name="Google Shape;130;p20"/>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We have assumed that “</a:t>
            </a:r>
            <a:r>
              <a:rPr b="1" lang="en-US" sz="1800">
                <a:solidFill>
                  <a:schemeClr val="dk1"/>
                </a:solidFill>
                <a:latin typeface="Bookman Old Style"/>
                <a:ea typeface="Bookman Old Style"/>
                <a:cs typeface="Bookman Old Style"/>
                <a:sym typeface="Bookman Old Style"/>
              </a:rPr>
              <a:t>newtemp</a:t>
            </a:r>
            <a:r>
              <a:rPr lang="en-US" sz="1800">
                <a:solidFill>
                  <a:schemeClr val="dk1"/>
                </a:solidFill>
                <a:latin typeface="Bookman Old Style"/>
                <a:ea typeface="Bookman Old Style"/>
                <a:cs typeface="Bookman Old Style"/>
                <a:sym typeface="Bookman Old Style"/>
              </a:rPr>
              <a:t>” generates a new temporary name each time it is called.</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Space should be allotted in symbol table to store all the temporary names and their values.</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To make use of space efficiently, temporary names can be reused</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Initialize a count c to zero</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Whenever a new temporary name is generated, use $c and increase c by 1</a:t>
            </a:r>
            <a:endParaRPr/>
          </a:p>
          <a:p>
            <a:pPr indent="-342900" lvl="1" marL="800100" rtl="0" algn="l">
              <a:lnSpc>
                <a:spcPct val="120000"/>
              </a:lnSpc>
              <a:spcBef>
                <a:spcPts val="400"/>
              </a:spcBef>
              <a:spcAft>
                <a:spcPts val="0"/>
              </a:spcAft>
              <a:buClr>
                <a:schemeClr val="dk1"/>
              </a:buClr>
              <a:buSzPts val="1800"/>
              <a:buFont typeface="Calibri"/>
              <a:buAutoNum type="arabicPeriod"/>
            </a:pPr>
            <a:r>
              <a:rPr lang="en-US" sz="1800">
                <a:solidFill>
                  <a:schemeClr val="dk1"/>
                </a:solidFill>
                <a:latin typeface="Bookman Old Style"/>
                <a:ea typeface="Bookman Old Style"/>
                <a:cs typeface="Bookman Old Style"/>
                <a:sym typeface="Bookman Old Style"/>
              </a:rPr>
              <a:t>Whenever a temporary name is used as an operand, decrement c by 1</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Example: Consider the assignment x := a * b + c * d – e * f</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Three address statements:</a:t>
            </a:r>
            <a:endParaRPr/>
          </a:p>
        </p:txBody>
      </p:sp>
      <p:pic>
        <p:nvPicPr>
          <p:cNvPr id="131" name="Google Shape;131;p20"/>
          <p:cNvPicPr preferRelativeResize="0"/>
          <p:nvPr/>
        </p:nvPicPr>
        <p:blipFill rotWithShape="1">
          <a:blip r:embed="rId3">
            <a:alphaModFix/>
          </a:blip>
          <a:srcRect b="0" l="0" r="0" t="0"/>
          <a:stretch/>
        </p:blipFill>
        <p:spPr>
          <a:xfrm>
            <a:off x="4812145" y="3931682"/>
            <a:ext cx="3054966" cy="2492209"/>
          </a:xfrm>
          <a:prstGeom prst="rect">
            <a:avLst/>
          </a:prstGeom>
          <a:noFill/>
          <a:ln>
            <a:noFill/>
          </a:ln>
        </p:spPr>
      </p:pic>
      <p:sp>
        <p:nvSpPr>
          <p:cNvPr id="132" name="Google Shape;132;p20"/>
          <p:cNvSpPr/>
          <p:nvPr/>
        </p:nvSpPr>
        <p:spPr>
          <a:xfrm>
            <a:off x="8294255" y="3814618"/>
            <a:ext cx="3131127" cy="2530764"/>
          </a:xfrm>
          <a:prstGeom prst="rect">
            <a:avLst/>
          </a:prstGeom>
          <a:noFill/>
          <a:ln cap="flat" cmpd="sng" w="2857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u="sng">
                <a:solidFill>
                  <a:schemeClr val="dk1"/>
                </a:solidFill>
                <a:latin typeface="Calibri"/>
                <a:ea typeface="Calibri"/>
                <a:cs typeface="Calibri"/>
                <a:sym typeface="Calibri"/>
              </a:rPr>
              <a:t>Note:</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Temporaries that may be used more than once cannot be assigned names in this method</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This problem may arise when we perform code optimization such as combining common subexpressions</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48887" y="0"/>
            <a:ext cx="6650182" cy="935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Addressing Array Elements</a:t>
            </a:r>
            <a:endParaRPr sz="3600">
              <a:latin typeface="Arial"/>
              <a:ea typeface="Arial"/>
              <a:cs typeface="Arial"/>
              <a:sym typeface="Arial"/>
            </a:endParaRPr>
          </a:p>
        </p:txBody>
      </p:sp>
      <p:sp>
        <p:nvSpPr>
          <p:cNvPr id="138" name="Google Shape;138;p21"/>
          <p:cNvSpPr txBox="1"/>
          <p:nvPr>
            <p:ph idx="1" type="body"/>
          </p:nvPr>
        </p:nvSpPr>
        <p:spPr>
          <a:xfrm>
            <a:off x="448887" y="808891"/>
            <a:ext cx="11178517" cy="5695603"/>
          </a:xfrm>
          <a:prstGeom prst="rect">
            <a:avLst/>
          </a:prstGeom>
          <a:solidFill>
            <a:schemeClr val="lt1"/>
          </a:solidFill>
          <a:ln cap="flat" cmpd="sng" w="381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lnSpc>
                <a:spcPct val="120000"/>
              </a:lnSpc>
              <a:spcBef>
                <a:spcPts val="0"/>
              </a:spcBef>
              <a:spcAft>
                <a:spcPts val="0"/>
              </a:spcAft>
              <a:buClr>
                <a:schemeClr val="dk1"/>
              </a:buClr>
              <a:buSzPts val="1800"/>
              <a:buNone/>
            </a:pPr>
            <a:r>
              <a:t/>
            </a:r>
            <a:endParaRPr sz="1800">
              <a:latin typeface="Bookman Old Style"/>
              <a:ea typeface="Bookman Old Style"/>
              <a:cs typeface="Bookman Old Style"/>
              <a:sym typeface="Bookman Old Style"/>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Elements of an array are usually stored in a block of consecutive locations</a:t>
            </a:r>
            <a:endParaRPr/>
          </a:p>
          <a:p>
            <a:pPr indent="0" lvl="0" marL="0" rtl="0" algn="l">
              <a:lnSpc>
                <a:spcPct val="120000"/>
              </a:lnSpc>
              <a:spcBef>
                <a:spcPts val="400"/>
              </a:spcBef>
              <a:spcAft>
                <a:spcPts val="0"/>
              </a:spcAft>
              <a:buClr>
                <a:schemeClr val="dk1"/>
              </a:buClr>
              <a:buSzPts val="1800"/>
              <a:buNone/>
            </a:pPr>
            <a:r>
              <a:rPr b="1" lang="en-US" sz="1800">
                <a:solidFill>
                  <a:schemeClr val="dk1"/>
                </a:solidFill>
                <a:latin typeface="Bookman Old Style"/>
                <a:ea typeface="Bookman Old Style"/>
                <a:cs typeface="Bookman Old Style"/>
                <a:sym typeface="Bookman Old Style"/>
              </a:rPr>
              <a:t>Single Dimensional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i</a:t>
            </a:r>
            <a:r>
              <a:rPr baseline="30000" lang="en-US" sz="1800">
                <a:solidFill>
                  <a:schemeClr val="dk1"/>
                </a:solidFill>
                <a:latin typeface="Bookman Old Style"/>
                <a:ea typeface="Bookman Old Style"/>
                <a:cs typeface="Bookman Old Style"/>
                <a:sym typeface="Bookman Old Style"/>
              </a:rPr>
              <a:t>th</a:t>
            </a:r>
            <a:r>
              <a:rPr lang="en-US" sz="1800">
                <a:solidFill>
                  <a:schemeClr val="dk1"/>
                </a:solidFill>
                <a:latin typeface="Bookman Old Style"/>
                <a:ea typeface="Bookman Old Style"/>
                <a:cs typeface="Bookman Old Style"/>
                <a:sym typeface="Bookman Old Style"/>
              </a:rPr>
              <a:t> element of array A begins in location </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rgbClr val="FF0000"/>
                </a:solidFill>
                <a:latin typeface="Bookman Old Style"/>
                <a:ea typeface="Bookman Old Style"/>
                <a:cs typeface="Bookman Old Style"/>
                <a:sym typeface="Bookman Old Style"/>
              </a:rPr>
              <a:t>base + ( i – low ) * w     </a:t>
            </a:r>
            <a:r>
              <a:rPr lang="en-US" sz="1800">
                <a:solidFill>
                  <a:schemeClr val="dk1"/>
                </a:solidFill>
                <a:latin typeface="Bookman Old Style"/>
                <a:ea typeface="Bookman Old Style"/>
                <a:cs typeface="Bookman Old Style"/>
                <a:sym typeface="Bookman Old Style"/>
              </a:rPr>
              <a:t>--------------- (1)</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where</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low → lower bound on the subscript</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base → relative address of the storage allocated for the array</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expression 1 can be rewritten as</a:t>
            </a:r>
            <a:endParaRPr/>
          </a:p>
          <a:p>
            <a:pPr indent="0" lvl="0" marL="0" rtl="0" algn="l">
              <a:lnSpc>
                <a:spcPct val="120000"/>
              </a:lnSpc>
              <a:spcBef>
                <a:spcPts val="400"/>
              </a:spcBef>
              <a:spcAft>
                <a:spcPts val="0"/>
              </a:spcAft>
              <a:buClr>
                <a:schemeClr val="dk1"/>
              </a:buClr>
              <a:buSzPts val="1800"/>
              <a:buNone/>
            </a:pPr>
            <a:r>
              <a:rPr lang="en-US" sz="1800">
                <a:solidFill>
                  <a:schemeClr val="dk1"/>
                </a:solidFill>
                <a:latin typeface="Bookman Old Style"/>
                <a:ea typeface="Bookman Old Style"/>
                <a:cs typeface="Bookman Old Style"/>
                <a:sym typeface="Bookman Old Style"/>
              </a:rPr>
              <a:t>		</a:t>
            </a:r>
            <a:r>
              <a:rPr b="1" lang="en-US" sz="1800">
                <a:solidFill>
                  <a:srgbClr val="FF0000"/>
                </a:solidFill>
                <a:latin typeface="Bookman Old Style"/>
                <a:ea typeface="Bookman Old Style"/>
                <a:cs typeface="Bookman Old Style"/>
                <a:sym typeface="Bookman Old Style"/>
              </a:rPr>
              <a:t>i * w + ( base – low * w )     </a:t>
            </a:r>
            <a:r>
              <a:rPr lang="en-US" sz="1800">
                <a:solidFill>
                  <a:schemeClr val="dk1"/>
                </a:solidFill>
                <a:latin typeface="Bookman Old Style"/>
                <a:ea typeface="Bookman Old Style"/>
                <a:cs typeface="Bookman Old Style"/>
                <a:sym typeface="Bookman Old Style"/>
              </a:rPr>
              <a:t>---------(2)</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Let </a:t>
            </a:r>
            <a:r>
              <a:rPr b="1" lang="en-US" sz="1800">
                <a:solidFill>
                  <a:schemeClr val="dk1"/>
                </a:solidFill>
                <a:latin typeface="Bookman Old Style"/>
                <a:ea typeface="Bookman Old Style"/>
                <a:cs typeface="Bookman Old Style"/>
                <a:sym typeface="Bookman Old Style"/>
              </a:rPr>
              <a:t>c = base – low * w</a:t>
            </a:r>
            <a:endParaRPr/>
          </a:p>
          <a:p>
            <a:pPr indent="-228600" lvl="0" marL="228600" rtl="0" algn="l">
              <a:lnSpc>
                <a:spcPct val="120000"/>
              </a:lnSpc>
              <a:spcBef>
                <a:spcPts val="400"/>
              </a:spcBef>
              <a:spcAft>
                <a:spcPts val="0"/>
              </a:spcAft>
              <a:buClr>
                <a:schemeClr val="dk1"/>
              </a:buClr>
              <a:buSzPts val="1800"/>
              <a:buChar char="•"/>
            </a:pPr>
            <a:r>
              <a:rPr lang="en-US" sz="1800">
                <a:solidFill>
                  <a:schemeClr val="dk1"/>
                </a:solidFill>
                <a:latin typeface="Bookman Old Style"/>
                <a:ea typeface="Bookman Old Style"/>
                <a:cs typeface="Bookman Old Style"/>
                <a:sym typeface="Bookman Old Style"/>
              </a:rPr>
              <a:t>The subexpression c may be evaluated when the declaration of the array is seen, and c is saved in the symbol table entry for 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