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txBox="1"/>
          <p:nvPr/>
        </p:nvSpPr>
        <p:spPr>
          <a:xfrm>
            <a:off x="10298545" y="240145"/>
            <a:ext cx="1524000" cy="563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 name="Google Shape;18;p2"/>
          <p:cNvPicPr preferRelativeResize="0"/>
          <p:nvPr/>
        </p:nvPicPr>
        <p:blipFill rotWithShape="1">
          <a:blip r:embed="rId2">
            <a:alphaModFix/>
          </a:blip>
          <a:srcRect b="0" l="0" r="0" t="0"/>
          <a:stretch/>
        </p:blipFill>
        <p:spPr>
          <a:xfrm>
            <a:off x="10744200" y="270164"/>
            <a:ext cx="1219200" cy="533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5183188" y="987425"/>
            <a:ext cx="6172200" cy="4873625"/>
          </a:xfrm>
          <a:prstGeom prst="rect">
            <a:avLst/>
          </a:prstGeom>
          <a:noFill/>
          <a:ln>
            <a:noFill/>
          </a:ln>
        </p:spPr>
      </p:sp>
      <p:sp>
        <p:nvSpPr>
          <p:cNvPr id="66" name="Google Shape;6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Arial"/>
              <a:buNone/>
            </a:pPr>
            <a:r>
              <a:rPr lang="en-US">
                <a:solidFill>
                  <a:srgbClr val="FF0000"/>
                </a:solidFill>
                <a:latin typeface="Arial"/>
                <a:ea typeface="Arial"/>
                <a:cs typeface="Arial"/>
                <a:sym typeface="Arial"/>
              </a:rPr>
              <a:t>18CSC304J</a:t>
            </a:r>
            <a:br>
              <a:rPr lang="en-US">
                <a:solidFill>
                  <a:srgbClr val="FF0000"/>
                </a:solidFill>
                <a:latin typeface="Arial"/>
                <a:ea typeface="Arial"/>
                <a:cs typeface="Arial"/>
                <a:sym typeface="Arial"/>
              </a:rPr>
            </a:br>
            <a:br>
              <a:rPr lang="en-US">
                <a:solidFill>
                  <a:srgbClr val="FF0000"/>
                </a:solidFill>
                <a:latin typeface="Arial"/>
                <a:ea typeface="Arial"/>
                <a:cs typeface="Arial"/>
                <a:sym typeface="Arial"/>
              </a:rPr>
            </a:br>
            <a:r>
              <a:rPr b="1" lang="en-US" sz="4000">
                <a:solidFill>
                  <a:srgbClr val="FF0000"/>
                </a:solidFill>
                <a:latin typeface="Arial"/>
                <a:ea typeface="Arial"/>
                <a:cs typeface="Arial"/>
                <a:sym typeface="Arial"/>
              </a:rPr>
              <a:t>COMPILER DESIGN</a:t>
            </a:r>
            <a:endParaRPr b="1" sz="4000">
              <a:solidFill>
                <a:srgbClr val="FF0000"/>
              </a:solidFill>
              <a:latin typeface="Arial"/>
              <a:ea typeface="Arial"/>
              <a:cs typeface="Arial"/>
              <a:sym typeface="Arial"/>
            </a:endParaRPr>
          </a:p>
        </p:txBody>
      </p:sp>
      <p:sp>
        <p:nvSpPr>
          <p:cNvPr id="87" name="Google Shape;87;p13"/>
          <p:cNvSpPr txBox="1"/>
          <p:nvPr>
            <p:ph idx="1" type="subTitle"/>
          </p:nvPr>
        </p:nvSpPr>
        <p:spPr>
          <a:xfrm>
            <a:off x="1524000" y="3602037"/>
            <a:ext cx="9144000" cy="31083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t/>
            </a:r>
            <a:endParaRPr b="1" sz="3600">
              <a:solidFill>
                <a:srgbClr val="0000FF"/>
              </a:solidFill>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UNIT 4</a:t>
            </a:r>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SESSION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PROCEDURE CALLS</a:t>
            </a:r>
            <a:endParaRPr b="1" sz="7200">
              <a:solidFill>
                <a:srgbClr val="FF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Procedure Calls</a:t>
            </a:r>
            <a:endParaRPr sz="3600">
              <a:latin typeface="Arial"/>
              <a:ea typeface="Arial"/>
              <a:cs typeface="Arial"/>
              <a:sym typeface="Arial"/>
            </a:endParaRPr>
          </a:p>
        </p:txBody>
      </p:sp>
      <p:sp>
        <p:nvSpPr>
          <p:cNvPr id="163" name="Google Shape;163;p23"/>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procedure is an important and frequently used programming construct</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Consider the following grammar for a simple procedure call statement</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S → callid ( Elist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Elist → Elist , E</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Elist → 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448887" y="0"/>
            <a:ext cx="8775324"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Calling Sequence for a Procedure Call</a:t>
            </a:r>
            <a:endParaRPr sz="3600">
              <a:latin typeface="Arial"/>
              <a:ea typeface="Arial"/>
              <a:cs typeface="Arial"/>
              <a:sym typeface="Arial"/>
            </a:endParaRPr>
          </a:p>
        </p:txBody>
      </p:sp>
      <p:sp>
        <p:nvSpPr>
          <p:cNvPr id="169" name="Google Shape;169;p24"/>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calling sequence is a sequence of actions taken on entry to and exit from each procedure</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The calling sequence for a procedure call is</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Space must be allocated for the activation record of the called procedure</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arguments of the called procedure must be evaluated and made available to the called procedure in a known place</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Environment pointers must be established to enable the called procedure to access data in enclosing blocks</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state of the calling procedure must be saved, so it can resume execution after the call</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Save the return address in a known place</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Generate a jump to the beginning of the code for the called procedure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48887" y="0"/>
            <a:ext cx="8775324"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Actions during procedure return</a:t>
            </a:r>
            <a:endParaRPr sz="3600">
              <a:latin typeface="Arial"/>
              <a:ea typeface="Arial"/>
              <a:cs typeface="Arial"/>
              <a:sym typeface="Arial"/>
            </a:endParaRPr>
          </a:p>
        </p:txBody>
      </p:sp>
      <p:sp>
        <p:nvSpPr>
          <p:cNvPr id="175" name="Google Shape;175;p25"/>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If the called procedure is a function, the result must be stored in a known place</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Restore the activation record of the calling procedure</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Generate a jump to the calling procedure’s return address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448887" y="0"/>
            <a:ext cx="8775324"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A Simple Example</a:t>
            </a:r>
            <a:endParaRPr sz="3600">
              <a:latin typeface="Arial"/>
              <a:ea typeface="Arial"/>
              <a:cs typeface="Arial"/>
              <a:sym typeface="Arial"/>
            </a:endParaRPr>
          </a:p>
        </p:txBody>
      </p:sp>
      <p:sp>
        <p:nvSpPr>
          <p:cNvPr id="181" name="Google Shape;181;p26"/>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Consider an example in which parameters are passed by reference and storage is statically allocated.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this situation, we can use the param statements themselves as placeholders for the arguments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called procedure is passed a pointer to the first of the param statements, and can obtain pointers to any of its arguments by using the proper offset from this base pointer</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generating three address code for this type of call</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Generate three-address statements needed to evaluate those arguments that are expressions other than simple names</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It is followed by a list of param three-address statements, one for each argument.  If we do not want to mix the argument-evaluating statements with the param statements, we shall have to save the values of all arguments in a queue, a first-in-first-out list</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Generate a param statement for each item on queue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48886" y="0"/>
            <a:ext cx="10985731"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latin typeface="Arial"/>
                <a:ea typeface="Arial"/>
                <a:cs typeface="Arial"/>
                <a:sym typeface="Arial"/>
              </a:rPr>
              <a:t>Translation Scheme for Procedure Calls</a:t>
            </a:r>
            <a:endParaRPr sz="2800">
              <a:latin typeface="Arial"/>
              <a:ea typeface="Arial"/>
              <a:cs typeface="Arial"/>
              <a:sym typeface="Arial"/>
            </a:endParaRPr>
          </a:p>
        </p:txBody>
      </p:sp>
      <p:sp>
        <p:nvSpPr>
          <p:cNvPr id="187" name="Google Shape;187;p27"/>
          <p:cNvSpPr txBox="1"/>
          <p:nvPr>
            <p:ph idx="1" type="body"/>
          </p:nvPr>
        </p:nvSpPr>
        <p:spPr>
          <a:xfrm>
            <a:off x="7534227" y="891252"/>
            <a:ext cx="3967962" cy="3279695"/>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The code for S is the code for Elist, which evaluates the arguments, followed by a param p statement for each argument, followed by a call statement</a:t>
            </a:r>
            <a:endParaRPr/>
          </a:p>
          <a:p>
            <a:pPr indent="-127000" lvl="0" marL="228600" rtl="0" algn="l">
              <a:lnSpc>
                <a:spcPct val="120000"/>
              </a:lnSpc>
              <a:spcBef>
                <a:spcPts val="4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Here the queue is emptied and then gets a single pointer to the symbol table location for the name that denotes the value of E</a:t>
            </a:r>
            <a:endParaRPr/>
          </a:p>
        </p:txBody>
      </p:sp>
      <p:grpSp>
        <p:nvGrpSpPr>
          <p:cNvPr id="188" name="Google Shape;188;p27"/>
          <p:cNvGrpSpPr/>
          <p:nvPr/>
        </p:nvGrpSpPr>
        <p:grpSpPr>
          <a:xfrm>
            <a:off x="208954" y="891252"/>
            <a:ext cx="7325273" cy="2690335"/>
            <a:chOff x="208954" y="891252"/>
            <a:chExt cx="7325273" cy="2690335"/>
          </a:xfrm>
        </p:grpSpPr>
        <p:grpSp>
          <p:nvGrpSpPr>
            <p:cNvPr id="189" name="Google Shape;189;p27"/>
            <p:cNvGrpSpPr/>
            <p:nvPr/>
          </p:nvGrpSpPr>
          <p:grpSpPr>
            <a:xfrm>
              <a:off x="208954" y="891252"/>
              <a:ext cx="6977909" cy="2690335"/>
              <a:chOff x="208954" y="891252"/>
              <a:chExt cx="6977909" cy="2690335"/>
            </a:xfrm>
          </p:grpSpPr>
          <p:pic>
            <p:nvPicPr>
              <p:cNvPr id="190" name="Google Shape;190;p27"/>
              <p:cNvPicPr preferRelativeResize="0"/>
              <p:nvPr/>
            </p:nvPicPr>
            <p:blipFill rotWithShape="1">
              <a:blip r:embed="rId3">
                <a:alphaModFix/>
              </a:blip>
              <a:srcRect b="70851" l="0" r="19592" t="0"/>
              <a:stretch/>
            </p:blipFill>
            <p:spPr>
              <a:xfrm>
                <a:off x="208954" y="891252"/>
                <a:ext cx="6977909" cy="1245901"/>
              </a:xfrm>
              <a:prstGeom prst="rect">
                <a:avLst/>
              </a:prstGeom>
              <a:noFill/>
              <a:ln>
                <a:noFill/>
              </a:ln>
            </p:spPr>
          </p:pic>
          <p:pic>
            <p:nvPicPr>
              <p:cNvPr id="191" name="Google Shape;191;p27"/>
              <p:cNvPicPr preferRelativeResize="0"/>
              <p:nvPr/>
            </p:nvPicPr>
            <p:blipFill rotWithShape="1">
              <a:blip r:embed="rId3">
                <a:alphaModFix/>
              </a:blip>
              <a:srcRect b="0" l="0" r="19592" t="65872"/>
              <a:stretch/>
            </p:blipFill>
            <p:spPr>
              <a:xfrm>
                <a:off x="208954" y="2122857"/>
                <a:ext cx="6977909" cy="1458730"/>
              </a:xfrm>
              <a:prstGeom prst="rect">
                <a:avLst/>
              </a:prstGeom>
              <a:noFill/>
              <a:ln>
                <a:noFill/>
              </a:ln>
            </p:spPr>
          </p:pic>
        </p:grpSp>
        <p:grpSp>
          <p:nvGrpSpPr>
            <p:cNvPr id="192" name="Google Shape;192;p27"/>
            <p:cNvGrpSpPr/>
            <p:nvPr/>
          </p:nvGrpSpPr>
          <p:grpSpPr>
            <a:xfrm>
              <a:off x="6657473" y="1363579"/>
              <a:ext cx="876755" cy="1825247"/>
              <a:chOff x="6657473" y="1363579"/>
              <a:chExt cx="876755" cy="1825247"/>
            </a:xfrm>
          </p:grpSpPr>
          <p:sp>
            <p:nvSpPr>
              <p:cNvPr id="193" name="Google Shape;193;p27"/>
              <p:cNvSpPr/>
              <p:nvPr/>
            </p:nvSpPr>
            <p:spPr>
              <a:xfrm>
                <a:off x="6657474" y="1363579"/>
                <a:ext cx="876753" cy="160421"/>
              </a:xfrm>
              <a:prstGeom prst="lef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27"/>
              <p:cNvSpPr/>
              <p:nvPr/>
            </p:nvSpPr>
            <p:spPr>
              <a:xfrm>
                <a:off x="6657473" y="3028405"/>
                <a:ext cx="876753" cy="160421"/>
              </a:xfrm>
              <a:prstGeom prst="lef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CODE GENERATION</a:t>
            </a:r>
            <a:endParaRPr b="1" sz="7200">
              <a:solidFill>
                <a:srgbClr val="FF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448887" y="0"/>
            <a:ext cx="8775324"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Code Generation</a:t>
            </a:r>
            <a:endParaRPr sz="3600">
              <a:latin typeface="Arial"/>
              <a:ea typeface="Arial"/>
              <a:cs typeface="Arial"/>
              <a:sym typeface="Arial"/>
            </a:endParaRPr>
          </a:p>
        </p:txBody>
      </p:sp>
      <p:sp>
        <p:nvSpPr>
          <p:cNvPr id="205" name="Google Shape;205;p29"/>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final phase in our compiler model is the code generator</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It takes as input an intermediate representation of the source program and produces as output an equivalent target program</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code generation techniques we are going to learn can be used whether or not an optimization phase occurs before code generation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Such a phase tries to transform the intermediate code into a form, from which more efficient target code can be produced</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pic>
        <p:nvPicPr>
          <p:cNvPr id="206" name="Google Shape;206;p29"/>
          <p:cNvPicPr preferRelativeResize="0"/>
          <p:nvPr/>
        </p:nvPicPr>
        <p:blipFill rotWithShape="1">
          <a:blip r:embed="rId3">
            <a:alphaModFix/>
          </a:blip>
          <a:srcRect b="0" l="0" r="0" t="0"/>
          <a:stretch/>
        </p:blipFill>
        <p:spPr>
          <a:xfrm>
            <a:off x="2107852" y="3636639"/>
            <a:ext cx="6848081" cy="23552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48887" y="0"/>
            <a:ext cx="8775324"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Code Generator – cont..</a:t>
            </a:r>
            <a:endParaRPr sz="3600">
              <a:latin typeface="Arial"/>
              <a:ea typeface="Arial"/>
              <a:cs typeface="Arial"/>
              <a:sym typeface="Arial"/>
            </a:endParaRPr>
          </a:p>
        </p:txBody>
      </p:sp>
      <p:sp>
        <p:nvSpPr>
          <p:cNvPr id="212" name="Google Shape;212;p30"/>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800"/>
              <a:buNone/>
            </a:pPr>
            <a:r>
              <a:rPr b="1" lang="en-US" sz="1800" u="sng">
                <a:solidFill>
                  <a:schemeClr val="dk1"/>
                </a:solidFill>
                <a:latin typeface="Bookman Old Style"/>
                <a:ea typeface="Bookman Old Style"/>
                <a:cs typeface="Bookman Old Style"/>
                <a:sym typeface="Bookman Old Style"/>
              </a:rPr>
              <a:t>Requirements of a Code Generator</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output code must be correct and of high quality, meaning that it should make effective use of the resources of the target machine</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 code generator itself should run efficiently</a:t>
            </a:r>
            <a:endParaRPr/>
          </a:p>
          <a:p>
            <a:pPr indent="0" lvl="0" marL="0" rtl="0" algn="l">
              <a:lnSpc>
                <a:spcPct val="120000"/>
              </a:lnSpc>
              <a:spcBef>
                <a:spcPts val="400"/>
              </a:spcBef>
              <a:spcAft>
                <a:spcPts val="0"/>
              </a:spcAft>
              <a:buClr>
                <a:schemeClr val="dk1"/>
              </a:buClr>
              <a:buSzPts val="1800"/>
              <a:buNone/>
            </a:pPr>
            <a:r>
              <a:t/>
            </a:r>
            <a:endParaRPr b="1" sz="1800" u="sng">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b="1" lang="en-US" sz="1800" u="sng">
                <a:solidFill>
                  <a:schemeClr val="dk1"/>
                </a:solidFill>
                <a:latin typeface="Bookman Old Style"/>
                <a:ea typeface="Bookman Old Style"/>
                <a:cs typeface="Bookman Old Style"/>
                <a:sym typeface="Bookman Old Style"/>
              </a:rPr>
              <a:t>Generating Optimal Code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Mathematically, the problem of generating optimal code is undecidable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practice, we must be content with heuristic techniques that generate good, but not necessarily optimal, code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choice of heuristics is important, in that, a carefully designed code generation algorithm can easily produce code that is several times faster than that produced by a hastily conceived algorithm</a:t>
            </a:r>
            <a:endParaRPr sz="1800">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250404" y="380555"/>
            <a:ext cx="9691192" cy="8324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Arial"/>
              <a:buNone/>
            </a:pPr>
            <a:r>
              <a:rPr b="1" lang="en-US">
                <a:solidFill>
                  <a:srgbClr val="FF0000"/>
                </a:solidFill>
                <a:latin typeface="Arial"/>
                <a:ea typeface="Arial"/>
                <a:cs typeface="Arial"/>
                <a:sym typeface="Arial"/>
              </a:rPr>
              <a:t>Topics that will be covered </a:t>
            </a:r>
            <a:endParaRPr b="1">
              <a:solidFill>
                <a:srgbClr val="FF0000"/>
              </a:solidFill>
              <a:latin typeface="Arial"/>
              <a:ea typeface="Arial"/>
              <a:cs typeface="Arial"/>
              <a:sym typeface="Arial"/>
            </a:endParaRPr>
          </a:p>
        </p:txBody>
      </p:sp>
      <p:sp>
        <p:nvSpPr>
          <p:cNvPr id="93" name="Google Shape;93;p14"/>
          <p:cNvSpPr txBox="1"/>
          <p:nvPr>
            <p:ph idx="1" type="body"/>
          </p:nvPr>
        </p:nvSpPr>
        <p:spPr>
          <a:xfrm>
            <a:off x="646545" y="1732547"/>
            <a:ext cx="10982037" cy="47448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FF"/>
              </a:buClr>
              <a:buSzPts val="3600"/>
              <a:buChar char="•"/>
            </a:pPr>
            <a:r>
              <a:rPr b="1" lang="en-US" sz="3600">
                <a:solidFill>
                  <a:srgbClr val="0000FF"/>
                </a:solidFill>
                <a:latin typeface="Arial"/>
                <a:ea typeface="Arial"/>
                <a:cs typeface="Arial"/>
                <a:sym typeface="Arial"/>
              </a:rPr>
              <a:t>Backpatching</a:t>
            </a:r>
            <a:endParaRPr/>
          </a:p>
          <a:p>
            <a:pPr indent="-228600" lvl="0" marL="228600" rtl="0" algn="l">
              <a:lnSpc>
                <a:spcPct val="90000"/>
              </a:lnSpc>
              <a:spcBef>
                <a:spcPts val="1000"/>
              </a:spcBef>
              <a:spcAft>
                <a:spcPts val="0"/>
              </a:spcAft>
              <a:buClr>
                <a:srgbClr val="0000FF"/>
              </a:buClr>
              <a:buSzPts val="3600"/>
              <a:buChar char="•"/>
            </a:pPr>
            <a:r>
              <a:rPr b="1" lang="en-US" sz="3600">
                <a:solidFill>
                  <a:srgbClr val="0000FF"/>
                </a:solidFill>
                <a:latin typeface="Arial"/>
                <a:ea typeface="Arial"/>
                <a:cs typeface="Arial"/>
                <a:sym typeface="Arial"/>
              </a:rPr>
              <a:t>Procedure Calls</a:t>
            </a:r>
            <a:endParaRPr/>
          </a:p>
          <a:p>
            <a:pPr indent="-228600" lvl="0" marL="228600" rtl="0" algn="l">
              <a:lnSpc>
                <a:spcPct val="90000"/>
              </a:lnSpc>
              <a:spcBef>
                <a:spcPts val="1000"/>
              </a:spcBef>
              <a:spcAft>
                <a:spcPts val="0"/>
              </a:spcAft>
              <a:buClr>
                <a:srgbClr val="0000FF"/>
              </a:buClr>
              <a:buSzPts val="3600"/>
              <a:buChar char="•"/>
            </a:pPr>
            <a:r>
              <a:rPr b="1" lang="en-US" sz="3600">
                <a:solidFill>
                  <a:srgbClr val="0000FF"/>
                </a:solidFill>
                <a:latin typeface="Arial"/>
                <a:ea typeface="Arial"/>
                <a:cs typeface="Arial"/>
                <a:sym typeface="Arial"/>
              </a:rPr>
              <a:t>Code Generation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BACKPATCHING</a:t>
            </a:r>
            <a:endParaRPr b="1" sz="7200">
              <a:solidFill>
                <a:srgbClr val="FF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What is Backpatching?</a:t>
            </a:r>
            <a:endParaRPr sz="3600">
              <a:latin typeface="Arial"/>
              <a:ea typeface="Arial"/>
              <a:cs typeface="Arial"/>
              <a:sym typeface="Arial"/>
            </a:endParaRPr>
          </a:p>
        </p:txBody>
      </p:sp>
      <p:sp>
        <p:nvSpPr>
          <p:cNvPr id="104" name="Google Shape;104;p16"/>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easiest way to implement the syntax-directed definitions for Boolean expressions is to use two passes:</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Construct a syntax tree for the input</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Walk the tree in depth-first order, computing the translations given in the definition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problem to implement this in a singe pass is that during one single pass, we may not know the labels that control must go to</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This problem can be solved by generating a series of branching statements with their targets temporarily left unspecified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Each such statement will be put on a list and the labels will be filled when the proper label is determined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This method is called backpatching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What is Backpatching? – cont..</a:t>
            </a:r>
            <a:endParaRPr sz="3600">
              <a:latin typeface="Arial"/>
              <a:ea typeface="Arial"/>
              <a:cs typeface="Arial"/>
              <a:sym typeface="Arial"/>
            </a:endParaRPr>
          </a:p>
        </p:txBody>
      </p:sp>
      <p:sp>
        <p:nvSpPr>
          <p:cNvPr id="110" name="Google Shape;110;p17"/>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Quadruples are generated into a quadruple array</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Labels are indices into this array</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Three functions are used to manipulate lists of labels:</a:t>
            </a:r>
            <a:endParaRPr/>
          </a:p>
          <a:p>
            <a:pPr indent="-342900" lvl="1" marL="8001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makelist(i)</a:t>
            </a:r>
            <a:r>
              <a:rPr lang="en-US" sz="1800">
                <a:solidFill>
                  <a:schemeClr val="dk1"/>
                </a:solidFill>
                <a:latin typeface="Bookman Old Style"/>
                <a:ea typeface="Bookman Old Style"/>
                <a:cs typeface="Bookman Old Style"/>
                <a:sym typeface="Bookman Old Style"/>
              </a:rPr>
              <a:t> – Creates a new list containing only </a:t>
            </a:r>
            <a:r>
              <a:rPr b="1" lang="en-US" sz="1800">
                <a:solidFill>
                  <a:schemeClr val="dk1"/>
                </a:solidFill>
                <a:latin typeface="Bookman Old Style"/>
                <a:ea typeface="Bookman Old Style"/>
                <a:cs typeface="Bookman Old Style"/>
                <a:sym typeface="Bookman Old Style"/>
              </a:rPr>
              <a:t>i</a:t>
            </a:r>
            <a:r>
              <a:rPr lang="en-US" sz="1800">
                <a:solidFill>
                  <a:schemeClr val="dk1"/>
                </a:solidFill>
                <a:latin typeface="Bookman Old Style"/>
                <a:ea typeface="Bookman Old Style"/>
                <a:cs typeface="Bookman Old Style"/>
                <a:sym typeface="Bookman Old Style"/>
              </a:rPr>
              <a:t>, an index into the array of quadruples; it returns a pointer to the list</a:t>
            </a:r>
            <a:endParaRPr/>
          </a:p>
          <a:p>
            <a:pPr indent="-342900" lvl="1" marL="8001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merge(p1,p2)</a:t>
            </a:r>
            <a:r>
              <a:rPr lang="en-US" sz="1800">
                <a:solidFill>
                  <a:schemeClr val="dk1"/>
                </a:solidFill>
                <a:latin typeface="Bookman Old Style"/>
                <a:ea typeface="Bookman Old Style"/>
                <a:cs typeface="Bookman Old Style"/>
                <a:sym typeface="Bookman Old Style"/>
              </a:rPr>
              <a:t> – Concatenates the list pointed to by </a:t>
            </a:r>
            <a:r>
              <a:rPr b="1" lang="en-US" sz="1800">
                <a:solidFill>
                  <a:schemeClr val="dk1"/>
                </a:solidFill>
                <a:latin typeface="Bookman Old Style"/>
                <a:ea typeface="Bookman Old Style"/>
                <a:cs typeface="Bookman Old Style"/>
                <a:sym typeface="Bookman Old Style"/>
              </a:rPr>
              <a:t>p1</a:t>
            </a:r>
            <a:r>
              <a:rPr lang="en-US" sz="1800">
                <a:solidFill>
                  <a:schemeClr val="dk1"/>
                </a:solidFill>
                <a:latin typeface="Bookman Old Style"/>
                <a:ea typeface="Bookman Old Style"/>
                <a:cs typeface="Bookman Old Style"/>
                <a:sym typeface="Bookman Old Style"/>
              </a:rPr>
              <a:t> and </a:t>
            </a:r>
            <a:r>
              <a:rPr b="1" lang="en-US" sz="1800">
                <a:solidFill>
                  <a:schemeClr val="dk1"/>
                </a:solidFill>
                <a:latin typeface="Bookman Old Style"/>
                <a:ea typeface="Bookman Old Style"/>
                <a:cs typeface="Bookman Old Style"/>
                <a:sym typeface="Bookman Old Style"/>
              </a:rPr>
              <a:t>p2</a:t>
            </a:r>
            <a:r>
              <a:rPr lang="en-US" sz="1800">
                <a:solidFill>
                  <a:schemeClr val="dk1"/>
                </a:solidFill>
                <a:latin typeface="Bookman Old Style"/>
                <a:ea typeface="Bookman Old Style"/>
                <a:cs typeface="Bookman Old Style"/>
                <a:sym typeface="Bookman Old Style"/>
              </a:rPr>
              <a:t>, and returns a pointer to the concatenated list</a:t>
            </a:r>
            <a:endParaRPr/>
          </a:p>
          <a:p>
            <a:pPr indent="-342900" lvl="1" marL="800100" rtl="0" algn="l">
              <a:lnSpc>
                <a:spcPct val="120000"/>
              </a:lnSpc>
              <a:spcBef>
                <a:spcPts val="400"/>
              </a:spcBef>
              <a:spcAft>
                <a:spcPts val="0"/>
              </a:spcAft>
              <a:buClr>
                <a:schemeClr val="dk1"/>
              </a:buClr>
              <a:buSzPts val="1800"/>
              <a:buFont typeface="Calibri"/>
              <a:buAutoNum type="arabicPeriod"/>
            </a:pPr>
            <a:r>
              <a:rPr b="1" lang="en-US" sz="1800">
                <a:solidFill>
                  <a:schemeClr val="dk1"/>
                </a:solidFill>
                <a:latin typeface="Bookman Old Style"/>
                <a:ea typeface="Bookman Old Style"/>
                <a:cs typeface="Bookman Old Style"/>
                <a:sym typeface="Bookman Old Style"/>
              </a:rPr>
              <a:t>backpatch(p,i) </a:t>
            </a:r>
            <a:r>
              <a:rPr lang="en-US" sz="1800">
                <a:solidFill>
                  <a:schemeClr val="dk1"/>
                </a:solidFill>
                <a:latin typeface="Bookman Old Style"/>
                <a:ea typeface="Bookman Old Style"/>
                <a:cs typeface="Bookman Old Style"/>
                <a:sym typeface="Bookman Old Style"/>
              </a:rPr>
              <a:t>– Inserts </a:t>
            </a:r>
            <a:r>
              <a:rPr b="1" lang="en-US" sz="1800">
                <a:solidFill>
                  <a:schemeClr val="dk1"/>
                </a:solidFill>
                <a:latin typeface="Bookman Old Style"/>
                <a:ea typeface="Bookman Old Style"/>
                <a:cs typeface="Bookman Old Style"/>
                <a:sym typeface="Bookman Old Style"/>
              </a:rPr>
              <a:t>i</a:t>
            </a:r>
            <a:r>
              <a:rPr lang="en-US" sz="1800">
                <a:solidFill>
                  <a:schemeClr val="dk1"/>
                </a:solidFill>
                <a:latin typeface="Bookman Old Style"/>
                <a:ea typeface="Bookman Old Style"/>
                <a:cs typeface="Bookman Old Style"/>
                <a:sym typeface="Bookman Old Style"/>
              </a:rPr>
              <a:t> as the target label for each of the statements on the list pointed to by </a:t>
            </a:r>
            <a:r>
              <a:rPr b="1" lang="en-US" sz="1800">
                <a:solidFill>
                  <a:schemeClr val="dk1"/>
                </a:solidFill>
                <a:latin typeface="Bookman Old Style"/>
                <a:ea typeface="Bookman Old Style"/>
                <a:cs typeface="Bookman Old Style"/>
                <a:sym typeface="Bookman Old Style"/>
              </a:rPr>
              <a:t>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48886" y="0"/>
            <a:ext cx="10985731"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latin typeface="Arial"/>
                <a:ea typeface="Arial"/>
                <a:cs typeface="Arial"/>
                <a:sym typeface="Arial"/>
              </a:rPr>
              <a:t>Backpatching in the Translation Scheme for Boolean Expressions </a:t>
            </a:r>
            <a:endParaRPr sz="2800">
              <a:latin typeface="Arial"/>
              <a:ea typeface="Arial"/>
              <a:cs typeface="Arial"/>
              <a:sym typeface="Arial"/>
            </a:endParaRPr>
          </a:p>
        </p:txBody>
      </p:sp>
      <p:grpSp>
        <p:nvGrpSpPr>
          <p:cNvPr id="116" name="Google Shape;116;p18"/>
          <p:cNvGrpSpPr/>
          <p:nvPr/>
        </p:nvGrpSpPr>
        <p:grpSpPr>
          <a:xfrm>
            <a:off x="557389" y="891253"/>
            <a:ext cx="6871636" cy="5753919"/>
            <a:chOff x="557389" y="1158788"/>
            <a:chExt cx="6871636" cy="5753919"/>
          </a:xfrm>
        </p:grpSpPr>
        <p:pic>
          <p:nvPicPr>
            <p:cNvPr id="117" name="Google Shape;117;p18"/>
            <p:cNvPicPr preferRelativeResize="0"/>
            <p:nvPr/>
          </p:nvPicPr>
          <p:blipFill rotWithShape="1">
            <a:blip r:embed="rId3">
              <a:alphaModFix/>
            </a:blip>
            <a:srcRect b="0" l="0" r="0" t="0"/>
            <a:stretch/>
          </p:blipFill>
          <p:spPr>
            <a:xfrm>
              <a:off x="557389" y="1158788"/>
              <a:ext cx="6868335" cy="1744513"/>
            </a:xfrm>
            <a:prstGeom prst="rect">
              <a:avLst/>
            </a:prstGeom>
            <a:noFill/>
            <a:ln>
              <a:noFill/>
            </a:ln>
          </p:spPr>
        </p:pic>
        <p:pic>
          <p:nvPicPr>
            <p:cNvPr id="118" name="Google Shape;118;p18"/>
            <p:cNvPicPr preferRelativeResize="0"/>
            <p:nvPr/>
          </p:nvPicPr>
          <p:blipFill rotWithShape="1">
            <a:blip r:embed="rId4">
              <a:alphaModFix/>
            </a:blip>
            <a:srcRect b="0" l="0" r="4343" t="0"/>
            <a:stretch/>
          </p:blipFill>
          <p:spPr>
            <a:xfrm>
              <a:off x="559722" y="2903300"/>
              <a:ext cx="6869303" cy="4009407"/>
            </a:xfrm>
            <a:prstGeom prst="rect">
              <a:avLst/>
            </a:prstGeom>
            <a:noFill/>
            <a:ln>
              <a:noFill/>
            </a:ln>
          </p:spPr>
        </p:pic>
      </p:grpSp>
      <p:sp>
        <p:nvSpPr>
          <p:cNvPr id="119" name="Google Shape;119;p18"/>
          <p:cNvSpPr txBox="1"/>
          <p:nvPr>
            <p:ph idx="1" type="body"/>
          </p:nvPr>
        </p:nvSpPr>
        <p:spPr>
          <a:xfrm>
            <a:off x="7534227" y="891252"/>
            <a:ext cx="3967962" cy="5753919"/>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41300" lvl="0" marL="228600" rtl="0" algn="l">
              <a:lnSpc>
                <a:spcPct val="120000"/>
              </a:lnSpc>
              <a:spcBef>
                <a:spcPts val="0"/>
              </a:spcBef>
              <a:spcAft>
                <a:spcPts val="0"/>
              </a:spcAft>
              <a:buClr>
                <a:schemeClr val="dk1"/>
              </a:buClr>
              <a:buSzPts val="1800"/>
              <a:buChar char="•"/>
            </a:pPr>
            <a:r>
              <a:rPr lang="en-US" sz="1800">
                <a:solidFill>
                  <a:schemeClr val="dk1"/>
                </a:solidFill>
                <a:latin typeface="Times New Roman"/>
                <a:ea typeface="Times New Roman"/>
                <a:cs typeface="Times New Roman"/>
                <a:sym typeface="Times New Roman"/>
              </a:rPr>
              <a:t>The attributes ‘</a:t>
            </a:r>
            <a:r>
              <a:rPr b="1" lang="en-US" sz="1800">
                <a:solidFill>
                  <a:schemeClr val="dk1"/>
                </a:solidFill>
                <a:latin typeface="Times New Roman"/>
                <a:ea typeface="Times New Roman"/>
                <a:cs typeface="Times New Roman"/>
                <a:sym typeface="Times New Roman"/>
              </a:rPr>
              <a:t>truelist</a:t>
            </a:r>
            <a:r>
              <a:rPr lang="en-US" sz="1800">
                <a:solidFill>
                  <a:schemeClr val="dk1"/>
                </a:solidFill>
                <a:latin typeface="Times New Roman"/>
                <a:ea typeface="Times New Roman"/>
                <a:cs typeface="Times New Roman"/>
                <a:sym typeface="Times New Roman"/>
              </a:rPr>
              <a:t>’ and ‘</a:t>
            </a:r>
            <a:r>
              <a:rPr b="1" lang="en-US" sz="1800">
                <a:solidFill>
                  <a:schemeClr val="dk1"/>
                </a:solidFill>
                <a:latin typeface="Times New Roman"/>
                <a:ea typeface="Times New Roman"/>
                <a:cs typeface="Times New Roman"/>
                <a:sym typeface="Times New Roman"/>
              </a:rPr>
              <a:t>falselist</a:t>
            </a:r>
            <a:r>
              <a:rPr lang="en-US" sz="1800">
                <a:solidFill>
                  <a:schemeClr val="dk1"/>
                </a:solidFill>
                <a:latin typeface="Times New Roman"/>
                <a:ea typeface="Times New Roman"/>
                <a:cs typeface="Times New Roman"/>
                <a:sym typeface="Times New Roman"/>
              </a:rPr>
              <a:t>’ are used to generate jumping code for Boolean expressions. When code is generated for E. jumps to the true and false exits are left incomplete, with the label field unfilled.  These incomplete jumps are placed on lists pointed to be E.truelist and E.falselist as appropriate</a:t>
            </a:r>
            <a:endParaRPr sz="3000">
              <a:latin typeface="Times New Roman"/>
              <a:ea typeface="Times New Roman"/>
              <a:cs typeface="Times New Roman"/>
              <a:sym typeface="Times New Roman"/>
            </a:endParaRPr>
          </a:p>
          <a:p>
            <a:pPr indent="-241300" lvl="0" marL="228600" rtl="0" algn="l">
              <a:lnSpc>
                <a:spcPct val="120000"/>
              </a:lnSpc>
              <a:spcBef>
                <a:spcPts val="4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M </a:t>
            </a:r>
            <a:r>
              <a:rPr lang="en-US" sz="1800">
                <a:solidFill>
                  <a:schemeClr val="dk1"/>
                </a:solidFill>
                <a:latin typeface="Times New Roman"/>
                <a:ea typeface="Times New Roman"/>
                <a:cs typeface="Times New Roman"/>
                <a:sym typeface="Times New Roman"/>
              </a:rPr>
              <a:t>is a marker non-terminal and </a:t>
            </a:r>
            <a:r>
              <a:rPr b="1" lang="en-US" sz="1800">
                <a:solidFill>
                  <a:schemeClr val="dk1"/>
                </a:solidFill>
                <a:latin typeface="Times New Roman"/>
                <a:ea typeface="Times New Roman"/>
                <a:cs typeface="Times New Roman"/>
                <a:sym typeface="Times New Roman"/>
              </a:rPr>
              <a:t>M.quad </a:t>
            </a:r>
            <a:r>
              <a:rPr lang="en-US" sz="1800">
                <a:solidFill>
                  <a:schemeClr val="dk1"/>
                </a:solidFill>
                <a:latin typeface="Times New Roman"/>
                <a:ea typeface="Times New Roman"/>
                <a:cs typeface="Times New Roman"/>
                <a:sym typeface="Times New Roman"/>
              </a:rPr>
              <a:t>records the number of the statement where we should jump</a:t>
            </a:r>
            <a:endParaRPr b="1" sz="1800">
              <a:latin typeface="Times New Roman"/>
              <a:ea typeface="Times New Roman"/>
              <a:cs typeface="Times New Roman"/>
              <a:sym typeface="Times New Roman"/>
            </a:endParaRPr>
          </a:p>
          <a:p>
            <a:pPr indent="-241300" lvl="0" marL="228600" rtl="0" algn="l">
              <a:lnSpc>
                <a:spcPct val="120000"/>
              </a:lnSpc>
              <a:spcBef>
                <a:spcPts val="400"/>
              </a:spcBef>
              <a:spcAft>
                <a:spcPts val="0"/>
              </a:spcAft>
              <a:buClr>
                <a:schemeClr val="dk1"/>
              </a:buClr>
              <a:buSzPts val="1800"/>
              <a:buChar char="•"/>
            </a:pPr>
            <a:r>
              <a:rPr lang="en-US" sz="1800">
                <a:solidFill>
                  <a:schemeClr val="dk1"/>
                </a:solidFill>
                <a:latin typeface="Times New Roman"/>
                <a:ea typeface="Times New Roman"/>
                <a:cs typeface="Times New Roman"/>
                <a:sym typeface="Times New Roman"/>
              </a:rPr>
              <a:t>The variable </a:t>
            </a:r>
            <a:r>
              <a:rPr b="1" lang="en-US" sz="1800">
                <a:solidFill>
                  <a:schemeClr val="dk1"/>
                </a:solidFill>
                <a:latin typeface="Times New Roman"/>
                <a:ea typeface="Times New Roman"/>
                <a:cs typeface="Times New Roman"/>
                <a:sym typeface="Times New Roman"/>
              </a:rPr>
              <a:t>nextquad</a:t>
            </a:r>
            <a:r>
              <a:rPr lang="en-US" sz="1800">
                <a:solidFill>
                  <a:schemeClr val="dk1"/>
                </a:solidFill>
                <a:latin typeface="Times New Roman"/>
                <a:ea typeface="Times New Roman"/>
                <a:cs typeface="Times New Roman"/>
                <a:sym typeface="Times New Roman"/>
              </a:rPr>
              <a:t> holds the index of the next quadruple to follow.  This value will be backpatched onto the lists </a:t>
            </a:r>
            <a:r>
              <a:rPr b="1" lang="en-US" sz="1800">
                <a:solidFill>
                  <a:schemeClr val="dk1"/>
                </a:solidFill>
                <a:latin typeface="Times New Roman"/>
                <a:ea typeface="Times New Roman"/>
                <a:cs typeface="Times New Roman"/>
                <a:sym typeface="Times New Roman"/>
              </a:rPr>
              <a:t>truelist</a:t>
            </a:r>
            <a:r>
              <a:rPr lang="en-US" sz="1800">
                <a:solidFill>
                  <a:schemeClr val="dk1"/>
                </a:solidFill>
                <a:latin typeface="Times New Roman"/>
                <a:ea typeface="Times New Roman"/>
                <a:cs typeface="Times New Roman"/>
                <a:sym typeface="Times New Roman"/>
              </a:rPr>
              <a:t> and </a:t>
            </a:r>
            <a:r>
              <a:rPr b="1" lang="en-US" sz="1800">
                <a:solidFill>
                  <a:schemeClr val="dk1"/>
                </a:solidFill>
                <a:latin typeface="Times New Roman"/>
                <a:ea typeface="Times New Roman"/>
                <a:cs typeface="Times New Roman"/>
                <a:sym typeface="Times New Roman"/>
              </a:rPr>
              <a:t>falselist</a:t>
            </a:r>
            <a:r>
              <a:rPr lang="en-US" sz="1800">
                <a:solidFill>
                  <a:schemeClr val="dk1"/>
                </a:solidFill>
                <a:latin typeface="Times New Roman"/>
                <a:ea typeface="Times New Roman"/>
                <a:cs typeface="Times New Roman"/>
                <a:sym typeface="Times New Roman"/>
              </a:rPr>
              <a:t> as applicable</a:t>
            </a:r>
            <a:endParaRPr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9"/>
          <p:cNvGrpSpPr/>
          <p:nvPr/>
        </p:nvGrpSpPr>
        <p:grpSpPr>
          <a:xfrm>
            <a:off x="0" y="109527"/>
            <a:ext cx="12111790" cy="6649293"/>
            <a:chOff x="0" y="109527"/>
            <a:chExt cx="12111790" cy="6649293"/>
          </a:xfrm>
        </p:grpSpPr>
        <p:grpSp>
          <p:nvGrpSpPr>
            <p:cNvPr id="125" name="Google Shape;125;p19"/>
            <p:cNvGrpSpPr/>
            <p:nvPr/>
          </p:nvGrpSpPr>
          <p:grpSpPr>
            <a:xfrm>
              <a:off x="0" y="109527"/>
              <a:ext cx="11863137" cy="6518631"/>
              <a:chOff x="0" y="318073"/>
              <a:chExt cx="11863137" cy="6518631"/>
            </a:xfrm>
          </p:grpSpPr>
          <p:grpSp>
            <p:nvGrpSpPr>
              <p:cNvPr id="126" name="Google Shape;126;p19"/>
              <p:cNvGrpSpPr/>
              <p:nvPr/>
            </p:nvGrpSpPr>
            <p:grpSpPr>
              <a:xfrm>
                <a:off x="80210" y="318073"/>
                <a:ext cx="11782927" cy="6518631"/>
                <a:chOff x="80210" y="318073"/>
                <a:chExt cx="11782927" cy="6518631"/>
              </a:xfrm>
            </p:grpSpPr>
            <p:pic>
              <p:nvPicPr>
                <p:cNvPr id="127" name="Google Shape;127;p19"/>
                <p:cNvPicPr preferRelativeResize="0"/>
                <p:nvPr/>
              </p:nvPicPr>
              <p:blipFill rotWithShape="1">
                <a:blip r:embed="rId3">
                  <a:alphaModFix/>
                </a:blip>
                <a:srcRect b="34971" l="9649" r="7544" t="19283"/>
                <a:stretch/>
              </p:blipFill>
              <p:spPr>
                <a:xfrm>
                  <a:off x="80210" y="3256548"/>
                  <a:ext cx="7750470" cy="3580156"/>
                </a:xfrm>
                <a:prstGeom prst="rect">
                  <a:avLst/>
                </a:prstGeom>
                <a:noFill/>
                <a:ln>
                  <a:noFill/>
                </a:ln>
              </p:spPr>
            </p:pic>
            <p:grpSp>
              <p:nvGrpSpPr>
                <p:cNvPr id="128" name="Google Shape;128;p19"/>
                <p:cNvGrpSpPr/>
                <p:nvPr/>
              </p:nvGrpSpPr>
              <p:grpSpPr>
                <a:xfrm>
                  <a:off x="328863" y="318073"/>
                  <a:ext cx="11534274" cy="3451821"/>
                  <a:chOff x="0" y="943712"/>
                  <a:chExt cx="12015538" cy="3717229"/>
                </a:xfrm>
              </p:grpSpPr>
              <p:pic>
                <p:nvPicPr>
                  <p:cNvPr id="129" name="Google Shape;129;p19"/>
                  <p:cNvPicPr preferRelativeResize="0"/>
                  <p:nvPr/>
                </p:nvPicPr>
                <p:blipFill rotWithShape="1">
                  <a:blip r:embed="rId4">
                    <a:alphaModFix/>
                  </a:blip>
                  <a:srcRect b="0" l="0" r="0" t="0"/>
                  <a:stretch/>
                </p:blipFill>
                <p:spPr>
                  <a:xfrm>
                    <a:off x="0" y="943712"/>
                    <a:ext cx="5646821" cy="1434256"/>
                  </a:xfrm>
                  <a:prstGeom prst="rect">
                    <a:avLst/>
                  </a:prstGeom>
                  <a:noFill/>
                  <a:ln>
                    <a:noFill/>
                  </a:ln>
                </p:spPr>
              </p:pic>
              <p:pic>
                <p:nvPicPr>
                  <p:cNvPr id="130" name="Google Shape;130;p19"/>
                  <p:cNvPicPr preferRelativeResize="0"/>
                  <p:nvPr/>
                </p:nvPicPr>
                <p:blipFill rotWithShape="1">
                  <a:blip r:embed="rId5">
                    <a:alphaModFix/>
                  </a:blip>
                  <a:srcRect b="0" l="0" r="4343" t="0"/>
                  <a:stretch/>
                </p:blipFill>
                <p:spPr>
                  <a:xfrm>
                    <a:off x="5646822" y="943712"/>
                    <a:ext cx="6368716" cy="3717229"/>
                  </a:xfrm>
                  <a:prstGeom prst="rect">
                    <a:avLst/>
                  </a:prstGeom>
                  <a:noFill/>
                  <a:ln>
                    <a:noFill/>
                  </a:ln>
                </p:spPr>
              </p:pic>
            </p:grpSp>
            <p:sp>
              <p:nvSpPr>
                <p:cNvPr id="131" name="Google Shape;131;p19"/>
                <p:cNvSpPr txBox="1"/>
                <p:nvPr/>
              </p:nvSpPr>
              <p:spPr>
                <a:xfrm>
                  <a:off x="1395663" y="2261938"/>
                  <a:ext cx="269346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Annotated parse tree for</a:t>
                  </a:r>
                  <a:endParaRPr/>
                </a:p>
                <a:p>
                  <a:pPr indent="0" lvl="0" marL="0" marR="0" rtl="0" algn="ctr">
                    <a:spcBef>
                      <a:spcPts val="0"/>
                    </a:spcBef>
                    <a:spcAft>
                      <a:spcPts val="0"/>
                    </a:spcAft>
                    <a:buNone/>
                  </a:pPr>
                  <a:r>
                    <a:rPr b="1" lang="en-US" sz="1800">
                      <a:solidFill>
                        <a:srgbClr val="FF0000"/>
                      </a:solidFill>
                      <a:latin typeface="Calibri"/>
                      <a:ea typeface="Calibri"/>
                      <a:cs typeface="Calibri"/>
                      <a:sym typeface="Calibri"/>
                    </a:rPr>
                    <a:t>a&lt;b or c&lt;d and e&lt;f</a:t>
                  </a:r>
                  <a:endParaRPr b="1" sz="1800">
                    <a:solidFill>
                      <a:srgbClr val="FF0000"/>
                    </a:solidFill>
                    <a:latin typeface="Calibri"/>
                    <a:ea typeface="Calibri"/>
                    <a:cs typeface="Calibri"/>
                    <a:sym typeface="Calibri"/>
                  </a:endParaRPr>
                </a:p>
              </p:txBody>
            </p:sp>
          </p:grpSp>
          <p:sp>
            <p:nvSpPr>
              <p:cNvPr id="132" name="Google Shape;132;p19"/>
              <p:cNvSpPr/>
              <p:nvPr/>
            </p:nvSpPr>
            <p:spPr>
              <a:xfrm>
                <a:off x="0" y="3096126"/>
                <a:ext cx="1717053" cy="33287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33" name="Google Shape;133;p19"/>
            <p:cNvGrpSpPr/>
            <p:nvPr/>
          </p:nvGrpSpPr>
          <p:grpSpPr>
            <a:xfrm>
              <a:off x="5101389" y="3641560"/>
              <a:ext cx="7010401" cy="3117260"/>
              <a:chOff x="5101389" y="3641560"/>
              <a:chExt cx="7010401" cy="3117260"/>
            </a:xfrm>
          </p:grpSpPr>
          <p:sp>
            <p:nvSpPr>
              <p:cNvPr id="134" name="Google Shape;134;p19"/>
              <p:cNvSpPr txBox="1"/>
              <p:nvPr/>
            </p:nvSpPr>
            <p:spPr>
              <a:xfrm>
                <a:off x="8245641" y="3641560"/>
                <a:ext cx="3617495" cy="2396938"/>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1800" u="sng">
                    <a:solidFill>
                      <a:schemeClr val="dk1"/>
                    </a:solidFill>
                    <a:latin typeface="Calibri"/>
                    <a:ea typeface="Calibri"/>
                    <a:cs typeface="Calibri"/>
                    <a:sym typeface="Calibri"/>
                  </a:rPr>
                  <a:t>Three address code:</a:t>
                </a:r>
                <a:endParaRPr/>
              </a:p>
              <a:p>
                <a:pPr indent="0" lvl="0" marL="0" marR="0" rtl="0" algn="l">
                  <a:lnSpc>
                    <a:spcPct val="120000"/>
                  </a:lnSpc>
                  <a:spcBef>
                    <a:spcPts val="0"/>
                  </a:spcBef>
                  <a:spcAft>
                    <a:spcPts val="0"/>
                  </a:spcAft>
                  <a:buNone/>
                </a:pPr>
                <a:r>
                  <a:rPr lang="en-US" sz="1800">
                    <a:solidFill>
                      <a:schemeClr val="dk1"/>
                    </a:solidFill>
                    <a:latin typeface="Calibri"/>
                    <a:ea typeface="Calibri"/>
                    <a:cs typeface="Calibri"/>
                    <a:sym typeface="Calibri"/>
                  </a:rPr>
                  <a:t>100 : if a&lt;b goto ______</a:t>
                </a:r>
                <a:endParaRPr/>
              </a:p>
              <a:p>
                <a:pPr indent="0" lvl="0" marL="0" marR="0" rtl="0" algn="l">
                  <a:lnSpc>
                    <a:spcPct val="120000"/>
                  </a:lnSpc>
                  <a:spcBef>
                    <a:spcPts val="0"/>
                  </a:spcBef>
                  <a:spcAft>
                    <a:spcPts val="0"/>
                  </a:spcAft>
                  <a:buNone/>
                </a:pPr>
                <a:r>
                  <a:rPr lang="en-US" sz="1800">
                    <a:solidFill>
                      <a:schemeClr val="dk1"/>
                    </a:solidFill>
                    <a:latin typeface="Calibri"/>
                    <a:ea typeface="Calibri"/>
                    <a:cs typeface="Calibri"/>
                    <a:sym typeface="Calibri"/>
                  </a:rPr>
                  <a:t>101 : goto ______</a:t>
                </a:r>
                <a:endParaRPr/>
              </a:p>
              <a:p>
                <a:pPr indent="0" lvl="0" marL="0" marR="0" rtl="0" algn="l">
                  <a:lnSpc>
                    <a:spcPct val="120000"/>
                  </a:lnSpc>
                  <a:spcBef>
                    <a:spcPts val="0"/>
                  </a:spcBef>
                  <a:spcAft>
                    <a:spcPts val="0"/>
                  </a:spcAft>
                  <a:buNone/>
                </a:pPr>
                <a:r>
                  <a:rPr lang="en-US" sz="1800">
                    <a:solidFill>
                      <a:schemeClr val="dk1"/>
                    </a:solidFill>
                    <a:latin typeface="Calibri"/>
                    <a:ea typeface="Calibri"/>
                    <a:cs typeface="Calibri"/>
                    <a:sym typeface="Calibri"/>
                  </a:rPr>
                  <a:t>102 : if c&lt;d goto _____</a:t>
                </a:r>
                <a:endParaRPr/>
              </a:p>
              <a:p>
                <a:pPr indent="0" lvl="0" marL="0" marR="0" rtl="0" algn="l">
                  <a:lnSpc>
                    <a:spcPct val="120000"/>
                  </a:lnSpc>
                  <a:spcBef>
                    <a:spcPts val="0"/>
                  </a:spcBef>
                  <a:spcAft>
                    <a:spcPts val="0"/>
                  </a:spcAft>
                  <a:buNone/>
                </a:pPr>
                <a:r>
                  <a:rPr lang="en-US" sz="1800">
                    <a:solidFill>
                      <a:schemeClr val="dk1"/>
                    </a:solidFill>
                    <a:latin typeface="Calibri"/>
                    <a:ea typeface="Calibri"/>
                    <a:cs typeface="Calibri"/>
                    <a:sym typeface="Calibri"/>
                  </a:rPr>
                  <a:t>103 : goto _____</a:t>
                </a:r>
                <a:endParaRPr/>
              </a:p>
              <a:p>
                <a:pPr indent="0" lvl="0" marL="0" marR="0" rtl="0" algn="l">
                  <a:lnSpc>
                    <a:spcPct val="120000"/>
                  </a:lnSpc>
                  <a:spcBef>
                    <a:spcPts val="0"/>
                  </a:spcBef>
                  <a:spcAft>
                    <a:spcPts val="0"/>
                  </a:spcAft>
                  <a:buNone/>
                </a:pPr>
                <a:r>
                  <a:rPr lang="en-US" sz="1800">
                    <a:solidFill>
                      <a:schemeClr val="dk1"/>
                    </a:solidFill>
                    <a:latin typeface="Calibri"/>
                    <a:ea typeface="Calibri"/>
                    <a:cs typeface="Calibri"/>
                    <a:sym typeface="Calibri"/>
                  </a:rPr>
                  <a:t>104 : if e&lt;f goto _____</a:t>
                </a:r>
                <a:endParaRPr/>
              </a:p>
              <a:p>
                <a:pPr indent="0" lvl="0" marL="0" marR="0" rtl="0" algn="l">
                  <a:lnSpc>
                    <a:spcPct val="120000"/>
                  </a:lnSpc>
                  <a:spcBef>
                    <a:spcPts val="0"/>
                  </a:spcBef>
                  <a:spcAft>
                    <a:spcPts val="0"/>
                  </a:spcAft>
                  <a:buNone/>
                </a:pPr>
                <a:r>
                  <a:rPr lang="en-US" sz="1800">
                    <a:solidFill>
                      <a:schemeClr val="dk1"/>
                    </a:solidFill>
                    <a:latin typeface="Calibri"/>
                    <a:ea typeface="Calibri"/>
                    <a:cs typeface="Calibri"/>
                    <a:sym typeface="Calibri"/>
                  </a:rPr>
                  <a:t>105 : goto _____</a:t>
                </a:r>
                <a:endParaRPr sz="1800">
                  <a:solidFill>
                    <a:schemeClr val="dk1"/>
                  </a:solidFill>
                  <a:latin typeface="Calibri"/>
                  <a:ea typeface="Calibri"/>
                  <a:cs typeface="Calibri"/>
                  <a:sym typeface="Calibri"/>
                </a:endParaRPr>
              </a:p>
            </p:txBody>
          </p:sp>
          <p:sp>
            <p:nvSpPr>
              <p:cNvPr id="135" name="Google Shape;135;p19"/>
              <p:cNvSpPr txBox="1"/>
              <p:nvPr/>
            </p:nvSpPr>
            <p:spPr>
              <a:xfrm>
                <a:off x="5101389" y="6112489"/>
                <a:ext cx="70104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Note</a:t>
                </a:r>
                <a:r>
                  <a:rPr lang="en-US" sz="1800">
                    <a:solidFill>
                      <a:schemeClr val="dk1"/>
                    </a:solidFill>
                    <a:latin typeface="Calibri"/>
                    <a:ea typeface="Calibri"/>
                    <a:cs typeface="Calibri"/>
                    <a:sym typeface="Calibri"/>
                  </a:rPr>
                  <a:t> : The goto’s in statements 100, 103, 104 and 105 will get filled later in the compilation process</a:t>
                </a:r>
                <a:endParaRPr sz="1800">
                  <a:solidFill>
                    <a:schemeClr val="dk1"/>
                  </a:solidFill>
                  <a:latin typeface="Calibri"/>
                  <a:ea typeface="Calibri"/>
                  <a:cs typeface="Calibri"/>
                  <a:sym typeface="Calibri"/>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448886" y="0"/>
            <a:ext cx="11178517" cy="9351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Arial"/>
              <a:buNone/>
            </a:pPr>
            <a:r>
              <a:rPr lang="en-US" sz="3000">
                <a:latin typeface="Arial"/>
                <a:ea typeface="Arial"/>
                <a:cs typeface="Arial"/>
                <a:sym typeface="Arial"/>
              </a:rPr>
              <a:t>Backpatching in the Translation Scheme for Flow of Control Statements</a:t>
            </a:r>
            <a:endParaRPr sz="3000">
              <a:latin typeface="Arial"/>
              <a:ea typeface="Arial"/>
              <a:cs typeface="Arial"/>
              <a:sym typeface="Arial"/>
            </a:endParaRPr>
          </a:p>
        </p:txBody>
      </p:sp>
      <p:sp>
        <p:nvSpPr>
          <p:cNvPr id="141" name="Google Shape;141;p20"/>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Backpatching can be used to translate flow-of-control statements in one pass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Consider the grammar</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S → if E then S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if E then S1 else S2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while E do S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begin L end |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L → L ; S | S</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where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t>
            </a:r>
            <a:r>
              <a:rPr b="1" lang="en-US" sz="1800">
                <a:solidFill>
                  <a:schemeClr val="dk1"/>
                </a:solidFill>
                <a:latin typeface="Bookman Old Style"/>
                <a:ea typeface="Bookman Old Style"/>
                <a:cs typeface="Bookman Old Style"/>
                <a:sym typeface="Bookman Old Style"/>
              </a:rPr>
              <a:t>S</a:t>
            </a:r>
            <a:r>
              <a:rPr lang="en-US" sz="1800">
                <a:solidFill>
                  <a:schemeClr val="dk1"/>
                </a:solidFill>
                <a:latin typeface="Bookman Old Style"/>
                <a:ea typeface="Bookman Old Style"/>
                <a:cs typeface="Bookman Old Style"/>
                <a:sym typeface="Bookman Old Style"/>
              </a:rPr>
              <a:t> denotes a statement</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t>
            </a:r>
            <a:r>
              <a:rPr b="1" lang="en-US" sz="1800">
                <a:solidFill>
                  <a:schemeClr val="dk1"/>
                </a:solidFill>
                <a:latin typeface="Bookman Old Style"/>
                <a:ea typeface="Bookman Old Style"/>
                <a:cs typeface="Bookman Old Style"/>
                <a:sym typeface="Bookman Old Style"/>
              </a:rPr>
              <a:t>L </a:t>
            </a:r>
            <a:r>
              <a:rPr lang="en-US" sz="1800">
                <a:solidFill>
                  <a:schemeClr val="dk1"/>
                </a:solidFill>
                <a:latin typeface="Bookman Old Style"/>
                <a:ea typeface="Bookman Old Style"/>
                <a:cs typeface="Bookman Old Style"/>
                <a:sym typeface="Bookman Old Style"/>
              </a:rPr>
              <a:t>denotes a statement list</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t>
            </a:r>
            <a:r>
              <a:rPr b="1" lang="en-US" sz="1800">
                <a:solidFill>
                  <a:schemeClr val="dk1"/>
                </a:solidFill>
                <a:latin typeface="Bookman Old Style"/>
                <a:ea typeface="Bookman Old Style"/>
                <a:cs typeface="Bookman Old Style"/>
                <a:sym typeface="Bookman Old Style"/>
              </a:rPr>
              <a:t>A</a:t>
            </a:r>
            <a:r>
              <a:rPr lang="en-US" sz="1800">
                <a:solidFill>
                  <a:schemeClr val="dk1"/>
                </a:solidFill>
                <a:latin typeface="Bookman Old Style"/>
                <a:ea typeface="Bookman Old Style"/>
                <a:cs typeface="Bookman Old Style"/>
                <a:sym typeface="Bookman Old Style"/>
              </a:rPr>
              <a:t> denotes an assignment statement</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t>
            </a:r>
            <a:r>
              <a:rPr b="1" lang="en-US" sz="1800">
                <a:solidFill>
                  <a:schemeClr val="dk1"/>
                </a:solidFill>
                <a:latin typeface="Bookman Old Style"/>
                <a:ea typeface="Bookman Old Style"/>
                <a:cs typeface="Bookman Old Style"/>
                <a:sym typeface="Bookman Old Style"/>
              </a:rPr>
              <a:t>E</a:t>
            </a:r>
            <a:r>
              <a:rPr lang="en-US" sz="1800">
                <a:solidFill>
                  <a:schemeClr val="dk1"/>
                </a:solidFill>
                <a:latin typeface="Bookman Old Style"/>
                <a:ea typeface="Bookman Old Style"/>
                <a:cs typeface="Bookman Old Style"/>
                <a:sym typeface="Bookman Old Style"/>
              </a:rPr>
              <a:t> denotes a Boolean expression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48886" y="0"/>
            <a:ext cx="11743114"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latin typeface="Arial"/>
                <a:ea typeface="Arial"/>
                <a:cs typeface="Arial"/>
                <a:sym typeface="Arial"/>
              </a:rPr>
              <a:t>Backpatching in the Translation Scheme for Flow of Control Statements – cont..</a:t>
            </a:r>
            <a:endParaRPr sz="2800">
              <a:latin typeface="Arial"/>
              <a:ea typeface="Arial"/>
              <a:cs typeface="Arial"/>
              <a:sym typeface="Arial"/>
            </a:endParaRPr>
          </a:p>
        </p:txBody>
      </p:sp>
      <p:sp>
        <p:nvSpPr>
          <p:cNvPr id="147" name="Google Shape;147;p21"/>
          <p:cNvSpPr txBox="1"/>
          <p:nvPr>
            <p:ph idx="1" type="body"/>
          </p:nvPr>
        </p:nvSpPr>
        <p:spPr>
          <a:xfrm>
            <a:off x="6953976" y="891252"/>
            <a:ext cx="4708633" cy="5063465"/>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When </a:t>
            </a:r>
            <a:r>
              <a:rPr b="1" lang="en-US" sz="1600">
                <a:solidFill>
                  <a:schemeClr val="dk1"/>
                </a:solidFill>
                <a:latin typeface="Bookman Old Style"/>
                <a:ea typeface="Bookman Old Style"/>
                <a:cs typeface="Bookman Old Style"/>
                <a:sym typeface="Bookman Old Style"/>
              </a:rPr>
              <a:t>E </a:t>
            </a:r>
            <a:r>
              <a:rPr lang="en-US" sz="1600">
                <a:solidFill>
                  <a:schemeClr val="dk1"/>
                </a:solidFill>
                <a:latin typeface="Bookman Old Style"/>
                <a:ea typeface="Bookman Old Style"/>
                <a:cs typeface="Bookman Old Style"/>
                <a:sym typeface="Bookman Old Style"/>
              </a:rPr>
              <a:t>is true, the jumps are backpatched to </a:t>
            </a:r>
            <a:r>
              <a:rPr b="1" lang="en-US" sz="1600">
                <a:solidFill>
                  <a:schemeClr val="dk1"/>
                </a:solidFill>
                <a:latin typeface="Bookman Old Style"/>
                <a:ea typeface="Bookman Old Style"/>
                <a:cs typeface="Bookman Old Style"/>
                <a:sym typeface="Bookman Old Style"/>
              </a:rPr>
              <a:t>M.quad</a:t>
            </a:r>
            <a:r>
              <a:rPr lang="en-US" sz="1600">
                <a:solidFill>
                  <a:schemeClr val="dk1"/>
                </a:solidFill>
                <a:latin typeface="Bookman Old Style"/>
                <a:ea typeface="Bookman Old Style"/>
                <a:cs typeface="Bookman Old Style"/>
                <a:sym typeface="Bookman Old Style"/>
              </a:rPr>
              <a:t>, which is the beginning of the code for </a:t>
            </a:r>
            <a:r>
              <a:rPr b="1" lang="en-US" sz="1600">
                <a:solidFill>
                  <a:schemeClr val="dk1"/>
                </a:solidFill>
                <a:latin typeface="Bookman Old Style"/>
                <a:ea typeface="Bookman Old Style"/>
                <a:cs typeface="Bookman Old Style"/>
                <a:sym typeface="Bookman Old Style"/>
              </a:rPr>
              <a:t>S1</a:t>
            </a:r>
            <a:endParaRPr/>
          </a:p>
          <a:p>
            <a:pPr indent="-228600" lvl="0" marL="2286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When </a:t>
            </a:r>
            <a:r>
              <a:rPr b="1" lang="en-US" sz="1600">
                <a:solidFill>
                  <a:schemeClr val="dk1"/>
                </a:solidFill>
                <a:latin typeface="Bookman Old Style"/>
                <a:ea typeface="Bookman Old Style"/>
                <a:cs typeface="Bookman Old Style"/>
                <a:sym typeface="Bookman Old Style"/>
              </a:rPr>
              <a:t>E</a:t>
            </a:r>
            <a:r>
              <a:rPr lang="en-US" sz="1600">
                <a:solidFill>
                  <a:schemeClr val="dk1"/>
                </a:solidFill>
                <a:latin typeface="Bookman Old Style"/>
                <a:ea typeface="Bookman Old Style"/>
                <a:cs typeface="Bookman Old Style"/>
                <a:sym typeface="Bookman Old Style"/>
              </a:rPr>
              <a:t> is false, the jumps are backpatched to go the beginning of the code for </a:t>
            </a:r>
            <a:r>
              <a:rPr b="1" lang="en-US" sz="1600">
                <a:solidFill>
                  <a:schemeClr val="dk1"/>
                </a:solidFill>
                <a:latin typeface="Bookman Old Style"/>
                <a:ea typeface="Bookman Old Style"/>
                <a:cs typeface="Bookman Old Style"/>
                <a:sym typeface="Bookman Old Style"/>
              </a:rPr>
              <a:t>S2</a:t>
            </a:r>
            <a:endParaRPr/>
          </a:p>
          <a:p>
            <a:pPr indent="-228600" lvl="0" marL="228600" rtl="0" algn="l">
              <a:lnSpc>
                <a:spcPct val="120000"/>
              </a:lnSpc>
              <a:spcBef>
                <a:spcPts val="400"/>
              </a:spcBef>
              <a:spcAft>
                <a:spcPts val="0"/>
              </a:spcAft>
              <a:buClr>
                <a:schemeClr val="dk1"/>
              </a:buClr>
              <a:buSzPts val="1600"/>
              <a:buChar char="•"/>
            </a:pPr>
            <a:r>
              <a:rPr b="1" lang="en-US" sz="1600">
                <a:solidFill>
                  <a:schemeClr val="dk1"/>
                </a:solidFill>
                <a:latin typeface="Bookman Old Style"/>
                <a:ea typeface="Bookman Old Style"/>
                <a:cs typeface="Bookman Old Style"/>
                <a:sym typeface="Bookman Old Style"/>
              </a:rPr>
              <a:t>L.nextlist </a:t>
            </a:r>
            <a:r>
              <a:rPr lang="en-US" sz="1600">
                <a:solidFill>
                  <a:schemeClr val="dk1"/>
                </a:solidFill>
                <a:latin typeface="Bookman Old Style"/>
                <a:ea typeface="Bookman Old Style"/>
                <a:cs typeface="Bookman Old Style"/>
                <a:sym typeface="Bookman Old Style"/>
              </a:rPr>
              <a:t>and </a:t>
            </a:r>
            <a:r>
              <a:rPr b="1" lang="en-US" sz="1600">
                <a:solidFill>
                  <a:schemeClr val="dk1"/>
                </a:solidFill>
                <a:latin typeface="Bookman Old Style"/>
                <a:ea typeface="Bookman Old Style"/>
                <a:cs typeface="Bookman Old Style"/>
                <a:sym typeface="Bookman Old Style"/>
              </a:rPr>
              <a:t>S.nextlist </a:t>
            </a:r>
            <a:r>
              <a:rPr lang="en-US" sz="1600">
                <a:solidFill>
                  <a:schemeClr val="dk1"/>
                </a:solidFill>
                <a:latin typeface="Bookman Old Style"/>
                <a:ea typeface="Bookman Old Style"/>
                <a:cs typeface="Bookman Old Style"/>
                <a:sym typeface="Bookman Old Style"/>
              </a:rPr>
              <a:t>are the lists of unfilled quadruples that must be completed by backpatching</a:t>
            </a:r>
            <a:endParaRPr/>
          </a:p>
          <a:p>
            <a:pPr indent="-228600" lvl="0" marL="2286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The list </a:t>
            </a:r>
            <a:r>
              <a:rPr b="1" lang="en-US" sz="1600">
                <a:solidFill>
                  <a:schemeClr val="dk1"/>
                </a:solidFill>
                <a:latin typeface="Bookman Old Style"/>
                <a:ea typeface="Bookman Old Style"/>
                <a:cs typeface="Bookman Old Style"/>
                <a:sym typeface="Bookman Old Style"/>
              </a:rPr>
              <a:t>S.nextlist </a:t>
            </a:r>
            <a:r>
              <a:rPr lang="en-US" sz="1600">
                <a:solidFill>
                  <a:schemeClr val="dk1"/>
                </a:solidFill>
                <a:latin typeface="Bookman Old Style"/>
                <a:ea typeface="Bookman Old Style"/>
                <a:cs typeface="Bookman Old Style"/>
                <a:sym typeface="Bookman Old Style"/>
              </a:rPr>
              <a:t>includes all jumps out of </a:t>
            </a:r>
            <a:r>
              <a:rPr b="1" lang="en-US" sz="1600">
                <a:solidFill>
                  <a:schemeClr val="dk1"/>
                </a:solidFill>
                <a:latin typeface="Bookman Old Style"/>
                <a:ea typeface="Bookman Old Style"/>
                <a:cs typeface="Bookman Old Style"/>
                <a:sym typeface="Bookman Old Style"/>
              </a:rPr>
              <a:t>S1 </a:t>
            </a:r>
            <a:r>
              <a:rPr lang="en-US" sz="1600">
                <a:solidFill>
                  <a:schemeClr val="dk1"/>
                </a:solidFill>
                <a:latin typeface="Bookman Old Style"/>
                <a:ea typeface="Bookman Old Style"/>
                <a:cs typeface="Bookman Old Style"/>
                <a:sym typeface="Bookman Old Style"/>
              </a:rPr>
              <a:t>and </a:t>
            </a:r>
            <a:r>
              <a:rPr b="1" lang="en-US" sz="1600">
                <a:solidFill>
                  <a:schemeClr val="dk1"/>
                </a:solidFill>
                <a:latin typeface="Bookman Old Style"/>
                <a:ea typeface="Bookman Old Style"/>
                <a:cs typeface="Bookman Old Style"/>
                <a:sym typeface="Bookman Old Style"/>
              </a:rPr>
              <a:t>S2</a:t>
            </a:r>
            <a:r>
              <a:rPr lang="en-US" sz="1600">
                <a:solidFill>
                  <a:schemeClr val="dk1"/>
                </a:solidFill>
                <a:latin typeface="Bookman Old Style"/>
                <a:ea typeface="Bookman Old Style"/>
                <a:cs typeface="Bookman Old Style"/>
                <a:sym typeface="Bookman Old Style"/>
              </a:rPr>
              <a:t>, as well as the jump generated by </a:t>
            </a:r>
            <a:r>
              <a:rPr b="1" lang="en-US" sz="1600">
                <a:solidFill>
                  <a:schemeClr val="dk1"/>
                </a:solidFill>
                <a:latin typeface="Bookman Old Style"/>
                <a:ea typeface="Bookman Old Style"/>
                <a:cs typeface="Bookman Old Style"/>
                <a:sym typeface="Bookman Old Style"/>
              </a:rPr>
              <a:t>N</a:t>
            </a:r>
            <a:endParaRPr/>
          </a:p>
          <a:p>
            <a:pPr indent="-228600" lvl="0" marL="2286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The nonterminal </a:t>
            </a:r>
            <a:r>
              <a:rPr b="1" lang="en-US" sz="1600">
                <a:solidFill>
                  <a:schemeClr val="dk1"/>
                </a:solidFill>
                <a:latin typeface="Bookman Old Style"/>
                <a:ea typeface="Bookman Old Style"/>
                <a:cs typeface="Bookman Old Style"/>
                <a:sym typeface="Bookman Old Style"/>
              </a:rPr>
              <a:t>E </a:t>
            </a:r>
            <a:r>
              <a:rPr lang="en-US" sz="1600">
                <a:solidFill>
                  <a:schemeClr val="dk1"/>
                </a:solidFill>
                <a:latin typeface="Bookman Old Style"/>
                <a:ea typeface="Bookman Old Style"/>
                <a:cs typeface="Bookman Old Style"/>
                <a:sym typeface="Bookman Old Style"/>
              </a:rPr>
              <a:t>has 2 attributes </a:t>
            </a:r>
            <a:r>
              <a:rPr b="1" lang="en-US" sz="1600">
                <a:solidFill>
                  <a:schemeClr val="dk1"/>
                </a:solidFill>
                <a:latin typeface="Bookman Old Style"/>
                <a:ea typeface="Bookman Old Style"/>
                <a:cs typeface="Bookman Old Style"/>
                <a:sym typeface="Bookman Old Style"/>
              </a:rPr>
              <a:t>E.truelist </a:t>
            </a:r>
            <a:r>
              <a:rPr lang="en-US" sz="1600">
                <a:solidFill>
                  <a:schemeClr val="dk1"/>
                </a:solidFill>
                <a:latin typeface="Bookman Old Style"/>
                <a:ea typeface="Bookman Old Style"/>
                <a:cs typeface="Bookman Old Style"/>
                <a:sym typeface="Bookman Old Style"/>
              </a:rPr>
              <a:t>and </a:t>
            </a:r>
            <a:r>
              <a:rPr b="1" lang="en-US" sz="1600">
                <a:solidFill>
                  <a:schemeClr val="dk1"/>
                </a:solidFill>
                <a:latin typeface="Bookman Old Style"/>
                <a:ea typeface="Bookman Old Style"/>
                <a:cs typeface="Bookman Old Style"/>
                <a:sym typeface="Bookman Old Style"/>
              </a:rPr>
              <a:t>E.falselist</a:t>
            </a:r>
            <a:endParaRPr b="1" sz="16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The marker nonterminal </a:t>
            </a:r>
            <a:r>
              <a:rPr b="1" lang="en-US" sz="1600">
                <a:solidFill>
                  <a:schemeClr val="dk1"/>
                </a:solidFill>
                <a:latin typeface="Bookman Old Style"/>
                <a:ea typeface="Bookman Old Style"/>
                <a:cs typeface="Bookman Old Style"/>
                <a:sym typeface="Bookman Old Style"/>
              </a:rPr>
              <a:t>M</a:t>
            </a:r>
            <a:r>
              <a:rPr lang="en-US" sz="1600">
                <a:solidFill>
                  <a:schemeClr val="dk1"/>
                </a:solidFill>
                <a:latin typeface="Bookman Old Style"/>
                <a:ea typeface="Bookman Old Style"/>
                <a:cs typeface="Bookman Old Style"/>
                <a:sym typeface="Bookman Old Style"/>
              </a:rPr>
              <a:t> has an attribute </a:t>
            </a:r>
            <a:r>
              <a:rPr b="1" lang="en-US" sz="1600">
                <a:solidFill>
                  <a:schemeClr val="dk1"/>
                </a:solidFill>
                <a:latin typeface="Bookman Old Style"/>
                <a:ea typeface="Bookman Old Style"/>
                <a:cs typeface="Bookman Old Style"/>
                <a:sym typeface="Bookman Old Style"/>
              </a:rPr>
              <a:t>M.quad</a:t>
            </a:r>
            <a:endParaRPr b="1" sz="1600">
              <a:latin typeface="Bookman Old Style"/>
              <a:ea typeface="Bookman Old Style"/>
              <a:cs typeface="Bookman Old Style"/>
              <a:sym typeface="Bookman Old Style"/>
            </a:endParaRPr>
          </a:p>
        </p:txBody>
      </p:sp>
      <p:pic>
        <p:nvPicPr>
          <p:cNvPr id="148" name="Google Shape;148;p21"/>
          <p:cNvPicPr preferRelativeResize="0"/>
          <p:nvPr/>
        </p:nvPicPr>
        <p:blipFill rotWithShape="1">
          <a:blip r:embed="rId3">
            <a:alphaModFix/>
          </a:blip>
          <a:srcRect b="0" l="0" r="0" t="0"/>
          <a:stretch/>
        </p:blipFill>
        <p:spPr>
          <a:xfrm>
            <a:off x="352802" y="903284"/>
            <a:ext cx="6491614" cy="1178397"/>
          </a:xfrm>
          <a:prstGeom prst="rect">
            <a:avLst/>
          </a:prstGeom>
          <a:noFill/>
          <a:ln>
            <a:noFill/>
          </a:ln>
        </p:spPr>
      </p:pic>
      <p:grpSp>
        <p:nvGrpSpPr>
          <p:cNvPr id="149" name="Google Shape;149;p21"/>
          <p:cNvGrpSpPr/>
          <p:nvPr/>
        </p:nvGrpSpPr>
        <p:grpSpPr>
          <a:xfrm>
            <a:off x="301109" y="935127"/>
            <a:ext cx="6543307" cy="5019590"/>
            <a:chOff x="301109" y="935126"/>
            <a:chExt cx="6639392" cy="5039469"/>
          </a:xfrm>
        </p:grpSpPr>
        <p:pic>
          <p:nvPicPr>
            <p:cNvPr id="150" name="Google Shape;150;p21"/>
            <p:cNvPicPr preferRelativeResize="0"/>
            <p:nvPr/>
          </p:nvPicPr>
          <p:blipFill rotWithShape="1">
            <a:blip r:embed="rId4">
              <a:alphaModFix/>
            </a:blip>
            <a:srcRect b="0" l="0" r="0" t="0"/>
            <a:stretch/>
          </p:blipFill>
          <p:spPr>
            <a:xfrm>
              <a:off x="301110" y="5406399"/>
              <a:ext cx="6539319" cy="568196"/>
            </a:xfrm>
            <a:prstGeom prst="rect">
              <a:avLst/>
            </a:prstGeom>
            <a:noFill/>
            <a:ln>
              <a:noFill/>
            </a:ln>
          </p:spPr>
        </p:pic>
        <p:pic>
          <p:nvPicPr>
            <p:cNvPr id="151" name="Google Shape;151;p21"/>
            <p:cNvPicPr preferRelativeResize="0"/>
            <p:nvPr/>
          </p:nvPicPr>
          <p:blipFill rotWithShape="1">
            <a:blip r:embed="rId5">
              <a:alphaModFix/>
            </a:blip>
            <a:srcRect b="0" l="0" r="0" t="0"/>
            <a:stretch/>
          </p:blipFill>
          <p:spPr>
            <a:xfrm>
              <a:off x="305096" y="935126"/>
              <a:ext cx="6635405" cy="1204499"/>
            </a:xfrm>
            <a:prstGeom prst="rect">
              <a:avLst/>
            </a:prstGeom>
            <a:noFill/>
            <a:ln>
              <a:noFill/>
            </a:ln>
          </p:spPr>
        </p:pic>
        <p:pic>
          <p:nvPicPr>
            <p:cNvPr id="152" name="Google Shape;152;p21"/>
            <p:cNvPicPr preferRelativeResize="0"/>
            <p:nvPr/>
          </p:nvPicPr>
          <p:blipFill rotWithShape="1">
            <a:blip r:embed="rId6">
              <a:alphaModFix/>
            </a:blip>
            <a:srcRect b="0" l="0" r="0" t="0"/>
            <a:stretch/>
          </p:blipFill>
          <p:spPr>
            <a:xfrm>
              <a:off x="301109" y="2113523"/>
              <a:ext cx="6539320" cy="3349149"/>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