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9F6DB0E-4350-4B49-A728-3329D5B3C95C}">
  <a:tblStyle styleId="{A9F6DB0E-4350-4B49-A728-3329D5B3C95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2"/>
          <p:cNvSpPr txBox="1"/>
          <p:nvPr/>
        </p:nvSpPr>
        <p:spPr>
          <a:xfrm>
            <a:off x="10298545" y="240145"/>
            <a:ext cx="1524000" cy="563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44200" y="270164"/>
            <a:ext cx="121920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677917" y="1122363"/>
            <a:ext cx="10610193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0"/>
              <a:buFont typeface="Arial"/>
              <a:buNone/>
            </a:pP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18CSC304J</a:t>
            </a:r>
            <a:b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4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COMPILER DESIGN</a:t>
            </a:r>
            <a:endParaRPr b="1" sz="4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524000" y="3602037"/>
            <a:ext cx="9144000" cy="3108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b="1" sz="3600">
              <a:solidFill>
                <a:srgbClr val="0000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3600"/>
              <a:buNone/>
            </a:pPr>
            <a:r>
              <a:rPr b="1" lang="en-US" sz="3600">
                <a:solidFill>
                  <a:srgbClr val="0000FF"/>
                </a:solidFill>
              </a:rPr>
              <a:t>UNIT 4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3600"/>
              <a:buNone/>
            </a:pPr>
            <a:r>
              <a:rPr b="1" lang="en-US" sz="3600">
                <a:solidFill>
                  <a:srgbClr val="0000FF"/>
                </a:solidFill>
              </a:rPr>
              <a:t>SESSIONS 1, 2 &amp; 3 (a)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448886" y="0"/>
            <a:ext cx="8914569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Linear Representation - Three Address Code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448887" y="808891"/>
            <a:ext cx="1117851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Three address code is a sequence of statements of the general form 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x := y op z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where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x, y and z are names, constants or compiler generated temporaries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op stands for an operator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Three address code is a linearized representation of a syntax tree or a DAG</a:t>
            </a:r>
            <a:endParaRPr/>
          </a:p>
          <a:p>
            <a:pPr indent="-1143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143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143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143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143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143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reason for the term “three-address code is that each statement usually contains three addresses, two for operands and one for the result</a:t>
            </a: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 rotWithShape="1">
          <a:blip r:embed="rId3">
            <a:alphaModFix/>
          </a:blip>
          <a:srcRect b="0" l="0" r="0" t="5061"/>
          <a:stretch/>
        </p:blipFill>
        <p:spPr>
          <a:xfrm>
            <a:off x="2357060" y="3531464"/>
            <a:ext cx="1922332" cy="1922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1888" y="3803904"/>
            <a:ext cx="1922332" cy="140588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/>
        </p:nvSpPr>
        <p:spPr>
          <a:xfrm>
            <a:off x="1651732" y="3154775"/>
            <a:ext cx="3332988" cy="3766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Code for the syntax tree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5540788" y="3240655"/>
            <a:ext cx="3332988" cy="3766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Code for the DAG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69474" y="862674"/>
            <a:ext cx="2069952" cy="192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448886" y="0"/>
            <a:ext cx="8914569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Types of Three Address Statements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448887" y="808891"/>
            <a:ext cx="1117851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Assignment statements of the form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x := y op z 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where op is a binary arithmetic or logical operation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Assignment instructions of the form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x := op y 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where op is a unary operation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Some of the unary operations are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	* unary minus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* logical negation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* shift operators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* conversion operators (eg. Convert a fixed-point number to a floating-point number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3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Copy statements of the form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x := y 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where the value of y is assigned to x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3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unconditional jump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goto L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(The three address statement with label L is the next to be executed)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3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Conditional jumps such as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if x relop y goto 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448886" y="0"/>
            <a:ext cx="8914569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Types of Three Address Statements – cont..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448887" y="808891"/>
            <a:ext cx="1117851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 startAt="6"/>
            </a:pP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param x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and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call p,n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for procedure calls and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return y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param x1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param x2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…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param xn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call p,n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These sequence of statements are generated for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 ( x1, x2, …., xn )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7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Indexed assignments of the form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7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Address and pointer assignments of the form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x := &amp;y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	x := *y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*x := y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ctrTitle"/>
          </p:nvPr>
        </p:nvSpPr>
        <p:spPr>
          <a:xfrm>
            <a:off x="677917" y="1122363"/>
            <a:ext cx="10610193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200"/>
              <a:buFont typeface="Arial"/>
              <a:buNone/>
            </a:pPr>
            <a:r>
              <a:rPr lang="en-US" sz="7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IMPLEMENTATION OF THREE ADDRESS STATEMENTS</a:t>
            </a:r>
            <a:endParaRPr b="1" sz="7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448886" y="0"/>
            <a:ext cx="7890441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Implementation of Three Address Statements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448887" y="808891"/>
            <a:ext cx="1117851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three address statement is an abstract form of intermediate code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 a compiler, these statements can be implemented as records with fields for the operator and the operands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Three such representations are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Quadruples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Triples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Indirect Triples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448886" y="0"/>
            <a:ext cx="7890441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Quadruples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448887" y="808891"/>
            <a:ext cx="1117851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quadruple is a record structure with four fields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op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arg1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arg2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result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Example: Consider the statement x := y op z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op = op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arg1 = y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arg2 = z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result = x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 u="sng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NOTE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Statements with unary operators do not use arg2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Operators like param do not use arg2 and result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Conditional and unconditional jumps put the target label in result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448886" y="0"/>
            <a:ext cx="7890441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Quadruples – cont..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448887" y="808891"/>
            <a:ext cx="1117851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 u="sng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EXAMPLE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:= b * -c + b * -c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 u="sng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NOTE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contents of fields arg1, arg2 and result are pointers to the symbol-table entries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 temporary names must also be entered into the symbol table as they are created</a:t>
            </a:r>
            <a:endParaRPr/>
          </a:p>
        </p:txBody>
      </p:sp>
      <p:pic>
        <p:nvPicPr>
          <p:cNvPr id="189" name="Google Shape;189;p28"/>
          <p:cNvPicPr preferRelativeResize="0"/>
          <p:nvPr/>
        </p:nvPicPr>
        <p:blipFill rotWithShape="1">
          <a:blip r:embed="rId3">
            <a:alphaModFix/>
          </a:blip>
          <a:srcRect b="0" l="3579" r="0" t="0"/>
          <a:stretch/>
        </p:blipFill>
        <p:spPr>
          <a:xfrm>
            <a:off x="2761487" y="970270"/>
            <a:ext cx="8261201" cy="341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448886" y="0"/>
            <a:ext cx="7890441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Triples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448887" y="808891"/>
            <a:ext cx="1117851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To avoid entering temporary names into the symbol table, we might refer to a temporary value by the position of the statement that computes it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Thus, we can represent three-address statements with only 3 fields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op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arg1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arg2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Since three fields are used, this format is known as triples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Parenthesized numbers represent pointers into the triple structure itself</a:t>
            </a:r>
            <a:endParaRPr/>
          </a:p>
        </p:txBody>
      </p:sp>
      <p:pic>
        <p:nvPicPr>
          <p:cNvPr id="196" name="Google Shape;19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2373" y="3907213"/>
            <a:ext cx="6728475" cy="2364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448886" y="0"/>
            <a:ext cx="7890441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Triples – cont..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448887" y="808891"/>
            <a:ext cx="1117851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ternary operation like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x[i] := y 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requires two entries in the triple structure</a:t>
            </a:r>
            <a:endParaRPr/>
          </a:p>
          <a:p>
            <a:pPr indent="-1143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143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143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143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143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143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x := y[i] 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is naturally represented as two operations</a:t>
            </a:r>
            <a:endParaRPr/>
          </a:p>
          <a:p>
            <a:pPr indent="-1143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203" name="Google Shape;20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8206" y="1380839"/>
            <a:ext cx="3715268" cy="2048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58206" y="4237891"/>
            <a:ext cx="3667637" cy="1943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448886" y="0"/>
            <a:ext cx="7890441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Indirect Triples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1"/>
          <p:cNvSpPr txBox="1"/>
          <p:nvPr>
            <p:ph idx="1" type="body"/>
          </p:nvPr>
        </p:nvSpPr>
        <p:spPr>
          <a:xfrm>
            <a:off x="448887" y="808891"/>
            <a:ext cx="1117851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Indirect triples list pointers to triples, rather than listing the triples themselves</a:t>
            </a:r>
            <a:endParaRPr/>
          </a:p>
        </p:txBody>
      </p:sp>
      <p:grpSp>
        <p:nvGrpSpPr>
          <p:cNvPr id="211" name="Google Shape;211;p31"/>
          <p:cNvGrpSpPr/>
          <p:nvPr/>
        </p:nvGrpSpPr>
        <p:grpSpPr>
          <a:xfrm>
            <a:off x="2191734" y="1742075"/>
            <a:ext cx="6623082" cy="3695227"/>
            <a:chOff x="2191734" y="1339739"/>
            <a:chExt cx="6623082" cy="3695227"/>
          </a:xfrm>
        </p:grpSpPr>
        <p:pic>
          <p:nvPicPr>
            <p:cNvPr id="212" name="Google Shape;212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91734" y="1339739"/>
              <a:ext cx="6623082" cy="29200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" name="Google Shape;213;p31"/>
            <p:cNvSpPr txBox="1"/>
            <p:nvPr/>
          </p:nvSpPr>
          <p:spPr>
            <a:xfrm>
              <a:off x="2215616" y="4099840"/>
              <a:ext cx="2178490" cy="9351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rm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Indirect Triples</a:t>
              </a:r>
              <a:endParaRPr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1"/>
            <p:cNvSpPr txBox="1"/>
            <p:nvPr/>
          </p:nvSpPr>
          <p:spPr>
            <a:xfrm>
              <a:off x="6351537" y="4063264"/>
              <a:ext cx="1446359" cy="9351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rm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Triples</a:t>
              </a:r>
              <a:endParaRPr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1250404" y="160422"/>
            <a:ext cx="9691192" cy="832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Topics that will be covered </a:t>
            </a:r>
            <a:endParaRPr b="1" sz="4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646545" y="992882"/>
            <a:ext cx="10982037" cy="548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600"/>
              <a:buChar char="•"/>
            </a:pPr>
            <a:r>
              <a:rPr b="1" lang="en-US" sz="2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Intermediate Code Generation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600"/>
              <a:buChar char="•"/>
            </a:pPr>
            <a:r>
              <a:rPr b="1" lang="en-US" sz="2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Intermediate Languages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600"/>
              <a:buChar char="•"/>
            </a:pPr>
            <a:r>
              <a:rPr b="1" lang="en-US" sz="2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Three Address Code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600"/>
              <a:buChar char="•"/>
            </a:pPr>
            <a:r>
              <a:rPr b="1" lang="en-US" sz="2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Syntax Trees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600"/>
              <a:buChar char="•"/>
            </a:pPr>
            <a:r>
              <a:rPr b="1" lang="en-US" sz="2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Postfix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600"/>
              <a:buChar char="•"/>
            </a:pPr>
            <a:r>
              <a:rPr b="1" lang="en-US" sz="2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Implementation of Three Address Statements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600"/>
              <a:buChar char="•"/>
            </a:pPr>
            <a:r>
              <a:rPr b="1" lang="en-US" sz="2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Quadruples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600"/>
              <a:buChar char="•"/>
            </a:pPr>
            <a:r>
              <a:rPr b="1" lang="en-US" sz="2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Triples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600"/>
              <a:buChar char="•"/>
            </a:pPr>
            <a:r>
              <a:rPr b="1" lang="en-US" sz="2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Indirect Triples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600"/>
              <a:buChar char="•"/>
            </a:pPr>
            <a:r>
              <a:rPr b="1" lang="en-US" sz="2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Syntax Directed Translation &amp; Definition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600"/>
              <a:buChar char="•"/>
            </a:pPr>
            <a:r>
              <a:rPr b="1" lang="en-US" sz="2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Syntax tree – Evaluation of Expression – Three address code</a:t>
            </a:r>
            <a:endParaRPr/>
          </a:p>
          <a:p>
            <a:pPr indent="-268288" lvl="1" marL="26828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600"/>
              <a:buChar char="•"/>
            </a:pPr>
            <a:r>
              <a:rPr b="1" lang="en-US" sz="2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Synthesized Attributes, Inherited Attributes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448887" y="0"/>
            <a:ext cx="6650182" cy="6583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Comparison of Representations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448887" y="658368"/>
            <a:ext cx="11178517" cy="5760904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None/>
            </a:pPr>
            <a:r>
              <a:rPr b="1" lang="en-US" sz="17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QUADRUPLES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benefit of quadruple appears in an optimizing compiler, where statements are often moved around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If we move a statement computing x, the statements using x require no change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1700"/>
              <a:buNone/>
            </a:pPr>
            <a:r>
              <a:rPr b="1" lang="en-US" sz="17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TRIPLES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Moving a statement that defines a temporary value requires us to change all references to that statement in arg1 and arg2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This problem makes triples difficult to use in an optimizing compiler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1700"/>
              <a:buNone/>
            </a:pPr>
            <a:r>
              <a:rPr b="1" lang="en-US" sz="17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INDIRECT TRIPLES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statement can be moved by reordering the statement list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Since pointers to temporary values refer to op-arg1-arg2 arrays, which are not changed, none of those pointers need to be changed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 indirect triples is easy to use in an optimizing compiler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1700"/>
              <a:buNone/>
            </a:pPr>
            <a:r>
              <a:rPr b="1" lang="en-US" sz="17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QUADRUPLES &amp; INDIRECT TRIPLES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two notations require about the same amount of space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They are equally efficient for reordering of code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ctrTitle"/>
          </p:nvPr>
        </p:nvSpPr>
        <p:spPr>
          <a:xfrm>
            <a:off x="677917" y="1122363"/>
            <a:ext cx="10610193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200"/>
              <a:buFont typeface="Arial"/>
              <a:buNone/>
            </a:pPr>
            <a:r>
              <a:rPr lang="en-US" sz="7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SYNTAX DIRECTED TRANSLATION  &amp; DEFINITION</a:t>
            </a:r>
            <a:endParaRPr b="1" sz="7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448886" y="0"/>
            <a:ext cx="7890441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Syntax Directed Translation &amp; Definition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4"/>
          <p:cNvSpPr txBox="1"/>
          <p:nvPr>
            <p:ph idx="1" type="body"/>
          </p:nvPr>
        </p:nvSpPr>
        <p:spPr>
          <a:xfrm>
            <a:off x="564597" y="935126"/>
            <a:ext cx="1117851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There are two notations for associating semantic rules with productions: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Syntax Directed Definition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Syntax Directed Translation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Both notations are used for specifying semantic checking and for generating intermediate code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 u="sng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Syntax Directed Definition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Syntax directed definitions are high level specifications for translations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They hide many implementation details and they do not specify explicitly the order in which semantic rules are to be evaluated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 u="sng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Syntax Directed Translation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Syntax directed translation schemes indicate the order in which semantic rules are to be evaluated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 they show some implementation details</a:t>
            </a:r>
            <a:endParaRPr/>
          </a:p>
          <a:p>
            <a:pPr indent="-1143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type="title"/>
          </p:nvPr>
        </p:nvSpPr>
        <p:spPr>
          <a:xfrm>
            <a:off x="448886" y="-73152"/>
            <a:ext cx="7890441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Syntax Directed Definitions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5"/>
          <p:cNvSpPr txBox="1"/>
          <p:nvPr>
            <p:ph idx="1" type="body"/>
          </p:nvPr>
        </p:nvSpPr>
        <p:spPr>
          <a:xfrm>
            <a:off x="564597" y="786384"/>
            <a:ext cx="11178517" cy="584434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syntax directed definition is a generalization of a context-free grammar in which each grammar symbol has an associate set of attributes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There are two types of attributes: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Synthesized Attributes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Inherited Attributes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value of </a:t>
            </a: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synthesized attribute 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at a node is computed from the values of attributes at the </a:t>
            </a: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children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of that node in the parse tree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value of an </a:t>
            </a: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inherited attribute 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is computed from the values of attributes at the </a:t>
            </a: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siblings and parent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of that node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parse tree showing the values of attributes at each node is called </a:t>
            </a: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an annotated parse tree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process of computing the attribute values at the nodes is called annotating or decorating the parse tree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Terminals have synthesized attributes 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only.  Values for attributes of terminals are usually supplied by the lexical analyzer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start symbol does not have any inherited attributes, unless otherwise stated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syntax-directed definition that uses synthesized attributes exclusively is said to be an S-attributed definition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448886" y="0"/>
            <a:ext cx="7890441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Syntax Directed Translation (SDT)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6"/>
          <p:cNvSpPr txBox="1"/>
          <p:nvPr>
            <p:ph idx="1" type="body"/>
          </p:nvPr>
        </p:nvSpPr>
        <p:spPr>
          <a:xfrm>
            <a:off x="564597" y="935126"/>
            <a:ext cx="1117851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 u="sng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Syntax Directed Translation are augmented rules to the grammar that facilitate semantic analysis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SDT involves passing information bottom-up and/or top-down the parse tree in the form of attributes attached to the nodes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Syntax directed translation rules use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Lexical values of nodes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Constants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Attributes associated to the non-terminals in their definitions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general approach to SDT is to construct a parse tree or syntax tree and compute the values of attributes at the nodes of the tree by visiting them in some order</a:t>
            </a:r>
            <a:endParaRPr/>
          </a:p>
          <a:p>
            <a:pPr indent="-1143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143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>
            <p:ph type="title"/>
          </p:nvPr>
        </p:nvSpPr>
        <p:spPr>
          <a:xfrm>
            <a:off x="448886" y="0"/>
            <a:ext cx="7890441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Synthesized and Inherited Attributes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7"/>
          <p:cNvSpPr txBox="1"/>
          <p:nvPr>
            <p:ph idx="1" type="body"/>
          </p:nvPr>
        </p:nvSpPr>
        <p:spPr>
          <a:xfrm>
            <a:off x="564597" y="935126"/>
            <a:ext cx="1117851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 u="sng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 u="sng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Synthesized Attributes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synthesized attribute is an attribute of the non-terminal on the left-hand side of a production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Synthesized attributes represent information that is being passed up the parse tree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attribute can take value only from its </a:t>
            </a: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children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(Variables in the RHS of the production)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For eg. Let’s say A-&gt;BC is a production of a grammar.  A’s attribute is dependent on B’s attributes or C’s attributes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 u="sng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Inherited Attributes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An attribute of a non-terminal on the right-hand side of a production is called an inherited attribute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attribute can take value either from its parent or from its siblings (variables in the LHS or RHS of the production)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For eg. Let’s say A-&gt;BC is a production of a grammar.  B’s attribute is dependent on A’s attributes or C’s attributes</a:t>
            </a:r>
            <a:endParaRPr/>
          </a:p>
          <a:p>
            <a:pPr indent="-1143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143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143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448886" y="0"/>
            <a:ext cx="7890441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S-attributed and L-attributed SDTs 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8"/>
          <p:cNvSpPr txBox="1"/>
          <p:nvPr>
            <p:ph idx="1" type="body"/>
          </p:nvPr>
        </p:nvSpPr>
        <p:spPr>
          <a:xfrm>
            <a:off x="564597" y="935126"/>
            <a:ext cx="1117851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 u="sng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S-attributed SDT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If an SDT uses only synthesized attributes, it is called as S-attributed SDT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S-attributed SDTs are evaluated in bottom-up parsing, as the values of the parent nodes depend upon the values of the child nodes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 u="sng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L-attributed SDT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If an SDT uses both synthesized attributes and inherited attributes with a restriction that inherited attribute can inherit values from left siblings only, it is called as L-attributed SDT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Attributes in L-attributed SDTs are evaluated by depth-first and left-to-right paring manner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 u="sng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Note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If a definition is S-attributed, then it is also L-attributed but not vice-versa</a:t>
            </a:r>
            <a:endParaRPr/>
          </a:p>
        </p:txBody>
      </p:sp>
      <p:pic>
        <p:nvPicPr>
          <p:cNvPr id="256" name="Google Shape;256;p38"/>
          <p:cNvPicPr preferRelativeResize="0"/>
          <p:nvPr/>
        </p:nvPicPr>
        <p:blipFill rotWithShape="1">
          <a:blip r:embed="rId3">
            <a:alphaModFix/>
          </a:blip>
          <a:srcRect b="0" l="1968" r="0" t="0"/>
          <a:stretch/>
        </p:blipFill>
        <p:spPr>
          <a:xfrm>
            <a:off x="9345167" y="4206240"/>
            <a:ext cx="2282235" cy="236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title"/>
          </p:nvPr>
        </p:nvSpPr>
        <p:spPr>
          <a:xfrm>
            <a:off x="448886" y="91440"/>
            <a:ext cx="11743114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Syntax-Directed Translation into Three-address-code </a:t>
            </a:r>
            <a:br>
              <a:rPr lang="en-US" sz="3600"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latin typeface="Arial"/>
                <a:ea typeface="Arial"/>
                <a:cs typeface="Arial"/>
                <a:sym typeface="Arial"/>
              </a:rPr>
              <a:t>- For Assignment statements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9"/>
          <p:cNvSpPr txBox="1"/>
          <p:nvPr>
            <p:ph idx="1" type="body"/>
          </p:nvPr>
        </p:nvSpPr>
        <p:spPr>
          <a:xfrm>
            <a:off x="564597" y="1026566"/>
            <a:ext cx="11178517" cy="560416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S-attributed definition given below generates three-address code for assignment statements</a:t>
            </a:r>
            <a:endParaRPr/>
          </a:p>
        </p:txBody>
      </p:sp>
      <p:pic>
        <p:nvPicPr>
          <p:cNvPr id="263" name="Google Shape;26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7440" y="1562811"/>
            <a:ext cx="7413458" cy="493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/>
          <p:nvPr>
            <p:ph type="title"/>
          </p:nvPr>
        </p:nvSpPr>
        <p:spPr>
          <a:xfrm>
            <a:off x="448886" y="91440"/>
            <a:ext cx="11743114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Syntax-Directed Translation into Three-address-code </a:t>
            </a:r>
            <a:br>
              <a:rPr lang="en-US" sz="3600"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latin typeface="Arial"/>
                <a:ea typeface="Arial"/>
                <a:cs typeface="Arial"/>
                <a:sym typeface="Arial"/>
              </a:rPr>
              <a:t>- For Assignment statements – cont…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40"/>
          <p:cNvSpPr txBox="1"/>
          <p:nvPr>
            <p:ph idx="1" type="body"/>
          </p:nvPr>
        </p:nvSpPr>
        <p:spPr>
          <a:xfrm>
            <a:off x="564597" y="1026566"/>
            <a:ext cx="11178517" cy="560416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S.code 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represents the three address code for the assignment 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nonterminal E has two attributes: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E.place 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– the name that will hold the value of E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E.code 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– the sequence of three address statements evaluating 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function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newtemp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returns a sequence of distinct names t1, t2,…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gen ( x ‘:=‘ y ‘+’ z ) 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represents the three address statement x := y + z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Given the input a := b * -c + b * -c, the definition produces the code</a:t>
            </a:r>
            <a:endParaRPr/>
          </a:p>
        </p:txBody>
      </p:sp>
      <p:pic>
        <p:nvPicPr>
          <p:cNvPr id="270" name="Google Shape;270;p40"/>
          <p:cNvPicPr preferRelativeResize="0"/>
          <p:nvPr/>
        </p:nvPicPr>
        <p:blipFill rotWithShape="1">
          <a:blip r:embed="rId3">
            <a:alphaModFix/>
          </a:blip>
          <a:srcRect b="20327" l="13397" r="59494" t="11739"/>
          <a:stretch/>
        </p:blipFill>
        <p:spPr>
          <a:xfrm>
            <a:off x="3017520" y="3828647"/>
            <a:ext cx="2322576" cy="2322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41"/>
          <p:cNvPicPr preferRelativeResize="0"/>
          <p:nvPr/>
        </p:nvPicPr>
        <p:blipFill rotWithShape="1">
          <a:blip r:embed="rId3">
            <a:alphaModFix/>
          </a:blip>
          <a:srcRect b="0" l="0" r="42348" t="0"/>
          <a:stretch/>
        </p:blipFill>
        <p:spPr>
          <a:xfrm>
            <a:off x="202693" y="796555"/>
            <a:ext cx="7410027" cy="516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1"/>
          <p:cNvSpPr txBox="1"/>
          <p:nvPr/>
        </p:nvSpPr>
        <p:spPr>
          <a:xfrm>
            <a:off x="8054109" y="129309"/>
            <a:ext cx="3395481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Derivation of the string from the grammar: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 =&gt; id := 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=&gt; id := E * 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=&gt; id := E * ( E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=&gt; id := E * ( E + E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=&gt; id := E * ( E + id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=&gt; id := E * ( -E + id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=&gt; id := E * ( -id + id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=&gt; id := ( E ) * ( -id + id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=&gt; id := ( E + E ) * ( -id + id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=&gt; id := ( E + id ) * ( -id + id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=&gt; id := ( id + id ) * ( -id + id )</a:t>
            </a:r>
            <a:endParaRPr/>
          </a:p>
        </p:txBody>
      </p:sp>
      <p:pic>
        <p:nvPicPr>
          <p:cNvPr id="277" name="Google Shape;277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15689" y="2669309"/>
            <a:ext cx="4588089" cy="3057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677917" y="1122363"/>
            <a:ext cx="10610193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200"/>
              <a:buFont typeface="Arial"/>
              <a:buNone/>
            </a:pPr>
            <a:r>
              <a:rPr lang="en-US" sz="7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INTERMEDIATE CODE GENERATION</a:t>
            </a:r>
            <a:endParaRPr b="1" sz="7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48887" y="0"/>
            <a:ext cx="6650182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Intermediate Code Generation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448887" y="808891"/>
            <a:ext cx="1117851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 the analysis-synthesis model of a compiler,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front end translates a source program into an intermediate representation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back end generates target code from the intermediate representation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Details of the target language are confined to the back end as far as possible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Benefits of using a machine-independent intermediate form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Retargeting is facilitated : A compiler for a different machine can be created by attaching a back end for the new machine to an existing front end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machine-independent code optimizer can be applied to the intermediate representation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0981" y="4362949"/>
            <a:ext cx="9288171" cy="1686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ctrTitle"/>
          </p:nvPr>
        </p:nvSpPr>
        <p:spPr>
          <a:xfrm>
            <a:off x="677917" y="1122363"/>
            <a:ext cx="10610193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200"/>
              <a:buFont typeface="Arial"/>
              <a:buNone/>
            </a:pPr>
            <a:r>
              <a:rPr lang="en-US" sz="7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INTERMEDIATE LANGUAGES</a:t>
            </a:r>
            <a:endParaRPr b="1" sz="7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448887" y="0"/>
            <a:ext cx="6650182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Intermediate Languages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448887" y="935126"/>
            <a:ext cx="11178517" cy="5484146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43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There are three kinds of intermediate representations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Three address code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Syntax trees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Postfix Notation</a:t>
            </a:r>
            <a:endParaRPr/>
          </a:p>
          <a:p>
            <a:pPr indent="-114300" lvl="0" marL="2286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14300" lvl="0" marL="2286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448887" y="0"/>
            <a:ext cx="6650182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Graphical Representations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448888" y="935126"/>
            <a:ext cx="7188046" cy="5484146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 u="sng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 u="sng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SYNTAX TREE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syntax tree depicts the natural hierarchical structure of a source program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syntax tree for the assignment statement a := b * - c + b * - c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 u="sng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DIRECTED ACYCLIC GRAPH (DAG)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DAG gives the same information but in a more compact way because common subexpressions are identified</a:t>
            </a:r>
            <a:endParaRPr/>
          </a:p>
          <a:p>
            <a:pPr indent="-114300" lvl="0" marL="2286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14300" lvl="0" marL="2286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14300" lvl="0" marL="2286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5475" y="935126"/>
            <a:ext cx="3667637" cy="2286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75607" y="3677199"/>
            <a:ext cx="2667372" cy="247684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/>
        </p:nvSpPr>
        <p:spPr>
          <a:xfrm>
            <a:off x="8850582" y="460900"/>
            <a:ext cx="2117421" cy="39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None/>
            </a:pPr>
            <a:r>
              <a:rPr b="1" lang="en-US" sz="1800" u="sng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SYNTAX TREE</a:t>
            </a: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9601200" y="3307867"/>
            <a:ext cx="1117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DAG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30357" y="618836"/>
            <a:ext cx="5765643" cy="5800436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Syntax tree can be represented in two ways: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Linked List Representation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Array Representation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 u="sng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LINKED LIST REPRESENTATION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Each node is represented as a record with a field for its operator and additional fields for pointers to its children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8069" y="3029527"/>
            <a:ext cx="3450994" cy="305729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/>
        </p:nvSpPr>
        <p:spPr>
          <a:xfrm>
            <a:off x="6441276" y="237066"/>
            <a:ext cx="5420367" cy="618220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 u="sng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ARRAY REPRESENTATION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Nodes are allocated from an array of records and the index or position of the node serves as the pointer to the node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All the nodes in the syntax tree can be visited by following pointers starting from the root (10)</a:t>
            </a:r>
            <a:endParaRPr/>
          </a:p>
        </p:txBody>
      </p:sp>
      <p:graphicFrame>
        <p:nvGraphicFramePr>
          <p:cNvPr id="134" name="Google Shape;134;p20"/>
          <p:cNvGraphicFramePr/>
          <p:nvPr/>
        </p:nvGraphicFramePr>
        <p:xfrm>
          <a:off x="7832946" y="24877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{A9F6DB0E-4350-4B49-A728-3329D5B3C95C}</a:tableStyleId>
              </a:tblPr>
              <a:tblGrid>
                <a:gridCol w="513350"/>
                <a:gridCol w="958275"/>
                <a:gridCol w="861050"/>
                <a:gridCol w="630650"/>
              </a:tblGrid>
              <a:tr h="334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0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id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b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34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1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id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c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34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2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uminus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1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34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3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*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0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2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34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4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id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b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34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5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id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c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34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6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uminus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5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34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7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*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4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6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34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8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+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3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7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34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9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id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a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34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10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assign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9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8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35" name="Google Shape;135;p20"/>
          <p:cNvSpPr txBox="1"/>
          <p:nvPr>
            <p:ph type="title"/>
          </p:nvPr>
        </p:nvSpPr>
        <p:spPr>
          <a:xfrm>
            <a:off x="448877" y="0"/>
            <a:ext cx="55401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Representations of Syntax Tree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448886" y="0"/>
            <a:ext cx="8914569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Linear Representation – Postfix Notation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448887" y="808891"/>
            <a:ext cx="1117851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Postfix notation is a linearized representation of a syntax tree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It is a list of the nodes of the tree in which a node appears immediately after its children</a:t>
            </a:r>
            <a:endParaRPr/>
          </a:p>
          <a:p>
            <a:pPr indent="-1143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 u="sng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SYNTAX TREE</a:t>
            </a:r>
            <a:endParaRPr/>
          </a:p>
          <a:p>
            <a:pPr indent="-1143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143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143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143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143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 u="sng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POSTFIX NOTATION</a:t>
            </a:r>
            <a:endParaRPr/>
          </a:p>
          <a:p>
            <a:pPr indent="-1143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b c uminus * b c uminus * + assign</a:t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8259" y="2285840"/>
            <a:ext cx="3667637" cy="2286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