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Lst>
  <p:sldSz cy="6858000" cx="12192000"/>
  <p:notesSz cx="6858000" cy="9144000"/>
  <p:embeddedFontLst>
    <p:embeddedFont>
      <p:font typeface="Arial Narrow"/>
      <p:regular r:id="rId133"/>
      <p:bold r:id="rId134"/>
      <p:italic r:id="rId135"/>
      <p:boldItalic r:id="rId136"/>
    </p:embeddedFont>
    <p:embeddedFont>
      <p:font typeface="Quintessential"/>
      <p:regular r:id="rId137"/>
    </p:embeddedFont>
    <p:embeddedFont>
      <p:font typeface="Noto Sans Symbols"/>
      <p:regular r:id="rId138"/>
      <p:bold r:id="rId139"/>
    </p:embeddedFont>
    <p:embeddedFont>
      <p:font typeface="Dancing Script"/>
      <p:regular r:id="rId140"/>
      <p:bold r:id="rId141"/>
    </p:embeddedFont>
    <p:embeddedFont>
      <p:font typeface="Cambria Math"/>
      <p:regular r:id="rId1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73F9C4-A40D-4897-9F9C-FA844AD5E5D4}">
  <a:tblStyle styleId="{A973F9C4-A40D-4897-9F9C-FA844AD5E5D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2" Type="http://schemas.openxmlformats.org/officeDocument/2006/relationships/font" Target="fonts/CambriaMath-regular.fntdata"/><Relationship Id="rId141" Type="http://schemas.openxmlformats.org/officeDocument/2006/relationships/font" Target="fonts/DancingScript-bold.fntdata"/><Relationship Id="rId140" Type="http://schemas.openxmlformats.org/officeDocument/2006/relationships/font" Target="fonts/DancingScrip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NotoSansSymbols-bold.fntdata"/><Relationship Id="rId138" Type="http://schemas.openxmlformats.org/officeDocument/2006/relationships/font" Target="fonts/NotoSansSymbols-regular.fntdata"/><Relationship Id="rId137" Type="http://schemas.openxmlformats.org/officeDocument/2006/relationships/font" Target="fonts/Quintessential-regular.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ArialNarrow-boldItalic.fntdata"/><Relationship Id="rId135" Type="http://schemas.openxmlformats.org/officeDocument/2006/relationships/font" Target="fonts/ArialNarrow-italic.fntdata"/><Relationship Id="rId134" Type="http://schemas.openxmlformats.org/officeDocument/2006/relationships/font" Target="fonts/ArialNarrow-bold.fntdata"/><Relationship Id="rId133" Type="http://schemas.openxmlformats.org/officeDocument/2006/relationships/font" Target="fonts/ArialNarrow-regular.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7" name="Google Shape;119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5" name="Google Shape;120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6" name="Google Shape;1216;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4" name="Google Shape;1224;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1" name="Google Shape;123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9" name="Google Shape;1239;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0" name="Google Shape;1250;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8" name="Google Shape;1258;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8" name="Google Shape;1278;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0" name="Google Shape;1290;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8" name="Google Shape;129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6" name="Google Shape;130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1" name="Google Shape;1311;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6" name="Google Shape;1316;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4" name="Google Shape;132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7" name="Google Shape;1337;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8" name="Google Shape;1348;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6" name="Google Shape;1356;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3" name="Google Shape;1363;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1" name="Google Shape;1371;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2" name="Google Shape;138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0" name="Google Shape;1390;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8" name="Google Shape;1398;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6" name="Google Shape;1406;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8" name="Google Shape;1418;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6" name="Google Shape;1426;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4" name="Google Shape;1434;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5" name="Google Shape;61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4" name="Google Shape;73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9" name="Google Shape;78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5" name="Google Shape;80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8" name="Google Shape;88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9" name="Google Shape;89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8" name="Google Shape;92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4" name="Google Shape;94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0" name="Google Shape;96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8" name="Google Shape;978;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3" name="Google Shape;99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4" name="Google Shape;1004;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3" name="Google Shape;101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1" name="Google Shape;102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6" name="Google Shape;105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2" name="Google Shape;106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8" name="Google Shape;1068;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1" name="Google Shape;1081;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3" name="Google Shape;1093;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4" name="Google Shape;110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8" name="Google Shape;1148;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5" name="Google Shape;115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2" name="Google Shape;116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5" name="Google Shape;117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4" name="Google Shape;1184;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idx="2" type="pic"/>
          </p:nvPr>
        </p:nvSpPr>
        <p:spPr>
          <a:xfrm>
            <a:off x="5183188" y="987425"/>
            <a:ext cx="6172200" cy="4873625"/>
          </a:xfrm>
          <a:prstGeom prst="rect">
            <a:avLst/>
          </a:prstGeom>
          <a:noFill/>
          <a:ln>
            <a:noFill/>
          </a:ln>
        </p:spPr>
      </p:sp>
      <p:sp>
        <p:nvSpPr>
          <p:cNvPr id="75" name="Google Shape;7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3" name="Shape 43"/>
        <p:cNvGrpSpPr/>
        <p:nvPr/>
      </p:nvGrpSpPr>
      <p:grpSpPr>
        <a:xfrm>
          <a:off x="0" y="0"/>
          <a:ext cx="0" cy="0"/>
          <a:chOff x="0" y="0"/>
          <a:chExt cx="0" cy="0"/>
        </a:xfrm>
      </p:grpSpPr>
      <p:sp>
        <p:nvSpPr>
          <p:cNvPr id="44" name="Google Shape;44;p7"/>
          <p:cNvSpPr txBox="1"/>
          <p:nvPr>
            <p:ph type="ctrTitle"/>
          </p:nvPr>
        </p:nvSpPr>
        <p:spPr>
          <a:xfrm>
            <a:off x="910844" y="3265500"/>
            <a:ext cx="10370311" cy="169291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400"/>
              <a:buFont typeface="Calibri"/>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Clr>
                <a:schemeClr val="dk1"/>
              </a:buClr>
              <a:buSzPts val="2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98425" marR="0" algn="r">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98425"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0383237" y="21700"/>
            <a:ext cx="1732563" cy="5849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3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5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14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1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 Id="rId3" Type="http://schemas.openxmlformats.org/officeDocument/2006/relationships/image" Target="../media/image148.jpg"/><Relationship Id="rId4" Type="http://schemas.openxmlformats.org/officeDocument/2006/relationships/image" Target="../media/image146.jpg"/><Relationship Id="rId5" Type="http://schemas.openxmlformats.org/officeDocument/2006/relationships/image" Target="../media/image153.png"/><Relationship Id="rId6" Type="http://schemas.openxmlformats.org/officeDocument/2006/relationships/image" Target="../media/image157.png"/><Relationship Id="rId7" Type="http://schemas.openxmlformats.org/officeDocument/2006/relationships/image" Target="../media/image147.jpg"/><Relationship Id="rId8" Type="http://schemas.openxmlformats.org/officeDocument/2006/relationships/image" Target="../media/image150.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 Id="rId3" Type="http://schemas.openxmlformats.org/officeDocument/2006/relationships/image" Target="../media/image150.jpg"/><Relationship Id="rId4" Type="http://schemas.openxmlformats.org/officeDocument/2006/relationships/image" Target="../media/image152.png"/><Relationship Id="rId5" Type="http://schemas.openxmlformats.org/officeDocument/2006/relationships/image" Target="../media/image159.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 Id="rId3" Type="http://schemas.openxmlformats.org/officeDocument/2006/relationships/image" Target="../media/image15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 Id="rId3" Type="http://schemas.openxmlformats.org/officeDocument/2006/relationships/image" Target="../media/image1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 Id="rId3" Type="http://schemas.openxmlformats.org/officeDocument/2006/relationships/image" Target="../media/image160.png"/><Relationship Id="rId4" Type="http://schemas.openxmlformats.org/officeDocument/2006/relationships/image" Target="../media/image162.png"/><Relationship Id="rId5" Type="http://schemas.openxmlformats.org/officeDocument/2006/relationships/image" Target="../media/image16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6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6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 Id="rId3" Type="http://schemas.openxmlformats.org/officeDocument/2006/relationships/image" Target="../media/image138.jpg"/><Relationship Id="rId4" Type="http://schemas.openxmlformats.org/officeDocument/2006/relationships/image" Target="../media/image167.png"/><Relationship Id="rId5" Type="http://schemas.openxmlformats.org/officeDocument/2006/relationships/image" Target="../media/image16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6.xml"/><Relationship Id="rId3" Type="http://schemas.openxmlformats.org/officeDocument/2006/relationships/image" Target="../media/image1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128.png"/><Relationship Id="rId13" Type="http://schemas.openxmlformats.org/officeDocument/2006/relationships/image" Target="../media/image170.png"/><Relationship Id="rId12"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38.png"/><Relationship Id="rId9" Type="http://schemas.openxmlformats.org/officeDocument/2006/relationships/image" Target="../media/image30.png"/><Relationship Id="rId15" Type="http://schemas.openxmlformats.org/officeDocument/2006/relationships/image" Target="../media/image34.png"/><Relationship Id="rId14" Type="http://schemas.openxmlformats.org/officeDocument/2006/relationships/image" Target="../media/image31.png"/><Relationship Id="rId16" Type="http://schemas.openxmlformats.org/officeDocument/2006/relationships/image" Target="../media/image50.jpg"/><Relationship Id="rId5" Type="http://schemas.openxmlformats.org/officeDocument/2006/relationships/image" Target="../media/image22.png"/><Relationship Id="rId6" Type="http://schemas.openxmlformats.org/officeDocument/2006/relationships/image" Target="../media/image29.png"/><Relationship Id="rId7" Type="http://schemas.openxmlformats.org/officeDocument/2006/relationships/image" Target="../media/image35.png"/><Relationship Id="rId8" Type="http://schemas.openxmlformats.org/officeDocument/2006/relationships/image" Target="../media/image32.png"/></Relationships>
</file>

<file path=ppt/slides/_rels/slide31.xml.rels><?xml version="1.0" encoding="UTF-8" standalone="yes"?><Relationships xmlns="http://schemas.openxmlformats.org/package/2006/relationships"><Relationship Id="rId11" Type="http://schemas.openxmlformats.org/officeDocument/2006/relationships/image" Target="../media/image62.png"/><Relationship Id="rId10"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42.png"/><Relationship Id="rId9" Type="http://schemas.openxmlformats.org/officeDocument/2006/relationships/image" Target="../media/image43.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37.png"/><Relationship Id="rId8" Type="http://schemas.openxmlformats.org/officeDocument/2006/relationships/image" Target="../media/image45.png"/></Relationships>
</file>

<file path=ppt/slides/_rels/slide32.xml.rels><?xml version="1.0" encoding="UTF-8" standalone="yes"?><Relationships xmlns="http://schemas.openxmlformats.org/package/2006/relationships"><Relationship Id="rId11" Type="http://schemas.openxmlformats.org/officeDocument/2006/relationships/image" Target="../media/image54.png"/><Relationship Id="rId10" Type="http://schemas.openxmlformats.org/officeDocument/2006/relationships/image" Target="../media/image57.png"/><Relationship Id="rId13" Type="http://schemas.openxmlformats.org/officeDocument/2006/relationships/image" Target="../media/image63.jpg"/><Relationship Id="rId12"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46.png"/><Relationship Id="rId9" Type="http://schemas.openxmlformats.org/officeDocument/2006/relationships/image" Target="../media/image52.png"/><Relationship Id="rId5" Type="http://schemas.openxmlformats.org/officeDocument/2006/relationships/image" Target="../media/image48.png"/><Relationship Id="rId6" Type="http://schemas.openxmlformats.org/officeDocument/2006/relationships/image" Target="../media/image60.png"/><Relationship Id="rId7" Type="http://schemas.openxmlformats.org/officeDocument/2006/relationships/image" Target="../media/image53.png"/><Relationship Id="rId8"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61.jpg"/><Relationship Id="rId5"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0.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2.png"/><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16.jpg"/><Relationship Id="rId4" Type="http://schemas.openxmlformats.org/officeDocument/2006/relationships/image" Target="../media/image17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5.png"/><Relationship Id="rId4" Type="http://schemas.openxmlformats.org/officeDocument/2006/relationships/image" Target="../media/image72.png"/><Relationship Id="rId5" Type="http://schemas.openxmlformats.org/officeDocument/2006/relationships/image" Target="../media/image7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0.png"/><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7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1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16.jpg"/><Relationship Id="rId4" Type="http://schemas.openxmlformats.org/officeDocument/2006/relationships/image" Target="../media/image79.png"/><Relationship Id="rId5" Type="http://schemas.openxmlformats.org/officeDocument/2006/relationships/image" Target="../media/image172.png"/><Relationship Id="rId6" Type="http://schemas.openxmlformats.org/officeDocument/2006/relationships/image" Target="../media/image8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16.jpg"/><Relationship Id="rId4" Type="http://schemas.openxmlformats.org/officeDocument/2006/relationships/image" Target="../media/image79.png"/><Relationship Id="rId5" Type="http://schemas.openxmlformats.org/officeDocument/2006/relationships/image" Target="../media/image8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126.png"/><Relationship Id="rId6" Type="http://schemas.openxmlformats.org/officeDocument/2006/relationships/image" Target="../media/image86.png"/></Relationships>
</file>

<file path=ppt/slides/_rels/slide74.xml.rels><?xml version="1.0" encoding="UTF-8" standalone="yes"?><Relationships xmlns="http://schemas.openxmlformats.org/package/2006/relationships"><Relationship Id="rId11" Type="http://schemas.openxmlformats.org/officeDocument/2006/relationships/image" Target="../media/image98.png"/><Relationship Id="rId10" Type="http://schemas.openxmlformats.org/officeDocument/2006/relationships/image" Target="../media/image95.jpg"/><Relationship Id="rId12" Type="http://schemas.openxmlformats.org/officeDocument/2006/relationships/image" Target="../media/image97.png"/><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102.jpg"/><Relationship Id="rId5" Type="http://schemas.openxmlformats.org/officeDocument/2006/relationships/image" Target="../media/image92.png"/><Relationship Id="rId6" Type="http://schemas.openxmlformats.org/officeDocument/2006/relationships/image" Target="../media/image93.jpg"/><Relationship Id="rId7" Type="http://schemas.openxmlformats.org/officeDocument/2006/relationships/image" Target="../media/image99.png"/><Relationship Id="rId8" Type="http://schemas.openxmlformats.org/officeDocument/2006/relationships/image" Target="../media/image9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22.png"/><Relationship Id="rId4" Type="http://schemas.openxmlformats.org/officeDocument/2006/relationships/image" Target="../media/image88.png"/><Relationship Id="rId5" Type="http://schemas.openxmlformats.org/officeDocument/2006/relationships/image" Target="../media/image10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01.png"/><Relationship Id="rId4" Type="http://schemas.openxmlformats.org/officeDocument/2006/relationships/image" Target="../media/image10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04.png"/><Relationship Id="rId4" Type="http://schemas.openxmlformats.org/officeDocument/2006/relationships/image" Target="../media/image97.png"/><Relationship Id="rId5" Type="http://schemas.openxmlformats.org/officeDocument/2006/relationships/image" Target="../media/image1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08.png"/><Relationship Id="rId4" Type="http://schemas.openxmlformats.org/officeDocument/2006/relationships/image" Target="../media/image1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09.png"/><Relationship Id="rId4" Type="http://schemas.openxmlformats.org/officeDocument/2006/relationships/image" Target="../media/image1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15.png"/><Relationship Id="rId4" Type="http://schemas.openxmlformats.org/officeDocument/2006/relationships/image" Target="../media/image111.png"/><Relationship Id="rId5" Type="http://schemas.openxmlformats.org/officeDocument/2006/relationships/image" Target="../media/image114.png"/><Relationship Id="rId6" Type="http://schemas.openxmlformats.org/officeDocument/2006/relationships/image" Target="../media/image1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13.png"/><Relationship Id="rId4" Type="http://schemas.openxmlformats.org/officeDocument/2006/relationships/image" Target="../media/image1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120.png"/><Relationship Id="rId4" Type="http://schemas.openxmlformats.org/officeDocument/2006/relationships/image" Target="../media/image119.jpg"/><Relationship Id="rId5" Type="http://schemas.openxmlformats.org/officeDocument/2006/relationships/image" Target="../media/image117.png"/><Relationship Id="rId6" Type="http://schemas.openxmlformats.org/officeDocument/2006/relationships/image" Target="../media/image12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123.png"/><Relationship Id="rId4" Type="http://schemas.openxmlformats.org/officeDocument/2006/relationships/image" Target="../media/image13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89.png"/><Relationship Id="rId4" Type="http://schemas.openxmlformats.org/officeDocument/2006/relationships/image" Target="../media/image129.png"/><Relationship Id="rId5" Type="http://schemas.openxmlformats.org/officeDocument/2006/relationships/image" Target="../media/image143.png"/><Relationship Id="rId6" Type="http://schemas.openxmlformats.org/officeDocument/2006/relationships/image" Target="../media/image131.png"/><Relationship Id="rId7" Type="http://schemas.openxmlformats.org/officeDocument/2006/relationships/image" Target="../media/image133.png"/><Relationship Id="rId8" Type="http://schemas.openxmlformats.org/officeDocument/2006/relationships/image" Target="../media/image13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51.png"/><Relationship Id="rId4" Type="http://schemas.openxmlformats.org/officeDocument/2006/relationships/image" Target="../media/image139.png"/><Relationship Id="rId5" Type="http://schemas.openxmlformats.org/officeDocument/2006/relationships/image" Target="../media/image138.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3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40.png"/><Relationship Id="rId4" Type="http://schemas.openxmlformats.org/officeDocument/2006/relationships/image" Target="../media/image174.png"/><Relationship Id="rId5" Type="http://schemas.openxmlformats.org/officeDocument/2006/relationships/image" Target="../media/image135.png"/><Relationship Id="rId6" Type="http://schemas.openxmlformats.org/officeDocument/2006/relationships/image" Target="../media/image15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4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4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838200" y="1872437"/>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Quintessential"/>
              <a:buNone/>
            </a:pPr>
            <a:r>
              <a:rPr b="1" lang="en-US">
                <a:latin typeface="Quintessential"/>
                <a:ea typeface="Quintessential"/>
                <a:cs typeface="Quintessential"/>
                <a:sym typeface="Quintessential"/>
              </a:rPr>
              <a:t>UNIT V</a:t>
            </a:r>
            <a:endParaRPr/>
          </a:p>
        </p:txBody>
      </p:sp>
      <p:sp>
        <p:nvSpPr>
          <p:cNvPr id="96" name="Google Shape;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14"/>
          <p:cNvSpPr txBox="1"/>
          <p:nvPr/>
        </p:nvSpPr>
        <p:spPr>
          <a:xfrm>
            <a:off x="-15656" y="752027"/>
            <a:ext cx="10750891" cy="67784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Dancing Script"/>
              <a:ea typeface="Dancing Script"/>
              <a:cs typeface="Dancing Script"/>
              <a:sym typeface="Dancing Script"/>
            </a:endParaRPr>
          </a:p>
        </p:txBody>
      </p:sp>
      <p:sp>
        <p:nvSpPr>
          <p:cNvPr id="98" name="Google Shape;9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Dr.R.I.Minu</a:t>
            </a:r>
            <a:endParaRPr/>
          </a:p>
        </p:txBody>
      </p:sp>
      <p:sp>
        <p:nvSpPr>
          <p:cNvPr id="99" name="Google Shape;99;p14"/>
          <p:cNvSpPr/>
          <p:nvPr/>
        </p:nvSpPr>
        <p:spPr>
          <a:xfrm>
            <a:off x="310718" y="445015"/>
            <a:ext cx="9161755" cy="887049"/>
          </a:xfrm>
          <a:prstGeom prst="round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Dancing Script"/>
                <a:ea typeface="Dancing Script"/>
                <a:cs typeface="Dancing Script"/>
                <a:sym typeface="Dancing Script"/>
              </a:rPr>
              <a:t> 18CSC304J– COMPILER DESIGN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Flow Graphs</a:t>
            </a:r>
            <a:endParaRPr/>
          </a:p>
        </p:txBody>
      </p:sp>
      <p:sp>
        <p:nvSpPr>
          <p:cNvPr id="179" name="Google Shape;17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we have two block B and C</a:t>
            </a:r>
            <a:endParaRPr/>
          </a:p>
          <a:p>
            <a:pPr indent="-228600" lvl="0" marL="228600" rtl="0" algn="l">
              <a:lnSpc>
                <a:spcPct val="90000"/>
              </a:lnSpc>
              <a:spcBef>
                <a:spcPts val="1000"/>
              </a:spcBef>
              <a:spcAft>
                <a:spcPts val="0"/>
              </a:spcAft>
              <a:buClr>
                <a:schemeClr val="dk1"/>
              </a:buClr>
              <a:buSzPts val="2800"/>
              <a:buChar char="•"/>
            </a:pPr>
            <a:r>
              <a:rPr lang="en-US"/>
              <a:t>There is an edge from block B to block </a:t>
            </a:r>
            <a:r>
              <a:rPr i="1" lang="en-US"/>
              <a:t>C </a:t>
            </a:r>
            <a:r>
              <a:rPr lang="en-US"/>
              <a:t>if and only if it is possible for the first instruction in block </a:t>
            </a:r>
            <a:r>
              <a:rPr i="1" lang="en-US"/>
              <a:t>C </a:t>
            </a:r>
            <a:r>
              <a:rPr lang="en-US"/>
              <a:t>to immediately follow the last instruction in block B. </a:t>
            </a:r>
            <a:endParaRPr/>
          </a:p>
          <a:p>
            <a:pPr indent="-228600" lvl="0" marL="228600" rtl="0" algn="l">
              <a:lnSpc>
                <a:spcPct val="90000"/>
              </a:lnSpc>
              <a:spcBef>
                <a:spcPts val="1000"/>
              </a:spcBef>
              <a:spcAft>
                <a:spcPts val="0"/>
              </a:spcAft>
              <a:buClr>
                <a:schemeClr val="dk1"/>
              </a:buClr>
              <a:buSzPts val="2800"/>
              <a:buChar char="•"/>
            </a:pPr>
            <a:r>
              <a:rPr lang="en-US"/>
              <a:t>There are two ways that such an edge could be justified: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There is a conditional or unconditional jump from the end of B to the beginning of C.</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 immediately follows B in the original order of the three-address instructions, and B does not end in an unconditional jump.</a:t>
            </a:r>
            <a:endParaRPr/>
          </a:p>
        </p:txBody>
      </p:sp>
      <p:sp>
        <p:nvSpPr>
          <p:cNvPr id="180" name="Google Shape;18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81" name="Google Shape;18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1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00" name="Google Shape;1200;p11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201" name="Google Shape;1201;p113"/>
          <p:cNvSpPr txBox="1"/>
          <p:nvPr>
            <p:ph type="title"/>
          </p:nvPr>
        </p:nvSpPr>
        <p:spPr>
          <a:xfrm>
            <a:off x="916939" y="609676"/>
            <a:ext cx="686435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Runtime Storage management</a:t>
            </a:r>
            <a:endParaRPr sz="4400"/>
          </a:p>
        </p:txBody>
      </p:sp>
      <p:sp>
        <p:nvSpPr>
          <p:cNvPr id="1202" name="Google Shape;1202;p113"/>
          <p:cNvSpPr txBox="1"/>
          <p:nvPr/>
        </p:nvSpPr>
        <p:spPr>
          <a:xfrm>
            <a:off x="916939" y="1745945"/>
            <a:ext cx="10210165" cy="3972560"/>
          </a:xfrm>
          <a:prstGeom prst="rect">
            <a:avLst/>
          </a:prstGeom>
          <a:noFill/>
          <a:ln>
            <a:noFill/>
          </a:ln>
        </p:spPr>
        <p:txBody>
          <a:bodyPr anchorCtr="0" anchor="t" bIns="0" lIns="0" spcFirstLastPara="1" rIns="0" wrap="square" tIns="122550">
            <a:spAutoFit/>
          </a:bodyPr>
          <a:lstStyle/>
          <a:p>
            <a:pPr indent="-228600" lvl="0" marL="241300" marR="8255" rtl="0" algn="l">
              <a:lnSpc>
                <a:spcPct val="7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executing program runs in its own logical address space that was partitioned  into four code and data areas:</a:t>
            </a:r>
            <a:endParaRPr b="0" i="0" sz="2400" u="none" cap="none" strike="noStrike">
              <a:solidFill>
                <a:schemeClr val="dk1"/>
              </a:solidFill>
              <a:latin typeface="Calibri"/>
              <a:ea typeface="Calibri"/>
              <a:cs typeface="Calibri"/>
              <a:sym typeface="Calibri"/>
            </a:endParaRPr>
          </a:p>
          <a:p>
            <a:pPr indent="-515619" lvl="0" marL="527685" marR="164465" rtl="0" algn="l">
              <a:lnSpc>
                <a:spcPct val="70000"/>
              </a:lnSpc>
              <a:spcBef>
                <a:spcPts val="10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 </a:t>
            </a:r>
            <a:r>
              <a:rPr b="1" i="0" lang="en-US" sz="2400" u="none" cap="none" strike="noStrike">
                <a:solidFill>
                  <a:srgbClr val="FF0000"/>
                </a:solidFill>
                <a:latin typeface="Calibri"/>
                <a:ea typeface="Calibri"/>
                <a:cs typeface="Calibri"/>
                <a:sym typeface="Calibri"/>
              </a:rPr>
              <a:t>statically </a:t>
            </a:r>
            <a:r>
              <a:rPr b="0" i="0" lang="en-US" sz="2400" u="none" cap="none" strike="noStrike">
                <a:solidFill>
                  <a:schemeClr val="dk1"/>
                </a:solidFill>
                <a:latin typeface="Calibri"/>
                <a:ea typeface="Calibri"/>
                <a:cs typeface="Calibri"/>
                <a:sym typeface="Calibri"/>
              </a:rPr>
              <a:t>determined </a:t>
            </a:r>
            <a:r>
              <a:rPr b="1" i="0" lang="en-US" sz="2400" u="none" cap="none" strike="noStrike">
                <a:solidFill>
                  <a:srgbClr val="FF0000"/>
                </a:solidFill>
                <a:latin typeface="Calibri"/>
                <a:ea typeface="Calibri"/>
                <a:cs typeface="Calibri"/>
                <a:sym typeface="Calibri"/>
              </a:rPr>
              <a:t>area Code </a:t>
            </a:r>
            <a:r>
              <a:rPr b="0" i="0" lang="en-US" sz="2400" u="none" cap="none" strike="noStrike">
                <a:solidFill>
                  <a:schemeClr val="dk1"/>
                </a:solidFill>
                <a:latin typeface="Calibri"/>
                <a:ea typeface="Calibri"/>
                <a:cs typeface="Calibri"/>
                <a:sym typeface="Calibri"/>
              </a:rPr>
              <a:t>that holds the executable target code. The  size of the target code can be determined at compile time.</a:t>
            </a:r>
            <a:endParaRPr b="0" i="0" sz="2400" u="none" cap="none" strike="noStrike">
              <a:solidFill>
                <a:schemeClr val="dk1"/>
              </a:solidFill>
              <a:latin typeface="Calibri"/>
              <a:ea typeface="Calibri"/>
              <a:cs typeface="Calibri"/>
              <a:sym typeface="Calibri"/>
            </a:endParaRPr>
          </a:p>
          <a:p>
            <a:pPr indent="-515619" lvl="0" marL="527685" marR="5080" rtl="0" algn="l">
              <a:lnSpc>
                <a:spcPct val="70000"/>
              </a:lnSpc>
              <a:spcBef>
                <a:spcPts val="1005"/>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 </a:t>
            </a:r>
            <a:r>
              <a:rPr b="1" i="0" lang="en-US" sz="2400" u="none" cap="none" strike="noStrike">
                <a:solidFill>
                  <a:srgbClr val="FF0000"/>
                </a:solidFill>
                <a:latin typeface="Calibri"/>
                <a:ea typeface="Calibri"/>
                <a:cs typeface="Calibri"/>
                <a:sym typeface="Calibri"/>
              </a:rPr>
              <a:t>statically </a:t>
            </a:r>
            <a:r>
              <a:rPr b="0" i="0" lang="en-US" sz="2400" u="none" cap="none" strike="noStrike">
                <a:solidFill>
                  <a:schemeClr val="dk1"/>
                </a:solidFill>
                <a:latin typeface="Calibri"/>
                <a:ea typeface="Calibri"/>
                <a:cs typeface="Calibri"/>
                <a:sym typeface="Calibri"/>
              </a:rPr>
              <a:t>determined </a:t>
            </a:r>
            <a:r>
              <a:rPr b="1" i="0" lang="en-US" sz="2400" u="none" cap="none" strike="noStrike">
                <a:solidFill>
                  <a:srgbClr val="FF0000"/>
                </a:solidFill>
                <a:latin typeface="Calibri"/>
                <a:ea typeface="Calibri"/>
                <a:cs typeface="Calibri"/>
                <a:sym typeface="Calibri"/>
              </a:rPr>
              <a:t>data area </a:t>
            </a:r>
            <a:r>
              <a:rPr b="0" i="0" lang="en-US" sz="2400" u="none" cap="none" strike="noStrike">
                <a:solidFill>
                  <a:schemeClr val="dk1"/>
                </a:solidFill>
                <a:latin typeface="Calibri"/>
                <a:ea typeface="Calibri"/>
                <a:cs typeface="Calibri"/>
                <a:sym typeface="Calibri"/>
              </a:rPr>
              <a:t>Static for holding global constants and other  data generated by the compiler. The size of the global constants and compiler  data can also be determined at compile time.</a:t>
            </a:r>
            <a:endParaRPr b="0" i="0" sz="2400" u="none" cap="none" strike="noStrike">
              <a:solidFill>
                <a:schemeClr val="dk1"/>
              </a:solidFill>
              <a:latin typeface="Calibri"/>
              <a:ea typeface="Calibri"/>
              <a:cs typeface="Calibri"/>
              <a:sym typeface="Calibri"/>
            </a:endParaRPr>
          </a:p>
          <a:p>
            <a:pPr indent="-515619" lvl="0" marL="527685" marR="107314" rtl="0" algn="l">
              <a:lnSpc>
                <a:spcPct val="70000"/>
              </a:lnSpc>
              <a:spcBef>
                <a:spcPts val="10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 </a:t>
            </a:r>
            <a:r>
              <a:rPr b="1" i="0" lang="en-US" sz="2400" u="none" cap="none" strike="noStrike">
                <a:solidFill>
                  <a:srgbClr val="FF0000"/>
                </a:solidFill>
                <a:latin typeface="Calibri"/>
                <a:ea typeface="Calibri"/>
                <a:cs typeface="Calibri"/>
                <a:sym typeface="Calibri"/>
              </a:rPr>
              <a:t>dynamically </a:t>
            </a:r>
            <a:r>
              <a:rPr b="0" i="0" lang="en-US" sz="2400" u="none" cap="none" strike="noStrike">
                <a:solidFill>
                  <a:schemeClr val="dk1"/>
                </a:solidFill>
                <a:latin typeface="Calibri"/>
                <a:ea typeface="Calibri"/>
                <a:cs typeface="Calibri"/>
                <a:sym typeface="Calibri"/>
              </a:rPr>
              <a:t>managed </a:t>
            </a:r>
            <a:r>
              <a:rPr b="1" i="0" lang="en-US" sz="2400" u="none" cap="none" strike="noStrike">
                <a:solidFill>
                  <a:srgbClr val="FF0000"/>
                </a:solidFill>
                <a:latin typeface="Calibri"/>
                <a:ea typeface="Calibri"/>
                <a:cs typeface="Calibri"/>
                <a:sym typeface="Calibri"/>
              </a:rPr>
              <a:t>area Heap </a:t>
            </a:r>
            <a:r>
              <a:rPr b="0" i="0" lang="en-US" sz="2400" u="none" cap="none" strike="noStrike">
                <a:solidFill>
                  <a:schemeClr val="dk1"/>
                </a:solidFill>
                <a:latin typeface="Calibri"/>
                <a:ea typeface="Calibri"/>
                <a:cs typeface="Calibri"/>
                <a:sym typeface="Calibri"/>
              </a:rPr>
              <a:t>for holding data objects that are allocated  and freed during program execution. The size of the Heap cannot be  determined at compile time.</a:t>
            </a:r>
            <a:endParaRPr b="0" i="0" sz="2400" u="none" cap="none" strike="noStrike">
              <a:solidFill>
                <a:schemeClr val="dk1"/>
              </a:solidFill>
              <a:latin typeface="Calibri"/>
              <a:ea typeface="Calibri"/>
              <a:cs typeface="Calibri"/>
              <a:sym typeface="Calibri"/>
            </a:endParaRPr>
          </a:p>
          <a:p>
            <a:pPr indent="-515619" lvl="0" marL="527685" marR="193675" rtl="0" algn="just">
              <a:lnSpc>
                <a:spcPct val="70000"/>
              </a:lnSpc>
              <a:spcBef>
                <a:spcPts val="994"/>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 </a:t>
            </a:r>
            <a:r>
              <a:rPr b="1" i="0" lang="en-US" sz="2400" u="none" cap="none" strike="noStrike">
                <a:solidFill>
                  <a:srgbClr val="FF0000"/>
                </a:solidFill>
                <a:latin typeface="Calibri"/>
                <a:ea typeface="Calibri"/>
                <a:cs typeface="Calibri"/>
                <a:sym typeface="Calibri"/>
              </a:rPr>
              <a:t>dynamically </a:t>
            </a:r>
            <a:r>
              <a:rPr b="0" i="0" lang="en-US" sz="2400" u="none" cap="none" strike="noStrike">
                <a:solidFill>
                  <a:schemeClr val="dk1"/>
                </a:solidFill>
                <a:latin typeface="Calibri"/>
                <a:ea typeface="Calibri"/>
                <a:cs typeface="Calibri"/>
                <a:sym typeface="Calibri"/>
              </a:rPr>
              <a:t>managed </a:t>
            </a:r>
            <a:r>
              <a:rPr b="1" i="0" lang="en-US" sz="2400" u="none" cap="none" strike="noStrike">
                <a:solidFill>
                  <a:srgbClr val="FF0000"/>
                </a:solidFill>
                <a:latin typeface="Calibri"/>
                <a:ea typeface="Calibri"/>
                <a:cs typeface="Calibri"/>
                <a:sym typeface="Calibri"/>
              </a:rPr>
              <a:t>area Stack </a:t>
            </a:r>
            <a:r>
              <a:rPr b="0" i="0" lang="en-US" sz="2400" u="none" cap="none" strike="noStrike">
                <a:solidFill>
                  <a:schemeClr val="dk1"/>
                </a:solidFill>
                <a:latin typeface="Calibri"/>
                <a:ea typeface="Calibri"/>
                <a:cs typeface="Calibri"/>
                <a:sym typeface="Calibri"/>
              </a:rPr>
              <a:t>for holding activation records as they are  created and destroyed during procedure calls and returns. Like the Heap, the  size of the Stack cannot be determined at compile time.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grpSp>
        <p:nvGrpSpPr>
          <p:cNvPr id="1207" name="Google Shape;1207;p114"/>
          <p:cNvGrpSpPr/>
          <p:nvPr/>
        </p:nvGrpSpPr>
        <p:grpSpPr>
          <a:xfrm>
            <a:off x="838200" y="1467611"/>
            <a:ext cx="10515600" cy="1263650"/>
            <a:chOff x="838200" y="1467611"/>
            <a:chExt cx="10515600" cy="1263650"/>
          </a:xfrm>
        </p:grpSpPr>
        <p:pic>
          <p:nvPicPr>
            <p:cNvPr id="1208" name="Google Shape;1208;p114"/>
            <p:cNvPicPr preferRelativeResize="0"/>
            <p:nvPr/>
          </p:nvPicPr>
          <p:blipFill rotWithShape="1">
            <a:blip r:embed="rId3">
              <a:alphaModFix/>
            </a:blip>
            <a:srcRect b="0" l="0" r="0" t="0"/>
            <a:stretch/>
          </p:blipFill>
          <p:spPr>
            <a:xfrm>
              <a:off x="838200" y="1467611"/>
              <a:ext cx="10515600" cy="1263396"/>
            </a:xfrm>
            <a:prstGeom prst="rect">
              <a:avLst/>
            </a:prstGeom>
            <a:noFill/>
            <a:ln>
              <a:noFill/>
            </a:ln>
          </p:spPr>
        </p:pic>
        <p:sp>
          <p:nvSpPr>
            <p:cNvPr id="1209" name="Google Shape;1209;p114"/>
            <p:cNvSpPr/>
            <p:nvPr/>
          </p:nvSpPr>
          <p:spPr>
            <a:xfrm>
              <a:off x="838200" y="1467611"/>
              <a:ext cx="10515600" cy="1263650"/>
            </a:xfrm>
            <a:custGeom>
              <a:rect b="b" l="l" r="r" t="t"/>
              <a:pathLst>
                <a:path extrusionOk="0" h="1263650" w="10515600">
                  <a:moveTo>
                    <a:pt x="0" y="210565"/>
                  </a:moveTo>
                  <a:lnTo>
                    <a:pt x="5561" y="162272"/>
                  </a:lnTo>
                  <a:lnTo>
                    <a:pt x="21401" y="117947"/>
                  </a:lnTo>
                  <a:lnTo>
                    <a:pt x="46258" y="78851"/>
                  </a:lnTo>
                  <a:lnTo>
                    <a:pt x="78867" y="46246"/>
                  </a:lnTo>
                  <a:lnTo>
                    <a:pt x="117963" y="21395"/>
                  </a:lnTo>
                  <a:lnTo>
                    <a:pt x="162284" y="5559"/>
                  </a:lnTo>
                  <a:lnTo>
                    <a:pt x="210565" y="0"/>
                  </a:lnTo>
                  <a:lnTo>
                    <a:pt x="10305034" y="0"/>
                  </a:lnTo>
                  <a:lnTo>
                    <a:pt x="10353327" y="5559"/>
                  </a:lnTo>
                  <a:lnTo>
                    <a:pt x="10397652" y="21395"/>
                  </a:lnTo>
                  <a:lnTo>
                    <a:pt x="10436748" y="46246"/>
                  </a:lnTo>
                  <a:lnTo>
                    <a:pt x="10469353" y="78851"/>
                  </a:lnTo>
                  <a:lnTo>
                    <a:pt x="10494204" y="117947"/>
                  </a:lnTo>
                  <a:lnTo>
                    <a:pt x="10510040" y="162272"/>
                  </a:lnTo>
                  <a:lnTo>
                    <a:pt x="10515600" y="210565"/>
                  </a:lnTo>
                  <a:lnTo>
                    <a:pt x="10515600" y="1052829"/>
                  </a:lnTo>
                  <a:lnTo>
                    <a:pt x="10510040" y="1101123"/>
                  </a:lnTo>
                  <a:lnTo>
                    <a:pt x="10494204" y="1145448"/>
                  </a:lnTo>
                  <a:lnTo>
                    <a:pt x="10469353" y="1184544"/>
                  </a:lnTo>
                  <a:lnTo>
                    <a:pt x="10436748" y="1217149"/>
                  </a:lnTo>
                  <a:lnTo>
                    <a:pt x="10397652" y="1242000"/>
                  </a:lnTo>
                  <a:lnTo>
                    <a:pt x="10353327" y="1257836"/>
                  </a:lnTo>
                  <a:lnTo>
                    <a:pt x="10305034" y="1263396"/>
                  </a:lnTo>
                  <a:lnTo>
                    <a:pt x="210565" y="1263396"/>
                  </a:lnTo>
                  <a:lnTo>
                    <a:pt x="162284" y="1257836"/>
                  </a:lnTo>
                  <a:lnTo>
                    <a:pt x="117963" y="1242000"/>
                  </a:lnTo>
                  <a:lnTo>
                    <a:pt x="78867" y="1217149"/>
                  </a:lnTo>
                  <a:lnTo>
                    <a:pt x="46258" y="1184544"/>
                  </a:lnTo>
                  <a:lnTo>
                    <a:pt x="21401" y="1145448"/>
                  </a:lnTo>
                  <a:lnTo>
                    <a:pt x="5561" y="1101123"/>
                  </a:lnTo>
                  <a:lnTo>
                    <a:pt x="0" y="1052829"/>
                  </a:lnTo>
                  <a:lnTo>
                    <a:pt x="0" y="210565"/>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10" name="Google Shape;1210;p114"/>
          <p:cNvSpPr txBox="1"/>
          <p:nvPr>
            <p:ph type="title"/>
          </p:nvPr>
        </p:nvSpPr>
        <p:spPr>
          <a:xfrm>
            <a:off x="916939" y="609676"/>
            <a:ext cx="41065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Activation Records</a:t>
            </a:r>
            <a:endParaRPr sz="4400"/>
          </a:p>
        </p:txBody>
      </p:sp>
      <p:sp>
        <p:nvSpPr>
          <p:cNvPr id="1211" name="Google Shape;1211;p11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12" name="Google Shape;1212;p11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213" name="Google Shape;1213;p114"/>
          <p:cNvSpPr txBox="1"/>
          <p:nvPr/>
        </p:nvSpPr>
        <p:spPr>
          <a:xfrm>
            <a:off x="916939" y="1793189"/>
            <a:ext cx="10206355" cy="3650615"/>
          </a:xfrm>
          <a:prstGeom prst="rect">
            <a:avLst/>
          </a:prstGeom>
          <a:noFill/>
          <a:ln>
            <a:noFill/>
          </a:ln>
        </p:spPr>
        <p:txBody>
          <a:bodyPr anchorCtr="0" anchor="t" bIns="0" lIns="0" spcFirstLastPara="1" rIns="0" wrap="square" tIns="60325">
            <a:spAutoFit/>
          </a:bodyPr>
          <a:lstStyle/>
          <a:p>
            <a:pPr indent="0" lvl="0" marL="12700" marR="347980" rtl="0" algn="l">
              <a:lnSpc>
                <a:spcPct val="108214"/>
              </a:lnSpc>
              <a:spcBef>
                <a:spcPts val="0"/>
              </a:spcBef>
              <a:spcAft>
                <a:spcPts val="0"/>
              </a:spcAft>
              <a:buClr>
                <a:srgbClr val="000000"/>
              </a:buClr>
              <a:buSzPts val="2800"/>
              <a:buFont typeface="Arial"/>
              <a:buNone/>
            </a:pPr>
            <a:r>
              <a:rPr b="0" i="1" lang="en-US" sz="2800" u="none" cap="none" strike="noStrike">
                <a:solidFill>
                  <a:schemeClr val="dk1"/>
                </a:solidFill>
                <a:latin typeface="Calibri"/>
                <a:ea typeface="Calibri"/>
                <a:cs typeface="Calibri"/>
                <a:sym typeface="Calibri"/>
              </a:rPr>
              <a:t>Procedure calls and returns are usually managed by a run-time stack  called the control stack. Each live activation has an activation record</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800"/>
              <a:buFont typeface="Arial"/>
              <a:buNone/>
            </a:pPr>
            <a:r>
              <a:t/>
            </a:r>
            <a:endParaRPr b="0" i="0" sz="3800" u="none" cap="none" strike="noStrike">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root of the activation tree will be at the bottom of the stack</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entire sequence of activation records on the stack corresponding  to the path in the activation tree to the activation where control  currently resides.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latter activation has its record at the top of the stack</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15"/>
          <p:cNvSpPr txBox="1"/>
          <p:nvPr>
            <p:ph type="title"/>
          </p:nvPr>
        </p:nvSpPr>
        <p:spPr>
          <a:xfrm>
            <a:off x="916939" y="609676"/>
            <a:ext cx="59378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 general activation record</a:t>
            </a:r>
            <a:endParaRPr sz="4400"/>
          </a:p>
        </p:txBody>
      </p:sp>
      <p:sp>
        <p:nvSpPr>
          <p:cNvPr id="1219" name="Google Shape;1219;p11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20" name="Google Shape;1220;p11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pic>
        <p:nvPicPr>
          <p:cNvPr id="1221" name="Google Shape;1221;p115"/>
          <p:cNvPicPr preferRelativeResize="0"/>
          <p:nvPr/>
        </p:nvPicPr>
        <p:blipFill rotWithShape="1">
          <a:blip r:embed="rId3">
            <a:alphaModFix/>
          </a:blip>
          <a:srcRect b="0" l="0" r="0" t="0"/>
          <a:stretch/>
        </p:blipFill>
        <p:spPr>
          <a:xfrm>
            <a:off x="0" y="1457395"/>
            <a:ext cx="12011487" cy="4713814"/>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1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27" name="Google Shape;1227;p11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228" name="Google Shape;1228;p116"/>
          <p:cNvSpPr txBox="1"/>
          <p:nvPr>
            <p:ph type="title"/>
          </p:nvPr>
        </p:nvSpPr>
        <p:spPr>
          <a:xfrm>
            <a:off x="910844" y="2718942"/>
            <a:ext cx="8739505" cy="1763395"/>
          </a:xfrm>
          <a:prstGeom prst="rect">
            <a:avLst/>
          </a:prstGeom>
          <a:noFill/>
          <a:ln>
            <a:noFill/>
          </a:ln>
        </p:spPr>
        <p:txBody>
          <a:bodyPr anchorCtr="0" anchor="ctr" bIns="0" lIns="0" spcFirstLastPara="1" rIns="0" wrap="square" tIns="116200">
            <a:spAutoFit/>
          </a:bodyPr>
          <a:lstStyle/>
          <a:p>
            <a:pPr indent="0" lvl="0" marL="12700" marR="5080" rtl="0" algn="l">
              <a:lnSpc>
                <a:spcPct val="147272"/>
              </a:lnSpc>
              <a:spcBef>
                <a:spcPts val="0"/>
              </a:spcBef>
              <a:spcAft>
                <a:spcPts val="0"/>
              </a:spcAft>
              <a:buClr>
                <a:schemeClr val="dk1"/>
              </a:buClr>
              <a:buSzPts val="4400"/>
              <a:buFont typeface="Calibri"/>
              <a:buNone/>
            </a:pPr>
            <a:r>
              <a:rPr lang="en-US"/>
              <a:t>Run time Environment-  Storage Allocation Strategies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1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34" name="Google Shape;1234;p11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235" name="Google Shape;1235;p117"/>
          <p:cNvSpPr txBox="1"/>
          <p:nvPr>
            <p:ph type="title"/>
          </p:nvPr>
        </p:nvSpPr>
        <p:spPr>
          <a:xfrm>
            <a:off x="916939" y="609676"/>
            <a:ext cx="64306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Storage Allocation Strategies</a:t>
            </a:r>
            <a:endParaRPr sz="4400"/>
          </a:p>
        </p:txBody>
      </p:sp>
      <p:sp>
        <p:nvSpPr>
          <p:cNvPr id="1236" name="Google Shape;1236;p117"/>
          <p:cNvSpPr txBox="1"/>
          <p:nvPr/>
        </p:nvSpPr>
        <p:spPr>
          <a:xfrm>
            <a:off x="916939" y="1706841"/>
            <a:ext cx="10071100" cy="2456180"/>
          </a:xfrm>
          <a:prstGeom prst="rect">
            <a:avLst/>
          </a:prstGeom>
          <a:noFill/>
          <a:ln>
            <a:noFill/>
          </a:ln>
        </p:spPr>
        <p:txBody>
          <a:bodyPr anchorCtr="0" anchor="t" bIns="0" lIns="0" spcFirstLastPara="1" rIns="0" wrap="square" tIns="98425">
            <a:sp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The following three different storage allocation strategy were used</a:t>
            </a:r>
            <a:endParaRPr b="0" i="0" sz="2800" u="none" cap="none" strike="noStrike">
              <a:solidFill>
                <a:schemeClr val="dk1"/>
              </a:solidFill>
              <a:latin typeface="Calibri"/>
              <a:ea typeface="Calibri"/>
              <a:cs typeface="Calibri"/>
              <a:sym typeface="Calibri"/>
            </a:endParaRPr>
          </a:p>
          <a:p>
            <a:pPr indent="-283210" lvl="0" marL="295275" marR="0" rtl="0" algn="l">
              <a:lnSpc>
                <a:spcPct val="100000"/>
              </a:lnSpc>
              <a:spcBef>
                <a:spcPts val="675"/>
              </a:spcBef>
              <a:spcAft>
                <a:spcPts val="0"/>
              </a:spcAft>
              <a:buClr>
                <a:schemeClr val="dk1"/>
              </a:buClr>
              <a:buSzPts val="2700"/>
              <a:buFont typeface="Noto Sans Symbols"/>
              <a:buChar char="⮚"/>
            </a:pPr>
            <a:r>
              <a:rPr b="0" i="0" lang="en-US" sz="2800" u="none" cap="none" strike="noStrike">
                <a:solidFill>
                  <a:schemeClr val="dk1"/>
                </a:solidFill>
                <a:latin typeface="Calibri"/>
                <a:ea typeface="Calibri"/>
                <a:cs typeface="Calibri"/>
                <a:sym typeface="Calibri"/>
              </a:rPr>
              <a:t>Static allocation lays out storage for all data objects at compile time</a:t>
            </a:r>
            <a:endParaRPr b="0" i="0" sz="2800" u="none" cap="none" strike="noStrike">
              <a:solidFill>
                <a:schemeClr val="dk1"/>
              </a:solidFill>
              <a:latin typeface="Calibri"/>
              <a:ea typeface="Calibri"/>
              <a:cs typeface="Calibri"/>
              <a:sym typeface="Calibri"/>
            </a:endParaRPr>
          </a:p>
          <a:p>
            <a:pPr indent="-283210" lvl="0" marL="295275" marR="0" rtl="0" algn="l">
              <a:lnSpc>
                <a:spcPct val="100000"/>
              </a:lnSpc>
              <a:spcBef>
                <a:spcPts val="660"/>
              </a:spcBef>
              <a:spcAft>
                <a:spcPts val="0"/>
              </a:spcAft>
              <a:buClr>
                <a:schemeClr val="dk1"/>
              </a:buClr>
              <a:buSzPts val="2700"/>
              <a:buFont typeface="Noto Sans Symbols"/>
              <a:buChar char="⮚"/>
            </a:pPr>
            <a:r>
              <a:rPr b="0" i="0" lang="en-US" sz="2800" u="none" cap="none" strike="noStrike">
                <a:solidFill>
                  <a:schemeClr val="dk1"/>
                </a:solidFill>
                <a:latin typeface="Calibri"/>
                <a:ea typeface="Calibri"/>
                <a:cs typeface="Calibri"/>
                <a:sym typeface="Calibri"/>
              </a:rPr>
              <a:t>Stack allocation manages the run time storage as a stack</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50"/>
              </a:spcBef>
              <a:spcAft>
                <a:spcPts val="0"/>
              </a:spcAft>
              <a:buClr>
                <a:schemeClr val="dk1"/>
              </a:buClr>
              <a:buSzPts val="2700"/>
              <a:buFont typeface="Noto Sans Symbols"/>
              <a:buChar char="⮚"/>
            </a:pPr>
            <a:r>
              <a:rPr b="0" i="0" lang="en-US" sz="2800" u="none" cap="none" strike="noStrike">
                <a:solidFill>
                  <a:schemeClr val="dk1"/>
                </a:solidFill>
                <a:latin typeface="Calibri"/>
                <a:ea typeface="Calibri"/>
                <a:cs typeface="Calibri"/>
                <a:sym typeface="Calibri"/>
              </a:rPr>
              <a:t>Heap allocation allocated and deallocates storages as needed at run  time from a data area known as a heap</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grpSp>
        <p:nvGrpSpPr>
          <p:cNvPr id="1241" name="Google Shape;1241;p118"/>
          <p:cNvGrpSpPr/>
          <p:nvPr/>
        </p:nvGrpSpPr>
        <p:grpSpPr>
          <a:xfrm>
            <a:off x="914400" y="1752599"/>
            <a:ext cx="10363200" cy="1222375"/>
            <a:chOff x="914400" y="1752599"/>
            <a:chExt cx="10363200" cy="1222375"/>
          </a:xfrm>
        </p:grpSpPr>
        <p:pic>
          <p:nvPicPr>
            <p:cNvPr id="1242" name="Google Shape;1242;p118"/>
            <p:cNvPicPr preferRelativeResize="0"/>
            <p:nvPr/>
          </p:nvPicPr>
          <p:blipFill rotWithShape="1">
            <a:blip r:embed="rId3">
              <a:alphaModFix/>
            </a:blip>
            <a:srcRect b="0" l="0" r="0" t="0"/>
            <a:stretch/>
          </p:blipFill>
          <p:spPr>
            <a:xfrm>
              <a:off x="914400" y="1752599"/>
              <a:ext cx="10363200" cy="1222248"/>
            </a:xfrm>
            <a:prstGeom prst="rect">
              <a:avLst/>
            </a:prstGeom>
            <a:noFill/>
            <a:ln>
              <a:noFill/>
            </a:ln>
          </p:spPr>
        </p:pic>
        <p:sp>
          <p:nvSpPr>
            <p:cNvPr id="1243" name="Google Shape;1243;p118"/>
            <p:cNvSpPr/>
            <p:nvPr/>
          </p:nvSpPr>
          <p:spPr>
            <a:xfrm>
              <a:off x="914400" y="1752599"/>
              <a:ext cx="10363200" cy="1222375"/>
            </a:xfrm>
            <a:custGeom>
              <a:rect b="b" l="l" r="r" t="t"/>
              <a:pathLst>
                <a:path extrusionOk="0" h="1222375" w="10363200">
                  <a:moveTo>
                    <a:pt x="0" y="203708"/>
                  </a:moveTo>
                  <a:lnTo>
                    <a:pt x="5380" y="156994"/>
                  </a:lnTo>
                  <a:lnTo>
                    <a:pt x="20706" y="114114"/>
                  </a:lnTo>
                  <a:lnTo>
                    <a:pt x="44755" y="76291"/>
                  </a:lnTo>
                  <a:lnTo>
                    <a:pt x="76304" y="44746"/>
                  </a:lnTo>
                  <a:lnTo>
                    <a:pt x="114130" y="20702"/>
                  </a:lnTo>
                  <a:lnTo>
                    <a:pt x="157010" y="5379"/>
                  </a:lnTo>
                  <a:lnTo>
                    <a:pt x="203720" y="0"/>
                  </a:lnTo>
                  <a:lnTo>
                    <a:pt x="10159492" y="0"/>
                  </a:lnTo>
                  <a:lnTo>
                    <a:pt x="10206205" y="5379"/>
                  </a:lnTo>
                  <a:lnTo>
                    <a:pt x="10249085" y="20702"/>
                  </a:lnTo>
                  <a:lnTo>
                    <a:pt x="10286908" y="44746"/>
                  </a:lnTo>
                  <a:lnTo>
                    <a:pt x="10318453" y="76291"/>
                  </a:lnTo>
                  <a:lnTo>
                    <a:pt x="10342497" y="114114"/>
                  </a:lnTo>
                  <a:lnTo>
                    <a:pt x="10357820" y="156994"/>
                  </a:lnTo>
                  <a:lnTo>
                    <a:pt x="10363200" y="203708"/>
                  </a:lnTo>
                  <a:lnTo>
                    <a:pt x="10363200" y="1018539"/>
                  </a:lnTo>
                  <a:lnTo>
                    <a:pt x="10357820" y="1065253"/>
                  </a:lnTo>
                  <a:lnTo>
                    <a:pt x="10342497" y="1108133"/>
                  </a:lnTo>
                  <a:lnTo>
                    <a:pt x="10318453" y="1145956"/>
                  </a:lnTo>
                  <a:lnTo>
                    <a:pt x="10286908" y="1177501"/>
                  </a:lnTo>
                  <a:lnTo>
                    <a:pt x="10249085" y="1201545"/>
                  </a:lnTo>
                  <a:lnTo>
                    <a:pt x="10206205" y="1216868"/>
                  </a:lnTo>
                  <a:lnTo>
                    <a:pt x="10159492" y="1222248"/>
                  </a:lnTo>
                  <a:lnTo>
                    <a:pt x="203720" y="1222248"/>
                  </a:lnTo>
                  <a:lnTo>
                    <a:pt x="157010" y="1216868"/>
                  </a:lnTo>
                  <a:lnTo>
                    <a:pt x="114130" y="1201545"/>
                  </a:lnTo>
                  <a:lnTo>
                    <a:pt x="76304" y="1177501"/>
                  </a:lnTo>
                  <a:lnTo>
                    <a:pt x="44755" y="1145956"/>
                  </a:lnTo>
                  <a:lnTo>
                    <a:pt x="20706" y="1108133"/>
                  </a:lnTo>
                  <a:lnTo>
                    <a:pt x="5380" y="1065253"/>
                  </a:lnTo>
                  <a:lnTo>
                    <a:pt x="0" y="1018539"/>
                  </a:lnTo>
                  <a:lnTo>
                    <a:pt x="0" y="203708"/>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44" name="Google Shape;1244;p118"/>
          <p:cNvSpPr txBox="1"/>
          <p:nvPr>
            <p:ph type="title"/>
          </p:nvPr>
        </p:nvSpPr>
        <p:spPr>
          <a:xfrm>
            <a:off x="916939" y="609676"/>
            <a:ext cx="560324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Stack Allocation of Space</a:t>
            </a:r>
            <a:endParaRPr sz="4400"/>
          </a:p>
        </p:txBody>
      </p:sp>
      <p:sp>
        <p:nvSpPr>
          <p:cNvPr id="1245" name="Google Shape;1245;p118"/>
          <p:cNvSpPr txBox="1"/>
          <p:nvPr/>
        </p:nvSpPr>
        <p:spPr>
          <a:xfrm>
            <a:off x="916939" y="1982470"/>
            <a:ext cx="9700260" cy="605790"/>
          </a:xfrm>
          <a:prstGeom prst="rect">
            <a:avLst/>
          </a:prstGeom>
          <a:noFill/>
          <a:ln>
            <a:noFill/>
          </a:ln>
        </p:spPr>
        <p:txBody>
          <a:bodyPr anchorCtr="0" anchor="t" bIns="0" lIns="0" spcFirstLastPara="1" rIns="0" wrap="square" tIns="13325">
            <a:spAutoFit/>
          </a:bodyPr>
          <a:lstStyle/>
          <a:p>
            <a:pPr indent="0" lvl="0" marL="12700" marR="0" rtl="0" algn="l">
              <a:lnSpc>
                <a:spcPct val="114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Almost all compilers for languages that use procedures, functions, or methods as units of user-</a:t>
            </a:r>
            <a:endParaRPr b="0" i="0" sz="2000" u="none" cap="none" strike="noStrike">
              <a:solidFill>
                <a:schemeClr val="dk1"/>
              </a:solidFill>
              <a:latin typeface="Calibri"/>
              <a:ea typeface="Calibri"/>
              <a:cs typeface="Calibri"/>
              <a:sym typeface="Calibri"/>
            </a:endParaRPr>
          </a:p>
          <a:p>
            <a:pPr indent="0" lvl="0" marL="12700" marR="0" rtl="0" algn="l">
              <a:lnSpc>
                <a:spcPct val="114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defined actions manage at least part of their run-time memory as a stack.</a:t>
            </a:r>
            <a:endParaRPr b="0" i="0" sz="2000" u="none" cap="none" strike="noStrike">
              <a:solidFill>
                <a:schemeClr val="dk1"/>
              </a:solidFill>
              <a:latin typeface="Calibri"/>
              <a:ea typeface="Calibri"/>
              <a:cs typeface="Calibri"/>
              <a:sym typeface="Calibri"/>
            </a:endParaRPr>
          </a:p>
        </p:txBody>
      </p:sp>
      <p:sp>
        <p:nvSpPr>
          <p:cNvPr id="1246" name="Google Shape;1246;p118"/>
          <p:cNvSpPr txBox="1"/>
          <p:nvPr/>
        </p:nvSpPr>
        <p:spPr>
          <a:xfrm>
            <a:off x="916939" y="3561410"/>
            <a:ext cx="10267950" cy="2165985"/>
          </a:xfrm>
          <a:prstGeom prst="rect">
            <a:avLst/>
          </a:prstGeom>
          <a:noFill/>
          <a:ln>
            <a:noFill/>
          </a:ln>
        </p:spPr>
        <p:txBody>
          <a:bodyPr anchorCtr="0" anchor="t" bIns="0" lIns="0" spcFirstLastPara="1" rIns="0" wrap="square" tIns="12700">
            <a:spAutoFit/>
          </a:bodyPr>
          <a:lstStyle/>
          <a:p>
            <a:pPr indent="-228600" lvl="0" marL="241300" marR="0" rtl="0" algn="l">
              <a:lnSpc>
                <a:spcPct val="113958"/>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time a procedure is called, space for its local variables is pushed onto a</a:t>
            </a:r>
            <a:endParaRPr b="0" i="0" sz="2400" u="none" cap="none" strike="noStrike">
              <a:solidFill>
                <a:schemeClr val="dk1"/>
              </a:solidFill>
              <a:latin typeface="Calibri"/>
              <a:ea typeface="Calibri"/>
              <a:cs typeface="Calibri"/>
              <a:sym typeface="Calibri"/>
            </a:endParaRPr>
          </a:p>
          <a:p>
            <a:pPr indent="0" lvl="0" marL="241300" marR="0" rtl="0" algn="l">
              <a:lnSpc>
                <a:spcPct val="113958"/>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stack, and when the procedure terminates, that space is popped off the stack.</a:t>
            </a:r>
            <a:endParaRPr b="0" i="0" sz="2400" u="none" cap="none" strike="noStrike">
              <a:solidFill>
                <a:schemeClr val="dk1"/>
              </a:solidFill>
              <a:latin typeface="Calibri"/>
              <a:ea typeface="Calibri"/>
              <a:cs typeface="Calibri"/>
              <a:sym typeface="Calibri"/>
            </a:endParaRPr>
          </a:p>
          <a:p>
            <a:pPr indent="-228600" lvl="0" marL="241300" marR="5080" rtl="0" algn="l">
              <a:lnSpc>
                <a:spcPct val="90000"/>
              </a:lnSpc>
              <a:spcBef>
                <a:spcPts val="101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arrangement not only allows space to be shared by procedure calls whose  durations do not overlap in time, but it allows us to compile code for a procedure  in such a way that the relative addresses of its nonlocal variables are always the  same, regardless of the sequence of procedure calls</a:t>
            </a:r>
            <a:endParaRPr b="0" i="0" sz="2400" u="none" cap="none" strike="noStrike">
              <a:solidFill>
                <a:schemeClr val="dk1"/>
              </a:solidFill>
              <a:latin typeface="Calibri"/>
              <a:ea typeface="Calibri"/>
              <a:cs typeface="Calibri"/>
              <a:sym typeface="Calibri"/>
            </a:endParaRPr>
          </a:p>
        </p:txBody>
      </p:sp>
      <p:sp>
        <p:nvSpPr>
          <p:cNvPr id="1247" name="Google Shape;1247;p118"/>
          <p:cNvSpPr txBox="1"/>
          <p:nvPr/>
        </p:nvSpPr>
        <p:spPr>
          <a:xfrm>
            <a:off x="11093957" y="6426809"/>
            <a:ext cx="1809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93</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19"/>
          <p:cNvSpPr txBox="1"/>
          <p:nvPr>
            <p:ph type="title"/>
          </p:nvPr>
        </p:nvSpPr>
        <p:spPr>
          <a:xfrm>
            <a:off x="916939" y="609676"/>
            <a:ext cx="59378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 general activation record</a:t>
            </a:r>
            <a:endParaRPr sz="4400"/>
          </a:p>
        </p:txBody>
      </p:sp>
      <p:sp>
        <p:nvSpPr>
          <p:cNvPr id="1253" name="Google Shape;1253;p119"/>
          <p:cNvSpPr txBox="1"/>
          <p:nvPr/>
        </p:nvSpPr>
        <p:spPr>
          <a:xfrm>
            <a:off x="5433821" y="6426809"/>
            <a:ext cx="132334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Prepared by R I Minu</a:t>
            </a:r>
            <a:endParaRPr b="0" i="0" sz="1200" u="none" cap="none" strike="noStrike">
              <a:solidFill>
                <a:schemeClr val="dk1"/>
              </a:solidFill>
              <a:latin typeface="Calibri"/>
              <a:ea typeface="Calibri"/>
              <a:cs typeface="Calibri"/>
              <a:sym typeface="Calibri"/>
            </a:endParaRPr>
          </a:p>
        </p:txBody>
      </p:sp>
      <p:sp>
        <p:nvSpPr>
          <p:cNvPr id="1254" name="Google Shape;1254;p119"/>
          <p:cNvSpPr txBox="1"/>
          <p:nvPr/>
        </p:nvSpPr>
        <p:spPr>
          <a:xfrm>
            <a:off x="11093957" y="6426809"/>
            <a:ext cx="1809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94</a:t>
            </a:r>
            <a:endParaRPr b="0" i="0" sz="1200" u="none" cap="none" strike="noStrike">
              <a:solidFill>
                <a:schemeClr val="dk1"/>
              </a:solidFill>
              <a:latin typeface="Calibri"/>
              <a:ea typeface="Calibri"/>
              <a:cs typeface="Calibri"/>
              <a:sym typeface="Calibri"/>
            </a:endParaRPr>
          </a:p>
        </p:txBody>
      </p:sp>
      <p:pic>
        <p:nvPicPr>
          <p:cNvPr id="1255" name="Google Shape;1255;p119"/>
          <p:cNvPicPr preferRelativeResize="0"/>
          <p:nvPr/>
        </p:nvPicPr>
        <p:blipFill rotWithShape="1">
          <a:blip r:embed="rId3">
            <a:alphaModFix/>
          </a:blip>
          <a:srcRect b="0" l="0" r="0" t="0"/>
          <a:stretch/>
        </p:blipFill>
        <p:spPr>
          <a:xfrm>
            <a:off x="150921" y="1490221"/>
            <a:ext cx="11523215" cy="493658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20"/>
          <p:cNvSpPr txBox="1"/>
          <p:nvPr/>
        </p:nvSpPr>
        <p:spPr>
          <a:xfrm>
            <a:off x="5433821" y="6426809"/>
            <a:ext cx="132334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Prepared by R I Minu</a:t>
            </a:r>
            <a:endParaRPr b="0" i="0" sz="1200" u="none" cap="none" strike="noStrike">
              <a:solidFill>
                <a:schemeClr val="dk1"/>
              </a:solidFill>
              <a:latin typeface="Calibri"/>
              <a:ea typeface="Calibri"/>
              <a:cs typeface="Calibri"/>
              <a:sym typeface="Calibri"/>
            </a:endParaRPr>
          </a:p>
        </p:txBody>
      </p:sp>
      <p:sp>
        <p:nvSpPr>
          <p:cNvPr id="1261" name="Google Shape;1261;p120"/>
          <p:cNvSpPr txBox="1"/>
          <p:nvPr/>
        </p:nvSpPr>
        <p:spPr>
          <a:xfrm>
            <a:off x="11093957" y="6426809"/>
            <a:ext cx="1809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95</a:t>
            </a:r>
            <a:endParaRPr b="0" i="0" sz="1200" u="none" cap="none" strike="noStrike">
              <a:solidFill>
                <a:schemeClr val="dk1"/>
              </a:solidFill>
              <a:latin typeface="Calibri"/>
              <a:ea typeface="Calibri"/>
              <a:cs typeface="Calibri"/>
              <a:sym typeface="Calibri"/>
            </a:endParaRPr>
          </a:p>
        </p:txBody>
      </p:sp>
      <p:pic>
        <p:nvPicPr>
          <p:cNvPr id="1262" name="Google Shape;1262;p120"/>
          <p:cNvPicPr preferRelativeResize="0"/>
          <p:nvPr/>
        </p:nvPicPr>
        <p:blipFill rotWithShape="1">
          <a:blip r:embed="rId3">
            <a:alphaModFix/>
          </a:blip>
          <a:srcRect b="0" l="0" r="0" t="0"/>
          <a:stretch/>
        </p:blipFill>
        <p:spPr>
          <a:xfrm>
            <a:off x="228013" y="340890"/>
            <a:ext cx="2455533" cy="1053067"/>
          </a:xfrm>
          <a:prstGeom prst="rect">
            <a:avLst/>
          </a:prstGeom>
          <a:noFill/>
          <a:ln>
            <a:noFill/>
          </a:ln>
        </p:spPr>
      </p:pic>
      <p:pic>
        <p:nvPicPr>
          <p:cNvPr id="1263" name="Google Shape;1263;p120"/>
          <p:cNvPicPr preferRelativeResize="0"/>
          <p:nvPr/>
        </p:nvPicPr>
        <p:blipFill rotWithShape="1">
          <a:blip r:embed="rId4">
            <a:alphaModFix/>
          </a:blip>
          <a:srcRect b="0" l="0" r="0" t="0"/>
          <a:stretch/>
        </p:blipFill>
        <p:spPr>
          <a:xfrm>
            <a:off x="5234618" y="324745"/>
            <a:ext cx="2186059" cy="1440613"/>
          </a:xfrm>
          <a:prstGeom prst="rect">
            <a:avLst/>
          </a:prstGeom>
          <a:noFill/>
          <a:ln>
            <a:noFill/>
          </a:ln>
        </p:spPr>
      </p:pic>
      <p:grpSp>
        <p:nvGrpSpPr>
          <p:cNvPr id="1264" name="Google Shape;1264;p120"/>
          <p:cNvGrpSpPr/>
          <p:nvPr/>
        </p:nvGrpSpPr>
        <p:grpSpPr>
          <a:xfrm>
            <a:off x="149352" y="5667755"/>
            <a:ext cx="11204575" cy="1042669"/>
            <a:chOff x="149352" y="5667755"/>
            <a:chExt cx="11204575" cy="1042669"/>
          </a:xfrm>
        </p:grpSpPr>
        <p:pic>
          <p:nvPicPr>
            <p:cNvPr id="1265" name="Google Shape;1265;p120"/>
            <p:cNvPicPr preferRelativeResize="0"/>
            <p:nvPr/>
          </p:nvPicPr>
          <p:blipFill rotWithShape="1">
            <a:blip r:embed="rId5">
              <a:alphaModFix/>
            </a:blip>
            <a:srcRect b="0" l="0" r="0" t="0"/>
            <a:stretch/>
          </p:blipFill>
          <p:spPr>
            <a:xfrm>
              <a:off x="149352" y="5667755"/>
              <a:ext cx="11204448" cy="1042416"/>
            </a:xfrm>
            <a:prstGeom prst="rect">
              <a:avLst/>
            </a:prstGeom>
            <a:noFill/>
            <a:ln>
              <a:noFill/>
            </a:ln>
          </p:spPr>
        </p:pic>
        <p:sp>
          <p:nvSpPr>
            <p:cNvPr id="1266" name="Google Shape;1266;p120"/>
            <p:cNvSpPr/>
            <p:nvPr/>
          </p:nvSpPr>
          <p:spPr>
            <a:xfrm>
              <a:off x="149352" y="5667755"/>
              <a:ext cx="11204575" cy="1042669"/>
            </a:xfrm>
            <a:custGeom>
              <a:rect b="b" l="l" r="r" t="t"/>
              <a:pathLst>
                <a:path extrusionOk="0" h="1042670" w="11204575">
                  <a:moveTo>
                    <a:pt x="0" y="173736"/>
                  </a:moveTo>
                  <a:lnTo>
                    <a:pt x="6206" y="127551"/>
                  </a:lnTo>
                  <a:lnTo>
                    <a:pt x="23720" y="86049"/>
                  </a:lnTo>
                  <a:lnTo>
                    <a:pt x="50887" y="50887"/>
                  </a:lnTo>
                  <a:lnTo>
                    <a:pt x="86049" y="23720"/>
                  </a:lnTo>
                  <a:lnTo>
                    <a:pt x="127551" y="6206"/>
                  </a:lnTo>
                  <a:lnTo>
                    <a:pt x="173736" y="0"/>
                  </a:lnTo>
                  <a:lnTo>
                    <a:pt x="11030712" y="0"/>
                  </a:lnTo>
                  <a:lnTo>
                    <a:pt x="11076918" y="6206"/>
                  </a:lnTo>
                  <a:lnTo>
                    <a:pt x="11118426" y="23720"/>
                  </a:lnTo>
                  <a:lnTo>
                    <a:pt x="11153584" y="50887"/>
                  </a:lnTo>
                  <a:lnTo>
                    <a:pt x="11180741" y="86049"/>
                  </a:lnTo>
                  <a:lnTo>
                    <a:pt x="11198246" y="127551"/>
                  </a:lnTo>
                  <a:lnTo>
                    <a:pt x="11204448" y="173736"/>
                  </a:lnTo>
                  <a:lnTo>
                    <a:pt x="11204448" y="868680"/>
                  </a:lnTo>
                  <a:lnTo>
                    <a:pt x="11198246" y="914864"/>
                  </a:lnTo>
                  <a:lnTo>
                    <a:pt x="11180741" y="956366"/>
                  </a:lnTo>
                  <a:lnTo>
                    <a:pt x="11153584" y="991528"/>
                  </a:lnTo>
                  <a:lnTo>
                    <a:pt x="11118426" y="1018695"/>
                  </a:lnTo>
                  <a:lnTo>
                    <a:pt x="11076918" y="1036209"/>
                  </a:lnTo>
                  <a:lnTo>
                    <a:pt x="11030712" y="1042416"/>
                  </a:lnTo>
                  <a:lnTo>
                    <a:pt x="173736" y="1042416"/>
                  </a:lnTo>
                  <a:lnTo>
                    <a:pt x="127551" y="1036209"/>
                  </a:lnTo>
                  <a:lnTo>
                    <a:pt x="86049" y="1018695"/>
                  </a:lnTo>
                  <a:lnTo>
                    <a:pt x="50887" y="991528"/>
                  </a:lnTo>
                  <a:lnTo>
                    <a:pt x="23720" y="956366"/>
                  </a:lnTo>
                  <a:lnTo>
                    <a:pt x="6206" y="914864"/>
                  </a:lnTo>
                  <a:lnTo>
                    <a:pt x="0" y="868680"/>
                  </a:lnTo>
                  <a:lnTo>
                    <a:pt x="0" y="173736"/>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67" name="Google Shape;1267;p120"/>
          <p:cNvSpPr txBox="1"/>
          <p:nvPr/>
        </p:nvSpPr>
        <p:spPr>
          <a:xfrm>
            <a:off x="278384" y="5751067"/>
            <a:ext cx="10817860" cy="574675"/>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When control returns from this activation, its record is popped, leaving just the record for main on the stack.</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Control then reaches the call to q (quicksort) with actual parameters 1 and 9, and an activation record for this call</a:t>
            </a:r>
            <a:endParaRPr b="0" i="0" sz="1800" u="none" cap="none" strike="noStrike">
              <a:solidFill>
                <a:schemeClr val="dk1"/>
              </a:solidFill>
              <a:latin typeface="Calibri"/>
              <a:ea typeface="Calibri"/>
              <a:cs typeface="Calibri"/>
              <a:sym typeface="Calibri"/>
            </a:endParaRPr>
          </a:p>
        </p:txBody>
      </p:sp>
      <p:sp>
        <p:nvSpPr>
          <p:cNvPr id="1268" name="Google Shape;1268;p120"/>
          <p:cNvSpPr txBox="1"/>
          <p:nvPr/>
        </p:nvSpPr>
        <p:spPr>
          <a:xfrm>
            <a:off x="564895" y="6300012"/>
            <a:ext cx="30448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is placed on the top of the stack.</a:t>
            </a:r>
            <a:endParaRPr b="0" i="0" sz="1800" u="none" cap="none" strike="noStrike">
              <a:solidFill>
                <a:schemeClr val="dk1"/>
              </a:solidFill>
              <a:latin typeface="Calibri"/>
              <a:ea typeface="Calibri"/>
              <a:cs typeface="Calibri"/>
              <a:sym typeface="Calibri"/>
            </a:endParaRPr>
          </a:p>
        </p:txBody>
      </p:sp>
      <p:grpSp>
        <p:nvGrpSpPr>
          <p:cNvPr id="1269" name="Google Shape;1269;p120"/>
          <p:cNvGrpSpPr/>
          <p:nvPr/>
        </p:nvGrpSpPr>
        <p:grpSpPr>
          <a:xfrm>
            <a:off x="0" y="1900427"/>
            <a:ext cx="9150350" cy="1065530"/>
            <a:chOff x="0" y="1900427"/>
            <a:chExt cx="9150350" cy="1065530"/>
          </a:xfrm>
        </p:grpSpPr>
        <p:pic>
          <p:nvPicPr>
            <p:cNvPr id="1270" name="Google Shape;1270;p120"/>
            <p:cNvPicPr preferRelativeResize="0"/>
            <p:nvPr/>
          </p:nvPicPr>
          <p:blipFill rotWithShape="1">
            <a:blip r:embed="rId6">
              <a:alphaModFix/>
            </a:blip>
            <a:srcRect b="0" l="0" r="0" t="0"/>
            <a:stretch/>
          </p:blipFill>
          <p:spPr>
            <a:xfrm>
              <a:off x="0" y="1900427"/>
              <a:ext cx="9150096" cy="1065276"/>
            </a:xfrm>
            <a:prstGeom prst="rect">
              <a:avLst/>
            </a:prstGeom>
            <a:noFill/>
            <a:ln>
              <a:noFill/>
            </a:ln>
          </p:spPr>
        </p:pic>
        <p:sp>
          <p:nvSpPr>
            <p:cNvPr id="1271" name="Google Shape;1271;p120"/>
            <p:cNvSpPr/>
            <p:nvPr/>
          </p:nvSpPr>
          <p:spPr>
            <a:xfrm>
              <a:off x="0" y="1900427"/>
              <a:ext cx="9150350" cy="1065530"/>
            </a:xfrm>
            <a:custGeom>
              <a:rect b="b" l="l" r="r" t="t"/>
              <a:pathLst>
                <a:path extrusionOk="0" h="1065530" w="9150350">
                  <a:moveTo>
                    <a:pt x="0" y="177546"/>
                  </a:moveTo>
                  <a:lnTo>
                    <a:pt x="6342" y="130351"/>
                  </a:lnTo>
                  <a:lnTo>
                    <a:pt x="24240" y="87940"/>
                  </a:lnTo>
                  <a:lnTo>
                    <a:pt x="52002" y="52006"/>
                  </a:lnTo>
                  <a:lnTo>
                    <a:pt x="87935" y="24242"/>
                  </a:lnTo>
                  <a:lnTo>
                    <a:pt x="130347" y="6342"/>
                  </a:lnTo>
                  <a:lnTo>
                    <a:pt x="177546" y="0"/>
                  </a:lnTo>
                  <a:lnTo>
                    <a:pt x="8972550" y="0"/>
                  </a:lnTo>
                  <a:lnTo>
                    <a:pt x="9019744" y="6342"/>
                  </a:lnTo>
                  <a:lnTo>
                    <a:pt x="9062155" y="24242"/>
                  </a:lnTo>
                  <a:lnTo>
                    <a:pt x="9098089" y="52006"/>
                  </a:lnTo>
                  <a:lnTo>
                    <a:pt x="9125853" y="87940"/>
                  </a:lnTo>
                  <a:lnTo>
                    <a:pt x="9143753" y="130351"/>
                  </a:lnTo>
                  <a:lnTo>
                    <a:pt x="9150096" y="177546"/>
                  </a:lnTo>
                  <a:lnTo>
                    <a:pt x="9150096" y="887730"/>
                  </a:lnTo>
                  <a:lnTo>
                    <a:pt x="9143753" y="934924"/>
                  </a:lnTo>
                  <a:lnTo>
                    <a:pt x="9125853" y="977335"/>
                  </a:lnTo>
                  <a:lnTo>
                    <a:pt x="9098089" y="1013269"/>
                  </a:lnTo>
                  <a:lnTo>
                    <a:pt x="9062155" y="1041033"/>
                  </a:lnTo>
                  <a:lnTo>
                    <a:pt x="9019744" y="1058933"/>
                  </a:lnTo>
                  <a:lnTo>
                    <a:pt x="8972550" y="1065276"/>
                  </a:lnTo>
                  <a:lnTo>
                    <a:pt x="177546" y="1065276"/>
                  </a:lnTo>
                  <a:lnTo>
                    <a:pt x="130347" y="1058933"/>
                  </a:lnTo>
                  <a:lnTo>
                    <a:pt x="87935" y="1041033"/>
                  </a:lnTo>
                  <a:lnTo>
                    <a:pt x="52002" y="1013269"/>
                  </a:lnTo>
                  <a:lnTo>
                    <a:pt x="24240" y="977335"/>
                  </a:lnTo>
                  <a:lnTo>
                    <a:pt x="6342" y="934924"/>
                  </a:lnTo>
                  <a:lnTo>
                    <a:pt x="0" y="887730"/>
                  </a:lnTo>
                  <a:lnTo>
                    <a:pt x="0" y="177546"/>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72" name="Google Shape;1272;p120"/>
          <p:cNvSpPr txBox="1"/>
          <p:nvPr/>
        </p:nvSpPr>
        <p:spPr>
          <a:xfrm>
            <a:off x="130860" y="1994408"/>
            <a:ext cx="8271509" cy="848360"/>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Procedure </a:t>
            </a:r>
            <a:r>
              <a:rPr b="0" i="1" lang="en-US" sz="1800" u="none" cap="none" strike="noStrike">
                <a:solidFill>
                  <a:schemeClr val="dk1"/>
                </a:solidFill>
                <a:latin typeface="Calibri"/>
                <a:ea typeface="Calibri"/>
                <a:cs typeface="Calibri"/>
                <a:sym typeface="Calibri"/>
              </a:rPr>
              <a:t>r </a:t>
            </a:r>
            <a:r>
              <a:rPr b="0" i="0" lang="en-US" sz="1800" u="none" cap="none" strike="noStrike">
                <a:solidFill>
                  <a:schemeClr val="dk1"/>
                </a:solidFill>
                <a:latin typeface="Calibri"/>
                <a:ea typeface="Calibri"/>
                <a:cs typeface="Calibri"/>
                <a:sym typeface="Calibri"/>
              </a:rPr>
              <a:t>is activated When control reaches the first call in the body of main and its  activation record is pushed onto the stack.</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activation record for </a:t>
            </a:r>
            <a:r>
              <a:rPr b="0" i="1" lang="en-US" sz="1800" u="none" cap="none" strike="noStrike">
                <a:solidFill>
                  <a:schemeClr val="dk1"/>
                </a:solidFill>
                <a:latin typeface="Calibri"/>
                <a:ea typeface="Calibri"/>
                <a:cs typeface="Calibri"/>
                <a:sym typeface="Calibri"/>
              </a:rPr>
              <a:t>r </a:t>
            </a:r>
            <a:r>
              <a:rPr b="0" i="0" lang="en-US" sz="1800" u="none" cap="none" strike="noStrike">
                <a:solidFill>
                  <a:schemeClr val="dk1"/>
                </a:solidFill>
                <a:latin typeface="Calibri"/>
                <a:ea typeface="Calibri"/>
                <a:cs typeface="Calibri"/>
                <a:sym typeface="Calibri"/>
              </a:rPr>
              <a:t>contains space for local variable i.</a:t>
            </a:r>
            <a:endParaRPr b="0" i="0" sz="1800" u="none" cap="none" strike="noStrike">
              <a:solidFill>
                <a:schemeClr val="dk1"/>
              </a:solidFill>
              <a:latin typeface="Calibri"/>
              <a:ea typeface="Calibri"/>
              <a:cs typeface="Calibri"/>
              <a:sym typeface="Calibri"/>
            </a:endParaRPr>
          </a:p>
        </p:txBody>
      </p:sp>
      <p:grpSp>
        <p:nvGrpSpPr>
          <p:cNvPr id="1273" name="Google Shape;1273;p120"/>
          <p:cNvGrpSpPr/>
          <p:nvPr/>
        </p:nvGrpSpPr>
        <p:grpSpPr>
          <a:xfrm>
            <a:off x="1481327" y="3000755"/>
            <a:ext cx="10441230" cy="2667000"/>
            <a:chOff x="1481327" y="3000755"/>
            <a:chExt cx="10441230" cy="2667000"/>
          </a:xfrm>
        </p:grpSpPr>
        <p:pic>
          <p:nvPicPr>
            <p:cNvPr id="1274" name="Google Shape;1274;p120"/>
            <p:cNvPicPr preferRelativeResize="0"/>
            <p:nvPr/>
          </p:nvPicPr>
          <p:blipFill rotWithShape="1">
            <a:blip r:embed="rId7">
              <a:alphaModFix/>
            </a:blip>
            <a:srcRect b="0" l="0" r="0" t="0"/>
            <a:stretch/>
          </p:blipFill>
          <p:spPr>
            <a:xfrm>
              <a:off x="1481327" y="3000755"/>
              <a:ext cx="3939540" cy="2667000"/>
            </a:xfrm>
            <a:prstGeom prst="rect">
              <a:avLst/>
            </a:prstGeom>
            <a:noFill/>
            <a:ln>
              <a:noFill/>
            </a:ln>
          </p:spPr>
        </p:pic>
        <p:pic>
          <p:nvPicPr>
            <p:cNvPr id="1275" name="Google Shape;1275;p120"/>
            <p:cNvPicPr preferRelativeResize="0"/>
            <p:nvPr/>
          </p:nvPicPr>
          <p:blipFill rotWithShape="1">
            <a:blip r:embed="rId8">
              <a:alphaModFix/>
            </a:blip>
            <a:srcRect b="0" l="0" r="0" t="0"/>
            <a:stretch/>
          </p:blipFill>
          <p:spPr>
            <a:xfrm>
              <a:off x="6726417" y="3231458"/>
              <a:ext cx="5196140" cy="1934420"/>
            </a:xfrm>
            <a:prstGeom prst="rect">
              <a:avLst/>
            </a:prstGeom>
            <a:noFill/>
            <a:ln>
              <a:noFill/>
            </a:ln>
          </p:spPr>
        </p:pic>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21"/>
          <p:cNvSpPr txBox="1"/>
          <p:nvPr/>
        </p:nvSpPr>
        <p:spPr>
          <a:xfrm>
            <a:off x="5433821" y="6426809"/>
            <a:ext cx="584136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Prepared by R I Minu	96</a:t>
            </a:r>
            <a:endParaRPr b="0" i="0" sz="1200" u="none" cap="none" strike="noStrike">
              <a:solidFill>
                <a:schemeClr val="dk1"/>
              </a:solidFill>
              <a:latin typeface="Calibri"/>
              <a:ea typeface="Calibri"/>
              <a:cs typeface="Calibri"/>
              <a:sym typeface="Calibri"/>
            </a:endParaRPr>
          </a:p>
        </p:txBody>
      </p:sp>
      <p:pic>
        <p:nvPicPr>
          <p:cNvPr id="1281" name="Google Shape;1281;p121"/>
          <p:cNvPicPr preferRelativeResize="0"/>
          <p:nvPr/>
        </p:nvPicPr>
        <p:blipFill rotWithShape="1">
          <a:blip r:embed="rId3">
            <a:alphaModFix/>
          </a:blip>
          <a:srcRect b="0" l="0" r="0" t="0"/>
          <a:stretch/>
        </p:blipFill>
        <p:spPr>
          <a:xfrm>
            <a:off x="6869648" y="1004446"/>
            <a:ext cx="4993292" cy="1857324"/>
          </a:xfrm>
          <a:prstGeom prst="rect">
            <a:avLst/>
          </a:prstGeom>
          <a:noFill/>
          <a:ln>
            <a:noFill/>
          </a:ln>
        </p:spPr>
      </p:pic>
      <p:grpSp>
        <p:nvGrpSpPr>
          <p:cNvPr id="1282" name="Google Shape;1282;p121"/>
          <p:cNvGrpSpPr/>
          <p:nvPr/>
        </p:nvGrpSpPr>
        <p:grpSpPr>
          <a:xfrm>
            <a:off x="231647" y="4550663"/>
            <a:ext cx="11960860" cy="2170430"/>
            <a:chOff x="231647" y="4550663"/>
            <a:chExt cx="11960860" cy="2170430"/>
          </a:xfrm>
        </p:grpSpPr>
        <p:pic>
          <p:nvPicPr>
            <p:cNvPr id="1283" name="Google Shape;1283;p121"/>
            <p:cNvPicPr preferRelativeResize="0"/>
            <p:nvPr/>
          </p:nvPicPr>
          <p:blipFill rotWithShape="1">
            <a:blip r:embed="rId4">
              <a:alphaModFix/>
            </a:blip>
            <a:srcRect b="0" l="0" r="0" t="0"/>
            <a:stretch/>
          </p:blipFill>
          <p:spPr>
            <a:xfrm>
              <a:off x="231647" y="4550663"/>
              <a:ext cx="11960352" cy="2170176"/>
            </a:xfrm>
            <a:prstGeom prst="rect">
              <a:avLst/>
            </a:prstGeom>
            <a:noFill/>
            <a:ln>
              <a:noFill/>
            </a:ln>
          </p:spPr>
        </p:pic>
        <p:sp>
          <p:nvSpPr>
            <p:cNvPr id="1284" name="Google Shape;1284;p121"/>
            <p:cNvSpPr/>
            <p:nvPr/>
          </p:nvSpPr>
          <p:spPr>
            <a:xfrm>
              <a:off x="231647" y="4550663"/>
              <a:ext cx="11960860" cy="2170430"/>
            </a:xfrm>
            <a:custGeom>
              <a:rect b="b" l="l" r="r" t="t"/>
              <a:pathLst>
                <a:path extrusionOk="0" h="2170429" w="11960860">
                  <a:moveTo>
                    <a:pt x="0" y="361696"/>
                  </a:moveTo>
                  <a:lnTo>
                    <a:pt x="3301" y="312613"/>
                  </a:lnTo>
                  <a:lnTo>
                    <a:pt x="12920" y="265538"/>
                  </a:lnTo>
                  <a:lnTo>
                    <a:pt x="28423" y="220902"/>
                  </a:lnTo>
                  <a:lnTo>
                    <a:pt x="49382" y="179135"/>
                  </a:lnTo>
                  <a:lnTo>
                    <a:pt x="75364" y="140669"/>
                  </a:lnTo>
                  <a:lnTo>
                    <a:pt x="105938" y="105933"/>
                  </a:lnTo>
                  <a:lnTo>
                    <a:pt x="140674" y="75360"/>
                  </a:lnTo>
                  <a:lnTo>
                    <a:pt x="179141" y="49379"/>
                  </a:lnTo>
                  <a:lnTo>
                    <a:pt x="220907" y="28422"/>
                  </a:lnTo>
                  <a:lnTo>
                    <a:pt x="265543" y="12919"/>
                  </a:lnTo>
                  <a:lnTo>
                    <a:pt x="312616" y="3301"/>
                  </a:lnTo>
                  <a:lnTo>
                    <a:pt x="361696" y="0"/>
                  </a:lnTo>
                  <a:lnTo>
                    <a:pt x="11598656" y="0"/>
                  </a:lnTo>
                  <a:lnTo>
                    <a:pt x="11647738" y="3301"/>
                  </a:lnTo>
                  <a:lnTo>
                    <a:pt x="11694813" y="12919"/>
                  </a:lnTo>
                  <a:lnTo>
                    <a:pt x="11739449" y="28422"/>
                  </a:lnTo>
                  <a:lnTo>
                    <a:pt x="11781216" y="49379"/>
                  </a:lnTo>
                  <a:lnTo>
                    <a:pt x="11819682" y="75360"/>
                  </a:lnTo>
                  <a:lnTo>
                    <a:pt x="11854418" y="105933"/>
                  </a:lnTo>
                  <a:lnTo>
                    <a:pt x="11884991" y="140669"/>
                  </a:lnTo>
                  <a:lnTo>
                    <a:pt x="11910972" y="179135"/>
                  </a:lnTo>
                  <a:lnTo>
                    <a:pt x="11931929" y="220902"/>
                  </a:lnTo>
                  <a:lnTo>
                    <a:pt x="11947432" y="265538"/>
                  </a:lnTo>
                  <a:lnTo>
                    <a:pt x="11957050" y="312613"/>
                  </a:lnTo>
                  <a:lnTo>
                    <a:pt x="11960352" y="361696"/>
                  </a:lnTo>
                  <a:lnTo>
                    <a:pt x="11960352" y="1808467"/>
                  </a:lnTo>
                  <a:lnTo>
                    <a:pt x="11957050" y="1857550"/>
                  </a:lnTo>
                  <a:lnTo>
                    <a:pt x="11947432" y="1904625"/>
                  </a:lnTo>
                  <a:lnTo>
                    <a:pt x="11931929" y="1949262"/>
                  </a:lnTo>
                  <a:lnTo>
                    <a:pt x="11910972" y="1991030"/>
                  </a:lnTo>
                  <a:lnTo>
                    <a:pt x="11884991" y="2029498"/>
                  </a:lnTo>
                  <a:lnTo>
                    <a:pt x="11854418" y="2064235"/>
                  </a:lnTo>
                  <a:lnTo>
                    <a:pt x="11819682" y="2094810"/>
                  </a:lnTo>
                  <a:lnTo>
                    <a:pt x="11781216" y="2120793"/>
                  </a:lnTo>
                  <a:lnTo>
                    <a:pt x="11739449" y="2141751"/>
                  </a:lnTo>
                  <a:lnTo>
                    <a:pt x="11694813" y="2157255"/>
                  </a:lnTo>
                  <a:lnTo>
                    <a:pt x="11647738" y="2166874"/>
                  </a:lnTo>
                  <a:lnTo>
                    <a:pt x="11598656" y="2170176"/>
                  </a:lnTo>
                  <a:lnTo>
                    <a:pt x="361696" y="2170176"/>
                  </a:lnTo>
                  <a:lnTo>
                    <a:pt x="312616" y="2166874"/>
                  </a:lnTo>
                  <a:lnTo>
                    <a:pt x="265543" y="2157255"/>
                  </a:lnTo>
                  <a:lnTo>
                    <a:pt x="220907" y="2141751"/>
                  </a:lnTo>
                  <a:lnTo>
                    <a:pt x="179141" y="2120793"/>
                  </a:lnTo>
                  <a:lnTo>
                    <a:pt x="140674" y="2094810"/>
                  </a:lnTo>
                  <a:lnTo>
                    <a:pt x="105938" y="2064235"/>
                  </a:lnTo>
                  <a:lnTo>
                    <a:pt x="75364" y="2029498"/>
                  </a:lnTo>
                  <a:lnTo>
                    <a:pt x="49382" y="1991030"/>
                  </a:lnTo>
                  <a:lnTo>
                    <a:pt x="28423" y="1949262"/>
                  </a:lnTo>
                  <a:lnTo>
                    <a:pt x="12920" y="1904625"/>
                  </a:lnTo>
                  <a:lnTo>
                    <a:pt x="3301" y="1857550"/>
                  </a:lnTo>
                  <a:lnTo>
                    <a:pt x="0" y="1808467"/>
                  </a:lnTo>
                  <a:lnTo>
                    <a:pt x="0" y="361696"/>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85" name="Google Shape;1285;p121"/>
          <p:cNvSpPr txBox="1"/>
          <p:nvPr/>
        </p:nvSpPr>
        <p:spPr>
          <a:xfrm>
            <a:off x="416458" y="4649216"/>
            <a:ext cx="11576685" cy="1671955"/>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activation record for q contains space for the parameters m and n and the local variable </a:t>
            </a:r>
            <a:r>
              <a:rPr b="1" i="1" lang="en-US" sz="1800" u="none" cap="none" strike="noStrike">
                <a:solidFill>
                  <a:schemeClr val="dk1"/>
                </a:solidFill>
                <a:latin typeface="Calibri"/>
                <a:ea typeface="Calibri"/>
                <a:cs typeface="Calibri"/>
                <a:sym typeface="Calibri"/>
              </a:rPr>
              <a:t>i</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Notice that space once used by the call of </a:t>
            </a:r>
            <a:r>
              <a:rPr b="0" i="1" lang="en-US" sz="1800" u="none" cap="none" strike="noStrike">
                <a:solidFill>
                  <a:schemeClr val="dk1"/>
                </a:solidFill>
                <a:latin typeface="Calibri"/>
                <a:ea typeface="Calibri"/>
                <a:cs typeface="Calibri"/>
                <a:sym typeface="Calibri"/>
              </a:rPr>
              <a:t>r </a:t>
            </a:r>
            <a:r>
              <a:rPr b="0" i="0" lang="en-US" sz="1800" u="none" cap="none" strike="noStrike">
                <a:solidFill>
                  <a:schemeClr val="dk1"/>
                </a:solidFill>
                <a:latin typeface="Calibri"/>
                <a:ea typeface="Calibri"/>
                <a:cs typeface="Calibri"/>
                <a:sym typeface="Calibri"/>
              </a:rPr>
              <a:t>is reused on the stack.</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trace of data local to </a:t>
            </a:r>
            <a:r>
              <a:rPr b="0" i="1" lang="en-US" sz="1800" u="none" cap="none" strike="noStrike">
                <a:solidFill>
                  <a:schemeClr val="dk1"/>
                </a:solidFill>
                <a:latin typeface="Calibri"/>
                <a:ea typeface="Calibri"/>
                <a:cs typeface="Calibri"/>
                <a:sym typeface="Calibri"/>
              </a:rPr>
              <a:t>r </a:t>
            </a:r>
            <a:r>
              <a:rPr b="0" i="0" lang="en-US" sz="1800" u="none" cap="none" strike="noStrike">
                <a:solidFill>
                  <a:schemeClr val="dk1"/>
                </a:solidFill>
                <a:latin typeface="Calibri"/>
                <a:ea typeface="Calibri"/>
                <a:cs typeface="Calibri"/>
                <a:sym typeface="Calibri"/>
              </a:rPr>
              <a:t>will be available to q(1,9).</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When q(1,9) returns, the stack again has only the activation record for main.</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recursive call to q(1,3) was made.</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Activations p(1,3) and q(1,0) have begun and ended during the lifetime of q(l,3), leaving the activation record for q(l,3) on</a:t>
            </a:r>
            <a:endParaRPr b="0" i="0" sz="1800" u="none" cap="none" strike="noStrike">
              <a:solidFill>
                <a:schemeClr val="dk1"/>
              </a:solidFill>
              <a:latin typeface="Calibri"/>
              <a:ea typeface="Calibri"/>
              <a:cs typeface="Calibri"/>
              <a:sym typeface="Calibri"/>
            </a:endParaRPr>
          </a:p>
        </p:txBody>
      </p:sp>
      <p:sp>
        <p:nvSpPr>
          <p:cNvPr id="1286" name="Google Shape;1286;p121"/>
          <p:cNvSpPr txBox="1"/>
          <p:nvPr/>
        </p:nvSpPr>
        <p:spPr>
          <a:xfrm>
            <a:off x="703275" y="6295135"/>
            <a:ext cx="3409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top</a:t>
            </a:r>
            <a:endParaRPr b="0" i="0" sz="1800" u="none" cap="none" strike="noStrike">
              <a:solidFill>
                <a:schemeClr val="dk1"/>
              </a:solidFill>
              <a:latin typeface="Calibri"/>
              <a:ea typeface="Calibri"/>
              <a:cs typeface="Calibri"/>
              <a:sym typeface="Calibri"/>
            </a:endParaRPr>
          </a:p>
        </p:txBody>
      </p:sp>
      <p:pic>
        <p:nvPicPr>
          <p:cNvPr id="1287" name="Google Shape;1287;p121"/>
          <p:cNvPicPr preferRelativeResize="0"/>
          <p:nvPr/>
        </p:nvPicPr>
        <p:blipFill rotWithShape="1">
          <a:blip r:embed="rId5">
            <a:alphaModFix/>
          </a:blip>
          <a:srcRect b="0" l="0" r="0" t="0"/>
          <a:stretch/>
        </p:blipFill>
        <p:spPr>
          <a:xfrm>
            <a:off x="2035860" y="139962"/>
            <a:ext cx="3640124" cy="4058903"/>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2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293" name="Google Shape;1293;p12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294" name="Google Shape;1294;p122"/>
          <p:cNvSpPr txBox="1"/>
          <p:nvPr>
            <p:ph type="title"/>
          </p:nvPr>
        </p:nvSpPr>
        <p:spPr>
          <a:xfrm>
            <a:off x="916939" y="609676"/>
            <a:ext cx="397827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Calling Sequences</a:t>
            </a:r>
            <a:endParaRPr sz="4400"/>
          </a:p>
        </p:txBody>
      </p:sp>
      <p:sp>
        <p:nvSpPr>
          <p:cNvPr id="1295" name="Google Shape;1295;p122"/>
          <p:cNvSpPr txBox="1"/>
          <p:nvPr/>
        </p:nvSpPr>
        <p:spPr>
          <a:xfrm>
            <a:off x="916939" y="1706841"/>
            <a:ext cx="10344785" cy="273431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rgbClr val="FF0000"/>
              </a:buClr>
              <a:buSzPts val="2800"/>
              <a:buFont typeface="Arial"/>
              <a:buChar char="•"/>
            </a:pPr>
            <a:r>
              <a:rPr b="1" i="0" lang="en-US" sz="2800" u="none" cap="none" strike="noStrike">
                <a:solidFill>
                  <a:srgbClr val="FF0000"/>
                </a:solidFill>
                <a:latin typeface="Calibri"/>
                <a:ea typeface="Calibri"/>
                <a:cs typeface="Calibri"/>
                <a:sym typeface="Calibri"/>
              </a:rPr>
              <a:t>Procedure calls </a:t>
            </a:r>
            <a:r>
              <a:rPr b="0" i="0" lang="en-US" sz="2800" u="none" cap="none" strike="noStrike">
                <a:solidFill>
                  <a:schemeClr val="dk1"/>
                </a:solidFill>
                <a:latin typeface="Calibri"/>
                <a:ea typeface="Calibri"/>
                <a:cs typeface="Calibri"/>
                <a:sym typeface="Calibri"/>
              </a:rPr>
              <a:t>are implemented by	calling sequences</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It consists of code that allocates an activation record on the stack and  enters information into its fields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code in a calling sequence is often divided between</a:t>
            </a:r>
            <a:endParaRPr b="0" i="0" sz="2800" u="none" cap="none" strike="noStrike">
              <a:solidFill>
                <a:schemeClr val="dk1"/>
              </a:solidFill>
              <a:latin typeface="Calibri"/>
              <a:ea typeface="Calibri"/>
              <a:cs typeface="Calibri"/>
              <a:sym typeface="Calibri"/>
            </a:endParaRPr>
          </a:p>
          <a:p>
            <a:pPr indent="-243204" lvl="1" marL="712470" marR="0" rtl="0" algn="l">
              <a:lnSpc>
                <a:spcPct val="100000"/>
              </a:lnSpc>
              <a:spcBef>
                <a:spcPts val="245"/>
              </a:spcBef>
              <a:spcAft>
                <a:spcPts val="0"/>
              </a:spcAft>
              <a:buClr>
                <a:schemeClr val="dk1"/>
              </a:buClr>
              <a:buSzPts val="2300"/>
              <a:buFont typeface="Noto Sans Symbols"/>
              <a:buChar char="⮚"/>
            </a:pPr>
            <a:r>
              <a:rPr b="0" i="0" lang="en-US" sz="2400" u="none" cap="none" strike="noStrike">
                <a:solidFill>
                  <a:schemeClr val="dk1"/>
                </a:solidFill>
                <a:latin typeface="Calibri"/>
                <a:ea typeface="Calibri"/>
                <a:cs typeface="Calibri"/>
                <a:sym typeface="Calibri"/>
              </a:rPr>
              <a:t>The calling procedure (the "caller")</a:t>
            </a:r>
            <a:endParaRPr b="0" i="0" sz="2400" u="none" cap="none" strike="noStrike">
              <a:solidFill>
                <a:schemeClr val="dk1"/>
              </a:solidFill>
              <a:latin typeface="Calibri"/>
              <a:ea typeface="Calibri"/>
              <a:cs typeface="Calibri"/>
              <a:sym typeface="Calibri"/>
            </a:endParaRPr>
          </a:p>
          <a:p>
            <a:pPr indent="-243204" lvl="1" marL="712470" marR="0" rtl="0" algn="l">
              <a:lnSpc>
                <a:spcPct val="100000"/>
              </a:lnSpc>
              <a:spcBef>
                <a:spcPts val="204"/>
              </a:spcBef>
              <a:spcAft>
                <a:spcPts val="0"/>
              </a:spcAft>
              <a:buClr>
                <a:schemeClr val="dk1"/>
              </a:buClr>
              <a:buSzPts val="2300"/>
              <a:buFont typeface="Noto Sans Symbols"/>
              <a:buChar char="⮚"/>
            </a:pPr>
            <a:r>
              <a:rPr b="0" i="0" lang="en-US" sz="2400" u="none" cap="none" strike="noStrike">
                <a:solidFill>
                  <a:schemeClr val="dk1"/>
                </a:solidFill>
                <a:latin typeface="Calibri"/>
                <a:ea typeface="Calibri"/>
                <a:cs typeface="Calibri"/>
                <a:sym typeface="Calibri"/>
              </a:rPr>
              <a:t>The procedure it calls (the "callee")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4"/>
          <p:cNvPicPr preferRelativeResize="0"/>
          <p:nvPr/>
        </p:nvPicPr>
        <p:blipFill rotWithShape="1">
          <a:blip r:embed="rId3">
            <a:alphaModFix/>
          </a:blip>
          <a:srcRect b="0" l="0" r="0" t="0"/>
          <a:stretch/>
        </p:blipFill>
        <p:spPr>
          <a:xfrm>
            <a:off x="1019041" y="1063970"/>
            <a:ext cx="3019559" cy="4412200"/>
          </a:xfrm>
          <a:prstGeom prst="rect">
            <a:avLst/>
          </a:prstGeom>
          <a:noFill/>
          <a:ln>
            <a:noFill/>
          </a:ln>
        </p:spPr>
      </p:pic>
      <p:pic>
        <p:nvPicPr>
          <p:cNvPr id="187" name="Google Shape;187;p24"/>
          <p:cNvPicPr preferRelativeResize="0"/>
          <p:nvPr/>
        </p:nvPicPr>
        <p:blipFill rotWithShape="1">
          <a:blip r:embed="rId4">
            <a:alphaModFix/>
          </a:blip>
          <a:srcRect b="0" l="0" r="0" t="0"/>
          <a:stretch/>
        </p:blipFill>
        <p:spPr>
          <a:xfrm>
            <a:off x="6273166" y="496179"/>
            <a:ext cx="4400550" cy="5753100"/>
          </a:xfrm>
          <a:prstGeom prst="rect">
            <a:avLst/>
          </a:prstGeom>
          <a:noFill/>
          <a:ln>
            <a:noFill/>
          </a:ln>
        </p:spPr>
      </p:pic>
      <p:sp>
        <p:nvSpPr>
          <p:cNvPr id="188" name="Google Shape;18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89" name="Google Shape;18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0" name="Google Shape;190;p24"/>
          <p:cNvSpPr/>
          <p:nvPr/>
        </p:nvSpPr>
        <p:spPr>
          <a:xfrm>
            <a:off x="266163" y="5529705"/>
            <a:ext cx="6662670" cy="369332"/>
          </a:xfrm>
          <a:prstGeom prst="rect">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leaders are instructions 1, </a:t>
            </a:r>
            <a:r>
              <a:rPr b="1" i="0" lang="en-US" sz="1800" u="none" cap="none" strike="noStrike">
                <a:solidFill>
                  <a:schemeClr val="lt1"/>
                </a:solidFill>
                <a:latin typeface="Times New Roman"/>
                <a:ea typeface="Times New Roman"/>
                <a:cs typeface="Times New Roman"/>
                <a:sym typeface="Times New Roman"/>
              </a:rPr>
              <a:t>2, </a:t>
            </a:r>
            <a:r>
              <a:rPr b="0" i="0" lang="en-US" sz="1800" u="none" cap="none" strike="noStrike">
                <a:solidFill>
                  <a:schemeClr val="lt1"/>
                </a:solidFill>
                <a:latin typeface="Times New Roman"/>
                <a:ea typeface="Times New Roman"/>
                <a:cs typeface="Times New Roman"/>
                <a:sym typeface="Times New Roman"/>
              </a:rPr>
              <a:t>3, 10, 12, and 13</a:t>
            </a:r>
            <a:endParaRPr b="0" i="0" sz="1800" u="none" cap="none" strike="noStrike">
              <a:solidFill>
                <a:schemeClr val="lt1"/>
              </a:solidFill>
              <a:latin typeface="Calibri"/>
              <a:ea typeface="Calibri"/>
              <a:cs typeface="Calibri"/>
              <a:sym typeface="Calibri"/>
            </a:endParaRPr>
          </a:p>
        </p:txBody>
      </p:sp>
      <p:cxnSp>
        <p:nvCxnSpPr>
          <p:cNvPr id="191" name="Google Shape;191;p24"/>
          <p:cNvCxnSpPr/>
          <p:nvPr/>
        </p:nvCxnSpPr>
        <p:spPr>
          <a:xfrm>
            <a:off x="2975020" y="1790163"/>
            <a:ext cx="4172755" cy="399245"/>
          </a:xfrm>
          <a:prstGeom prst="straightConnector1">
            <a:avLst/>
          </a:prstGeom>
          <a:noFill/>
          <a:ln cap="flat" cmpd="sng" w="19050">
            <a:solidFill>
              <a:schemeClr val="accent2"/>
            </a:solidFill>
            <a:prstDash val="solid"/>
            <a:miter lim="800000"/>
            <a:headEnd len="sm" w="sm" type="none"/>
            <a:tailEnd len="med" w="med" type="triangle"/>
          </a:ln>
        </p:spPr>
      </p:cxnSp>
      <p:cxnSp>
        <p:nvCxnSpPr>
          <p:cNvPr id="192" name="Google Shape;192;p24"/>
          <p:cNvCxnSpPr/>
          <p:nvPr/>
        </p:nvCxnSpPr>
        <p:spPr>
          <a:xfrm flipH="1" rot="10800000">
            <a:off x="3747752" y="3090930"/>
            <a:ext cx="3400023" cy="17914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2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01" name="Google Shape;1301;p12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302" name="Google Shape;1302;p123"/>
          <p:cNvSpPr txBox="1"/>
          <p:nvPr>
            <p:ph type="title"/>
          </p:nvPr>
        </p:nvSpPr>
        <p:spPr>
          <a:xfrm>
            <a:off x="916939" y="609676"/>
            <a:ext cx="785939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Principles behind Calling Sequences</a:t>
            </a:r>
            <a:endParaRPr sz="4400"/>
          </a:p>
        </p:txBody>
      </p:sp>
      <p:sp>
        <p:nvSpPr>
          <p:cNvPr id="1303" name="Google Shape;1303;p123"/>
          <p:cNvSpPr txBox="1"/>
          <p:nvPr/>
        </p:nvSpPr>
        <p:spPr>
          <a:xfrm>
            <a:off x="916939" y="1759661"/>
            <a:ext cx="10266045" cy="4248150"/>
          </a:xfrm>
          <a:prstGeom prst="rect">
            <a:avLst/>
          </a:prstGeom>
          <a:noFill/>
          <a:ln>
            <a:noFill/>
          </a:ln>
        </p:spPr>
        <p:txBody>
          <a:bodyPr anchorCtr="0" anchor="t" bIns="0" lIns="0" spcFirstLastPara="1" rIns="0" wrap="square" tIns="97775">
            <a:spAutoFit/>
          </a:bodyPr>
          <a:lstStyle/>
          <a:p>
            <a:pPr indent="-515619" lvl="0" marL="527685" marR="5080" rtl="0" algn="l">
              <a:lnSpc>
                <a:spcPct val="8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Values communicated between caller and callee are generally  placed at the beginning of the callee’s activation record, so they are  as close as possible to the caller's activation record</a:t>
            </a:r>
            <a:endParaRPr b="0" i="0" sz="2800" u="none" cap="none" strike="noStrike">
              <a:solidFill>
                <a:schemeClr val="dk1"/>
              </a:solidFill>
              <a:latin typeface="Calibri"/>
              <a:ea typeface="Calibri"/>
              <a:cs typeface="Calibri"/>
              <a:sym typeface="Calibri"/>
            </a:endParaRPr>
          </a:p>
          <a:p>
            <a:pPr indent="-515619" lvl="0" marL="527685" marR="299720" rtl="0" algn="just">
              <a:lnSpc>
                <a:spcPct val="80000"/>
              </a:lnSpc>
              <a:spcBef>
                <a:spcPts val="994"/>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Fixed-length items are generally placed in the middle. such items  typically include the control link, the access link, and the machine  status fields (refer the activation record)</a:t>
            </a:r>
            <a:endParaRPr b="0" i="0" sz="2800" u="none" cap="none" strike="noStrike">
              <a:solidFill>
                <a:schemeClr val="dk1"/>
              </a:solidFill>
              <a:latin typeface="Calibri"/>
              <a:ea typeface="Calibri"/>
              <a:cs typeface="Calibri"/>
              <a:sym typeface="Calibri"/>
            </a:endParaRPr>
          </a:p>
          <a:p>
            <a:pPr indent="-515619" lvl="0" marL="527685" marR="47625" rtl="0" algn="l">
              <a:lnSpc>
                <a:spcPct val="80000"/>
              </a:lnSpc>
              <a:spcBef>
                <a:spcPts val="101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Items whose size may not be known early enough are placed at the  end of the activation record.</a:t>
            </a:r>
            <a:endParaRPr b="0" i="0" sz="2800" u="none" cap="none" strike="noStrike">
              <a:solidFill>
                <a:schemeClr val="dk1"/>
              </a:solidFill>
              <a:latin typeface="Calibri"/>
              <a:ea typeface="Calibri"/>
              <a:cs typeface="Calibri"/>
              <a:sym typeface="Calibri"/>
            </a:endParaRPr>
          </a:p>
          <a:p>
            <a:pPr indent="-515619" lvl="0" marL="527685" marR="277495" rtl="0" algn="l">
              <a:lnSpc>
                <a:spcPct val="80000"/>
              </a:lnSpc>
              <a:spcBef>
                <a:spcPts val="994"/>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We must locate the top-of-stack pointer judiciously. A common  approach is to have it point to the end of the fixed-length fields in  the activation record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pic>
        <p:nvPicPr>
          <p:cNvPr id="1308" name="Google Shape;1308;p124"/>
          <p:cNvPicPr preferRelativeResize="0"/>
          <p:nvPr/>
        </p:nvPicPr>
        <p:blipFill rotWithShape="1">
          <a:blip r:embed="rId3">
            <a:alphaModFix/>
          </a:blip>
          <a:srcRect b="0" l="0" r="0" t="0"/>
          <a:stretch/>
        </p:blipFill>
        <p:spPr>
          <a:xfrm>
            <a:off x="57150" y="80962"/>
            <a:ext cx="12077700" cy="669607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pic>
        <p:nvPicPr>
          <p:cNvPr id="1313" name="Google Shape;1313;p125"/>
          <p:cNvPicPr preferRelativeResize="0"/>
          <p:nvPr/>
        </p:nvPicPr>
        <p:blipFill rotWithShape="1">
          <a:blip r:embed="rId3">
            <a:alphaModFix/>
          </a:blip>
          <a:srcRect b="0" l="0" r="0" t="0"/>
          <a:stretch/>
        </p:blipFill>
        <p:spPr>
          <a:xfrm>
            <a:off x="52388" y="303042"/>
            <a:ext cx="11710526" cy="6459707"/>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2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19" name="Google Shape;1319;p126"/>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20" name="Google Shape;1320;p126"/>
          <p:cNvSpPr txBox="1"/>
          <p:nvPr>
            <p:ph type="title"/>
          </p:nvPr>
        </p:nvSpPr>
        <p:spPr>
          <a:xfrm>
            <a:off x="916939" y="609676"/>
            <a:ext cx="744791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Variable-Length Data on the Stack</a:t>
            </a:r>
            <a:endParaRPr sz="4400"/>
          </a:p>
        </p:txBody>
      </p:sp>
      <p:sp>
        <p:nvSpPr>
          <p:cNvPr id="1321" name="Google Shape;1321;p126"/>
          <p:cNvSpPr txBox="1"/>
          <p:nvPr/>
        </p:nvSpPr>
        <p:spPr>
          <a:xfrm>
            <a:off x="916939" y="1793189"/>
            <a:ext cx="10351135" cy="3011805"/>
          </a:xfrm>
          <a:prstGeom prst="rect">
            <a:avLst/>
          </a:prstGeom>
          <a:noFill/>
          <a:ln>
            <a:noFill/>
          </a:ln>
        </p:spPr>
        <p:txBody>
          <a:bodyPr anchorCtr="0" anchor="t" bIns="0" lIns="0" spcFirstLastPara="1" rIns="0" wrap="square" tIns="55225">
            <a:spAutoFit/>
          </a:bodyPr>
          <a:lstStyle/>
          <a:p>
            <a:pPr indent="-228600" lvl="0" marL="241300" marR="508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run-time memory-management system must deal frequently with  the allocation of space for objects the sizes of which are not known at  compile time</a:t>
            </a:r>
            <a:endParaRPr b="0" i="0" sz="2800" u="none" cap="none" strike="noStrike">
              <a:solidFill>
                <a:schemeClr val="dk1"/>
              </a:solidFill>
              <a:latin typeface="Calibri"/>
              <a:ea typeface="Calibri"/>
              <a:cs typeface="Calibri"/>
              <a:sym typeface="Calibri"/>
            </a:endParaRPr>
          </a:p>
          <a:p>
            <a:pPr indent="-228600" lvl="0" marL="241300" marR="276860" rtl="0" algn="just">
              <a:lnSpc>
                <a:spcPct val="108214"/>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But which are local to a procedure and thus may be allocated on the  stack.</a:t>
            </a:r>
            <a:endParaRPr b="0" i="0" sz="2800" u="none" cap="none" strike="noStrike">
              <a:solidFill>
                <a:schemeClr val="dk1"/>
              </a:solidFill>
              <a:latin typeface="Calibri"/>
              <a:ea typeface="Calibri"/>
              <a:cs typeface="Calibri"/>
              <a:sym typeface="Calibri"/>
            </a:endParaRPr>
          </a:p>
          <a:p>
            <a:pPr indent="-228600" lvl="0" marL="241300" marR="307975" rtl="0" algn="just">
              <a:lnSpc>
                <a:spcPct val="107857"/>
              </a:lnSpc>
              <a:spcBef>
                <a:spcPts val="99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1" i="1" lang="en-US" sz="2800" u="none" cap="none" strike="noStrike">
                <a:solidFill>
                  <a:srgbClr val="2E5496"/>
                </a:solidFill>
                <a:latin typeface="Calibri"/>
                <a:ea typeface="Calibri"/>
                <a:cs typeface="Calibri"/>
                <a:sym typeface="Calibri"/>
              </a:rPr>
              <a:t>In modern languages, objects whose size cannot be determined at  compile time are allocated space in the heap</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grpSp>
        <p:nvGrpSpPr>
          <p:cNvPr id="1326" name="Google Shape;1326;p127"/>
          <p:cNvGrpSpPr/>
          <p:nvPr/>
        </p:nvGrpSpPr>
        <p:grpSpPr>
          <a:xfrm>
            <a:off x="0" y="1738882"/>
            <a:ext cx="12192506" cy="5048179"/>
            <a:chOff x="0" y="1738882"/>
            <a:chExt cx="12192506" cy="5048179"/>
          </a:xfrm>
        </p:grpSpPr>
        <p:pic>
          <p:nvPicPr>
            <p:cNvPr id="1327" name="Google Shape;1327;p127"/>
            <p:cNvPicPr preferRelativeResize="0"/>
            <p:nvPr/>
          </p:nvPicPr>
          <p:blipFill rotWithShape="1">
            <a:blip r:embed="rId3">
              <a:alphaModFix/>
            </a:blip>
            <a:srcRect b="0" l="0" r="0" t="0"/>
            <a:stretch/>
          </p:blipFill>
          <p:spPr>
            <a:xfrm>
              <a:off x="0" y="1738882"/>
              <a:ext cx="5149187" cy="5048179"/>
            </a:xfrm>
            <a:prstGeom prst="rect">
              <a:avLst/>
            </a:prstGeom>
            <a:noFill/>
            <a:ln>
              <a:noFill/>
            </a:ln>
          </p:spPr>
        </p:pic>
        <p:pic>
          <p:nvPicPr>
            <p:cNvPr id="1328" name="Google Shape;1328;p127"/>
            <p:cNvPicPr preferRelativeResize="0"/>
            <p:nvPr/>
          </p:nvPicPr>
          <p:blipFill rotWithShape="1">
            <a:blip r:embed="rId4">
              <a:alphaModFix/>
            </a:blip>
            <a:srcRect b="0" l="0" r="0" t="0"/>
            <a:stretch/>
          </p:blipFill>
          <p:spPr>
            <a:xfrm>
              <a:off x="5146547" y="1738883"/>
              <a:ext cx="7045452" cy="4800600"/>
            </a:xfrm>
            <a:prstGeom prst="rect">
              <a:avLst/>
            </a:prstGeom>
            <a:noFill/>
            <a:ln>
              <a:noFill/>
            </a:ln>
          </p:spPr>
        </p:pic>
        <p:sp>
          <p:nvSpPr>
            <p:cNvPr id="1329" name="Google Shape;1329;p127"/>
            <p:cNvSpPr/>
            <p:nvPr/>
          </p:nvSpPr>
          <p:spPr>
            <a:xfrm>
              <a:off x="5146547" y="1738883"/>
              <a:ext cx="7045959" cy="4800600"/>
            </a:xfrm>
            <a:custGeom>
              <a:rect b="b" l="l" r="r" t="t"/>
              <a:pathLst>
                <a:path extrusionOk="0" h="4800600" w="7045959">
                  <a:moveTo>
                    <a:pt x="0" y="4800600"/>
                  </a:moveTo>
                  <a:lnTo>
                    <a:pt x="7045452" y="4800600"/>
                  </a:lnTo>
                  <a:lnTo>
                    <a:pt x="7045452" y="0"/>
                  </a:lnTo>
                  <a:lnTo>
                    <a:pt x="0" y="0"/>
                  </a:lnTo>
                  <a:lnTo>
                    <a:pt x="0" y="4800600"/>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330" name="Google Shape;1330;p127"/>
          <p:cNvPicPr preferRelativeResize="0"/>
          <p:nvPr/>
        </p:nvPicPr>
        <p:blipFill rotWithShape="1">
          <a:blip r:embed="rId5">
            <a:alphaModFix/>
          </a:blip>
          <a:srcRect b="0" l="0" r="0" t="0"/>
          <a:stretch/>
        </p:blipFill>
        <p:spPr>
          <a:xfrm>
            <a:off x="269747" y="149352"/>
            <a:ext cx="11734800" cy="1453896"/>
          </a:xfrm>
          <a:prstGeom prst="rect">
            <a:avLst/>
          </a:prstGeom>
          <a:noFill/>
          <a:ln>
            <a:noFill/>
          </a:ln>
        </p:spPr>
      </p:pic>
      <p:sp>
        <p:nvSpPr>
          <p:cNvPr id="1331" name="Google Shape;1331;p127"/>
          <p:cNvSpPr txBox="1"/>
          <p:nvPr/>
        </p:nvSpPr>
        <p:spPr>
          <a:xfrm>
            <a:off x="269747" y="149352"/>
            <a:ext cx="11734800" cy="1454150"/>
          </a:xfrm>
          <a:prstGeom prst="rect">
            <a:avLst/>
          </a:prstGeom>
          <a:noFill/>
          <a:ln cap="flat" cmpd="sng" w="9525">
            <a:solidFill>
              <a:srgbClr val="4471C4"/>
            </a:solidFill>
            <a:prstDash val="solid"/>
            <a:round/>
            <a:headEnd len="sm" w="sm" type="none"/>
            <a:tailEnd len="sm" w="sm" type="none"/>
          </a:ln>
        </p:spPr>
        <p:txBody>
          <a:bodyPr anchorCtr="0" anchor="t" bIns="0" lIns="0" spcFirstLastPara="1" rIns="0" wrap="square" tIns="25400">
            <a:spAutoFit/>
          </a:bodyPr>
          <a:lstStyle/>
          <a:p>
            <a:pPr indent="-287655" lvl="0" marL="37846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Let consider procedure p has three local arrays, whose sizes be determined at compile time.</a:t>
            </a:r>
            <a:endParaRPr b="0" i="0" sz="1800" u="none" cap="none" strike="noStrike">
              <a:solidFill>
                <a:schemeClr val="dk1"/>
              </a:solidFill>
              <a:latin typeface="Calibri"/>
              <a:ea typeface="Calibri"/>
              <a:cs typeface="Calibri"/>
              <a:sym typeface="Calibri"/>
            </a:endParaRPr>
          </a:p>
          <a:p>
            <a:pPr indent="-287655" lvl="0" marL="37846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storage for these arrays is not part of the activation record for p.</a:t>
            </a:r>
            <a:endParaRPr b="0" i="0" sz="1800" u="none" cap="none" strike="noStrike">
              <a:solidFill>
                <a:schemeClr val="dk1"/>
              </a:solidFill>
              <a:latin typeface="Calibri"/>
              <a:ea typeface="Calibri"/>
              <a:cs typeface="Calibri"/>
              <a:sym typeface="Calibri"/>
            </a:endParaRPr>
          </a:p>
          <a:p>
            <a:pPr indent="-287655" lvl="0" marL="37846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Only a pointer to the beginning of each array appears in the activation record itself.</a:t>
            </a:r>
            <a:endParaRPr b="0" i="0" sz="1800" u="none" cap="none" strike="noStrike">
              <a:solidFill>
                <a:schemeClr val="dk1"/>
              </a:solidFill>
              <a:latin typeface="Calibri"/>
              <a:ea typeface="Calibri"/>
              <a:cs typeface="Calibri"/>
              <a:sym typeface="Calibri"/>
            </a:endParaRPr>
          </a:p>
          <a:p>
            <a:pPr indent="-287655" lvl="0" marL="37846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Thus, when p is executing, these pointers are at known offsets from the top-of-stack pointer, so the target code can</a:t>
            </a:r>
            <a:endParaRPr b="0" i="0" sz="1800" u="none" cap="none" strike="noStrike">
              <a:solidFill>
                <a:schemeClr val="dk1"/>
              </a:solidFill>
              <a:latin typeface="Calibri"/>
              <a:ea typeface="Calibri"/>
              <a:cs typeface="Calibri"/>
              <a:sym typeface="Calibri"/>
            </a:endParaRPr>
          </a:p>
          <a:p>
            <a:pPr indent="0" lvl="0" marL="378460"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access array elements through these pointers.</a:t>
            </a:r>
            <a:endParaRPr b="0" i="0" sz="1800" u="none" cap="none" strike="noStrike">
              <a:solidFill>
                <a:schemeClr val="dk1"/>
              </a:solidFill>
              <a:latin typeface="Calibri"/>
              <a:ea typeface="Calibri"/>
              <a:cs typeface="Calibri"/>
              <a:sym typeface="Calibri"/>
            </a:endParaRPr>
          </a:p>
        </p:txBody>
      </p:sp>
      <p:sp>
        <p:nvSpPr>
          <p:cNvPr id="1332" name="Google Shape;1332;p12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33" name="Google Shape;1333;p127"/>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34" name="Google Shape;1334;p127"/>
          <p:cNvSpPr txBox="1"/>
          <p:nvPr/>
        </p:nvSpPr>
        <p:spPr>
          <a:xfrm>
            <a:off x="5225922" y="1780159"/>
            <a:ext cx="6845300" cy="469011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activation record for a procedure q, called by p.</a:t>
            </a:r>
            <a:endParaRPr b="0" i="0" sz="1800" u="none" cap="none" strike="noStrike">
              <a:solidFill>
                <a:schemeClr val="dk1"/>
              </a:solidFill>
              <a:latin typeface="Calibri"/>
              <a:ea typeface="Calibri"/>
              <a:cs typeface="Calibri"/>
              <a:sym typeface="Calibri"/>
            </a:endParaRPr>
          </a:p>
          <a:p>
            <a:pPr indent="-287019" lvl="0" marL="299085" marR="696595"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activation record for q begins after the arrays of p, and any  variable-length arrays of q are located beyond that.</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Calibri"/>
                <a:ea typeface="Calibri"/>
                <a:cs typeface="Calibri"/>
                <a:sym typeface="Calibri"/>
              </a:rPr>
              <a:t>Access to the data on the stack is through two pointers, </a:t>
            </a:r>
            <a:r>
              <a:rPr b="1" i="1" lang="en-US" sz="1800" u="sng" cap="none" strike="noStrike">
                <a:solidFill>
                  <a:srgbClr val="FF0000"/>
                </a:solidFill>
                <a:latin typeface="Calibri"/>
                <a:ea typeface="Calibri"/>
                <a:cs typeface="Calibri"/>
                <a:sym typeface="Calibri"/>
              </a:rPr>
              <a:t>top </a:t>
            </a:r>
            <a:r>
              <a:rPr b="1" i="0" lang="en-US" sz="1800" u="sng" cap="none" strike="noStrike">
                <a:solidFill>
                  <a:srgbClr val="FF0000"/>
                </a:solidFill>
                <a:latin typeface="Calibri"/>
                <a:ea typeface="Calibri"/>
                <a:cs typeface="Calibri"/>
                <a:sym typeface="Calibri"/>
              </a:rPr>
              <a:t>and </a:t>
            </a:r>
            <a:r>
              <a:rPr b="1" i="1" lang="en-US" sz="1800" u="sng" cap="none" strike="noStrike">
                <a:solidFill>
                  <a:srgbClr val="FF0000"/>
                </a:solidFill>
                <a:latin typeface="Calibri"/>
                <a:ea typeface="Calibri"/>
                <a:cs typeface="Calibri"/>
                <a:sym typeface="Calibri"/>
              </a:rPr>
              <a:t>top-</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1" i="1" lang="en-US" sz="1800" u="sng" cap="none" strike="noStrike">
                <a:solidFill>
                  <a:srgbClr val="FF0000"/>
                </a:solidFill>
                <a:latin typeface="Calibri"/>
                <a:ea typeface="Calibri"/>
                <a:cs typeface="Calibri"/>
                <a:sym typeface="Calibri"/>
              </a:rPr>
              <a:t>sp.</a:t>
            </a:r>
            <a:endParaRPr b="0" i="0" sz="1800" u="none" cap="none" strike="noStrike">
              <a:solidFill>
                <a:schemeClr val="dk1"/>
              </a:solidFill>
              <a:latin typeface="Calibri"/>
              <a:ea typeface="Calibri"/>
              <a:cs typeface="Calibri"/>
              <a:sym typeface="Calibri"/>
            </a:endParaRPr>
          </a:p>
          <a:p>
            <a:pPr indent="-287019" lvl="0" marL="299085" marR="294005"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Calibri"/>
                <a:ea typeface="Calibri"/>
                <a:cs typeface="Calibri"/>
                <a:sym typeface="Calibri"/>
              </a:rPr>
              <a:t>Here, </a:t>
            </a:r>
            <a:r>
              <a:rPr b="1" i="1" lang="en-US" sz="1800" u="none" cap="none" strike="noStrike">
                <a:solidFill>
                  <a:srgbClr val="FF0000"/>
                </a:solidFill>
                <a:latin typeface="Calibri"/>
                <a:ea typeface="Calibri"/>
                <a:cs typeface="Calibri"/>
                <a:sym typeface="Calibri"/>
              </a:rPr>
              <a:t>top </a:t>
            </a:r>
            <a:r>
              <a:rPr b="1" i="0" lang="en-US" sz="1800" u="none" cap="none" strike="noStrike">
                <a:solidFill>
                  <a:srgbClr val="FF0000"/>
                </a:solidFill>
                <a:latin typeface="Calibri"/>
                <a:ea typeface="Calibri"/>
                <a:cs typeface="Calibri"/>
                <a:sym typeface="Calibri"/>
              </a:rPr>
              <a:t>marks the actual top of stack; it points to the position at  which the next activation record will begin.</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Calibri"/>
                <a:ea typeface="Calibri"/>
                <a:cs typeface="Calibri"/>
                <a:sym typeface="Calibri"/>
              </a:rPr>
              <a:t>The second, </a:t>
            </a:r>
            <a:r>
              <a:rPr b="1" i="1" lang="en-US" sz="1800" u="none" cap="none" strike="noStrike">
                <a:solidFill>
                  <a:srgbClr val="FF0000"/>
                </a:solidFill>
                <a:latin typeface="Calibri"/>
                <a:ea typeface="Calibri"/>
                <a:cs typeface="Calibri"/>
                <a:sym typeface="Calibri"/>
              </a:rPr>
              <a:t>top-sp </a:t>
            </a:r>
            <a:r>
              <a:rPr b="1" i="0" lang="en-US" sz="1800" u="none" cap="none" strike="noStrike">
                <a:solidFill>
                  <a:srgbClr val="FF0000"/>
                </a:solidFill>
                <a:latin typeface="Calibri"/>
                <a:ea typeface="Calibri"/>
                <a:cs typeface="Calibri"/>
                <a:sym typeface="Calibri"/>
              </a:rPr>
              <a:t>is used to find local, fixed-length fields of the top</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activation record.</a:t>
            </a:r>
            <a:endParaRPr b="0" i="0" sz="1800" u="none" cap="none" strike="noStrike">
              <a:solidFill>
                <a:schemeClr val="dk1"/>
              </a:solidFill>
              <a:latin typeface="Calibri"/>
              <a:ea typeface="Calibri"/>
              <a:cs typeface="Calibri"/>
              <a:sym typeface="Calibri"/>
            </a:endParaRPr>
          </a:p>
          <a:p>
            <a:pPr indent="-287019" lvl="0" marL="299085" marR="257175" rtl="0" algn="l">
              <a:lnSpc>
                <a:spcPct val="100000"/>
              </a:lnSpc>
              <a:spcBef>
                <a:spcPts val="5"/>
              </a:spcBef>
              <a:spcAft>
                <a:spcPts val="0"/>
              </a:spcAft>
              <a:buClr>
                <a:srgbClr val="385622"/>
              </a:buClr>
              <a:buSzPts val="1800"/>
              <a:buFont typeface="Noto Sans Symbols"/>
              <a:buChar char="▪"/>
            </a:pPr>
            <a:r>
              <a:rPr b="1" i="0" lang="en-US" sz="1800" u="none" cap="none" strike="noStrike">
                <a:solidFill>
                  <a:srgbClr val="385622"/>
                </a:solidFill>
                <a:latin typeface="Calibri"/>
                <a:ea typeface="Calibri"/>
                <a:cs typeface="Calibri"/>
                <a:sym typeface="Calibri"/>
              </a:rPr>
              <a:t>The code to reposition </a:t>
            </a:r>
            <a:r>
              <a:rPr b="1" i="1" lang="en-US" sz="1800" u="none" cap="none" strike="noStrike">
                <a:solidFill>
                  <a:srgbClr val="385622"/>
                </a:solidFill>
                <a:latin typeface="Calibri"/>
                <a:ea typeface="Calibri"/>
                <a:cs typeface="Calibri"/>
                <a:sym typeface="Calibri"/>
              </a:rPr>
              <a:t>top </a:t>
            </a:r>
            <a:r>
              <a:rPr b="1" i="0" lang="en-US" sz="1800" u="none" cap="none" strike="noStrike">
                <a:solidFill>
                  <a:srgbClr val="385622"/>
                </a:solidFill>
                <a:latin typeface="Calibri"/>
                <a:ea typeface="Calibri"/>
                <a:cs typeface="Calibri"/>
                <a:sym typeface="Calibri"/>
              </a:rPr>
              <a:t>and </a:t>
            </a:r>
            <a:r>
              <a:rPr b="1" i="1" lang="en-US" sz="1800" u="none" cap="none" strike="noStrike">
                <a:solidFill>
                  <a:srgbClr val="385622"/>
                </a:solidFill>
                <a:latin typeface="Calibri"/>
                <a:ea typeface="Calibri"/>
                <a:cs typeface="Calibri"/>
                <a:sym typeface="Calibri"/>
              </a:rPr>
              <a:t>top-sp </a:t>
            </a:r>
            <a:r>
              <a:rPr b="1" i="0" lang="en-US" sz="1800" u="none" cap="none" strike="noStrike">
                <a:solidFill>
                  <a:srgbClr val="385622"/>
                </a:solidFill>
                <a:latin typeface="Calibri"/>
                <a:ea typeface="Calibri"/>
                <a:cs typeface="Calibri"/>
                <a:sym typeface="Calibri"/>
              </a:rPr>
              <a:t>can be generated at compile  time in terms of sizes that will become known at run time.</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rgbClr val="385622"/>
              </a:buClr>
              <a:buSzPts val="1800"/>
              <a:buFont typeface="Noto Sans Symbols"/>
              <a:buChar char="▪"/>
            </a:pPr>
            <a:r>
              <a:rPr b="1" i="0" lang="en-US" sz="1800" u="none" cap="none" strike="noStrike">
                <a:solidFill>
                  <a:srgbClr val="385622"/>
                </a:solidFill>
                <a:latin typeface="Calibri"/>
                <a:ea typeface="Calibri"/>
                <a:cs typeface="Calibri"/>
                <a:sym typeface="Calibri"/>
              </a:rPr>
              <a:t>When q returns, </a:t>
            </a:r>
            <a:r>
              <a:rPr b="1" i="1" lang="en-US" sz="1800" u="none" cap="none" strike="noStrike">
                <a:solidFill>
                  <a:srgbClr val="385622"/>
                </a:solidFill>
                <a:latin typeface="Calibri"/>
                <a:ea typeface="Calibri"/>
                <a:cs typeface="Calibri"/>
                <a:sym typeface="Calibri"/>
              </a:rPr>
              <a:t>top-sp </a:t>
            </a:r>
            <a:r>
              <a:rPr b="1" i="0" lang="en-US" sz="1800" u="none" cap="none" strike="noStrike">
                <a:solidFill>
                  <a:srgbClr val="385622"/>
                </a:solidFill>
                <a:latin typeface="Calibri"/>
                <a:ea typeface="Calibri"/>
                <a:cs typeface="Calibri"/>
                <a:sym typeface="Calibri"/>
              </a:rPr>
              <a:t>can be restored from the saved control link in</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1" i="0" lang="en-US" sz="1800" u="none" cap="none" strike="noStrike">
                <a:solidFill>
                  <a:srgbClr val="385622"/>
                </a:solidFill>
                <a:latin typeface="Calibri"/>
                <a:ea typeface="Calibri"/>
                <a:cs typeface="Calibri"/>
                <a:sym typeface="Calibri"/>
              </a:rPr>
              <a:t>the activation record for q.</a:t>
            </a:r>
            <a:endParaRPr b="0" i="0" sz="1800" u="none" cap="none" strike="noStrike">
              <a:solidFill>
                <a:schemeClr val="dk1"/>
              </a:solidFill>
              <a:latin typeface="Calibri"/>
              <a:ea typeface="Calibri"/>
              <a:cs typeface="Calibri"/>
              <a:sym typeface="Calibri"/>
            </a:endParaRPr>
          </a:p>
          <a:p>
            <a:pPr indent="-287019" lvl="0" marL="299085" marR="133985" rtl="0" algn="l">
              <a:lnSpc>
                <a:spcPct val="100000"/>
              </a:lnSpc>
              <a:spcBef>
                <a:spcPts val="0"/>
              </a:spcBef>
              <a:spcAft>
                <a:spcPts val="0"/>
              </a:spcAft>
              <a:buClr>
                <a:srgbClr val="385622"/>
              </a:buClr>
              <a:buSzPts val="1800"/>
              <a:buFont typeface="Noto Sans Symbols"/>
              <a:buChar char="▪"/>
            </a:pPr>
            <a:r>
              <a:rPr b="1" i="0" lang="en-US" sz="1800" u="none" cap="none" strike="noStrike">
                <a:solidFill>
                  <a:srgbClr val="385622"/>
                </a:solidFill>
                <a:latin typeface="Calibri"/>
                <a:ea typeface="Calibri"/>
                <a:cs typeface="Calibri"/>
                <a:sym typeface="Calibri"/>
              </a:rPr>
              <a:t>The new value of </a:t>
            </a:r>
            <a:r>
              <a:rPr b="1" i="1" lang="en-US" sz="1800" u="none" cap="none" strike="noStrike">
                <a:solidFill>
                  <a:srgbClr val="385622"/>
                </a:solidFill>
                <a:latin typeface="Calibri"/>
                <a:ea typeface="Calibri"/>
                <a:cs typeface="Calibri"/>
                <a:sym typeface="Calibri"/>
              </a:rPr>
              <a:t>top </a:t>
            </a:r>
            <a:r>
              <a:rPr b="1" i="0" lang="en-US" sz="1800" u="none" cap="none" strike="noStrike">
                <a:solidFill>
                  <a:srgbClr val="385622"/>
                </a:solidFill>
                <a:latin typeface="Calibri"/>
                <a:ea typeface="Calibri"/>
                <a:cs typeface="Calibri"/>
                <a:sym typeface="Calibri"/>
              </a:rPr>
              <a:t>is </a:t>
            </a:r>
            <a:r>
              <a:rPr b="1" i="1" lang="en-US" sz="1800" u="none" cap="none" strike="noStrike">
                <a:solidFill>
                  <a:srgbClr val="385622"/>
                </a:solidFill>
                <a:latin typeface="Calibri"/>
                <a:ea typeface="Calibri"/>
                <a:cs typeface="Calibri"/>
                <a:sym typeface="Calibri"/>
              </a:rPr>
              <a:t>top-sp </a:t>
            </a:r>
            <a:r>
              <a:rPr b="1" i="0" lang="en-US" sz="1800" u="none" cap="none" strike="noStrike">
                <a:solidFill>
                  <a:srgbClr val="385622"/>
                </a:solidFill>
                <a:latin typeface="Calibri"/>
                <a:ea typeface="Calibri"/>
                <a:cs typeface="Calibri"/>
                <a:sym typeface="Calibri"/>
              </a:rPr>
              <a:t>minus the length of the machine-  status, control and access link, return-value, and parameter fields in  q's activation record.</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rgbClr val="385622"/>
              </a:buClr>
              <a:buSzPts val="1800"/>
              <a:buFont typeface="Noto Sans Symbols"/>
              <a:buChar char="▪"/>
            </a:pPr>
            <a:r>
              <a:rPr b="1" i="0" lang="en-US" sz="1800" u="none" cap="none" strike="noStrike">
                <a:solidFill>
                  <a:srgbClr val="385622"/>
                </a:solidFill>
                <a:latin typeface="Calibri"/>
                <a:ea typeface="Calibri"/>
                <a:cs typeface="Calibri"/>
                <a:sym typeface="Calibri"/>
              </a:rPr>
              <a:t>This length is known at compile time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28"/>
          <p:cNvSpPr txBox="1"/>
          <p:nvPr>
            <p:ph type="title"/>
          </p:nvPr>
        </p:nvSpPr>
        <p:spPr>
          <a:xfrm>
            <a:off x="916939" y="609676"/>
            <a:ext cx="35629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Heap Allocation</a:t>
            </a:r>
            <a:endParaRPr sz="4400"/>
          </a:p>
        </p:txBody>
      </p:sp>
      <p:grpSp>
        <p:nvGrpSpPr>
          <p:cNvPr id="1340" name="Google Shape;1340;p128"/>
          <p:cNvGrpSpPr/>
          <p:nvPr/>
        </p:nvGrpSpPr>
        <p:grpSpPr>
          <a:xfrm>
            <a:off x="268223" y="3425951"/>
            <a:ext cx="11656060" cy="2717800"/>
            <a:chOff x="268223" y="3425951"/>
            <a:chExt cx="11656060" cy="2717800"/>
          </a:xfrm>
        </p:grpSpPr>
        <p:pic>
          <p:nvPicPr>
            <p:cNvPr id="1341" name="Google Shape;1341;p128"/>
            <p:cNvPicPr preferRelativeResize="0"/>
            <p:nvPr/>
          </p:nvPicPr>
          <p:blipFill rotWithShape="1">
            <a:blip r:embed="rId3">
              <a:alphaModFix/>
            </a:blip>
            <a:srcRect b="0" l="0" r="0" t="0"/>
            <a:stretch/>
          </p:blipFill>
          <p:spPr>
            <a:xfrm>
              <a:off x="268223" y="3425951"/>
              <a:ext cx="11655552" cy="2717292"/>
            </a:xfrm>
            <a:prstGeom prst="rect">
              <a:avLst/>
            </a:prstGeom>
            <a:noFill/>
            <a:ln>
              <a:noFill/>
            </a:ln>
          </p:spPr>
        </p:pic>
        <p:sp>
          <p:nvSpPr>
            <p:cNvPr id="1342" name="Google Shape;1342;p128"/>
            <p:cNvSpPr/>
            <p:nvPr/>
          </p:nvSpPr>
          <p:spPr>
            <a:xfrm>
              <a:off x="268223" y="3425951"/>
              <a:ext cx="11656060" cy="2717800"/>
            </a:xfrm>
            <a:custGeom>
              <a:rect b="b" l="l" r="r" t="t"/>
              <a:pathLst>
                <a:path extrusionOk="0" h="2717800" w="11656060">
                  <a:moveTo>
                    <a:pt x="0" y="452881"/>
                  </a:moveTo>
                  <a:lnTo>
                    <a:pt x="2657" y="403545"/>
                  </a:lnTo>
                  <a:lnTo>
                    <a:pt x="10445" y="355745"/>
                  </a:lnTo>
                  <a:lnTo>
                    <a:pt x="23088" y="309758"/>
                  </a:lnTo>
                  <a:lnTo>
                    <a:pt x="40310" y="265860"/>
                  </a:lnTo>
                  <a:lnTo>
                    <a:pt x="61833" y="224329"/>
                  </a:lnTo>
                  <a:lnTo>
                    <a:pt x="87382" y="185440"/>
                  </a:lnTo>
                  <a:lnTo>
                    <a:pt x="116680" y="149470"/>
                  </a:lnTo>
                  <a:lnTo>
                    <a:pt x="149452" y="116697"/>
                  </a:lnTo>
                  <a:lnTo>
                    <a:pt x="185421" y="87396"/>
                  </a:lnTo>
                  <a:lnTo>
                    <a:pt x="224310" y="61844"/>
                  </a:lnTo>
                  <a:lnTo>
                    <a:pt x="265843" y="40317"/>
                  </a:lnTo>
                  <a:lnTo>
                    <a:pt x="309745" y="23093"/>
                  </a:lnTo>
                  <a:lnTo>
                    <a:pt x="355738" y="10448"/>
                  </a:lnTo>
                  <a:lnTo>
                    <a:pt x="403546" y="2658"/>
                  </a:lnTo>
                  <a:lnTo>
                    <a:pt x="452894" y="0"/>
                  </a:lnTo>
                  <a:lnTo>
                    <a:pt x="11202670" y="0"/>
                  </a:lnTo>
                  <a:lnTo>
                    <a:pt x="11252006" y="2658"/>
                  </a:lnTo>
                  <a:lnTo>
                    <a:pt x="11299806" y="10448"/>
                  </a:lnTo>
                  <a:lnTo>
                    <a:pt x="11345793" y="23093"/>
                  </a:lnTo>
                  <a:lnTo>
                    <a:pt x="11389691" y="40317"/>
                  </a:lnTo>
                  <a:lnTo>
                    <a:pt x="11431222" y="61844"/>
                  </a:lnTo>
                  <a:lnTo>
                    <a:pt x="11470111" y="87396"/>
                  </a:lnTo>
                  <a:lnTo>
                    <a:pt x="11506081" y="116697"/>
                  </a:lnTo>
                  <a:lnTo>
                    <a:pt x="11538854" y="149470"/>
                  </a:lnTo>
                  <a:lnTo>
                    <a:pt x="11568155" y="185440"/>
                  </a:lnTo>
                  <a:lnTo>
                    <a:pt x="11593707" y="224329"/>
                  </a:lnTo>
                  <a:lnTo>
                    <a:pt x="11615234" y="265860"/>
                  </a:lnTo>
                  <a:lnTo>
                    <a:pt x="11632458" y="309758"/>
                  </a:lnTo>
                  <a:lnTo>
                    <a:pt x="11645103" y="355745"/>
                  </a:lnTo>
                  <a:lnTo>
                    <a:pt x="11652893" y="403545"/>
                  </a:lnTo>
                  <a:lnTo>
                    <a:pt x="11655552" y="452881"/>
                  </a:lnTo>
                  <a:lnTo>
                    <a:pt x="11655552" y="2264397"/>
                  </a:lnTo>
                  <a:lnTo>
                    <a:pt x="11652893" y="2313745"/>
                  </a:lnTo>
                  <a:lnTo>
                    <a:pt x="11645103" y="2361553"/>
                  </a:lnTo>
                  <a:lnTo>
                    <a:pt x="11632458" y="2407546"/>
                  </a:lnTo>
                  <a:lnTo>
                    <a:pt x="11615234" y="2451448"/>
                  </a:lnTo>
                  <a:lnTo>
                    <a:pt x="11593707" y="2492981"/>
                  </a:lnTo>
                  <a:lnTo>
                    <a:pt x="11568155" y="2531870"/>
                  </a:lnTo>
                  <a:lnTo>
                    <a:pt x="11538854" y="2567839"/>
                  </a:lnTo>
                  <a:lnTo>
                    <a:pt x="11506081" y="2600611"/>
                  </a:lnTo>
                  <a:lnTo>
                    <a:pt x="11470111" y="2629909"/>
                  </a:lnTo>
                  <a:lnTo>
                    <a:pt x="11431222" y="2655458"/>
                  </a:lnTo>
                  <a:lnTo>
                    <a:pt x="11389691" y="2676981"/>
                  </a:lnTo>
                  <a:lnTo>
                    <a:pt x="11345793" y="2694203"/>
                  </a:lnTo>
                  <a:lnTo>
                    <a:pt x="11299806" y="2706846"/>
                  </a:lnTo>
                  <a:lnTo>
                    <a:pt x="11252006" y="2714634"/>
                  </a:lnTo>
                  <a:lnTo>
                    <a:pt x="11202670" y="2717292"/>
                  </a:lnTo>
                  <a:lnTo>
                    <a:pt x="452894" y="2717292"/>
                  </a:lnTo>
                  <a:lnTo>
                    <a:pt x="403546" y="2714634"/>
                  </a:lnTo>
                  <a:lnTo>
                    <a:pt x="355738" y="2706846"/>
                  </a:lnTo>
                  <a:lnTo>
                    <a:pt x="309745" y="2694203"/>
                  </a:lnTo>
                  <a:lnTo>
                    <a:pt x="265843" y="2676981"/>
                  </a:lnTo>
                  <a:lnTo>
                    <a:pt x="224310" y="2655458"/>
                  </a:lnTo>
                  <a:lnTo>
                    <a:pt x="185421" y="2629909"/>
                  </a:lnTo>
                  <a:lnTo>
                    <a:pt x="149452" y="2600611"/>
                  </a:lnTo>
                  <a:lnTo>
                    <a:pt x="116680" y="2567839"/>
                  </a:lnTo>
                  <a:lnTo>
                    <a:pt x="87382" y="2531870"/>
                  </a:lnTo>
                  <a:lnTo>
                    <a:pt x="61833" y="2492981"/>
                  </a:lnTo>
                  <a:lnTo>
                    <a:pt x="40310" y="2451448"/>
                  </a:lnTo>
                  <a:lnTo>
                    <a:pt x="23088" y="2407546"/>
                  </a:lnTo>
                  <a:lnTo>
                    <a:pt x="10445" y="2361553"/>
                  </a:lnTo>
                  <a:lnTo>
                    <a:pt x="2657" y="2313745"/>
                  </a:lnTo>
                  <a:lnTo>
                    <a:pt x="0" y="2264397"/>
                  </a:lnTo>
                  <a:lnTo>
                    <a:pt x="0" y="452881"/>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43" name="Google Shape;1343;p128"/>
          <p:cNvSpPr txBox="1"/>
          <p:nvPr/>
        </p:nvSpPr>
        <p:spPr>
          <a:xfrm>
            <a:off x="479856" y="1765757"/>
            <a:ext cx="11143615" cy="4110990"/>
          </a:xfrm>
          <a:prstGeom prst="rect">
            <a:avLst/>
          </a:prstGeom>
          <a:noFill/>
          <a:ln>
            <a:noFill/>
          </a:ln>
        </p:spPr>
        <p:txBody>
          <a:bodyPr anchorCtr="0" anchor="t" bIns="0" lIns="0" spcFirstLastPara="1" rIns="0" wrap="square" tIns="89525">
            <a:spAutoFit/>
          </a:bodyPr>
          <a:lstStyle/>
          <a:p>
            <a:pPr indent="-228600" lvl="0" marL="678180" marR="1664335" rtl="0" algn="l">
              <a:lnSpc>
                <a:spcPct val="96153"/>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heap is the portion of the store that is used for data that lives  indefinitely, or until the program explicitly deletes</a:t>
            </a:r>
            <a:endParaRPr b="0" i="0" sz="2600" u="none" cap="none" strike="noStrike">
              <a:solidFill>
                <a:schemeClr val="dk1"/>
              </a:solidFill>
              <a:latin typeface="Calibri"/>
              <a:ea typeface="Calibri"/>
              <a:cs typeface="Calibri"/>
              <a:sym typeface="Calibri"/>
            </a:endParaRPr>
          </a:p>
          <a:p>
            <a:pPr indent="-228600" lvl="0" marL="678180" marR="602615" rtl="0" algn="l">
              <a:lnSpc>
                <a:spcPct val="80000"/>
              </a:lnSpc>
              <a:spcBef>
                <a:spcPts val="101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Memory Manager: The memory manager keeps track of all the free space  in heap storage at all times. It performs two basic functions</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rgbClr val="000000"/>
              </a:buClr>
              <a:buSzPts val="2650"/>
              <a:buFont typeface="Arial"/>
              <a:buNone/>
            </a:pPr>
            <a:r>
              <a:t/>
            </a:r>
            <a:endParaRPr b="0" i="0" sz="2650" u="none" cap="none" strike="noStrike">
              <a:solidFill>
                <a:schemeClr val="dk1"/>
              </a:solidFill>
              <a:latin typeface="Calibri"/>
              <a:ea typeface="Calibri"/>
              <a:cs typeface="Calibri"/>
              <a:sym typeface="Calibri"/>
            </a:endParaRPr>
          </a:p>
          <a:p>
            <a:pPr indent="-287019" lvl="0" marL="299085" marR="5080" rtl="0" algn="l">
              <a:lnSpc>
                <a:spcPct val="100000"/>
              </a:lnSpc>
              <a:spcBef>
                <a:spcPts val="0"/>
              </a:spcBef>
              <a:spcAft>
                <a:spcPts val="0"/>
              </a:spcAft>
              <a:buClr>
                <a:schemeClr val="dk1"/>
              </a:buClr>
              <a:buSzPts val="2400"/>
              <a:buFont typeface="Noto Sans Symbols"/>
              <a:buChar char="⮚"/>
            </a:pPr>
            <a:r>
              <a:rPr b="1" i="0" lang="en-US" sz="2400" u="sng" cap="none" strike="noStrike">
                <a:solidFill>
                  <a:schemeClr val="dk1"/>
                </a:solidFill>
                <a:latin typeface="Calibri"/>
                <a:ea typeface="Calibri"/>
                <a:cs typeface="Calibri"/>
                <a:sym typeface="Calibri"/>
              </a:rPr>
              <a:t>Allocation</a:t>
            </a:r>
            <a:r>
              <a:rPr b="1" i="1"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When a program requests memory for a variable or object, the memory  manager produces a chunk of contiguous heap memory of the requested size. If space  is exhausted, the memory manager passes that information back to the application  program</a:t>
            </a:r>
            <a:endParaRPr b="0" i="0" sz="2400" u="none" cap="none" strike="noStrike">
              <a:solidFill>
                <a:schemeClr val="dk1"/>
              </a:solidFill>
              <a:latin typeface="Calibri"/>
              <a:ea typeface="Calibri"/>
              <a:cs typeface="Calibri"/>
              <a:sym typeface="Calibri"/>
            </a:endParaRPr>
          </a:p>
          <a:p>
            <a:pPr indent="-287019" lvl="0" marL="299085" marR="620395" rtl="0" algn="l">
              <a:lnSpc>
                <a:spcPct val="100000"/>
              </a:lnSpc>
              <a:spcBef>
                <a:spcPts val="5"/>
              </a:spcBef>
              <a:spcAft>
                <a:spcPts val="0"/>
              </a:spcAft>
              <a:buClr>
                <a:schemeClr val="dk1"/>
              </a:buClr>
              <a:buSzPts val="2400"/>
              <a:buFont typeface="Noto Sans Symbols"/>
              <a:buChar char="⮚"/>
            </a:pPr>
            <a:r>
              <a:rPr b="1" i="1" lang="en-US" sz="2400" u="sng" cap="none" strike="noStrike">
                <a:solidFill>
                  <a:schemeClr val="dk1"/>
                </a:solidFill>
                <a:latin typeface="Calibri"/>
                <a:ea typeface="Calibri"/>
                <a:cs typeface="Calibri"/>
                <a:sym typeface="Calibri"/>
              </a:rPr>
              <a:t>Deallocation</a:t>
            </a:r>
            <a:r>
              <a:rPr b="1" i="1"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The memory manager returns deallocated space to the pool of free  space, so it can reuse the space to satisfy other allocation requests.</a:t>
            </a:r>
            <a:endParaRPr b="0" i="0" sz="2400" u="none" cap="none" strike="noStrike">
              <a:solidFill>
                <a:schemeClr val="dk1"/>
              </a:solidFill>
              <a:latin typeface="Calibri"/>
              <a:ea typeface="Calibri"/>
              <a:cs typeface="Calibri"/>
              <a:sym typeface="Calibri"/>
            </a:endParaRPr>
          </a:p>
        </p:txBody>
      </p:sp>
      <p:sp>
        <p:nvSpPr>
          <p:cNvPr id="1344" name="Google Shape;1344;p12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45" name="Google Shape;1345;p128"/>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2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51" name="Google Shape;1351;p129"/>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52" name="Google Shape;1352;p129"/>
          <p:cNvSpPr txBox="1"/>
          <p:nvPr>
            <p:ph type="title"/>
          </p:nvPr>
        </p:nvSpPr>
        <p:spPr>
          <a:xfrm>
            <a:off x="916939" y="609676"/>
            <a:ext cx="1020445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Required properties of memory management</a:t>
            </a:r>
            <a:endParaRPr sz="4400"/>
          </a:p>
        </p:txBody>
      </p:sp>
      <p:sp>
        <p:nvSpPr>
          <p:cNvPr id="1353" name="Google Shape;1353;p129"/>
          <p:cNvSpPr txBox="1"/>
          <p:nvPr/>
        </p:nvSpPr>
        <p:spPr>
          <a:xfrm>
            <a:off x="916939" y="1793189"/>
            <a:ext cx="10288905" cy="3780154"/>
          </a:xfrm>
          <a:prstGeom prst="rect">
            <a:avLst/>
          </a:prstGeom>
          <a:noFill/>
          <a:ln>
            <a:noFill/>
          </a:ln>
        </p:spPr>
        <p:txBody>
          <a:bodyPr anchorCtr="0" anchor="t" bIns="0" lIns="0" spcFirstLastPara="1" rIns="0" wrap="square" tIns="60325">
            <a:spAutoFit/>
          </a:bodyPr>
          <a:lstStyle/>
          <a:p>
            <a:pPr indent="-228600" lvl="0" marL="241300" marR="125729" rtl="0" algn="l">
              <a:lnSpc>
                <a:spcPct val="108214"/>
              </a:lnSpc>
              <a:spcBef>
                <a:spcPts val="0"/>
              </a:spcBef>
              <a:spcAft>
                <a:spcPts val="0"/>
              </a:spcAft>
              <a:buClr>
                <a:srgbClr val="FF0000"/>
              </a:buClr>
              <a:buSzPts val="2800"/>
              <a:buFont typeface="Arial"/>
              <a:buChar char="•"/>
            </a:pPr>
            <a:r>
              <a:rPr b="1" i="1" lang="en-US" sz="2800" u="none" cap="none" strike="noStrike">
                <a:solidFill>
                  <a:srgbClr val="FF0000"/>
                </a:solidFill>
                <a:latin typeface="Calibri"/>
                <a:ea typeface="Calibri"/>
                <a:cs typeface="Calibri"/>
                <a:sym typeface="Calibri"/>
              </a:rPr>
              <a:t>Space Efficiency</a:t>
            </a:r>
            <a:r>
              <a:rPr b="0" i="1"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 memory manager should minimize the total heap  space needed by a program</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955"/>
              </a:spcBef>
              <a:spcAft>
                <a:spcPts val="0"/>
              </a:spcAft>
              <a:buClr>
                <a:srgbClr val="FF0000"/>
              </a:buClr>
              <a:buSzPts val="2800"/>
              <a:buFont typeface="Arial"/>
              <a:buChar char="•"/>
            </a:pPr>
            <a:r>
              <a:rPr b="1" i="1" lang="en-US" sz="2800" u="none" cap="none" strike="noStrike">
                <a:solidFill>
                  <a:srgbClr val="FF0000"/>
                </a:solidFill>
                <a:latin typeface="Calibri"/>
                <a:ea typeface="Calibri"/>
                <a:cs typeface="Calibri"/>
                <a:sym typeface="Calibri"/>
              </a:rPr>
              <a:t>Program Efficiency</a:t>
            </a:r>
            <a:r>
              <a:rPr b="0" i="1" lang="en-US" sz="2800" u="none" cap="none" strike="noStrike">
                <a:solidFill>
                  <a:schemeClr val="dk1"/>
                </a:solidFill>
                <a:latin typeface="Calibri"/>
                <a:ea typeface="Calibri"/>
                <a:cs typeface="Calibri"/>
                <a:sym typeface="Calibri"/>
              </a:rPr>
              <a:t>. A </a:t>
            </a:r>
            <a:r>
              <a:rPr b="0" i="0" lang="en-US" sz="2800" u="none" cap="none" strike="noStrike">
                <a:solidFill>
                  <a:schemeClr val="dk1"/>
                </a:solidFill>
                <a:latin typeface="Calibri"/>
                <a:ea typeface="Calibri"/>
                <a:cs typeface="Calibri"/>
                <a:sym typeface="Calibri"/>
              </a:rPr>
              <a:t>memory manager should make good use of the  memory subsystem to allow programs to run faster. By attention to  the placement of objects in memory, the memory manager can make  better use of space and, hopefully, make the program run faster</a:t>
            </a:r>
            <a:endParaRPr b="0" i="0" sz="2800" u="none" cap="none" strike="noStrike">
              <a:solidFill>
                <a:schemeClr val="dk1"/>
              </a:solidFill>
              <a:latin typeface="Calibri"/>
              <a:ea typeface="Calibri"/>
              <a:cs typeface="Calibri"/>
              <a:sym typeface="Calibri"/>
            </a:endParaRPr>
          </a:p>
          <a:p>
            <a:pPr indent="-228600" lvl="0" marL="241300" marR="457834" rtl="0" algn="l">
              <a:lnSpc>
                <a:spcPct val="90000"/>
              </a:lnSpc>
              <a:spcBef>
                <a:spcPts val="1000"/>
              </a:spcBef>
              <a:spcAft>
                <a:spcPts val="0"/>
              </a:spcAft>
              <a:buClr>
                <a:srgbClr val="FF0000"/>
              </a:buClr>
              <a:buSzPts val="2800"/>
              <a:buFont typeface="Arial"/>
              <a:buChar char="•"/>
            </a:pPr>
            <a:r>
              <a:rPr b="1" i="1" lang="en-US" sz="2800" u="none" cap="none" strike="noStrike">
                <a:solidFill>
                  <a:srgbClr val="FF0000"/>
                </a:solidFill>
                <a:latin typeface="Calibri"/>
                <a:ea typeface="Calibri"/>
                <a:cs typeface="Calibri"/>
                <a:sym typeface="Calibri"/>
              </a:rPr>
              <a:t>Low Overhead</a:t>
            </a:r>
            <a:r>
              <a:rPr b="0" i="1"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Because memory allocations and deallocations are  frequent operations in many programs, it is important that these  operations be as efficient as possible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3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59" name="Google Shape;1359;p130"/>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60" name="Google Shape;1360;p130"/>
          <p:cNvSpPr txBox="1"/>
          <p:nvPr>
            <p:ph type="title"/>
          </p:nvPr>
        </p:nvSpPr>
        <p:spPr>
          <a:xfrm>
            <a:off x="910844" y="3637610"/>
            <a:ext cx="9954895" cy="848994"/>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5400"/>
              <a:buFont typeface="Calibri"/>
              <a:buNone/>
            </a:pPr>
            <a:r>
              <a:rPr lang="en-US" sz="5400"/>
              <a:t>Access to Nonlocal Data on the Stack</a:t>
            </a:r>
            <a:endParaRPr sz="54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3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66" name="Google Shape;1366;p131"/>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67" name="Google Shape;1367;p131"/>
          <p:cNvSpPr txBox="1"/>
          <p:nvPr>
            <p:ph type="title"/>
          </p:nvPr>
        </p:nvSpPr>
        <p:spPr>
          <a:xfrm>
            <a:off x="916939" y="609676"/>
            <a:ext cx="812927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Access to Nonlocal Data on the Stack</a:t>
            </a:r>
            <a:endParaRPr sz="4400"/>
          </a:p>
        </p:txBody>
      </p:sp>
      <p:sp>
        <p:nvSpPr>
          <p:cNvPr id="1368" name="Google Shape;1368;p131"/>
          <p:cNvSpPr txBox="1"/>
          <p:nvPr/>
        </p:nvSpPr>
        <p:spPr>
          <a:xfrm>
            <a:off x="916939" y="1793189"/>
            <a:ext cx="10097770" cy="2627630"/>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Now let us see how a procedure access their data that not belong to  its own</a:t>
            </a:r>
            <a:endParaRPr b="0" i="0" sz="2800" u="none" cap="none" strike="noStrike">
              <a:solidFill>
                <a:schemeClr val="dk1"/>
              </a:solidFill>
              <a:latin typeface="Calibri"/>
              <a:ea typeface="Calibri"/>
              <a:cs typeface="Calibri"/>
              <a:sym typeface="Calibri"/>
            </a:endParaRPr>
          </a:p>
          <a:p>
            <a:pPr indent="-228600" lvl="0" marL="241300" marR="240665" rtl="0" algn="l">
              <a:lnSpc>
                <a:spcPct val="107857"/>
              </a:lnSpc>
              <a:spcBef>
                <a:spcPts val="1005"/>
              </a:spcBef>
              <a:spcAft>
                <a:spcPts val="0"/>
              </a:spcAft>
              <a:buClr>
                <a:srgbClr val="006FC0"/>
              </a:buClr>
              <a:buSzPts val="2800"/>
              <a:buFont typeface="Arial"/>
              <a:buChar char="•"/>
            </a:pPr>
            <a:r>
              <a:rPr b="1" i="1" lang="en-US" sz="2800" u="none" cap="none" strike="noStrike">
                <a:solidFill>
                  <a:srgbClr val="006FC0"/>
                </a:solidFill>
                <a:latin typeface="Calibri"/>
                <a:ea typeface="Calibri"/>
                <a:cs typeface="Calibri"/>
                <a:sym typeface="Calibri"/>
              </a:rPr>
              <a:t>That is the mechanism for finding data used within a procedure p  but that does not belong to p.</a:t>
            </a:r>
            <a:endParaRPr b="0" i="0" sz="2800" u="none" cap="none" strike="noStrike">
              <a:solidFill>
                <a:schemeClr val="dk1"/>
              </a:solidFill>
              <a:latin typeface="Calibri"/>
              <a:ea typeface="Calibri"/>
              <a:cs typeface="Calibri"/>
              <a:sym typeface="Calibri"/>
            </a:endParaRPr>
          </a:p>
          <a:p>
            <a:pPr indent="-228600" lvl="0" marL="241300" marR="227329" rtl="0" algn="l">
              <a:lnSpc>
                <a:spcPct val="107857"/>
              </a:lnSpc>
              <a:spcBef>
                <a:spcPts val="100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becomes more complicated in languages where procedures  can be declared inside other procedures.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grpSp>
        <p:nvGrpSpPr>
          <p:cNvPr id="1373" name="Google Shape;1373;p132"/>
          <p:cNvGrpSpPr/>
          <p:nvPr/>
        </p:nvGrpSpPr>
        <p:grpSpPr>
          <a:xfrm>
            <a:off x="527303" y="1391411"/>
            <a:ext cx="10826750" cy="852169"/>
            <a:chOff x="527303" y="1391411"/>
            <a:chExt cx="10826750" cy="852169"/>
          </a:xfrm>
        </p:grpSpPr>
        <p:pic>
          <p:nvPicPr>
            <p:cNvPr id="1374" name="Google Shape;1374;p132"/>
            <p:cNvPicPr preferRelativeResize="0"/>
            <p:nvPr/>
          </p:nvPicPr>
          <p:blipFill rotWithShape="1">
            <a:blip r:embed="rId3">
              <a:alphaModFix/>
            </a:blip>
            <a:srcRect b="0" l="0" r="0" t="0"/>
            <a:stretch/>
          </p:blipFill>
          <p:spPr>
            <a:xfrm>
              <a:off x="527303" y="1391411"/>
              <a:ext cx="10826496" cy="851915"/>
            </a:xfrm>
            <a:prstGeom prst="rect">
              <a:avLst/>
            </a:prstGeom>
            <a:noFill/>
            <a:ln>
              <a:noFill/>
            </a:ln>
          </p:spPr>
        </p:pic>
        <p:sp>
          <p:nvSpPr>
            <p:cNvPr id="1375" name="Google Shape;1375;p132"/>
            <p:cNvSpPr/>
            <p:nvPr/>
          </p:nvSpPr>
          <p:spPr>
            <a:xfrm>
              <a:off x="527303" y="1391411"/>
              <a:ext cx="10826750" cy="852169"/>
            </a:xfrm>
            <a:custGeom>
              <a:rect b="b" l="l" r="r" t="t"/>
              <a:pathLst>
                <a:path extrusionOk="0" h="852169" w="10826750">
                  <a:moveTo>
                    <a:pt x="0" y="141986"/>
                  </a:moveTo>
                  <a:lnTo>
                    <a:pt x="7237" y="97129"/>
                  </a:lnTo>
                  <a:lnTo>
                    <a:pt x="27393" y="58155"/>
                  </a:lnTo>
                  <a:lnTo>
                    <a:pt x="58128" y="27411"/>
                  </a:lnTo>
                  <a:lnTo>
                    <a:pt x="97105" y="7244"/>
                  </a:lnTo>
                  <a:lnTo>
                    <a:pt x="141986" y="0"/>
                  </a:lnTo>
                  <a:lnTo>
                    <a:pt x="10684510" y="0"/>
                  </a:lnTo>
                  <a:lnTo>
                    <a:pt x="10729366" y="7244"/>
                  </a:lnTo>
                  <a:lnTo>
                    <a:pt x="10768340" y="27411"/>
                  </a:lnTo>
                  <a:lnTo>
                    <a:pt x="10799084" y="58155"/>
                  </a:lnTo>
                  <a:lnTo>
                    <a:pt x="10819251" y="97129"/>
                  </a:lnTo>
                  <a:lnTo>
                    <a:pt x="10826496" y="141986"/>
                  </a:lnTo>
                  <a:lnTo>
                    <a:pt x="10826496" y="709929"/>
                  </a:lnTo>
                  <a:lnTo>
                    <a:pt x="10819251" y="754786"/>
                  </a:lnTo>
                  <a:lnTo>
                    <a:pt x="10799084" y="793760"/>
                  </a:lnTo>
                  <a:lnTo>
                    <a:pt x="10768340" y="824504"/>
                  </a:lnTo>
                  <a:lnTo>
                    <a:pt x="10729366" y="844671"/>
                  </a:lnTo>
                  <a:lnTo>
                    <a:pt x="10684510" y="851915"/>
                  </a:lnTo>
                  <a:lnTo>
                    <a:pt x="141986" y="851915"/>
                  </a:lnTo>
                  <a:lnTo>
                    <a:pt x="97105" y="844671"/>
                  </a:lnTo>
                  <a:lnTo>
                    <a:pt x="58128" y="824504"/>
                  </a:lnTo>
                  <a:lnTo>
                    <a:pt x="27393" y="793760"/>
                  </a:lnTo>
                  <a:lnTo>
                    <a:pt x="7237" y="754786"/>
                  </a:lnTo>
                  <a:lnTo>
                    <a:pt x="0" y="709929"/>
                  </a:lnTo>
                  <a:lnTo>
                    <a:pt x="0" y="141986"/>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76" name="Google Shape;1376;p132"/>
          <p:cNvSpPr txBox="1"/>
          <p:nvPr>
            <p:ph type="title"/>
          </p:nvPr>
        </p:nvSpPr>
        <p:spPr>
          <a:xfrm>
            <a:off x="916939" y="609676"/>
            <a:ext cx="90424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 Access Without Nested Procedures</a:t>
            </a:r>
            <a:endParaRPr sz="4400"/>
          </a:p>
        </p:txBody>
      </p:sp>
      <p:sp>
        <p:nvSpPr>
          <p:cNvPr id="1377" name="Google Shape;1377;p13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78" name="Google Shape;1378;p132"/>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79" name="Google Shape;1379;p132"/>
          <p:cNvSpPr txBox="1"/>
          <p:nvPr/>
        </p:nvSpPr>
        <p:spPr>
          <a:xfrm>
            <a:off x="801116" y="1392682"/>
            <a:ext cx="10339705" cy="4098290"/>
          </a:xfrm>
          <a:prstGeom prst="rect">
            <a:avLst/>
          </a:prstGeom>
          <a:noFill/>
          <a:ln>
            <a:noFill/>
          </a:ln>
        </p:spPr>
        <p:txBody>
          <a:bodyPr anchorCtr="0" anchor="t" bIns="0" lIns="0" spcFirstLastPara="1" rIns="0" wrap="square" tIns="92075">
            <a:spAutoFit/>
          </a:bodyPr>
          <a:lstStyle/>
          <a:p>
            <a:pPr indent="0" lvl="0" marL="12700" marR="5080" rtl="0" algn="l">
              <a:lnSpc>
                <a:spcPct val="8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The </a:t>
            </a:r>
            <a:r>
              <a:rPr b="1" i="1" lang="en-US" sz="2600" u="sng" cap="none" strike="noStrike">
                <a:solidFill>
                  <a:srgbClr val="FF0000"/>
                </a:solidFill>
                <a:latin typeface="Calibri"/>
                <a:ea typeface="Calibri"/>
                <a:cs typeface="Calibri"/>
                <a:sym typeface="Calibri"/>
              </a:rPr>
              <a:t>global variable</a:t>
            </a:r>
            <a:r>
              <a:rPr b="1" i="1" lang="en-US" sz="2600" u="none" cap="none" strike="noStrike">
                <a:solidFill>
                  <a:srgbClr val="FF0000"/>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v has a scope consisting of all the functions that follow  the declaration of v, except where there is a local definition of the identifier v</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rgbClr val="000000"/>
              </a:buClr>
              <a:buSzPts val="3650"/>
              <a:buFont typeface="Arial"/>
              <a:buNone/>
            </a:pPr>
            <a:r>
              <a:t/>
            </a:r>
            <a:endParaRPr b="0" i="0" sz="3650" u="none" cap="none" strike="noStrike">
              <a:solidFill>
                <a:schemeClr val="dk1"/>
              </a:solidFill>
              <a:latin typeface="Calibri"/>
              <a:ea typeface="Calibri"/>
              <a:cs typeface="Calibri"/>
              <a:sym typeface="Calibri"/>
            </a:endParaRPr>
          </a:p>
          <a:p>
            <a:pPr indent="-228600" lvl="0" marL="241300" marR="241300" rtl="0" algn="l">
              <a:lnSpc>
                <a:spcPct val="8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For languages that do not allow nested procedure declarations, allocation  of storage for variables and access to those variables is simple</a:t>
            </a:r>
            <a:endParaRPr b="0" i="0" sz="2600" u="none" cap="none" strike="noStrike">
              <a:solidFill>
                <a:schemeClr val="dk1"/>
              </a:solidFill>
              <a:latin typeface="Calibri"/>
              <a:ea typeface="Calibri"/>
              <a:cs typeface="Calibri"/>
              <a:sym typeface="Calibri"/>
            </a:endParaRPr>
          </a:p>
          <a:p>
            <a:pPr indent="-515619" lvl="0" marL="527685" marR="0" rtl="0" algn="l">
              <a:lnSpc>
                <a:spcPct val="119807"/>
              </a:lnSpc>
              <a:spcBef>
                <a:spcPts val="37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Global variables are allocated static storage.</a:t>
            </a:r>
            <a:endParaRPr b="0" i="0" sz="2600" u="none" cap="none" strike="noStrike">
              <a:solidFill>
                <a:schemeClr val="dk1"/>
              </a:solidFill>
              <a:latin typeface="Calibri"/>
              <a:ea typeface="Calibri"/>
              <a:cs typeface="Calibri"/>
              <a:sym typeface="Calibri"/>
            </a:endParaRPr>
          </a:p>
          <a:p>
            <a:pPr indent="-228600" lvl="1" marL="698500" marR="0" rtl="0" algn="l">
              <a:lnSpc>
                <a:spcPct val="11909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locations of these variables remain fixed and are known at compile time.</a:t>
            </a:r>
            <a:endParaRPr b="0" i="0" sz="2200" u="none" cap="none" strike="noStrike">
              <a:solidFill>
                <a:schemeClr val="dk1"/>
              </a:solidFill>
              <a:latin typeface="Calibri"/>
              <a:ea typeface="Calibri"/>
              <a:cs typeface="Calibri"/>
              <a:sym typeface="Calibri"/>
            </a:endParaRPr>
          </a:p>
          <a:p>
            <a:pPr indent="-228600" lvl="1" marL="698500" marR="344805" rtl="0" algn="l">
              <a:lnSpc>
                <a:spcPct val="80000"/>
              </a:lnSpc>
              <a:spcBef>
                <a:spcPts val="509"/>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 to access any variable that is not local to the currently executing procedure, we  simply use the statically determined address.</a:t>
            </a:r>
            <a:endParaRPr b="0" i="0" sz="2200" u="none" cap="none" strike="noStrike">
              <a:solidFill>
                <a:schemeClr val="dk1"/>
              </a:solidFill>
              <a:latin typeface="Calibri"/>
              <a:ea typeface="Calibri"/>
              <a:cs typeface="Calibri"/>
              <a:sym typeface="Calibri"/>
            </a:endParaRPr>
          </a:p>
          <a:p>
            <a:pPr indent="-515619" lvl="0" marL="527685" marR="0" rtl="0" algn="l">
              <a:lnSpc>
                <a:spcPct val="119615"/>
              </a:lnSpc>
              <a:spcBef>
                <a:spcPts val="37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Any other name must be local to the activation at the top of the stack.</a:t>
            </a:r>
            <a:endParaRPr b="0" i="0" sz="2600" u="none" cap="none" strike="noStrike">
              <a:solidFill>
                <a:schemeClr val="dk1"/>
              </a:solidFill>
              <a:latin typeface="Calibri"/>
              <a:ea typeface="Calibri"/>
              <a:cs typeface="Calibri"/>
              <a:sym typeface="Calibri"/>
            </a:endParaRPr>
          </a:p>
          <a:p>
            <a:pPr indent="-228600" lvl="1" marL="698500" marR="0" rtl="0" algn="l">
              <a:lnSpc>
                <a:spcPct val="119545"/>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We may access these variables through the top-sp pointer of the stack.</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The Principal Sources of  Optimization</a:t>
            </a:r>
            <a:endParaRPr/>
          </a:p>
        </p:txBody>
      </p:sp>
      <p:sp>
        <p:nvSpPr>
          <p:cNvPr id="198" name="Google Shape;198;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3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85" name="Google Shape;1385;p133"/>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86" name="Google Shape;1386;p133"/>
          <p:cNvSpPr txBox="1"/>
          <p:nvPr>
            <p:ph type="title"/>
          </p:nvPr>
        </p:nvSpPr>
        <p:spPr>
          <a:xfrm>
            <a:off x="916939" y="609676"/>
            <a:ext cx="82721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 Access With Nested Procedures</a:t>
            </a:r>
            <a:endParaRPr sz="4400"/>
          </a:p>
        </p:txBody>
      </p:sp>
      <p:sp>
        <p:nvSpPr>
          <p:cNvPr id="1387" name="Google Shape;1387;p133"/>
          <p:cNvSpPr txBox="1"/>
          <p:nvPr/>
        </p:nvSpPr>
        <p:spPr>
          <a:xfrm>
            <a:off x="916939" y="1793189"/>
            <a:ext cx="10158095" cy="2117090"/>
          </a:xfrm>
          <a:prstGeom prst="rect">
            <a:avLst/>
          </a:prstGeom>
          <a:noFill/>
          <a:ln>
            <a:noFill/>
          </a:ln>
        </p:spPr>
        <p:txBody>
          <a:bodyPr anchorCtr="0" anchor="t" bIns="0" lIns="0" spcFirstLastPara="1" rIns="0" wrap="square" tIns="55225">
            <a:spAutoFit/>
          </a:bodyPr>
          <a:lstStyle/>
          <a:p>
            <a:pPr indent="-228600" lvl="0" marL="241300" marR="15621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becomes far more complicated when a language allows  procedure declarations to be nested and also uses the normal static  scoping rule;</a:t>
            </a:r>
            <a:endParaRPr b="0" i="0" sz="2800" u="none" cap="none" strike="noStrike">
              <a:solidFill>
                <a:schemeClr val="dk1"/>
              </a:solidFill>
              <a:latin typeface="Calibri"/>
              <a:ea typeface="Calibri"/>
              <a:cs typeface="Calibri"/>
              <a:sym typeface="Calibri"/>
            </a:endParaRPr>
          </a:p>
          <a:p>
            <a:pPr indent="-228600" lvl="0" marL="241300" marR="5080" rtl="0" algn="l">
              <a:lnSpc>
                <a:spcPct val="108214"/>
              </a:lnSpc>
              <a:spcBef>
                <a:spcPts val="104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Let us give </a:t>
            </a:r>
            <a:r>
              <a:rPr b="1" i="0" lang="en-US" sz="2800" u="none" cap="none" strike="noStrike">
                <a:solidFill>
                  <a:srgbClr val="FF0000"/>
                </a:solidFill>
                <a:latin typeface="Calibri"/>
                <a:ea typeface="Calibri"/>
                <a:cs typeface="Calibri"/>
                <a:sym typeface="Calibri"/>
              </a:rPr>
              <a:t>nesting depth </a:t>
            </a:r>
            <a:r>
              <a:rPr b="0" i="0" lang="en-US" sz="2800" u="none" cap="none" strike="noStrike">
                <a:solidFill>
                  <a:schemeClr val="dk1"/>
                </a:solidFill>
                <a:latin typeface="Calibri"/>
                <a:ea typeface="Calibri"/>
                <a:cs typeface="Calibri"/>
                <a:sym typeface="Calibri"/>
              </a:rPr>
              <a:t>1 to procedures that are not nested within  any other procedure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3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393" name="Google Shape;1393;p134"/>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394" name="Google Shape;1394;p134"/>
          <p:cNvSpPr txBox="1"/>
          <p:nvPr>
            <p:ph type="title"/>
          </p:nvPr>
        </p:nvSpPr>
        <p:spPr>
          <a:xfrm>
            <a:off x="916939" y="609676"/>
            <a:ext cx="27146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Access Links</a:t>
            </a:r>
            <a:endParaRPr sz="4400"/>
          </a:p>
        </p:txBody>
      </p:sp>
      <p:sp>
        <p:nvSpPr>
          <p:cNvPr id="1395" name="Google Shape;1395;p134"/>
          <p:cNvSpPr txBox="1"/>
          <p:nvPr/>
        </p:nvSpPr>
        <p:spPr>
          <a:xfrm>
            <a:off x="916939" y="1793189"/>
            <a:ext cx="10005695" cy="3395979"/>
          </a:xfrm>
          <a:prstGeom prst="rect">
            <a:avLst/>
          </a:prstGeom>
          <a:noFill/>
          <a:ln>
            <a:noFill/>
          </a:ln>
        </p:spPr>
        <p:txBody>
          <a:bodyPr anchorCtr="0" anchor="t" bIns="0" lIns="0" spcFirstLastPara="1" rIns="0" wrap="square" tIns="55225">
            <a:spAutoFit/>
          </a:bodyPr>
          <a:lstStyle/>
          <a:p>
            <a:pPr indent="-228600" lvl="0" marL="241300" marR="208915"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direct implementation of the normal static scope rule for nested  functions is obtained by adding a pointer called the</a:t>
            </a:r>
            <a:r>
              <a:rPr b="0" i="0" lang="en-US" sz="2800" u="none" cap="none" strike="noStrike">
                <a:solidFill>
                  <a:srgbClr val="FF0000"/>
                </a:solidFill>
                <a:latin typeface="Calibri"/>
                <a:ea typeface="Calibri"/>
                <a:cs typeface="Calibri"/>
                <a:sym typeface="Calibri"/>
              </a:rPr>
              <a:t> </a:t>
            </a:r>
            <a:r>
              <a:rPr b="0" i="0" lang="en-US" sz="2800" u="sng" cap="none" strike="noStrike">
                <a:solidFill>
                  <a:srgbClr val="FF0000"/>
                </a:solidFill>
                <a:latin typeface="Calibri"/>
                <a:ea typeface="Calibri"/>
                <a:cs typeface="Calibri"/>
                <a:sym typeface="Calibri"/>
              </a:rPr>
              <a:t>access link </a:t>
            </a:r>
            <a:r>
              <a:rPr b="0" i="0" lang="en-US" sz="2800" u="none" cap="none" strike="noStrike">
                <a:solidFill>
                  <a:schemeClr val="dk1"/>
                </a:solidFill>
                <a:latin typeface="Calibri"/>
                <a:ea typeface="Calibri"/>
                <a:cs typeface="Calibri"/>
                <a:sym typeface="Calibri"/>
              </a:rPr>
              <a:t>to  each activation record.</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100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If procedure p is nested immediately within procedure q in the  source code, then the access link in any activation of p points to the  most recent activation of q.</a:t>
            </a:r>
            <a:endParaRPr b="0" i="0" sz="2800" u="none" cap="none" strike="noStrike">
              <a:solidFill>
                <a:schemeClr val="dk1"/>
              </a:solidFill>
              <a:latin typeface="Calibri"/>
              <a:ea typeface="Calibri"/>
              <a:cs typeface="Calibri"/>
              <a:sym typeface="Calibri"/>
            </a:endParaRPr>
          </a:p>
          <a:p>
            <a:pPr indent="-228600" lvl="0" marL="241300" marR="189230" rtl="0" algn="l">
              <a:lnSpc>
                <a:spcPct val="108214"/>
              </a:lnSpc>
              <a:spcBef>
                <a:spcPts val="103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Note that the nesting depth of q must be exactly one less than the  nesting depth of p.</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3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401" name="Google Shape;1401;p135"/>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402" name="Google Shape;1402;p135"/>
          <p:cNvSpPr txBox="1"/>
          <p:nvPr>
            <p:ph type="title"/>
          </p:nvPr>
        </p:nvSpPr>
        <p:spPr>
          <a:xfrm>
            <a:off x="916939" y="609676"/>
            <a:ext cx="27146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Access Links</a:t>
            </a:r>
            <a:endParaRPr sz="4400"/>
          </a:p>
        </p:txBody>
      </p:sp>
      <p:sp>
        <p:nvSpPr>
          <p:cNvPr id="1403" name="Google Shape;1403;p135"/>
          <p:cNvSpPr txBox="1"/>
          <p:nvPr/>
        </p:nvSpPr>
        <p:spPr>
          <a:xfrm>
            <a:off x="891539" y="1793189"/>
            <a:ext cx="10312400" cy="3130550"/>
          </a:xfrm>
          <a:prstGeom prst="rect">
            <a:avLst/>
          </a:prstGeom>
          <a:noFill/>
          <a:ln>
            <a:noFill/>
          </a:ln>
        </p:spPr>
        <p:txBody>
          <a:bodyPr anchorCtr="0" anchor="t" bIns="0" lIns="0" spcFirstLastPara="1" rIns="0" wrap="square" tIns="33000">
            <a:spAutoFit/>
          </a:bodyPr>
          <a:lstStyle/>
          <a:p>
            <a:pPr indent="-228600" lvl="0" marL="266700" marR="34925" rtl="0" algn="l">
              <a:lnSpc>
                <a:spcPct val="952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Suppose that the procedure p at the top of the stack is at nesting  depth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𝑝 </a:t>
            </a:r>
            <a:r>
              <a:rPr b="0" i="0" lang="en-US" sz="2800" u="none" cap="none" strike="noStrike">
                <a:solidFill>
                  <a:schemeClr val="dk1"/>
                </a:solidFill>
                <a:latin typeface="Calibri"/>
                <a:ea typeface="Calibri"/>
                <a:cs typeface="Calibri"/>
                <a:sym typeface="Calibri"/>
              </a:rPr>
              <a:t>and p needs to access x, which is an element defined within  some procedure q that surrounds p and has nesting depth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𝑞</a:t>
            </a:r>
            <a:r>
              <a:rPr b="0" i="1"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66700" marR="0" rtl="0" algn="l">
              <a:lnSpc>
                <a:spcPct val="100000"/>
              </a:lnSpc>
              <a:spcBef>
                <a:spcPts val="885"/>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Then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𝑝</a:t>
            </a: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𝑞 </a:t>
            </a:r>
            <a:r>
              <a:rPr b="0" i="0" lang="en-US" sz="2800" u="none" cap="none" strike="noStrike">
                <a:solidFill>
                  <a:schemeClr val="dk1"/>
                </a:solidFill>
                <a:latin typeface="Calibri"/>
                <a:ea typeface="Calibri"/>
                <a:cs typeface="Calibri"/>
                <a:sym typeface="Calibri"/>
              </a:rPr>
              <a:t>only if p and q are the same procedure.</a:t>
            </a:r>
            <a:endParaRPr b="0" i="0" sz="2800" u="none" cap="none" strike="noStrike">
              <a:solidFill>
                <a:schemeClr val="dk1"/>
              </a:solidFill>
              <a:latin typeface="Calibri"/>
              <a:ea typeface="Calibri"/>
              <a:cs typeface="Calibri"/>
              <a:sym typeface="Calibri"/>
            </a:endParaRPr>
          </a:p>
          <a:p>
            <a:pPr indent="-228600" lvl="0" marL="266700" marR="30480" rtl="0" algn="l">
              <a:lnSpc>
                <a:spcPct val="93600"/>
              </a:lnSpc>
              <a:spcBef>
                <a:spcPts val="101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find x, we start at the activation record for p at the top of the stack  and follow the access link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𝑝</a:t>
            </a: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mbria Math"/>
                <a:ea typeface="Cambria Math"/>
                <a:cs typeface="Cambria Math"/>
                <a:sym typeface="Cambria Math"/>
              </a:rPr>
              <a:t>𝑛</a:t>
            </a:r>
            <a:r>
              <a:rPr b="0" baseline="-25000" i="0" lang="en-US" sz="3075" u="none" cap="none" strike="noStrike">
                <a:solidFill>
                  <a:schemeClr val="dk1"/>
                </a:solidFill>
                <a:latin typeface="Cambria Math"/>
                <a:ea typeface="Cambria Math"/>
                <a:cs typeface="Cambria Math"/>
                <a:sym typeface="Cambria Math"/>
              </a:rPr>
              <a:t>𝑞</a:t>
            </a:r>
            <a:r>
              <a:rPr b="0" i="0" lang="en-US" sz="2800" u="none" cap="none" strike="noStrike">
                <a:solidFill>
                  <a:schemeClr val="dk1"/>
                </a:solidFill>
                <a:latin typeface="Calibri"/>
                <a:ea typeface="Calibri"/>
                <a:cs typeface="Calibri"/>
                <a:sym typeface="Calibri"/>
              </a:rPr>
              <a:t>times, from activation record to  activation record.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36"/>
          <p:cNvSpPr txBox="1"/>
          <p:nvPr/>
        </p:nvSpPr>
        <p:spPr>
          <a:xfrm>
            <a:off x="5433821" y="6426809"/>
            <a:ext cx="584136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Prepared by R I Minu	111</a:t>
            </a:r>
            <a:endParaRPr b="0" i="0" sz="1200" u="none" cap="none" strike="noStrike">
              <a:solidFill>
                <a:schemeClr val="dk1"/>
              </a:solidFill>
              <a:latin typeface="Calibri"/>
              <a:ea typeface="Calibri"/>
              <a:cs typeface="Calibri"/>
              <a:sym typeface="Calibri"/>
            </a:endParaRPr>
          </a:p>
        </p:txBody>
      </p:sp>
      <p:pic>
        <p:nvPicPr>
          <p:cNvPr id="1409" name="Google Shape;1409;p136"/>
          <p:cNvPicPr preferRelativeResize="0"/>
          <p:nvPr/>
        </p:nvPicPr>
        <p:blipFill rotWithShape="1">
          <a:blip r:embed="rId3">
            <a:alphaModFix/>
          </a:blip>
          <a:srcRect b="0" l="0" r="0" t="0"/>
          <a:stretch/>
        </p:blipFill>
        <p:spPr>
          <a:xfrm>
            <a:off x="572801" y="497236"/>
            <a:ext cx="4314299" cy="3366175"/>
          </a:xfrm>
          <a:prstGeom prst="rect">
            <a:avLst/>
          </a:prstGeom>
          <a:noFill/>
          <a:ln>
            <a:noFill/>
          </a:ln>
        </p:spPr>
      </p:pic>
      <p:grpSp>
        <p:nvGrpSpPr>
          <p:cNvPr id="1410" name="Google Shape;1410;p136"/>
          <p:cNvGrpSpPr/>
          <p:nvPr/>
        </p:nvGrpSpPr>
        <p:grpSpPr>
          <a:xfrm>
            <a:off x="592835" y="429376"/>
            <a:ext cx="11437620" cy="6110489"/>
            <a:chOff x="592835" y="429376"/>
            <a:chExt cx="11437620" cy="6110489"/>
          </a:xfrm>
        </p:grpSpPr>
        <p:pic>
          <p:nvPicPr>
            <p:cNvPr id="1411" name="Google Shape;1411;p136"/>
            <p:cNvPicPr preferRelativeResize="0"/>
            <p:nvPr/>
          </p:nvPicPr>
          <p:blipFill rotWithShape="1">
            <a:blip r:embed="rId4">
              <a:alphaModFix/>
            </a:blip>
            <a:srcRect b="0" l="0" r="0" t="0"/>
            <a:stretch/>
          </p:blipFill>
          <p:spPr>
            <a:xfrm>
              <a:off x="6174576" y="429376"/>
              <a:ext cx="5398798" cy="3752486"/>
            </a:xfrm>
            <a:prstGeom prst="rect">
              <a:avLst/>
            </a:prstGeom>
            <a:noFill/>
            <a:ln>
              <a:noFill/>
            </a:ln>
          </p:spPr>
        </p:pic>
        <p:pic>
          <p:nvPicPr>
            <p:cNvPr id="1412" name="Google Shape;1412;p136"/>
            <p:cNvPicPr preferRelativeResize="0"/>
            <p:nvPr/>
          </p:nvPicPr>
          <p:blipFill rotWithShape="1">
            <a:blip r:embed="rId5">
              <a:alphaModFix/>
            </a:blip>
            <a:srcRect b="0" l="0" r="0" t="0"/>
            <a:stretch/>
          </p:blipFill>
          <p:spPr>
            <a:xfrm>
              <a:off x="592835" y="4160520"/>
              <a:ext cx="11437620" cy="2378964"/>
            </a:xfrm>
            <a:prstGeom prst="rect">
              <a:avLst/>
            </a:prstGeom>
            <a:noFill/>
            <a:ln>
              <a:noFill/>
            </a:ln>
          </p:spPr>
        </p:pic>
        <p:sp>
          <p:nvSpPr>
            <p:cNvPr id="1413" name="Google Shape;1413;p136"/>
            <p:cNvSpPr/>
            <p:nvPr/>
          </p:nvSpPr>
          <p:spPr>
            <a:xfrm>
              <a:off x="592835" y="4160520"/>
              <a:ext cx="11437620" cy="2379345"/>
            </a:xfrm>
            <a:custGeom>
              <a:rect b="b" l="l" r="r" t="t"/>
              <a:pathLst>
                <a:path extrusionOk="0" h="2379345" w="11437620">
                  <a:moveTo>
                    <a:pt x="0" y="396493"/>
                  </a:moveTo>
                  <a:lnTo>
                    <a:pt x="2667" y="350259"/>
                  </a:lnTo>
                  <a:lnTo>
                    <a:pt x="10471" y="305590"/>
                  </a:lnTo>
                  <a:lnTo>
                    <a:pt x="23115" y="262784"/>
                  </a:lnTo>
                  <a:lnTo>
                    <a:pt x="40301" y="222138"/>
                  </a:lnTo>
                  <a:lnTo>
                    <a:pt x="61730" y="183951"/>
                  </a:lnTo>
                  <a:lnTo>
                    <a:pt x="87107" y="148519"/>
                  </a:lnTo>
                  <a:lnTo>
                    <a:pt x="116133" y="116141"/>
                  </a:lnTo>
                  <a:lnTo>
                    <a:pt x="148511" y="87114"/>
                  </a:lnTo>
                  <a:lnTo>
                    <a:pt x="183943" y="61736"/>
                  </a:lnTo>
                  <a:lnTo>
                    <a:pt x="222132" y="40305"/>
                  </a:lnTo>
                  <a:lnTo>
                    <a:pt x="262780" y="23118"/>
                  </a:lnTo>
                  <a:lnTo>
                    <a:pt x="305590" y="10473"/>
                  </a:lnTo>
                  <a:lnTo>
                    <a:pt x="350265" y="2667"/>
                  </a:lnTo>
                  <a:lnTo>
                    <a:pt x="396506" y="0"/>
                  </a:lnTo>
                  <a:lnTo>
                    <a:pt x="11041126" y="0"/>
                  </a:lnTo>
                  <a:lnTo>
                    <a:pt x="11087360" y="2667"/>
                  </a:lnTo>
                  <a:lnTo>
                    <a:pt x="11132029" y="10473"/>
                  </a:lnTo>
                  <a:lnTo>
                    <a:pt x="11174835" y="23118"/>
                  </a:lnTo>
                  <a:lnTo>
                    <a:pt x="11215481" y="40305"/>
                  </a:lnTo>
                  <a:lnTo>
                    <a:pt x="11253668" y="61736"/>
                  </a:lnTo>
                  <a:lnTo>
                    <a:pt x="11289100" y="87114"/>
                  </a:lnTo>
                  <a:lnTo>
                    <a:pt x="11321478" y="116141"/>
                  </a:lnTo>
                  <a:lnTo>
                    <a:pt x="11350505" y="148519"/>
                  </a:lnTo>
                  <a:lnTo>
                    <a:pt x="11375883" y="183951"/>
                  </a:lnTo>
                  <a:lnTo>
                    <a:pt x="11397314" y="222138"/>
                  </a:lnTo>
                  <a:lnTo>
                    <a:pt x="11414501" y="262784"/>
                  </a:lnTo>
                  <a:lnTo>
                    <a:pt x="11427146" y="305590"/>
                  </a:lnTo>
                  <a:lnTo>
                    <a:pt x="11434952" y="350259"/>
                  </a:lnTo>
                  <a:lnTo>
                    <a:pt x="11437620" y="396493"/>
                  </a:lnTo>
                  <a:lnTo>
                    <a:pt x="11437620" y="1982457"/>
                  </a:lnTo>
                  <a:lnTo>
                    <a:pt x="11434952" y="2028698"/>
                  </a:lnTo>
                  <a:lnTo>
                    <a:pt x="11427146" y="2073373"/>
                  </a:lnTo>
                  <a:lnTo>
                    <a:pt x="11414501" y="2116183"/>
                  </a:lnTo>
                  <a:lnTo>
                    <a:pt x="11397314" y="2156831"/>
                  </a:lnTo>
                  <a:lnTo>
                    <a:pt x="11375883" y="2195020"/>
                  </a:lnTo>
                  <a:lnTo>
                    <a:pt x="11350505" y="2230452"/>
                  </a:lnTo>
                  <a:lnTo>
                    <a:pt x="11321478" y="2262830"/>
                  </a:lnTo>
                  <a:lnTo>
                    <a:pt x="11289100" y="2291856"/>
                  </a:lnTo>
                  <a:lnTo>
                    <a:pt x="11253668" y="2317233"/>
                  </a:lnTo>
                  <a:lnTo>
                    <a:pt x="11215481" y="2338662"/>
                  </a:lnTo>
                  <a:lnTo>
                    <a:pt x="11174835" y="2355848"/>
                  </a:lnTo>
                  <a:lnTo>
                    <a:pt x="11132029" y="2368492"/>
                  </a:lnTo>
                  <a:lnTo>
                    <a:pt x="11087360" y="2376296"/>
                  </a:lnTo>
                  <a:lnTo>
                    <a:pt x="11041126" y="2378964"/>
                  </a:lnTo>
                  <a:lnTo>
                    <a:pt x="396506" y="2378964"/>
                  </a:lnTo>
                  <a:lnTo>
                    <a:pt x="350265" y="2376296"/>
                  </a:lnTo>
                  <a:lnTo>
                    <a:pt x="305590" y="2368492"/>
                  </a:lnTo>
                  <a:lnTo>
                    <a:pt x="262780" y="2355848"/>
                  </a:lnTo>
                  <a:lnTo>
                    <a:pt x="222132" y="2338662"/>
                  </a:lnTo>
                  <a:lnTo>
                    <a:pt x="183943" y="2317233"/>
                  </a:lnTo>
                  <a:lnTo>
                    <a:pt x="148511" y="2291856"/>
                  </a:lnTo>
                  <a:lnTo>
                    <a:pt x="116133" y="2262830"/>
                  </a:lnTo>
                  <a:lnTo>
                    <a:pt x="87107" y="2230452"/>
                  </a:lnTo>
                  <a:lnTo>
                    <a:pt x="61730" y="2195020"/>
                  </a:lnTo>
                  <a:lnTo>
                    <a:pt x="40301" y="2156831"/>
                  </a:lnTo>
                  <a:lnTo>
                    <a:pt x="23115" y="2116183"/>
                  </a:lnTo>
                  <a:lnTo>
                    <a:pt x="10471" y="2073373"/>
                  </a:lnTo>
                  <a:lnTo>
                    <a:pt x="2667" y="2028698"/>
                  </a:lnTo>
                  <a:lnTo>
                    <a:pt x="0" y="1982457"/>
                  </a:lnTo>
                  <a:lnTo>
                    <a:pt x="0" y="396493"/>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14" name="Google Shape;1414;p136"/>
          <p:cNvSpPr txBox="1"/>
          <p:nvPr/>
        </p:nvSpPr>
        <p:spPr>
          <a:xfrm>
            <a:off x="787400" y="4088129"/>
            <a:ext cx="10840085" cy="2220595"/>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sort has called readArray to load input into the array </a:t>
            </a:r>
            <a:r>
              <a:rPr b="0" i="1" lang="en-US" sz="1800" u="none" cap="none" strike="noStrike">
                <a:solidFill>
                  <a:schemeClr val="dk1"/>
                </a:solidFill>
                <a:latin typeface="Calibri"/>
                <a:ea typeface="Calibri"/>
                <a:cs typeface="Calibri"/>
                <a:sym typeface="Calibri"/>
              </a:rPr>
              <a:t>a </a:t>
            </a:r>
            <a:r>
              <a:rPr b="0" i="0" lang="en-US" sz="1800" u="none" cap="none" strike="noStrike">
                <a:solidFill>
                  <a:schemeClr val="dk1"/>
                </a:solidFill>
                <a:latin typeface="Calibri"/>
                <a:ea typeface="Calibri"/>
                <a:cs typeface="Calibri"/>
                <a:sym typeface="Calibri"/>
              </a:rPr>
              <a:t>and then called quicksort(1,9) to sort the array.</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access link from quicksort(1,9) points to the activation record for sort, not because sort called quicksort but</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because sort is the most closely nested function surrounding quicksort in the program</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successive steps of recursive call to quicksort(1,3), followed by a call to partition, which calls exchange.</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quicksort(1,3)'s access link points to sort, for the same reason that quicksort(1,9)'s does.</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access link for exchange bypasses the activation records for quicksort and partition, since exchange is nested</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immediately within sort.</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That arrangement is fine, since exchange needs to access only the array </a:t>
            </a:r>
            <a:r>
              <a:rPr b="0" i="1" lang="en-US" sz="1800" u="none" cap="none" strike="noStrike">
                <a:solidFill>
                  <a:schemeClr val="dk1"/>
                </a:solidFill>
                <a:latin typeface="Calibri"/>
                <a:ea typeface="Calibri"/>
                <a:cs typeface="Calibri"/>
                <a:sym typeface="Calibri"/>
              </a:rPr>
              <a:t>a, </a:t>
            </a:r>
            <a:r>
              <a:rPr b="0" i="0" lang="en-US" sz="1800" u="none" cap="none" strike="noStrike">
                <a:solidFill>
                  <a:schemeClr val="dk1"/>
                </a:solidFill>
                <a:latin typeface="Calibri"/>
                <a:ea typeface="Calibri"/>
                <a:cs typeface="Calibri"/>
                <a:sym typeface="Calibri"/>
              </a:rPr>
              <a:t>and the two elements it must swap are</a:t>
            </a:r>
            <a:endParaRPr b="0" i="0" sz="1800" u="none" cap="none" strike="noStrike">
              <a:solidFill>
                <a:schemeClr val="dk1"/>
              </a:solidFill>
              <a:latin typeface="Calibri"/>
              <a:ea typeface="Calibri"/>
              <a:cs typeface="Calibri"/>
              <a:sym typeface="Calibri"/>
            </a:endParaRPr>
          </a:p>
        </p:txBody>
      </p:sp>
      <p:sp>
        <p:nvSpPr>
          <p:cNvPr id="1415" name="Google Shape;1415;p136"/>
          <p:cNvSpPr txBox="1"/>
          <p:nvPr/>
        </p:nvSpPr>
        <p:spPr>
          <a:xfrm>
            <a:off x="1073911" y="6283248"/>
            <a:ext cx="36760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indicated by its own parameters </a:t>
            </a:r>
            <a:r>
              <a:rPr b="1" i="1" lang="en-US" sz="1800" u="none" cap="none" strike="noStrike">
                <a:solidFill>
                  <a:schemeClr val="dk1"/>
                </a:solidFill>
                <a:latin typeface="Calibri"/>
                <a:ea typeface="Calibri"/>
                <a:cs typeface="Calibri"/>
                <a:sym typeface="Calibri"/>
              </a:rPr>
              <a:t>i </a:t>
            </a:r>
            <a:r>
              <a:rPr b="0" i="0" lang="en-US" sz="1800" u="none" cap="none" strike="noStrike">
                <a:solidFill>
                  <a:schemeClr val="dk1"/>
                </a:solidFill>
                <a:latin typeface="Calibri"/>
                <a:ea typeface="Calibri"/>
                <a:cs typeface="Calibri"/>
                <a:sym typeface="Calibri"/>
              </a:rPr>
              <a:t>and </a:t>
            </a:r>
            <a:r>
              <a:rPr b="0" i="1" lang="en-US" sz="1800" u="none" cap="none" strike="noStrike">
                <a:solidFill>
                  <a:schemeClr val="dk1"/>
                </a:solidFill>
                <a:latin typeface="Calibri"/>
                <a:ea typeface="Calibri"/>
                <a:cs typeface="Calibri"/>
                <a:sym typeface="Calibri"/>
              </a:rPr>
              <a:t>j.</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3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421" name="Google Shape;1421;p137"/>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422" name="Google Shape;1422;p137"/>
          <p:cNvSpPr txBox="1"/>
          <p:nvPr>
            <p:ph type="title"/>
          </p:nvPr>
        </p:nvSpPr>
        <p:spPr>
          <a:xfrm>
            <a:off x="916939" y="609676"/>
            <a:ext cx="414274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Parameter Passing</a:t>
            </a:r>
            <a:endParaRPr sz="4400"/>
          </a:p>
        </p:txBody>
      </p:sp>
      <p:sp>
        <p:nvSpPr>
          <p:cNvPr id="1423" name="Google Shape;1423;p137"/>
          <p:cNvSpPr txBox="1"/>
          <p:nvPr/>
        </p:nvSpPr>
        <p:spPr>
          <a:xfrm>
            <a:off x="916939" y="1756565"/>
            <a:ext cx="10220960" cy="4349115"/>
          </a:xfrm>
          <a:prstGeom prst="rect">
            <a:avLst/>
          </a:prstGeom>
          <a:noFill/>
          <a:ln>
            <a:noFill/>
          </a:ln>
        </p:spPr>
        <p:txBody>
          <a:bodyPr anchorCtr="0" anchor="t" bIns="0" lIns="0" spcFirstLastPara="1" rIns="0" wrap="square" tIns="4887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Call by value</a:t>
            </a:r>
            <a:endParaRPr b="0" i="0" sz="2800" u="none" cap="none" strike="noStrike">
              <a:solidFill>
                <a:schemeClr val="dk1"/>
              </a:solidFill>
              <a:latin typeface="Calibri"/>
              <a:ea typeface="Calibri"/>
              <a:cs typeface="Calibri"/>
              <a:sym typeface="Calibri"/>
            </a:endParaRPr>
          </a:p>
          <a:p>
            <a:pPr indent="-228600" lvl="1" marL="698500" marR="283210" rtl="0" algn="l">
              <a:lnSpc>
                <a:spcPct val="107916"/>
              </a:lnSpc>
              <a:spcBef>
                <a:spcPts val="5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actual parameters are evaluated and their r-values are passed to the called  procedure</a:t>
            </a:r>
            <a:endParaRPr b="0" i="0" sz="2400" u="none" cap="none" strike="noStrike">
              <a:solidFill>
                <a:schemeClr val="dk1"/>
              </a:solidFill>
              <a:latin typeface="Calibri"/>
              <a:ea typeface="Calibri"/>
              <a:cs typeface="Calibri"/>
              <a:sym typeface="Calibri"/>
            </a:endParaRPr>
          </a:p>
          <a:p>
            <a:pPr indent="-229234" lvl="1" marL="698500" marR="0" rtl="0" algn="l">
              <a:lnSpc>
                <a:spcPct val="113958"/>
              </a:lnSpc>
              <a:spcBef>
                <a:spcPts val="1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caller evaluates the actual parameters and places r value in the storage for</a:t>
            </a:r>
            <a:endParaRPr b="0" i="0" sz="2400" u="none" cap="none" strike="noStrike">
              <a:solidFill>
                <a:schemeClr val="dk1"/>
              </a:solidFill>
              <a:latin typeface="Calibri"/>
              <a:ea typeface="Calibri"/>
              <a:cs typeface="Calibri"/>
              <a:sym typeface="Calibri"/>
            </a:endParaRPr>
          </a:p>
          <a:p>
            <a:pPr indent="0" lvl="0" marL="698500" marR="0" rtl="0" algn="l">
              <a:lnSpc>
                <a:spcPct val="113958"/>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formals</a:t>
            </a:r>
            <a:endParaRPr b="0" i="0" sz="2400" u="none" cap="none" strike="noStrike">
              <a:solidFill>
                <a:schemeClr val="dk1"/>
              </a:solidFill>
              <a:latin typeface="Calibri"/>
              <a:ea typeface="Calibri"/>
              <a:cs typeface="Calibri"/>
              <a:sym typeface="Calibri"/>
            </a:endParaRPr>
          </a:p>
          <a:p>
            <a:pPr indent="-229234" lvl="1" marL="698500" marR="0" rtl="0" algn="l">
              <a:lnSpc>
                <a:spcPct val="100000"/>
              </a:lnSpc>
              <a:spcBef>
                <a:spcPts val="204"/>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call has no effect on the activation record of caller</a:t>
            </a:r>
            <a:endParaRPr b="0" i="0" sz="2400" u="none" cap="none" strike="noStrike">
              <a:solidFill>
                <a:schemeClr val="dk1"/>
              </a:solidFill>
              <a:latin typeface="Calibri"/>
              <a:ea typeface="Calibri"/>
              <a:cs typeface="Calibri"/>
              <a:sym typeface="Calibri"/>
            </a:endParaRPr>
          </a:p>
          <a:p>
            <a:pPr indent="-309880" lvl="0" marL="321945" marR="0" rtl="0" algn="l">
              <a:lnSpc>
                <a:spcPct val="100000"/>
              </a:lnSpc>
              <a:spcBef>
                <a:spcPts val="6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Call by reference (call by address)</a:t>
            </a:r>
            <a:endParaRPr b="0" i="0" sz="2800" u="none" cap="none" strike="noStrike">
              <a:solidFill>
                <a:schemeClr val="dk1"/>
              </a:solidFill>
              <a:latin typeface="Calibri"/>
              <a:ea typeface="Calibri"/>
              <a:cs typeface="Calibri"/>
              <a:sym typeface="Calibri"/>
            </a:endParaRPr>
          </a:p>
          <a:p>
            <a:pPr indent="-229234" lvl="1" marL="698500" marR="0" rtl="0" algn="l">
              <a:lnSpc>
                <a:spcPct val="100000"/>
              </a:lnSpc>
              <a:spcBef>
                <a:spcPts val="234"/>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caller passes a pointer to each location of actual parameters</a:t>
            </a:r>
            <a:endParaRPr b="0" i="0" sz="2400" u="none" cap="none" strike="noStrike">
              <a:solidFill>
                <a:schemeClr val="dk1"/>
              </a:solidFill>
              <a:latin typeface="Calibri"/>
              <a:ea typeface="Calibri"/>
              <a:cs typeface="Calibri"/>
              <a:sym typeface="Calibri"/>
            </a:endParaRPr>
          </a:p>
          <a:p>
            <a:pPr indent="-229234" lvl="1" marL="698500" marR="0" rtl="0" algn="l">
              <a:lnSpc>
                <a:spcPct val="100000"/>
              </a:lnSpc>
              <a:spcBef>
                <a:spcPts val="21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actual parameter is a name then l-value is passed</a:t>
            </a:r>
            <a:endParaRPr b="0" i="0" sz="2400" u="none" cap="none" strike="noStrike">
              <a:solidFill>
                <a:schemeClr val="dk1"/>
              </a:solidFill>
              <a:latin typeface="Calibri"/>
              <a:ea typeface="Calibri"/>
              <a:cs typeface="Calibri"/>
              <a:sym typeface="Calibri"/>
            </a:endParaRPr>
          </a:p>
          <a:p>
            <a:pPr indent="-228600" lvl="1" marL="698500" marR="5080" rtl="0" algn="l">
              <a:lnSpc>
                <a:spcPct val="107916"/>
              </a:lnSpc>
              <a:spcBef>
                <a:spcPts val="54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actual parameter is an expression then it is evaluated in a new location and  the address of that location is passed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13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429" name="Google Shape;1429;p138"/>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430" name="Google Shape;1430;p138"/>
          <p:cNvSpPr txBox="1"/>
          <p:nvPr>
            <p:ph type="title"/>
          </p:nvPr>
        </p:nvSpPr>
        <p:spPr>
          <a:xfrm>
            <a:off x="916939" y="609676"/>
            <a:ext cx="414274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Parameter Passing</a:t>
            </a:r>
            <a:endParaRPr sz="4400"/>
          </a:p>
        </p:txBody>
      </p:sp>
      <p:sp>
        <p:nvSpPr>
          <p:cNvPr id="1431" name="Google Shape;1431;p138"/>
          <p:cNvSpPr txBox="1"/>
          <p:nvPr/>
        </p:nvSpPr>
        <p:spPr>
          <a:xfrm>
            <a:off x="916939" y="1736801"/>
            <a:ext cx="10108565" cy="4089400"/>
          </a:xfrm>
          <a:prstGeom prst="rect">
            <a:avLst/>
          </a:prstGeom>
          <a:noFill/>
          <a:ln>
            <a:noFill/>
          </a:ln>
        </p:spPr>
        <p:txBody>
          <a:bodyPr anchorCtr="0" anchor="t" bIns="0" lIns="0" spcFirstLastPara="1" rIns="0" wrap="square" tIns="13325">
            <a:spAutoFit/>
          </a:bodyPr>
          <a:lstStyle/>
          <a:p>
            <a:pPr indent="-228600" lvl="0" marL="241300" marR="0" rtl="0" algn="l">
              <a:lnSpc>
                <a:spcPct val="114423"/>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Copy Restore</a:t>
            </a:r>
            <a:endParaRPr b="0" i="0" sz="2600" u="none" cap="none" strike="noStrike">
              <a:solidFill>
                <a:schemeClr val="dk1"/>
              </a:solidFill>
              <a:latin typeface="Calibri"/>
              <a:ea typeface="Calibri"/>
              <a:cs typeface="Calibri"/>
              <a:sym typeface="Calibri"/>
            </a:endParaRPr>
          </a:p>
          <a:p>
            <a:pPr indent="-229234" lvl="1" marL="698500" marR="0" rtl="0" algn="l">
              <a:lnSpc>
                <a:spcPct val="106818"/>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hybrid between call by value and call by reference</a:t>
            </a:r>
            <a:endParaRPr b="0" i="0" sz="2200" u="none" cap="none" strike="noStrike">
              <a:solidFill>
                <a:schemeClr val="dk1"/>
              </a:solidFill>
              <a:latin typeface="Calibri"/>
              <a:ea typeface="Calibri"/>
              <a:cs typeface="Calibri"/>
              <a:sym typeface="Calibri"/>
            </a:endParaRPr>
          </a:p>
          <a:p>
            <a:pPr indent="-229234" lvl="1" marL="698500" marR="0" rtl="0" algn="l">
              <a:lnSpc>
                <a:spcPct val="106818"/>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Also called as copy-in copy-out/ call by value result</a:t>
            </a:r>
            <a:endParaRPr b="0" i="0" sz="2200" u="none" cap="none" strike="noStrike">
              <a:solidFill>
                <a:schemeClr val="dk1"/>
              </a:solidFill>
              <a:latin typeface="Calibri"/>
              <a:ea typeface="Calibri"/>
              <a:cs typeface="Calibri"/>
              <a:sym typeface="Calibri"/>
            </a:endParaRPr>
          </a:p>
          <a:p>
            <a:pPr indent="-228600" lvl="1" marL="698500" marR="407669" rtl="0" algn="l">
              <a:lnSpc>
                <a:spcPct val="70000"/>
              </a:lnSpc>
              <a:spcBef>
                <a:spcPts val="65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actual parameters are evaluated, rvalues are passed by call by value, lvalues are  determined before the call</a:t>
            </a:r>
            <a:endParaRPr b="0" i="0" sz="2200" u="none" cap="none" strike="noStrike">
              <a:solidFill>
                <a:schemeClr val="dk1"/>
              </a:solidFill>
              <a:latin typeface="Calibri"/>
              <a:ea typeface="Calibri"/>
              <a:cs typeface="Calibri"/>
              <a:sym typeface="Calibri"/>
            </a:endParaRPr>
          </a:p>
          <a:p>
            <a:pPr indent="-229234" lvl="1" marL="698500" marR="0" rtl="0" algn="l">
              <a:lnSpc>
                <a:spcPct val="88409"/>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when control returns, the current rvalues of the formals are copied into lvalues of</a:t>
            </a:r>
            <a:endParaRPr b="0" i="0" sz="2200" u="none" cap="none" strike="noStrike">
              <a:solidFill>
                <a:schemeClr val="dk1"/>
              </a:solidFill>
              <a:latin typeface="Calibri"/>
              <a:ea typeface="Calibri"/>
              <a:cs typeface="Calibri"/>
              <a:sym typeface="Calibri"/>
            </a:endParaRPr>
          </a:p>
          <a:p>
            <a:pPr indent="0" lvl="0" marL="698500" marR="0" rtl="0" algn="l">
              <a:lnSpc>
                <a:spcPct val="102045"/>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the locals</a:t>
            </a:r>
            <a:endParaRPr b="0" i="0" sz="2200" u="none" cap="none" strike="noStrike">
              <a:solidFill>
                <a:schemeClr val="dk1"/>
              </a:solidFill>
              <a:latin typeface="Calibri"/>
              <a:ea typeface="Calibri"/>
              <a:cs typeface="Calibri"/>
              <a:sym typeface="Calibri"/>
            </a:endParaRPr>
          </a:p>
          <a:p>
            <a:pPr indent="-304165" lvl="0" marL="316230" marR="0" rtl="0" algn="l">
              <a:lnSpc>
                <a:spcPct val="114230"/>
              </a:lnSpc>
              <a:spcBef>
                <a:spcPts val="6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Call by name</a:t>
            </a:r>
            <a:endParaRPr b="0" i="0" sz="2600" u="none" cap="none" strike="noStrike">
              <a:solidFill>
                <a:schemeClr val="dk1"/>
              </a:solidFill>
              <a:latin typeface="Calibri"/>
              <a:ea typeface="Calibri"/>
              <a:cs typeface="Calibri"/>
              <a:sym typeface="Calibri"/>
            </a:endParaRPr>
          </a:p>
          <a:p>
            <a:pPr indent="-229234" lvl="1" marL="698500" marR="0" rtl="0" algn="l">
              <a:lnSpc>
                <a:spcPct val="95227"/>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procedure is treated as if it were a macro, its body is substituted for the call in</a:t>
            </a:r>
            <a:endParaRPr b="0" i="0" sz="2200" u="none" cap="none" strike="noStrike">
              <a:solidFill>
                <a:schemeClr val="dk1"/>
              </a:solidFill>
              <a:latin typeface="Calibri"/>
              <a:ea typeface="Calibri"/>
              <a:cs typeface="Calibri"/>
              <a:sym typeface="Calibri"/>
            </a:endParaRPr>
          </a:p>
          <a:p>
            <a:pPr indent="0" lvl="0" marL="698500" marR="0" rtl="0" algn="l">
              <a:lnSpc>
                <a:spcPct val="95454"/>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the caller with the actual parameters</a:t>
            </a:r>
            <a:endParaRPr b="0" i="0" sz="2200" u="none" cap="none" strike="noStrike">
              <a:solidFill>
                <a:schemeClr val="dk1"/>
              </a:solidFill>
              <a:latin typeface="Calibri"/>
              <a:ea typeface="Calibri"/>
              <a:cs typeface="Calibri"/>
              <a:sym typeface="Calibri"/>
            </a:endParaRPr>
          </a:p>
          <a:p>
            <a:pPr indent="-228600" lvl="1" marL="698500" marR="393065" rtl="0" algn="l">
              <a:lnSpc>
                <a:spcPct val="70000"/>
              </a:lnSpc>
              <a:spcBef>
                <a:spcPts val="65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local names of the called procedure are kept distinct from the names of the  calling procedure</a:t>
            </a:r>
            <a:endParaRPr b="0" i="0" sz="2200" u="none" cap="none" strike="noStrike">
              <a:solidFill>
                <a:schemeClr val="dk1"/>
              </a:solidFill>
              <a:latin typeface="Calibri"/>
              <a:ea typeface="Calibri"/>
              <a:cs typeface="Calibri"/>
              <a:sym typeface="Calibri"/>
            </a:endParaRPr>
          </a:p>
          <a:p>
            <a:pPr indent="-229234" lvl="1" marL="698500" marR="0" rtl="0" algn="l">
              <a:lnSpc>
                <a:spcPct val="88863"/>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actual parametes are surrounded by parentheses if necessary to preserve their</a:t>
            </a:r>
            <a:endParaRPr b="0" i="0" sz="2200" u="none" cap="none" strike="noStrike">
              <a:solidFill>
                <a:schemeClr val="dk1"/>
              </a:solidFill>
              <a:latin typeface="Calibri"/>
              <a:ea typeface="Calibri"/>
              <a:cs typeface="Calibri"/>
              <a:sym typeface="Calibri"/>
            </a:endParaRPr>
          </a:p>
          <a:p>
            <a:pPr indent="0" lvl="0" marL="698500" marR="0" rtl="0" algn="l">
              <a:lnSpc>
                <a:spcPct val="102045"/>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integrity</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pic>
        <p:nvPicPr>
          <p:cNvPr id="1436" name="Google Shape;1436;p139"/>
          <p:cNvPicPr preferRelativeResize="0"/>
          <p:nvPr/>
        </p:nvPicPr>
        <p:blipFill rotWithShape="1">
          <a:blip r:embed="rId3">
            <a:alphaModFix/>
          </a:blip>
          <a:srcRect b="0" l="0" r="0" t="0"/>
          <a:stretch/>
        </p:blipFill>
        <p:spPr>
          <a:xfrm>
            <a:off x="4363375" y="3174492"/>
            <a:ext cx="3503355" cy="521207"/>
          </a:xfrm>
          <a:prstGeom prst="rect">
            <a:avLst/>
          </a:prstGeom>
          <a:noFill/>
          <a:ln>
            <a:noFill/>
          </a:ln>
        </p:spPr>
      </p:pic>
      <p:sp>
        <p:nvSpPr>
          <p:cNvPr id="1437" name="Google Shape;1437;p139"/>
          <p:cNvSpPr txBox="1"/>
          <p:nvPr>
            <p:ph type="title"/>
          </p:nvPr>
        </p:nvSpPr>
        <p:spPr>
          <a:xfrm>
            <a:off x="4308475" y="2956636"/>
            <a:ext cx="3571240" cy="848994"/>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5400"/>
              <a:buFont typeface="Calibri"/>
              <a:buNone/>
            </a:pPr>
            <a:r>
              <a:rPr lang="en-US" sz="5400">
                <a:latin typeface="Calibri"/>
                <a:ea typeface="Calibri"/>
                <a:cs typeface="Calibri"/>
                <a:sym typeface="Calibri"/>
              </a:rPr>
              <a:t>End of unit 5</a:t>
            </a:r>
            <a:endParaRPr sz="5400">
              <a:latin typeface="Calibri"/>
              <a:ea typeface="Calibri"/>
              <a:cs typeface="Calibri"/>
              <a:sym typeface="Calibri"/>
            </a:endParaRPr>
          </a:p>
        </p:txBody>
      </p:sp>
      <p:sp>
        <p:nvSpPr>
          <p:cNvPr id="1438" name="Google Shape;1438;p13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439" name="Google Shape;1439;p139"/>
          <p:cNvSpPr txBox="1"/>
          <p:nvPr/>
        </p:nvSpPr>
        <p:spPr>
          <a:xfrm>
            <a:off x="10990833" y="6464985"/>
            <a:ext cx="309880" cy="178435"/>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Principal Sources of Optimization</a:t>
            </a:r>
            <a:endParaRPr/>
          </a:p>
        </p:txBody>
      </p:sp>
      <p:sp>
        <p:nvSpPr>
          <p:cNvPr id="204" name="Google Shape;20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A compiler optimization must preserve the semantics of the original program.</a:t>
            </a:r>
            <a:endParaRPr/>
          </a:p>
          <a:p>
            <a:pPr indent="-228600" lvl="0" marL="228600" rtl="0" algn="l">
              <a:lnSpc>
                <a:spcPct val="90000"/>
              </a:lnSpc>
              <a:spcBef>
                <a:spcPts val="1000"/>
              </a:spcBef>
              <a:spcAft>
                <a:spcPts val="0"/>
              </a:spcAft>
              <a:buClr>
                <a:schemeClr val="dk1"/>
              </a:buClr>
              <a:buSzPts val="2800"/>
              <a:buChar char="•"/>
            </a:pPr>
            <a:r>
              <a:rPr lang="en-US"/>
              <a:t>Except in very special circumstances, once a programmer chooses and implements a particular algorithm, the compiler cannot understand enough about the program to replace it with a substantially different and more efficient algorithm.</a:t>
            </a:r>
            <a:endParaRPr/>
          </a:p>
          <a:p>
            <a:pPr indent="-228600" lvl="0" marL="228600" rtl="0" algn="l">
              <a:lnSpc>
                <a:spcPct val="90000"/>
              </a:lnSpc>
              <a:spcBef>
                <a:spcPts val="1000"/>
              </a:spcBef>
              <a:spcAft>
                <a:spcPts val="0"/>
              </a:spcAft>
              <a:buClr>
                <a:schemeClr val="dk1"/>
              </a:buClr>
              <a:buSzPts val="2800"/>
              <a:buChar char="•"/>
            </a:pPr>
            <a:r>
              <a:rPr lang="en-US"/>
              <a:t>A compiler knows only how to apply relatively low-level semantic transformations, using general facts</a:t>
            </a:r>
            <a:endParaRPr/>
          </a:p>
        </p:txBody>
      </p:sp>
      <p:sp>
        <p:nvSpPr>
          <p:cNvPr id="205" name="Google Shape;20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06" name="Google Shape;20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 calcmode="lin" valueType="num">
                                      <p:cBhvr additive="base">
                                        <p:cTn dur="500"/>
                                        <p:tgtEl>
                                          <p:spTgt spid="2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 calcmode="lin" valueType="num">
                                      <p:cBhvr additive="base">
                                        <p:cTn dur="500"/>
                                        <p:tgtEl>
                                          <p:spTgt spid="2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 calcmode="lin" valueType="num">
                                      <p:cBhvr additive="base">
                                        <p:cTn dur="500"/>
                                        <p:tgtEl>
                                          <p:spTgt spid="2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Causes of Redundancy</a:t>
            </a:r>
            <a:endParaRPr/>
          </a:p>
        </p:txBody>
      </p:sp>
      <p:sp>
        <p:nvSpPr>
          <p:cNvPr id="212" name="Google Shape;21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There are many redundant operations in a typical program. </a:t>
            </a:r>
            <a:endParaRPr/>
          </a:p>
          <a:p>
            <a:pPr indent="-228600" lvl="0" marL="228600" rtl="0" algn="l">
              <a:lnSpc>
                <a:spcPct val="90000"/>
              </a:lnSpc>
              <a:spcBef>
                <a:spcPts val="1000"/>
              </a:spcBef>
              <a:spcAft>
                <a:spcPts val="0"/>
              </a:spcAft>
              <a:buClr>
                <a:schemeClr val="dk1"/>
              </a:buClr>
              <a:buSzPts val="2800"/>
              <a:buChar char="•"/>
            </a:pPr>
            <a:r>
              <a:rPr lang="en-US"/>
              <a:t>Sometimes the redundancy is available at the source level. For instance, a programmer may find it more direct and convenient to recalculate some result, leaving it to the compiler to recognize that only one such calculation is necessary. </a:t>
            </a:r>
            <a:endParaRPr/>
          </a:p>
          <a:p>
            <a:pPr indent="-228600" lvl="0" marL="228600" rtl="0" algn="l">
              <a:lnSpc>
                <a:spcPct val="90000"/>
              </a:lnSpc>
              <a:spcBef>
                <a:spcPts val="1000"/>
              </a:spcBef>
              <a:spcAft>
                <a:spcPts val="0"/>
              </a:spcAft>
              <a:buClr>
                <a:schemeClr val="dk1"/>
              </a:buClr>
              <a:buSzPts val="2800"/>
              <a:buChar char="•"/>
            </a:pPr>
            <a:r>
              <a:rPr lang="en-US"/>
              <a:t>But more often, the redundancy is a side effect of having written the program in a high-level language</a:t>
            </a:r>
            <a:endParaRPr/>
          </a:p>
        </p:txBody>
      </p:sp>
      <p:sp>
        <p:nvSpPr>
          <p:cNvPr id="213" name="Google Shape;2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14" name="Google Shape;2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8"/>
          <p:cNvPicPr preferRelativeResize="0"/>
          <p:nvPr/>
        </p:nvPicPr>
        <p:blipFill rotWithShape="1">
          <a:blip r:embed="rId3">
            <a:alphaModFix/>
          </a:blip>
          <a:srcRect b="0" l="0" r="0" t="0"/>
          <a:stretch/>
        </p:blipFill>
        <p:spPr>
          <a:xfrm>
            <a:off x="6140203" y="463639"/>
            <a:ext cx="4974265" cy="5603332"/>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252174" y="463638"/>
            <a:ext cx="5269843" cy="5429161"/>
          </a:xfrm>
          <a:prstGeom prst="rect">
            <a:avLst/>
          </a:prstGeom>
          <a:noFill/>
          <a:ln>
            <a:noFill/>
          </a:ln>
        </p:spPr>
      </p:pic>
      <p:sp>
        <p:nvSpPr>
          <p:cNvPr id="221" name="Google Shape;221;p28"/>
          <p:cNvSpPr/>
          <p:nvPr/>
        </p:nvSpPr>
        <p:spPr>
          <a:xfrm>
            <a:off x="6629348" y="5023213"/>
            <a:ext cx="1426079" cy="869586"/>
          </a:xfrm>
          <a:prstGeom prst="ellipse">
            <a:avLst/>
          </a:prstGeom>
          <a:solidFill>
            <a:schemeClr val="accent1">
              <a:alpha val="0"/>
            </a:schemeClr>
          </a:solid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28"/>
          <p:cNvSpPr/>
          <p:nvPr/>
        </p:nvSpPr>
        <p:spPr>
          <a:xfrm>
            <a:off x="8828263" y="2032000"/>
            <a:ext cx="1636538" cy="812801"/>
          </a:xfrm>
          <a:prstGeom prst="ellipse">
            <a:avLst/>
          </a:prstGeom>
          <a:solidFill>
            <a:schemeClr val="accent1">
              <a:alpha val="0"/>
            </a:schemeClr>
          </a:solid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24" name="Google Shape;22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b="0" l="0" r="0" t="0"/>
          <a:stretch/>
        </p:blipFill>
        <p:spPr>
          <a:xfrm>
            <a:off x="3400425" y="542925"/>
            <a:ext cx="5391150" cy="5772150"/>
          </a:xfrm>
          <a:prstGeom prst="rect">
            <a:avLst/>
          </a:prstGeom>
          <a:noFill/>
          <a:ln>
            <a:noFill/>
          </a:ln>
        </p:spPr>
      </p:pic>
      <p:sp>
        <p:nvSpPr>
          <p:cNvPr id="230" name="Google Shape;23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31" name="Google Shape;23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Semantics-Preserving Transformations</a:t>
            </a:r>
            <a:endParaRPr/>
          </a:p>
        </p:txBody>
      </p:sp>
      <p:sp>
        <p:nvSpPr>
          <p:cNvPr id="237" name="Google Shape;23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a number of ways in which a compiler can improve a program without changing the function it computes. </a:t>
            </a:r>
            <a:endParaRPr/>
          </a:p>
          <a:p>
            <a:pPr indent="-228600" lvl="0" marL="228600" rtl="0" algn="l">
              <a:lnSpc>
                <a:spcPct val="90000"/>
              </a:lnSpc>
              <a:spcBef>
                <a:spcPts val="1000"/>
              </a:spcBef>
              <a:spcAft>
                <a:spcPts val="0"/>
              </a:spcAft>
              <a:buClr>
                <a:schemeClr val="dk1"/>
              </a:buClr>
              <a:buSzPts val="2800"/>
              <a:buChar char="•"/>
            </a:pPr>
            <a:r>
              <a:rPr lang="en-US"/>
              <a:t>Common-subexpression elimination,</a:t>
            </a:r>
            <a:endParaRPr/>
          </a:p>
          <a:p>
            <a:pPr indent="-228600" lvl="0" marL="228600" rtl="0" algn="l">
              <a:lnSpc>
                <a:spcPct val="90000"/>
              </a:lnSpc>
              <a:spcBef>
                <a:spcPts val="1000"/>
              </a:spcBef>
              <a:spcAft>
                <a:spcPts val="0"/>
              </a:spcAft>
              <a:buClr>
                <a:schemeClr val="dk1"/>
              </a:buClr>
              <a:buSzPts val="2800"/>
              <a:buChar char="•"/>
            </a:pPr>
            <a:r>
              <a:rPr lang="en-US"/>
              <a:t> copy propagation,</a:t>
            </a:r>
            <a:endParaRPr/>
          </a:p>
          <a:p>
            <a:pPr indent="-228600" lvl="0" marL="228600" rtl="0" algn="l">
              <a:lnSpc>
                <a:spcPct val="90000"/>
              </a:lnSpc>
              <a:spcBef>
                <a:spcPts val="1000"/>
              </a:spcBef>
              <a:spcAft>
                <a:spcPts val="0"/>
              </a:spcAft>
              <a:buClr>
                <a:schemeClr val="dk1"/>
              </a:buClr>
              <a:buSzPts val="2800"/>
              <a:buChar char="•"/>
            </a:pPr>
            <a:r>
              <a:rPr lang="en-US"/>
              <a:t>dead-code elimination, and constant folding </a:t>
            </a:r>
            <a:endParaRPr/>
          </a:p>
          <a:p>
            <a:pPr indent="-228600" lvl="0" marL="228600" rtl="0" algn="l">
              <a:lnSpc>
                <a:spcPct val="90000"/>
              </a:lnSpc>
              <a:spcBef>
                <a:spcPts val="1000"/>
              </a:spcBef>
              <a:spcAft>
                <a:spcPts val="0"/>
              </a:spcAft>
              <a:buClr>
                <a:schemeClr val="dk1"/>
              </a:buClr>
              <a:buSzPts val="2800"/>
              <a:buChar char="•"/>
            </a:pPr>
            <a:r>
              <a:rPr lang="en-US"/>
              <a:t>are common examples of such function-preserving (or </a:t>
            </a:r>
            <a:r>
              <a:rPr i="1" lang="en-US"/>
              <a:t>semantics-preserving) </a:t>
            </a:r>
            <a:r>
              <a:rPr lang="en-US"/>
              <a:t>transformations</a:t>
            </a:r>
            <a:endParaRPr/>
          </a:p>
        </p:txBody>
      </p:sp>
      <p:sp>
        <p:nvSpPr>
          <p:cNvPr id="238" name="Google Shape;2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39" name="Google Shape;2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Common-sub expression elimination</a:t>
            </a:r>
            <a:endParaRPr/>
          </a:p>
        </p:txBody>
      </p:sp>
      <p:sp>
        <p:nvSpPr>
          <p:cNvPr id="245" name="Google Shape;24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Local common sub expression elimination</a:t>
            </a:r>
            <a:endParaRPr/>
          </a:p>
        </p:txBody>
      </p:sp>
      <p:pic>
        <p:nvPicPr>
          <p:cNvPr id="246" name="Google Shape;246;p31"/>
          <p:cNvPicPr preferRelativeResize="0"/>
          <p:nvPr/>
        </p:nvPicPr>
        <p:blipFill rotWithShape="1">
          <a:blip r:embed="rId3">
            <a:alphaModFix/>
          </a:blip>
          <a:srcRect b="0" l="0" r="0" t="0"/>
          <a:stretch/>
        </p:blipFill>
        <p:spPr>
          <a:xfrm>
            <a:off x="2809307" y="2523671"/>
            <a:ext cx="6573385" cy="3475905"/>
          </a:xfrm>
          <a:prstGeom prst="rect">
            <a:avLst/>
          </a:prstGeom>
          <a:noFill/>
          <a:ln>
            <a:noFill/>
          </a:ln>
        </p:spPr>
      </p:pic>
      <p:sp>
        <p:nvSpPr>
          <p:cNvPr id="247" name="Google Shape;2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48" name="Google Shape;2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2"/>
          <p:cNvPicPr preferRelativeResize="0"/>
          <p:nvPr/>
        </p:nvPicPr>
        <p:blipFill rotWithShape="1">
          <a:blip r:embed="rId3">
            <a:alphaModFix/>
          </a:blip>
          <a:srcRect b="0" l="0" r="0" t="0"/>
          <a:stretch/>
        </p:blipFill>
        <p:spPr>
          <a:xfrm>
            <a:off x="6339568" y="685800"/>
            <a:ext cx="5695950" cy="5324475"/>
          </a:xfrm>
          <a:prstGeom prst="rect">
            <a:avLst/>
          </a:prstGeom>
          <a:noFill/>
          <a:ln>
            <a:noFill/>
          </a:ln>
        </p:spPr>
      </p:pic>
      <p:pic>
        <p:nvPicPr>
          <p:cNvPr id="254" name="Google Shape;254;p32"/>
          <p:cNvPicPr preferRelativeResize="0"/>
          <p:nvPr/>
        </p:nvPicPr>
        <p:blipFill rotWithShape="1">
          <a:blip r:embed="rId4">
            <a:alphaModFix/>
          </a:blip>
          <a:srcRect b="0" l="0" r="0" t="0"/>
          <a:stretch/>
        </p:blipFill>
        <p:spPr>
          <a:xfrm>
            <a:off x="192768" y="238125"/>
            <a:ext cx="5391150" cy="5772150"/>
          </a:xfrm>
          <a:prstGeom prst="rect">
            <a:avLst/>
          </a:prstGeom>
          <a:noFill/>
          <a:ln>
            <a:noFill/>
          </a:ln>
        </p:spPr>
      </p:pic>
      <p:sp>
        <p:nvSpPr>
          <p:cNvPr id="255" name="Google Shape;255;p32"/>
          <p:cNvSpPr/>
          <p:nvPr/>
        </p:nvSpPr>
        <p:spPr>
          <a:xfrm>
            <a:off x="4615543" y="2873829"/>
            <a:ext cx="1611086" cy="420914"/>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57" name="Google Shape;2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5</a:t>
            </a:r>
            <a:endParaRPr/>
          </a:p>
        </p:txBody>
      </p:sp>
      <p:sp>
        <p:nvSpPr>
          <p:cNvPr id="105" name="Google Shape;105;p15"/>
          <p:cNvSpPr txBox="1"/>
          <p:nvPr>
            <p:ph idx="1" type="body"/>
          </p:nvPr>
        </p:nvSpPr>
        <p:spPr>
          <a:xfrm>
            <a:off x="767179" y="155929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13081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BASIC BLOCKS,FLOW GRAPHS</a:t>
            </a:r>
            <a:endParaRPr/>
          </a:p>
          <a:p>
            <a:pPr indent="-228600" lvl="1" marL="685800" rtl="0" algn="l">
              <a:lnSpc>
                <a:spcPct val="90000"/>
              </a:lnSpc>
              <a:spcBef>
                <a:spcPts val="500"/>
              </a:spcBef>
              <a:spcAft>
                <a:spcPts val="0"/>
              </a:spcAft>
              <a:buClr>
                <a:schemeClr val="dk1"/>
              </a:buClr>
              <a:buSzPct val="100000"/>
              <a:buChar char="•"/>
            </a:pPr>
            <a:r>
              <a:rPr b="1" lang="en-US"/>
              <a:t>NEXT-USE INFORMATION</a:t>
            </a:r>
            <a:endParaRPr/>
          </a:p>
          <a:p>
            <a:pPr indent="-228600" lvl="0" marL="228600" rtl="0" algn="l">
              <a:lnSpc>
                <a:spcPct val="90000"/>
              </a:lnSpc>
              <a:spcBef>
                <a:spcPts val="1000"/>
              </a:spcBef>
              <a:spcAft>
                <a:spcPts val="0"/>
              </a:spcAft>
              <a:buClr>
                <a:schemeClr val="dk1"/>
              </a:buClr>
              <a:buSzPct val="100000"/>
              <a:buChar char="•"/>
            </a:pPr>
            <a:r>
              <a:rPr b="1" lang="en-US"/>
              <a:t>PRINCIPAL SOURCES OF OPTIMIZATION</a:t>
            </a:r>
            <a:endParaRPr/>
          </a:p>
          <a:p>
            <a:pPr indent="-228600" lvl="1" marL="685800" rtl="0" algn="l">
              <a:lnSpc>
                <a:spcPct val="90000"/>
              </a:lnSpc>
              <a:spcBef>
                <a:spcPts val="500"/>
              </a:spcBef>
              <a:spcAft>
                <a:spcPts val="0"/>
              </a:spcAft>
              <a:buClr>
                <a:schemeClr val="dk1"/>
              </a:buClr>
              <a:buSzPct val="100000"/>
              <a:buChar char="•"/>
            </a:pPr>
            <a:r>
              <a:rPr b="1" lang="en-US"/>
              <a:t>FUNCTION PRESERVING TRANSFORMATION</a:t>
            </a:r>
            <a:endParaRPr/>
          </a:p>
          <a:p>
            <a:pPr indent="-228600" lvl="1" marL="685800" rtl="0" algn="l">
              <a:lnSpc>
                <a:spcPct val="90000"/>
              </a:lnSpc>
              <a:spcBef>
                <a:spcPts val="500"/>
              </a:spcBef>
              <a:spcAft>
                <a:spcPts val="0"/>
              </a:spcAft>
              <a:buClr>
                <a:schemeClr val="dk1"/>
              </a:buClr>
              <a:buSzPct val="100000"/>
              <a:buChar char="•"/>
            </a:pPr>
            <a:r>
              <a:rPr b="1" lang="en-US"/>
              <a:t>LOOP OPTIMIZATION</a:t>
            </a:r>
            <a:endParaRPr/>
          </a:p>
          <a:p>
            <a:pPr indent="-228600" lvl="0" marL="228600" rtl="0" algn="l">
              <a:lnSpc>
                <a:spcPct val="90000"/>
              </a:lnSpc>
              <a:spcBef>
                <a:spcPts val="1000"/>
              </a:spcBef>
              <a:spcAft>
                <a:spcPts val="0"/>
              </a:spcAft>
              <a:buClr>
                <a:schemeClr val="dk1"/>
              </a:buClr>
              <a:buSzPct val="100000"/>
              <a:buChar char="•"/>
            </a:pPr>
            <a:r>
              <a:rPr b="1" lang="en-US"/>
              <a:t>PEEPHOLE OPTIMIZATION</a:t>
            </a:r>
            <a:endParaRPr/>
          </a:p>
          <a:p>
            <a:pPr indent="-228600" lvl="0" marL="228600" rtl="0" algn="l">
              <a:lnSpc>
                <a:spcPct val="90000"/>
              </a:lnSpc>
              <a:spcBef>
                <a:spcPts val="1000"/>
              </a:spcBef>
              <a:spcAft>
                <a:spcPts val="0"/>
              </a:spcAft>
              <a:buClr>
                <a:schemeClr val="dk1"/>
              </a:buClr>
              <a:buSzPct val="100000"/>
              <a:buChar char="•"/>
            </a:pPr>
            <a:r>
              <a:rPr b="1" lang="en-US"/>
              <a:t>INTRODUCTION TO GLOBAL DATA FLOW ANALYSIS</a:t>
            </a:r>
            <a:endParaRPr/>
          </a:p>
          <a:p>
            <a:pPr indent="-228600" lvl="1" marL="685800" rtl="0" algn="l">
              <a:lnSpc>
                <a:spcPct val="90000"/>
              </a:lnSpc>
              <a:spcBef>
                <a:spcPts val="500"/>
              </a:spcBef>
              <a:spcAft>
                <a:spcPts val="0"/>
              </a:spcAft>
              <a:buClr>
                <a:schemeClr val="dk1"/>
              </a:buClr>
              <a:buSzPct val="100000"/>
              <a:buChar char="•"/>
            </a:pPr>
            <a:r>
              <a:rPr b="1" lang="en-US"/>
              <a:t>COMPUTATION OF GEN AND KILL</a:t>
            </a:r>
            <a:endParaRPr/>
          </a:p>
          <a:p>
            <a:pPr indent="-228600" lvl="1" marL="685800" rtl="0" algn="l">
              <a:lnSpc>
                <a:spcPct val="90000"/>
              </a:lnSpc>
              <a:spcBef>
                <a:spcPts val="500"/>
              </a:spcBef>
              <a:spcAft>
                <a:spcPts val="0"/>
              </a:spcAft>
              <a:buClr>
                <a:schemeClr val="dk1"/>
              </a:buClr>
              <a:buSzPct val="100000"/>
              <a:buChar char="•"/>
            </a:pPr>
            <a:r>
              <a:rPr b="1" lang="en-US"/>
              <a:t>COMPUTATION OF IN AND OUT</a:t>
            </a:r>
            <a:endParaRPr/>
          </a:p>
          <a:p>
            <a:pPr indent="-228600" lvl="0" marL="228600" rtl="0" algn="l">
              <a:lnSpc>
                <a:spcPct val="90000"/>
              </a:lnSpc>
              <a:spcBef>
                <a:spcPts val="1000"/>
              </a:spcBef>
              <a:spcAft>
                <a:spcPts val="0"/>
              </a:spcAft>
              <a:buClr>
                <a:schemeClr val="dk1"/>
              </a:buClr>
              <a:buSzPct val="100000"/>
              <a:buChar char="•"/>
            </a:pPr>
            <a:r>
              <a:rPr b="1" lang="en-US"/>
              <a:t>OPTIMIZTION OF BASIC BLOCKS</a:t>
            </a:r>
            <a:endParaRPr/>
          </a:p>
          <a:p>
            <a:pPr indent="-228600" lvl="1" marL="685800" rtl="0" algn="l">
              <a:lnSpc>
                <a:spcPct val="90000"/>
              </a:lnSpc>
              <a:spcBef>
                <a:spcPts val="500"/>
              </a:spcBef>
              <a:spcAft>
                <a:spcPts val="0"/>
              </a:spcAft>
              <a:buClr>
                <a:schemeClr val="dk1"/>
              </a:buClr>
              <a:buSzPct val="100000"/>
              <a:buChar char="•"/>
            </a:pPr>
            <a:r>
              <a:rPr b="1" lang="en-US"/>
              <a:t>BUILDING EXPRESSION OF DAG</a:t>
            </a:r>
            <a:endParaRPr/>
          </a:p>
          <a:p>
            <a:pPr indent="-228600" lvl="0" marL="228600" rtl="0" algn="l">
              <a:lnSpc>
                <a:spcPct val="90000"/>
              </a:lnSpc>
              <a:spcBef>
                <a:spcPts val="1000"/>
              </a:spcBef>
              <a:spcAft>
                <a:spcPts val="0"/>
              </a:spcAft>
              <a:buClr>
                <a:schemeClr val="dk1"/>
              </a:buClr>
              <a:buSzPct val="100000"/>
              <a:buChar char="•"/>
            </a:pPr>
            <a:r>
              <a:rPr b="1" lang="en-US"/>
              <a:t>RUNTIME ENVIRONMENTS</a:t>
            </a:r>
            <a:endParaRPr/>
          </a:p>
          <a:p>
            <a:pPr indent="-228600" lvl="1" marL="685800" rtl="0" algn="l">
              <a:lnSpc>
                <a:spcPct val="90000"/>
              </a:lnSpc>
              <a:spcBef>
                <a:spcPts val="500"/>
              </a:spcBef>
              <a:spcAft>
                <a:spcPts val="0"/>
              </a:spcAft>
              <a:buClr>
                <a:schemeClr val="dk1"/>
              </a:buClr>
              <a:buSzPct val="100000"/>
              <a:buChar char="•"/>
            </a:pPr>
            <a:r>
              <a:rPr b="1" lang="en-US"/>
              <a:t>SOURCE LANGUAGE ISSUES</a:t>
            </a:r>
            <a:endParaRPr/>
          </a:p>
          <a:p>
            <a:pPr indent="-228600" lvl="1" marL="685800" rtl="0" algn="l">
              <a:lnSpc>
                <a:spcPct val="90000"/>
              </a:lnSpc>
              <a:spcBef>
                <a:spcPts val="500"/>
              </a:spcBef>
              <a:spcAft>
                <a:spcPts val="0"/>
              </a:spcAft>
              <a:buClr>
                <a:schemeClr val="dk1"/>
              </a:buClr>
              <a:buSzPct val="100000"/>
              <a:buChar char="•"/>
            </a:pPr>
            <a:r>
              <a:rPr b="1" lang="en-US"/>
              <a:t>STORAGE ORGANIZATION</a:t>
            </a:r>
            <a:endParaRPr/>
          </a:p>
          <a:p>
            <a:pPr indent="-228600" lvl="1" marL="685800" rtl="0" algn="l">
              <a:lnSpc>
                <a:spcPct val="90000"/>
              </a:lnSpc>
              <a:spcBef>
                <a:spcPts val="500"/>
              </a:spcBef>
              <a:spcAft>
                <a:spcPts val="0"/>
              </a:spcAft>
              <a:buClr>
                <a:schemeClr val="dk1"/>
              </a:buClr>
              <a:buSzPct val="100000"/>
              <a:buChar char="•"/>
            </a:pPr>
            <a:r>
              <a:rPr b="1" lang="en-US"/>
              <a:t>ACTIVATION RECORDS</a:t>
            </a:r>
            <a:endParaRPr/>
          </a:p>
          <a:p>
            <a:pPr indent="-228600" lvl="1" marL="685800" rtl="0" algn="l">
              <a:lnSpc>
                <a:spcPct val="90000"/>
              </a:lnSpc>
              <a:spcBef>
                <a:spcPts val="500"/>
              </a:spcBef>
              <a:spcAft>
                <a:spcPts val="0"/>
              </a:spcAft>
              <a:buClr>
                <a:schemeClr val="dk1"/>
              </a:buClr>
              <a:buSzPct val="100000"/>
              <a:buChar char="•"/>
            </a:pPr>
            <a:r>
              <a:rPr b="1" lang="en-US"/>
              <a:t>STORAGE ALLOCATION STRATEGIES</a:t>
            </a:r>
            <a:endParaRPr/>
          </a:p>
          <a:p>
            <a:pPr indent="-228600" lvl="1" marL="685800" rtl="0" algn="l">
              <a:lnSpc>
                <a:spcPct val="90000"/>
              </a:lnSpc>
              <a:spcBef>
                <a:spcPts val="500"/>
              </a:spcBef>
              <a:spcAft>
                <a:spcPts val="0"/>
              </a:spcAft>
              <a:buClr>
                <a:schemeClr val="dk1"/>
              </a:buClr>
              <a:buSzPct val="100000"/>
              <a:buChar char="•"/>
            </a:pPr>
            <a:r>
              <a:rPr b="1" lang="en-US"/>
              <a:t>PARAMETER PASSING</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Copy Propagation</a:t>
            </a:r>
            <a:endParaRPr/>
          </a:p>
        </p:txBody>
      </p:sp>
      <p:sp>
        <p:nvSpPr>
          <p:cNvPr id="263" name="Google Shape;26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Block B5 can be further improved by eliminating x, using two new transformations. </a:t>
            </a:r>
            <a:endParaRPr/>
          </a:p>
          <a:p>
            <a:pPr indent="-228600" lvl="0" marL="228600" rtl="0" algn="l">
              <a:lnSpc>
                <a:spcPct val="90000"/>
              </a:lnSpc>
              <a:spcBef>
                <a:spcPts val="1000"/>
              </a:spcBef>
              <a:spcAft>
                <a:spcPts val="0"/>
              </a:spcAft>
              <a:buClr>
                <a:schemeClr val="dk1"/>
              </a:buClr>
              <a:buSzPts val="2800"/>
              <a:buChar char="•"/>
            </a:pPr>
            <a:r>
              <a:rPr lang="en-US"/>
              <a:t>One concerns assignments of the form u = v called copy statements, or copies for short</a:t>
            </a:r>
            <a:endParaRPr/>
          </a:p>
          <a:p>
            <a:pPr indent="-228600" lvl="0" marL="228600" rtl="0" algn="l">
              <a:lnSpc>
                <a:spcPct val="90000"/>
              </a:lnSpc>
              <a:spcBef>
                <a:spcPts val="1000"/>
              </a:spcBef>
              <a:spcAft>
                <a:spcPts val="0"/>
              </a:spcAft>
              <a:buClr>
                <a:schemeClr val="dk1"/>
              </a:buClr>
              <a:buSzPts val="2800"/>
              <a:buChar char="•"/>
            </a:pPr>
            <a:r>
              <a:rPr lang="en-US"/>
              <a:t>The idea behind the copy-propagation transformation is to use v for u, wherever possible after the copy statement u = v.</a:t>
            </a:r>
            <a:endParaRPr/>
          </a:p>
        </p:txBody>
      </p:sp>
      <p:pic>
        <p:nvPicPr>
          <p:cNvPr id="264" name="Google Shape;264;p33"/>
          <p:cNvPicPr preferRelativeResize="0"/>
          <p:nvPr/>
        </p:nvPicPr>
        <p:blipFill rotWithShape="1">
          <a:blip r:embed="rId3">
            <a:alphaModFix/>
          </a:blip>
          <a:srcRect b="0" l="0" r="0" t="0"/>
          <a:stretch/>
        </p:blipFill>
        <p:spPr>
          <a:xfrm>
            <a:off x="6326868" y="4681538"/>
            <a:ext cx="3486150" cy="1495425"/>
          </a:xfrm>
          <a:prstGeom prst="rect">
            <a:avLst/>
          </a:prstGeom>
          <a:noFill/>
          <a:ln>
            <a:noFill/>
          </a:ln>
        </p:spPr>
      </p:pic>
      <p:pic>
        <p:nvPicPr>
          <p:cNvPr id="265" name="Google Shape;265;p33"/>
          <p:cNvPicPr preferRelativeResize="0"/>
          <p:nvPr/>
        </p:nvPicPr>
        <p:blipFill rotWithShape="1">
          <a:blip r:embed="rId4">
            <a:alphaModFix/>
          </a:blip>
          <a:srcRect b="0" l="0" r="0" t="0"/>
          <a:stretch/>
        </p:blipFill>
        <p:spPr>
          <a:xfrm>
            <a:off x="2499405" y="5010150"/>
            <a:ext cx="2522538" cy="1329242"/>
          </a:xfrm>
          <a:prstGeom prst="rect">
            <a:avLst/>
          </a:prstGeom>
          <a:noFill/>
          <a:ln>
            <a:noFill/>
          </a:ln>
        </p:spPr>
      </p:pic>
      <p:sp>
        <p:nvSpPr>
          <p:cNvPr id="266" name="Google Shape;266;p33"/>
          <p:cNvSpPr/>
          <p:nvPr/>
        </p:nvSpPr>
        <p:spPr>
          <a:xfrm>
            <a:off x="5181600" y="5500914"/>
            <a:ext cx="1145268" cy="319315"/>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68" name="Google Shape;26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Dead-Code </a:t>
            </a:r>
            <a:r>
              <a:rPr lang="en-US"/>
              <a:t>Elimination</a:t>
            </a:r>
            <a:endParaRPr/>
          </a:p>
        </p:txBody>
      </p:sp>
      <p:sp>
        <p:nvSpPr>
          <p:cNvPr id="274" name="Google Shape;27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variable is </a:t>
            </a:r>
            <a:r>
              <a:rPr i="1" lang="en-US"/>
              <a:t>live </a:t>
            </a:r>
            <a:r>
              <a:rPr lang="en-US"/>
              <a:t>at a point in a program if its value can be used subsequently</a:t>
            </a:r>
            <a:endParaRPr/>
          </a:p>
          <a:p>
            <a:pPr indent="-228600" lvl="0" marL="228600" rtl="0" algn="l">
              <a:lnSpc>
                <a:spcPct val="90000"/>
              </a:lnSpc>
              <a:spcBef>
                <a:spcPts val="1000"/>
              </a:spcBef>
              <a:spcAft>
                <a:spcPts val="0"/>
              </a:spcAft>
              <a:buClr>
                <a:schemeClr val="dk1"/>
              </a:buClr>
              <a:buSzPts val="2800"/>
              <a:buChar char="•"/>
            </a:pPr>
            <a:r>
              <a:rPr lang="en-US"/>
              <a:t>otherwise, it is </a:t>
            </a:r>
            <a:r>
              <a:rPr i="1" lang="en-US"/>
              <a:t>dead </a:t>
            </a:r>
            <a:r>
              <a:rPr lang="en-US"/>
              <a:t>at that point. </a:t>
            </a:r>
            <a:endParaRPr/>
          </a:p>
          <a:p>
            <a:pPr indent="-228600" lvl="0" marL="228600" rtl="0" algn="l">
              <a:lnSpc>
                <a:spcPct val="90000"/>
              </a:lnSpc>
              <a:spcBef>
                <a:spcPts val="1000"/>
              </a:spcBef>
              <a:spcAft>
                <a:spcPts val="0"/>
              </a:spcAft>
              <a:buClr>
                <a:schemeClr val="dk1"/>
              </a:buClr>
              <a:buSzPts val="2800"/>
              <a:buChar char="•"/>
            </a:pPr>
            <a:r>
              <a:rPr lang="en-US"/>
              <a:t>A related idea is </a:t>
            </a:r>
            <a:r>
              <a:rPr i="1" lang="en-US"/>
              <a:t>dead </a:t>
            </a:r>
            <a:r>
              <a:rPr lang="en-US"/>
              <a:t>(or </a:t>
            </a:r>
            <a:r>
              <a:rPr i="1" lang="en-US"/>
              <a:t>useless) code </a:t>
            </a:r>
            <a:r>
              <a:rPr lang="en-US"/>
              <a:t>- statements that compute values that never get used.</a:t>
            </a:r>
            <a:endParaRPr/>
          </a:p>
          <a:p>
            <a:pPr indent="-228600" lvl="0" marL="228600" rtl="0" algn="l">
              <a:lnSpc>
                <a:spcPct val="90000"/>
              </a:lnSpc>
              <a:spcBef>
                <a:spcPts val="1000"/>
              </a:spcBef>
              <a:spcAft>
                <a:spcPts val="0"/>
              </a:spcAft>
              <a:buClr>
                <a:schemeClr val="dk1"/>
              </a:buClr>
              <a:buSzPts val="2800"/>
              <a:buChar char="•"/>
            </a:pPr>
            <a:r>
              <a:rPr lang="en-US"/>
              <a:t>One advantage of copy propagation is that it often turns the copy statement into dead code</a:t>
            </a:r>
            <a:endParaRPr/>
          </a:p>
        </p:txBody>
      </p:sp>
      <p:pic>
        <p:nvPicPr>
          <p:cNvPr id="275" name="Google Shape;275;p34"/>
          <p:cNvPicPr preferRelativeResize="0"/>
          <p:nvPr/>
        </p:nvPicPr>
        <p:blipFill rotWithShape="1">
          <a:blip r:embed="rId3">
            <a:alphaModFix/>
          </a:blip>
          <a:srcRect b="0" l="0" r="0" t="0"/>
          <a:stretch/>
        </p:blipFill>
        <p:spPr>
          <a:xfrm>
            <a:off x="7528378" y="4847091"/>
            <a:ext cx="2472438" cy="1329872"/>
          </a:xfrm>
          <a:prstGeom prst="rect">
            <a:avLst/>
          </a:prstGeom>
          <a:noFill/>
          <a:ln>
            <a:noFill/>
          </a:ln>
        </p:spPr>
      </p:pic>
      <p:pic>
        <p:nvPicPr>
          <p:cNvPr id="276" name="Google Shape;276;p34"/>
          <p:cNvPicPr preferRelativeResize="0"/>
          <p:nvPr/>
        </p:nvPicPr>
        <p:blipFill rotWithShape="1">
          <a:blip r:embed="rId4">
            <a:alphaModFix/>
          </a:blip>
          <a:srcRect b="0" l="0" r="0" t="0"/>
          <a:stretch/>
        </p:blipFill>
        <p:spPr>
          <a:xfrm>
            <a:off x="1812926" y="4847091"/>
            <a:ext cx="3486150" cy="1495425"/>
          </a:xfrm>
          <a:prstGeom prst="rect">
            <a:avLst/>
          </a:prstGeom>
          <a:noFill/>
          <a:ln>
            <a:noFill/>
          </a:ln>
        </p:spPr>
      </p:pic>
      <p:sp>
        <p:nvSpPr>
          <p:cNvPr id="277" name="Google Shape;277;p34"/>
          <p:cNvSpPr/>
          <p:nvPr/>
        </p:nvSpPr>
        <p:spPr>
          <a:xfrm>
            <a:off x="5760584" y="5278097"/>
            <a:ext cx="1306286" cy="46785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79" name="Google Shape;2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CodeMotion</a:t>
            </a:r>
            <a:endParaRPr/>
          </a:p>
        </p:txBody>
      </p:sp>
      <p:sp>
        <p:nvSpPr>
          <p:cNvPr id="285" name="Google Shape;28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Loops are a very important place for optimizations, especially the inner loops where programs tend to spend the bulk of their time.</a:t>
            </a:r>
            <a:endParaRPr/>
          </a:p>
          <a:p>
            <a:pPr indent="-228600" lvl="0" marL="228600" rtl="0" algn="l">
              <a:lnSpc>
                <a:spcPct val="90000"/>
              </a:lnSpc>
              <a:spcBef>
                <a:spcPts val="1000"/>
              </a:spcBef>
              <a:spcAft>
                <a:spcPts val="0"/>
              </a:spcAft>
              <a:buClr>
                <a:schemeClr val="dk1"/>
              </a:buClr>
              <a:buSzPts val="2800"/>
              <a:buChar char="•"/>
            </a:pPr>
            <a:r>
              <a:rPr lang="en-US"/>
              <a:t> The running time of a program may be improved if we decrease the number of instructions in an inner loop, even if we increase the amount of code outside that loop.</a:t>
            </a:r>
            <a:endParaRPr/>
          </a:p>
          <a:p>
            <a:pPr indent="-228600" lvl="0" marL="228600" rtl="0" algn="l">
              <a:lnSpc>
                <a:spcPct val="90000"/>
              </a:lnSpc>
              <a:spcBef>
                <a:spcPts val="1000"/>
              </a:spcBef>
              <a:spcAft>
                <a:spcPts val="0"/>
              </a:spcAft>
              <a:buClr>
                <a:schemeClr val="dk1"/>
              </a:buClr>
              <a:buSzPts val="2800"/>
              <a:buChar char="•"/>
            </a:pPr>
            <a:r>
              <a:rPr lang="en-US"/>
              <a:t>An important modification that decreases the amount of code in a loop is </a:t>
            </a:r>
            <a:r>
              <a:rPr i="1" lang="en-US">
                <a:solidFill>
                  <a:srgbClr val="FF0000"/>
                </a:solidFill>
              </a:rPr>
              <a:t>code motion</a:t>
            </a:r>
            <a:endParaRPr>
              <a:solidFill>
                <a:srgbClr val="FF0000"/>
              </a:solidFill>
            </a:endParaRPr>
          </a:p>
        </p:txBody>
      </p:sp>
      <p:pic>
        <p:nvPicPr>
          <p:cNvPr id="286" name="Google Shape;286;p35"/>
          <p:cNvPicPr preferRelativeResize="0"/>
          <p:nvPr/>
        </p:nvPicPr>
        <p:blipFill rotWithShape="1">
          <a:blip r:embed="rId3">
            <a:alphaModFix/>
          </a:blip>
          <a:srcRect b="0" l="0" r="0" t="0"/>
          <a:stretch/>
        </p:blipFill>
        <p:spPr>
          <a:xfrm>
            <a:off x="2532288" y="5009470"/>
            <a:ext cx="7005275" cy="1536473"/>
          </a:xfrm>
          <a:prstGeom prst="rect">
            <a:avLst/>
          </a:prstGeom>
          <a:noFill/>
          <a:ln>
            <a:noFill/>
          </a:ln>
        </p:spPr>
      </p:pic>
      <p:sp>
        <p:nvSpPr>
          <p:cNvPr id="287" name="Google Shape;28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88" name="Google Shape;28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500"/>
                                        <p:tgtEl>
                                          <p:spTgt spid="2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500"/>
                                        <p:tgtEl>
                                          <p:spTgt spid="2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Induction Variables and Reduction in Strength</a:t>
            </a:r>
            <a:endParaRPr/>
          </a:p>
        </p:txBody>
      </p:sp>
      <p:sp>
        <p:nvSpPr>
          <p:cNvPr id="294" name="Google Shape;29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important optimization is to find induction variables in loops and optimize their computation. </a:t>
            </a:r>
            <a:endParaRPr/>
          </a:p>
          <a:p>
            <a:pPr indent="-228600" lvl="0" marL="228600" rtl="0" algn="l">
              <a:lnSpc>
                <a:spcPct val="90000"/>
              </a:lnSpc>
              <a:spcBef>
                <a:spcPts val="1000"/>
              </a:spcBef>
              <a:spcAft>
                <a:spcPts val="0"/>
              </a:spcAft>
              <a:buClr>
                <a:schemeClr val="dk1"/>
              </a:buClr>
              <a:buSzPts val="2800"/>
              <a:buChar char="•"/>
            </a:pPr>
            <a:r>
              <a:rPr lang="en-US"/>
              <a:t>A variable x is said to be an "induction variable“ if there is a positive or negative constant </a:t>
            </a:r>
            <a:r>
              <a:rPr b="1" lang="en-US"/>
              <a:t>c </a:t>
            </a:r>
            <a:r>
              <a:rPr lang="en-US"/>
              <a:t>such that each time x is assigned, its value increases by c.</a:t>
            </a:r>
            <a:endParaRPr/>
          </a:p>
          <a:p>
            <a:pPr indent="-228600" lvl="0" marL="228600" rtl="0" algn="l">
              <a:lnSpc>
                <a:spcPct val="90000"/>
              </a:lnSpc>
              <a:spcBef>
                <a:spcPts val="1000"/>
              </a:spcBef>
              <a:spcAft>
                <a:spcPts val="0"/>
              </a:spcAft>
              <a:buClr>
                <a:schemeClr val="dk1"/>
              </a:buClr>
              <a:buSzPts val="2800"/>
              <a:buChar char="•"/>
            </a:pPr>
            <a:r>
              <a:rPr lang="en-US"/>
              <a:t>The transformation of replacing an expensive operation, such as multiplication, by a cheaper one, such as addition, is known as </a:t>
            </a:r>
            <a:r>
              <a:rPr i="1" lang="en-US"/>
              <a:t>strength reduction.</a:t>
            </a:r>
            <a:endParaRPr/>
          </a:p>
        </p:txBody>
      </p:sp>
      <p:sp>
        <p:nvSpPr>
          <p:cNvPr id="295" name="Google Shape;29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296" name="Google Shape;29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7"/>
          <p:cNvPicPr preferRelativeResize="0"/>
          <p:nvPr/>
        </p:nvPicPr>
        <p:blipFill rotWithShape="1">
          <a:blip r:embed="rId3">
            <a:alphaModFix/>
          </a:blip>
          <a:srcRect b="0" l="0" r="0" t="0"/>
          <a:stretch/>
        </p:blipFill>
        <p:spPr>
          <a:xfrm>
            <a:off x="5732462" y="622753"/>
            <a:ext cx="6010275" cy="5467350"/>
          </a:xfrm>
          <a:prstGeom prst="rect">
            <a:avLst/>
          </a:prstGeom>
          <a:noFill/>
          <a:ln>
            <a:noFill/>
          </a:ln>
        </p:spPr>
      </p:pic>
      <p:pic>
        <p:nvPicPr>
          <p:cNvPr id="302" name="Google Shape;302;p37"/>
          <p:cNvPicPr preferRelativeResize="0"/>
          <p:nvPr/>
        </p:nvPicPr>
        <p:blipFill rotWithShape="1">
          <a:blip r:embed="rId4">
            <a:alphaModFix/>
          </a:blip>
          <a:srcRect b="0" l="0" r="0" t="0"/>
          <a:stretch/>
        </p:blipFill>
        <p:spPr>
          <a:xfrm>
            <a:off x="36512" y="622753"/>
            <a:ext cx="5695950" cy="5324475"/>
          </a:xfrm>
          <a:prstGeom prst="rect">
            <a:avLst/>
          </a:prstGeom>
          <a:noFill/>
          <a:ln>
            <a:noFill/>
          </a:ln>
        </p:spPr>
      </p:pic>
      <p:sp>
        <p:nvSpPr>
          <p:cNvPr id="303" name="Google Shape;303;p37"/>
          <p:cNvSpPr/>
          <p:nvPr/>
        </p:nvSpPr>
        <p:spPr>
          <a:xfrm>
            <a:off x="5471886" y="3356428"/>
            <a:ext cx="870857" cy="344715"/>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305" name="Google Shape;30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11" name="Google Shape;311;p3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312" name="Google Shape;312;p38"/>
          <p:cNvSpPr txBox="1"/>
          <p:nvPr>
            <p:ph type="title"/>
          </p:nvPr>
        </p:nvSpPr>
        <p:spPr>
          <a:xfrm>
            <a:off x="910844" y="3541598"/>
            <a:ext cx="5636895" cy="94043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Loop Optimization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39"/>
          <p:cNvGrpSpPr/>
          <p:nvPr/>
        </p:nvGrpSpPr>
        <p:grpSpPr>
          <a:xfrm>
            <a:off x="838200" y="3939539"/>
            <a:ext cx="10739755" cy="1856739"/>
            <a:chOff x="838200" y="3939539"/>
            <a:chExt cx="10739755" cy="1856739"/>
          </a:xfrm>
        </p:grpSpPr>
        <p:pic>
          <p:nvPicPr>
            <p:cNvPr id="318" name="Google Shape;318;p39"/>
            <p:cNvPicPr preferRelativeResize="0"/>
            <p:nvPr/>
          </p:nvPicPr>
          <p:blipFill rotWithShape="1">
            <a:blip r:embed="rId3">
              <a:alphaModFix/>
            </a:blip>
            <a:srcRect b="0" l="0" r="0" t="0"/>
            <a:stretch/>
          </p:blipFill>
          <p:spPr>
            <a:xfrm>
              <a:off x="838200" y="3939539"/>
              <a:ext cx="10739628" cy="1856232"/>
            </a:xfrm>
            <a:prstGeom prst="rect">
              <a:avLst/>
            </a:prstGeom>
            <a:noFill/>
            <a:ln>
              <a:noFill/>
            </a:ln>
          </p:spPr>
        </p:pic>
        <p:sp>
          <p:nvSpPr>
            <p:cNvPr id="319" name="Google Shape;319;p39"/>
            <p:cNvSpPr/>
            <p:nvPr/>
          </p:nvSpPr>
          <p:spPr>
            <a:xfrm>
              <a:off x="838200" y="3939539"/>
              <a:ext cx="10739755" cy="1856739"/>
            </a:xfrm>
            <a:custGeom>
              <a:rect b="b" l="l" r="r" t="t"/>
              <a:pathLst>
                <a:path extrusionOk="0" h="1856739" w="10739755">
                  <a:moveTo>
                    <a:pt x="0" y="309372"/>
                  </a:moveTo>
                  <a:lnTo>
                    <a:pt x="3354" y="263665"/>
                  </a:lnTo>
                  <a:lnTo>
                    <a:pt x="13098" y="220038"/>
                  </a:lnTo>
                  <a:lnTo>
                    <a:pt x="28753" y="178968"/>
                  </a:lnTo>
                  <a:lnTo>
                    <a:pt x="49840" y="140936"/>
                  </a:lnTo>
                  <a:lnTo>
                    <a:pt x="75882" y="106420"/>
                  </a:lnTo>
                  <a:lnTo>
                    <a:pt x="106399" y="75899"/>
                  </a:lnTo>
                  <a:lnTo>
                    <a:pt x="140913" y="49853"/>
                  </a:lnTo>
                  <a:lnTo>
                    <a:pt x="178946" y="28761"/>
                  </a:lnTo>
                  <a:lnTo>
                    <a:pt x="220019" y="13102"/>
                  </a:lnTo>
                  <a:lnTo>
                    <a:pt x="263654" y="3355"/>
                  </a:lnTo>
                  <a:lnTo>
                    <a:pt x="309372" y="0"/>
                  </a:lnTo>
                  <a:lnTo>
                    <a:pt x="10430256" y="0"/>
                  </a:lnTo>
                  <a:lnTo>
                    <a:pt x="10475962" y="3355"/>
                  </a:lnTo>
                  <a:lnTo>
                    <a:pt x="10519589" y="13102"/>
                  </a:lnTo>
                  <a:lnTo>
                    <a:pt x="10560659" y="28761"/>
                  </a:lnTo>
                  <a:lnTo>
                    <a:pt x="10598691" y="49853"/>
                  </a:lnTo>
                  <a:lnTo>
                    <a:pt x="10633207" y="75899"/>
                  </a:lnTo>
                  <a:lnTo>
                    <a:pt x="10663728" y="106420"/>
                  </a:lnTo>
                  <a:lnTo>
                    <a:pt x="10689774" y="140936"/>
                  </a:lnTo>
                  <a:lnTo>
                    <a:pt x="10710866" y="178968"/>
                  </a:lnTo>
                  <a:lnTo>
                    <a:pt x="10726525" y="220038"/>
                  </a:lnTo>
                  <a:lnTo>
                    <a:pt x="10736272" y="263665"/>
                  </a:lnTo>
                  <a:lnTo>
                    <a:pt x="10739628" y="309372"/>
                  </a:lnTo>
                  <a:lnTo>
                    <a:pt x="10739628" y="1546860"/>
                  </a:lnTo>
                  <a:lnTo>
                    <a:pt x="10736272" y="1592574"/>
                  </a:lnTo>
                  <a:lnTo>
                    <a:pt x="10726525" y="1636207"/>
                  </a:lnTo>
                  <a:lnTo>
                    <a:pt x="10710866" y="1677279"/>
                  </a:lnTo>
                  <a:lnTo>
                    <a:pt x="10689774" y="1715312"/>
                  </a:lnTo>
                  <a:lnTo>
                    <a:pt x="10663728" y="1749827"/>
                  </a:lnTo>
                  <a:lnTo>
                    <a:pt x="10633207" y="1780345"/>
                  </a:lnTo>
                  <a:lnTo>
                    <a:pt x="10598691" y="1806388"/>
                  </a:lnTo>
                  <a:lnTo>
                    <a:pt x="10560659" y="1827476"/>
                  </a:lnTo>
                  <a:lnTo>
                    <a:pt x="10519589" y="1843132"/>
                  </a:lnTo>
                  <a:lnTo>
                    <a:pt x="10475962" y="1852877"/>
                  </a:lnTo>
                  <a:lnTo>
                    <a:pt x="10430256" y="1856232"/>
                  </a:lnTo>
                  <a:lnTo>
                    <a:pt x="309372" y="1856232"/>
                  </a:lnTo>
                  <a:lnTo>
                    <a:pt x="263654" y="1852877"/>
                  </a:lnTo>
                  <a:lnTo>
                    <a:pt x="220019" y="1843132"/>
                  </a:lnTo>
                  <a:lnTo>
                    <a:pt x="178946" y="1827476"/>
                  </a:lnTo>
                  <a:lnTo>
                    <a:pt x="140913" y="1806388"/>
                  </a:lnTo>
                  <a:lnTo>
                    <a:pt x="106399" y="1780345"/>
                  </a:lnTo>
                  <a:lnTo>
                    <a:pt x="75882" y="1749827"/>
                  </a:lnTo>
                  <a:lnTo>
                    <a:pt x="49840" y="1715312"/>
                  </a:lnTo>
                  <a:lnTo>
                    <a:pt x="28753" y="1677279"/>
                  </a:lnTo>
                  <a:lnTo>
                    <a:pt x="13098" y="1636207"/>
                  </a:lnTo>
                  <a:lnTo>
                    <a:pt x="3354" y="1592574"/>
                  </a:lnTo>
                  <a:lnTo>
                    <a:pt x="0" y="1546860"/>
                  </a:lnTo>
                  <a:lnTo>
                    <a:pt x="0" y="309372"/>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39"/>
          <p:cNvSpPr txBox="1"/>
          <p:nvPr>
            <p:ph type="title"/>
          </p:nvPr>
        </p:nvSpPr>
        <p:spPr>
          <a:xfrm>
            <a:off x="916939" y="609676"/>
            <a:ext cx="41471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Loop Optimization</a:t>
            </a:r>
            <a:endParaRPr sz="4400"/>
          </a:p>
        </p:txBody>
      </p:sp>
      <p:sp>
        <p:nvSpPr>
          <p:cNvPr id="321" name="Google Shape;321;p3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22" name="Google Shape;322;p3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323" name="Google Shape;323;p39"/>
          <p:cNvSpPr txBox="1"/>
          <p:nvPr/>
        </p:nvSpPr>
        <p:spPr>
          <a:xfrm>
            <a:off x="916939" y="1756613"/>
            <a:ext cx="10313035" cy="3597275"/>
          </a:xfrm>
          <a:prstGeom prst="rect">
            <a:avLst/>
          </a:prstGeom>
          <a:noFill/>
          <a:ln>
            <a:noFill/>
          </a:ln>
        </p:spPr>
        <p:txBody>
          <a:bodyPr anchorCtr="0" anchor="t" bIns="0" lIns="0" spcFirstLastPara="1" rIns="0" wrap="square" tIns="113025">
            <a:spAutoFit/>
          </a:bodyPr>
          <a:lstStyle/>
          <a:p>
            <a:pPr indent="-228600" lvl="0" marL="241300" marR="901700" rtl="0" algn="l">
              <a:lnSpc>
                <a:spcPct val="7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Loop optimization </a:t>
            </a:r>
            <a:r>
              <a:rPr b="0" i="0" lang="en-US" sz="2200" u="none" cap="none" strike="noStrike">
                <a:solidFill>
                  <a:schemeClr val="dk1"/>
                </a:solidFill>
                <a:latin typeface="Calibri"/>
                <a:ea typeface="Calibri"/>
                <a:cs typeface="Calibri"/>
                <a:sym typeface="Calibri"/>
              </a:rPr>
              <a:t>is the process of increasing execution speed and reducing the  overheads associated with </a:t>
            </a:r>
            <a:r>
              <a:rPr b="0" i="0" lang="en-US" sz="2200" u="sng" cap="none" strike="noStrike">
                <a:solidFill>
                  <a:schemeClr val="dk1"/>
                </a:solidFill>
                <a:latin typeface="Calibri"/>
                <a:ea typeface="Calibri"/>
                <a:cs typeface="Calibri"/>
                <a:sym typeface="Calibri"/>
              </a:rPr>
              <a:t>Loops</a:t>
            </a:r>
            <a:endParaRPr b="0" i="0" sz="2200" u="none" cap="none" strike="noStrike">
              <a:solidFill>
                <a:schemeClr val="dk1"/>
              </a:solidFill>
              <a:latin typeface="Calibri"/>
              <a:ea typeface="Calibri"/>
              <a:cs typeface="Calibri"/>
              <a:sym typeface="Calibri"/>
            </a:endParaRPr>
          </a:p>
          <a:p>
            <a:pPr indent="-228600" lvl="0" marL="241300" marR="0" rtl="0" algn="l">
              <a:lnSpc>
                <a:spcPct val="100000"/>
              </a:lnSpc>
              <a:spcBef>
                <a:spcPts val="204"/>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 loops, especially in the inner loops, programs tend to spend the bulk of their time.</a:t>
            </a:r>
            <a:endParaRPr b="0" i="0" sz="2200" u="none" cap="none" strike="noStrike">
              <a:solidFill>
                <a:schemeClr val="dk1"/>
              </a:solidFill>
              <a:latin typeface="Calibri"/>
              <a:ea typeface="Calibri"/>
              <a:cs typeface="Calibri"/>
              <a:sym typeface="Calibri"/>
            </a:endParaRPr>
          </a:p>
          <a:p>
            <a:pPr indent="-228600" lvl="0" marL="241300" marR="567690" rtl="0" algn="l">
              <a:lnSpc>
                <a:spcPct val="70000"/>
              </a:lnSpc>
              <a:spcBef>
                <a:spcPts val="99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The running time of a program may be improved if the number of instructions in an  inner loop is decreased, even if we increase the amount of code outside that loop.</a:t>
            </a:r>
            <a:endParaRPr b="0" i="0" sz="2200" u="none" cap="none" strike="noStrike">
              <a:solidFill>
                <a:schemeClr val="dk1"/>
              </a:solidFill>
              <a:latin typeface="Calibri"/>
              <a:ea typeface="Calibri"/>
              <a:cs typeface="Calibri"/>
              <a:sym typeface="Calibri"/>
            </a:endParaRPr>
          </a:p>
          <a:p>
            <a:pPr indent="-228600" lvl="0" marL="241300" marR="0" rtl="0" algn="l">
              <a:lnSpc>
                <a:spcPct val="100000"/>
              </a:lnSpc>
              <a:spcBef>
                <a:spcPts val="22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Three techniques are important for loop optimization:</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rgbClr val="000000"/>
              </a:buClr>
              <a:buSzPts val="2450"/>
              <a:buFont typeface="Arial"/>
              <a:buNone/>
            </a:pPr>
            <a:r>
              <a:t/>
            </a:r>
            <a:endParaRPr b="0" i="0" sz="2450" u="none" cap="none" strike="noStrike">
              <a:solidFill>
                <a:schemeClr val="dk1"/>
              </a:solidFill>
              <a:latin typeface="Calibri"/>
              <a:ea typeface="Calibri"/>
              <a:cs typeface="Calibri"/>
              <a:sym typeface="Calibri"/>
            </a:endParaRPr>
          </a:p>
          <a:p>
            <a:pPr indent="-293369" lvl="0" marL="305435"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Code motion, which moves code outside a loop</a:t>
            </a:r>
            <a:endParaRPr b="0" i="0" sz="2200" u="none" cap="none" strike="noStrike">
              <a:solidFill>
                <a:schemeClr val="dk1"/>
              </a:solidFill>
              <a:latin typeface="Calibri"/>
              <a:ea typeface="Calibri"/>
              <a:cs typeface="Calibri"/>
              <a:sym typeface="Calibri"/>
            </a:endParaRPr>
          </a:p>
          <a:p>
            <a:pPr indent="-293369" lvl="0" marL="305435" marR="0" rtl="0" algn="l">
              <a:lnSpc>
                <a:spcPct val="100000"/>
              </a:lnSpc>
              <a:spcBef>
                <a:spcPts val="219"/>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Induction-variable elimination, which we apply to replace variables from inner loop.</a:t>
            </a:r>
            <a:endParaRPr b="0" i="0" sz="2200" u="none" cap="none" strike="noStrike">
              <a:solidFill>
                <a:schemeClr val="dk1"/>
              </a:solidFill>
              <a:latin typeface="Calibri"/>
              <a:ea typeface="Calibri"/>
              <a:cs typeface="Calibri"/>
              <a:sym typeface="Calibri"/>
            </a:endParaRPr>
          </a:p>
          <a:p>
            <a:pPr indent="-228600" lvl="0" marL="241300" marR="5080" rtl="0" algn="l">
              <a:lnSpc>
                <a:spcPct val="70000"/>
              </a:lnSpc>
              <a:spcBef>
                <a:spcPts val="994"/>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Reduction in strength, which replaces and expensive operation by a cheaper one, such as  a multiplication by an addition.</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916939" y="609676"/>
            <a:ext cx="29178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Code Motion</a:t>
            </a:r>
            <a:endParaRPr sz="4400"/>
          </a:p>
        </p:txBody>
      </p:sp>
      <p:sp>
        <p:nvSpPr>
          <p:cNvPr id="329" name="Google Shape;329;p40"/>
          <p:cNvSpPr txBox="1"/>
          <p:nvPr/>
        </p:nvSpPr>
        <p:spPr>
          <a:xfrm>
            <a:off x="916939" y="1793189"/>
            <a:ext cx="10062210" cy="3011805"/>
          </a:xfrm>
          <a:prstGeom prst="rect">
            <a:avLst/>
          </a:prstGeom>
          <a:noFill/>
          <a:ln>
            <a:noFill/>
          </a:ln>
        </p:spPr>
        <p:txBody>
          <a:bodyPr anchorCtr="0" anchor="t" bIns="0" lIns="0" spcFirstLastPara="1" rIns="0" wrap="square" tIns="60325">
            <a:spAutoFit/>
          </a:bodyPr>
          <a:lstStyle/>
          <a:p>
            <a:pPr indent="-228600" lvl="0" marL="241300" marR="410844"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Loops are a very important place for optimizations, especially the  inner loops where programs tend to spend the bulk of their time.</a:t>
            </a:r>
            <a:endParaRPr b="0" i="0" sz="2800" u="none" cap="none" strike="noStrike">
              <a:solidFill>
                <a:schemeClr val="dk1"/>
              </a:solidFill>
              <a:latin typeface="Calibri"/>
              <a:ea typeface="Calibri"/>
              <a:cs typeface="Calibri"/>
              <a:sym typeface="Calibri"/>
            </a:endParaRPr>
          </a:p>
          <a:p>
            <a:pPr indent="-228600" lvl="0" marL="241300" marR="5080" rtl="0" algn="l">
              <a:lnSpc>
                <a:spcPct val="108214"/>
              </a:lnSpc>
              <a:spcBef>
                <a:spcPts val="99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The running time of a program may be improved if we decrease the  number of instructions in an inner loop, even if we increase the  amount of code outside that loop.</a:t>
            </a:r>
            <a:endParaRPr b="0" i="0" sz="2800" u="none" cap="none" strike="noStrike">
              <a:solidFill>
                <a:schemeClr val="dk1"/>
              </a:solidFill>
              <a:latin typeface="Calibri"/>
              <a:ea typeface="Calibri"/>
              <a:cs typeface="Calibri"/>
              <a:sym typeface="Calibri"/>
            </a:endParaRPr>
          </a:p>
          <a:p>
            <a:pPr indent="-228600" lvl="0" marL="241300" marR="251459" rtl="0" algn="l">
              <a:lnSpc>
                <a:spcPct val="107857"/>
              </a:lnSpc>
              <a:spcBef>
                <a:spcPts val="9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 important modification that decreases the amount of code in a  loop is </a:t>
            </a:r>
            <a:r>
              <a:rPr b="0" i="1" lang="en-US" sz="2800" u="none" cap="none" strike="noStrike">
                <a:solidFill>
                  <a:srgbClr val="FF0000"/>
                </a:solidFill>
                <a:latin typeface="Calibri"/>
                <a:ea typeface="Calibri"/>
                <a:cs typeface="Calibri"/>
                <a:sym typeface="Calibri"/>
              </a:rPr>
              <a:t>code motion</a:t>
            </a:r>
            <a:endParaRPr b="0" i="0" sz="2800" u="none" cap="none" strike="noStrike">
              <a:solidFill>
                <a:schemeClr val="dk1"/>
              </a:solidFill>
              <a:latin typeface="Calibri"/>
              <a:ea typeface="Calibri"/>
              <a:cs typeface="Calibri"/>
              <a:sym typeface="Calibri"/>
            </a:endParaRPr>
          </a:p>
        </p:txBody>
      </p:sp>
      <p:pic>
        <p:nvPicPr>
          <p:cNvPr id="330" name="Google Shape;330;p40"/>
          <p:cNvPicPr preferRelativeResize="0"/>
          <p:nvPr/>
        </p:nvPicPr>
        <p:blipFill rotWithShape="1">
          <a:blip r:embed="rId3">
            <a:alphaModFix/>
          </a:blip>
          <a:srcRect b="0" l="0" r="0" t="0"/>
          <a:stretch/>
        </p:blipFill>
        <p:spPr>
          <a:xfrm>
            <a:off x="2767232" y="5113536"/>
            <a:ext cx="6509576" cy="1392987"/>
          </a:xfrm>
          <a:prstGeom prst="rect">
            <a:avLst/>
          </a:prstGeom>
          <a:noFill/>
          <a:ln>
            <a:noFill/>
          </a:ln>
        </p:spPr>
      </p:pic>
      <p:sp>
        <p:nvSpPr>
          <p:cNvPr id="331" name="Google Shape;331;p4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32" name="Google Shape;332;p4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38" name="Google Shape;338;p4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339" name="Google Shape;339;p41"/>
          <p:cNvSpPr txBox="1"/>
          <p:nvPr>
            <p:ph type="title"/>
          </p:nvPr>
        </p:nvSpPr>
        <p:spPr>
          <a:xfrm>
            <a:off x="916939" y="609676"/>
            <a:ext cx="1007618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Induction Variables and Reduction in Strength</a:t>
            </a:r>
            <a:endParaRPr sz="4400"/>
          </a:p>
        </p:txBody>
      </p:sp>
      <p:sp>
        <p:nvSpPr>
          <p:cNvPr id="340" name="Google Shape;340;p41"/>
          <p:cNvSpPr txBox="1"/>
          <p:nvPr/>
        </p:nvSpPr>
        <p:spPr>
          <a:xfrm>
            <a:off x="916939" y="1793189"/>
            <a:ext cx="10299700" cy="3395979"/>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Another important optimization is to find </a:t>
            </a:r>
            <a:r>
              <a:rPr b="1" i="0" lang="en-US" sz="2800" u="none" cap="none" strike="noStrike">
                <a:solidFill>
                  <a:srgbClr val="FF0000"/>
                </a:solidFill>
                <a:latin typeface="Calibri"/>
                <a:ea typeface="Calibri"/>
                <a:cs typeface="Calibri"/>
                <a:sym typeface="Calibri"/>
              </a:rPr>
              <a:t>induction variables </a:t>
            </a:r>
            <a:r>
              <a:rPr b="0" i="0" lang="en-US" sz="2800" u="none" cap="none" strike="noStrike">
                <a:solidFill>
                  <a:schemeClr val="dk1"/>
                </a:solidFill>
                <a:latin typeface="Calibri"/>
                <a:ea typeface="Calibri"/>
                <a:cs typeface="Calibri"/>
                <a:sym typeface="Calibri"/>
              </a:rPr>
              <a:t>in loops  and optimize their computation.</a:t>
            </a:r>
            <a:endParaRPr b="0" i="0" sz="2800" u="none" cap="none" strike="noStrike">
              <a:solidFill>
                <a:schemeClr val="dk1"/>
              </a:solidFill>
              <a:latin typeface="Calibri"/>
              <a:ea typeface="Calibri"/>
              <a:cs typeface="Calibri"/>
              <a:sym typeface="Calibri"/>
            </a:endParaRPr>
          </a:p>
          <a:p>
            <a:pPr indent="-228600" lvl="0" marL="241300" marR="304800" rtl="0" algn="l">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variable x is said to be an "induction variable“ if there is a positive  or negative constant </a:t>
            </a:r>
            <a:r>
              <a:rPr b="1" i="0" lang="en-US" sz="2800" u="none" cap="none" strike="noStrike">
                <a:solidFill>
                  <a:schemeClr val="dk1"/>
                </a:solidFill>
                <a:latin typeface="Calibri"/>
                <a:ea typeface="Calibri"/>
                <a:cs typeface="Calibri"/>
                <a:sym typeface="Calibri"/>
              </a:rPr>
              <a:t>c </a:t>
            </a:r>
            <a:r>
              <a:rPr b="0" i="0" lang="en-US" sz="2800" u="none" cap="none" strike="noStrike">
                <a:solidFill>
                  <a:schemeClr val="dk1"/>
                </a:solidFill>
                <a:latin typeface="Calibri"/>
                <a:ea typeface="Calibri"/>
                <a:cs typeface="Calibri"/>
                <a:sym typeface="Calibri"/>
              </a:rPr>
              <a:t>such that each time x is assigned, its value  increases by c.</a:t>
            </a:r>
            <a:endParaRPr b="0" i="0" sz="2800" u="none" cap="none" strike="noStrike">
              <a:solidFill>
                <a:schemeClr val="dk1"/>
              </a:solidFill>
              <a:latin typeface="Calibri"/>
              <a:ea typeface="Calibri"/>
              <a:cs typeface="Calibri"/>
              <a:sym typeface="Calibri"/>
            </a:endParaRPr>
          </a:p>
          <a:p>
            <a:pPr indent="-228600" lvl="0" marL="241300" marR="828039" rtl="0" algn="l">
              <a:lnSpc>
                <a:spcPct val="90000"/>
              </a:lnSpc>
              <a:spcBef>
                <a:spcPts val="94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transformation of replacing an expensive operation, such as  multiplication, by a cheaper one, such as addition, is known as  </a:t>
            </a:r>
            <a:r>
              <a:rPr b="1" i="1" lang="en-US" sz="2800" u="none" cap="none" strike="noStrike">
                <a:solidFill>
                  <a:srgbClr val="FF0000"/>
                </a:solidFill>
                <a:latin typeface="Calibri"/>
                <a:ea typeface="Calibri"/>
                <a:cs typeface="Calibri"/>
                <a:sym typeface="Calibri"/>
              </a:rPr>
              <a:t>strength reduction</a:t>
            </a:r>
            <a:r>
              <a:rPr b="0" i="1"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916939" y="609676"/>
            <a:ext cx="1007618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Induction Variables and Reduction in Strength</a:t>
            </a:r>
            <a:endParaRPr sz="4400"/>
          </a:p>
        </p:txBody>
      </p:sp>
      <p:sp>
        <p:nvSpPr>
          <p:cNvPr id="346" name="Google Shape;346;p42"/>
          <p:cNvSpPr txBox="1"/>
          <p:nvPr/>
        </p:nvSpPr>
        <p:spPr>
          <a:xfrm>
            <a:off x="916939" y="1793189"/>
            <a:ext cx="10318750" cy="836294"/>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instance, </a:t>
            </a:r>
            <a:r>
              <a:rPr b="1" i="1" lang="en-US" sz="2800" u="none" cap="none" strike="noStrike">
                <a:solidFill>
                  <a:schemeClr val="dk1"/>
                </a:solidFill>
                <a:latin typeface="Calibri"/>
                <a:ea typeface="Calibri"/>
                <a:cs typeface="Calibri"/>
                <a:sym typeface="Calibri"/>
              </a:rPr>
              <a:t>i </a:t>
            </a:r>
            <a:r>
              <a:rPr b="0" i="0" lang="en-US" sz="2800" u="none" cap="none" strike="noStrike">
                <a:solidFill>
                  <a:schemeClr val="dk1"/>
                </a:solidFill>
                <a:latin typeface="Calibri"/>
                <a:ea typeface="Calibri"/>
                <a:cs typeface="Calibri"/>
                <a:sym typeface="Calibri"/>
              </a:rPr>
              <a:t>and </a:t>
            </a:r>
            <a:r>
              <a:rPr b="0" i="1" lang="en-US" sz="2800" u="none" cap="none" strike="noStrike">
                <a:solidFill>
                  <a:schemeClr val="dk1"/>
                </a:solidFill>
                <a:latin typeface="Calibri"/>
                <a:ea typeface="Calibri"/>
                <a:cs typeface="Calibri"/>
                <a:sym typeface="Calibri"/>
              </a:rPr>
              <a:t>t2 </a:t>
            </a:r>
            <a:r>
              <a:rPr b="0" i="0" lang="en-US" sz="2800" u="none" cap="none" strike="noStrike">
                <a:solidFill>
                  <a:schemeClr val="dk1"/>
                </a:solidFill>
                <a:latin typeface="Calibri"/>
                <a:ea typeface="Calibri"/>
                <a:cs typeface="Calibri"/>
                <a:sym typeface="Calibri"/>
              </a:rPr>
              <a:t>are induction variables in the loop containing </a:t>
            </a:r>
            <a:r>
              <a:rPr b="1" i="1" lang="en-US" sz="2800" u="none" cap="none" strike="noStrike">
                <a:solidFill>
                  <a:schemeClr val="dk1"/>
                </a:solidFill>
                <a:latin typeface="Calibri"/>
                <a:ea typeface="Calibri"/>
                <a:cs typeface="Calibri"/>
                <a:sym typeface="Calibri"/>
              </a:rPr>
              <a:t>B2  (shown below)</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
        <p:nvSpPr>
          <p:cNvPr id="347" name="Google Shape;347;p42"/>
          <p:cNvSpPr txBox="1"/>
          <p:nvPr/>
        </p:nvSpPr>
        <p:spPr>
          <a:xfrm>
            <a:off x="916939" y="4223080"/>
            <a:ext cx="10213975" cy="1731010"/>
          </a:xfrm>
          <a:prstGeom prst="rect">
            <a:avLst/>
          </a:prstGeom>
          <a:noFill/>
          <a:ln>
            <a:noFill/>
          </a:ln>
        </p:spPr>
        <p:txBody>
          <a:bodyPr anchorCtr="0" anchor="t" bIns="0" lIns="0" spcFirstLastPara="1" rIns="0" wrap="square" tIns="60325">
            <a:spAutoFit/>
          </a:bodyPr>
          <a:lstStyle/>
          <a:p>
            <a:pPr indent="-228600" lvl="0" marL="241300" marR="113665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induction variables not only allow us sometimes to perform a  strength reduction;</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99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often it is possible to eliminate all but one of a group of induction  variables whose values remain in </a:t>
            </a:r>
            <a:r>
              <a:rPr b="1" i="0" lang="en-US" sz="2800" u="none" cap="none" strike="noStrike">
                <a:solidFill>
                  <a:srgbClr val="FF0000"/>
                </a:solidFill>
                <a:latin typeface="Calibri"/>
                <a:ea typeface="Calibri"/>
                <a:cs typeface="Calibri"/>
                <a:sym typeface="Calibri"/>
              </a:rPr>
              <a:t>lock step </a:t>
            </a:r>
            <a:r>
              <a:rPr b="0" i="0" lang="en-US" sz="2800" u="none" cap="none" strike="noStrike">
                <a:solidFill>
                  <a:schemeClr val="dk1"/>
                </a:solidFill>
                <a:latin typeface="Calibri"/>
                <a:ea typeface="Calibri"/>
                <a:cs typeface="Calibri"/>
                <a:sym typeface="Calibri"/>
              </a:rPr>
              <a:t>as we go around the loop.</a:t>
            </a:r>
            <a:endParaRPr b="0" i="0" sz="2800" u="none" cap="none" strike="noStrike">
              <a:solidFill>
                <a:schemeClr val="dk1"/>
              </a:solidFill>
              <a:latin typeface="Calibri"/>
              <a:ea typeface="Calibri"/>
              <a:cs typeface="Calibri"/>
              <a:sym typeface="Calibri"/>
            </a:endParaRPr>
          </a:p>
        </p:txBody>
      </p:sp>
      <p:grpSp>
        <p:nvGrpSpPr>
          <p:cNvPr id="348" name="Google Shape;348;p42"/>
          <p:cNvGrpSpPr/>
          <p:nvPr/>
        </p:nvGrpSpPr>
        <p:grpSpPr>
          <a:xfrm>
            <a:off x="4570476" y="2567939"/>
            <a:ext cx="2319782" cy="1615440"/>
            <a:chOff x="4570476" y="2567939"/>
            <a:chExt cx="2319782" cy="1615440"/>
          </a:xfrm>
        </p:grpSpPr>
        <p:pic>
          <p:nvPicPr>
            <p:cNvPr id="349" name="Google Shape;349;p42"/>
            <p:cNvPicPr preferRelativeResize="0"/>
            <p:nvPr/>
          </p:nvPicPr>
          <p:blipFill rotWithShape="1">
            <a:blip r:embed="rId3">
              <a:alphaModFix/>
            </a:blip>
            <a:srcRect b="0" l="0" r="0" t="0"/>
            <a:stretch/>
          </p:blipFill>
          <p:spPr>
            <a:xfrm>
              <a:off x="4628388" y="2627375"/>
              <a:ext cx="2261616" cy="1417320"/>
            </a:xfrm>
            <a:prstGeom prst="rect">
              <a:avLst/>
            </a:prstGeom>
            <a:noFill/>
            <a:ln>
              <a:noFill/>
            </a:ln>
          </p:spPr>
        </p:pic>
        <p:sp>
          <p:nvSpPr>
            <p:cNvPr id="350" name="Google Shape;350;p42"/>
            <p:cNvSpPr/>
            <p:nvPr/>
          </p:nvSpPr>
          <p:spPr>
            <a:xfrm>
              <a:off x="4628388" y="2627375"/>
              <a:ext cx="2261870" cy="1417320"/>
            </a:xfrm>
            <a:custGeom>
              <a:rect b="b" l="l" r="r" t="t"/>
              <a:pathLst>
                <a:path extrusionOk="0" h="1417320" w="2261870">
                  <a:moveTo>
                    <a:pt x="0" y="1417320"/>
                  </a:moveTo>
                  <a:lnTo>
                    <a:pt x="2261616" y="1417320"/>
                  </a:lnTo>
                  <a:lnTo>
                    <a:pt x="2261616" y="0"/>
                  </a:lnTo>
                  <a:lnTo>
                    <a:pt x="0" y="0"/>
                  </a:lnTo>
                  <a:lnTo>
                    <a:pt x="0" y="141732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51" name="Google Shape;351;p42"/>
            <p:cNvPicPr preferRelativeResize="0"/>
            <p:nvPr/>
          </p:nvPicPr>
          <p:blipFill rotWithShape="1">
            <a:blip r:embed="rId4">
              <a:alphaModFix/>
            </a:blip>
            <a:srcRect b="0" l="0" r="0" t="0"/>
            <a:stretch/>
          </p:blipFill>
          <p:spPr>
            <a:xfrm>
              <a:off x="4570476" y="2567939"/>
              <a:ext cx="359663" cy="513588"/>
            </a:xfrm>
            <a:prstGeom prst="rect">
              <a:avLst/>
            </a:prstGeom>
            <a:noFill/>
            <a:ln>
              <a:noFill/>
            </a:ln>
          </p:spPr>
        </p:pic>
        <p:pic>
          <p:nvPicPr>
            <p:cNvPr id="352" name="Google Shape;352;p42"/>
            <p:cNvPicPr preferRelativeResize="0"/>
            <p:nvPr/>
          </p:nvPicPr>
          <p:blipFill rotWithShape="1">
            <a:blip r:embed="rId5">
              <a:alphaModFix/>
            </a:blip>
            <a:srcRect b="0" l="0" r="0" t="0"/>
            <a:stretch/>
          </p:blipFill>
          <p:spPr>
            <a:xfrm>
              <a:off x="4622292" y="2567939"/>
              <a:ext cx="757427" cy="513588"/>
            </a:xfrm>
            <a:prstGeom prst="rect">
              <a:avLst/>
            </a:prstGeom>
            <a:noFill/>
            <a:ln>
              <a:noFill/>
            </a:ln>
          </p:spPr>
        </p:pic>
        <p:pic>
          <p:nvPicPr>
            <p:cNvPr id="353" name="Google Shape;353;p42"/>
            <p:cNvPicPr preferRelativeResize="0"/>
            <p:nvPr/>
          </p:nvPicPr>
          <p:blipFill rotWithShape="1">
            <a:blip r:embed="rId6">
              <a:alphaModFix/>
            </a:blip>
            <a:srcRect b="0" l="0" r="0" t="0"/>
            <a:stretch/>
          </p:blipFill>
          <p:spPr>
            <a:xfrm>
              <a:off x="4570476" y="2842259"/>
              <a:ext cx="949451" cy="513588"/>
            </a:xfrm>
            <a:prstGeom prst="rect">
              <a:avLst/>
            </a:prstGeom>
            <a:noFill/>
            <a:ln>
              <a:noFill/>
            </a:ln>
          </p:spPr>
        </p:pic>
        <p:pic>
          <p:nvPicPr>
            <p:cNvPr id="354" name="Google Shape;354;p42"/>
            <p:cNvPicPr preferRelativeResize="0"/>
            <p:nvPr/>
          </p:nvPicPr>
          <p:blipFill rotWithShape="1">
            <a:blip r:embed="rId4">
              <a:alphaModFix/>
            </a:blip>
            <a:srcRect b="0" l="0" r="0" t="0"/>
            <a:stretch/>
          </p:blipFill>
          <p:spPr>
            <a:xfrm>
              <a:off x="5212080" y="2842259"/>
              <a:ext cx="359663" cy="513588"/>
            </a:xfrm>
            <a:prstGeom prst="rect">
              <a:avLst/>
            </a:prstGeom>
            <a:noFill/>
            <a:ln>
              <a:noFill/>
            </a:ln>
          </p:spPr>
        </p:pic>
        <p:pic>
          <p:nvPicPr>
            <p:cNvPr id="355" name="Google Shape;355;p42"/>
            <p:cNvPicPr preferRelativeResize="0"/>
            <p:nvPr/>
          </p:nvPicPr>
          <p:blipFill rotWithShape="1">
            <a:blip r:embed="rId7">
              <a:alphaModFix/>
            </a:blip>
            <a:srcRect b="0" l="0" r="0" t="0"/>
            <a:stretch/>
          </p:blipFill>
          <p:spPr>
            <a:xfrm>
              <a:off x="4570476" y="3116579"/>
              <a:ext cx="1161288" cy="513588"/>
            </a:xfrm>
            <a:prstGeom prst="rect">
              <a:avLst/>
            </a:prstGeom>
            <a:noFill/>
            <a:ln>
              <a:noFill/>
            </a:ln>
          </p:spPr>
        </p:pic>
        <p:pic>
          <p:nvPicPr>
            <p:cNvPr id="356" name="Google Shape;356;p42"/>
            <p:cNvPicPr preferRelativeResize="0"/>
            <p:nvPr/>
          </p:nvPicPr>
          <p:blipFill rotWithShape="1">
            <a:blip r:embed="rId8">
              <a:alphaModFix/>
            </a:blip>
            <a:srcRect b="0" l="0" r="0" t="0"/>
            <a:stretch/>
          </p:blipFill>
          <p:spPr>
            <a:xfrm>
              <a:off x="4570476" y="3390900"/>
              <a:ext cx="1054608" cy="513588"/>
            </a:xfrm>
            <a:prstGeom prst="rect">
              <a:avLst/>
            </a:prstGeom>
            <a:noFill/>
            <a:ln>
              <a:noFill/>
            </a:ln>
          </p:spPr>
        </p:pic>
        <p:pic>
          <p:nvPicPr>
            <p:cNvPr id="357" name="Google Shape;357;p42"/>
            <p:cNvPicPr preferRelativeResize="0"/>
            <p:nvPr/>
          </p:nvPicPr>
          <p:blipFill rotWithShape="1">
            <a:blip r:embed="rId9">
              <a:alphaModFix/>
            </a:blip>
            <a:srcRect b="0" l="0" r="0" t="0"/>
            <a:stretch/>
          </p:blipFill>
          <p:spPr>
            <a:xfrm>
              <a:off x="5317236" y="3390900"/>
              <a:ext cx="729996" cy="513588"/>
            </a:xfrm>
            <a:prstGeom prst="rect">
              <a:avLst/>
            </a:prstGeom>
            <a:noFill/>
            <a:ln>
              <a:noFill/>
            </a:ln>
          </p:spPr>
        </p:pic>
        <p:pic>
          <p:nvPicPr>
            <p:cNvPr id="358" name="Google Shape;358;p42"/>
            <p:cNvPicPr preferRelativeResize="0"/>
            <p:nvPr/>
          </p:nvPicPr>
          <p:blipFill rotWithShape="1">
            <a:blip r:embed="rId10">
              <a:alphaModFix/>
            </a:blip>
            <a:srcRect b="0" l="0" r="0" t="0"/>
            <a:stretch/>
          </p:blipFill>
          <p:spPr>
            <a:xfrm>
              <a:off x="5791200" y="3390900"/>
              <a:ext cx="548639" cy="513588"/>
            </a:xfrm>
            <a:prstGeom prst="rect">
              <a:avLst/>
            </a:prstGeom>
            <a:noFill/>
            <a:ln>
              <a:noFill/>
            </a:ln>
          </p:spPr>
        </p:pic>
        <p:pic>
          <p:nvPicPr>
            <p:cNvPr id="359" name="Google Shape;359;p42"/>
            <p:cNvPicPr preferRelativeResize="0"/>
            <p:nvPr/>
          </p:nvPicPr>
          <p:blipFill rotWithShape="1">
            <a:blip r:embed="rId11">
              <a:alphaModFix/>
            </a:blip>
            <a:srcRect b="0" l="0" r="0" t="0"/>
            <a:stretch/>
          </p:blipFill>
          <p:spPr>
            <a:xfrm>
              <a:off x="5204460" y="3669791"/>
              <a:ext cx="1127760" cy="513588"/>
            </a:xfrm>
            <a:prstGeom prst="rect">
              <a:avLst/>
            </a:prstGeom>
            <a:noFill/>
            <a:ln>
              <a:noFill/>
            </a:ln>
          </p:spPr>
        </p:pic>
      </p:grpSp>
      <p:sp>
        <p:nvSpPr>
          <p:cNvPr id="360" name="Google Shape;360;p42"/>
          <p:cNvSpPr txBox="1"/>
          <p:nvPr/>
        </p:nvSpPr>
        <p:spPr>
          <a:xfrm>
            <a:off x="4707128" y="2622550"/>
            <a:ext cx="1488440" cy="1397635"/>
          </a:xfrm>
          <a:prstGeom prst="rect">
            <a:avLst/>
          </a:prstGeom>
          <a:noFill/>
          <a:ln>
            <a:noFill/>
          </a:ln>
        </p:spPr>
        <p:txBody>
          <a:bodyPr anchorCtr="0" anchor="t" bIns="0" lIns="0" spcFirstLastPara="1" rIns="0" wrap="square" tIns="12700">
            <a:spAutoFit/>
          </a:bodyPr>
          <a:lstStyle/>
          <a:p>
            <a:pPr indent="0" lvl="0" marL="12700" marR="77343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 i+1  t2 = 4*i</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t3 = a[t2]</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t3 &lt; v goto B2</a:t>
            </a:r>
            <a:endParaRPr b="0" i="0" sz="1800" u="none" cap="none" strike="noStrike">
              <a:solidFill>
                <a:schemeClr val="dk1"/>
              </a:solidFill>
              <a:latin typeface="Calibri"/>
              <a:ea typeface="Calibri"/>
              <a:cs typeface="Calibri"/>
              <a:sym typeface="Calibri"/>
            </a:endParaRPr>
          </a:p>
          <a:p>
            <a:pPr indent="0" lvl="0" marL="641985" marR="0" rtl="0" algn="l">
              <a:lnSpc>
                <a:spcPct val="100000"/>
              </a:lnSpc>
              <a:spcBef>
                <a:spcPts val="0"/>
              </a:spcBef>
              <a:spcAft>
                <a:spcPts val="0"/>
              </a:spcAft>
              <a:buClr>
                <a:srgbClr val="000000"/>
              </a:buClr>
              <a:buSzPts val="1800"/>
              <a:buFont typeface="Arial"/>
              <a:buNone/>
            </a:pPr>
            <a:r>
              <a:rPr b="1" i="1" lang="en-US" sz="1800" u="none" cap="none" strike="noStrike">
                <a:solidFill>
                  <a:srgbClr val="FF0000"/>
                </a:solidFill>
                <a:latin typeface="Calibri"/>
                <a:ea typeface="Calibri"/>
                <a:cs typeface="Calibri"/>
                <a:sym typeface="Calibri"/>
              </a:rPr>
              <a:t>(Block 2)</a:t>
            </a:r>
            <a:endParaRPr b="0" i="0" sz="1800" u="none" cap="none" strike="noStrike">
              <a:solidFill>
                <a:schemeClr val="dk1"/>
              </a:solidFill>
              <a:latin typeface="Calibri"/>
              <a:ea typeface="Calibri"/>
              <a:cs typeface="Calibri"/>
              <a:sym typeface="Calibri"/>
            </a:endParaRPr>
          </a:p>
        </p:txBody>
      </p:sp>
      <p:sp>
        <p:nvSpPr>
          <p:cNvPr id="361" name="Google Shape;361;p4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62" name="Google Shape;362;p4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Basic Blocks and Flow Graphs</a:t>
            </a:r>
            <a:endParaRPr/>
          </a:p>
        </p:txBody>
      </p:sp>
      <p:sp>
        <p:nvSpPr>
          <p:cNvPr id="111" name="Google Shape;111;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916939" y="609676"/>
            <a:ext cx="1007618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Induction Variables and Reduction in Strength</a:t>
            </a:r>
            <a:endParaRPr sz="4400"/>
          </a:p>
        </p:txBody>
      </p:sp>
      <p:grpSp>
        <p:nvGrpSpPr>
          <p:cNvPr id="368" name="Google Shape;368;p43"/>
          <p:cNvGrpSpPr/>
          <p:nvPr/>
        </p:nvGrpSpPr>
        <p:grpSpPr>
          <a:xfrm>
            <a:off x="780287" y="1412747"/>
            <a:ext cx="2321052" cy="1615441"/>
            <a:chOff x="780287" y="1412747"/>
            <a:chExt cx="2321052" cy="1615441"/>
          </a:xfrm>
        </p:grpSpPr>
        <p:pic>
          <p:nvPicPr>
            <p:cNvPr id="369" name="Google Shape;369;p43"/>
            <p:cNvPicPr preferRelativeResize="0"/>
            <p:nvPr/>
          </p:nvPicPr>
          <p:blipFill rotWithShape="1">
            <a:blip r:embed="rId3">
              <a:alphaModFix/>
            </a:blip>
            <a:srcRect b="0" l="0" r="0" t="0"/>
            <a:stretch/>
          </p:blipFill>
          <p:spPr>
            <a:xfrm>
              <a:off x="838199" y="1470659"/>
              <a:ext cx="2263140" cy="1417320"/>
            </a:xfrm>
            <a:prstGeom prst="rect">
              <a:avLst/>
            </a:prstGeom>
            <a:noFill/>
            <a:ln>
              <a:noFill/>
            </a:ln>
          </p:spPr>
        </p:pic>
        <p:sp>
          <p:nvSpPr>
            <p:cNvPr id="370" name="Google Shape;370;p43"/>
            <p:cNvSpPr/>
            <p:nvPr/>
          </p:nvSpPr>
          <p:spPr>
            <a:xfrm>
              <a:off x="838199" y="1470659"/>
              <a:ext cx="2263140" cy="1417320"/>
            </a:xfrm>
            <a:custGeom>
              <a:rect b="b" l="l" r="r" t="t"/>
              <a:pathLst>
                <a:path extrusionOk="0" h="1417320" w="2263140">
                  <a:moveTo>
                    <a:pt x="0" y="1417320"/>
                  </a:moveTo>
                  <a:lnTo>
                    <a:pt x="2263140" y="1417320"/>
                  </a:lnTo>
                  <a:lnTo>
                    <a:pt x="2263140" y="0"/>
                  </a:lnTo>
                  <a:lnTo>
                    <a:pt x="0" y="0"/>
                  </a:lnTo>
                  <a:lnTo>
                    <a:pt x="0" y="141732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71" name="Google Shape;371;p43"/>
            <p:cNvPicPr preferRelativeResize="0"/>
            <p:nvPr/>
          </p:nvPicPr>
          <p:blipFill rotWithShape="1">
            <a:blip r:embed="rId4">
              <a:alphaModFix/>
            </a:blip>
            <a:srcRect b="0" l="0" r="0" t="0"/>
            <a:stretch/>
          </p:blipFill>
          <p:spPr>
            <a:xfrm>
              <a:off x="780287" y="1412747"/>
              <a:ext cx="635507" cy="513588"/>
            </a:xfrm>
            <a:prstGeom prst="rect">
              <a:avLst/>
            </a:prstGeom>
            <a:noFill/>
            <a:ln>
              <a:noFill/>
            </a:ln>
          </p:spPr>
        </p:pic>
        <p:pic>
          <p:nvPicPr>
            <p:cNvPr id="372" name="Google Shape;372;p43"/>
            <p:cNvPicPr preferRelativeResize="0"/>
            <p:nvPr/>
          </p:nvPicPr>
          <p:blipFill rotWithShape="1">
            <a:blip r:embed="rId5">
              <a:alphaModFix/>
            </a:blip>
            <a:srcRect b="0" l="0" r="0" t="0"/>
            <a:stretch/>
          </p:blipFill>
          <p:spPr>
            <a:xfrm>
              <a:off x="1107947" y="1412747"/>
              <a:ext cx="377952" cy="513588"/>
            </a:xfrm>
            <a:prstGeom prst="rect">
              <a:avLst/>
            </a:prstGeom>
            <a:noFill/>
            <a:ln>
              <a:noFill/>
            </a:ln>
          </p:spPr>
        </p:pic>
        <p:pic>
          <p:nvPicPr>
            <p:cNvPr id="373" name="Google Shape;373;p43"/>
            <p:cNvPicPr preferRelativeResize="0"/>
            <p:nvPr/>
          </p:nvPicPr>
          <p:blipFill rotWithShape="1">
            <a:blip r:embed="rId6">
              <a:alphaModFix/>
            </a:blip>
            <a:srcRect b="0" l="0" r="0" t="0"/>
            <a:stretch/>
          </p:blipFill>
          <p:spPr>
            <a:xfrm>
              <a:off x="1178051" y="1412747"/>
              <a:ext cx="423672" cy="513588"/>
            </a:xfrm>
            <a:prstGeom prst="rect">
              <a:avLst/>
            </a:prstGeom>
            <a:noFill/>
            <a:ln>
              <a:noFill/>
            </a:ln>
          </p:spPr>
        </p:pic>
        <p:pic>
          <p:nvPicPr>
            <p:cNvPr id="374" name="Google Shape;374;p43"/>
            <p:cNvPicPr preferRelativeResize="0"/>
            <p:nvPr/>
          </p:nvPicPr>
          <p:blipFill rotWithShape="1">
            <a:blip r:embed="rId7">
              <a:alphaModFix/>
            </a:blip>
            <a:srcRect b="0" l="0" r="0" t="0"/>
            <a:stretch/>
          </p:blipFill>
          <p:spPr>
            <a:xfrm>
              <a:off x="780287" y="1687067"/>
              <a:ext cx="1004315" cy="513588"/>
            </a:xfrm>
            <a:prstGeom prst="rect">
              <a:avLst/>
            </a:prstGeom>
            <a:noFill/>
            <a:ln>
              <a:noFill/>
            </a:ln>
          </p:spPr>
        </p:pic>
        <p:pic>
          <p:nvPicPr>
            <p:cNvPr id="375" name="Google Shape;375;p43"/>
            <p:cNvPicPr preferRelativeResize="0"/>
            <p:nvPr/>
          </p:nvPicPr>
          <p:blipFill rotWithShape="1">
            <a:blip r:embed="rId8">
              <a:alphaModFix/>
            </a:blip>
            <a:srcRect b="0" l="0" r="0" t="0"/>
            <a:stretch/>
          </p:blipFill>
          <p:spPr>
            <a:xfrm>
              <a:off x="780287" y="1961387"/>
              <a:ext cx="1161288" cy="513588"/>
            </a:xfrm>
            <a:prstGeom prst="rect">
              <a:avLst/>
            </a:prstGeom>
            <a:noFill/>
            <a:ln>
              <a:noFill/>
            </a:ln>
          </p:spPr>
        </p:pic>
        <p:pic>
          <p:nvPicPr>
            <p:cNvPr id="376" name="Google Shape;376;p43"/>
            <p:cNvPicPr preferRelativeResize="0"/>
            <p:nvPr/>
          </p:nvPicPr>
          <p:blipFill rotWithShape="1">
            <a:blip r:embed="rId9">
              <a:alphaModFix/>
            </a:blip>
            <a:srcRect b="0" l="0" r="0" t="0"/>
            <a:stretch/>
          </p:blipFill>
          <p:spPr>
            <a:xfrm>
              <a:off x="780287" y="2235708"/>
              <a:ext cx="944880" cy="513588"/>
            </a:xfrm>
            <a:prstGeom prst="rect">
              <a:avLst/>
            </a:prstGeom>
            <a:noFill/>
            <a:ln>
              <a:noFill/>
            </a:ln>
          </p:spPr>
        </p:pic>
        <p:pic>
          <p:nvPicPr>
            <p:cNvPr id="377" name="Google Shape;377;p43"/>
            <p:cNvPicPr preferRelativeResize="0"/>
            <p:nvPr/>
          </p:nvPicPr>
          <p:blipFill rotWithShape="1">
            <a:blip r:embed="rId10">
              <a:alphaModFix/>
            </a:blip>
            <a:srcRect b="0" l="0" r="0" t="0"/>
            <a:stretch/>
          </p:blipFill>
          <p:spPr>
            <a:xfrm>
              <a:off x="1417319" y="2235708"/>
              <a:ext cx="729995" cy="513588"/>
            </a:xfrm>
            <a:prstGeom prst="rect">
              <a:avLst/>
            </a:prstGeom>
            <a:noFill/>
            <a:ln>
              <a:noFill/>
            </a:ln>
          </p:spPr>
        </p:pic>
        <p:pic>
          <p:nvPicPr>
            <p:cNvPr id="378" name="Google Shape;378;p43"/>
            <p:cNvPicPr preferRelativeResize="0"/>
            <p:nvPr/>
          </p:nvPicPr>
          <p:blipFill rotWithShape="1">
            <a:blip r:embed="rId11">
              <a:alphaModFix/>
            </a:blip>
            <a:srcRect b="0" l="0" r="0" t="0"/>
            <a:stretch/>
          </p:blipFill>
          <p:spPr>
            <a:xfrm>
              <a:off x="1891284" y="2235708"/>
              <a:ext cx="548640" cy="513588"/>
            </a:xfrm>
            <a:prstGeom prst="rect">
              <a:avLst/>
            </a:prstGeom>
            <a:noFill/>
            <a:ln>
              <a:noFill/>
            </a:ln>
          </p:spPr>
        </p:pic>
        <p:pic>
          <p:nvPicPr>
            <p:cNvPr id="379" name="Google Shape;379;p43"/>
            <p:cNvPicPr preferRelativeResize="0"/>
            <p:nvPr/>
          </p:nvPicPr>
          <p:blipFill rotWithShape="1">
            <a:blip r:embed="rId12">
              <a:alphaModFix/>
            </a:blip>
            <a:srcRect b="0" l="0" r="0" t="0"/>
            <a:stretch/>
          </p:blipFill>
          <p:spPr>
            <a:xfrm>
              <a:off x="1415795" y="2514600"/>
              <a:ext cx="940308" cy="513588"/>
            </a:xfrm>
            <a:prstGeom prst="rect">
              <a:avLst/>
            </a:prstGeom>
            <a:noFill/>
            <a:ln>
              <a:noFill/>
            </a:ln>
          </p:spPr>
        </p:pic>
        <p:pic>
          <p:nvPicPr>
            <p:cNvPr id="380" name="Google Shape;380;p43"/>
            <p:cNvPicPr preferRelativeResize="0"/>
            <p:nvPr/>
          </p:nvPicPr>
          <p:blipFill rotWithShape="1">
            <a:blip r:embed="rId13">
              <a:alphaModFix/>
            </a:blip>
            <a:srcRect b="0" l="0" r="0" t="0"/>
            <a:stretch/>
          </p:blipFill>
          <p:spPr>
            <a:xfrm>
              <a:off x="2048255" y="2514600"/>
              <a:ext cx="423671" cy="513588"/>
            </a:xfrm>
            <a:prstGeom prst="rect">
              <a:avLst/>
            </a:prstGeom>
            <a:noFill/>
            <a:ln>
              <a:noFill/>
            </a:ln>
          </p:spPr>
        </p:pic>
        <p:pic>
          <p:nvPicPr>
            <p:cNvPr id="381" name="Google Shape;381;p43"/>
            <p:cNvPicPr preferRelativeResize="0"/>
            <p:nvPr/>
          </p:nvPicPr>
          <p:blipFill rotWithShape="1">
            <a:blip r:embed="rId14">
              <a:alphaModFix/>
            </a:blip>
            <a:srcRect b="0" l="0" r="0" t="0"/>
            <a:stretch/>
          </p:blipFill>
          <p:spPr>
            <a:xfrm>
              <a:off x="2164079" y="2514600"/>
              <a:ext cx="379475" cy="513588"/>
            </a:xfrm>
            <a:prstGeom prst="rect">
              <a:avLst/>
            </a:prstGeom>
            <a:noFill/>
            <a:ln>
              <a:noFill/>
            </a:ln>
          </p:spPr>
        </p:pic>
      </p:grpSp>
      <p:grpSp>
        <p:nvGrpSpPr>
          <p:cNvPr id="382" name="Google Shape;382;p43"/>
          <p:cNvGrpSpPr/>
          <p:nvPr/>
        </p:nvGrpSpPr>
        <p:grpSpPr>
          <a:xfrm>
            <a:off x="356615" y="3153155"/>
            <a:ext cx="6600825" cy="3705225"/>
            <a:chOff x="356615" y="3153155"/>
            <a:chExt cx="6600825" cy="3705225"/>
          </a:xfrm>
        </p:grpSpPr>
        <p:pic>
          <p:nvPicPr>
            <p:cNvPr id="383" name="Google Shape;383;p43"/>
            <p:cNvPicPr preferRelativeResize="0"/>
            <p:nvPr/>
          </p:nvPicPr>
          <p:blipFill rotWithShape="1">
            <a:blip r:embed="rId15">
              <a:alphaModFix/>
            </a:blip>
            <a:srcRect b="0" l="0" r="0" t="0"/>
            <a:stretch/>
          </p:blipFill>
          <p:spPr>
            <a:xfrm>
              <a:off x="356615" y="3153155"/>
              <a:ext cx="6600443" cy="3704843"/>
            </a:xfrm>
            <a:prstGeom prst="rect">
              <a:avLst/>
            </a:prstGeom>
            <a:noFill/>
            <a:ln>
              <a:noFill/>
            </a:ln>
          </p:spPr>
        </p:pic>
        <p:sp>
          <p:nvSpPr>
            <p:cNvPr id="384" name="Google Shape;384;p43"/>
            <p:cNvSpPr/>
            <p:nvPr/>
          </p:nvSpPr>
          <p:spPr>
            <a:xfrm>
              <a:off x="356615" y="3153155"/>
              <a:ext cx="6600825" cy="3705225"/>
            </a:xfrm>
            <a:custGeom>
              <a:rect b="b" l="l" r="r" t="t"/>
              <a:pathLst>
                <a:path extrusionOk="0" h="3705225" w="6600825">
                  <a:moveTo>
                    <a:pt x="0" y="617474"/>
                  </a:moveTo>
                  <a:lnTo>
                    <a:pt x="1857" y="569222"/>
                  </a:lnTo>
                  <a:lnTo>
                    <a:pt x="7339" y="521985"/>
                  </a:lnTo>
                  <a:lnTo>
                    <a:pt x="16308" y="475901"/>
                  </a:lnTo>
                  <a:lnTo>
                    <a:pt x="28625" y="431106"/>
                  </a:lnTo>
                  <a:lnTo>
                    <a:pt x="44156" y="387739"/>
                  </a:lnTo>
                  <a:lnTo>
                    <a:pt x="62761" y="345936"/>
                  </a:lnTo>
                  <a:lnTo>
                    <a:pt x="84304" y="305834"/>
                  </a:lnTo>
                  <a:lnTo>
                    <a:pt x="108647" y="267572"/>
                  </a:lnTo>
                  <a:lnTo>
                    <a:pt x="135653" y="231286"/>
                  </a:lnTo>
                  <a:lnTo>
                    <a:pt x="165185" y="197114"/>
                  </a:lnTo>
                  <a:lnTo>
                    <a:pt x="197106" y="165193"/>
                  </a:lnTo>
                  <a:lnTo>
                    <a:pt x="231278" y="135660"/>
                  </a:lnTo>
                  <a:lnTo>
                    <a:pt x="267564" y="108653"/>
                  </a:lnTo>
                  <a:lnTo>
                    <a:pt x="305827" y="84309"/>
                  </a:lnTo>
                  <a:lnTo>
                    <a:pt x="345929" y="62765"/>
                  </a:lnTo>
                  <a:lnTo>
                    <a:pt x="387734" y="44159"/>
                  </a:lnTo>
                  <a:lnTo>
                    <a:pt x="431103" y="28628"/>
                  </a:lnTo>
                  <a:lnTo>
                    <a:pt x="475901" y="16309"/>
                  </a:lnTo>
                  <a:lnTo>
                    <a:pt x="521988" y="7340"/>
                  </a:lnTo>
                  <a:lnTo>
                    <a:pt x="569229" y="1857"/>
                  </a:lnTo>
                  <a:lnTo>
                    <a:pt x="617486" y="0"/>
                  </a:lnTo>
                  <a:lnTo>
                    <a:pt x="1100074" y="0"/>
                  </a:lnTo>
                  <a:lnTo>
                    <a:pt x="2750185" y="0"/>
                  </a:lnTo>
                  <a:lnTo>
                    <a:pt x="5982970" y="0"/>
                  </a:lnTo>
                  <a:lnTo>
                    <a:pt x="6031221" y="1857"/>
                  </a:lnTo>
                  <a:lnTo>
                    <a:pt x="6078458" y="7340"/>
                  </a:lnTo>
                  <a:lnTo>
                    <a:pt x="6124542" y="16309"/>
                  </a:lnTo>
                  <a:lnTo>
                    <a:pt x="6169337" y="28628"/>
                  </a:lnTo>
                  <a:lnTo>
                    <a:pt x="6212704" y="44159"/>
                  </a:lnTo>
                  <a:lnTo>
                    <a:pt x="6254507" y="62765"/>
                  </a:lnTo>
                  <a:lnTo>
                    <a:pt x="6294609" y="84309"/>
                  </a:lnTo>
                  <a:lnTo>
                    <a:pt x="6332871" y="108653"/>
                  </a:lnTo>
                  <a:lnTo>
                    <a:pt x="6369157" y="135660"/>
                  </a:lnTo>
                  <a:lnTo>
                    <a:pt x="6403329" y="165193"/>
                  </a:lnTo>
                  <a:lnTo>
                    <a:pt x="6435250" y="197114"/>
                  </a:lnTo>
                  <a:lnTo>
                    <a:pt x="6464783" y="231286"/>
                  </a:lnTo>
                  <a:lnTo>
                    <a:pt x="6491790" y="267572"/>
                  </a:lnTo>
                  <a:lnTo>
                    <a:pt x="6516134" y="305834"/>
                  </a:lnTo>
                  <a:lnTo>
                    <a:pt x="6537678" y="345936"/>
                  </a:lnTo>
                  <a:lnTo>
                    <a:pt x="6556284" y="387739"/>
                  </a:lnTo>
                  <a:lnTo>
                    <a:pt x="6571815" y="431106"/>
                  </a:lnTo>
                  <a:lnTo>
                    <a:pt x="6584134" y="475901"/>
                  </a:lnTo>
                  <a:lnTo>
                    <a:pt x="6593103" y="521985"/>
                  </a:lnTo>
                  <a:lnTo>
                    <a:pt x="6598586" y="569222"/>
                  </a:lnTo>
                  <a:lnTo>
                    <a:pt x="6600443" y="617474"/>
                  </a:lnTo>
                  <a:lnTo>
                    <a:pt x="6600443" y="2161159"/>
                  </a:lnTo>
                  <a:lnTo>
                    <a:pt x="6600443" y="3087370"/>
                  </a:lnTo>
                  <a:lnTo>
                    <a:pt x="6598586" y="3135614"/>
                  </a:lnTo>
                  <a:lnTo>
                    <a:pt x="6593103" y="3182855"/>
                  </a:lnTo>
                  <a:lnTo>
                    <a:pt x="6584134" y="3228942"/>
                  </a:lnTo>
                  <a:lnTo>
                    <a:pt x="6571815" y="3273740"/>
                  </a:lnTo>
                  <a:lnTo>
                    <a:pt x="6556284" y="3317109"/>
                  </a:lnTo>
                  <a:lnTo>
                    <a:pt x="6537678" y="3358914"/>
                  </a:lnTo>
                  <a:lnTo>
                    <a:pt x="6516134" y="3399016"/>
                  </a:lnTo>
                  <a:lnTo>
                    <a:pt x="6491790" y="3437279"/>
                  </a:lnTo>
                  <a:lnTo>
                    <a:pt x="6464783" y="3473565"/>
                  </a:lnTo>
                  <a:lnTo>
                    <a:pt x="6435250" y="3507737"/>
                  </a:lnTo>
                  <a:lnTo>
                    <a:pt x="6403329" y="3539658"/>
                  </a:lnTo>
                  <a:lnTo>
                    <a:pt x="6369157" y="3569190"/>
                  </a:lnTo>
                  <a:lnTo>
                    <a:pt x="6332871" y="3596196"/>
                  </a:lnTo>
                  <a:lnTo>
                    <a:pt x="6294609" y="3620539"/>
                  </a:lnTo>
                  <a:lnTo>
                    <a:pt x="6254507" y="3642082"/>
                  </a:lnTo>
                  <a:lnTo>
                    <a:pt x="6212704" y="3660687"/>
                  </a:lnTo>
                  <a:lnTo>
                    <a:pt x="6169337" y="3676217"/>
                  </a:lnTo>
                  <a:lnTo>
                    <a:pt x="6124542" y="3688535"/>
                  </a:lnTo>
                  <a:lnTo>
                    <a:pt x="6078458" y="3697503"/>
                  </a:lnTo>
                  <a:lnTo>
                    <a:pt x="6031221" y="3702985"/>
                  </a:lnTo>
                  <a:lnTo>
                    <a:pt x="5982970" y="3704843"/>
                  </a:lnTo>
                  <a:lnTo>
                    <a:pt x="2750185" y="3704843"/>
                  </a:lnTo>
                  <a:lnTo>
                    <a:pt x="1100074" y="3704843"/>
                  </a:lnTo>
                  <a:lnTo>
                    <a:pt x="617486" y="3704843"/>
                  </a:lnTo>
                  <a:lnTo>
                    <a:pt x="569229" y="3702985"/>
                  </a:lnTo>
                  <a:lnTo>
                    <a:pt x="521988" y="3697503"/>
                  </a:lnTo>
                  <a:lnTo>
                    <a:pt x="475901" y="3688535"/>
                  </a:lnTo>
                  <a:lnTo>
                    <a:pt x="431103" y="3676217"/>
                  </a:lnTo>
                  <a:lnTo>
                    <a:pt x="387734" y="3660687"/>
                  </a:lnTo>
                  <a:lnTo>
                    <a:pt x="345929" y="3642082"/>
                  </a:lnTo>
                  <a:lnTo>
                    <a:pt x="305827" y="3620539"/>
                  </a:lnTo>
                  <a:lnTo>
                    <a:pt x="267564" y="3596196"/>
                  </a:lnTo>
                  <a:lnTo>
                    <a:pt x="231278" y="3569190"/>
                  </a:lnTo>
                  <a:lnTo>
                    <a:pt x="197106" y="3539658"/>
                  </a:lnTo>
                  <a:lnTo>
                    <a:pt x="165185" y="3507737"/>
                  </a:lnTo>
                  <a:lnTo>
                    <a:pt x="135653" y="3473565"/>
                  </a:lnTo>
                  <a:lnTo>
                    <a:pt x="108647" y="3437279"/>
                  </a:lnTo>
                  <a:lnTo>
                    <a:pt x="84304" y="3399016"/>
                  </a:lnTo>
                  <a:lnTo>
                    <a:pt x="62761" y="3358914"/>
                  </a:lnTo>
                  <a:lnTo>
                    <a:pt x="44156" y="3317109"/>
                  </a:lnTo>
                  <a:lnTo>
                    <a:pt x="28625" y="3273740"/>
                  </a:lnTo>
                  <a:lnTo>
                    <a:pt x="16308" y="3228942"/>
                  </a:lnTo>
                  <a:lnTo>
                    <a:pt x="7339" y="3182855"/>
                  </a:lnTo>
                  <a:lnTo>
                    <a:pt x="1857" y="3135614"/>
                  </a:lnTo>
                  <a:lnTo>
                    <a:pt x="0" y="3087357"/>
                  </a:lnTo>
                  <a:lnTo>
                    <a:pt x="0" y="2575636"/>
                  </a:lnTo>
                  <a:lnTo>
                    <a:pt x="0" y="2161159"/>
                  </a:lnTo>
                  <a:lnTo>
                    <a:pt x="0" y="617474"/>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85" name="Google Shape;385;p43"/>
          <p:cNvSpPr txBox="1"/>
          <p:nvPr/>
        </p:nvSpPr>
        <p:spPr>
          <a:xfrm>
            <a:off x="616712" y="1466469"/>
            <a:ext cx="6000115" cy="5047615"/>
          </a:xfrm>
          <a:prstGeom prst="rect">
            <a:avLst/>
          </a:prstGeom>
          <a:noFill/>
          <a:ln>
            <a:noFill/>
          </a:ln>
        </p:spPr>
        <p:txBody>
          <a:bodyPr anchorCtr="0" anchor="t" bIns="0" lIns="0" spcFirstLastPara="1" rIns="0" wrap="square" tIns="12700">
            <a:spAutoFit/>
          </a:bodyPr>
          <a:lstStyle/>
          <a:p>
            <a:pPr indent="0" lvl="0" marL="312420" marR="49834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j = j-1  t4 = 4*j</a:t>
            </a:r>
            <a:endParaRPr b="0" i="0" sz="1800" u="none" cap="none" strike="noStrike">
              <a:solidFill>
                <a:schemeClr val="dk1"/>
              </a:solidFill>
              <a:latin typeface="Calibri"/>
              <a:ea typeface="Calibri"/>
              <a:cs typeface="Calibri"/>
              <a:sym typeface="Calibri"/>
            </a:endParaRPr>
          </a:p>
          <a:p>
            <a:pPr indent="0" lvl="0" marL="31242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t5 = a[t4]</a:t>
            </a:r>
            <a:endParaRPr b="0" i="0" sz="1800" u="none" cap="none" strike="noStrike">
              <a:solidFill>
                <a:schemeClr val="dk1"/>
              </a:solidFill>
              <a:latin typeface="Calibri"/>
              <a:ea typeface="Calibri"/>
              <a:cs typeface="Calibri"/>
              <a:sym typeface="Calibri"/>
            </a:endParaRPr>
          </a:p>
          <a:p>
            <a:pPr indent="0" lvl="0" marL="31242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t5&gt;v goto B3</a:t>
            </a:r>
            <a:endParaRPr b="0" i="0" sz="1800" u="none" cap="none" strike="noStrike">
              <a:solidFill>
                <a:schemeClr val="dk1"/>
              </a:solidFill>
              <a:latin typeface="Calibri"/>
              <a:ea typeface="Calibri"/>
              <a:cs typeface="Calibri"/>
              <a:sym typeface="Calibri"/>
            </a:endParaRPr>
          </a:p>
          <a:p>
            <a:pPr indent="0" lvl="0" marL="942339" marR="0" rtl="0" algn="l">
              <a:lnSpc>
                <a:spcPct val="100000"/>
              </a:lnSpc>
              <a:spcBef>
                <a:spcPts val="0"/>
              </a:spcBef>
              <a:spcAft>
                <a:spcPts val="0"/>
              </a:spcAft>
              <a:buClr>
                <a:srgbClr val="000000"/>
              </a:buClr>
              <a:buSzPts val="1800"/>
              <a:buFont typeface="Arial"/>
              <a:buNone/>
            </a:pPr>
            <a:r>
              <a:rPr b="1" i="1" lang="en-US" sz="1800" u="none" cap="none" strike="noStrike">
                <a:solidFill>
                  <a:srgbClr val="FF0000"/>
                </a:solidFill>
                <a:latin typeface="Calibri"/>
                <a:ea typeface="Calibri"/>
                <a:cs typeface="Calibri"/>
                <a:sym typeface="Calibri"/>
              </a:rPr>
              <a:t>(Block 3)</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rgbClr val="000000"/>
              </a:buClr>
              <a:buSzPts val="2250"/>
              <a:buFont typeface="Arial"/>
              <a:buNone/>
            </a:pPr>
            <a:r>
              <a:t/>
            </a:r>
            <a:endParaRPr b="0" i="0" sz="2250" u="none" cap="none" strike="noStrike">
              <a:solidFill>
                <a:schemeClr val="dk1"/>
              </a:solidFill>
              <a:latin typeface="Calibri"/>
              <a:ea typeface="Calibri"/>
              <a:cs typeface="Calibri"/>
              <a:sym typeface="Calibri"/>
            </a:endParaRPr>
          </a:p>
          <a:p>
            <a:pPr indent="-287019" lvl="0" marL="299085" marR="0"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Note that the values of j and t4 remain in lock step;</a:t>
            </a:r>
            <a:endParaRPr b="0" i="0" sz="1800" u="none" cap="none" strike="noStrike">
              <a:solidFill>
                <a:schemeClr val="dk1"/>
              </a:solidFill>
              <a:latin typeface="Calibri"/>
              <a:ea typeface="Calibri"/>
              <a:cs typeface="Calibri"/>
              <a:sym typeface="Calibri"/>
            </a:endParaRPr>
          </a:p>
          <a:p>
            <a:pPr indent="-287019" lvl="0" marL="299085" marR="5638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every time the value of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decreases by 1, the value of t4  decreases by 4, because 4 *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is assigned to t4.</a:t>
            </a:r>
            <a:endParaRPr b="0" i="0" sz="1800" u="none" cap="none" strike="noStrike">
              <a:solidFill>
                <a:schemeClr val="dk1"/>
              </a:solidFill>
              <a:latin typeface="Calibri"/>
              <a:ea typeface="Calibri"/>
              <a:cs typeface="Calibri"/>
              <a:sym typeface="Calibri"/>
            </a:endParaRPr>
          </a:p>
          <a:p>
            <a:pPr indent="-287019" lvl="0" marL="299085" marR="10033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These variables, j and t4, thus form a good example of a pair  of induction variables.</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When there are two or more induction variables in a loop, it</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may be possible to get rid of all but one.</a:t>
            </a:r>
            <a:endParaRPr b="0" i="0" sz="1800" u="none" cap="none" strike="noStrike">
              <a:solidFill>
                <a:schemeClr val="dk1"/>
              </a:solidFill>
              <a:latin typeface="Calibri"/>
              <a:ea typeface="Calibri"/>
              <a:cs typeface="Calibri"/>
              <a:sym typeface="Calibri"/>
            </a:endParaRPr>
          </a:p>
          <a:p>
            <a:pPr indent="-287019" lvl="0" marL="299085" marR="47625"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Here in B3 , we cannot get rid of either j or t4 completely; t4  is used in </a:t>
            </a:r>
            <a:r>
              <a:rPr b="0" i="1" lang="en-US" sz="1800" u="none" cap="none" strike="noStrike">
                <a:solidFill>
                  <a:schemeClr val="dk1"/>
                </a:solidFill>
                <a:latin typeface="Calibri"/>
                <a:ea typeface="Calibri"/>
                <a:cs typeface="Calibri"/>
                <a:sym typeface="Calibri"/>
              </a:rPr>
              <a:t>B3 </a:t>
            </a:r>
            <a:r>
              <a:rPr b="0" i="0" lang="en-US" sz="1800" u="none" cap="none" strike="noStrike">
                <a:solidFill>
                  <a:schemeClr val="dk1"/>
                </a:solidFill>
                <a:latin typeface="Calibri"/>
                <a:ea typeface="Calibri"/>
                <a:cs typeface="Calibri"/>
                <a:sym typeface="Calibri"/>
              </a:rPr>
              <a:t>and j is used in </a:t>
            </a:r>
            <a:r>
              <a:rPr b="1" i="1" lang="en-US" sz="1800" u="none" cap="none" strike="noStrike">
                <a:solidFill>
                  <a:schemeClr val="dk1"/>
                </a:solidFill>
                <a:latin typeface="Calibri"/>
                <a:ea typeface="Calibri"/>
                <a:cs typeface="Calibri"/>
                <a:sym typeface="Calibri"/>
              </a:rPr>
              <a:t>B4.</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However, we can illustrate reduction in strength and a part of</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process of induction-variable elimination.</a:t>
            </a:r>
            <a:endParaRPr b="0" i="0" sz="1800" u="none" cap="none" strike="noStrike">
              <a:solidFill>
                <a:schemeClr val="dk1"/>
              </a:solidFill>
              <a:latin typeface="Calibri"/>
              <a:ea typeface="Calibri"/>
              <a:cs typeface="Calibri"/>
              <a:sym typeface="Calibri"/>
            </a:endParaRPr>
          </a:p>
        </p:txBody>
      </p:sp>
      <p:pic>
        <p:nvPicPr>
          <p:cNvPr id="386" name="Google Shape;386;p43"/>
          <p:cNvPicPr preferRelativeResize="0"/>
          <p:nvPr/>
        </p:nvPicPr>
        <p:blipFill rotWithShape="1">
          <a:blip r:embed="rId16">
            <a:alphaModFix/>
          </a:blip>
          <a:srcRect b="0" l="0" r="0" t="0"/>
          <a:stretch/>
        </p:blipFill>
        <p:spPr>
          <a:xfrm>
            <a:off x="6957059" y="1584960"/>
            <a:ext cx="4466844" cy="4876800"/>
          </a:xfrm>
          <a:prstGeom prst="rect">
            <a:avLst/>
          </a:prstGeom>
          <a:noFill/>
          <a:ln>
            <a:noFill/>
          </a:ln>
        </p:spPr>
      </p:pic>
      <p:sp>
        <p:nvSpPr>
          <p:cNvPr id="387" name="Google Shape;387;p4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388" name="Google Shape;388;p4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916939" y="609676"/>
            <a:ext cx="1007618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Induction Variables and Reduction in Strength</a:t>
            </a:r>
            <a:endParaRPr sz="4400"/>
          </a:p>
        </p:txBody>
      </p:sp>
      <p:grpSp>
        <p:nvGrpSpPr>
          <p:cNvPr id="394" name="Google Shape;394;p44"/>
          <p:cNvGrpSpPr/>
          <p:nvPr/>
        </p:nvGrpSpPr>
        <p:grpSpPr>
          <a:xfrm>
            <a:off x="3749040" y="1284732"/>
            <a:ext cx="8339455" cy="4954905"/>
            <a:chOff x="3749040" y="1284732"/>
            <a:chExt cx="8339455" cy="4954905"/>
          </a:xfrm>
        </p:grpSpPr>
        <p:pic>
          <p:nvPicPr>
            <p:cNvPr id="395" name="Google Shape;395;p44"/>
            <p:cNvPicPr preferRelativeResize="0"/>
            <p:nvPr/>
          </p:nvPicPr>
          <p:blipFill rotWithShape="1">
            <a:blip r:embed="rId3">
              <a:alphaModFix/>
            </a:blip>
            <a:srcRect b="0" l="0" r="0" t="0"/>
            <a:stretch/>
          </p:blipFill>
          <p:spPr>
            <a:xfrm>
              <a:off x="3749040" y="1284732"/>
              <a:ext cx="8339328" cy="4954524"/>
            </a:xfrm>
            <a:prstGeom prst="rect">
              <a:avLst/>
            </a:prstGeom>
            <a:noFill/>
            <a:ln>
              <a:noFill/>
            </a:ln>
          </p:spPr>
        </p:pic>
        <p:sp>
          <p:nvSpPr>
            <p:cNvPr id="396" name="Google Shape;396;p44"/>
            <p:cNvSpPr/>
            <p:nvPr/>
          </p:nvSpPr>
          <p:spPr>
            <a:xfrm>
              <a:off x="3749040" y="1284732"/>
              <a:ext cx="8339455" cy="4954905"/>
            </a:xfrm>
            <a:custGeom>
              <a:rect b="b" l="l" r="r" t="t"/>
              <a:pathLst>
                <a:path extrusionOk="0" h="4954905" w="8339455">
                  <a:moveTo>
                    <a:pt x="0" y="825753"/>
                  </a:moveTo>
                  <a:lnTo>
                    <a:pt x="1401" y="777234"/>
                  </a:lnTo>
                  <a:lnTo>
                    <a:pt x="5555" y="729452"/>
                  </a:lnTo>
                  <a:lnTo>
                    <a:pt x="12383" y="682486"/>
                  </a:lnTo>
                  <a:lnTo>
                    <a:pt x="21808" y="636414"/>
                  </a:lnTo>
                  <a:lnTo>
                    <a:pt x="33753" y="591312"/>
                  </a:lnTo>
                  <a:lnTo>
                    <a:pt x="48139" y="547258"/>
                  </a:lnTo>
                  <a:lnTo>
                    <a:pt x="64891" y="504330"/>
                  </a:lnTo>
                  <a:lnTo>
                    <a:pt x="83929" y="462605"/>
                  </a:lnTo>
                  <a:lnTo>
                    <a:pt x="105177" y="422161"/>
                  </a:lnTo>
                  <a:lnTo>
                    <a:pt x="128558" y="383074"/>
                  </a:lnTo>
                  <a:lnTo>
                    <a:pt x="153994" y="345423"/>
                  </a:lnTo>
                  <a:lnTo>
                    <a:pt x="181407" y="309284"/>
                  </a:lnTo>
                  <a:lnTo>
                    <a:pt x="210720" y="274736"/>
                  </a:lnTo>
                  <a:lnTo>
                    <a:pt x="241855" y="241855"/>
                  </a:lnTo>
                  <a:lnTo>
                    <a:pt x="274736" y="210720"/>
                  </a:lnTo>
                  <a:lnTo>
                    <a:pt x="309284" y="181407"/>
                  </a:lnTo>
                  <a:lnTo>
                    <a:pt x="345423" y="153994"/>
                  </a:lnTo>
                  <a:lnTo>
                    <a:pt x="383074" y="128558"/>
                  </a:lnTo>
                  <a:lnTo>
                    <a:pt x="422161" y="105177"/>
                  </a:lnTo>
                  <a:lnTo>
                    <a:pt x="462605" y="83929"/>
                  </a:lnTo>
                  <a:lnTo>
                    <a:pt x="504330" y="64891"/>
                  </a:lnTo>
                  <a:lnTo>
                    <a:pt x="547258" y="48139"/>
                  </a:lnTo>
                  <a:lnTo>
                    <a:pt x="591312" y="33753"/>
                  </a:lnTo>
                  <a:lnTo>
                    <a:pt x="636414" y="21808"/>
                  </a:lnTo>
                  <a:lnTo>
                    <a:pt x="682486" y="12383"/>
                  </a:lnTo>
                  <a:lnTo>
                    <a:pt x="729452" y="5555"/>
                  </a:lnTo>
                  <a:lnTo>
                    <a:pt x="777234" y="1401"/>
                  </a:lnTo>
                  <a:lnTo>
                    <a:pt x="825754" y="0"/>
                  </a:lnTo>
                  <a:lnTo>
                    <a:pt x="1389888" y="0"/>
                  </a:lnTo>
                  <a:lnTo>
                    <a:pt x="3474719" y="0"/>
                  </a:lnTo>
                  <a:lnTo>
                    <a:pt x="7513574" y="0"/>
                  </a:lnTo>
                  <a:lnTo>
                    <a:pt x="7562093" y="1401"/>
                  </a:lnTo>
                  <a:lnTo>
                    <a:pt x="7609875" y="5555"/>
                  </a:lnTo>
                  <a:lnTo>
                    <a:pt x="7656841" y="12383"/>
                  </a:lnTo>
                  <a:lnTo>
                    <a:pt x="7702913" y="21808"/>
                  </a:lnTo>
                  <a:lnTo>
                    <a:pt x="7748015" y="33753"/>
                  </a:lnTo>
                  <a:lnTo>
                    <a:pt x="7792069" y="48139"/>
                  </a:lnTo>
                  <a:lnTo>
                    <a:pt x="7834997" y="64891"/>
                  </a:lnTo>
                  <a:lnTo>
                    <a:pt x="7876722" y="83929"/>
                  </a:lnTo>
                  <a:lnTo>
                    <a:pt x="7917166" y="105177"/>
                  </a:lnTo>
                  <a:lnTo>
                    <a:pt x="7956253" y="128558"/>
                  </a:lnTo>
                  <a:lnTo>
                    <a:pt x="7993904" y="153994"/>
                  </a:lnTo>
                  <a:lnTo>
                    <a:pt x="8030043" y="181407"/>
                  </a:lnTo>
                  <a:lnTo>
                    <a:pt x="8064591" y="210720"/>
                  </a:lnTo>
                  <a:lnTo>
                    <a:pt x="8097472" y="241855"/>
                  </a:lnTo>
                  <a:lnTo>
                    <a:pt x="8128607" y="274736"/>
                  </a:lnTo>
                  <a:lnTo>
                    <a:pt x="8157920" y="309284"/>
                  </a:lnTo>
                  <a:lnTo>
                    <a:pt x="8185333" y="345423"/>
                  </a:lnTo>
                  <a:lnTo>
                    <a:pt x="8210769" y="383074"/>
                  </a:lnTo>
                  <a:lnTo>
                    <a:pt x="8234150" y="422161"/>
                  </a:lnTo>
                  <a:lnTo>
                    <a:pt x="8255398" y="462605"/>
                  </a:lnTo>
                  <a:lnTo>
                    <a:pt x="8274436" y="504330"/>
                  </a:lnTo>
                  <a:lnTo>
                    <a:pt x="8291188" y="547258"/>
                  </a:lnTo>
                  <a:lnTo>
                    <a:pt x="8305574" y="591312"/>
                  </a:lnTo>
                  <a:lnTo>
                    <a:pt x="8317519" y="636414"/>
                  </a:lnTo>
                  <a:lnTo>
                    <a:pt x="8326944" y="682486"/>
                  </a:lnTo>
                  <a:lnTo>
                    <a:pt x="8333772" y="729452"/>
                  </a:lnTo>
                  <a:lnTo>
                    <a:pt x="8337926" y="777234"/>
                  </a:lnTo>
                  <a:lnTo>
                    <a:pt x="8339328" y="825753"/>
                  </a:lnTo>
                  <a:lnTo>
                    <a:pt x="8339328" y="2890138"/>
                  </a:lnTo>
                  <a:lnTo>
                    <a:pt x="8339328" y="4128769"/>
                  </a:lnTo>
                  <a:lnTo>
                    <a:pt x="8337926" y="4177288"/>
                  </a:lnTo>
                  <a:lnTo>
                    <a:pt x="8333772" y="4225069"/>
                  </a:lnTo>
                  <a:lnTo>
                    <a:pt x="8326944" y="4272033"/>
                  </a:lnTo>
                  <a:lnTo>
                    <a:pt x="8317519" y="4318105"/>
                  </a:lnTo>
                  <a:lnTo>
                    <a:pt x="8305574" y="4363206"/>
                  </a:lnTo>
                  <a:lnTo>
                    <a:pt x="8291188" y="4407259"/>
                  </a:lnTo>
                  <a:lnTo>
                    <a:pt x="8274436" y="4450187"/>
                  </a:lnTo>
                  <a:lnTo>
                    <a:pt x="8255398" y="4491912"/>
                  </a:lnTo>
                  <a:lnTo>
                    <a:pt x="8234150" y="4532357"/>
                  </a:lnTo>
                  <a:lnTo>
                    <a:pt x="8210769" y="4571443"/>
                  </a:lnTo>
                  <a:lnTo>
                    <a:pt x="8185333" y="4609095"/>
                  </a:lnTo>
                  <a:lnTo>
                    <a:pt x="8157920" y="4645234"/>
                  </a:lnTo>
                  <a:lnTo>
                    <a:pt x="8128607" y="4679782"/>
                  </a:lnTo>
                  <a:lnTo>
                    <a:pt x="8097472" y="4712663"/>
                  </a:lnTo>
                  <a:lnTo>
                    <a:pt x="8064591" y="4743799"/>
                  </a:lnTo>
                  <a:lnTo>
                    <a:pt x="8030043" y="4773112"/>
                  </a:lnTo>
                  <a:lnTo>
                    <a:pt x="7993904" y="4800526"/>
                  </a:lnTo>
                  <a:lnTo>
                    <a:pt x="7956253" y="4825962"/>
                  </a:lnTo>
                  <a:lnTo>
                    <a:pt x="7917166" y="4849343"/>
                  </a:lnTo>
                  <a:lnTo>
                    <a:pt x="7876722" y="4870592"/>
                  </a:lnTo>
                  <a:lnTo>
                    <a:pt x="7834997" y="4889631"/>
                  </a:lnTo>
                  <a:lnTo>
                    <a:pt x="7792069" y="4906382"/>
                  </a:lnTo>
                  <a:lnTo>
                    <a:pt x="7748015" y="4920769"/>
                  </a:lnTo>
                  <a:lnTo>
                    <a:pt x="7702913" y="4932714"/>
                  </a:lnTo>
                  <a:lnTo>
                    <a:pt x="7656841" y="4942140"/>
                  </a:lnTo>
                  <a:lnTo>
                    <a:pt x="7609875" y="4948968"/>
                  </a:lnTo>
                  <a:lnTo>
                    <a:pt x="7562093" y="4953122"/>
                  </a:lnTo>
                  <a:lnTo>
                    <a:pt x="7513574" y="4954524"/>
                  </a:lnTo>
                  <a:lnTo>
                    <a:pt x="3474719" y="4954524"/>
                  </a:lnTo>
                  <a:lnTo>
                    <a:pt x="1389888" y="4954524"/>
                  </a:lnTo>
                  <a:lnTo>
                    <a:pt x="825754" y="4954524"/>
                  </a:lnTo>
                  <a:lnTo>
                    <a:pt x="777234" y="4953122"/>
                  </a:lnTo>
                  <a:lnTo>
                    <a:pt x="729452" y="4948968"/>
                  </a:lnTo>
                  <a:lnTo>
                    <a:pt x="682486" y="4942140"/>
                  </a:lnTo>
                  <a:lnTo>
                    <a:pt x="636414" y="4932714"/>
                  </a:lnTo>
                  <a:lnTo>
                    <a:pt x="591312" y="4920769"/>
                  </a:lnTo>
                  <a:lnTo>
                    <a:pt x="547258" y="4906382"/>
                  </a:lnTo>
                  <a:lnTo>
                    <a:pt x="504330" y="4889631"/>
                  </a:lnTo>
                  <a:lnTo>
                    <a:pt x="462605" y="4870592"/>
                  </a:lnTo>
                  <a:lnTo>
                    <a:pt x="422161" y="4849343"/>
                  </a:lnTo>
                  <a:lnTo>
                    <a:pt x="383074" y="4825962"/>
                  </a:lnTo>
                  <a:lnTo>
                    <a:pt x="345423" y="4800526"/>
                  </a:lnTo>
                  <a:lnTo>
                    <a:pt x="309284" y="4773112"/>
                  </a:lnTo>
                  <a:lnTo>
                    <a:pt x="274736" y="4743799"/>
                  </a:lnTo>
                  <a:lnTo>
                    <a:pt x="241855" y="4712663"/>
                  </a:lnTo>
                  <a:lnTo>
                    <a:pt x="210720" y="4679782"/>
                  </a:lnTo>
                  <a:lnTo>
                    <a:pt x="181407" y="4645234"/>
                  </a:lnTo>
                  <a:lnTo>
                    <a:pt x="153994" y="4609095"/>
                  </a:lnTo>
                  <a:lnTo>
                    <a:pt x="128558" y="4571443"/>
                  </a:lnTo>
                  <a:lnTo>
                    <a:pt x="105177" y="4532357"/>
                  </a:lnTo>
                  <a:lnTo>
                    <a:pt x="83929" y="4491912"/>
                  </a:lnTo>
                  <a:lnTo>
                    <a:pt x="64891" y="4450187"/>
                  </a:lnTo>
                  <a:lnTo>
                    <a:pt x="48139" y="4407259"/>
                  </a:lnTo>
                  <a:lnTo>
                    <a:pt x="33753" y="4363206"/>
                  </a:lnTo>
                  <a:lnTo>
                    <a:pt x="21808" y="4318105"/>
                  </a:lnTo>
                  <a:lnTo>
                    <a:pt x="12383" y="4272033"/>
                  </a:lnTo>
                  <a:lnTo>
                    <a:pt x="5555" y="4225069"/>
                  </a:lnTo>
                  <a:lnTo>
                    <a:pt x="1401" y="4177288"/>
                  </a:lnTo>
                  <a:lnTo>
                    <a:pt x="0" y="4128769"/>
                  </a:lnTo>
                  <a:lnTo>
                    <a:pt x="0" y="3444493"/>
                  </a:lnTo>
                  <a:lnTo>
                    <a:pt x="0" y="2890138"/>
                  </a:lnTo>
                  <a:lnTo>
                    <a:pt x="0" y="825753"/>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97" name="Google Shape;397;p44"/>
            <p:cNvPicPr preferRelativeResize="0"/>
            <p:nvPr/>
          </p:nvPicPr>
          <p:blipFill rotWithShape="1">
            <a:blip r:embed="rId4">
              <a:alphaModFix/>
            </a:blip>
            <a:srcRect b="0" l="0" r="0" t="0"/>
            <a:stretch/>
          </p:blipFill>
          <p:spPr>
            <a:xfrm>
              <a:off x="4277868" y="2862072"/>
              <a:ext cx="6016751" cy="513588"/>
            </a:xfrm>
            <a:prstGeom prst="rect">
              <a:avLst/>
            </a:prstGeom>
            <a:noFill/>
            <a:ln>
              <a:noFill/>
            </a:ln>
          </p:spPr>
        </p:pic>
        <p:pic>
          <p:nvPicPr>
            <p:cNvPr id="398" name="Google Shape;398;p44"/>
            <p:cNvPicPr preferRelativeResize="0"/>
            <p:nvPr/>
          </p:nvPicPr>
          <p:blipFill rotWithShape="1">
            <a:blip r:embed="rId5">
              <a:alphaModFix/>
            </a:blip>
            <a:srcRect b="0" l="0" r="0" t="0"/>
            <a:stretch/>
          </p:blipFill>
          <p:spPr>
            <a:xfrm>
              <a:off x="9986772" y="2862072"/>
              <a:ext cx="377951" cy="513588"/>
            </a:xfrm>
            <a:prstGeom prst="rect">
              <a:avLst/>
            </a:prstGeom>
            <a:noFill/>
            <a:ln>
              <a:noFill/>
            </a:ln>
          </p:spPr>
        </p:pic>
        <p:pic>
          <p:nvPicPr>
            <p:cNvPr id="399" name="Google Shape;399;p44"/>
            <p:cNvPicPr preferRelativeResize="0"/>
            <p:nvPr/>
          </p:nvPicPr>
          <p:blipFill rotWithShape="1">
            <a:blip r:embed="rId6">
              <a:alphaModFix/>
            </a:blip>
            <a:srcRect b="0" l="0" r="0" t="0"/>
            <a:stretch/>
          </p:blipFill>
          <p:spPr>
            <a:xfrm>
              <a:off x="10056876" y="2862072"/>
              <a:ext cx="484631" cy="513588"/>
            </a:xfrm>
            <a:prstGeom prst="rect">
              <a:avLst/>
            </a:prstGeom>
            <a:noFill/>
            <a:ln>
              <a:noFill/>
            </a:ln>
          </p:spPr>
        </p:pic>
        <p:pic>
          <p:nvPicPr>
            <p:cNvPr id="400" name="Google Shape;400;p44"/>
            <p:cNvPicPr preferRelativeResize="0"/>
            <p:nvPr/>
          </p:nvPicPr>
          <p:blipFill rotWithShape="1">
            <a:blip r:embed="rId7">
              <a:alphaModFix/>
            </a:blip>
            <a:srcRect b="0" l="0" r="0" t="0"/>
            <a:stretch/>
          </p:blipFill>
          <p:spPr>
            <a:xfrm>
              <a:off x="3948684" y="4794503"/>
              <a:ext cx="368808" cy="481584"/>
            </a:xfrm>
            <a:prstGeom prst="rect">
              <a:avLst/>
            </a:prstGeom>
            <a:noFill/>
            <a:ln>
              <a:noFill/>
            </a:ln>
          </p:spPr>
        </p:pic>
        <p:pic>
          <p:nvPicPr>
            <p:cNvPr id="401" name="Google Shape;401;p44"/>
            <p:cNvPicPr preferRelativeResize="0"/>
            <p:nvPr/>
          </p:nvPicPr>
          <p:blipFill rotWithShape="1">
            <a:blip r:embed="rId8">
              <a:alphaModFix/>
            </a:blip>
            <a:srcRect b="0" l="0" r="0" t="0"/>
            <a:stretch/>
          </p:blipFill>
          <p:spPr>
            <a:xfrm>
              <a:off x="4226052" y="4782311"/>
              <a:ext cx="7626096" cy="513588"/>
            </a:xfrm>
            <a:prstGeom prst="rect">
              <a:avLst/>
            </a:prstGeom>
            <a:noFill/>
            <a:ln>
              <a:noFill/>
            </a:ln>
          </p:spPr>
        </p:pic>
        <p:pic>
          <p:nvPicPr>
            <p:cNvPr id="402" name="Google Shape;402;p44"/>
            <p:cNvPicPr preferRelativeResize="0"/>
            <p:nvPr/>
          </p:nvPicPr>
          <p:blipFill rotWithShape="1">
            <a:blip r:embed="rId9">
              <a:alphaModFix/>
            </a:blip>
            <a:srcRect b="0" l="0" r="0" t="0"/>
            <a:stretch/>
          </p:blipFill>
          <p:spPr>
            <a:xfrm>
              <a:off x="4226052" y="5056632"/>
              <a:ext cx="7552944" cy="513588"/>
            </a:xfrm>
            <a:prstGeom prst="rect">
              <a:avLst/>
            </a:prstGeom>
            <a:noFill/>
            <a:ln>
              <a:noFill/>
            </a:ln>
          </p:spPr>
        </p:pic>
        <p:pic>
          <p:nvPicPr>
            <p:cNvPr id="403" name="Google Shape;403;p44"/>
            <p:cNvPicPr preferRelativeResize="0"/>
            <p:nvPr/>
          </p:nvPicPr>
          <p:blipFill rotWithShape="1">
            <a:blip r:embed="rId10">
              <a:alphaModFix/>
            </a:blip>
            <a:srcRect b="0" l="0" r="0" t="0"/>
            <a:stretch/>
          </p:blipFill>
          <p:spPr>
            <a:xfrm>
              <a:off x="4226052" y="5330952"/>
              <a:ext cx="2548128" cy="513588"/>
            </a:xfrm>
            <a:prstGeom prst="rect">
              <a:avLst/>
            </a:prstGeom>
            <a:noFill/>
            <a:ln>
              <a:noFill/>
            </a:ln>
          </p:spPr>
        </p:pic>
      </p:grpSp>
      <p:sp>
        <p:nvSpPr>
          <p:cNvPr id="404" name="Google Shape;404;p44"/>
          <p:cNvSpPr txBox="1"/>
          <p:nvPr/>
        </p:nvSpPr>
        <p:spPr>
          <a:xfrm>
            <a:off x="4070730" y="1814321"/>
            <a:ext cx="7606665" cy="386715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As the relationship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surely holds after assignment to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in and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is not</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changed elsewhere in the inner loop around B3</a:t>
            </a:r>
            <a:endParaRPr b="0" i="0" sz="1800" u="none" cap="none" strike="noStrike">
              <a:solidFill>
                <a:schemeClr val="dk1"/>
              </a:solidFill>
              <a:latin typeface="Calibri"/>
              <a:ea typeface="Calibri"/>
              <a:cs typeface="Calibri"/>
              <a:sym typeface="Calibri"/>
            </a:endParaRPr>
          </a:p>
          <a:p>
            <a:pPr indent="-339090" lvl="0" marL="35115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follows that just after the statement j = j -1 the relationship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must hold.</a:t>
            </a:r>
            <a:endParaRPr b="0" i="0" sz="1800" u="none" cap="none" strike="noStrike">
              <a:solidFill>
                <a:schemeClr val="dk1"/>
              </a:solidFill>
              <a:latin typeface="Calibri"/>
              <a:ea typeface="Calibri"/>
              <a:cs typeface="Calibri"/>
              <a:sym typeface="Calibri"/>
            </a:endParaRPr>
          </a:p>
          <a:p>
            <a:pPr indent="-339090" lvl="0" marL="351155"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FF0000"/>
                </a:solidFill>
                <a:latin typeface="Calibri"/>
                <a:ea typeface="Calibri"/>
                <a:cs typeface="Calibri"/>
                <a:sym typeface="Calibri"/>
              </a:rPr>
              <a:t>We may therefore replace the assignment t4 = 4* j by t4 = t4-4.</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only problem is that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does not have a value when we enter block B3 for</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time.</a:t>
            </a:r>
            <a:endParaRPr b="0" i="0" sz="1800" u="none" cap="none" strike="noStrike">
              <a:solidFill>
                <a:schemeClr val="dk1"/>
              </a:solidFill>
              <a:latin typeface="Calibri"/>
              <a:ea typeface="Calibri"/>
              <a:cs typeface="Calibri"/>
              <a:sym typeface="Calibri"/>
            </a:endParaRPr>
          </a:p>
          <a:p>
            <a:pPr indent="-287019" lvl="0" marL="299085" marR="47625"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Since we must maintain the relationship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on entry to the block B3, we  place an initialization of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at the end of the block where j itself is initialized</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So in block B1 we can added one more instruction, which is executed once in</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block B1,</a:t>
            </a:r>
            <a:endParaRPr b="0" i="0" sz="1800" u="none" cap="none" strike="noStrike">
              <a:solidFill>
                <a:schemeClr val="dk1"/>
              </a:solidFill>
              <a:latin typeface="Calibri"/>
              <a:ea typeface="Calibri"/>
              <a:cs typeface="Calibri"/>
              <a:sym typeface="Calibri"/>
            </a:endParaRPr>
          </a:p>
          <a:p>
            <a:pPr indent="-287019" lvl="0" marL="299085" marR="31750" rtl="0" algn="l">
              <a:lnSpc>
                <a:spcPct val="100000"/>
              </a:lnSpc>
              <a:spcBef>
                <a:spcPts val="0"/>
              </a:spcBef>
              <a:spcAft>
                <a:spcPts val="0"/>
              </a:spcAft>
              <a:buClr>
                <a:srgbClr val="6F2F9F"/>
              </a:buClr>
              <a:buSzPts val="1800"/>
              <a:buFont typeface="Arial"/>
              <a:buChar char="•"/>
            </a:pPr>
            <a:r>
              <a:rPr b="1" i="0" lang="en-US" sz="1800" u="none" cap="none" strike="noStrike">
                <a:solidFill>
                  <a:srgbClr val="6F2F9F"/>
                </a:solidFill>
                <a:latin typeface="Calibri"/>
                <a:ea typeface="Calibri"/>
                <a:cs typeface="Calibri"/>
                <a:sym typeface="Calibri"/>
              </a:rPr>
              <a:t>The replacement of a multiplication by a subtraction will speed up the object  code if multiplication takes more time than addition or subtraction, as is the  case on many machines</a:t>
            </a:r>
            <a:endParaRPr b="0" i="0" sz="1800" u="none" cap="none" strike="noStrike">
              <a:solidFill>
                <a:schemeClr val="dk1"/>
              </a:solidFill>
              <a:latin typeface="Calibri"/>
              <a:ea typeface="Calibri"/>
              <a:cs typeface="Calibri"/>
              <a:sym typeface="Calibri"/>
            </a:endParaRPr>
          </a:p>
        </p:txBody>
      </p:sp>
      <p:grpSp>
        <p:nvGrpSpPr>
          <p:cNvPr id="405" name="Google Shape;405;p44"/>
          <p:cNvGrpSpPr/>
          <p:nvPr/>
        </p:nvGrpSpPr>
        <p:grpSpPr>
          <a:xfrm>
            <a:off x="729995" y="1599438"/>
            <a:ext cx="3019044" cy="3862070"/>
            <a:chOff x="729995" y="1599438"/>
            <a:chExt cx="3019044" cy="3862070"/>
          </a:xfrm>
        </p:grpSpPr>
        <p:pic>
          <p:nvPicPr>
            <p:cNvPr id="406" name="Google Shape;406;p44"/>
            <p:cNvPicPr preferRelativeResize="0"/>
            <p:nvPr/>
          </p:nvPicPr>
          <p:blipFill rotWithShape="1">
            <a:blip r:embed="rId11">
              <a:alphaModFix/>
            </a:blip>
            <a:srcRect b="0" l="0" r="0" t="0"/>
            <a:stretch/>
          </p:blipFill>
          <p:spPr>
            <a:xfrm>
              <a:off x="729995" y="1690116"/>
              <a:ext cx="3019044" cy="3601212"/>
            </a:xfrm>
            <a:prstGeom prst="rect">
              <a:avLst/>
            </a:prstGeom>
            <a:noFill/>
            <a:ln>
              <a:noFill/>
            </a:ln>
          </p:spPr>
        </p:pic>
        <p:sp>
          <p:nvSpPr>
            <p:cNvPr id="407" name="Google Shape;407;p44"/>
            <p:cNvSpPr/>
            <p:nvPr/>
          </p:nvSpPr>
          <p:spPr>
            <a:xfrm>
              <a:off x="838961" y="1599438"/>
              <a:ext cx="2715895" cy="3862070"/>
            </a:xfrm>
            <a:custGeom>
              <a:rect b="b" l="l" r="r" t="t"/>
              <a:pathLst>
                <a:path extrusionOk="0" h="3862070" w="2715895">
                  <a:moveTo>
                    <a:pt x="0" y="3152394"/>
                  </a:moveTo>
                  <a:lnTo>
                    <a:pt x="5549" y="3087823"/>
                  </a:lnTo>
                  <a:lnTo>
                    <a:pt x="21877" y="3024876"/>
                  </a:lnTo>
                  <a:lnTo>
                    <a:pt x="48505" y="2963804"/>
                  </a:lnTo>
                  <a:lnTo>
                    <a:pt x="84953" y="2904856"/>
                  </a:lnTo>
                  <a:lnTo>
                    <a:pt x="130741" y="2848284"/>
                  </a:lnTo>
                  <a:lnTo>
                    <a:pt x="185391" y="2794338"/>
                  </a:lnTo>
                  <a:lnTo>
                    <a:pt x="215890" y="2768428"/>
                  </a:lnTo>
                  <a:lnTo>
                    <a:pt x="248423" y="2743268"/>
                  </a:lnTo>
                  <a:lnTo>
                    <a:pt x="282933" y="2718890"/>
                  </a:lnTo>
                  <a:lnTo>
                    <a:pt x="319358" y="2695325"/>
                  </a:lnTo>
                  <a:lnTo>
                    <a:pt x="357639" y="2672604"/>
                  </a:lnTo>
                  <a:lnTo>
                    <a:pt x="397716" y="2650759"/>
                  </a:lnTo>
                  <a:lnTo>
                    <a:pt x="439529" y="2629821"/>
                  </a:lnTo>
                  <a:lnTo>
                    <a:pt x="483018" y="2609821"/>
                  </a:lnTo>
                  <a:lnTo>
                    <a:pt x="528123" y="2590791"/>
                  </a:lnTo>
                  <a:lnTo>
                    <a:pt x="574784" y="2572761"/>
                  </a:lnTo>
                  <a:lnTo>
                    <a:pt x="622941" y="2555764"/>
                  </a:lnTo>
                  <a:lnTo>
                    <a:pt x="672535" y="2539830"/>
                  </a:lnTo>
                  <a:lnTo>
                    <a:pt x="723505" y="2524991"/>
                  </a:lnTo>
                  <a:lnTo>
                    <a:pt x="775792" y="2511278"/>
                  </a:lnTo>
                  <a:lnTo>
                    <a:pt x="829335" y="2498723"/>
                  </a:lnTo>
                  <a:lnTo>
                    <a:pt x="884075" y="2487356"/>
                  </a:lnTo>
                  <a:lnTo>
                    <a:pt x="939952" y="2477209"/>
                  </a:lnTo>
                  <a:lnTo>
                    <a:pt x="996905" y="2468313"/>
                  </a:lnTo>
                  <a:lnTo>
                    <a:pt x="1054876" y="2460700"/>
                  </a:lnTo>
                  <a:lnTo>
                    <a:pt x="1113803" y="2454402"/>
                  </a:lnTo>
                  <a:lnTo>
                    <a:pt x="1173627" y="2449448"/>
                  </a:lnTo>
                  <a:lnTo>
                    <a:pt x="1234289" y="2445871"/>
                  </a:lnTo>
                  <a:lnTo>
                    <a:pt x="1295728" y="2443702"/>
                  </a:lnTo>
                  <a:lnTo>
                    <a:pt x="1357883" y="2442972"/>
                  </a:lnTo>
                  <a:lnTo>
                    <a:pt x="1420039" y="2443702"/>
                  </a:lnTo>
                  <a:lnTo>
                    <a:pt x="1481478" y="2445871"/>
                  </a:lnTo>
                  <a:lnTo>
                    <a:pt x="1542140" y="2449448"/>
                  </a:lnTo>
                  <a:lnTo>
                    <a:pt x="1601964" y="2454402"/>
                  </a:lnTo>
                  <a:lnTo>
                    <a:pt x="1660891" y="2460700"/>
                  </a:lnTo>
                  <a:lnTo>
                    <a:pt x="1718862" y="2468313"/>
                  </a:lnTo>
                  <a:lnTo>
                    <a:pt x="1775815" y="2477209"/>
                  </a:lnTo>
                  <a:lnTo>
                    <a:pt x="1831692" y="2487356"/>
                  </a:lnTo>
                  <a:lnTo>
                    <a:pt x="1886432" y="2498723"/>
                  </a:lnTo>
                  <a:lnTo>
                    <a:pt x="1939975" y="2511278"/>
                  </a:lnTo>
                  <a:lnTo>
                    <a:pt x="1992262" y="2524991"/>
                  </a:lnTo>
                  <a:lnTo>
                    <a:pt x="2043232" y="2539830"/>
                  </a:lnTo>
                  <a:lnTo>
                    <a:pt x="2092826" y="2555764"/>
                  </a:lnTo>
                  <a:lnTo>
                    <a:pt x="2140983" y="2572761"/>
                  </a:lnTo>
                  <a:lnTo>
                    <a:pt x="2187644" y="2590791"/>
                  </a:lnTo>
                  <a:lnTo>
                    <a:pt x="2232749" y="2609821"/>
                  </a:lnTo>
                  <a:lnTo>
                    <a:pt x="2276238" y="2629821"/>
                  </a:lnTo>
                  <a:lnTo>
                    <a:pt x="2318051" y="2650759"/>
                  </a:lnTo>
                  <a:lnTo>
                    <a:pt x="2358128" y="2672604"/>
                  </a:lnTo>
                  <a:lnTo>
                    <a:pt x="2396409" y="2695325"/>
                  </a:lnTo>
                  <a:lnTo>
                    <a:pt x="2432834" y="2718890"/>
                  </a:lnTo>
                  <a:lnTo>
                    <a:pt x="2467344" y="2743268"/>
                  </a:lnTo>
                  <a:lnTo>
                    <a:pt x="2499877" y="2768428"/>
                  </a:lnTo>
                  <a:lnTo>
                    <a:pt x="2530376" y="2794338"/>
                  </a:lnTo>
                  <a:lnTo>
                    <a:pt x="2558778" y="2820967"/>
                  </a:lnTo>
                  <a:lnTo>
                    <a:pt x="2609058" y="2876258"/>
                  </a:lnTo>
                  <a:lnTo>
                    <a:pt x="2650236" y="2934049"/>
                  </a:lnTo>
                  <a:lnTo>
                    <a:pt x="2681834" y="2994090"/>
                  </a:lnTo>
                  <a:lnTo>
                    <a:pt x="2703372" y="3056131"/>
                  </a:lnTo>
                  <a:lnTo>
                    <a:pt x="2714370" y="3119921"/>
                  </a:lnTo>
                  <a:lnTo>
                    <a:pt x="2715767" y="3152394"/>
                  </a:lnTo>
                  <a:lnTo>
                    <a:pt x="2714370" y="3184866"/>
                  </a:lnTo>
                  <a:lnTo>
                    <a:pt x="2703372" y="3248656"/>
                  </a:lnTo>
                  <a:lnTo>
                    <a:pt x="2681834" y="3310697"/>
                  </a:lnTo>
                  <a:lnTo>
                    <a:pt x="2650236" y="3370738"/>
                  </a:lnTo>
                  <a:lnTo>
                    <a:pt x="2609058" y="3428529"/>
                  </a:lnTo>
                  <a:lnTo>
                    <a:pt x="2558778" y="3483820"/>
                  </a:lnTo>
                  <a:lnTo>
                    <a:pt x="2530376" y="3510449"/>
                  </a:lnTo>
                  <a:lnTo>
                    <a:pt x="2499877" y="3536359"/>
                  </a:lnTo>
                  <a:lnTo>
                    <a:pt x="2467344" y="3561519"/>
                  </a:lnTo>
                  <a:lnTo>
                    <a:pt x="2432834" y="3585897"/>
                  </a:lnTo>
                  <a:lnTo>
                    <a:pt x="2396409" y="3609462"/>
                  </a:lnTo>
                  <a:lnTo>
                    <a:pt x="2358128" y="3632183"/>
                  </a:lnTo>
                  <a:lnTo>
                    <a:pt x="2318051" y="3654028"/>
                  </a:lnTo>
                  <a:lnTo>
                    <a:pt x="2276238" y="3674966"/>
                  </a:lnTo>
                  <a:lnTo>
                    <a:pt x="2232749" y="3694966"/>
                  </a:lnTo>
                  <a:lnTo>
                    <a:pt x="2187644" y="3713996"/>
                  </a:lnTo>
                  <a:lnTo>
                    <a:pt x="2140983" y="3732026"/>
                  </a:lnTo>
                  <a:lnTo>
                    <a:pt x="2092826" y="3749023"/>
                  </a:lnTo>
                  <a:lnTo>
                    <a:pt x="2043232" y="3764957"/>
                  </a:lnTo>
                  <a:lnTo>
                    <a:pt x="1992262" y="3779796"/>
                  </a:lnTo>
                  <a:lnTo>
                    <a:pt x="1939975" y="3793509"/>
                  </a:lnTo>
                  <a:lnTo>
                    <a:pt x="1886432" y="3806064"/>
                  </a:lnTo>
                  <a:lnTo>
                    <a:pt x="1831692" y="3817431"/>
                  </a:lnTo>
                  <a:lnTo>
                    <a:pt x="1775815" y="3827578"/>
                  </a:lnTo>
                  <a:lnTo>
                    <a:pt x="1718862" y="3836474"/>
                  </a:lnTo>
                  <a:lnTo>
                    <a:pt x="1660891" y="3844087"/>
                  </a:lnTo>
                  <a:lnTo>
                    <a:pt x="1601964" y="3850385"/>
                  </a:lnTo>
                  <a:lnTo>
                    <a:pt x="1542140" y="3855339"/>
                  </a:lnTo>
                  <a:lnTo>
                    <a:pt x="1481478" y="3858916"/>
                  </a:lnTo>
                  <a:lnTo>
                    <a:pt x="1420039" y="3861085"/>
                  </a:lnTo>
                  <a:lnTo>
                    <a:pt x="1357883" y="3861816"/>
                  </a:lnTo>
                  <a:lnTo>
                    <a:pt x="1295728" y="3861085"/>
                  </a:lnTo>
                  <a:lnTo>
                    <a:pt x="1234289" y="3858916"/>
                  </a:lnTo>
                  <a:lnTo>
                    <a:pt x="1173627" y="3855339"/>
                  </a:lnTo>
                  <a:lnTo>
                    <a:pt x="1113803" y="3850386"/>
                  </a:lnTo>
                  <a:lnTo>
                    <a:pt x="1054876" y="3844087"/>
                  </a:lnTo>
                  <a:lnTo>
                    <a:pt x="996905" y="3836474"/>
                  </a:lnTo>
                  <a:lnTo>
                    <a:pt x="939952" y="3827578"/>
                  </a:lnTo>
                  <a:lnTo>
                    <a:pt x="884075" y="3817431"/>
                  </a:lnTo>
                  <a:lnTo>
                    <a:pt x="829335" y="3806064"/>
                  </a:lnTo>
                  <a:lnTo>
                    <a:pt x="775792" y="3793509"/>
                  </a:lnTo>
                  <a:lnTo>
                    <a:pt x="723505" y="3779796"/>
                  </a:lnTo>
                  <a:lnTo>
                    <a:pt x="672535" y="3764957"/>
                  </a:lnTo>
                  <a:lnTo>
                    <a:pt x="622941" y="3749023"/>
                  </a:lnTo>
                  <a:lnTo>
                    <a:pt x="574784" y="3732026"/>
                  </a:lnTo>
                  <a:lnTo>
                    <a:pt x="528123" y="3713996"/>
                  </a:lnTo>
                  <a:lnTo>
                    <a:pt x="483018" y="3694966"/>
                  </a:lnTo>
                  <a:lnTo>
                    <a:pt x="439529" y="3674966"/>
                  </a:lnTo>
                  <a:lnTo>
                    <a:pt x="397716" y="3654028"/>
                  </a:lnTo>
                  <a:lnTo>
                    <a:pt x="357639" y="3632183"/>
                  </a:lnTo>
                  <a:lnTo>
                    <a:pt x="319358" y="3609462"/>
                  </a:lnTo>
                  <a:lnTo>
                    <a:pt x="282933" y="3585897"/>
                  </a:lnTo>
                  <a:lnTo>
                    <a:pt x="248423" y="3561519"/>
                  </a:lnTo>
                  <a:lnTo>
                    <a:pt x="215890" y="3536359"/>
                  </a:lnTo>
                  <a:lnTo>
                    <a:pt x="185391" y="3510449"/>
                  </a:lnTo>
                  <a:lnTo>
                    <a:pt x="156989" y="3483820"/>
                  </a:lnTo>
                  <a:lnTo>
                    <a:pt x="106709" y="3428529"/>
                  </a:lnTo>
                  <a:lnTo>
                    <a:pt x="65531" y="3370738"/>
                  </a:lnTo>
                  <a:lnTo>
                    <a:pt x="33933" y="3310697"/>
                  </a:lnTo>
                  <a:lnTo>
                    <a:pt x="12395" y="3248656"/>
                  </a:lnTo>
                  <a:lnTo>
                    <a:pt x="1397" y="3184866"/>
                  </a:lnTo>
                  <a:lnTo>
                    <a:pt x="0" y="3152394"/>
                  </a:lnTo>
                  <a:close/>
                </a:path>
                <a:path extrusionOk="0" h="3862070" w="2715895">
                  <a:moveTo>
                    <a:pt x="0" y="708660"/>
                  </a:moveTo>
                  <a:lnTo>
                    <a:pt x="5549" y="644152"/>
                  </a:lnTo>
                  <a:lnTo>
                    <a:pt x="21877" y="581269"/>
                  </a:lnTo>
                  <a:lnTo>
                    <a:pt x="48505" y="520259"/>
                  </a:lnTo>
                  <a:lnTo>
                    <a:pt x="84953" y="461372"/>
                  </a:lnTo>
                  <a:lnTo>
                    <a:pt x="130741" y="404860"/>
                  </a:lnTo>
                  <a:lnTo>
                    <a:pt x="185391" y="350971"/>
                  </a:lnTo>
                  <a:lnTo>
                    <a:pt x="215890" y="325089"/>
                  </a:lnTo>
                  <a:lnTo>
                    <a:pt x="248423" y="299956"/>
                  </a:lnTo>
                  <a:lnTo>
                    <a:pt x="282933" y="275605"/>
                  </a:lnTo>
                  <a:lnTo>
                    <a:pt x="319358" y="252066"/>
                  </a:lnTo>
                  <a:lnTo>
                    <a:pt x="357639" y="229370"/>
                  </a:lnTo>
                  <a:lnTo>
                    <a:pt x="397716" y="207549"/>
                  </a:lnTo>
                  <a:lnTo>
                    <a:pt x="439529" y="186634"/>
                  </a:lnTo>
                  <a:lnTo>
                    <a:pt x="483018" y="166657"/>
                  </a:lnTo>
                  <a:lnTo>
                    <a:pt x="528123" y="147648"/>
                  </a:lnTo>
                  <a:lnTo>
                    <a:pt x="574784" y="129639"/>
                  </a:lnTo>
                  <a:lnTo>
                    <a:pt x="622941" y="112661"/>
                  </a:lnTo>
                  <a:lnTo>
                    <a:pt x="672535" y="96745"/>
                  </a:lnTo>
                  <a:lnTo>
                    <a:pt x="723505" y="81923"/>
                  </a:lnTo>
                  <a:lnTo>
                    <a:pt x="775792" y="68226"/>
                  </a:lnTo>
                  <a:lnTo>
                    <a:pt x="829335" y="55685"/>
                  </a:lnTo>
                  <a:lnTo>
                    <a:pt x="884075" y="44331"/>
                  </a:lnTo>
                  <a:lnTo>
                    <a:pt x="939952" y="34196"/>
                  </a:lnTo>
                  <a:lnTo>
                    <a:pt x="996905" y="25311"/>
                  </a:lnTo>
                  <a:lnTo>
                    <a:pt x="1054876" y="17707"/>
                  </a:lnTo>
                  <a:lnTo>
                    <a:pt x="1113803" y="11416"/>
                  </a:lnTo>
                  <a:lnTo>
                    <a:pt x="1173627" y="6468"/>
                  </a:lnTo>
                  <a:lnTo>
                    <a:pt x="1234289" y="2895"/>
                  </a:lnTo>
                  <a:lnTo>
                    <a:pt x="1295728" y="729"/>
                  </a:lnTo>
                  <a:lnTo>
                    <a:pt x="1357883" y="0"/>
                  </a:lnTo>
                  <a:lnTo>
                    <a:pt x="1420039" y="729"/>
                  </a:lnTo>
                  <a:lnTo>
                    <a:pt x="1481478" y="2895"/>
                  </a:lnTo>
                  <a:lnTo>
                    <a:pt x="1542140" y="6468"/>
                  </a:lnTo>
                  <a:lnTo>
                    <a:pt x="1601964" y="11416"/>
                  </a:lnTo>
                  <a:lnTo>
                    <a:pt x="1660891" y="17707"/>
                  </a:lnTo>
                  <a:lnTo>
                    <a:pt x="1718862" y="25311"/>
                  </a:lnTo>
                  <a:lnTo>
                    <a:pt x="1775815" y="34196"/>
                  </a:lnTo>
                  <a:lnTo>
                    <a:pt x="1831692" y="44331"/>
                  </a:lnTo>
                  <a:lnTo>
                    <a:pt x="1886432" y="55685"/>
                  </a:lnTo>
                  <a:lnTo>
                    <a:pt x="1939975" y="68226"/>
                  </a:lnTo>
                  <a:lnTo>
                    <a:pt x="1992262" y="81923"/>
                  </a:lnTo>
                  <a:lnTo>
                    <a:pt x="2043232" y="96745"/>
                  </a:lnTo>
                  <a:lnTo>
                    <a:pt x="2092826" y="112661"/>
                  </a:lnTo>
                  <a:lnTo>
                    <a:pt x="2140983" y="129639"/>
                  </a:lnTo>
                  <a:lnTo>
                    <a:pt x="2187644" y="147648"/>
                  </a:lnTo>
                  <a:lnTo>
                    <a:pt x="2232749" y="166657"/>
                  </a:lnTo>
                  <a:lnTo>
                    <a:pt x="2276238" y="186634"/>
                  </a:lnTo>
                  <a:lnTo>
                    <a:pt x="2318051" y="207549"/>
                  </a:lnTo>
                  <a:lnTo>
                    <a:pt x="2358128" y="229370"/>
                  </a:lnTo>
                  <a:lnTo>
                    <a:pt x="2396409" y="252066"/>
                  </a:lnTo>
                  <a:lnTo>
                    <a:pt x="2432834" y="275605"/>
                  </a:lnTo>
                  <a:lnTo>
                    <a:pt x="2467344" y="299956"/>
                  </a:lnTo>
                  <a:lnTo>
                    <a:pt x="2499877" y="325089"/>
                  </a:lnTo>
                  <a:lnTo>
                    <a:pt x="2530376" y="350971"/>
                  </a:lnTo>
                  <a:lnTo>
                    <a:pt x="2558778" y="377572"/>
                  </a:lnTo>
                  <a:lnTo>
                    <a:pt x="2609058" y="432804"/>
                  </a:lnTo>
                  <a:lnTo>
                    <a:pt x="2650236" y="490534"/>
                  </a:lnTo>
                  <a:lnTo>
                    <a:pt x="2681834" y="550514"/>
                  </a:lnTo>
                  <a:lnTo>
                    <a:pt x="2703372" y="612492"/>
                  </a:lnTo>
                  <a:lnTo>
                    <a:pt x="2714370" y="676219"/>
                  </a:lnTo>
                  <a:lnTo>
                    <a:pt x="2715767" y="708660"/>
                  </a:lnTo>
                  <a:lnTo>
                    <a:pt x="2714370" y="741100"/>
                  </a:lnTo>
                  <a:lnTo>
                    <a:pt x="2703372" y="804827"/>
                  </a:lnTo>
                  <a:lnTo>
                    <a:pt x="2681834" y="866805"/>
                  </a:lnTo>
                  <a:lnTo>
                    <a:pt x="2650236" y="926785"/>
                  </a:lnTo>
                  <a:lnTo>
                    <a:pt x="2609058" y="984515"/>
                  </a:lnTo>
                  <a:lnTo>
                    <a:pt x="2558778" y="1039747"/>
                  </a:lnTo>
                  <a:lnTo>
                    <a:pt x="2530376" y="1066348"/>
                  </a:lnTo>
                  <a:lnTo>
                    <a:pt x="2499877" y="1092230"/>
                  </a:lnTo>
                  <a:lnTo>
                    <a:pt x="2467344" y="1117363"/>
                  </a:lnTo>
                  <a:lnTo>
                    <a:pt x="2432834" y="1141714"/>
                  </a:lnTo>
                  <a:lnTo>
                    <a:pt x="2396409" y="1165253"/>
                  </a:lnTo>
                  <a:lnTo>
                    <a:pt x="2358128" y="1187949"/>
                  </a:lnTo>
                  <a:lnTo>
                    <a:pt x="2318051" y="1209770"/>
                  </a:lnTo>
                  <a:lnTo>
                    <a:pt x="2276238" y="1230685"/>
                  </a:lnTo>
                  <a:lnTo>
                    <a:pt x="2232749" y="1250662"/>
                  </a:lnTo>
                  <a:lnTo>
                    <a:pt x="2187644" y="1269671"/>
                  </a:lnTo>
                  <a:lnTo>
                    <a:pt x="2140983" y="1287680"/>
                  </a:lnTo>
                  <a:lnTo>
                    <a:pt x="2092826" y="1304658"/>
                  </a:lnTo>
                  <a:lnTo>
                    <a:pt x="2043232" y="1320574"/>
                  </a:lnTo>
                  <a:lnTo>
                    <a:pt x="1992262" y="1335396"/>
                  </a:lnTo>
                  <a:lnTo>
                    <a:pt x="1939975" y="1349093"/>
                  </a:lnTo>
                  <a:lnTo>
                    <a:pt x="1886432" y="1361634"/>
                  </a:lnTo>
                  <a:lnTo>
                    <a:pt x="1831692" y="1372988"/>
                  </a:lnTo>
                  <a:lnTo>
                    <a:pt x="1775815" y="1383123"/>
                  </a:lnTo>
                  <a:lnTo>
                    <a:pt x="1718862" y="1392008"/>
                  </a:lnTo>
                  <a:lnTo>
                    <a:pt x="1660891" y="1399612"/>
                  </a:lnTo>
                  <a:lnTo>
                    <a:pt x="1601964" y="1405903"/>
                  </a:lnTo>
                  <a:lnTo>
                    <a:pt x="1542140" y="1410851"/>
                  </a:lnTo>
                  <a:lnTo>
                    <a:pt x="1481478" y="1414424"/>
                  </a:lnTo>
                  <a:lnTo>
                    <a:pt x="1420039" y="1416590"/>
                  </a:lnTo>
                  <a:lnTo>
                    <a:pt x="1357883" y="1417320"/>
                  </a:lnTo>
                  <a:lnTo>
                    <a:pt x="1295728" y="1416590"/>
                  </a:lnTo>
                  <a:lnTo>
                    <a:pt x="1234289" y="1414424"/>
                  </a:lnTo>
                  <a:lnTo>
                    <a:pt x="1173627" y="1410851"/>
                  </a:lnTo>
                  <a:lnTo>
                    <a:pt x="1113803" y="1405903"/>
                  </a:lnTo>
                  <a:lnTo>
                    <a:pt x="1054876" y="1399612"/>
                  </a:lnTo>
                  <a:lnTo>
                    <a:pt x="996905" y="1392008"/>
                  </a:lnTo>
                  <a:lnTo>
                    <a:pt x="939952" y="1383123"/>
                  </a:lnTo>
                  <a:lnTo>
                    <a:pt x="884075" y="1372988"/>
                  </a:lnTo>
                  <a:lnTo>
                    <a:pt x="829335" y="1361634"/>
                  </a:lnTo>
                  <a:lnTo>
                    <a:pt x="775792" y="1349093"/>
                  </a:lnTo>
                  <a:lnTo>
                    <a:pt x="723505" y="1335396"/>
                  </a:lnTo>
                  <a:lnTo>
                    <a:pt x="672535" y="1320574"/>
                  </a:lnTo>
                  <a:lnTo>
                    <a:pt x="622941" y="1304658"/>
                  </a:lnTo>
                  <a:lnTo>
                    <a:pt x="574784" y="1287680"/>
                  </a:lnTo>
                  <a:lnTo>
                    <a:pt x="528123" y="1269671"/>
                  </a:lnTo>
                  <a:lnTo>
                    <a:pt x="483018" y="1250662"/>
                  </a:lnTo>
                  <a:lnTo>
                    <a:pt x="439529" y="1230685"/>
                  </a:lnTo>
                  <a:lnTo>
                    <a:pt x="397716" y="1209770"/>
                  </a:lnTo>
                  <a:lnTo>
                    <a:pt x="357639" y="1187949"/>
                  </a:lnTo>
                  <a:lnTo>
                    <a:pt x="319358" y="1165253"/>
                  </a:lnTo>
                  <a:lnTo>
                    <a:pt x="282933" y="1141714"/>
                  </a:lnTo>
                  <a:lnTo>
                    <a:pt x="248423" y="1117363"/>
                  </a:lnTo>
                  <a:lnTo>
                    <a:pt x="215890" y="1092230"/>
                  </a:lnTo>
                  <a:lnTo>
                    <a:pt x="185391" y="1066348"/>
                  </a:lnTo>
                  <a:lnTo>
                    <a:pt x="156989" y="1039747"/>
                  </a:lnTo>
                  <a:lnTo>
                    <a:pt x="106709" y="984515"/>
                  </a:lnTo>
                  <a:lnTo>
                    <a:pt x="65531" y="926785"/>
                  </a:lnTo>
                  <a:lnTo>
                    <a:pt x="33933" y="866805"/>
                  </a:lnTo>
                  <a:lnTo>
                    <a:pt x="12395" y="804827"/>
                  </a:lnTo>
                  <a:lnTo>
                    <a:pt x="1397" y="741100"/>
                  </a:lnTo>
                  <a:lnTo>
                    <a:pt x="0" y="708660"/>
                  </a:lnTo>
                  <a:close/>
                </a:path>
              </a:pathLst>
            </a:custGeom>
            <a:noFill/>
            <a:ln cap="flat" cmpd="sng" w="28950">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8" name="Google Shape;408;p4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409" name="Google Shape;409;p4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ph type="title"/>
          </p:nvPr>
        </p:nvSpPr>
        <p:spPr>
          <a:xfrm>
            <a:off x="916939" y="609676"/>
            <a:ext cx="1007618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Induction Variables and Reduction in Strength</a:t>
            </a:r>
            <a:endParaRPr sz="4400"/>
          </a:p>
        </p:txBody>
      </p:sp>
      <p:sp>
        <p:nvSpPr>
          <p:cNvPr id="415" name="Google Shape;415;p45"/>
          <p:cNvSpPr txBox="1"/>
          <p:nvPr/>
        </p:nvSpPr>
        <p:spPr>
          <a:xfrm>
            <a:off x="5433821" y="6426809"/>
            <a:ext cx="132334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Prepared by R I Minu</a:t>
            </a:r>
            <a:endParaRPr b="0" i="0" sz="1200" u="none" cap="none" strike="noStrike">
              <a:solidFill>
                <a:schemeClr val="dk1"/>
              </a:solidFill>
              <a:latin typeface="Calibri"/>
              <a:ea typeface="Calibri"/>
              <a:cs typeface="Calibri"/>
              <a:sym typeface="Calibri"/>
            </a:endParaRPr>
          </a:p>
        </p:txBody>
      </p:sp>
      <p:sp>
        <p:nvSpPr>
          <p:cNvPr id="416" name="Google Shape;416;p45"/>
          <p:cNvSpPr txBox="1"/>
          <p:nvPr/>
        </p:nvSpPr>
        <p:spPr>
          <a:xfrm>
            <a:off x="11093957" y="6426809"/>
            <a:ext cx="1809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29</a:t>
            </a:r>
            <a:endParaRPr b="0" i="0" sz="1200" u="none" cap="none" strike="noStrike">
              <a:solidFill>
                <a:schemeClr val="dk1"/>
              </a:solidFill>
              <a:latin typeface="Calibri"/>
              <a:ea typeface="Calibri"/>
              <a:cs typeface="Calibri"/>
              <a:sym typeface="Calibri"/>
            </a:endParaRPr>
          </a:p>
        </p:txBody>
      </p:sp>
      <p:grpSp>
        <p:nvGrpSpPr>
          <p:cNvPr id="417" name="Google Shape;417;p45"/>
          <p:cNvGrpSpPr/>
          <p:nvPr/>
        </p:nvGrpSpPr>
        <p:grpSpPr>
          <a:xfrm>
            <a:off x="356616" y="3153155"/>
            <a:ext cx="6600825" cy="3705225"/>
            <a:chOff x="356616" y="3153155"/>
            <a:chExt cx="6600825" cy="3705225"/>
          </a:xfrm>
        </p:grpSpPr>
        <p:pic>
          <p:nvPicPr>
            <p:cNvPr id="418" name="Google Shape;418;p45"/>
            <p:cNvPicPr preferRelativeResize="0"/>
            <p:nvPr/>
          </p:nvPicPr>
          <p:blipFill rotWithShape="1">
            <a:blip r:embed="rId3">
              <a:alphaModFix/>
            </a:blip>
            <a:srcRect b="0" l="0" r="0" t="0"/>
            <a:stretch/>
          </p:blipFill>
          <p:spPr>
            <a:xfrm>
              <a:off x="356616" y="3153155"/>
              <a:ext cx="6600443" cy="3704843"/>
            </a:xfrm>
            <a:prstGeom prst="rect">
              <a:avLst/>
            </a:prstGeom>
            <a:noFill/>
            <a:ln>
              <a:noFill/>
            </a:ln>
          </p:spPr>
        </p:pic>
        <p:sp>
          <p:nvSpPr>
            <p:cNvPr id="419" name="Google Shape;419;p45"/>
            <p:cNvSpPr/>
            <p:nvPr/>
          </p:nvSpPr>
          <p:spPr>
            <a:xfrm>
              <a:off x="356616" y="3153155"/>
              <a:ext cx="6600825" cy="3705225"/>
            </a:xfrm>
            <a:custGeom>
              <a:rect b="b" l="l" r="r" t="t"/>
              <a:pathLst>
                <a:path extrusionOk="0" h="3705225" w="6600825">
                  <a:moveTo>
                    <a:pt x="0" y="617474"/>
                  </a:moveTo>
                  <a:lnTo>
                    <a:pt x="1857" y="569222"/>
                  </a:lnTo>
                  <a:lnTo>
                    <a:pt x="7339" y="521985"/>
                  </a:lnTo>
                  <a:lnTo>
                    <a:pt x="16308" y="475901"/>
                  </a:lnTo>
                  <a:lnTo>
                    <a:pt x="28625" y="431106"/>
                  </a:lnTo>
                  <a:lnTo>
                    <a:pt x="44156" y="387739"/>
                  </a:lnTo>
                  <a:lnTo>
                    <a:pt x="62761" y="345936"/>
                  </a:lnTo>
                  <a:lnTo>
                    <a:pt x="84304" y="305834"/>
                  </a:lnTo>
                  <a:lnTo>
                    <a:pt x="108647" y="267572"/>
                  </a:lnTo>
                  <a:lnTo>
                    <a:pt x="135653" y="231286"/>
                  </a:lnTo>
                  <a:lnTo>
                    <a:pt x="165185" y="197114"/>
                  </a:lnTo>
                  <a:lnTo>
                    <a:pt x="197106" y="165193"/>
                  </a:lnTo>
                  <a:lnTo>
                    <a:pt x="231278" y="135660"/>
                  </a:lnTo>
                  <a:lnTo>
                    <a:pt x="267564" y="108653"/>
                  </a:lnTo>
                  <a:lnTo>
                    <a:pt x="305827" y="84309"/>
                  </a:lnTo>
                  <a:lnTo>
                    <a:pt x="345929" y="62765"/>
                  </a:lnTo>
                  <a:lnTo>
                    <a:pt x="387734" y="44159"/>
                  </a:lnTo>
                  <a:lnTo>
                    <a:pt x="431103" y="28628"/>
                  </a:lnTo>
                  <a:lnTo>
                    <a:pt x="475901" y="16309"/>
                  </a:lnTo>
                  <a:lnTo>
                    <a:pt x="521988" y="7340"/>
                  </a:lnTo>
                  <a:lnTo>
                    <a:pt x="569229" y="1857"/>
                  </a:lnTo>
                  <a:lnTo>
                    <a:pt x="617486" y="0"/>
                  </a:lnTo>
                  <a:lnTo>
                    <a:pt x="1100074" y="0"/>
                  </a:lnTo>
                  <a:lnTo>
                    <a:pt x="2750185" y="0"/>
                  </a:lnTo>
                  <a:lnTo>
                    <a:pt x="5982970" y="0"/>
                  </a:lnTo>
                  <a:lnTo>
                    <a:pt x="6031221" y="1857"/>
                  </a:lnTo>
                  <a:lnTo>
                    <a:pt x="6078458" y="7340"/>
                  </a:lnTo>
                  <a:lnTo>
                    <a:pt x="6124542" y="16309"/>
                  </a:lnTo>
                  <a:lnTo>
                    <a:pt x="6169337" y="28628"/>
                  </a:lnTo>
                  <a:lnTo>
                    <a:pt x="6212704" y="44159"/>
                  </a:lnTo>
                  <a:lnTo>
                    <a:pt x="6254507" y="62765"/>
                  </a:lnTo>
                  <a:lnTo>
                    <a:pt x="6294609" y="84309"/>
                  </a:lnTo>
                  <a:lnTo>
                    <a:pt x="6332871" y="108653"/>
                  </a:lnTo>
                  <a:lnTo>
                    <a:pt x="6369157" y="135660"/>
                  </a:lnTo>
                  <a:lnTo>
                    <a:pt x="6403329" y="165193"/>
                  </a:lnTo>
                  <a:lnTo>
                    <a:pt x="6435250" y="197114"/>
                  </a:lnTo>
                  <a:lnTo>
                    <a:pt x="6464783" y="231286"/>
                  </a:lnTo>
                  <a:lnTo>
                    <a:pt x="6491790" y="267572"/>
                  </a:lnTo>
                  <a:lnTo>
                    <a:pt x="6516134" y="305834"/>
                  </a:lnTo>
                  <a:lnTo>
                    <a:pt x="6537678" y="345936"/>
                  </a:lnTo>
                  <a:lnTo>
                    <a:pt x="6556284" y="387739"/>
                  </a:lnTo>
                  <a:lnTo>
                    <a:pt x="6571815" y="431106"/>
                  </a:lnTo>
                  <a:lnTo>
                    <a:pt x="6584134" y="475901"/>
                  </a:lnTo>
                  <a:lnTo>
                    <a:pt x="6593103" y="521985"/>
                  </a:lnTo>
                  <a:lnTo>
                    <a:pt x="6598586" y="569222"/>
                  </a:lnTo>
                  <a:lnTo>
                    <a:pt x="6600443" y="617474"/>
                  </a:lnTo>
                  <a:lnTo>
                    <a:pt x="6600443" y="2161159"/>
                  </a:lnTo>
                  <a:lnTo>
                    <a:pt x="6600443" y="3087370"/>
                  </a:lnTo>
                  <a:lnTo>
                    <a:pt x="6598586" y="3135614"/>
                  </a:lnTo>
                  <a:lnTo>
                    <a:pt x="6593103" y="3182855"/>
                  </a:lnTo>
                  <a:lnTo>
                    <a:pt x="6584134" y="3228942"/>
                  </a:lnTo>
                  <a:lnTo>
                    <a:pt x="6571815" y="3273740"/>
                  </a:lnTo>
                  <a:lnTo>
                    <a:pt x="6556284" y="3317109"/>
                  </a:lnTo>
                  <a:lnTo>
                    <a:pt x="6537678" y="3358914"/>
                  </a:lnTo>
                  <a:lnTo>
                    <a:pt x="6516134" y="3399016"/>
                  </a:lnTo>
                  <a:lnTo>
                    <a:pt x="6491790" y="3437279"/>
                  </a:lnTo>
                  <a:lnTo>
                    <a:pt x="6464783" y="3473565"/>
                  </a:lnTo>
                  <a:lnTo>
                    <a:pt x="6435250" y="3507737"/>
                  </a:lnTo>
                  <a:lnTo>
                    <a:pt x="6403329" y="3539658"/>
                  </a:lnTo>
                  <a:lnTo>
                    <a:pt x="6369157" y="3569190"/>
                  </a:lnTo>
                  <a:lnTo>
                    <a:pt x="6332871" y="3596196"/>
                  </a:lnTo>
                  <a:lnTo>
                    <a:pt x="6294609" y="3620539"/>
                  </a:lnTo>
                  <a:lnTo>
                    <a:pt x="6254507" y="3642082"/>
                  </a:lnTo>
                  <a:lnTo>
                    <a:pt x="6212704" y="3660687"/>
                  </a:lnTo>
                  <a:lnTo>
                    <a:pt x="6169337" y="3676217"/>
                  </a:lnTo>
                  <a:lnTo>
                    <a:pt x="6124542" y="3688535"/>
                  </a:lnTo>
                  <a:lnTo>
                    <a:pt x="6078458" y="3697503"/>
                  </a:lnTo>
                  <a:lnTo>
                    <a:pt x="6031221" y="3702985"/>
                  </a:lnTo>
                  <a:lnTo>
                    <a:pt x="5982970" y="3704843"/>
                  </a:lnTo>
                  <a:lnTo>
                    <a:pt x="2750185" y="3704843"/>
                  </a:lnTo>
                  <a:lnTo>
                    <a:pt x="1100074" y="3704843"/>
                  </a:lnTo>
                  <a:lnTo>
                    <a:pt x="617486" y="3704843"/>
                  </a:lnTo>
                  <a:lnTo>
                    <a:pt x="569229" y="3702985"/>
                  </a:lnTo>
                  <a:lnTo>
                    <a:pt x="521988" y="3697503"/>
                  </a:lnTo>
                  <a:lnTo>
                    <a:pt x="475901" y="3688535"/>
                  </a:lnTo>
                  <a:lnTo>
                    <a:pt x="431103" y="3676217"/>
                  </a:lnTo>
                  <a:lnTo>
                    <a:pt x="387734" y="3660687"/>
                  </a:lnTo>
                  <a:lnTo>
                    <a:pt x="345929" y="3642082"/>
                  </a:lnTo>
                  <a:lnTo>
                    <a:pt x="305827" y="3620539"/>
                  </a:lnTo>
                  <a:lnTo>
                    <a:pt x="267564" y="3596196"/>
                  </a:lnTo>
                  <a:lnTo>
                    <a:pt x="231278" y="3569190"/>
                  </a:lnTo>
                  <a:lnTo>
                    <a:pt x="197106" y="3539658"/>
                  </a:lnTo>
                  <a:lnTo>
                    <a:pt x="165185" y="3507737"/>
                  </a:lnTo>
                  <a:lnTo>
                    <a:pt x="135653" y="3473565"/>
                  </a:lnTo>
                  <a:lnTo>
                    <a:pt x="108647" y="3437279"/>
                  </a:lnTo>
                  <a:lnTo>
                    <a:pt x="84304" y="3399016"/>
                  </a:lnTo>
                  <a:lnTo>
                    <a:pt x="62761" y="3358914"/>
                  </a:lnTo>
                  <a:lnTo>
                    <a:pt x="44156" y="3317109"/>
                  </a:lnTo>
                  <a:lnTo>
                    <a:pt x="28625" y="3273740"/>
                  </a:lnTo>
                  <a:lnTo>
                    <a:pt x="16308" y="3228942"/>
                  </a:lnTo>
                  <a:lnTo>
                    <a:pt x="7339" y="3182855"/>
                  </a:lnTo>
                  <a:lnTo>
                    <a:pt x="1857" y="3135614"/>
                  </a:lnTo>
                  <a:lnTo>
                    <a:pt x="0" y="3087357"/>
                  </a:lnTo>
                  <a:lnTo>
                    <a:pt x="0" y="2575636"/>
                  </a:lnTo>
                  <a:lnTo>
                    <a:pt x="0" y="2161159"/>
                  </a:lnTo>
                  <a:lnTo>
                    <a:pt x="0" y="617474"/>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0" name="Google Shape;420;p45"/>
          <p:cNvSpPr txBox="1"/>
          <p:nvPr/>
        </p:nvSpPr>
        <p:spPr>
          <a:xfrm>
            <a:off x="903528" y="6350914"/>
            <a:ext cx="26714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code that can be eliminated.</a:t>
            </a:r>
            <a:endParaRPr b="0" i="0" sz="1800" u="none" cap="none" strike="noStrike">
              <a:solidFill>
                <a:schemeClr val="dk1"/>
              </a:solidFill>
              <a:latin typeface="Calibri"/>
              <a:ea typeface="Calibri"/>
              <a:cs typeface="Calibri"/>
              <a:sym typeface="Calibri"/>
            </a:endParaRPr>
          </a:p>
        </p:txBody>
      </p:sp>
      <p:grpSp>
        <p:nvGrpSpPr>
          <p:cNvPr id="421" name="Google Shape;421;p45"/>
          <p:cNvGrpSpPr/>
          <p:nvPr/>
        </p:nvGrpSpPr>
        <p:grpSpPr>
          <a:xfrm>
            <a:off x="780287" y="1397508"/>
            <a:ext cx="2321052" cy="1616963"/>
            <a:chOff x="780287" y="1397508"/>
            <a:chExt cx="2321052" cy="1616963"/>
          </a:xfrm>
        </p:grpSpPr>
        <p:pic>
          <p:nvPicPr>
            <p:cNvPr id="422" name="Google Shape;422;p45"/>
            <p:cNvPicPr preferRelativeResize="0"/>
            <p:nvPr/>
          </p:nvPicPr>
          <p:blipFill rotWithShape="1">
            <a:blip r:embed="rId4">
              <a:alphaModFix/>
            </a:blip>
            <a:srcRect b="0" l="0" r="0" t="0"/>
            <a:stretch/>
          </p:blipFill>
          <p:spPr>
            <a:xfrm>
              <a:off x="838199" y="1456944"/>
              <a:ext cx="2263140" cy="1417319"/>
            </a:xfrm>
            <a:prstGeom prst="rect">
              <a:avLst/>
            </a:prstGeom>
            <a:noFill/>
            <a:ln>
              <a:noFill/>
            </a:ln>
          </p:spPr>
        </p:pic>
        <p:sp>
          <p:nvSpPr>
            <p:cNvPr id="423" name="Google Shape;423;p45"/>
            <p:cNvSpPr/>
            <p:nvPr/>
          </p:nvSpPr>
          <p:spPr>
            <a:xfrm>
              <a:off x="838199" y="1456944"/>
              <a:ext cx="2263140" cy="1417320"/>
            </a:xfrm>
            <a:custGeom>
              <a:rect b="b" l="l" r="r" t="t"/>
              <a:pathLst>
                <a:path extrusionOk="0" h="1417320" w="2263140">
                  <a:moveTo>
                    <a:pt x="0" y="1417319"/>
                  </a:moveTo>
                  <a:lnTo>
                    <a:pt x="2263140" y="1417319"/>
                  </a:lnTo>
                  <a:lnTo>
                    <a:pt x="2263140" y="0"/>
                  </a:lnTo>
                  <a:lnTo>
                    <a:pt x="0" y="0"/>
                  </a:lnTo>
                  <a:lnTo>
                    <a:pt x="0" y="141731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24" name="Google Shape;424;p45"/>
            <p:cNvPicPr preferRelativeResize="0"/>
            <p:nvPr/>
          </p:nvPicPr>
          <p:blipFill rotWithShape="1">
            <a:blip r:embed="rId5">
              <a:alphaModFix/>
            </a:blip>
            <a:srcRect b="0" l="0" r="0" t="0"/>
            <a:stretch/>
          </p:blipFill>
          <p:spPr>
            <a:xfrm>
              <a:off x="780287" y="1397508"/>
              <a:ext cx="359663" cy="513588"/>
            </a:xfrm>
            <a:prstGeom prst="rect">
              <a:avLst/>
            </a:prstGeom>
            <a:noFill/>
            <a:ln>
              <a:noFill/>
            </a:ln>
          </p:spPr>
        </p:pic>
        <p:pic>
          <p:nvPicPr>
            <p:cNvPr id="425" name="Google Shape;425;p45"/>
            <p:cNvPicPr preferRelativeResize="0"/>
            <p:nvPr/>
          </p:nvPicPr>
          <p:blipFill rotWithShape="1">
            <a:blip r:embed="rId6">
              <a:alphaModFix/>
            </a:blip>
            <a:srcRect b="0" l="0" r="0" t="0"/>
            <a:stretch/>
          </p:blipFill>
          <p:spPr>
            <a:xfrm>
              <a:off x="832103" y="1397508"/>
              <a:ext cx="757428" cy="513588"/>
            </a:xfrm>
            <a:prstGeom prst="rect">
              <a:avLst/>
            </a:prstGeom>
            <a:noFill/>
            <a:ln>
              <a:noFill/>
            </a:ln>
          </p:spPr>
        </p:pic>
        <p:pic>
          <p:nvPicPr>
            <p:cNvPr id="426" name="Google Shape;426;p45"/>
            <p:cNvPicPr preferRelativeResize="0"/>
            <p:nvPr/>
          </p:nvPicPr>
          <p:blipFill rotWithShape="1">
            <a:blip r:embed="rId7">
              <a:alphaModFix/>
            </a:blip>
            <a:srcRect b="0" l="0" r="0" t="0"/>
            <a:stretch/>
          </p:blipFill>
          <p:spPr>
            <a:xfrm>
              <a:off x="780287" y="1671828"/>
              <a:ext cx="949451" cy="513588"/>
            </a:xfrm>
            <a:prstGeom prst="rect">
              <a:avLst/>
            </a:prstGeom>
            <a:noFill/>
            <a:ln>
              <a:noFill/>
            </a:ln>
          </p:spPr>
        </p:pic>
        <p:pic>
          <p:nvPicPr>
            <p:cNvPr id="427" name="Google Shape;427;p45"/>
            <p:cNvPicPr preferRelativeResize="0"/>
            <p:nvPr/>
          </p:nvPicPr>
          <p:blipFill rotWithShape="1">
            <a:blip r:embed="rId5">
              <a:alphaModFix/>
            </a:blip>
            <a:srcRect b="0" l="0" r="0" t="0"/>
            <a:stretch/>
          </p:blipFill>
          <p:spPr>
            <a:xfrm>
              <a:off x="1421891" y="1671828"/>
              <a:ext cx="359664" cy="513588"/>
            </a:xfrm>
            <a:prstGeom prst="rect">
              <a:avLst/>
            </a:prstGeom>
            <a:noFill/>
            <a:ln>
              <a:noFill/>
            </a:ln>
          </p:spPr>
        </p:pic>
        <p:pic>
          <p:nvPicPr>
            <p:cNvPr id="428" name="Google Shape;428;p45"/>
            <p:cNvPicPr preferRelativeResize="0"/>
            <p:nvPr/>
          </p:nvPicPr>
          <p:blipFill rotWithShape="1">
            <a:blip r:embed="rId8">
              <a:alphaModFix/>
            </a:blip>
            <a:srcRect b="0" l="0" r="0" t="0"/>
            <a:stretch/>
          </p:blipFill>
          <p:spPr>
            <a:xfrm>
              <a:off x="780287" y="1946148"/>
              <a:ext cx="1161288" cy="513588"/>
            </a:xfrm>
            <a:prstGeom prst="rect">
              <a:avLst/>
            </a:prstGeom>
            <a:noFill/>
            <a:ln>
              <a:noFill/>
            </a:ln>
          </p:spPr>
        </p:pic>
        <p:pic>
          <p:nvPicPr>
            <p:cNvPr id="429" name="Google Shape;429;p45"/>
            <p:cNvPicPr preferRelativeResize="0"/>
            <p:nvPr/>
          </p:nvPicPr>
          <p:blipFill rotWithShape="1">
            <a:blip r:embed="rId9">
              <a:alphaModFix/>
            </a:blip>
            <a:srcRect b="0" l="0" r="0" t="0"/>
            <a:stretch/>
          </p:blipFill>
          <p:spPr>
            <a:xfrm>
              <a:off x="780287" y="2220468"/>
              <a:ext cx="1054608" cy="513588"/>
            </a:xfrm>
            <a:prstGeom prst="rect">
              <a:avLst/>
            </a:prstGeom>
            <a:noFill/>
            <a:ln>
              <a:noFill/>
            </a:ln>
          </p:spPr>
        </p:pic>
        <p:pic>
          <p:nvPicPr>
            <p:cNvPr id="430" name="Google Shape;430;p45"/>
            <p:cNvPicPr preferRelativeResize="0"/>
            <p:nvPr/>
          </p:nvPicPr>
          <p:blipFill rotWithShape="1">
            <a:blip r:embed="rId10">
              <a:alphaModFix/>
            </a:blip>
            <a:srcRect b="0" l="0" r="0" t="0"/>
            <a:stretch/>
          </p:blipFill>
          <p:spPr>
            <a:xfrm>
              <a:off x="1527047" y="2220468"/>
              <a:ext cx="729996" cy="513588"/>
            </a:xfrm>
            <a:prstGeom prst="rect">
              <a:avLst/>
            </a:prstGeom>
            <a:noFill/>
            <a:ln>
              <a:noFill/>
            </a:ln>
          </p:spPr>
        </p:pic>
        <p:pic>
          <p:nvPicPr>
            <p:cNvPr id="431" name="Google Shape;431;p45"/>
            <p:cNvPicPr preferRelativeResize="0"/>
            <p:nvPr/>
          </p:nvPicPr>
          <p:blipFill rotWithShape="1">
            <a:blip r:embed="rId11">
              <a:alphaModFix/>
            </a:blip>
            <a:srcRect b="0" l="0" r="0" t="0"/>
            <a:stretch/>
          </p:blipFill>
          <p:spPr>
            <a:xfrm>
              <a:off x="2001012" y="2220468"/>
              <a:ext cx="548639" cy="513588"/>
            </a:xfrm>
            <a:prstGeom prst="rect">
              <a:avLst/>
            </a:prstGeom>
            <a:noFill/>
            <a:ln>
              <a:noFill/>
            </a:ln>
          </p:spPr>
        </p:pic>
        <p:pic>
          <p:nvPicPr>
            <p:cNvPr id="432" name="Google Shape;432;p45"/>
            <p:cNvPicPr preferRelativeResize="0"/>
            <p:nvPr/>
          </p:nvPicPr>
          <p:blipFill rotWithShape="1">
            <a:blip r:embed="rId12">
              <a:alphaModFix/>
            </a:blip>
            <a:srcRect b="0" l="0" r="0" t="0"/>
            <a:stretch/>
          </p:blipFill>
          <p:spPr>
            <a:xfrm>
              <a:off x="1415795" y="2500883"/>
              <a:ext cx="1127760" cy="513588"/>
            </a:xfrm>
            <a:prstGeom prst="rect">
              <a:avLst/>
            </a:prstGeom>
            <a:noFill/>
            <a:ln>
              <a:noFill/>
            </a:ln>
          </p:spPr>
        </p:pic>
      </p:grpSp>
      <p:sp>
        <p:nvSpPr>
          <p:cNvPr id="433" name="Google Shape;433;p45"/>
          <p:cNvSpPr txBox="1"/>
          <p:nvPr/>
        </p:nvSpPr>
        <p:spPr>
          <a:xfrm>
            <a:off x="616712" y="1452498"/>
            <a:ext cx="6056630" cy="4923790"/>
          </a:xfrm>
          <a:prstGeom prst="rect">
            <a:avLst/>
          </a:prstGeom>
          <a:noFill/>
          <a:ln>
            <a:noFill/>
          </a:ln>
        </p:spPr>
        <p:txBody>
          <a:bodyPr anchorCtr="0" anchor="t" bIns="0" lIns="0" spcFirstLastPara="1" rIns="0" wrap="square" tIns="12700">
            <a:spAutoFit/>
          </a:bodyPr>
          <a:lstStyle/>
          <a:p>
            <a:pPr indent="0" lvl="0" marL="312420" marR="5041265"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 i+1  t2 = 4*i</a:t>
            </a:r>
            <a:endParaRPr b="0" i="0" sz="1800" u="none" cap="none" strike="noStrike">
              <a:solidFill>
                <a:schemeClr val="dk1"/>
              </a:solidFill>
              <a:latin typeface="Calibri"/>
              <a:ea typeface="Calibri"/>
              <a:cs typeface="Calibri"/>
              <a:sym typeface="Calibri"/>
            </a:endParaRPr>
          </a:p>
          <a:p>
            <a:pPr indent="0" lvl="0" marL="31242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t3 = a[t2]</a:t>
            </a:r>
            <a:endParaRPr b="0" i="0" sz="1800" u="none" cap="none" strike="noStrike">
              <a:solidFill>
                <a:schemeClr val="dk1"/>
              </a:solidFill>
              <a:latin typeface="Calibri"/>
              <a:ea typeface="Calibri"/>
              <a:cs typeface="Calibri"/>
              <a:sym typeface="Calibri"/>
            </a:endParaRPr>
          </a:p>
          <a:p>
            <a:pPr indent="0" lvl="0" marL="31242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t3 &lt; v goto B2</a:t>
            </a:r>
            <a:endParaRPr b="0" i="0" sz="1800" u="none" cap="none" strike="noStrike">
              <a:solidFill>
                <a:schemeClr val="dk1"/>
              </a:solidFill>
              <a:latin typeface="Calibri"/>
              <a:ea typeface="Calibri"/>
              <a:cs typeface="Calibri"/>
              <a:sym typeface="Calibri"/>
            </a:endParaRPr>
          </a:p>
          <a:p>
            <a:pPr indent="0" lvl="0" marL="942339" marR="0" rtl="0" algn="l">
              <a:lnSpc>
                <a:spcPct val="100000"/>
              </a:lnSpc>
              <a:spcBef>
                <a:spcPts val="0"/>
              </a:spcBef>
              <a:spcAft>
                <a:spcPts val="0"/>
              </a:spcAft>
              <a:buClr>
                <a:srgbClr val="000000"/>
              </a:buClr>
              <a:buSzPts val="1800"/>
              <a:buFont typeface="Arial"/>
              <a:buNone/>
            </a:pPr>
            <a:r>
              <a:rPr b="1" i="1" lang="en-US" sz="1800" u="none" cap="none" strike="noStrike">
                <a:solidFill>
                  <a:srgbClr val="FF0000"/>
                </a:solidFill>
                <a:latin typeface="Calibri"/>
                <a:ea typeface="Calibri"/>
                <a:cs typeface="Calibri"/>
                <a:sym typeface="Calibri"/>
              </a:rPr>
              <a:t>(Block 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1450"/>
              <a:buFont typeface="Arial"/>
              <a:buNone/>
            </a:pPr>
            <a:r>
              <a:t/>
            </a:r>
            <a:endParaRPr b="0" i="0" sz="145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reduction in strength is applied to the inner loops</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around B2 and B3</a:t>
            </a:r>
            <a:endParaRPr b="0" i="0" sz="1800" u="none" cap="none" strike="noStrike">
              <a:solidFill>
                <a:schemeClr val="dk1"/>
              </a:solidFill>
              <a:latin typeface="Calibri"/>
              <a:ea typeface="Calibri"/>
              <a:cs typeface="Calibri"/>
              <a:sym typeface="Calibri"/>
            </a:endParaRPr>
          </a:p>
          <a:p>
            <a:pPr indent="-287019" lvl="0" marL="299085" marR="50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only use of i and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is to determine the outcome of the test  in block B4.</a:t>
            </a:r>
            <a:endParaRPr b="0" i="0" sz="1800" u="none" cap="none" strike="noStrike">
              <a:solidFill>
                <a:schemeClr val="dk1"/>
              </a:solidFill>
              <a:latin typeface="Calibri"/>
              <a:ea typeface="Calibri"/>
              <a:cs typeface="Calibri"/>
              <a:sym typeface="Calibri"/>
            </a:endParaRPr>
          </a:p>
          <a:p>
            <a:pPr indent="-339090" lvl="0" marL="35115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We know that the values of i and </a:t>
            </a:r>
            <a:r>
              <a:rPr b="0" i="1" lang="en-US" sz="1800" u="none" cap="none" strike="noStrike">
                <a:solidFill>
                  <a:schemeClr val="dk1"/>
                </a:solidFill>
                <a:latin typeface="Calibri"/>
                <a:ea typeface="Calibri"/>
                <a:cs typeface="Calibri"/>
                <a:sym typeface="Calibri"/>
              </a:rPr>
              <a:t>t2 </a:t>
            </a:r>
            <a:r>
              <a:rPr b="0" i="0" lang="en-US" sz="1800" u="none" cap="none" strike="noStrike">
                <a:solidFill>
                  <a:schemeClr val="dk1"/>
                </a:solidFill>
                <a:latin typeface="Calibri"/>
                <a:ea typeface="Calibri"/>
                <a:cs typeface="Calibri"/>
                <a:sym typeface="Calibri"/>
              </a:rPr>
              <a:t>satisfy the relationship</a:t>
            </a:r>
            <a:endParaRPr b="0" i="0" sz="1800" u="none" cap="none" strike="noStrike">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t2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 </a:t>
            </a:r>
            <a:r>
              <a:rPr b="0" i="0" lang="en-US" sz="1800" u="none" cap="none" strike="noStrike">
                <a:solidFill>
                  <a:schemeClr val="dk1"/>
                </a:solidFill>
                <a:latin typeface="Calibri"/>
                <a:ea typeface="Calibri"/>
                <a:cs typeface="Calibri"/>
                <a:sym typeface="Calibri"/>
              </a:rPr>
              <a:t>* i,</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while those of j and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satisfy the relationship </a:t>
            </a:r>
            <a:r>
              <a:rPr b="0" i="1" lang="en-US" sz="1800" u="none" cap="none" strike="noStrike">
                <a:solidFill>
                  <a:schemeClr val="dk1"/>
                </a:solidFill>
                <a:latin typeface="Calibri"/>
                <a:ea typeface="Calibri"/>
                <a:cs typeface="Calibri"/>
                <a:sym typeface="Calibri"/>
              </a:rPr>
              <a:t>t4 </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4* j.</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Thus, the test </a:t>
            </a:r>
            <a:r>
              <a:rPr b="0" i="1" lang="en-US" sz="1800" u="none" cap="none" strike="noStrike">
                <a:solidFill>
                  <a:schemeClr val="dk1"/>
                </a:solidFill>
                <a:latin typeface="Calibri"/>
                <a:ea typeface="Calibri"/>
                <a:cs typeface="Calibri"/>
                <a:sym typeface="Calibri"/>
              </a:rPr>
              <a:t>t2 ≥ t4 </a:t>
            </a:r>
            <a:r>
              <a:rPr b="0" i="0" lang="en-US" sz="1800" u="none" cap="none" strike="noStrike">
                <a:solidFill>
                  <a:schemeClr val="dk1"/>
                </a:solidFill>
                <a:latin typeface="Calibri"/>
                <a:ea typeface="Calibri"/>
                <a:cs typeface="Calibri"/>
                <a:sym typeface="Calibri"/>
              </a:rPr>
              <a:t>can substitute for i </a:t>
            </a:r>
            <a:r>
              <a:rPr b="0" i="1"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j.</a:t>
            </a:r>
            <a:endParaRPr b="0" i="0" sz="1800" u="none" cap="none" strike="noStrike">
              <a:solidFill>
                <a:schemeClr val="dk1"/>
              </a:solidFill>
              <a:latin typeface="Calibri"/>
              <a:ea typeface="Calibri"/>
              <a:cs typeface="Calibri"/>
              <a:sym typeface="Calibri"/>
            </a:endParaRPr>
          </a:p>
          <a:p>
            <a:pPr indent="-287019" lvl="0" marL="299085" marR="7493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Once this replacement is made, </a:t>
            </a:r>
            <a:r>
              <a:rPr b="0" i="0" lang="en-US" sz="1800" u="none" cap="none" strike="noStrike">
                <a:solidFill>
                  <a:srgbClr val="FF0000"/>
                </a:solidFill>
                <a:latin typeface="Calibri"/>
                <a:ea typeface="Calibri"/>
                <a:cs typeface="Calibri"/>
                <a:sym typeface="Calibri"/>
              </a:rPr>
              <a:t>i in block B2 </a:t>
            </a:r>
            <a:r>
              <a:rPr b="0" i="0" lang="en-US" sz="1800" u="none" cap="none" strike="noStrike">
                <a:solidFill>
                  <a:schemeClr val="dk1"/>
                </a:solidFill>
                <a:latin typeface="Calibri"/>
                <a:ea typeface="Calibri"/>
                <a:cs typeface="Calibri"/>
                <a:sym typeface="Calibri"/>
              </a:rPr>
              <a:t>and </a:t>
            </a:r>
            <a:r>
              <a:rPr b="0" i="0" lang="en-US" sz="1800" u="none" cap="none" strike="noStrike">
                <a:solidFill>
                  <a:srgbClr val="FF0000"/>
                </a:solidFill>
                <a:latin typeface="Calibri"/>
                <a:ea typeface="Calibri"/>
                <a:cs typeface="Calibri"/>
                <a:sym typeface="Calibri"/>
              </a:rPr>
              <a:t>j in block B3  </a:t>
            </a:r>
            <a:r>
              <a:rPr b="0" i="0" lang="en-US" sz="1800" u="none" cap="none" strike="noStrike">
                <a:solidFill>
                  <a:schemeClr val="dk1"/>
                </a:solidFill>
                <a:latin typeface="Calibri"/>
                <a:ea typeface="Calibri"/>
                <a:cs typeface="Calibri"/>
                <a:sym typeface="Calibri"/>
              </a:rPr>
              <a:t>become dead variables,</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Then the assignments to them in these blocks become dead</a:t>
            </a:r>
            <a:endParaRPr b="0" i="0" sz="1800" u="none" cap="none" strike="noStrike">
              <a:solidFill>
                <a:schemeClr val="dk1"/>
              </a:solidFill>
              <a:latin typeface="Calibri"/>
              <a:ea typeface="Calibri"/>
              <a:cs typeface="Calibri"/>
              <a:sym typeface="Calibri"/>
            </a:endParaRPr>
          </a:p>
        </p:txBody>
      </p:sp>
      <p:pic>
        <p:nvPicPr>
          <p:cNvPr id="434" name="Google Shape;434;p45"/>
          <p:cNvPicPr preferRelativeResize="0"/>
          <p:nvPr/>
        </p:nvPicPr>
        <p:blipFill rotWithShape="1">
          <a:blip r:embed="rId13">
            <a:alphaModFix/>
          </a:blip>
          <a:srcRect b="0" l="0" r="0" t="0"/>
          <a:stretch/>
        </p:blipFill>
        <p:spPr>
          <a:xfrm>
            <a:off x="7203947" y="1690116"/>
            <a:ext cx="4533900" cy="48204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pSp>
        <p:nvGrpSpPr>
          <p:cNvPr id="439" name="Google Shape;439;p46"/>
          <p:cNvGrpSpPr/>
          <p:nvPr/>
        </p:nvGrpSpPr>
        <p:grpSpPr>
          <a:xfrm>
            <a:off x="0" y="164592"/>
            <a:ext cx="11875008" cy="5401056"/>
            <a:chOff x="0" y="164592"/>
            <a:chExt cx="11875008" cy="5401056"/>
          </a:xfrm>
        </p:grpSpPr>
        <p:pic>
          <p:nvPicPr>
            <p:cNvPr id="440" name="Google Shape;440;p46"/>
            <p:cNvPicPr preferRelativeResize="0"/>
            <p:nvPr/>
          </p:nvPicPr>
          <p:blipFill rotWithShape="1">
            <a:blip r:embed="rId3">
              <a:alphaModFix/>
            </a:blip>
            <a:srcRect b="0" l="0" r="0" t="0"/>
            <a:stretch/>
          </p:blipFill>
          <p:spPr>
            <a:xfrm>
              <a:off x="3740031" y="1153113"/>
              <a:ext cx="3413320" cy="4152623"/>
            </a:xfrm>
            <a:prstGeom prst="rect">
              <a:avLst/>
            </a:prstGeom>
            <a:noFill/>
            <a:ln>
              <a:noFill/>
            </a:ln>
          </p:spPr>
        </p:pic>
        <p:pic>
          <p:nvPicPr>
            <p:cNvPr id="441" name="Google Shape;441;p46"/>
            <p:cNvPicPr preferRelativeResize="0"/>
            <p:nvPr/>
          </p:nvPicPr>
          <p:blipFill rotWithShape="1">
            <a:blip r:embed="rId4">
              <a:alphaModFix/>
            </a:blip>
            <a:srcRect b="0" l="0" r="0" t="0"/>
            <a:stretch/>
          </p:blipFill>
          <p:spPr>
            <a:xfrm>
              <a:off x="0" y="1249680"/>
              <a:ext cx="4363212" cy="4078224"/>
            </a:xfrm>
            <a:prstGeom prst="rect">
              <a:avLst/>
            </a:prstGeom>
            <a:noFill/>
            <a:ln>
              <a:noFill/>
            </a:ln>
          </p:spPr>
        </p:pic>
        <p:sp>
          <p:nvSpPr>
            <p:cNvPr id="442" name="Google Shape;442;p46"/>
            <p:cNvSpPr/>
            <p:nvPr/>
          </p:nvSpPr>
          <p:spPr>
            <a:xfrm>
              <a:off x="3870959" y="2348484"/>
              <a:ext cx="871855" cy="344805"/>
            </a:xfrm>
            <a:custGeom>
              <a:rect b="b" l="l" r="r" t="t"/>
              <a:pathLst>
                <a:path extrusionOk="0" h="344805" w="871854">
                  <a:moveTo>
                    <a:pt x="699515" y="0"/>
                  </a:moveTo>
                  <a:lnTo>
                    <a:pt x="699515" y="86105"/>
                  </a:lnTo>
                  <a:lnTo>
                    <a:pt x="0" y="86105"/>
                  </a:lnTo>
                  <a:lnTo>
                    <a:pt x="0" y="258317"/>
                  </a:lnTo>
                  <a:lnTo>
                    <a:pt x="699515" y="258317"/>
                  </a:lnTo>
                  <a:lnTo>
                    <a:pt x="699515" y="344424"/>
                  </a:lnTo>
                  <a:lnTo>
                    <a:pt x="871727" y="172212"/>
                  </a:lnTo>
                  <a:lnTo>
                    <a:pt x="699515"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p46"/>
            <p:cNvSpPr/>
            <p:nvPr/>
          </p:nvSpPr>
          <p:spPr>
            <a:xfrm>
              <a:off x="3870959" y="2348484"/>
              <a:ext cx="871855" cy="344805"/>
            </a:xfrm>
            <a:custGeom>
              <a:rect b="b" l="l" r="r" t="t"/>
              <a:pathLst>
                <a:path extrusionOk="0" h="344805" w="871854">
                  <a:moveTo>
                    <a:pt x="0" y="86105"/>
                  </a:moveTo>
                  <a:lnTo>
                    <a:pt x="699515" y="86105"/>
                  </a:lnTo>
                  <a:lnTo>
                    <a:pt x="699515" y="0"/>
                  </a:lnTo>
                  <a:lnTo>
                    <a:pt x="871727" y="172212"/>
                  </a:lnTo>
                  <a:lnTo>
                    <a:pt x="699515" y="344424"/>
                  </a:lnTo>
                  <a:lnTo>
                    <a:pt x="699515" y="258317"/>
                  </a:lnTo>
                  <a:lnTo>
                    <a:pt x="0" y="258317"/>
                  </a:lnTo>
                  <a:lnTo>
                    <a:pt x="0" y="8610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44" name="Google Shape;444;p46"/>
            <p:cNvPicPr preferRelativeResize="0"/>
            <p:nvPr/>
          </p:nvPicPr>
          <p:blipFill rotWithShape="1">
            <a:blip r:embed="rId5">
              <a:alphaModFix/>
            </a:blip>
            <a:srcRect b="0" l="0" r="0" t="0"/>
            <a:stretch/>
          </p:blipFill>
          <p:spPr>
            <a:xfrm>
              <a:off x="7085076" y="164592"/>
              <a:ext cx="4789932" cy="5401056"/>
            </a:xfrm>
            <a:prstGeom prst="rect">
              <a:avLst/>
            </a:prstGeom>
            <a:noFill/>
            <a:ln>
              <a:noFill/>
            </a:ln>
          </p:spPr>
        </p:pic>
        <p:sp>
          <p:nvSpPr>
            <p:cNvPr id="445" name="Google Shape;445;p46"/>
            <p:cNvSpPr/>
            <p:nvPr/>
          </p:nvSpPr>
          <p:spPr>
            <a:xfrm>
              <a:off x="6847331" y="2520696"/>
              <a:ext cx="871855" cy="344805"/>
            </a:xfrm>
            <a:custGeom>
              <a:rect b="b" l="l" r="r" t="t"/>
              <a:pathLst>
                <a:path extrusionOk="0" h="344805" w="871854">
                  <a:moveTo>
                    <a:pt x="699516" y="0"/>
                  </a:moveTo>
                  <a:lnTo>
                    <a:pt x="699516" y="86105"/>
                  </a:lnTo>
                  <a:lnTo>
                    <a:pt x="0" y="86105"/>
                  </a:lnTo>
                  <a:lnTo>
                    <a:pt x="0" y="258317"/>
                  </a:lnTo>
                  <a:lnTo>
                    <a:pt x="699516" y="258317"/>
                  </a:lnTo>
                  <a:lnTo>
                    <a:pt x="699516" y="344424"/>
                  </a:lnTo>
                  <a:lnTo>
                    <a:pt x="871727" y="172212"/>
                  </a:lnTo>
                  <a:lnTo>
                    <a:pt x="699516"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46"/>
            <p:cNvSpPr/>
            <p:nvPr/>
          </p:nvSpPr>
          <p:spPr>
            <a:xfrm>
              <a:off x="6847331" y="2520696"/>
              <a:ext cx="871855" cy="344805"/>
            </a:xfrm>
            <a:custGeom>
              <a:rect b="b" l="l" r="r" t="t"/>
              <a:pathLst>
                <a:path extrusionOk="0" h="344805" w="871854">
                  <a:moveTo>
                    <a:pt x="0" y="86105"/>
                  </a:moveTo>
                  <a:lnTo>
                    <a:pt x="699516" y="86105"/>
                  </a:lnTo>
                  <a:lnTo>
                    <a:pt x="699516" y="0"/>
                  </a:lnTo>
                  <a:lnTo>
                    <a:pt x="871727" y="172212"/>
                  </a:lnTo>
                  <a:lnTo>
                    <a:pt x="699516" y="344424"/>
                  </a:lnTo>
                  <a:lnTo>
                    <a:pt x="699516" y="258317"/>
                  </a:lnTo>
                  <a:lnTo>
                    <a:pt x="0" y="258317"/>
                  </a:lnTo>
                  <a:lnTo>
                    <a:pt x="0" y="8610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7" name="Google Shape;447;p4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448" name="Google Shape;448;p4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Peephole Optimization</a:t>
            </a:r>
            <a:br>
              <a:rPr lang="en-US"/>
            </a:br>
            <a:endParaRPr/>
          </a:p>
        </p:txBody>
      </p:sp>
      <p:sp>
        <p:nvSpPr>
          <p:cNvPr id="454" name="Google Shape;454;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455" name="Google Shape;45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456" name="Google Shape;45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Peephole Optimization</a:t>
            </a:r>
            <a:br>
              <a:rPr lang="en-US"/>
            </a:br>
            <a:endParaRPr/>
          </a:p>
        </p:txBody>
      </p:sp>
      <p:sp>
        <p:nvSpPr>
          <p:cNvPr id="462" name="Google Shape;462;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simple but effective technique for locally improving the target code is peephole optimization</a:t>
            </a:r>
            <a:endParaRPr/>
          </a:p>
          <a:p>
            <a:pPr indent="-228600" lvl="0" marL="228600" rtl="0" algn="l">
              <a:lnSpc>
                <a:spcPct val="90000"/>
              </a:lnSpc>
              <a:spcBef>
                <a:spcPts val="1000"/>
              </a:spcBef>
              <a:spcAft>
                <a:spcPts val="0"/>
              </a:spcAft>
              <a:buClr>
                <a:schemeClr val="dk1"/>
              </a:buClr>
              <a:buSzPts val="2800"/>
              <a:buChar char="•"/>
            </a:pPr>
            <a:r>
              <a:rPr lang="en-US"/>
              <a:t>This is done by examining a </a:t>
            </a:r>
            <a:r>
              <a:rPr b="1" i="1" lang="en-US">
                <a:solidFill>
                  <a:srgbClr val="FF0000"/>
                </a:solidFill>
              </a:rPr>
              <a:t>sliding window</a:t>
            </a:r>
            <a:r>
              <a:rPr lang="en-US"/>
              <a:t> of target instructions (called the peephole) and replacing instruction sequences within the peephole by a shorter or faster sequence, whenever possible. </a:t>
            </a:r>
            <a:endParaRPr/>
          </a:p>
          <a:p>
            <a:pPr indent="-228600" lvl="0" marL="228600" rtl="0" algn="l">
              <a:lnSpc>
                <a:spcPct val="90000"/>
              </a:lnSpc>
              <a:spcBef>
                <a:spcPts val="1000"/>
              </a:spcBef>
              <a:spcAft>
                <a:spcPts val="0"/>
              </a:spcAft>
              <a:buClr>
                <a:schemeClr val="dk1"/>
              </a:buClr>
              <a:buSzPts val="2800"/>
              <a:buChar char="•"/>
            </a:pPr>
            <a:r>
              <a:rPr lang="en-US"/>
              <a:t>Peephole optimization can also be applied directly after intermediate code generation to improve the intermediate representation.</a:t>
            </a:r>
            <a:endParaRPr/>
          </a:p>
        </p:txBody>
      </p:sp>
      <p:sp>
        <p:nvSpPr>
          <p:cNvPr id="463" name="Google Shape;4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464" name="Google Shape;4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 calcmode="lin" valueType="num">
                                      <p:cBhvr additive="base">
                                        <p:cTn dur="500"/>
                                        <p:tgtEl>
                                          <p:spTgt spid="4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 calcmode="lin" valueType="num">
                                      <p:cBhvr additive="base">
                                        <p:cTn dur="500"/>
                                        <p:tgtEl>
                                          <p:spTgt spid="4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 calcmode="lin" valueType="num">
                                      <p:cBhvr additive="base">
                                        <p:cTn dur="500"/>
                                        <p:tgtEl>
                                          <p:spTgt spid="4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Peephole Optimization</a:t>
            </a:r>
            <a:endParaRPr/>
          </a:p>
        </p:txBody>
      </p:sp>
      <p:sp>
        <p:nvSpPr>
          <p:cNvPr id="470" name="Google Shape;47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shall see the following examples of program transformations that are characteristic of peephole optimizations: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Redundant-instruction elimination</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Flow-of-control optimizations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Algebraic simplifications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Use of machine idioms</a:t>
            </a:r>
            <a:endParaRPr/>
          </a:p>
        </p:txBody>
      </p:sp>
      <p:sp>
        <p:nvSpPr>
          <p:cNvPr id="471" name="Google Shape;47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472" name="Google Shape;47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Redundant instruction elimination</a:t>
            </a:r>
            <a:br>
              <a:rPr lang="en-US"/>
            </a:br>
            <a:endParaRPr/>
          </a:p>
        </p:txBody>
      </p:sp>
      <p:sp>
        <p:nvSpPr>
          <p:cNvPr id="478" name="Google Shape;478;p50"/>
          <p:cNvSpPr txBox="1"/>
          <p:nvPr>
            <p:ph idx="1" type="body"/>
          </p:nvPr>
        </p:nvSpPr>
        <p:spPr>
          <a:xfrm>
            <a:off x="838200" y="158092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 compilation level, the compiler searches for instructions redundant in nature. Multiple loading and storing of instructions may carry the same meaning even if some of them are removed.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Eliminating Redundant Loads and Stores</a:t>
            </a:r>
            <a:endParaRPr/>
          </a:p>
        </p:txBody>
      </p:sp>
      <p:pic>
        <p:nvPicPr>
          <p:cNvPr id="479" name="Google Shape;479;p50"/>
          <p:cNvPicPr preferRelativeResize="0"/>
          <p:nvPr/>
        </p:nvPicPr>
        <p:blipFill rotWithShape="1">
          <a:blip r:embed="rId3">
            <a:alphaModFix/>
          </a:blip>
          <a:srcRect b="0" l="0" r="0" t="0"/>
          <a:stretch/>
        </p:blipFill>
        <p:spPr>
          <a:xfrm>
            <a:off x="1595302" y="2906490"/>
            <a:ext cx="8599025" cy="2323295"/>
          </a:xfrm>
          <a:prstGeom prst="rect">
            <a:avLst/>
          </a:prstGeom>
          <a:noFill/>
          <a:ln>
            <a:noFill/>
          </a:ln>
        </p:spPr>
      </p:pic>
      <p:pic>
        <p:nvPicPr>
          <p:cNvPr id="480" name="Google Shape;480;p50"/>
          <p:cNvPicPr preferRelativeResize="0"/>
          <p:nvPr/>
        </p:nvPicPr>
        <p:blipFill rotWithShape="1">
          <a:blip r:embed="rId4">
            <a:alphaModFix/>
          </a:blip>
          <a:srcRect b="0" l="0" r="0" t="0"/>
          <a:stretch/>
        </p:blipFill>
        <p:spPr>
          <a:xfrm>
            <a:off x="7296821" y="5513187"/>
            <a:ext cx="1373498" cy="642914"/>
          </a:xfrm>
          <a:prstGeom prst="rect">
            <a:avLst/>
          </a:prstGeom>
          <a:noFill/>
          <a:ln>
            <a:noFill/>
          </a:ln>
        </p:spPr>
      </p:pic>
      <p:sp>
        <p:nvSpPr>
          <p:cNvPr id="481" name="Google Shape;48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482" name="Google Shape;48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Unreachable code</a:t>
            </a:r>
            <a:br>
              <a:rPr lang="en-US"/>
            </a:br>
            <a:endParaRPr/>
          </a:p>
        </p:txBody>
      </p:sp>
      <p:sp>
        <p:nvSpPr>
          <p:cNvPr id="488" name="Google Shape;488;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Unreachable code is a part of the program code that is never accessed because of programming constructs. Programmers may have accidently written a piece of code that can never be reached.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this code segment, the </a:t>
            </a:r>
            <a:r>
              <a:rPr b="1" lang="en-US"/>
              <a:t>printf</a:t>
            </a:r>
            <a:r>
              <a:rPr lang="en-US"/>
              <a:t> statement will never be executed as the program control returns back before it can execute, hence </a:t>
            </a:r>
            <a:r>
              <a:rPr b="1" lang="en-US"/>
              <a:t>printf</a:t>
            </a:r>
            <a:r>
              <a:rPr lang="en-US"/>
              <a:t> can be removed.</a:t>
            </a:r>
            <a:endParaRPr/>
          </a:p>
        </p:txBody>
      </p:sp>
      <p:pic>
        <p:nvPicPr>
          <p:cNvPr id="489" name="Google Shape;489;p51"/>
          <p:cNvPicPr preferRelativeResize="0"/>
          <p:nvPr/>
        </p:nvPicPr>
        <p:blipFill rotWithShape="1">
          <a:blip r:embed="rId3">
            <a:alphaModFix/>
          </a:blip>
          <a:srcRect b="0" l="0" r="0" t="0"/>
          <a:stretch/>
        </p:blipFill>
        <p:spPr>
          <a:xfrm>
            <a:off x="3711597" y="3110112"/>
            <a:ext cx="4839975" cy="1366239"/>
          </a:xfrm>
          <a:prstGeom prst="rect">
            <a:avLst/>
          </a:prstGeom>
          <a:noFill/>
          <a:ln>
            <a:noFill/>
          </a:ln>
        </p:spPr>
      </p:pic>
      <p:sp>
        <p:nvSpPr>
          <p:cNvPr id="490" name="Google Shape;49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491" name="Google Shape;49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of control optimization</a:t>
            </a:r>
            <a:br>
              <a:rPr lang="en-US"/>
            </a:br>
            <a:endParaRPr/>
          </a:p>
        </p:txBody>
      </p:sp>
      <p:sp>
        <p:nvSpPr>
          <p:cNvPr id="497" name="Google Shape;497;p52"/>
          <p:cNvSpPr txBox="1"/>
          <p:nvPr>
            <p:ph idx="1" type="body"/>
          </p:nvPr>
        </p:nvSpPr>
        <p:spPr>
          <a:xfrm>
            <a:off x="748048" y="149973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instances in a code where the program control jumps back and forth without performing any significant task. These jumps can be removed. Consider the following chunk of code: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this code,label L1 can be removed as it passes the control to L2. So instead of jumping to L1 and then to L2, the control can directly reach L2, as shown below:</a:t>
            </a:r>
            <a:endParaRPr/>
          </a:p>
        </p:txBody>
      </p:sp>
      <p:pic>
        <p:nvPicPr>
          <p:cNvPr id="498" name="Google Shape;498;p52"/>
          <p:cNvPicPr preferRelativeResize="0"/>
          <p:nvPr/>
        </p:nvPicPr>
        <p:blipFill rotWithShape="1">
          <a:blip r:embed="rId3">
            <a:alphaModFix/>
          </a:blip>
          <a:srcRect b="0" l="0" r="0" t="0"/>
          <a:stretch/>
        </p:blipFill>
        <p:spPr>
          <a:xfrm>
            <a:off x="4813209" y="2684801"/>
            <a:ext cx="1752600" cy="990600"/>
          </a:xfrm>
          <a:prstGeom prst="rect">
            <a:avLst/>
          </a:prstGeom>
          <a:noFill/>
          <a:ln>
            <a:noFill/>
          </a:ln>
        </p:spPr>
      </p:pic>
      <p:pic>
        <p:nvPicPr>
          <p:cNvPr id="499" name="Google Shape;499;p52"/>
          <p:cNvPicPr preferRelativeResize="0"/>
          <p:nvPr/>
        </p:nvPicPr>
        <p:blipFill rotWithShape="1">
          <a:blip r:embed="rId4">
            <a:alphaModFix/>
          </a:blip>
          <a:srcRect b="0" l="0" r="0" t="0"/>
          <a:stretch/>
        </p:blipFill>
        <p:spPr>
          <a:xfrm>
            <a:off x="4813209" y="4983845"/>
            <a:ext cx="1396821" cy="1119865"/>
          </a:xfrm>
          <a:prstGeom prst="rect">
            <a:avLst/>
          </a:prstGeom>
          <a:noFill/>
          <a:ln>
            <a:noFill/>
          </a:ln>
        </p:spPr>
      </p:pic>
      <p:sp>
        <p:nvSpPr>
          <p:cNvPr id="500" name="Google Shape;50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501" name="Google Shape;50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734096" y="3657600"/>
            <a:ext cx="10619704" cy="2292439"/>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Blocks and Flow Graphs</a:t>
            </a:r>
            <a:endParaRPr/>
          </a:p>
        </p:txBody>
      </p:sp>
      <p:sp>
        <p:nvSpPr>
          <p:cNvPr id="118" name="Google Shape;11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Graph representation of intermediate code  is helpful for discussing code generation even if the graph is not constructed explicitly by a code-generation algorithm. </a:t>
            </a:r>
            <a:endParaRPr/>
          </a:p>
          <a:p>
            <a:pPr indent="-228600" lvl="0" marL="228600" rtl="0" algn="l">
              <a:lnSpc>
                <a:spcPct val="90000"/>
              </a:lnSpc>
              <a:spcBef>
                <a:spcPts val="1000"/>
              </a:spcBef>
              <a:spcAft>
                <a:spcPts val="0"/>
              </a:spcAft>
              <a:buClr>
                <a:schemeClr val="dk1"/>
              </a:buClr>
              <a:buSzPct val="100000"/>
              <a:buChar char="•"/>
            </a:pPr>
            <a:r>
              <a:rPr lang="en-US"/>
              <a:t>We can do a better job of register allocation if we know how values are defined and used</a:t>
            </a:r>
            <a:endParaRPr/>
          </a:p>
          <a:p>
            <a:pPr indent="-228600" lvl="0" marL="228600" rtl="0" algn="l">
              <a:lnSpc>
                <a:spcPct val="90000"/>
              </a:lnSpc>
              <a:spcBef>
                <a:spcPts val="1000"/>
              </a:spcBef>
              <a:spcAft>
                <a:spcPts val="0"/>
              </a:spcAft>
              <a:buClr>
                <a:schemeClr val="dk1"/>
              </a:buClr>
              <a:buSzPct val="100000"/>
              <a:buChar char="•"/>
            </a:pPr>
            <a:r>
              <a:rPr lang="en-US"/>
              <a:t>We can do a better job of instruction selection by looking at sequences of three-address statements</a:t>
            </a:r>
            <a:endParaRPr/>
          </a:p>
          <a:p>
            <a:pPr indent="-228600" lvl="0" marL="228600" rtl="0" algn="l">
              <a:lnSpc>
                <a:spcPct val="90000"/>
              </a:lnSpc>
              <a:spcBef>
                <a:spcPts val="1000"/>
              </a:spcBef>
              <a:spcAft>
                <a:spcPts val="0"/>
              </a:spcAft>
              <a:buClr>
                <a:schemeClr val="dk1"/>
              </a:buClr>
              <a:buSzPct val="100000"/>
              <a:buChar char="•"/>
            </a:pPr>
            <a:r>
              <a:rPr lang="en-US"/>
              <a:t>The representation is constructed as follows:</a:t>
            </a:r>
            <a:endParaRPr/>
          </a:p>
          <a:p>
            <a:pPr indent="-514350" lvl="0" marL="514350" rtl="0" algn="l">
              <a:lnSpc>
                <a:spcPct val="90000"/>
              </a:lnSpc>
              <a:spcBef>
                <a:spcPts val="1000"/>
              </a:spcBef>
              <a:spcAft>
                <a:spcPts val="0"/>
              </a:spcAft>
              <a:buClr>
                <a:srgbClr val="002060"/>
              </a:buClr>
              <a:buSzPct val="100000"/>
              <a:buFont typeface="Calibri"/>
              <a:buAutoNum type="arabicPeriod"/>
            </a:pPr>
            <a:r>
              <a:rPr lang="en-US">
                <a:solidFill>
                  <a:srgbClr val="002060"/>
                </a:solidFill>
              </a:rPr>
              <a:t>Partition the intermediate code into basic blocks, which are maximal sequences of consecutive three-address instructions with the properties that</a:t>
            </a:r>
            <a:endParaRPr/>
          </a:p>
          <a:p>
            <a:pPr indent="-228600" lvl="1" marL="685800" rtl="0" algn="l">
              <a:lnSpc>
                <a:spcPct val="90000"/>
              </a:lnSpc>
              <a:spcBef>
                <a:spcPts val="500"/>
              </a:spcBef>
              <a:spcAft>
                <a:spcPts val="0"/>
              </a:spcAft>
              <a:buClr>
                <a:srgbClr val="002060"/>
              </a:buClr>
              <a:buSzPct val="100000"/>
              <a:buFont typeface="Noto Sans Symbols"/>
              <a:buChar char="⮚"/>
            </a:pPr>
            <a:r>
              <a:rPr lang="en-US">
                <a:solidFill>
                  <a:srgbClr val="002060"/>
                </a:solidFill>
              </a:rPr>
              <a:t> The flow of control can only enter the basic block through the first instruction in the block. That is, there are no jumps into the middle of the block.</a:t>
            </a:r>
            <a:endParaRPr/>
          </a:p>
          <a:p>
            <a:pPr indent="-228600" lvl="1" marL="685800" rtl="0" algn="l">
              <a:lnSpc>
                <a:spcPct val="90000"/>
              </a:lnSpc>
              <a:spcBef>
                <a:spcPts val="500"/>
              </a:spcBef>
              <a:spcAft>
                <a:spcPts val="0"/>
              </a:spcAft>
              <a:buClr>
                <a:srgbClr val="002060"/>
              </a:buClr>
              <a:buSzPct val="100000"/>
              <a:buFont typeface="Noto Sans Symbols"/>
              <a:buChar char="⮚"/>
            </a:pPr>
            <a:r>
              <a:rPr lang="en-US">
                <a:solidFill>
                  <a:srgbClr val="002060"/>
                </a:solidFill>
              </a:rPr>
              <a:t> Control will leave the block without halting or branching, except possibly at the last instruction in the block.</a:t>
            </a:r>
            <a:endParaRPr/>
          </a:p>
          <a:p>
            <a:pPr indent="-514350" lvl="0" marL="514350" rtl="0" algn="l">
              <a:lnSpc>
                <a:spcPct val="90000"/>
              </a:lnSpc>
              <a:spcBef>
                <a:spcPts val="1000"/>
              </a:spcBef>
              <a:spcAft>
                <a:spcPts val="0"/>
              </a:spcAft>
              <a:buClr>
                <a:srgbClr val="002060"/>
              </a:buClr>
              <a:buSzPct val="100000"/>
              <a:buFont typeface="Calibri"/>
              <a:buAutoNum type="arabicPeriod"/>
            </a:pPr>
            <a:r>
              <a:rPr lang="en-US">
                <a:solidFill>
                  <a:srgbClr val="002060"/>
                </a:solidFill>
              </a:rPr>
              <a:t>The basic blocks become the nodes of a flow graph, whose edges indicate which blocks can follow which other blocks.</a:t>
            </a:r>
            <a:endParaRPr/>
          </a:p>
        </p:txBody>
      </p:sp>
      <p:sp>
        <p:nvSpPr>
          <p:cNvPr id="119" name="Google Shape;1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20" name="Google Shape;1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Algebraic expression simplification</a:t>
            </a:r>
            <a:br>
              <a:rPr lang="en-US"/>
            </a:br>
            <a:endParaRPr/>
          </a:p>
        </p:txBody>
      </p:sp>
      <p:sp>
        <p:nvSpPr>
          <p:cNvPr id="507" name="Google Shape;507;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occasions where algebraic expressions can be made simple.</a:t>
            </a:r>
            <a:endParaRPr/>
          </a:p>
          <a:p>
            <a:pPr indent="-228600" lvl="0" marL="228600" rtl="0" algn="l">
              <a:lnSpc>
                <a:spcPct val="90000"/>
              </a:lnSpc>
              <a:spcBef>
                <a:spcPts val="1000"/>
              </a:spcBef>
              <a:spcAft>
                <a:spcPts val="0"/>
              </a:spcAft>
              <a:buClr>
                <a:schemeClr val="dk1"/>
              </a:buClr>
              <a:buSzPts val="2800"/>
              <a:buChar char="•"/>
            </a:pPr>
            <a:r>
              <a:rPr lang="en-US"/>
              <a:t> For example, the expression </a:t>
            </a:r>
            <a:r>
              <a:rPr b="1" lang="en-US"/>
              <a:t>a = a + 0</a:t>
            </a:r>
            <a:r>
              <a:rPr lang="en-US"/>
              <a:t> can be replaced by </a:t>
            </a:r>
            <a:r>
              <a:rPr b="1" lang="en-US"/>
              <a:t>a</a:t>
            </a:r>
            <a:r>
              <a:rPr lang="en-US"/>
              <a:t> itself </a:t>
            </a:r>
            <a:endParaRPr/>
          </a:p>
          <a:p>
            <a:pPr indent="-228600" lvl="0" marL="228600" rtl="0" algn="l">
              <a:lnSpc>
                <a:spcPct val="90000"/>
              </a:lnSpc>
              <a:spcBef>
                <a:spcPts val="1000"/>
              </a:spcBef>
              <a:spcAft>
                <a:spcPts val="0"/>
              </a:spcAft>
              <a:buClr>
                <a:schemeClr val="dk1"/>
              </a:buClr>
              <a:buSzPts val="2800"/>
              <a:buChar char="•"/>
            </a:pPr>
            <a:r>
              <a:rPr lang="en-US"/>
              <a:t>The expression a = a + 1 can simply be replaced by INC a.</a:t>
            </a:r>
            <a:endParaRPr/>
          </a:p>
        </p:txBody>
      </p:sp>
      <p:sp>
        <p:nvSpPr>
          <p:cNvPr id="508" name="Google Shape;50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509" name="Google Shape;50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p:nvPr/>
        </p:nvSpPr>
        <p:spPr>
          <a:xfrm>
            <a:off x="603160" y="3606085"/>
            <a:ext cx="10985679" cy="2570878"/>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Strength reduction</a:t>
            </a:r>
            <a:br>
              <a:rPr lang="en-US"/>
            </a:br>
            <a:endParaRPr/>
          </a:p>
        </p:txBody>
      </p:sp>
      <p:sp>
        <p:nvSpPr>
          <p:cNvPr id="516" name="Google Shape;516;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operations that consume more time and space. </a:t>
            </a:r>
            <a:endParaRPr/>
          </a:p>
          <a:p>
            <a:pPr indent="-228600" lvl="0" marL="228600" rtl="0" algn="l">
              <a:lnSpc>
                <a:spcPct val="90000"/>
              </a:lnSpc>
              <a:spcBef>
                <a:spcPts val="1000"/>
              </a:spcBef>
              <a:spcAft>
                <a:spcPts val="0"/>
              </a:spcAft>
              <a:buClr>
                <a:schemeClr val="dk1"/>
              </a:buClr>
              <a:buSzPts val="2800"/>
              <a:buChar char="•"/>
            </a:pPr>
            <a:r>
              <a:rPr lang="en-US"/>
              <a:t>Their ‘strength’ can be reduced by replacing them with other operations that consume less time and space, but produce the same result.</a:t>
            </a:r>
            <a:endParaRPr/>
          </a:p>
          <a:p>
            <a:pPr indent="-228600" lvl="0" marL="228600" rtl="0" algn="l">
              <a:lnSpc>
                <a:spcPct val="90000"/>
              </a:lnSpc>
              <a:spcBef>
                <a:spcPts val="1000"/>
              </a:spcBef>
              <a:spcAft>
                <a:spcPts val="0"/>
              </a:spcAft>
              <a:buClr>
                <a:schemeClr val="dk1"/>
              </a:buClr>
              <a:buSzPts val="2800"/>
              <a:buChar char="•"/>
            </a:pPr>
            <a:r>
              <a:rPr lang="en-US"/>
              <a:t>For example,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a:t>
            </a:r>
            <a:r>
              <a:rPr b="1" lang="en-US"/>
              <a:t>x * 2</a:t>
            </a:r>
            <a:r>
              <a:rPr lang="en-US"/>
              <a:t> can be replaced by </a:t>
            </a:r>
            <a:r>
              <a:rPr b="1" lang="en-US"/>
              <a:t>x &lt;&lt; 1</a:t>
            </a:r>
            <a:r>
              <a:rPr lang="en-US"/>
              <a:t>, which involves only one left shift.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Though the output of a * a and a</a:t>
            </a:r>
            <a:r>
              <a:rPr baseline="30000" lang="en-US"/>
              <a:t>2</a:t>
            </a:r>
            <a:r>
              <a:rPr lang="en-US"/>
              <a:t> is same, a</a:t>
            </a:r>
            <a:r>
              <a:rPr baseline="30000" lang="en-US"/>
              <a:t>2</a:t>
            </a:r>
            <a:r>
              <a:rPr lang="en-US"/>
              <a:t> is much more efficient to implement.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17" name="Google Shape;51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518" name="Google Shape;51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5"/>
          <p:cNvSpPr/>
          <p:nvPr/>
        </p:nvSpPr>
        <p:spPr>
          <a:xfrm>
            <a:off x="603160" y="3606085"/>
            <a:ext cx="10985679" cy="2570878"/>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Use of Machine Idioms</a:t>
            </a:r>
            <a:br>
              <a:rPr lang="en-US"/>
            </a:br>
            <a:endParaRPr/>
          </a:p>
        </p:txBody>
      </p:sp>
      <p:sp>
        <p:nvSpPr>
          <p:cNvPr id="525" name="Google Shape;52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target machine may have hardware instructions to implement certain specific operations efficiently.</a:t>
            </a:r>
            <a:endParaRPr/>
          </a:p>
          <a:p>
            <a:pPr indent="-228600" lvl="0" marL="228600" rtl="0" algn="l">
              <a:lnSpc>
                <a:spcPct val="90000"/>
              </a:lnSpc>
              <a:spcBef>
                <a:spcPts val="1000"/>
              </a:spcBef>
              <a:spcAft>
                <a:spcPts val="0"/>
              </a:spcAft>
              <a:buClr>
                <a:schemeClr val="dk1"/>
              </a:buClr>
              <a:buSzPct val="100000"/>
              <a:buChar char="•"/>
            </a:pPr>
            <a:r>
              <a:rPr lang="en-US"/>
              <a:t> Detecting situations that permit the use of these instructions can reduce execution time significantly. </a:t>
            </a:r>
            <a:endParaRPr/>
          </a:p>
          <a:p>
            <a:pPr indent="-228600" lvl="0" marL="228600" rtl="0" algn="l">
              <a:lnSpc>
                <a:spcPct val="90000"/>
              </a:lnSpc>
              <a:spcBef>
                <a:spcPts val="1000"/>
              </a:spcBef>
              <a:spcAft>
                <a:spcPts val="0"/>
              </a:spcAft>
              <a:buClr>
                <a:schemeClr val="dk1"/>
              </a:buClr>
              <a:buSzPct val="100000"/>
              <a:buChar char="•"/>
            </a:pPr>
            <a:r>
              <a:rPr lang="en-US"/>
              <a:t>For example,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some machines have auto-increment and auto-decrement addressing modes.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These add or subtract one from an operand before or after using its value.</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 The use of the modes greatly improves the quality of code when pushing or popping a stack, as in parameter passing.</a:t>
            </a:r>
            <a:endParaRPr/>
          </a:p>
        </p:txBody>
      </p:sp>
      <p:sp>
        <p:nvSpPr>
          <p:cNvPr id="526" name="Google Shape;52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527" name="Google Shape;52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33" name="Google Shape;533;p5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34" name="Google Shape;534;p56"/>
          <p:cNvSpPr txBox="1"/>
          <p:nvPr>
            <p:ph type="title"/>
          </p:nvPr>
        </p:nvSpPr>
        <p:spPr>
          <a:xfrm>
            <a:off x="910844" y="2718942"/>
            <a:ext cx="7895590" cy="1763395"/>
          </a:xfrm>
          <a:prstGeom prst="rect">
            <a:avLst/>
          </a:prstGeom>
          <a:noFill/>
          <a:ln>
            <a:noFill/>
          </a:ln>
        </p:spPr>
        <p:txBody>
          <a:bodyPr anchorCtr="0" anchor="ctr" bIns="0" lIns="0" spcFirstLastPara="1" rIns="0" wrap="square" tIns="116200">
            <a:spAutoFit/>
          </a:bodyPr>
          <a:lstStyle/>
          <a:p>
            <a:pPr indent="0" lvl="0" marL="12700" marR="5080" rtl="0" algn="l">
              <a:lnSpc>
                <a:spcPct val="147272"/>
              </a:lnSpc>
              <a:spcBef>
                <a:spcPts val="0"/>
              </a:spcBef>
              <a:spcAft>
                <a:spcPts val="0"/>
              </a:spcAft>
              <a:buClr>
                <a:schemeClr val="dk1"/>
              </a:buClr>
              <a:buSzPts val="4400"/>
              <a:buFont typeface="Calibri"/>
              <a:buNone/>
            </a:pPr>
            <a:r>
              <a:rPr lang="en-US"/>
              <a:t>Introduction to Data-Flow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40" name="Google Shape;540;p5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41" name="Google Shape;541;p57"/>
          <p:cNvSpPr txBox="1"/>
          <p:nvPr>
            <p:ph type="title"/>
          </p:nvPr>
        </p:nvSpPr>
        <p:spPr>
          <a:xfrm>
            <a:off x="916939" y="609676"/>
            <a:ext cx="77260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Introduction to Data-Flow Analysis</a:t>
            </a:r>
            <a:endParaRPr sz="4400"/>
          </a:p>
        </p:txBody>
      </p:sp>
      <p:sp>
        <p:nvSpPr>
          <p:cNvPr id="542" name="Google Shape;542;p57"/>
          <p:cNvSpPr txBox="1"/>
          <p:nvPr/>
        </p:nvSpPr>
        <p:spPr>
          <a:xfrm>
            <a:off x="916939" y="1706841"/>
            <a:ext cx="10104120" cy="4377055"/>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All the optimizations depend on data-flow analysis.</a:t>
            </a:r>
            <a:endParaRPr b="0" i="0" sz="2800" u="none" cap="none" strike="noStrike">
              <a:solidFill>
                <a:schemeClr val="dk1"/>
              </a:solidFill>
              <a:latin typeface="Calibri"/>
              <a:ea typeface="Calibri"/>
              <a:cs typeface="Calibri"/>
              <a:sym typeface="Calibri"/>
            </a:endParaRPr>
          </a:p>
          <a:p>
            <a:pPr indent="-228600" lvl="0" marL="241300" marR="212725" rtl="0" algn="l">
              <a:lnSpc>
                <a:spcPct val="107857"/>
              </a:lnSpc>
              <a:spcBef>
                <a:spcPts val="10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"Data-flow analysis" refers to a body of techniques that derive  information about the flow of data along program execution paths.</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95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example, one way to implement global common sub-expression  elimination requires us to determine whether two textually identical  expressions evaluate to the same value along any possible execution  path of the program.</a:t>
            </a:r>
            <a:endParaRPr b="0" i="0" sz="2800" u="none" cap="none" strike="noStrike">
              <a:solidFill>
                <a:schemeClr val="dk1"/>
              </a:solidFill>
              <a:latin typeface="Calibri"/>
              <a:ea typeface="Calibri"/>
              <a:cs typeface="Calibri"/>
              <a:sym typeface="Calibri"/>
            </a:endParaRPr>
          </a:p>
          <a:p>
            <a:pPr indent="-228600" lvl="0" marL="241300" marR="89535" rtl="0" algn="l">
              <a:lnSpc>
                <a:spcPct val="107857"/>
              </a:lnSpc>
              <a:spcBef>
                <a:spcPts val="105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 another example, if the result of an assignment is not used along  any subsequent execution path, then we can eliminate the  assignment as dead code.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48" name="Google Shape;548;p5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49" name="Google Shape;549;p58"/>
          <p:cNvSpPr txBox="1"/>
          <p:nvPr>
            <p:ph type="title"/>
          </p:nvPr>
        </p:nvSpPr>
        <p:spPr>
          <a:xfrm>
            <a:off x="916939" y="609676"/>
            <a:ext cx="740537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The Data-Flow Abstraction - path</a:t>
            </a:r>
            <a:endParaRPr sz="4400"/>
          </a:p>
        </p:txBody>
      </p:sp>
      <p:sp>
        <p:nvSpPr>
          <p:cNvPr id="550" name="Google Shape;550;p58"/>
          <p:cNvSpPr txBox="1"/>
          <p:nvPr/>
        </p:nvSpPr>
        <p:spPr>
          <a:xfrm>
            <a:off x="916939" y="1793189"/>
            <a:ext cx="10323830" cy="3266440"/>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execution of an intermediate-code statement transforms an input  state to a new output state.</a:t>
            </a:r>
            <a:endParaRPr b="0" i="0" sz="2800" u="none" cap="none" strike="noStrike">
              <a:solidFill>
                <a:schemeClr val="dk1"/>
              </a:solidFill>
              <a:latin typeface="Calibri"/>
              <a:ea typeface="Calibri"/>
              <a:cs typeface="Calibri"/>
              <a:sym typeface="Calibri"/>
            </a:endParaRPr>
          </a:p>
          <a:p>
            <a:pPr indent="-280035" lvl="0" marL="292100" marR="0" rtl="0" algn="l">
              <a:lnSpc>
                <a:spcPct val="100000"/>
              </a:lnSpc>
              <a:spcBef>
                <a:spcPts val="620"/>
              </a:spcBef>
              <a:spcAft>
                <a:spcPts val="0"/>
              </a:spcAft>
              <a:buClr>
                <a:srgbClr val="001F5F"/>
              </a:buClr>
              <a:buSzPts val="2700"/>
              <a:buFont typeface="Noto Sans Symbols"/>
              <a:buChar char="✔"/>
            </a:pPr>
            <a:r>
              <a:rPr b="1" i="0" lang="en-US" sz="2800" u="none" cap="none" strike="noStrike">
                <a:solidFill>
                  <a:srgbClr val="001F5F"/>
                </a:solidFill>
                <a:latin typeface="Calibri"/>
                <a:ea typeface="Calibri"/>
                <a:cs typeface="Calibri"/>
                <a:sym typeface="Calibri"/>
              </a:rPr>
              <a:t>The input state	= the program point before the statement</a:t>
            </a:r>
            <a:endParaRPr b="0" i="0" sz="2800" u="none" cap="none" strike="noStrike">
              <a:solidFill>
                <a:schemeClr val="dk1"/>
              </a:solidFill>
              <a:latin typeface="Calibri"/>
              <a:ea typeface="Calibri"/>
              <a:cs typeface="Calibri"/>
              <a:sym typeface="Calibri"/>
            </a:endParaRPr>
          </a:p>
          <a:p>
            <a:pPr indent="-280035" lvl="0" marL="292100" marR="0" rtl="0" algn="l">
              <a:lnSpc>
                <a:spcPct val="100000"/>
              </a:lnSpc>
              <a:spcBef>
                <a:spcPts val="660"/>
              </a:spcBef>
              <a:spcAft>
                <a:spcPts val="0"/>
              </a:spcAft>
              <a:buClr>
                <a:srgbClr val="001F5F"/>
              </a:buClr>
              <a:buSzPts val="2700"/>
              <a:buFont typeface="Noto Sans Symbols"/>
              <a:buChar char="✔"/>
            </a:pPr>
            <a:r>
              <a:rPr b="1" i="0" lang="en-US" sz="2800" u="none" cap="none" strike="noStrike">
                <a:solidFill>
                  <a:srgbClr val="001F5F"/>
                </a:solidFill>
                <a:latin typeface="Calibri"/>
                <a:ea typeface="Calibri"/>
                <a:cs typeface="Calibri"/>
                <a:sym typeface="Calibri"/>
              </a:rPr>
              <a:t>The output state = the program point after the statement</a:t>
            </a:r>
            <a:endParaRPr b="0" i="0" sz="2800" u="none" cap="none" strike="noStrike">
              <a:solidFill>
                <a:schemeClr val="dk1"/>
              </a:solidFill>
              <a:latin typeface="Calibri"/>
              <a:ea typeface="Calibri"/>
              <a:cs typeface="Calibri"/>
              <a:sym typeface="Calibri"/>
            </a:endParaRPr>
          </a:p>
          <a:p>
            <a:pPr indent="-228600" lvl="0" marL="241300" marR="215900"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analysing the behaviour of a program, we should consider all the  possible sequences of program points -Paths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3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can be done through flow graph</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56" name="Google Shape;556;p5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57" name="Google Shape;557;p59"/>
          <p:cNvSpPr txBox="1"/>
          <p:nvPr>
            <p:ph type="title"/>
          </p:nvPr>
        </p:nvSpPr>
        <p:spPr>
          <a:xfrm>
            <a:off x="1007160" y="571626"/>
            <a:ext cx="5510530" cy="696595"/>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Possible execution paths</a:t>
            </a:r>
            <a:endParaRPr sz="4400"/>
          </a:p>
        </p:txBody>
      </p:sp>
      <p:sp>
        <p:nvSpPr>
          <p:cNvPr id="558" name="Google Shape;558;p59"/>
          <p:cNvSpPr txBox="1"/>
          <p:nvPr/>
        </p:nvSpPr>
        <p:spPr>
          <a:xfrm>
            <a:off x="916939" y="1706841"/>
            <a:ext cx="10345420" cy="322453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flow graph tells us about the possible execution paths</a:t>
            </a:r>
            <a:endParaRPr b="0" i="0" sz="2800" u="none" cap="none" strike="noStrike">
              <a:solidFill>
                <a:schemeClr val="dk1"/>
              </a:solidFill>
              <a:latin typeface="Calibri"/>
              <a:ea typeface="Calibri"/>
              <a:cs typeface="Calibri"/>
              <a:sym typeface="Calibri"/>
            </a:endParaRPr>
          </a:p>
          <a:p>
            <a:pPr indent="-228600" lvl="0" marL="241300" marR="314960" rtl="0" algn="l">
              <a:lnSpc>
                <a:spcPct val="107857"/>
              </a:lnSpc>
              <a:spcBef>
                <a:spcPts val="1060"/>
              </a:spcBef>
              <a:spcAft>
                <a:spcPts val="0"/>
              </a:spcAft>
              <a:buClr>
                <a:srgbClr val="001F5F"/>
              </a:buClr>
              <a:buSzPts val="2700"/>
              <a:buFont typeface="Noto Sans Symbols"/>
              <a:buChar char="⮚"/>
            </a:pPr>
            <a:r>
              <a:rPr b="1" i="0" lang="en-US" sz="2800" u="none" cap="none" strike="noStrike">
                <a:solidFill>
                  <a:srgbClr val="001F5F"/>
                </a:solidFill>
                <a:latin typeface="Calibri"/>
                <a:ea typeface="Calibri"/>
                <a:cs typeface="Calibri"/>
                <a:sym typeface="Calibri"/>
              </a:rPr>
              <a:t>Within one basic block, the program point after a statement is the  same as the program point before the next statement.</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1F5F"/>
              </a:buClr>
              <a:buSzPts val="4050"/>
              <a:buFont typeface="Noto Sans Symbols"/>
              <a:buNone/>
            </a:pPr>
            <a:r>
              <a:t/>
            </a:r>
            <a:endParaRPr b="0" i="0" sz="4050" u="none" cap="none" strike="noStrike">
              <a:solidFill>
                <a:schemeClr val="dk1"/>
              </a:solidFill>
              <a:latin typeface="Calibri"/>
              <a:ea typeface="Calibri"/>
              <a:cs typeface="Calibri"/>
              <a:sym typeface="Calibri"/>
            </a:endParaRPr>
          </a:p>
          <a:p>
            <a:pPr indent="-228600" lvl="0" marL="241300" marR="5080" rtl="0" algn="l">
              <a:lnSpc>
                <a:spcPct val="90000"/>
              </a:lnSpc>
              <a:spcBef>
                <a:spcPts val="0"/>
              </a:spcBef>
              <a:spcAft>
                <a:spcPts val="0"/>
              </a:spcAft>
              <a:buClr>
                <a:srgbClr val="001F5F"/>
              </a:buClr>
              <a:buSzPts val="2700"/>
              <a:buFont typeface="Noto Sans Symbols"/>
              <a:buChar char="⮚"/>
            </a:pPr>
            <a:r>
              <a:rPr b="1" i="0" lang="en-US" sz="2800" u="none" cap="none" strike="noStrike">
                <a:solidFill>
                  <a:srgbClr val="001F5F"/>
                </a:solidFill>
                <a:latin typeface="Calibri"/>
                <a:ea typeface="Calibri"/>
                <a:cs typeface="Calibri"/>
                <a:sym typeface="Calibri"/>
              </a:rPr>
              <a:t>If there is an edge from block B1 to block B2, then the program  point after the last statement of B1 may be followed immediately by  the program point before the first statement of B2.</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64" name="Google Shape;564;p6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65" name="Google Shape;565;p60"/>
          <p:cNvSpPr txBox="1"/>
          <p:nvPr>
            <p:ph type="title"/>
          </p:nvPr>
        </p:nvSpPr>
        <p:spPr>
          <a:xfrm>
            <a:off x="916939" y="609676"/>
            <a:ext cx="551053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Possible execution paths</a:t>
            </a:r>
            <a:endParaRPr sz="4400"/>
          </a:p>
        </p:txBody>
      </p:sp>
      <p:sp>
        <p:nvSpPr>
          <p:cNvPr id="566" name="Google Shape;566;p60"/>
          <p:cNvSpPr txBox="1"/>
          <p:nvPr/>
        </p:nvSpPr>
        <p:spPr>
          <a:xfrm>
            <a:off x="853439" y="1765757"/>
            <a:ext cx="10379710" cy="4101465"/>
          </a:xfrm>
          <a:prstGeom prst="rect">
            <a:avLst/>
          </a:prstGeom>
          <a:noFill/>
          <a:ln>
            <a:noFill/>
          </a:ln>
        </p:spPr>
        <p:txBody>
          <a:bodyPr anchorCtr="0" anchor="t" bIns="0" lIns="0" spcFirstLastPara="1" rIns="0" wrap="square" tIns="92700">
            <a:spAutoFit/>
          </a:bodyPr>
          <a:lstStyle/>
          <a:p>
            <a:pPr indent="0" lvl="0" marL="76200" marR="197485" rtl="0" algn="l">
              <a:lnSpc>
                <a:spcPct val="8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We may define an execution path (or just path) from point p</a:t>
            </a:r>
            <a:r>
              <a:rPr b="0" baseline="-25000" i="0" lang="en-US" sz="2550" u="none" cap="none" strike="noStrike">
                <a:solidFill>
                  <a:schemeClr val="dk1"/>
                </a:solidFill>
                <a:latin typeface="Calibri"/>
                <a:ea typeface="Calibri"/>
                <a:cs typeface="Calibri"/>
                <a:sym typeface="Calibri"/>
              </a:rPr>
              <a:t>1 </a:t>
            </a:r>
            <a:r>
              <a:rPr b="0" i="0" lang="en-US" sz="2600" u="none" cap="none" strike="noStrike">
                <a:solidFill>
                  <a:schemeClr val="dk1"/>
                </a:solidFill>
                <a:latin typeface="Calibri"/>
                <a:ea typeface="Calibri"/>
                <a:cs typeface="Calibri"/>
                <a:sym typeface="Calibri"/>
              </a:rPr>
              <a:t>to point p</a:t>
            </a:r>
            <a:r>
              <a:rPr b="0" baseline="-25000" i="0" lang="en-US" sz="2550" u="none" cap="none" strike="noStrike">
                <a:solidFill>
                  <a:schemeClr val="dk1"/>
                </a:solidFill>
                <a:latin typeface="Calibri"/>
                <a:ea typeface="Calibri"/>
                <a:cs typeface="Calibri"/>
                <a:sym typeface="Calibri"/>
              </a:rPr>
              <a:t>n</a:t>
            </a:r>
            <a:r>
              <a:rPr b="0" i="0" lang="en-US" sz="2600" u="none" cap="none" strike="noStrike">
                <a:solidFill>
                  <a:schemeClr val="dk1"/>
                </a:solidFill>
                <a:latin typeface="Calibri"/>
                <a:ea typeface="Calibri"/>
                <a:cs typeface="Calibri"/>
                <a:sym typeface="Calibri"/>
              </a:rPr>
              <a:t>, to  be a sequence of points p</a:t>
            </a:r>
            <a:r>
              <a:rPr b="0" baseline="-25000" i="0" lang="en-US" sz="2550" u="none" cap="none" strike="noStrike">
                <a:solidFill>
                  <a:schemeClr val="dk1"/>
                </a:solidFill>
                <a:latin typeface="Calibri"/>
                <a:ea typeface="Calibri"/>
                <a:cs typeface="Calibri"/>
                <a:sym typeface="Calibri"/>
              </a:rPr>
              <a:t>1 </a:t>
            </a:r>
            <a:r>
              <a:rPr b="0" i="0" lang="en-US" sz="2600" u="none" cap="none" strike="noStrike">
                <a:solidFill>
                  <a:schemeClr val="dk1"/>
                </a:solidFill>
                <a:latin typeface="Calibri"/>
                <a:ea typeface="Calibri"/>
                <a:cs typeface="Calibri"/>
                <a:sym typeface="Calibri"/>
              </a:rPr>
              <a:t>,p</a:t>
            </a:r>
            <a:r>
              <a:rPr b="0" baseline="-25000" i="0" lang="en-US" sz="2550" u="none" cap="none" strike="noStrike">
                <a:solidFill>
                  <a:schemeClr val="dk1"/>
                </a:solidFill>
                <a:latin typeface="Calibri"/>
                <a:ea typeface="Calibri"/>
                <a:cs typeface="Calibri"/>
                <a:sym typeface="Calibri"/>
              </a:rPr>
              <a:t>2</a:t>
            </a:r>
            <a:r>
              <a:rPr b="0" i="0" lang="en-US" sz="2600" u="none" cap="none" strike="noStrike">
                <a:solidFill>
                  <a:schemeClr val="dk1"/>
                </a:solidFill>
                <a:latin typeface="Calibri"/>
                <a:ea typeface="Calibri"/>
                <a:cs typeface="Calibri"/>
                <a:sym typeface="Calibri"/>
              </a:rPr>
              <a:t>, . . . , P</a:t>
            </a:r>
            <a:r>
              <a:rPr b="0" baseline="-25000" i="0" lang="en-US" sz="2550" u="none" cap="none" strike="noStrike">
                <a:solidFill>
                  <a:schemeClr val="dk1"/>
                </a:solidFill>
                <a:latin typeface="Calibri"/>
                <a:ea typeface="Calibri"/>
                <a:cs typeface="Calibri"/>
                <a:sym typeface="Calibri"/>
              </a:rPr>
              <a:t>n </a:t>
            </a:r>
            <a:r>
              <a:rPr b="0" i="0" lang="en-US" sz="2600" u="none" cap="none" strike="noStrike">
                <a:solidFill>
                  <a:schemeClr val="dk1"/>
                </a:solidFill>
                <a:latin typeface="Calibri"/>
                <a:ea typeface="Calibri"/>
                <a:cs typeface="Calibri"/>
                <a:sym typeface="Calibri"/>
              </a:rPr>
              <a:t>such that for each </a:t>
            </a:r>
            <a:r>
              <a:rPr b="1" i="1" lang="en-US" sz="2600" u="none" cap="none" strike="noStrike">
                <a:solidFill>
                  <a:schemeClr val="dk1"/>
                </a:solidFill>
                <a:latin typeface="Calibri"/>
                <a:ea typeface="Calibri"/>
                <a:cs typeface="Calibri"/>
                <a:sym typeface="Calibri"/>
              </a:rPr>
              <a:t>i </a:t>
            </a:r>
            <a:r>
              <a:rPr b="0" i="0" lang="en-US" sz="2600" u="none" cap="none" strike="noStrike">
                <a:solidFill>
                  <a:schemeClr val="dk1"/>
                </a:solidFill>
                <a:latin typeface="Calibri"/>
                <a:ea typeface="Calibri"/>
                <a:cs typeface="Calibri"/>
                <a:sym typeface="Calibri"/>
              </a:rPr>
              <a:t>= 1,2, . . . , n - 1,  either</a:t>
            </a:r>
            <a:endParaRPr b="0" i="0" sz="2600" u="none" cap="none" strike="noStrike">
              <a:solidFill>
                <a:schemeClr val="dk1"/>
              </a:solidFill>
              <a:latin typeface="Calibri"/>
              <a:ea typeface="Calibri"/>
              <a:cs typeface="Calibri"/>
              <a:sym typeface="Calibri"/>
            </a:endParaRPr>
          </a:p>
          <a:p>
            <a:pPr indent="-515619" lvl="0" marL="591185" marR="213359" rtl="0" algn="l">
              <a:lnSpc>
                <a:spcPct val="80000"/>
              </a:lnSpc>
              <a:spcBef>
                <a:spcPts val="994"/>
              </a:spcBef>
              <a:spcAft>
                <a:spcPts val="0"/>
              </a:spcAft>
              <a:buClr>
                <a:srgbClr val="6F2F9F"/>
              </a:buClr>
              <a:buSzPts val="1800"/>
              <a:buFont typeface="Calibri"/>
              <a:buAutoNum type="arabicPeriod"/>
            </a:pPr>
            <a:r>
              <a:rPr b="0" i="0" lang="en-US" sz="1800" u="none" cap="none" strike="noStrike">
                <a:solidFill>
                  <a:schemeClr val="dk1"/>
                </a:solidFill>
                <a:latin typeface="Calibri"/>
                <a:ea typeface="Calibri"/>
                <a:cs typeface="Calibri"/>
                <a:sym typeface="Calibri"/>
              </a:rPr>
              <a:t>	</a:t>
            </a:r>
            <a:r>
              <a:rPr b="1" i="1" lang="en-US" sz="2600" u="none" cap="none" strike="noStrike">
                <a:solidFill>
                  <a:srgbClr val="6F2F9F"/>
                </a:solidFill>
                <a:latin typeface="Calibri"/>
                <a:ea typeface="Calibri"/>
                <a:cs typeface="Calibri"/>
                <a:sym typeface="Calibri"/>
              </a:rPr>
              <a:t>p</a:t>
            </a:r>
            <a:r>
              <a:rPr b="1" baseline="-25000" i="1" lang="en-US" sz="2550" u="none" cap="none" strike="noStrike">
                <a:solidFill>
                  <a:srgbClr val="6F2F9F"/>
                </a:solidFill>
                <a:latin typeface="Calibri"/>
                <a:ea typeface="Calibri"/>
                <a:cs typeface="Calibri"/>
                <a:sym typeface="Calibri"/>
              </a:rPr>
              <a:t>i </a:t>
            </a:r>
            <a:r>
              <a:rPr b="1" i="1" lang="en-US" sz="2600" u="none" cap="none" strike="noStrike">
                <a:solidFill>
                  <a:srgbClr val="6F2F9F"/>
                </a:solidFill>
                <a:latin typeface="Calibri"/>
                <a:ea typeface="Calibri"/>
                <a:cs typeface="Calibri"/>
                <a:sym typeface="Calibri"/>
              </a:rPr>
              <a:t>is the point immediately preceding a statement and p</a:t>
            </a:r>
            <a:r>
              <a:rPr b="1" baseline="-25000" i="1" lang="en-US" sz="2550" u="none" cap="none" strike="noStrike">
                <a:solidFill>
                  <a:srgbClr val="6F2F9F"/>
                </a:solidFill>
                <a:latin typeface="Calibri"/>
                <a:ea typeface="Calibri"/>
                <a:cs typeface="Calibri"/>
                <a:sym typeface="Calibri"/>
              </a:rPr>
              <a:t>i+1 </a:t>
            </a:r>
            <a:r>
              <a:rPr b="1" i="1" lang="en-US" sz="2600" u="none" cap="none" strike="noStrike">
                <a:solidFill>
                  <a:srgbClr val="6F2F9F"/>
                </a:solidFill>
                <a:latin typeface="Calibri"/>
                <a:ea typeface="Calibri"/>
                <a:cs typeface="Calibri"/>
                <a:sym typeface="Calibri"/>
              </a:rPr>
              <a:t>is the point  immediately following that same statement, or</a:t>
            </a:r>
            <a:endParaRPr b="0" i="0" sz="2600" u="none" cap="none" strike="noStrike">
              <a:solidFill>
                <a:schemeClr val="dk1"/>
              </a:solidFill>
              <a:latin typeface="Calibri"/>
              <a:ea typeface="Calibri"/>
              <a:cs typeface="Calibri"/>
              <a:sym typeface="Calibri"/>
            </a:endParaRPr>
          </a:p>
          <a:p>
            <a:pPr indent="-515619" lvl="0" marL="591185" marR="776605" rtl="0" algn="l">
              <a:lnSpc>
                <a:spcPct val="80000"/>
              </a:lnSpc>
              <a:spcBef>
                <a:spcPts val="1010"/>
              </a:spcBef>
              <a:spcAft>
                <a:spcPts val="0"/>
              </a:spcAft>
              <a:buClr>
                <a:srgbClr val="6F2F9F"/>
              </a:buClr>
              <a:buSzPts val="1800"/>
              <a:buFont typeface="Calibri"/>
              <a:buAutoNum type="arabicPeriod"/>
            </a:pPr>
            <a:r>
              <a:rPr b="0" i="0" lang="en-US" sz="1800" u="none" cap="none" strike="noStrike">
                <a:solidFill>
                  <a:schemeClr val="dk1"/>
                </a:solidFill>
                <a:latin typeface="Calibri"/>
                <a:ea typeface="Calibri"/>
                <a:cs typeface="Calibri"/>
                <a:sym typeface="Calibri"/>
              </a:rPr>
              <a:t>	</a:t>
            </a:r>
            <a:r>
              <a:rPr b="1" i="1" lang="en-US" sz="2600" u="none" cap="none" strike="noStrike">
                <a:solidFill>
                  <a:srgbClr val="6F2F9F"/>
                </a:solidFill>
                <a:latin typeface="Calibri"/>
                <a:ea typeface="Calibri"/>
                <a:cs typeface="Calibri"/>
                <a:sym typeface="Calibri"/>
              </a:rPr>
              <a:t>p</a:t>
            </a:r>
            <a:r>
              <a:rPr b="1" baseline="-25000" i="1" lang="en-US" sz="2550" u="none" cap="none" strike="noStrike">
                <a:solidFill>
                  <a:srgbClr val="6F2F9F"/>
                </a:solidFill>
                <a:latin typeface="Calibri"/>
                <a:ea typeface="Calibri"/>
                <a:cs typeface="Calibri"/>
                <a:sym typeface="Calibri"/>
              </a:rPr>
              <a:t>i </a:t>
            </a:r>
            <a:r>
              <a:rPr b="1" i="1" lang="en-US" sz="2600" u="none" cap="none" strike="noStrike">
                <a:solidFill>
                  <a:srgbClr val="6F2F9F"/>
                </a:solidFill>
                <a:latin typeface="Calibri"/>
                <a:ea typeface="Calibri"/>
                <a:cs typeface="Calibri"/>
                <a:sym typeface="Calibri"/>
              </a:rPr>
              <a:t>is the end of some block and p</a:t>
            </a:r>
            <a:r>
              <a:rPr b="1" baseline="-25000" i="1" lang="en-US" sz="2550" u="none" cap="none" strike="noStrike">
                <a:solidFill>
                  <a:srgbClr val="6F2F9F"/>
                </a:solidFill>
                <a:latin typeface="Calibri"/>
                <a:ea typeface="Calibri"/>
                <a:cs typeface="Calibri"/>
                <a:sym typeface="Calibri"/>
              </a:rPr>
              <a:t>i+1 </a:t>
            </a:r>
            <a:r>
              <a:rPr b="1" i="1" lang="en-US" sz="2600" u="none" cap="none" strike="noStrike">
                <a:solidFill>
                  <a:srgbClr val="6F2F9F"/>
                </a:solidFill>
                <a:latin typeface="Calibri"/>
                <a:ea typeface="Calibri"/>
                <a:cs typeface="Calibri"/>
                <a:sym typeface="Calibri"/>
              </a:rPr>
              <a:t>is the beginning of a successor  block.</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000000"/>
              </a:buClr>
              <a:buSzPts val="3650"/>
              <a:buFont typeface="Arial"/>
              <a:buNone/>
            </a:pPr>
            <a:r>
              <a:t/>
            </a:r>
            <a:endParaRPr b="0" i="0" sz="3650" u="none" cap="none" strike="noStrike">
              <a:solidFill>
                <a:schemeClr val="dk1"/>
              </a:solidFill>
              <a:latin typeface="Calibri"/>
              <a:ea typeface="Calibri"/>
              <a:cs typeface="Calibri"/>
              <a:sym typeface="Calibri"/>
            </a:endParaRPr>
          </a:p>
          <a:p>
            <a:pPr indent="0" lvl="0" marL="76200" marR="17780" rtl="0" algn="l">
              <a:lnSpc>
                <a:spcPct val="80000"/>
              </a:lnSpc>
              <a:spcBef>
                <a:spcPts val="0"/>
              </a:spcBef>
              <a:spcAft>
                <a:spcPts val="0"/>
              </a:spcAft>
              <a:buClr>
                <a:srgbClr val="000000"/>
              </a:buClr>
              <a:buSzPts val="2600"/>
              <a:buFont typeface="Arial"/>
              <a:buNone/>
            </a:pPr>
            <a:r>
              <a:rPr b="0" i="0" lang="en-US" sz="2600" u="none" cap="none" strike="noStrike">
                <a:solidFill>
                  <a:srgbClr val="FF0000"/>
                </a:solidFill>
                <a:latin typeface="Calibri"/>
                <a:ea typeface="Calibri"/>
                <a:cs typeface="Calibri"/>
                <a:sym typeface="Calibri"/>
              </a:rPr>
              <a:t>“In general, there is an infinite number of possible execution paths through a  program, and there is no finite upper bound on the length of an execution  path”</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grpSp>
        <p:nvGrpSpPr>
          <p:cNvPr id="571" name="Google Shape;571;p61"/>
          <p:cNvGrpSpPr/>
          <p:nvPr/>
        </p:nvGrpSpPr>
        <p:grpSpPr>
          <a:xfrm>
            <a:off x="838200" y="4661915"/>
            <a:ext cx="10515600" cy="1515110"/>
            <a:chOff x="838200" y="4661915"/>
            <a:chExt cx="10515600" cy="1515110"/>
          </a:xfrm>
        </p:grpSpPr>
        <p:pic>
          <p:nvPicPr>
            <p:cNvPr id="572" name="Google Shape;572;p61"/>
            <p:cNvPicPr preferRelativeResize="0"/>
            <p:nvPr/>
          </p:nvPicPr>
          <p:blipFill rotWithShape="1">
            <a:blip r:embed="rId3">
              <a:alphaModFix/>
            </a:blip>
            <a:srcRect b="0" l="0" r="0" t="0"/>
            <a:stretch/>
          </p:blipFill>
          <p:spPr>
            <a:xfrm>
              <a:off x="838200" y="4661915"/>
              <a:ext cx="10515600" cy="1514855"/>
            </a:xfrm>
            <a:prstGeom prst="rect">
              <a:avLst/>
            </a:prstGeom>
            <a:noFill/>
            <a:ln>
              <a:noFill/>
            </a:ln>
          </p:spPr>
        </p:pic>
        <p:sp>
          <p:nvSpPr>
            <p:cNvPr id="573" name="Google Shape;573;p61"/>
            <p:cNvSpPr/>
            <p:nvPr/>
          </p:nvSpPr>
          <p:spPr>
            <a:xfrm>
              <a:off x="838200" y="4661915"/>
              <a:ext cx="10515600" cy="1515110"/>
            </a:xfrm>
            <a:custGeom>
              <a:rect b="b" l="l" r="r" t="t"/>
              <a:pathLst>
                <a:path extrusionOk="0" h="1515110" w="10515600">
                  <a:moveTo>
                    <a:pt x="0" y="252475"/>
                  </a:moveTo>
                  <a:lnTo>
                    <a:pt x="4067" y="207091"/>
                  </a:lnTo>
                  <a:lnTo>
                    <a:pt x="15796" y="164375"/>
                  </a:lnTo>
                  <a:lnTo>
                    <a:pt x="34472" y="125043"/>
                  </a:lnTo>
                  <a:lnTo>
                    <a:pt x="59382" y="89805"/>
                  </a:lnTo>
                  <a:lnTo>
                    <a:pt x="89813" y="59376"/>
                  </a:lnTo>
                  <a:lnTo>
                    <a:pt x="125052" y="34468"/>
                  </a:lnTo>
                  <a:lnTo>
                    <a:pt x="164387" y="15794"/>
                  </a:lnTo>
                  <a:lnTo>
                    <a:pt x="207103" y="4067"/>
                  </a:lnTo>
                  <a:lnTo>
                    <a:pt x="252488" y="0"/>
                  </a:lnTo>
                  <a:lnTo>
                    <a:pt x="10263124" y="0"/>
                  </a:lnTo>
                  <a:lnTo>
                    <a:pt x="10308508" y="4067"/>
                  </a:lnTo>
                  <a:lnTo>
                    <a:pt x="10351224" y="15794"/>
                  </a:lnTo>
                  <a:lnTo>
                    <a:pt x="10390556" y="34468"/>
                  </a:lnTo>
                  <a:lnTo>
                    <a:pt x="10425794" y="59376"/>
                  </a:lnTo>
                  <a:lnTo>
                    <a:pt x="10456223" y="89805"/>
                  </a:lnTo>
                  <a:lnTo>
                    <a:pt x="10481131" y="125043"/>
                  </a:lnTo>
                  <a:lnTo>
                    <a:pt x="10499805" y="164375"/>
                  </a:lnTo>
                  <a:lnTo>
                    <a:pt x="10511532" y="207091"/>
                  </a:lnTo>
                  <a:lnTo>
                    <a:pt x="10515600" y="252475"/>
                  </a:lnTo>
                  <a:lnTo>
                    <a:pt x="10515600" y="1262367"/>
                  </a:lnTo>
                  <a:lnTo>
                    <a:pt x="10511532" y="1307752"/>
                  </a:lnTo>
                  <a:lnTo>
                    <a:pt x="10499805" y="1350468"/>
                  </a:lnTo>
                  <a:lnTo>
                    <a:pt x="10481131" y="1389803"/>
                  </a:lnTo>
                  <a:lnTo>
                    <a:pt x="10456223" y="1425042"/>
                  </a:lnTo>
                  <a:lnTo>
                    <a:pt x="10425794" y="1455473"/>
                  </a:lnTo>
                  <a:lnTo>
                    <a:pt x="10390556" y="1480383"/>
                  </a:lnTo>
                  <a:lnTo>
                    <a:pt x="10351224" y="1499059"/>
                  </a:lnTo>
                  <a:lnTo>
                    <a:pt x="10308508" y="1510788"/>
                  </a:lnTo>
                  <a:lnTo>
                    <a:pt x="10263124" y="1514855"/>
                  </a:lnTo>
                  <a:lnTo>
                    <a:pt x="252488" y="1514855"/>
                  </a:lnTo>
                  <a:lnTo>
                    <a:pt x="207103" y="1510788"/>
                  </a:lnTo>
                  <a:lnTo>
                    <a:pt x="164387" y="1499059"/>
                  </a:lnTo>
                  <a:lnTo>
                    <a:pt x="125052" y="1480383"/>
                  </a:lnTo>
                  <a:lnTo>
                    <a:pt x="89813" y="1455473"/>
                  </a:lnTo>
                  <a:lnTo>
                    <a:pt x="59382" y="1425042"/>
                  </a:lnTo>
                  <a:lnTo>
                    <a:pt x="34472" y="1389803"/>
                  </a:lnTo>
                  <a:lnTo>
                    <a:pt x="15796" y="1350468"/>
                  </a:lnTo>
                  <a:lnTo>
                    <a:pt x="4067" y="1307752"/>
                  </a:lnTo>
                  <a:lnTo>
                    <a:pt x="0" y="1262367"/>
                  </a:lnTo>
                  <a:lnTo>
                    <a:pt x="0" y="252475"/>
                  </a:lnTo>
                  <a:close/>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74" name="Google Shape;574;p61"/>
          <p:cNvSpPr txBox="1"/>
          <p:nvPr>
            <p:ph type="title"/>
          </p:nvPr>
        </p:nvSpPr>
        <p:spPr>
          <a:xfrm>
            <a:off x="916939" y="609676"/>
            <a:ext cx="693547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The Data-Flow Analysis Schema</a:t>
            </a:r>
            <a:endParaRPr sz="4400"/>
          </a:p>
        </p:txBody>
      </p:sp>
      <p:sp>
        <p:nvSpPr>
          <p:cNvPr id="575" name="Google Shape;575;p6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76" name="Google Shape;576;p6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77" name="Google Shape;577;p61"/>
          <p:cNvSpPr txBox="1"/>
          <p:nvPr/>
        </p:nvSpPr>
        <p:spPr>
          <a:xfrm>
            <a:off x="916939" y="1658873"/>
            <a:ext cx="10253345" cy="4312285"/>
          </a:xfrm>
          <a:prstGeom prst="rect">
            <a:avLst/>
          </a:prstGeom>
          <a:noFill/>
          <a:ln>
            <a:noFill/>
          </a:ln>
        </p:spPr>
        <p:txBody>
          <a:bodyPr anchorCtr="0" anchor="t" bIns="0" lIns="0" spcFirstLastPara="1" rIns="0" wrap="square" tIns="60950">
            <a:spAutoFit/>
          </a:bodyPr>
          <a:lstStyle/>
          <a:p>
            <a:pPr indent="-228600" lvl="0" marL="241300" marR="5080" rtl="0" algn="l">
              <a:lnSpc>
                <a:spcPct val="107857"/>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each application of data-flow analysis, we associate with every  program point </a:t>
            </a:r>
            <a:r>
              <a:rPr b="0" i="0" lang="en-US" sz="2800" u="none" cap="none" strike="noStrike">
                <a:solidFill>
                  <a:srgbClr val="FF0000"/>
                </a:solidFill>
                <a:latin typeface="Calibri"/>
                <a:ea typeface="Calibri"/>
                <a:cs typeface="Calibri"/>
                <a:sym typeface="Calibri"/>
              </a:rPr>
              <a:t>a data-flow value </a:t>
            </a:r>
            <a:r>
              <a:rPr b="0" i="0" lang="en-US" sz="2800" u="none" cap="none" strike="noStrike">
                <a:solidFill>
                  <a:schemeClr val="dk1"/>
                </a:solidFill>
                <a:latin typeface="Calibri"/>
                <a:ea typeface="Calibri"/>
                <a:cs typeface="Calibri"/>
                <a:sym typeface="Calibri"/>
              </a:rPr>
              <a:t>that represents an abstraction of the  set of all possible program states that can be observed for that point.</a:t>
            </a:r>
            <a:endParaRPr b="0" i="0" sz="2800" u="none" cap="none" strike="noStrike">
              <a:solidFill>
                <a:schemeClr val="dk1"/>
              </a:solidFill>
              <a:latin typeface="Calibri"/>
              <a:ea typeface="Calibri"/>
              <a:cs typeface="Calibri"/>
              <a:sym typeface="Calibri"/>
            </a:endParaRPr>
          </a:p>
          <a:p>
            <a:pPr indent="-228600" lvl="0" marL="241300" marR="95885" rtl="0" algn="l">
              <a:lnSpc>
                <a:spcPct val="107857"/>
              </a:lnSpc>
              <a:spcBef>
                <a:spcPts val="1019"/>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denote the data-flow values before and after each statements by  </a:t>
            </a:r>
            <a:r>
              <a:rPr b="0" i="0" lang="en-US" sz="2800" u="none" cap="none" strike="noStrike">
                <a:solidFill>
                  <a:srgbClr val="FF0000"/>
                </a:solidFill>
                <a:latin typeface="Calibri"/>
                <a:ea typeface="Calibri"/>
                <a:cs typeface="Calibri"/>
                <a:sym typeface="Calibri"/>
              </a:rPr>
              <a:t>IN[S] </a:t>
            </a:r>
            <a:r>
              <a:rPr b="0" i="0" lang="en-US" sz="2800" u="none" cap="none" strike="noStrike">
                <a:solidFill>
                  <a:schemeClr val="dk1"/>
                </a:solidFill>
                <a:latin typeface="Calibri"/>
                <a:ea typeface="Calibri"/>
                <a:cs typeface="Calibri"/>
                <a:sym typeface="Calibri"/>
              </a:rPr>
              <a:t>and </a:t>
            </a:r>
            <a:r>
              <a:rPr b="0" i="0" lang="en-US" sz="2800" u="none" cap="none" strike="noStrike">
                <a:solidFill>
                  <a:srgbClr val="FF0000"/>
                </a:solidFill>
                <a:latin typeface="Calibri"/>
                <a:ea typeface="Calibri"/>
                <a:cs typeface="Calibri"/>
                <a:sym typeface="Calibri"/>
              </a:rPr>
              <a:t>OUT[S]</a:t>
            </a:r>
            <a:r>
              <a:rPr b="0" i="0" lang="en-US" sz="2800" u="none" cap="none" strike="noStrike">
                <a:solidFill>
                  <a:schemeClr val="dk1"/>
                </a:solidFill>
                <a:latin typeface="Calibri"/>
                <a:ea typeface="Calibri"/>
                <a:cs typeface="Calibri"/>
                <a:sym typeface="Calibri"/>
              </a:rPr>
              <a:t>, respectively.</a:t>
            </a:r>
            <a:endParaRPr b="0" i="0" sz="2800" u="none" cap="none" strike="noStrike">
              <a:solidFill>
                <a:schemeClr val="dk1"/>
              </a:solidFill>
              <a:latin typeface="Calibri"/>
              <a:ea typeface="Calibri"/>
              <a:cs typeface="Calibri"/>
              <a:sym typeface="Calibri"/>
            </a:endParaRPr>
          </a:p>
          <a:p>
            <a:pPr indent="-228600" lvl="0" marL="241300" marR="225425" rtl="0" algn="l">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0" i="0" lang="en-US" sz="2800" u="sng" cap="none" strike="noStrike">
                <a:solidFill>
                  <a:schemeClr val="dk1"/>
                </a:solidFill>
                <a:latin typeface="Calibri"/>
                <a:ea typeface="Calibri"/>
                <a:cs typeface="Calibri"/>
                <a:sym typeface="Calibri"/>
              </a:rPr>
              <a:t>data-flow problem </a:t>
            </a:r>
            <a:r>
              <a:rPr b="0" i="0" lang="en-US" sz="2800" u="none" cap="none" strike="noStrike">
                <a:solidFill>
                  <a:schemeClr val="dk1"/>
                </a:solidFill>
                <a:latin typeface="Calibri"/>
                <a:ea typeface="Calibri"/>
                <a:cs typeface="Calibri"/>
                <a:sym typeface="Calibri"/>
              </a:rPr>
              <a:t>is to find a solution to a </a:t>
            </a:r>
            <a:r>
              <a:rPr b="0" i="0" lang="en-US" sz="2800" u="none" cap="none" strike="noStrike">
                <a:solidFill>
                  <a:srgbClr val="FF0000"/>
                </a:solidFill>
                <a:latin typeface="Calibri"/>
                <a:ea typeface="Calibri"/>
                <a:cs typeface="Calibri"/>
                <a:sym typeface="Calibri"/>
              </a:rPr>
              <a:t>set of constraints </a:t>
            </a:r>
            <a:r>
              <a:rPr b="0" i="0" lang="en-US" sz="2800" u="none" cap="none" strike="noStrike">
                <a:solidFill>
                  <a:schemeClr val="dk1"/>
                </a:solidFill>
                <a:latin typeface="Calibri"/>
                <a:ea typeface="Calibri"/>
                <a:cs typeface="Calibri"/>
                <a:sym typeface="Calibri"/>
              </a:rPr>
              <a:t>on  the IN[s]'s and OUT[S]'s, for all statements.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1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two sets of constraints:</a:t>
            </a:r>
            <a:endParaRPr b="0" i="0" sz="2800" u="none" cap="none" strike="noStrike">
              <a:solidFill>
                <a:schemeClr val="dk1"/>
              </a:solidFill>
              <a:latin typeface="Calibri"/>
              <a:ea typeface="Calibri"/>
              <a:cs typeface="Calibri"/>
              <a:sym typeface="Calibri"/>
            </a:endParaRPr>
          </a:p>
          <a:p>
            <a:pPr indent="-297815" lvl="1" marL="767080" marR="0" rtl="0" algn="l">
              <a:lnSpc>
                <a:spcPct val="100000"/>
              </a:lnSpc>
              <a:spcBef>
                <a:spcPts val="24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Those based on the </a:t>
            </a:r>
            <a:r>
              <a:rPr b="0" i="0" lang="en-US" sz="2400" u="none" cap="none" strike="noStrike">
                <a:solidFill>
                  <a:srgbClr val="FF0000"/>
                </a:solidFill>
                <a:latin typeface="Calibri"/>
                <a:ea typeface="Calibri"/>
                <a:cs typeface="Calibri"/>
                <a:sym typeface="Calibri"/>
              </a:rPr>
              <a:t>semantics of the statements ( "transfer functions")</a:t>
            </a:r>
            <a:endParaRPr b="0" i="0" sz="2400" u="none" cap="none" strike="noStrike">
              <a:solidFill>
                <a:schemeClr val="dk1"/>
              </a:solidFill>
              <a:latin typeface="Calibri"/>
              <a:ea typeface="Calibri"/>
              <a:cs typeface="Calibri"/>
              <a:sym typeface="Calibri"/>
            </a:endParaRPr>
          </a:p>
          <a:p>
            <a:pPr indent="-229234" lvl="1" marL="698500" marR="0" rtl="0" algn="l">
              <a:lnSpc>
                <a:spcPct val="100000"/>
              </a:lnSpc>
              <a:spcBef>
                <a:spcPts val="22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Those based on the </a:t>
            </a:r>
            <a:r>
              <a:rPr b="0" i="0" lang="en-US" sz="2400" u="none" cap="none" strike="noStrike">
                <a:solidFill>
                  <a:srgbClr val="FF0000"/>
                </a:solidFill>
                <a:latin typeface="Calibri"/>
                <a:ea typeface="Calibri"/>
                <a:cs typeface="Calibri"/>
                <a:sym typeface="Calibri"/>
              </a:rPr>
              <a:t>flow of control</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62"/>
          <p:cNvGrpSpPr/>
          <p:nvPr/>
        </p:nvGrpSpPr>
        <p:grpSpPr>
          <a:xfrm>
            <a:off x="838200" y="2601468"/>
            <a:ext cx="10515600" cy="3575685"/>
            <a:chOff x="838200" y="2601468"/>
            <a:chExt cx="10515600" cy="3575685"/>
          </a:xfrm>
        </p:grpSpPr>
        <p:pic>
          <p:nvPicPr>
            <p:cNvPr id="583" name="Google Shape;583;p62"/>
            <p:cNvPicPr preferRelativeResize="0"/>
            <p:nvPr/>
          </p:nvPicPr>
          <p:blipFill rotWithShape="1">
            <a:blip r:embed="rId3">
              <a:alphaModFix/>
            </a:blip>
            <a:srcRect b="0" l="0" r="0" t="0"/>
            <a:stretch/>
          </p:blipFill>
          <p:spPr>
            <a:xfrm>
              <a:off x="838200" y="2601468"/>
              <a:ext cx="10515600" cy="3575304"/>
            </a:xfrm>
            <a:prstGeom prst="rect">
              <a:avLst/>
            </a:prstGeom>
            <a:noFill/>
            <a:ln>
              <a:noFill/>
            </a:ln>
          </p:spPr>
        </p:pic>
        <p:sp>
          <p:nvSpPr>
            <p:cNvPr id="584" name="Google Shape;584;p62"/>
            <p:cNvSpPr/>
            <p:nvPr/>
          </p:nvSpPr>
          <p:spPr>
            <a:xfrm>
              <a:off x="838200" y="2601468"/>
              <a:ext cx="10515600" cy="3575685"/>
            </a:xfrm>
            <a:custGeom>
              <a:rect b="b" l="l" r="r" t="t"/>
              <a:pathLst>
                <a:path extrusionOk="0" h="3575685" w="10515600">
                  <a:moveTo>
                    <a:pt x="0" y="595884"/>
                  </a:moveTo>
                  <a:lnTo>
                    <a:pt x="1975" y="547017"/>
                  </a:lnTo>
                  <a:lnTo>
                    <a:pt x="7799" y="499238"/>
                  </a:lnTo>
                  <a:lnTo>
                    <a:pt x="17318" y="452699"/>
                  </a:lnTo>
                  <a:lnTo>
                    <a:pt x="30378" y="407554"/>
                  </a:lnTo>
                  <a:lnTo>
                    <a:pt x="46827" y="363956"/>
                  </a:lnTo>
                  <a:lnTo>
                    <a:pt x="66511" y="322058"/>
                  </a:lnTo>
                  <a:lnTo>
                    <a:pt x="89277" y="282015"/>
                  </a:lnTo>
                  <a:lnTo>
                    <a:pt x="114971" y="243980"/>
                  </a:lnTo>
                  <a:lnTo>
                    <a:pt x="143440" y="208105"/>
                  </a:lnTo>
                  <a:lnTo>
                    <a:pt x="174531" y="174545"/>
                  </a:lnTo>
                  <a:lnTo>
                    <a:pt x="208090" y="143453"/>
                  </a:lnTo>
                  <a:lnTo>
                    <a:pt x="243963" y="114982"/>
                  </a:lnTo>
                  <a:lnTo>
                    <a:pt x="281998" y="89286"/>
                  </a:lnTo>
                  <a:lnTo>
                    <a:pt x="322042" y="66519"/>
                  </a:lnTo>
                  <a:lnTo>
                    <a:pt x="363940" y="46833"/>
                  </a:lnTo>
                  <a:lnTo>
                    <a:pt x="407539" y="30382"/>
                  </a:lnTo>
                  <a:lnTo>
                    <a:pt x="452687" y="17320"/>
                  </a:lnTo>
                  <a:lnTo>
                    <a:pt x="499229" y="7800"/>
                  </a:lnTo>
                  <a:lnTo>
                    <a:pt x="547012" y="1975"/>
                  </a:lnTo>
                  <a:lnTo>
                    <a:pt x="595884" y="0"/>
                  </a:lnTo>
                  <a:lnTo>
                    <a:pt x="9919716" y="0"/>
                  </a:lnTo>
                  <a:lnTo>
                    <a:pt x="9968582" y="1975"/>
                  </a:lnTo>
                  <a:lnTo>
                    <a:pt x="10016361" y="7800"/>
                  </a:lnTo>
                  <a:lnTo>
                    <a:pt x="10062900" y="17320"/>
                  </a:lnTo>
                  <a:lnTo>
                    <a:pt x="10108045" y="30382"/>
                  </a:lnTo>
                  <a:lnTo>
                    <a:pt x="10151643" y="46833"/>
                  </a:lnTo>
                  <a:lnTo>
                    <a:pt x="10193541" y="66519"/>
                  </a:lnTo>
                  <a:lnTo>
                    <a:pt x="10233584" y="89286"/>
                  </a:lnTo>
                  <a:lnTo>
                    <a:pt x="10271619" y="114982"/>
                  </a:lnTo>
                  <a:lnTo>
                    <a:pt x="10307494" y="143453"/>
                  </a:lnTo>
                  <a:lnTo>
                    <a:pt x="10341054" y="174545"/>
                  </a:lnTo>
                  <a:lnTo>
                    <a:pt x="10372146" y="208105"/>
                  </a:lnTo>
                  <a:lnTo>
                    <a:pt x="10400617" y="243980"/>
                  </a:lnTo>
                  <a:lnTo>
                    <a:pt x="10426313" y="282015"/>
                  </a:lnTo>
                  <a:lnTo>
                    <a:pt x="10449080" y="322058"/>
                  </a:lnTo>
                  <a:lnTo>
                    <a:pt x="10468766" y="363956"/>
                  </a:lnTo>
                  <a:lnTo>
                    <a:pt x="10485217" y="407554"/>
                  </a:lnTo>
                  <a:lnTo>
                    <a:pt x="10498279" y="452699"/>
                  </a:lnTo>
                  <a:lnTo>
                    <a:pt x="10507799" y="499238"/>
                  </a:lnTo>
                  <a:lnTo>
                    <a:pt x="10513624" y="547017"/>
                  </a:lnTo>
                  <a:lnTo>
                    <a:pt x="10515600" y="595884"/>
                  </a:lnTo>
                  <a:lnTo>
                    <a:pt x="10515600" y="2979420"/>
                  </a:lnTo>
                  <a:lnTo>
                    <a:pt x="10513624" y="3028291"/>
                  </a:lnTo>
                  <a:lnTo>
                    <a:pt x="10507799" y="3076074"/>
                  </a:lnTo>
                  <a:lnTo>
                    <a:pt x="10498279" y="3122616"/>
                  </a:lnTo>
                  <a:lnTo>
                    <a:pt x="10485217" y="3167764"/>
                  </a:lnTo>
                  <a:lnTo>
                    <a:pt x="10468766" y="3211363"/>
                  </a:lnTo>
                  <a:lnTo>
                    <a:pt x="10449080" y="3253261"/>
                  </a:lnTo>
                  <a:lnTo>
                    <a:pt x="10426313" y="3293305"/>
                  </a:lnTo>
                  <a:lnTo>
                    <a:pt x="10400617" y="3331340"/>
                  </a:lnTo>
                  <a:lnTo>
                    <a:pt x="10372146" y="3367213"/>
                  </a:lnTo>
                  <a:lnTo>
                    <a:pt x="10341054" y="3400772"/>
                  </a:lnTo>
                  <a:lnTo>
                    <a:pt x="10307494" y="3431863"/>
                  </a:lnTo>
                  <a:lnTo>
                    <a:pt x="10271619" y="3460332"/>
                  </a:lnTo>
                  <a:lnTo>
                    <a:pt x="10233584" y="3486026"/>
                  </a:lnTo>
                  <a:lnTo>
                    <a:pt x="10193541" y="3508792"/>
                  </a:lnTo>
                  <a:lnTo>
                    <a:pt x="10151643" y="3528476"/>
                  </a:lnTo>
                  <a:lnTo>
                    <a:pt x="10108045" y="3544925"/>
                  </a:lnTo>
                  <a:lnTo>
                    <a:pt x="10062900" y="3557985"/>
                  </a:lnTo>
                  <a:lnTo>
                    <a:pt x="10016361" y="3567504"/>
                  </a:lnTo>
                  <a:lnTo>
                    <a:pt x="9968582" y="3573328"/>
                  </a:lnTo>
                  <a:lnTo>
                    <a:pt x="9919716" y="3575304"/>
                  </a:lnTo>
                  <a:lnTo>
                    <a:pt x="595884" y="3575304"/>
                  </a:lnTo>
                  <a:lnTo>
                    <a:pt x="547012" y="3573328"/>
                  </a:lnTo>
                  <a:lnTo>
                    <a:pt x="499229" y="3567504"/>
                  </a:lnTo>
                  <a:lnTo>
                    <a:pt x="452687" y="3557985"/>
                  </a:lnTo>
                  <a:lnTo>
                    <a:pt x="407539" y="3544925"/>
                  </a:lnTo>
                  <a:lnTo>
                    <a:pt x="363940" y="3528476"/>
                  </a:lnTo>
                  <a:lnTo>
                    <a:pt x="322042" y="3508792"/>
                  </a:lnTo>
                  <a:lnTo>
                    <a:pt x="281998" y="3486026"/>
                  </a:lnTo>
                  <a:lnTo>
                    <a:pt x="243963" y="3460332"/>
                  </a:lnTo>
                  <a:lnTo>
                    <a:pt x="208090" y="3431863"/>
                  </a:lnTo>
                  <a:lnTo>
                    <a:pt x="174531" y="3400772"/>
                  </a:lnTo>
                  <a:lnTo>
                    <a:pt x="143440" y="3367213"/>
                  </a:lnTo>
                  <a:lnTo>
                    <a:pt x="114971" y="3331340"/>
                  </a:lnTo>
                  <a:lnTo>
                    <a:pt x="89277" y="3293305"/>
                  </a:lnTo>
                  <a:lnTo>
                    <a:pt x="66511" y="3253261"/>
                  </a:lnTo>
                  <a:lnTo>
                    <a:pt x="46827" y="3211363"/>
                  </a:lnTo>
                  <a:lnTo>
                    <a:pt x="30378" y="3167764"/>
                  </a:lnTo>
                  <a:lnTo>
                    <a:pt x="17318" y="3122616"/>
                  </a:lnTo>
                  <a:lnTo>
                    <a:pt x="7799" y="3076074"/>
                  </a:lnTo>
                  <a:lnTo>
                    <a:pt x="1975" y="3028291"/>
                  </a:lnTo>
                  <a:lnTo>
                    <a:pt x="0" y="2979420"/>
                  </a:lnTo>
                  <a:lnTo>
                    <a:pt x="0" y="595884"/>
                  </a:lnTo>
                  <a:close/>
                </a:path>
              </a:pathLst>
            </a:custGeom>
            <a:no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85" name="Google Shape;585;p62"/>
          <p:cNvSpPr txBox="1"/>
          <p:nvPr>
            <p:ph type="title"/>
          </p:nvPr>
        </p:nvSpPr>
        <p:spPr>
          <a:xfrm>
            <a:off x="916939" y="609676"/>
            <a:ext cx="1034351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Transfer Functions </a:t>
            </a:r>
            <a:r>
              <a:rPr lang="en-US" sz="4000"/>
              <a:t>(semantics of the statements )</a:t>
            </a:r>
            <a:endParaRPr sz="4000"/>
          </a:p>
        </p:txBody>
      </p:sp>
      <p:sp>
        <p:nvSpPr>
          <p:cNvPr id="586" name="Google Shape;586;p6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87" name="Google Shape;587;p6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88" name="Google Shape;588;p62"/>
          <p:cNvSpPr txBox="1"/>
          <p:nvPr/>
        </p:nvSpPr>
        <p:spPr>
          <a:xfrm>
            <a:off x="916939" y="1793189"/>
            <a:ext cx="10213340" cy="3011805"/>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data-flow values before and after a statement are constrained by  the semantics of the statement.</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example,</a:t>
            </a:r>
            <a:endParaRPr b="0" i="0" sz="2800" u="none" cap="none" strike="noStrike">
              <a:solidFill>
                <a:schemeClr val="dk1"/>
              </a:solidFill>
              <a:latin typeface="Calibri"/>
              <a:ea typeface="Calibri"/>
              <a:cs typeface="Calibri"/>
              <a:sym typeface="Calibri"/>
            </a:endParaRPr>
          </a:p>
          <a:p>
            <a:pPr indent="-228600" lvl="1" marL="698500" marR="417194" rtl="0" algn="l">
              <a:lnSpc>
                <a:spcPct val="108214"/>
              </a:lnSpc>
              <a:spcBef>
                <a:spcPts val="535"/>
              </a:spcBef>
              <a:spcAft>
                <a:spcPts val="0"/>
              </a:spcAft>
              <a:buClr>
                <a:schemeClr val="dk1"/>
              </a:buClr>
              <a:buSzPts val="1543"/>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If variable </a:t>
            </a:r>
            <a:r>
              <a:rPr b="0" i="1" lang="en-US" sz="2800" u="none" cap="none" strike="noStrike">
                <a:solidFill>
                  <a:schemeClr val="dk1"/>
                </a:solidFill>
                <a:latin typeface="Calibri"/>
                <a:ea typeface="Calibri"/>
                <a:cs typeface="Calibri"/>
                <a:sym typeface="Calibri"/>
              </a:rPr>
              <a:t>a </a:t>
            </a:r>
            <a:r>
              <a:rPr b="0" i="0" lang="en-US" sz="2800" u="none" cap="none" strike="noStrike">
                <a:solidFill>
                  <a:schemeClr val="dk1"/>
                </a:solidFill>
                <a:latin typeface="Calibri"/>
                <a:ea typeface="Calibri"/>
                <a:cs typeface="Calibri"/>
                <a:sym typeface="Calibri"/>
              </a:rPr>
              <a:t>has value </a:t>
            </a:r>
            <a:r>
              <a:rPr b="0" i="1" lang="en-US" sz="2800" u="none" cap="none" strike="noStrike">
                <a:solidFill>
                  <a:schemeClr val="dk1"/>
                </a:solidFill>
                <a:latin typeface="Calibri"/>
                <a:ea typeface="Calibri"/>
                <a:cs typeface="Calibri"/>
                <a:sym typeface="Calibri"/>
              </a:rPr>
              <a:t>v </a:t>
            </a:r>
            <a:r>
              <a:rPr b="0" i="0" lang="en-US" sz="2800" u="none" cap="none" strike="noStrike">
                <a:solidFill>
                  <a:schemeClr val="dk1"/>
                </a:solidFill>
                <a:latin typeface="Calibri"/>
                <a:ea typeface="Calibri"/>
                <a:cs typeface="Calibri"/>
                <a:sym typeface="Calibri"/>
              </a:rPr>
              <a:t>before executing statement b = a, then  both </a:t>
            </a:r>
            <a:r>
              <a:rPr b="0" i="1" lang="en-US" sz="2800" u="none" cap="none" strike="noStrike">
                <a:solidFill>
                  <a:schemeClr val="dk1"/>
                </a:solidFill>
                <a:latin typeface="Calibri"/>
                <a:ea typeface="Calibri"/>
                <a:cs typeface="Calibri"/>
                <a:sym typeface="Calibri"/>
              </a:rPr>
              <a:t>a </a:t>
            </a:r>
            <a:r>
              <a:rPr b="0" i="0" lang="en-US" sz="2800" u="none" cap="none" strike="noStrike">
                <a:solidFill>
                  <a:schemeClr val="dk1"/>
                </a:solidFill>
                <a:latin typeface="Calibri"/>
                <a:ea typeface="Calibri"/>
                <a:cs typeface="Calibri"/>
                <a:sym typeface="Calibri"/>
              </a:rPr>
              <a:t>and b will have the value </a:t>
            </a:r>
            <a:r>
              <a:rPr b="0" i="1" lang="en-US" sz="2800" u="none" cap="none" strike="noStrike">
                <a:solidFill>
                  <a:schemeClr val="dk1"/>
                </a:solidFill>
                <a:latin typeface="Calibri"/>
                <a:ea typeface="Calibri"/>
                <a:cs typeface="Calibri"/>
                <a:sym typeface="Calibri"/>
              </a:rPr>
              <a:t>v </a:t>
            </a:r>
            <a:r>
              <a:rPr b="0" i="0" lang="en-US" sz="2800" u="none" cap="none" strike="noStrike">
                <a:solidFill>
                  <a:schemeClr val="dk1"/>
                </a:solidFill>
                <a:latin typeface="Calibri"/>
                <a:ea typeface="Calibri"/>
                <a:cs typeface="Calibri"/>
                <a:sym typeface="Calibri"/>
              </a:rPr>
              <a:t>after the statement.</a:t>
            </a:r>
            <a:endParaRPr b="0" i="0" sz="2800" u="none" cap="none" strike="noStrike">
              <a:solidFill>
                <a:schemeClr val="dk1"/>
              </a:solidFill>
              <a:latin typeface="Calibri"/>
              <a:ea typeface="Calibri"/>
              <a:cs typeface="Calibri"/>
              <a:sym typeface="Calibri"/>
            </a:endParaRPr>
          </a:p>
          <a:p>
            <a:pPr indent="-228600" lvl="1" marL="698500" marR="340995" rtl="0" algn="l">
              <a:lnSpc>
                <a:spcPct val="107857"/>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relationship between the data-flow values before and after  the assignment statement is known as a transfer function.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Block</a:t>
            </a:r>
            <a:endParaRPr/>
          </a:p>
        </p:txBody>
      </p:sp>
      <p:sp>
        <p:nvSpPr>
          <p:cNvPr id="126" name="Google Shape;1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Our first job is to partition a sequence of three-address instructions into basic blocks. </a:t>
            </a:r>
            <a:endParaRPr/>
          </a:p>
          <a:p>
            <a:pPr indent="-228600" lvl="0" marL="228600" rtl="0" algn="l">
              <a:lnSpc>
                <a:spcPct val="90000"/>
              </a:lnSpc>
              <a:spcBef>
                <a:spcPts val="1000"/>
              </a:spcBef>
              <a:spcAft>
                <a:spcPts val="0"/>
              </a:spcAft>
              <a:buClr>
                <a:schemeClr val="dk1"/>
              </a:buClr>
              <a:buSzPts val="2800"/>
              <a:buChar char="•"/>
            </a:pPr>
            <a:r>
              <a:rPr lang="en-US"/>
              <a:t>We begin a new basic block with the first instruction and keep adding instructions until we </a:t>
            </a:r>
            <a:r>
              <a:rPr lang="en-US">
                <a:solidFill>
                  <a:srgbClr val="00B0F0"/>
                </a:solidFill>
              </a:rPr>
              <a:t>meet either a jump, a conditional jump, or a label on the following instruction</a:t>
            </a:r>
            <a:r>
              <a:rPr lang="en-US"/>
              <a:t>. </a:t>
            </a:r>
            <a:endParaRPr/>
          </a:p>
          <a:p>
            <a:pPr indent="-228600" lvl="0" marL="228600" rtl="0" algn="l">
              <a:lnSpc>
                <a:spcPct val="90000"/>
              </a:lnSpc>
              <a:spcBef>
                <a:spcPts val="1000"/>
              </a:spcBef>
              <a:spcAft>
                <a:spcPts val="0"/>
              </a:spcAft>
              <a:buClr>
                <a:schemeClr val="dk1"/>
              </a:buClr>
              <a:buSzPts val="2800"/>
              <a:buChar char="•"/>
            </a:pPr>
            <a:r>
              <a:rPr lang="en-US"/>
              <a:t>In the absence of jumps and labels, control proceeds sequentially from one instruction to the next. </a:t>
            </a:r>
            <a:endParaRPr/>
          </a:p>
          <a:p>
            <a:pPr indent="-228600" lvl="0" marL="228600" rtl="0" algn="l">
              <a:lnSpc>
                <a:spcPct val="90000"/>
              </a:lnSpc>
              <a:spcBef>
                <a:spcPts val="1000"/>
              </a:spcBef>
              <a:spcAft>
                <a:spcPts val="0"/>
              </a:spcAft>
              <a:buClr>
                <a:schemeClr val="dk1"/>
              </a:buClr>
              <a:buSzPts val="2800"/>
              <a:buChar char="•"/>
            </a:pPr>
            <a:r>
              <a:rPr lang="en-US"/>
              <a:t>This idea is formalized in the following algorithm.</a:t>
            </a:r>
            <a:endParaRPr/>
          </a:p>
        </p:txBody>
      </p:sp>
      <p:sp>
        <p:nvSpPr>
          <p:cNvPr id="127" name="Google Shape;1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28" name="Google Shape;1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500"/>
                                        <p:tgtEl>
                                          <p:spTgt spid="1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500"/>
                                        <p:tgtEl>
                                          <p:spTgt spid="1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 calcmode="lin" valueType="num">
                                      <p:cBhvr additive="base">
                                        <p:cTn dur="500"/>
                                        <p:tgtEl>
                                          <p:spTgt spid="1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 calcmode="lin" valueType="num">
                                      <p:cBhvr additive="base">
                                        <p:cTn dur="500"/>
                                        <p:tgtEl>
                                          <p:spTgt spid="1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594" name="Google Shape;594;p6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595" name="Google Shape;595;p63"/>
          <p:cNvSpPr txBox="1"/>
          <p:nvPr>
            <p:ph type="title"/>
          </p:nvPr>
        </p:nvSpPr>
        <p:spPr>
          <a:xfrm>
            <a:off x="916939" y="609676"/>
            <a:ext cx="40608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Transfer Functions</a:t>
            </a:r>
            <a:endParaRPr sz="4400"/>
          </a:p>
        </p:txBody>
      </p:sp>
      <p:sp>
        <p:nvSpPr>
          <p:cNvPr id="596" name="Google Shape;596;p63"/>
          <p:cNvSpPr txBox="1"/>
          <p:nvPr/>
        </p:nvSpPr>
        <p:spPr>
          <a:xfrm>
            <a:off x="891539" y="1797761"/>
            <a:ext cx="10367010" cy="3784600"/>
          </a:xfrm>
          <a:prstGeom prst="rect">
            <a:avLst/>
          </a:prstGeom>
          <a:noFill/>
          <a:ln>
            <a:noFill/>
          </a:ln>
        </p:spPr>
        <p:txBody>
          <a:bodyPr anchorCtr="0" anchor="t" bIns="0" lIns="0" spcFirstLastPara="1" rIns="0" wrap="square" tIns="57775">
            <a:spAutoFit/>
          </a:bodyPr>
          <a:lstStyle/>
          <a:p>
            <a:pPr indent="-228600" lvl="0" marL="266700" marR="30480" rtl="0" algn="just">
              <a:lnSpc>
                <a:spcPct val="108076"/>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Transfer functions come in two flavors: information may propagate </a:t>
            </a:r>
            <a:r>
              <a:rPr b="0" i="0" lang="en-US" sz="2600" u="none" cap="none" strike="noStrike">
                <a:solidFill>
                  <a:srgbClr val="FF0000"/>
                </a:solidFill>
                <a:latin typeface="Calibri"/>
                <a:ea typeface="Calibri"/>
                <a:cs typeface="Calibri"/>
                <a:sym typeface="Calibri"/>
              </a:rPr>
              <a:t>forward  </a:t>
            </a:r>
            <a:r>
              <a:rPr b="0" i="0" lang="en-US" sz="2600" u="none" cap="none" strike="noStrike">
                <a:solidFill>
                  <a:schemeClr val="dk1"/>
                </a:solidFill>
                <a:latin typeface="Calibri"/>
                <a:ea typeface="Calibri"/>
                <a:cs typeface="Calibri"/>
                <a:sym typeface="Calibri"/>
              </a:rPr>
              <a:t>along execution paths, or it may flow </a:t>
            </a:r>
            <a:r>
              <a:rPr b="0" i="0" lang="en-US" sz="2600" u="none" cap="none" strike="noStrike">
                <a:solidFill>
                  <a:srgbClr val="FF0000"/>
                </a:solidFill>
                <a:latin typeface="Calibri"/>
                <a:ea typeface="Calibri"/>
                <a:cs typeface="Calibri"/>
                <a:sym typeface="Calibri"/>
              </a:rPr>
              <a:t>backwards </a:t>
            </a:r>
            <a:r>
              <a:rPr b="0" i="0" lang="en-US" sz="2600" u="none" cap="none" strike="noStrike">
                <a:solidFill>
                  <a:schemeClr val="dk1"/>
                </a:solidFill>
                <a:latin typeface="Calibri"/>
                <a:ea typeface="Calibri"/>
                <a:cs typeface="Calibri"/>
                <a:sym typeface="Calibri"/>
              </a:rPr>
              <a:t>up the execution paths</a:t>
            </a:r>
            <a:endParaRPr b="0" i="0" sz="2600" u="none" cap="none" strike="noStrike">
              <a:solidFill>
                <a:schemeClr val="dk1"/>
              </a:solidFill>
              <a:latin typeface="Calibri"/>
              <a:ea typeface="Calibri"/>
              <a:cs typeface="Calibri"/>
              <a:sym typeface="Calibri"/>
            </a:endParaRPr>
          </a:p>
          <a:p>
            <a:pPr indent="-228600" lvl="0" marL="266700" marR="329565" rtl="0" algn="just">
              <a:lnSpc>
                <a:spcPct val="108076"/>
              </a:lnSpc>
              <a:spcBef>
                <a:spcPts val="994"/>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 a </a:t>
            </a:r>
            <a:r>
              <a:rPr b="1" i="0" lang="en-US" sz="2600" u="none" cap="none" strike="noStrike">
                <a:solidFill>
                  <a:schemeClr val="dk1"/>
                </a:solidFill>
                <a:latin typeface="Calibri"/>
                <a:ea typeface="Calibri"/>
                <a:cs typeface="Calibri"/>
                <a:sym typeface="Calibri"/>
              </a:rPr>
              <a:t>forward-flow problem</a:t>
            </a:r>
            <a:r>
              <a:rPr b="0" i="0" lang="en-US" sz="2600" u="none" cap="none" strike="noStrike">
                <a:solidFill>
                  <a:schemeClr val="dk1"/>
                </a:solidFill>
                <a:latin typeface="Calibri"/>
                <a:ea typeface="Calibri"/>
                <a:cs typeface="Calibri"/>
                <a:sym typeface="Calibri"/>
              </a:rPr>
              <a:t>, the transfer function of a statement s, which  we shall usually denote f</a:t>
            </a:r>
            <a:r>
              <a:rPr b="0" baseline="-25000" i="0" lang="en-US" sz="2550" u="none" cap="none" strike="noStrike">
                <a:solidFill>
                  <a:schemeClr val="dk1"/>
                </a:solidFill>
                <a:latin typeface="Calibri"/>
                <a:ea typeface="Calibri"/>
                <a:cs typeface="Calibri"/>
                <a:sym typeface="Calibri"/>
              </a:rPr>
              <a:t>S </a:t>
            </a:r>
            <a:r>
              <a:rPr b="0" i="0" lang="en-US" sz="2600" u="none" cap="none" strike="noStrike">
                <a:solidFill>
                  <a:schemeClr val="dk1"/>
                </a:solidFill>
                <a:latin typeface="Calibri"/>
                <a:ea typeface="Calibri"/>
                <a:cs typeface="Calibri"/>
                <a:sym typeface="Calibri"/>
              </a:rPr>
              <a:t>takes the data-flow value before the statement  and produces a new data-flow value after the statement. That is,</a:t>
            </a:r>
            <a:endParaRPr b="0" i="0" sz="2600" u="none" cap="none" strike="noStrike">
              <a:solidFill>
                <a:schemeClr val="dk1"/>
              </a:solidFill>
              <a:latin typeface="Calibri"/>
              <a:ea typeface="Calibri"/>
              <a:cs typeface="Calibri"/>
              <a:sym typeface="Calibri"/>
            </a:endParaRPr>
          </a:p>
          <a:p>
            <a:pPr indent="0" lvl="0" marL="40005" marR="0" rtl="0" algn="ctr">
              <a:lnSpc>
                <a:spcPct val="100000"/>
              </a:lnSpc>
              <a:spcBef>
                <a:spcPts val="655"/>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OUT[S] = F</a:t>
            </a:r>
            <a:r>
              <a:rPr b="0" baseline="-25000" i="0" lang="en-US" sz="2550" u="none" cap="none" strike="noStrike">
                <a:solidFill>
                  <a:schemeClr val="dk1"/>
                </a:solidFill>
                <a:latin typeface="Calibri"/>
                <a:ea typeface="Calibri"/>
                <a:cs typeface="Calibri"/>
                <a:sym typeface="Calibri"/>
              </a:rPr>
              <a:t>S</a:t>
            </a:r>
            <a:r>
              <a:rPr b="0" i="0" lang="en-US" sz="2600" u="none" cap="none" strike="noStrike">
                <a:solidFill>
                  <a:schemeClr val="dk1"/>
                </a:solidFill>
                <a:latin typeface="Calibri"/>
                <a:ea typeface="Calibri"/>
                <a:cs typeface="Calibri"/>
                <a:sym typeface="Calibri"/>
              </a:rPr>
              <a:t>(IN[S])</a:t>
            </a:r>
            <a:endParaRPr b="0" i="0" sz="2600" u="none" cap="none" strike="noStrike">
              <a:solidFill>
                <a:schemeClr val="dk1"/>
              </a:solidFill>
              <a:latin typeface="Calibri"/>
              <a:ea typeface="Calibri"/>
              <a:cs typeface="Calibri"/>
              <a:sym typeface="Calibri"/>
            </a:endParaRPr>
          </a:p>
          <a:p>
            <a:pPr indent="-228600" lvl="0" marL="266700" marR="1038225" rtl="0" algn="l">
              <a:lnSpc>
                <a:spcPct val="108076"/>
              </a:lnSpc>
              <a:spcBef>
                <a:spcPts val="103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Conversely, in a </a:t>
            </a:r>
            <a:r>
              <a:rPr b="1" i="0" lang="en-US" sz="2600" u="none" cap="none" strike="noStrike">
                <a:solidFill>
                  <a:schemeClr val="dk1"/>
                </a:solidFill>
                <a:latin typeface="Calibri"/>
                <a:ea typeface="Calibri"/>
                <a:cs typeface="Calibri"/>
                <a:sym typeface="Calibri"/>
              </a:rPr>
              <a:t>backward-flow problem</a:t>
            </a:r>
            <a:r>
              <a:rPr b="0" i="0" lang="en-US" sz="2600" u="none" cap="none" strike="noStrike">
                <a:solidFill>
                  <a:schemeClr val="dk1"/>
                </a:solidFill>
                <a:latin typeface="Calibri"/>
                <a:ea typeface="Calibri"/>
                <a:cs typeface="Calibri"/>
                <a:sym typeface="Calibri"/>
              </a:rPr>
              <a:t>, the transfer function </a:t>
            </a:r>
            <a:r>
              <a:rPr b="0" i="1" lang="en-US" sz="2600" u="none" cap="none" strike="noStrike">
                <a:solidFill>
                  <a:schemeClr val="dk1"/>
                </a:solidFill>
                <a:latin typeface="Calibri"/>
                <a:ea typeface="Calibri"/>
                <a:cs typeface="Calibri"/>
                <a:sym typeface="Calibri"/>
              </a:rPr>
              <a:t>f, </a:t>
            </a:r>
            <a:r>
              <a:rPr b="0" i="0" lang="en-US" sz="2600" u="none" cap="none" strike="noStrike">
                <a:solidFill>
                  <a:schemeClr val="dk1"/>
                </a:solidFill>
                <a:latin typeface="Calibri"/>
                <a:ea typeface="Calibri"/>
                <a:cs typeface="Calibri"/>
                <a:sym typeface="Calibri"/>
              </a:rPr>
              <a:t>for  statement s converts a data-flow value</a:t>
            </a:r>
            <a:endParaRPr b="0" i="0" sz="2600" u="none" cap="none" strike="noStrike">
              <a:solidFill>
                <a:schemeClr val="dk1"/>
              </a:solidFill>
              <a:latin typeface="Calibri"/>
              <a:ea typeface="Calibri"/>
              <a:cs typeface="Calibri"/>
              <a:sym typeface="Calibri"/>
            </a:endParaRPr>
          </a:p>
          <a:p>
            <a:pPr indent="0" lvl="0" marL="955039" marR="0" rtl="0" algn="ctr">
              <a:lnSpc>
                <a:spcPct val="100000"/>
              </a:lnSpc>
              <a:spcBef>
                <a:spcPts val="645"/>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IN[S] = F</a:t>
            </a:r>
            <a:r>
              <a:rPr b="0" baseline="-25000" i="0" lang="en-US" sz="2550" u="none" cap="none" strike="noStrike">
                <a:solidFill>
                  <a:schemeClr val="dk1"/>
                </a:solidFill>
                <a:latin typeface="Calibri"/>
                <a:ea typeface="Calibri"/>
                <a:cs typeface="Calibri"/>
                <a:sym typeface="Calibri"/>
              </a:rPr>
              <a:t>S</a:t>
            </a:r>
            <a:r>
              <a:rPr b="0" i="0" lang="en-US" sz="2600" u="none" cap="none" strike="noStrike">
                <a:solidFill>
                  <a:schemeClr val="dk1"/>
                </a:solidFill>
                <a:latin typeface="Calibri"/>
                <a:ea typeface="Calibri"/>
                <a:cs typeface="Calibri"/>
                <a:sym typeface="Calibri"/>
              </a:rPr>
              <a:t>(OUT[S])</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02" name="Google Shape;602;p6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03" name="Google Shape;603;p64"/>
          <p:cNvSpPr txBox="1"/>
          <p:nvPr>
            <p:ph type="title"/>
          </p:nvPr>
        </p:nvSpPr>
        <p:spPr>
          <a:xfrm>
            <a:off x="916939" y="609676"/>
            <a:ext cx="54679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Control-Flow Constraints</a:t>
            </a:r>
            <a:endParaRPr sz="4400"/>
          </a:p>
        </p:txBody>
      </p:sp>
      <p:sp>
        <p:nvSpPr>
          <p:cNvPr id="604" name="Google Shape;604;p64"/>
          <p:cNvSpPr txBox="1"/>
          <p:nvPr/>
        </p:nvSpPr>
        <p:spPr>
          <a:xfrm>
            <a:off x="891539" y="1706841"/>
            <a:ext cx="10373995" cy="3608704"/>
          </a:xfrm>
          <a:prstGeom prst="rect">
            <a:avLst/>
          </a:prstGeom>
          <a:noFill/>
          <a:ln>
            <a:noFill/>
          </a:ln>
        </p:spPr>
        <p:txBody>
          <a:bodyPr anchorCtr="0" anchor="t" bIns="0" lIns="0" spcFirstLastPara="1" rIns="0" wrap="square" tIns="98425">
            <a:spAutoFit/>
          </a:bodyPr>
          <a:lstStyle/>
          <a:p>
            <a:pPr indent="-228600" lvl="0" marL="2667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Within a basic block, control flow is simple.</a:t>
            </a:r>
            <a:endParaRPr b="0" i="0" sz="2800" u="none" cap="none" strike="noStrike">
              <a:solidFill>
                <a:schemeClr val="dk1"/>
              </a:solidFill>
              <a:latin typeface="Calibri"/>
              <a:ea typeface="Calibri"/>
              <a:cs typeface="Calibri"/>
              <a:sym typeface="Calibri"/>
            </a:endParaRPr>
          </a:p>
          <a:p>
            <a:pPr indent="-228600" lvl="0" marL="266700" marR="330200" rtl="0" algn="l">
              <a:lnSpc>
                <a:spcPct val="107857"/>
              </a:lnSpc>
              <a:spcBef>
                <a:spcPts val="10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a block B consists of statements s</a:t>
            </a:r>
            <a:r>
              <a:rPr b="0" baseline="-25000" i="0" lang="en-US" sz="2775" u="none" cap="none" strike="noStrike">
                <a:solidFill>
                  <a:schemeClr val="dk1"/>
                </a:solidFill>
                <a:latin typeface="Calibri"/>
                <a:ea typeface="Calibri"/>
                <a:cs typeface="Calibri"/>
                <a:sym typeface="Calibri"/>
              </a:rPr>
              <a:t>1 </a:t>
            </a:r>
            <a:r>
              <a:rPr b="0" i="0" lang="en-US" sz="2800" u="none" cap="none" strike="noStrike">
                <a:solidFill>
                  <a:schemeClr val="dk1"/>
                </a:solidFill>
                <a:latin typeface="Calibri"/>
                <a:ea typeface="Calibri"/>
                <a:cs typeface="Calibri"/>
                <a:sym typeface="Calibri"/>
              </a:rPr>
              <a:t>, s</a:t>
            </a:r>
            <a:r>
              <a:rPr b="0" baseline="-25000" i="0" lang="en-US" sz="2775" u="none" cap="none" strike="noStrike">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 . . . , S</a:t>
            </a:r>
            <a:r>
              <a:rPr b="0" baseline="-25000" i="0" lang="en-US" sz="2775" u="none" cap="none" strike="noStrike">
                <a:solidFill>
                  <a:schemeClr val="dk1"/>
                </a:solidFill>
                <a:latin typeface="Calibri"/>
                <a:ea typeface="Calibri"/>
                <a:cs typeface="Calibri"/>
                <a:sym typeface="Calibri"/>
              </a:rPr>
              <a:t>n </a:t>
            </a:r>
            <a:r>
              <a:rPr b="0" i="0" lang="en-US" sz="2800" u="none" cap="none" strike="noStrike">
                <a:solidFill>
                  <a:schemeClr val="dk1"/>
                </a:solidFill>
                <a:latin typeface="Calibri"/>
                <a:ea typeface="Calibri"/>
                <a:cs typeface="Calibri"/>
                <a:sym typeface="Calibri"/>
              </a:rPr>
              <a:t>in that order, then  the control-flow value out of s</a:t>
            </a:r>
            <a:r>
              <a:rPr b="0" baseline="-25000" i="0" lang="en-US" sz="2775" u="none" cap="none" strike="noStrike">
                <a:solidFill>
                  <a:schemeClr val="dk1"/>
                </a:solidFill>
                <a:latin typeface="Calibri"/>
                <a:ea typeface="Calibri"/>
                <a:cs typeface="Calibri"/>
                <a:sym typeface="Calibri"/>
              </a:rPr>
              <a:t>i </a:t>
            </a:r>
            <a:r>
              <a:rPr b="0" i="0" lang="en-US" sz="2800" u="none" cap="none" strike="noStrike">
                <a:solidFill>
                  <a:schemeClr val="dk1"/>
                </a:solidFill>
                <a:latin typeface="Calibri"/>
                <a:ea typeface="Calibri"/>
                <a:cs typeface="Calibri"/>
                <a:sym typeface="Calibri"/>
              </a:rPr>
              <a:t>is the same as the control-flow value  into s</a:t>
            </a:r>
            <a:r>
              <a:rPr b="0" baseline="-25000" i="0" lang="en-US" sz="2775" u="none" cap="none" strike="noStrike">
                <a:solidFill>
                  <a:schemeClr val="dk1"/>
                </a:solidFill>
                <a:latin typeface="Calibri"/>
                <a:ea typeface="Calibri"/>
                <a:cs typeface="Calibri"/>
                <a:sym typeface="Calibri"/>
              </a:rPr>
              <a:t>i+1</a:t>
            </a:r>
            <a:r>
              <a:rPr b="0" i="0" lang="en-US" sz="2800" u="none" cap="none" strike="noStrike">
                <a:solidFill>
                  <a:schemeClr val="dk1"/>
                </a:solidFill>
                <a:latin typeface="Calibri"/>
                <a:ea typeface="Calibri"/>
                <a:cs typeface="Calibri"/>
                <a:sym typeface="Calibri"/>
              </a:rPr>
              <a:t>. That is,</a:t>
            </a:r>
            <a:endParaRPr b="0" i="0" sz="2800" u="none" cap="none" strike="noStrike">
              <a:solidFill>
                <a:schemeClr val="dk1"/>
              </a:solidFill>
              <a:latin typeface="Calibri"/>
              <a:ea typeface="Calibri"/>
              <a:cs typeface="Calibri"/>
              <a:sym typeface="Calibri"/>
            </a:endParaRPr>
          </a:p>
          <a:p>
            <a:pPr indent="0" lvl="0" marL="2520950" marR="0" rtl="0" algn="l">
              <a:lnSpc>
                <a:spcPct val="100000"/>
              </a:lnSpc>
              <a:spcBef>
                <a:spcPts val="625"/>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IN[S</a:t>
            </a:r>
            <a:r>
              <a:rPr b="0" baseline="-25000" i="0" lang="en-US" sz="2775" u="none" cap="none" strike="noStrike">
                <a:solidFill>
                  <a:schemeClr val="dk1"/>
                </a:solidFill>
                <a:latin typeface="Calibri"/>
                <a:ea typeface="Calibri"/>
                <a:cs typeface="Calibri"/>
                <a:sym typeface="Calibri"/>
              </a:rPr>
              <a:t>i+1</a:t>
            </a:r>
            <a:r>
              <a:rPr b="0" i="0" lang="en-US" sz="2800" u="none" cap="none" strike="noStrike">
                <a:solidFill>
                  <a:schemeClr val="dk1"/>
                </a:solidFill>
                <a:latin typeface="Calibri"/>
                <a:ea typeface="Calibri"/>
                <a:cs typeface="Calibri"/>
                <a:sym typeface="Calibri"/>
              </a:rPr>
              <a:t>] = OUT[S</a:t>
            </a:r>
            <a:r>
              <a:rPr b="0" baseline="-25000" i="0" lang="en-US" sz="2775"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 for all i = 1,2,3...n-1</a:t>
            </a:r>
            <a:endParaRPr b="0" i="0" sz="2800" u="none" cap="none" strike="noStrike">
              <a:solidFill>
                <a:schemeClr val="dk1"/>
              </a:solidFill>
              <a:latin typeface="Calibri"/>
              <a:ea typeface="Calibri"/>
              <a:cs typeface="Calibri"/>
              <a:sym typeface="Calibri"/>
            </a:endParaRPr>
          </a:p>
          <a:p>
            <a:pPr indent="-228600" lvl="0" marL="266700" marR="30480" rtl="0" algn="l">
              <a:lnSpc>
                <a:spcPct val="90000"/>
              </a:lnSpc>
              <a:spcBef>
                <a:spcPts val="1000"/>
              </a:spcBef>
              <a:spcAft>
                <a:spcPts val="0"/>
              </a:spcAft>
              <a:buClr>
                <a:srgbClr val="FF0000"/>
              </a:buClr>
              <a:buSzPts val="2800"/>
              <a:buFont typeface="Arial"/>
              <a:buChar char="•"/>
            </a:pPr>
            <a:r>
              <a:rPr b="0" i="1" lang="en-US" sz="2800" u="none" cap="none" strike="noStrike">
                <a:solidFill>
                  <a:srgbClr val="FF0000"/>
                </a:solidFill>
                <a:latin typeface="Calibri"/>
                <a:ea typeface="Calibri"/>
                <a:cs typeface="Calibri"/>
                <a:sym typeface="Calibri"/>
              </a:rPr>
              <a:t>Control-flow edges between basic blocks create more complex  constraints between the last statement of one basic block and the first  statement of the following block.</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10" name="Google Shape;610;p6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11" name="Google Shape;611;p65"/>
          <p:cNvSpPr txBox="1"/>
          <p:nvPr>
            <p:ph type="title"/>
          </p:nvPr>
        </p:nvSpPr>
        <p:spPr>
          <a:xfrm>
            <a:off x="916939" y="609676"/>
            <a:ext cx="77679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Data-Flow Schemas on Basic Blocks</a:t>
            </a:r>
            <a:endParaRPr sz="4400"/>
          </a:p>
        </p:txBody>
      </p:sp>
      <p:sp>
        <p:nvSpPr>
          <p:cNvPr id="612" name="Google Shape;612;p65"/>
          <p:cNvSpPr txBox="1"/>
          <p:nvPr/>
        </p:nvSpPr>
        <p:spPr>
          <a:xfrm>
            <a:off x="891539" y="1793189"/>
            <a:ext cx="10402570" cy="3266440"/>
          </a:xfrm>
          <a:prstGeom prst="rect">
            <a:avLst/>
          </a:prstGeom>
          <a:noFill/>
          <a:ln>
            <a:noFill/>
          </a:ln>
        </p:spPr>
        <p:txBody>
          <a:bodyPr anchorCtr="0" anchor="t" bIns="0" lIns="0" spcFirstLastPara="1" rIns="0" wrap="square" tIns="60325">
            <a:spAutoFit/>
          </a:bodyPr>
          <a:lstStyle/>
          <a:p>
            <a:pPr indent="-228600" lvl="0" marL="266700" marR="126364"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denote the data-flow values immediately before and immediately  after each basic block B by IN[B] and OUT[B],respectively.</a:t>
            </a:r>
            <a:endParaRPr b="0" i="0" sz="2800" u="none" cap="none" strike="noStrike">
              <a:solidFill>
                <a:schemeClr val="dk1"/>
              </a:solidFill>
              <a:latin typeface="Calibri"/>
              <a:ea typeface="Calibri"/>
              <a:cs typeface="Calibri"/>
              <a:sym typeface="Calibri"/>
            </a:endParaRPr>
          </a:p>
          <a:p>
            <a:pPr indent="-228600" lvl="0" marL="266700" marR="30480" rtl="0" algn="l">
              <a:lnSpc>
                <a:spcPct val="107857"/>
              </a:lnSpc>
              <a:spcBef>
                <a:spcPts val="100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constraints involving IN[B]and OUT[B] can be derived from those  involving IN[S] and OUT[S] for the various statements s in B as follows.</a:t>
            </a:r>
            <a:endParaRPr b="0" i="0" sz="2800" u="none" cap="none" strike="noStrike">
              <a:solidFill>
                <a:schemeClr val="dk1"/>
              </a:solidFill>
              <a:latin typeface="Calibri"/>
              <a:ea typeface="Calibri"/>
              <a:cs typeface="Calibri"/>
              <a:sym typeface="Calibri"/>
            </a:endParaRPr>
          </a:p>
          <a:p>
            <a:pPr indent="-228600" lvl="0" marL="2667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Suppose block B consists of statements s</a:t>
            </a:r>
            <a:r>
              <a:rPr b="0" baseline="-25000" i="0" lang="en-US" sz="2775" u="none" cap="none" strike="noStrike">
                <a:solidFill>
                  <a:schemeClr val="dk1"/>
                </a:solidFill>
                <a:latin typeface="Calibri"/>
                <a:ea typeface="Calibri"/>
                <a:cs typeface="Calibri"/>
                <a:sym typeface="Calibri"/>
              </a:rPr>
              <a:t>1</a:t>
            </a:r>
            <a:r>
              <a:rPr b="0" i="0" lang="en-US" sz="2800" u="none" cap="none" strike="noStrike">
                <a:solidFill>
                  <a:schemeClr val="dk1"/>
                </a:solidFill>
                <a:latin typeface="Calibri"/>
                <a:ea typeface="Calibri"/>
                <a:cs typeface="Calibri"/>
                <a:sym typeface="Calibri"/>
              </a:rPr>
              <a:t>, . . . , s</a:t>
            </a:r>
            <a:r>
              <a:rPr b="0" baseline="-25000" i="0" lang="en-US" sz="2775" u="none" cap="none" strike="noStrike">
                <a:solidFill>
                  <a:schemeClr val="dk1"/>
                </a:solidFill>
                <a:latin typeface="Calibri"/>
                <a:ea typeface="Calibri"/>
                <a:cs typeface="Calibri"/>
                <a:sym typeface="Calibri"/>
              </a:rPr>
              <a:t>n </a:t>
            </a:r>
            <a:r>
              <a:rPr b="0" i="0" lang="en-US" sz="2800" u="none" cap="none" strike="noStrike">
                <a:solidFill>
                  <a:schemeClr val="dk1"/>
                </a:solidFill>
                <a:latin typeface="Calibri"/>
                <a:ea typeface="Calibri"/>
                <a:cs typeface="Calibri"/>
                <a:sym typeface="Calibri"/>
              </a:rPr>
              <a:t>in that order.</a:t>
            </a:r>
            <a:endParaRPr b="0" i="0" sz="2800" u="none" cap="none" strike="noStrike">
              <a:solidFill>
                <a:schemeClr val="dk1"/>
              </a:solidFill>
              <a:latin typeface="Calibri"/>
              <a:ea typeface="Calibri"/>
              <a:cs typeface="Calibri"/>
              <a:sym typeface="Calibri"/>
            </a:endParaRPr>
          </a:p>
          <a:p>
            <a:pPr indent="-309880" lvl="0" marL="347345"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s</a:t>
            </a:r>
            <a:r>
              <a:rPr b="0" baseline="-25000" i="0" lang="en-US" sz="2775" u="none" cap="none" strike="noStrike">
                <a:solidFill>
                  <a:schemeClr val="dk1"/>
                </a:solidFill>
                <a:latin typeface="Calibri"/>
                <a:ea typeface="Calibri"/>
                <a:cs typeface="Calibri"/>
                <a:sym typeface="Calibri"/>
              </a:rPr>
              <a:t>1 </a:t>
            </a:r>
            <a:r>
              <a:rPr b="0" i="0" lang="en-US" sz="2800" u="none" cap="none" strike="noStrike">
                <a:solidFill>
                  <a:schemeClr val="dk1"/>
                </a:solidFill>
                <a:latin typeface="Calibri"/>
                <a:ea typeface="Calibri"/>
                <a:cs typeface="Calibri"/>
                <a:sym typeface="Calibri"/>
              </a:rPr>
              <a:t>is the first statement of basic block B,	then</a:t>
            </a:r>
            <a:endParaRPr b="0" i="0" sz="2800" u="none" cap="none" strike="noStrike">
              <a:solidFill>
                <a:schemeClr val="dk1"/>
              </a:solidFill>
              <a:latin typeface="Calibri"/>
              <a:ea typeface="Calibri"/>
              <a:cs typeface="Calibri"/>
              <a:sym typeface="Calibri"/>
            </a:endParaRPr>
          </a:p>
          <a:p>
            <a:pPr indent="0" lvl="0" marL="920750" marR="0" rtl="0" algn="ctr">
              <a:lnSpc>
                <a:spcPct val="100000"/>
              </a:lnSpc>
              <a:spcBef>
                <a:spcPts val="675"/>
              </a:spcBef>
              <a:spcAft>
                <a:spcPts val="0"/>
              </a:spcAft>
              <a:buClr>
                <a:srgbClr val="000000"/>
              </a:buClr>
              <a:buSzPts val="2800"/>
              <a:buFont typeface="Arial"/>
              <a:buNone/>
            </a:pPr>
            <a:r>
              <a:rPr b="1" i="1" lang="en-US" sz="2800" u="none" cap="none" strike="noStrike">
                <a:solidFill>
                  <a:srgbClr val="385622"/>
                </a:solidFill>
                <a:latin typeface="Calibri"/>
                <a:ea typeface="Calibri"/>
                <a:cs typeface="Calibri"/>
                <a:sym typeface="Calibri"/>
              </a:rPr>
              <a:t>IN[B] = lN[s</a:t>
            </a:r>
            <a:r>
              <a:rPr b="1" baseline="-25000" i="1" lang="en-US" sz="2775" u="none" cap="none" strike="noStrike">
                <a:solidFill>
                  <a:srgbClr val="385622"/>
                </a:solidFill>
                <a:latin typeface="Calibri"/>
                <a:ea typeface="Calibri"/>
                <a:cs typeface="Calibri"/>
                <a:sym typeface="Calibri"/>
              </a:rPr>
              <a:t>1</a:t>
            </a:r>
            <a:r>
              <a:rPr b="1" i="1" lang="en-US" sz="2800" u="none" cap="none" strike="noStrike">
                <a:solidFill>
                  <a:srgbClr val="385622"/>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18" name="Google Shape;618;p6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19" name="Google Shape;619;p66"/>
          <p:cNvSpPr txBox="1"/>
          <p:nvPr>
            <p:ph type="title"/>
          </p:nvPr>
        </p:nvSpPr>
        <p:spPr>
          <a:xfrm>
            <a:off x="916939" y="609676"/>
            <a:ext cx="77679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Data-Flow Schemas on Basic Blocks</a:t>
            </a:r>
            <a:endParaRPr sz="4400"/>
          </a:p>
        </p:txBody>
      </p:sp>
      <p:sp>
        <p:nvSpPr>
          <p:cNvPr id="620" name="Google Shape;620;p66"/>
          <p:cNvSpPr txBox="1"/>
          <p:nvPr/>
        </p:nvSpPr>
        <p:spPr>
          <a:xfrm>
            <a:off x="891539" y="1706841"/>
            <a:ext cx="10217150" cy="4373880"/>
          </a:xfrm>
          <a:prstGeom prst="rect">
            <a:avLst/>
          </a:prstGeom>
          <a:noFill/>
          <a:ln>
            <a:noFill/>
          </a:ln>
        </p:spPr>
        <p:txBody>
          <a:bodyPr anchorCtr="0" anchor="t" bIns="0" lIns="0" spcFirstLastPara="1" rIns="0" wrap="square" tIns="98425">
            <a:spAutoFit/>
          </a:bodyPr>
          <a:lstStyle/>
          <a:p>
            <a:pPr indent="-228600" lvl="0" marL="2667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Similarly, if s</a:t>
            </a:r>
            <a:r>
              <a:rPr b="0" baseline="-25000" i="0" lang="en-US" sz="2775" u="none" cap="none" strike="noStrike">
                <a:solidFill>
                  <a:schemeClr val="dk1"/>
                </a:solidFill>
                <a:latin typeface="Calibri"/>
                <a:ea typeface="Calibri"/>
                <a:cs typeface="Calibri"/>
                <a:sym typeface="Calibri"/>
              </a:rPr>
              <a:t>n </a:t>
            </a:r>
            <a:r>
              <a:rPr b="0" i="0" lang="en-US" sz="2800" u="none" cap="none" strike="noStrike">
                <a:solidFill>
                  <a:schemeClr val="dk1"/>
                </a:solidFill>
                <a:latin typeface="Calibri"/>
                <a:ea typeface="Calibri"/>
                <a:cs typeface="Calibri"/>
                <a:sym typeface="Calibri"/>
              </a:rPr>
              <a:t>is the last statement of basic block B, then</a:t>
            </a:r>
            <a:endParaRPr b="0" i="0" sz="2800" u="none" cap="none" strike="noStrike">
              <a:solidFill>
                <a:schemeClr val="dk1"/>
              </a:solidFill>
              <a:latin typeface="Calibri"/>
              <a:ea typeface="Calibri"/>
              <a:cs typeface="Calibri"/>
              <a:sym typeface="Calibri"/>
            </a:endParaRPr>
          </a:p>
          <a:p>
            <a:pPr indent="0" lvl="0" marL="191770" marR="0" rtl="0" algn="ctr">
              <a:lnSpc>
                <a:spcPct val="100000"/>
              </a:lnSpc>
              <a:spcBef>
                <a:spcPts val="675"/>
              </a:spcBef>
              <a:spcAft>
                <a:spcPts val="0"/>
              </a:spcAft>
              <a:buClr>
                <a:srgbClr val="000000"/>
              </a:buClr>
              <a:buSzPts val="2800"/>
              <a:buFont typeface="Arial"/>
              <a:buNone/>
            </a:pPr>
            <a:r>
              <a:rPr b="1" i="1" lang="en-US" sz="2800" u="none" cap="none" strike="noStrike">
                <a:solidFill>
                  <a:srgbClr val="385622"/>
                </a:solidFill>
                <a:latin typeface="Calibri"/>
                <a:ea typeface="Calibri"/>
                <a:cs typeface="Calibri"/>
                <a:sym typeface="Calibri"/>
              </a:rPr>
              <a:t>OUT[B] = OUT[S</a:t>
            </a:r>
            <a:r>
              <a:rPr b="1" baseline="-25000" i="1" lang="en-US" sz="2775" u="none" cap="none" strike="noStrike">
                <a:solidFill>
                  <a:srgbClr val="385622"/>
                </a:solidFill>
                <a:latin typeface="Calibri"/>
                <a:ea typeface="Calibri"/>
                <a:cs typeface="Calibri"/>
                <a:sym typeface="Calibri"/>
              </a:rPr>
              <a:t>n</a:t>
            </a:r>
            <a:r>
              <a:rPr b="1" i="1" lang="en-US" sz="2800" u="none" cap="none" strike="noStrike">
                <a:solidFill>
                  <a:srgbClr val="385622"/>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66700" marR="3048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transfer function of a basic block B, which we denote f</a:t>
            </a:r>
            <a:r>
              <a:rPr b="0" baseline="-25000" i="0" lang="en-US" sz="2775" u="none" cap="none" strike="noStrike">
                <a:solidFill>
                  <a:schemeClr val="dk1"/>
                </a:solidFill>
                <a:latin typeface="Calibri"/>
                <a:ea typeface="Calibri"/>
                <a:cs typeface="Calibri"/>
                <a:sym typeface="Calibri"/>
              </a:rPr>
              <a:t>B</a:t>
            </a:r>
            <a:r>
              <a:rPr b="0" i="0" lang="en-US" sz="2800" u="none" cap="none" strike="noStrike">
                <a:solidFill>
                  <a:schemeClr val="dk1"/>
                </a:solidFill>
                <a:latin typeface="Calibri"/>
                <a:ea typeface="Calibri"/>
                <a:cs typeface="Calibri"/>
                <a:sym typeface="Calibri"/>
              </a:rPr>
              <a:t>, can be  derived by composing the transfer functions of the statements in the  block.</a:t>
            </a:r>
            <a:endParaRPr b="0" i="0" sz="2800" u="none" cap="none" strike="noStrike">
              <a:solidFill>
                <a:schemeClr val="dk1"/>
              </a:solidFill>
              <a:latin typeface="Calibri"/>
              <a:ea typeface="Calibri"/>
              <a:cs typeface="Calibri"/>
              <a:sym typeface="Calibri"/>
            </a:endParaRPr>
          </a:p>
          <a:p>
            <a:pPr indent="-228600" lvl="0" marL="26670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That is, let f</a:t>
            </a:r>
            <a:r>
              <a:rPr b="0" baseline="-25000" i="0" lang="en-US" sz="2775" u="none" cap="none" strike="noStrike">
                <a:solidFill>
                  <a:schemeClr val="dk1"/>
                </a:solidFill>
                <a:latin typeface="Calibri"/>
                <a:ea typeface="Calibri"/>
                <a:cs typeface="Calibri"/>
                <a:sym typeface="Calibri"/>
              </a:rPr>
              <a:t>Si </a:t>
            </a:r>
            <a:r>
              <a:rPr b="0" i="0" lang="en-US" sz="2800" u="none" cap="none" strike="noStrike">
                <a:solidFill>
                  <a:schemeClr val="dk1"/>
                </a:solidFill>
                <a:latin typeface="Calibri"/>
                <a:ea typeface="Calibri"/>
                <a:cs typeface="Calibri"/>
                <a:sym typeface="Calibri"/>
              </a:rPr>
              <a:t>be the transfer function of statement s</a:t>
            </a:r>
            <a:r>
              <a:rPr b="0" baseline="-25000" i="0" lang="en-US" sz="2775"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66700"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Then f</a:t>
            </a:r>
            <a:r>
              <a:rPr b="0" baseline="-25000" i="0" lang="en-US" sz="2775" u="none" cap="none" strike="noStrike">
                <a:solidFill>
                  <a:schemeClr val="dk1"/>
                </a:solidFill>
                <a:latin typeface="Calibri"/>
                <a:ea typeface="Calibri"/>
                <a:cs typeface="Calibri"/>
                <a:sym typeface="Calibri"/>
              </a:rPr>
              <a:t>B </a:t>
            </a:r>
            <a:r>
              <a:rPr b="0" i="0" lang="en-US" sz="2800" u="none" cap="none" strike="noStrike">
                <a:solidFill>
                  <a:schemeClr val="dk1"/>
                </a:solidFill>
                <a:latin typeface="Calibri"/>
                <a:ea typeface="Calibri"/>
                <a:cs typeface="Calibri"/>
                <a:sym typeface="Calibri"/>
              </a:rPr>
              <a:t>= f</a:t>
            </a:r>
            <a:r>
              <a:rPr b="0" baseline="-25000" i="0" lang="en-US" sz="2775" u="none" cap="none" strike="noStrike">
                <a:solidFill>
                  <a:schemeClr val="dk1"/>
                </a:solidFill>
                <a:latin typeface="Calibri"/>
                <a:ea typeface="Calibri"/>
                <a:cs typeface="Calibri"/>
                <a:sym typeface="Calibri"/>
              </a:rPr>
              <a:t>sn </a:t>
            </a:r>
            <a:r>
              <a:rPr b="0" i="1" lang="en-US" sz="2800" u="none" cap="none" strike="noStrike">
                <a:solidFill>
                  <a:schemeClr val="dk1"/>
                </a:solidFill>
                <a:latin typeface="Calibri"/>
                <a:ea typeface="Calibri"/>
                <a:cs typeface="Calibri"/>
                <a:sym typeface="Calibri"/>
              </a:rPr>
              <a:t>o </a:t>
            </a:r>
            <a:r>
              <a:rPr b="0" i="0" lang="en-US" sz="2800" u="none" cap="none" strike="noStrike">
                <a:solidFill>
                  <a:schemeClr val="dk1"/>
                </a:solidFill>
                <a:latin typeface="Calibri"/>
                <a:ea typeface="Calibri"/>
                <a:cs typeface="Calibri"/>
                <a:sym typeface="Calibri"/>
              </a:rPr>
              <a:t>f</a:t>
            </a:r>
            <a:r>
              <a:rPr b="0" baseline="-25000" i="0" lang="en-US" sz="2775" u="none" cap="none" strike="noStrike">
                <a:solidFill>
                  <a:schemeClr val="dk1"/>
                </a:solidFill>
                <a:latin typeface="Calibri"/>
                <a:ea typeface="Calibri"/>
                <a:cs typeface="Calibri"/>
                <a:sym typeface="Calibri"/>
              </a:rPr>
              <a:t>s(n-1)</a:t>
            </a:r>
            <a:r>
              <a:rPr b="0" i="0" lang="en-US" sz="2800" u="none" cap="none" strike="noStrike">
                <a:solidFill>
                  <a:schemeClr val="dk1"/>
                </a:solidFill>
                <a:latin typeface="Calibri"/>
                <a:ea typeface="Calibri"/>
                <a:cs typeface="Calibri"/>
                <a:sym typeface="Calibri"/>
              </a:rPr>
              <a:t>. . . o f</a:t>
            </a:r>
            <a:r>
              <a:rPr b="0" baseline="-25000" i="0" lang="en-US" sz="2775" u="none" cap="none" strike="noStrike">
                <a:solidFill>
                  <a:schemeClr val="dk1"/>
                </a:solidFill>
                <a:latin typeface="Calibri"/>
                <a:ea typeface="Calibri"/>
                <a:cs typeface="Calibri"/>
                <a:sym typeface="Calibri"/>
              </a:rPr>
              <a:t>s2 </a:t>
            </a:r>
            <a:r>
              <a:rPr b="0" i="1" lang="en-US" sz="2800" u="none" cap="none" strike="noStrike">
                <a:solidFill>
                  <a:schemeClr val="dk1"/>
                </a:solidFill>
                <a:latin typeface="Calibri"/>
                <a:ea typeface="Calibri"/>
                <a:cs typeface="Calibri"/>
                <a:sym typeface="Calibri"/>
              </a:rPr>
              <a:t>o </a:t>
            </a:r>
            <a:r>
              <a:rPr b="0" i="0" lang="en-US" sz="2800" u="none" cap="none" strike="noStrike">
                <a:solidFill>
                  <a:schemeClr val="dk1"/>
                </a:solidFill>
                <a:latin typeface="Calibri"/>
                <a:ea typeface="Calibri"/>
                <a:cs typeface="Calibri"/>
                <a:sym typeface="Calibri"/>
              </a:rPr>
              <a:t>f</a:t>
            </a:r>
            <a:r>
              <a:rPr b="0" baseline="-25000" i="0" lang="en-US" sz="2775" u="none" cap="none" strike="noStrike">
                <a:solidFill>
                  <a:schemeClr val="dk1"/>
                </a:solidFill>
                <a:latin typeface="Calibri"/>
                <a:ea typeface="Calibri"/>
                <a:cs typeface="Calibri"/>
                <a:sym typeface="Calibri"/>
              </a:rPr>
              <a:t>s1</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6670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relationship between the beginning and end of the block is</a:t>
            </a:r>
            <a:endParaRPr b="0" i="0" sz="2800" u="none" cap="none" strike="noStrike">
              <a:solidFill>
                <a:schemeClr val="dk1"/>
              </a:solidFill>
              <a:latin typeface="Calibri"/>
              <a:ea typeface="Calibri"/>
              <a:cs typeface="Calibri"/>
              <a:sym typeface="Calibri"/>
            </a:endParaRPr>
          </a:p>
          <a:p>
            <a:pPr indent="0" lvl="0" marL="190500" marR="0" rtl="0" algn="ctr">
              <a:lnSpc>
                <a:spcPct val="100000"/>
              </a:lnSpc>
              <a:spcBef>
                <a:spcPts val="655"/>
              </a:spcBef>
              <a:spcAft>
                <a:spcPts val="0"/>
              </a:spcAft>
              <a:buClr>
                <a:srgbClr val="000000"/>
              </a:buClr>
              <a:buSzPts val="2800"/>
              <a:buFont typeface="Arial"/>
              <a:buNone/>
            </a:pPr>
            <a:r>
              <a:rPr b="1" i="1" lang="en-US" sz="2800" u="none" cap="none" strike="noStrike">
                <a:solidFill>
                  <a:srgbClr val="385622"/>
                </a:solidFill>
                <a:latin typeface="Calibri"/>
                <a:ea typeface="Calibri"/>
                <a:cs typeface="Calibri"/>
                <a:sym typeface="Calibri"/>
              </a:rPr>
              <a:t>OUT[B] = f</a:t>
            </a:r>
            <a:r>
              <a:rPr b="1" baseline="-25000" i="1" lang="en-US" sz="2775" u="none" cap="none" strike="noStrike">
                <a:solidFill>
                  <a:srgbClr val="385622"/>
                </a:solidFill>
                <a:latin typeface="Calibri"/>
                <a:ea typeface="Calibri"/>
                <a:cs typeface="Calibri"/>
                <a:sym typeface="Calibri"/>
              </a:rPr>
              <a:t>B</a:t>
            </a:r>
            <a:r>
              <a:rPr b="1" i="1" lang="en-US" sz="2800" u="none" cap="none" strike="noStrike">
                <a:solidFill>
                  <a:srgbClr val="385622"/>
                </a:solidFill>
                <a:latin typeface="Calibri"/>
                <a:ea typeface="Calibri"/>
                <a:cs typeface="Calibri"/>
                <a:sym typeface="Calibri"/>
              </a:rPr>
              <a:t>(IN[B])</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7"/>
          <p:cNvSpPr txBox="1"/>
          <p:nvPr>
            <p:ph type="title"/>
          </p:nvPr>
        </p:nvSpPr>
        <p:spPr>
          <a:xfrm>
            <a:off x="916939" y="609676"/>
            <a:ext cx="77679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Data-Flow Schemas on Basic Blocks</a:t>
            </a:r>
            <a:endParaRPr sz="4400"/>
          </a:p>
        </p:txBody>
      </p:sp>
      <p:sp>
        <p:nvSpPr>
          <p:cNvPr id="626" name="Google Shape;626;p67"/>
          <p:cNvSpPr txBox="1"/>
          <p:nvPr/>
        </p:nvSpPr>
        <p:spPr>
          <a:xfrm>
            <a:off x="891539" y="1793189"/>
            <a:ext cx="10392410" cy="2501265"/>
          </a:xfrm>
          <a:prstGeom prst="rect">
            <a:avLst/>
          </a:prstGeom>
          <a:noFill/>
          <a:ln>
            <a:noFill/>
          </a:ln>
        </p:spPr>
        <p:txBody>
          <a:bodyPr anchorCtr="0" anchor="t" bIns="0" lIns="0" spcFirstLastPara="1" rIns="0" wrap="square" tIns="55225">
            <a:spAutoFit/>
          </a:bodyPr>
          <a:lstStyle/>
          <a:p>
            <a:pPr indent="-228600" lvl="0" marL="266700" marR="240029"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constraints due to control flow between basic blocks can easily  be rewritten by substituting IN[B] and OUT[B] for lN[s</a:t>
            </a:r>
            <a:r>
              <a:rPr b="0" baseline="-25000" i="0" lang="en-US" sz="2775" u="none" cap="none" strike="noStrike">
                <a:solidFill>
                  <a:schemeClr val="dk1"/>
                </a:solidFill>
                <a:latin typeface="Calibri"/>
                <a:ea typeface="Calibri"/>
                <a:cs typeface="Calibri"/>
                <a:sym typeface="Calibri"/>
              </a:rPr>
              <a:t>1</a:t>
            </a:r>
            <a:r>
              <a:rPr b="0" i="0" lang="en-US" sz="2800" u="none" cap="none" strike="noStrike">
                <a:solidFill>
                  <a:schemeClr val="dk1"/>
                </a:solidFill>
                <a:latin typeface="Calibri"/>
                <a:ea typeface="Calibri"/>
                <a:cs typeface="Calibri"/>
                <a:sym typeface="Calibri"/>
              </a:rPr>
              <a:t>] and OUT[S</a:t>
            </a:r>
            <a:r>
              <a:rPr b="0" baseline="-25000" i="0" lang="en-US" sz="2775" u="none" cap="none" strike="noStrike">
                <a:solidFill>
                  <a:schemeClr val="dk1"/>
                </a:solidFill>
                <a:latin typeface="Calibri"/>
                <a:ea typeface="Calibri"/>
                <a:cs typeface="Calibri"/>
                <a:sym typeface="Calibri"/>
              </a:rPr>
              <a:t>n</a:t>
            </a:r>
            <a:r>
              <a:rPr b="0" i="0" lang="en-US" sz="2800" u="none" cap="none" strike="noStrike">
                <a:solidFill>
                  <a:schemeClr val="dk1"/>
                </a:solidFill>
                <a:latin typeface="Calibri"/>
                <a:ea typeface="Calibri"/>
                <a:cs typeface="Calibri"/>
                <a:sym typeface="Calibri"/>
              </a:rPr>
              <a:t>],  respectively.</a:t>
            </a:r>
            <a:endParaRPr b="0" i="0" sz="2800" u="none" cap="none" strike="noStrike">
              <a:solidFill>
                <a:schemeClr val="dk1"/>
              </a:solidFill>
              <a:latin typeface="Calibri"/>
              <a:ea typeface="Calibri"/>
              <a:cs typeface="Calibri"/>
              <a:sym typeface="Calibri"/>
            </a:endParaRPr>
          </a:p>
          <a:p>
            <a:pPr indent="-228600" lvl="0" marL="266700" marR="30480" rtl="0" algn="l">
              <a:lnSpc>
                <a:spcPct val="90000"/>
              </a:lnSpc>
              <a:spcBef>
                <a:spcPts val="100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instance, if data-flow values are information about the sets of  constants that </a:t>
            </a:r>
            <a:r>
              <a:rPr b="0" i="1" lang="en-US" sz="2800" u="none" cap="none" strike="noStrike">
                <a:solidFill>
                  <a:schemeClr val="dk1"/>
                </a:solidFill>
                <a:latin typeface="Calibri"/>
                <a:ea typeface="Calibri"/>
                <a:cs typeface="Calibri"/>
                <a:sym typeface="Calibri"/>
              </a:rPr>
              <a:t>may </a:t>
            </a:r>
            <a:r>
              <a:rPr b="0" i="0" lang="en-US" sz="2800" u="none" cap="none" strike="noStrike">
                <a:solidFill>
                  <a:schemeClr val="dk1"/>
                </a:solidFill>
                <a:latin typeface="Calibri"/>
                <a:ea typeface="Calibri"/>
                <a:cs typeface="Calibri"/>
                <a:sym typeface="Calibri"/>
              </a:rPr>
              <a:t>be assigned to a variable, then we have a forward-  flow problem in which</a:t>
            </a:r>
            <a:endParaRPr b="0" i="0" sz="2800" u="none" cap="none" strike="noStrike">
              <a:solidFill>
                <a:schemeClr val="dk1"/>
              </a:solidFill>
              <a:latin typeface="Calibri"/>
              <a:ea typeface="Calibri"/>
              <a:cs typeface="Calibri"/>
              <a:sym typeface="Calibri"/>
            </a:endParaRPr>
          </a:p>
        </p:txBody>
      </p:sp>
      <p:pic>
        <p:nvPicPr>
          <p:cNvPr id="627" name="Google Shape;627;p67"/>
          <p:cNvPicPr preferRelativeResize="0"/>
          <p:nvPr/>
        </p:nvPicPr>
        <p:blipFill rotWithShape="1">
          <a:blip r:embed="rId3">
            <a:alphaModFix/>
          </a:blip>
          <a:srcRect b="0" l="0" r="0" t="0"/>
          <a:stretch/>
        </p:blipFill>
        <p:spPr>
          <a:xfrm>
            <a:off x="3300283" y="4938509"/>
            <a:ext cx="6070449" cy="618279"/>
          </a:xfrm>
          <a:prstGeom prst="rect">
            <a:avLst/>
          </a:prstGeom>
          <a:noFill/>
          <a:ln>
            <a:noFill/>
          </a:ln>
        </p:spPr>
      </p:pic>
      <p:sp>
        <p:nvSpPr>
          <p:cNvPr id="628" name="Google Shape;628;p6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29" name="Google Shape;629;p6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8"/>
          <p:cNvSpPr txBox="1"/>
          <p:nvPr>
            <p:ph type="title"/>
          </p:nvPr>
        </p:nvSpPr>
        <p:spPr>
          <a:xfrm>
            <a:off x="916939" y="609676"/>
            <a:ext cx="77679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Data-Flow Schemas on Basic Blocks</a:t>
            </a:r>
            <a:endParaRPr sz="4400"/>
          </a:p>
        </p:txBody>
      </p:sp>
      <p:sp>
        <p:nvSpPr>
          <p:cNvPr id="635" name="Google Shape;635;p68"/>
          <p:cNvSpPr txBox="1"/>
          <p:nvPr/>
        </p:nvSpPr>
        <p:spPr>
          <a:xfrm>
            <a:off x="916939" y="1793189"/>
            <a:ext cx="10036810" cy="1220470"/>
          </a:xfrm>
          <a:prstGeom prst="rect">
            <a:avLst/>
          </a:prstGeom>
          <a:noFill/>
          <a:ln>
            <a:noFill/>
          </a:ln>
        </p:spPr>
        <p:txBody>
          <a:bodyPr anchorCtr="0" anchor="t" bIns="0" lIns="0" spcFirstLastPara="1" rIns="0" wrap="square" tIns="55225">
            <a:spAutoFit/>
          </a:bodyPr>
          <a:lstStyle/>
          <a:p>
            <a:pPr indent="-228600" lvl="0" marL="241300" marR="508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data-flow is backwards as we shall soon see in live-variable  analysis, the equations are similar, but with the roles of the IN'S and  OUT'S reversed.</a:t>
            </a:r>
            <a:endParaRPr b="0" i="0" sz="2800" u="none" cap="none" strike="noStrike">
              <a:solidFill>
                <a:schemeClr val="dk1"/>
              </a:solidFill>
              <a:latin typeface="Calibri"/>
              <a:ea typeface="Calibri"/>
              <a:cs typeface="Calibri"/>
              <a:sym typeface="Calibri"/>
            </a:endParaRPr>
          </a:p>
        </p:txBody>
      </p:sp>
      <p:pic>
        <p:nvPicPr>
          <p:cNvPr id="636" name="Google Shape;636;p68"/>
          <p:cNvPicPr preferRelativeResize="0"/>
          <p:nvPr/>
        </p:nvPicPr>
        <p:blipFill rotWithShape="1">
          <a:blip r:embed="rId3">
            <a:alphaModFix/>
          </a:blip>
          <a:srcRect b="0" l="0" r="0" t="0"/>
          <a:stretch/>
        </p:blipFill>
        <p:spPr>
          <a:xfrm>
            <a:off x="3461789" y="3963435"/>
            <a:ext cx="5672309" cy="1180552"/>
          </a:xfrm>
          <a:prstGeom prst="rect">
            <a:avLst/>
          </a:prstGeom>
          <a:noFill/>
          <a:ln>
            <a:noFill/>
          </a:ln>
        </p:spPr>
      </p:pic>
      <p:sp>
        <p:nvSpPr>
          <p:cNvPr id="637" name="Google Shape;637;p6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38" name="Google Shape;638;p6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9"/>
          <p:cNvSpPr txBox="1"/>
          <p:nvPr>
            <p:ph type="title"/>
          </p:nvPr>
        </p:nvSpPr>
        <p:spPr>
          <a:xfrm>
            <a:off x="916939" y="609676"/>
            <a:ext cx="45256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Reaching Definitions</a:t>
            </a:r>
            <a:endParaRPr sz="4400"/>
          </a:p>
        </p:txBody>
      </p:sp>
      <p:pic>
        <p:nvPicPr>
          <p:cNvPr id="644" name="Google Shape;644;p69"/>
          <p:cNvPicPr preferRelativeResize="0"/>
          <p:nvPr/>
        </p:nvPicPr>
        <p:blipFill rotWithShape="1">
          <a:blip r:embed="rId3">
            <a:alphaModFix/>
          </a:blip>
          <a:srcRect b="0" l="0" r="0" t="0"/>
          <a:stretch/>
        </p:blipFill>
        <p:spPr>
          <a:xfrm>
            <a:off x="5579364" y="3121151"/>
            <a:ext cx="2694432" cy="789432"/>
          </a:xfrm>
          <a:prstGeom prst="rect">
            <a:avLst/>
          </a:prstGeom>
          <a:noFill/>
          <a:ln>
            <a:noFill/>
          </a:ln>
        </p:spPr>
      </p:pic>
      <p:sp>
        <p:nvSpPr>
          <p:cNvPr id="645" name="Google Shape;645;p69"/>
          <p:cNvSpPr txBox="1"/>
          <p:nvPr/>
        </p:nvSpPr>
        <p:spPr>
          <a:xfrm>
            <a:off x="916939" y="1793189"/>
            <a:ext cx="10057130" cy="4074795"/>
          </a:xfrm>
          <a:prstGeom prst="rect">
            <a:avLst/>
          </a:prstGeom>
          <a:noFill/>
          <a:ln>
            <a:noFill/>
          </a:ln>
        </p:spPr>
        <p:txBody>
          <a:bodyPr anchorCtr="0" anchor="t" bIns="0" lIns="0" spcFirstLastPara="1" rIns="0" wrap="square" tIns="60325">
            <a:spAutoFit/>
          </a:bodyPr>
          <a:lstStyle/>
          <a:p>
            <a:pPr indent="-228600" lvl="0" marL="241300" marR="61594"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"Reaching definitions" is one of the most common, and useful data-  flow schemas.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Example:</a:t>
            </a:r>
            <a:endParaRPr b="0" i="0" sz="2800" u="none" cap="none" strike="noStrike">
              <a:solidFill>
                <a:schemeClr val="dk1"/>
              </a:solidFill>
              <a:latin typeface="Calibri"/>
              <a:ea typeface="Calibri"/>
              <a:cs typeface="Calibri"/>
              <a:sym typeface="Calibri"/>
            </a:endParaRPr>
          </a:p>
          <a:p>
            <a:pPr indent="-228600" lvl="0" marL="241300" marR="5080" rtl="0" algn="l">
              <a:lnSpc>
                <a:spcPct val="108214"/>
              </a:lnSpc>
              <a:spcBef>
                <a:spcPts val="103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By knowing where in a program </a:t>
            </a:r>
            <a:r>
              <a:rPr b="0" i="0" lang="en-US" sz="2800" u="none" cap="none" strike="noStrike">
                <a:solidFill>
                  <a:srgbClr val="FF0000"/>
                </a:solidFill>
                <a:latin typeface="Calibri"/>
                <a:ea typeface="Calibri"/>
                <a:cs typeface="Calibri"/>
                <a:sym typeface="Calibri"/>
              </a:rPr>
              <a:t>each variable x </a:t>
            </a:r>
            <a:r>
              <a:rPr b="0" i="0" lang="en-US" sz="2800" u="none" cap="none" strike="noStrike">
                <a:solidFill>
                  <a:schemeClr val="dk1"/>
                </a:solidFill>
                <a:latin typeface="Calibri"/>
                <a:ea typeface="Calibri"/>
                <a:cs typeface="Calibri"/>
                <a:sym typeface="Calibri"/>
              </a:rPr>
              <a:t>may have been  defined when control reaches each point </a:t>
            </a:r>
            <a:r>
              <a:rPr b="0" i="0" lang="en-US" sz="2800" u="none" cap="none" strike="noStrike">
                <a:solidFill>
                  <a:srgbClr val="FF0000"/>
                </a:solidFill>
                <a:latin typeface="Calibri"/>
                <a:ea typeface="Calibri"/>
                <a:cs typeface="Calibri"/>
                <a:sym typeface="Calibri"/>
              </a:rPr>
              <a:t>pi </a:t>
            </a:r>
            <a:r>
              <a:rPr b="0" i="0" lang="en-US" sz="2800" u="none" cap="none" strike="noStrike">
                <a:solidFill>
                  <a:schemeClr val="dk1"/>
                </a:solidFill>
                <a:latin typeface="Calibri"/>
                <a:ea typeface="Calibri"/>
                <a:cs typeface="Calibri"/>
                <a:sym typeface="Calibri"/>
              </a:rPr>
              <a:t>we can determine many  things about x.</a:t>
            </a:r>
            <a:endParaRPr b="0" i="0" sz="2800" u="none" cap="none" strike="noStrike">
              <a:solidFill>
                <a:schemeClr val="dk1"/>
              </a:solidFill>
              <a:latin typeface="Calibri"/>
              <a:ea typeface="Calibri"/>
              <a:cs typeface="Calibri"/>
              <a:sym typeface="Calibri"/>
            </a:endParaRPr>
          </a:p>
          <a:p>
            <a:pPr indent="-311150" lvl="1" marL="781050" marR="0" rtl="0" algn="l">
              <a:lnSpc>
                <a:spcPct val="114166"/>
              </a:lnSpc>
              <a:spcBef>
                <a:spcPts val="19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For just two examples, a compiler then knows whether x is a constant at</a:t>
            </a:r>
            <a:endParaRPr b="0" i="0" sz="2400" u="none" cap="none" strike="noStrike">
              <a:solidFill>
                <a:schemeClr val="dk1"/>
              </a:solidFill>
              <a:latin typeface="Calibri"/>
              <a:ea typeface="Calibri"/>
              <a:cs typeface="Calibri"/>
              <a:sym typeface="Calibri"/>
            </a:endParaRPr>
          </a:p>
          <a:p>
            <a:pPr indent="0" lvl="0" marL="698500" marR="0" rtl="0" algn="l">
              <a:lnSpc>
                <a:spcPct val="114166"/>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point p, and</a:t>
            </a:r>
            <a:endParaRPr b="0" i="0" sz="2400" u="none" cap="none" strike="noStrike">
              <a:solidFill>
                <a:schemeClr val="dk1"/>
              </a:solidFill>
              <a:latin typeface="Calibri"/>
              <a:ea typeface="Calibri"/>
              <a:cs typeface="Calibri"/>
              <a:sym typeface="Calibri"/>
            </a:endParaRPr>
          </a:p>
          <a:p>
            <a:pPr indent="-228600" lvl="1" marL="698500" marR="120014" rtl="0" algn="l">
              <a:lnSpc>
                <a:spcPct val="107916"/>
              </a:lnSpc>
              <a:spcBef>
                <a:spcPts val="53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 debugger can tell whether it is possible for x to be an undefined variable,  should x be used at p.</a:t>
            </a:r>
            <a:endParaRPr b="0" i="0" sz="2400" u="none" cap="none" strike="noStrike">
              <a:solidFill>
                <a:schemeClr val="dk1"/>
              </a:solidFill>
              <a:latin typeface="Calibri"/>
              <a:ea typeface="Calibri"/>
              <a:cs typeface="Calibri"/>
              <a:sym typeface="Calibri"/>
            </a:endParaRPr>
          </a:p>
        </p:txBody>
      </p:sp>
      <p:sp>
        <p:nvSpPr>
          <p:cNvPr id="646" name="Google Shape;646;p6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47" name="Google Shape;647;p6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53" name="Google Shape;653;p7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54" name="Google Shape;654;p70"/>
          <p:cNvSpPr txBox="1"/>
          <p:nvPr>
            <p:ph type="title"/>
          </p:nvPr>
        </p:nvSpPr>
        <p:spPr>
          <a:xfrm>
            <a:off x="916939" y="609676"/>
            <a:ext cx="45256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Reaching Definitions</a:t>
            </a:r>
            <a:endParaRPr sz="4400"/>
          </a:p>
        </p:txBody>
      </p:sp>
      <p:sp>
        <p:nvSpPr>
          <p:cNvPr id="655" name="Google Shape;655;p70"/>
          <p:cNvSpPr txBox="1"/>
          <p:nvPr/>
        </p:nvSpPr>
        <p:spPr>
          <a:xfrm>
            <a:off x="891539" y="1793189"/>
            <a:ext cx="10349865" cy="4290695"/>
          </a:xfrm>
          <a:prstGeom prst="rect">
            <a:avLst/>
          </a:prstGeom>
          <a:noFill/>
          <a:ln>
            <a:noFill/>
          </a:ln>
        </p:spPr>
        <p:txBody>
          <a:bodyPr anchorCtr="0" anchor="t" bIns="0" lIns="0" spcFirstLastPara="1" rIns="0" wrap="square" tIns="55225">
            <a:spAutoFit/>
          </a:bodyPr>
          <a:lstStyle/>
          <a:p>
            <a:pPr indent="-228600" lvl="0" marL="266700" marR="13462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Let in a </a:t>
            </a:r>
            <a:r>
              <a:rPr b="0" i="0" lang="en-US" sz="2800" u="none" cap="none" strike="noStrike">
                <a:solidFill>
                  <a:srgbClr val="FF0000"/>
                </a:solidFill>
                <a:latin typeface="Calibri"/>
                <a:ea typeface="Calibri"/>
                <a:cs typeface="Calibri"/>
                <a:sym typeface="Calibri"/>
              </a:rPr>
              <a:t>block definition </a:t>
            </a:r>
            <a:r>
              <a:rPr b="0" i="1" lang="en-US" sz="2800" u="none" cap="none" strike="noStrike">
                <a:solidFill>
                  <a:srgbClr val="FF0000"/>
                </a:solidFill>
                <a:latin typeface="Calibri"/>
                <a:ea typeface="Calibri"/>
                <a:cs typeface="Calibri"/>
                <a:sym typeface="Calibri"/>
              </a:rPr>
              <a:t>d </a:t>
            </a:r>
            <a:r>
              <a:rPr b="0" i="1" lang="en-US" sz="2800" u="none" cap="none" strike="noStrike">
                <a:solidFill>
                  <a:schemeClr val="dk1"/>
                </a:solidFill>
                <a:latin typeface="Calibri"/>
                <a:ea typeface="Calibri"/>
                <a:cs typeface="Calibri"/>
                <a:sym typeface="Calibri"/>
              </a:rPr>
              <a:t>reaches </a:t>
            </a:r>
            <a:r>
              <a:rPr b="0" i="0" lang="en-US" sz="2800" u="none" cap="none" strike="noStrike">
                <a:solidFill>
                  <a:schemeClr val="dk1"/>
                </a:solidFill>
                <a:latin typeface="Calibri"/>
                <a:ea typeface="Calibri"/>
                <a:cs typeface="Calibri"/>
                <a:sym typeface="Calibri"/>
              </a:rPr>
              <a:t>a point </a:t>
            </a:r>
            <a:r>
              <a:rPr b="0" i="1" lang="en-US" sz="2800" u="none" cap="none" strike="noStrike">
                <a:solidFill>
                  <a:srgbClr val="1F4E79"/>
                </a:solidFill>
                <a:latin typeface="Calibri"/>
                <a:ea typeface="Calibri"/>
                <a:cs typeface="Calibri"/>
                <a:sym typeface="Calibri"/>
              </a:rPr>
              <a:t>p </a:t>
            </a:r>
            <a:r>
              <a:rPr b="0" i="0" lang="en-US" sz="2800" u="none" cap="none" strike="noStrike">
                <a:solidFill>
                  <a:schemeClr val="dk1"/>
                </a:solidFill>
                <a:latin typeface="Calibri"/>
                <a:ea typeface="Calibri"/>
                <a:cs typeface="Calibri"/>
                <a:sym typeface="Calibri"/>
              </a:rPr>
              <a:t>if there is a path from the  point immediately following </a:t>
            </a:r>
            <a:r>
              <a:rPr b="0" i="0" lang="en-US" sz="2800" u="none" cap="none" strike="noStrike">
                <a:solidFill>
                  <a:srgbClr val="1F4E79"/>
                </a:solidFill>
                <a:latin typeface="Calibri"/>
                <a:ea typeface="Calibri"/>
                <a:cs typeface="Calibri"/>
                <a:sym typeface="Calibri"/>
              </a:rPr>
              <a:t>d to p</a:t>
            </a:r>
            <a:r>
              <a:rPr b="0" baseline="-25000" i="0" lang="en-US" sz="2775" u="none" cap="none" strike="noStrike">
                <a:solidFill>
                  <a:srgbClr val="1F4E79"/>
                </a:solidFill>
                <a:latin typeface="Calibri"/>
                <a:ea typeface="Calibri"/>
                <a:cs typeface="Calibri"/>
                <a:sym typeface="Calibri"/>
              </a:rPr>
              <a:t>i </a:t>
            </a:r>
            <a:r>
              <a:rPr b="0" i="0" lang="en-US" sz="2800" u="none" cap="none" strike="noStrike">
                <a:solidFill>
                  <a:schemeClr val="dk1"/>
                </a:solidFill>
                <a:latin typeface="Calibri"/>
                <a:ea typeface="Calibri"/>
                <a:cs typeface="Calibri"/>
                <a:sym typeface="Calibri"/>
              </a:rPr>
              <a:t>such that </a:t>
            </a:r>
            <a:r>
              <a:rPr b="0" i="0" lang="en-US" sz="2800" u="none" cap="none" strike="noStrike">
                <a:solidFill>
                  <a:srgbClr val="1F4E79"/>
                </a:solidFill>
                <a:latin typeface="Calibri"/>
                <a:ea typeface="Calibri"/>
                <a:cs typeface="Calibri"/>
                <a:sym typeface="Calibri"/>
              </a:rPr>
              <a:t>d </a:t>
            </a:r>
            <a:r>
              <a:rPr b="0" i="0" lang="en-US" sz="2800" u="none" cap="none" strike="noStrike">
                <a:solidFill>
                  <a:schemeClr val="dk1"/>
                </a:solidFill>
                <a:latin typeface="Calibri"/>
                <a:ea typeface="Calibri"/>
                <a:cs typeface="Calibri"/>
                <a:sym typeface="Calibri"/>
              </a:rPr>
              <a:t>is </a:t>
            </a:r>
            <a:r>
              <a:rPr b="0" i="0" lang="en-US" sz="2800" u="none" cap="none" strike="noStrike">
                <a:solidFill>
                  <a:srgbClr val="FF0000"/>
                </a:solidFill>
                <a:latin typeface="Calibri"/>
                <a:ea typeface="Calibri"/>
                <a:cs typeface="Calibri"/>
                <a:sym typeface="Calibri"/>
              </a:rPr>
              <a:t>not “killed</a:t>
            </a:r>
            <a:r>
              <a:rPr b="0" i="0" lang="en-US" sz="2800" u="none" cap="none" strike="noStrike">
                <a:solidFill>
                  <a:schemeClr val="dk1"/>
                </a:solidFill>
                <a:latin typeface="Calibri"/>
                <a:ea typeface="Calibri"/>
                <a:cs typeface="Calibri"/>
                <a:sym typeface="Calibri"/>
              </a:rPr>
              <a:t>“ along  that path.</a:t>
            </a:r>
            <a:endParaRPr b="0" i="0" sz="2800" u="none" cap="none" strike="noStrike">
              <a:solidFill>
                <a:schemeClr val="dk1"/>
              </a:solidFill>
              <a:latin typeface="Calibri"/>
              <a:ea typeface="Calibri"/>
              <a:cs typeface="Calibri"/>
              <a:sym typeface="Calibri"/>
            </a:endParaRPr>
          </a:p>
          <a:p>
            <a:pPr indent="-228600" lvl="0" marL="266700" marR="320040" rtl="0" algn="l">
              <a:lnSpc>
                <a:spcPct val="108214"/>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kill a definition of a variable x if there is any other definition of x  anywhere along the path.</a:t>
            </a:r>
            <a:endParaRPr b="0" i="0" sz="2800" u="none" cap="none" strike="noStrike">
              <a:solidFill>
                <a:schemeClr val="dk1"/>
              </a:solidFill>
              <a:latin typeface="Calibri"/>
              <a:ea typeface="Calibri"/>
              <a:cs typeface="Calibri"/>
              <a:sym typeface="Calibri"/>
            </a:endParaRPr>
          </a:p>
          <a:p>
            <a:pPr indent="-228600" lvl="0" marL="266700" marR="205104" rtl="0" algn="l">
              <a:lnSpc>
                <a:spcPct val="107857"/>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definition of a variable x is a statement that assigns, or may assign,  a value to x .</a:t>
            </a:r>
            <a:endParaRPr b="0" i="0" sz="2800" u="none" cap="none" strike="noStrike">
              <a:solidFill>
                <a:schemeClr val="dk1"/>
              </a:solidFill>
              <a:latin typeface="Calibri"/>
              <a:ea typeface="Calibri"/>
              <a:cs typeface="Calibri"/>
              <a:sym typeface="Calibri"/>
            </a:endParaRPr>
          </a:p>
          <a:p>
            <a:pPr indent="-228600" lvl="0" marL="266700" marR="30480" rtl="0" algn="l">
              <a:lnSpc>
                <a:spcPct val="107857"/>
              </a:lnSpc>
              <a:spcBef>
                <a:spcPts val="100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Procedure parameters, array accesses, and indirect references all may  have aliases, and it is not easy to tell if a statement is referring to a  particular variable x</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71"/>
          <p:cNvPicPr preferRelativeResize="0"/>
          <p:nvPr/>
        </p:nvPicPr>
        <p:blipFill rotWithShape="1">
          <a:blip r:embed="rId3">
            <a:alphaModFix/>
          </a:blip>
          <a:srcRect b="0" l="0" r="0" t="0"/>
          <a:stretch/>
        </p:blipFill>
        <p:spPr>
          <a:xfrm>
            <a:off x="476223" y="1328194"/>
            <a:ext cx="5790882" cy="4915951"/>
          </a:xfrm>
          <a:prstGeom prst="rect">
            <a:avLst/>
          </a:prstGeom>
          <a:noFill/>
          <a:ln>
            <a:noFill/>
          </a:ln>
        </p:spPr>
      </p:pic>
      <p:grpSp>
        <p:nvGrpSpPr>
          <p:cNvPr id="661" name="Google Shape;661;p71"/>
          <p:cNvGrpSpPr/>
          <p:nvPr/>
        </p:nvGrpSpPr>
        <p:grpSpPr>
          <a:xfrm>
            <a:off x="6452615" y="1377695"/>
            <a:ext cx="5628640" cy="4979035"/>
            <a:chOff x="6452615" y="1377695"/>
            <a:chExt cx="5628640" cy="4979035"/>
          </a:xfrm>
        </p:grpSpPr>
        <p:pic>
          <p:nvPicPr>
            <p:cNvPr id="662" name="Google Shape;662;p71"/>
            <p:cNvPicPr preferRelativeResize="0"/>
            <p:nvPr/>
          </p:nvPicPr>
          <p:blipFill rotWithShape="1">
            <a:blip r:embed="rId4">
              <a:alphaModFix/>
            </a:blip>
            <a:srcRect b="0" l="0" r="0" t="0"/>
            <a:stretch/>
          </p:blipFill>
          <p:spPr>
            <a:xfrm>
              <a:off x="6452615" y="1377695"/>
              <a:ext cx="5628132" cy="4978908"/>
            </a:xfrm>
            <a:prstGeom prst="rect">
              <a:avLst/>
            </a:prstGeom>
            <a:noFill/>
            <a:ln>
              <a:noFill/>
            </a:ln>
          </p:spPr>
        </p:pic>
        <p:sp>
          <p:nvSpPr>
            <p:cNvPr id="663" name="Google Shape;663;p71"/>
            <p:cNvSpPr/>
            <p:nvPr/>
          </p:nvSpPr>
          <p:spPr>
            <a:xfrm>
              <a:off x="6452615" y="1377695"/>
              <a:ext cx="5628640" cy="4979035"/>
            </a:xfrm>
            <a:custGeom>
              <a:rect b="b" l="l" r="r" t="t"/>
              <a:pathLst>
                <a:path extrusionOk="0" h="4979035" w="5628640">
                  <a:moveTo>
                    <a:pt x="0" y="829817"/>
                  </a:moveTo>
                  <a:lnTo>
                    <a:pt x="1408" y="781055"/>
                  </a:lnTo>
                  <a:lnTo>
                    <a:pt x="5582" y="733034"/>
                  </a:lnTo>
                  <a:lnTo>
                    <a:pt x="12443" y="685835"/>
                  </a:lnTo>
                  <a:lnTo>
                    <a:pt x="21913" y="639533"/>
                  </a:lnTo>
                  <a:lnTo>
                    <a:pt x="33915" y="594207"/>
                  </a:lnTo>
                  <a:lnTo>
                    <a:pt x="48372" y="549935"/>
                  </a:lnTo>
                  <a:lnTo>
                    <a:pt x="65204" y="506795"/>
                  </a:lnTo>
                  <a:lnTo>
                    <a:pt x="84335" y="464864"/>
                  </a:lnTo>
                  <a:lnTo>
                    <a:pt x="105686" y="424220"/>
                  </a:lnTo>
                  <a:lnTo>
                    <a:pt x="129181" y="384941"/>
                  </a:lnTo>
                  <a:lnTo>
                    <a:pt x="154740" y="347105"/>
                  </a:lnTo>
                  <a:lnTo>
                    <a:pt x="182286" y="310789"/>
                  </a:lnTo>
                  <a:lnTo>
                    <a:pt x="211742" y="276071"/>
                  </a:lnTo>
                  <a:lnTo>
                    <a:pt x="243030" y="243030"/>
                  </a:lnTo>
                  <a:lnTo>
                    <a:pt x="276071" y="211742"/>
                  </a:lnTo>
                  <a:lnTo>
                    <a:pt x="310789" y="182286"/>
                  </a:lnTo>
                  <a:lnTo>
                    <a:pt x="347105" y="154740"/>
                  </a:lnTo>
                  <a:lnTo>
                    <a:pt x="384941" y="129181"/>
                  </a:lnTo>
                  <a:lnTo>
                    <a:pt x="424220" y="105686"/>
                  </a:lnTo>
                  <a:lnTo>
                    <a:pt x="464864" y="84335"/>
                  </a:lnTo>
                  <a:lnTo>
                    <a:pt x="506795" y="65204"/>
                  </a:lnTo>
                  <a:lnTo>
                    <a:pt x="549935" y="48372"/>
                  </a:lnTo>
                  <a:lnTo>
                    <a:pt x="594207" y="33915"/>
                  </a:lnTo>
                  <a:lnTo>
                    <a:pt x="639533" y="21913"/>
                  </a:lnTo>
                  <a:lnTo>
                    <a:pt x="685835" y="12443"/>
                  </a:lnTo>
                  <a:lnTo>
                    <a:pt x="733034" y="5582"/>
                  </a:lnTo>
                  <a:lnTo>
                    <a:pt x="781055" y="1408"/>
                  </a:lnTo>
                  <a:lnTo>
                    <a:pt x="829817" y="0"/>
                  </a:lnTo>
                  <a:lnTo>
                    <a:pt x="4798314" y="0"/>
                  </a:lnTo>
                  <a:lnTo>
                    <a:pt x="4847076" y="1408"/>
                  </a:lnTo>
                  <a:lnTo>
                    <a:pt x="4895097" y="5582"/>
                  </a:lnTo>
                  <a:lnTo>
                    <a:pt x="4942296" y="12443"/>
                  </a:lnTo>
                  <a:lnTo>
                    <a:pt x="4988598" y="21913"/>
                  </a:lnTo>
                  <a:lnTo>
                    <a:pt x="5033924" y="33915"/>
                  </a:lnTo>
                  <a:lnTo>
                    <a:pt x="5078196" y="48372"/>
                  </a:lnTo>
                  <a:lnTo>
                    <a:pt x="5121336" y="65204"/>
                  </a:lnTo>
                  <a:lnTo>
                    <a:pt x="5163267" y="84335"/>
                  </a:lnTo>
                  <a:lnTo>
                    <a:pt x="5203911" y="105686"/>
                  </a:lnTo>
                  <a:lnTo>
                    <a:pt x="5243190" y="129181"/>
                  </a:lnTo>
                  <a:lnTo>
                    <a:pt x="5281026" y="154740"/>
                  </a:lnTo>
                  <a:lnTo>
                    <a:pt x="5317342" y="182286"/>
                  </a:lnTo>
                  <a:lnTo>
                    <a:pt x="5352060" y="211742"/>
                  </a:lnTo>
                  <a:lnTo>
                    <a:pt x="5385101" y="243030"/>
                  </a:lnTo>
                  <a:lnTo>
                    <a:pt x="5416389" y="276071"/>
                  </a:lnTo>
                  <a:lnTo>
                    <a:pt x="5445845" y="310789"/>
                  </a:lnTo>
                  <a:lnTo>
                    <a:pt x="5473391" y="347105"/>
                  </a:lnTo>
                  <a:lnTo>
                    <a:pt x="5498950" y="384941"/>
                  </a:lnTo>
                  <a:lnTo>
                    <a:pt x="5522445" y="424220"/>
                  </a:lnTo>
                  <a:lnTo>
                    <a:pt x="5543796" y="464864"/>
                  </a:lnTo>
                  <a:lnTo>
                    <a:pt x="5562927" y="506795"/>
                  </a:lnTo>
                  <a:lnTo>
                    <a:pt x="5579759" y="549935"/>
                  </a:lnTo>
                  <a:lnTo>
                    <a:pt x="5594216" y="594207"/>
                  </a:lnTo>
                  <a:lnTo>
                    <a:pt x="5606218" y="639533"/>
                  </a:lnTo>
                  <a:lnTo>
                    <a:pt x="5615688" y="685835"/>
                  </a:lnTo>
                  <a:lnTo>
                    <a:pt x="5622549" y="733034"/>
                  </a:lnTo>
                  <a:lnTo>
                    <a:pt x="5626723" y="781055"/>
                  </a:lnTo>
                  <a:lnTo>
                    <a:pt x="5628132" y="829817"/>
                  </a:lnTo>
                  <a:lnTo>
                    <a:pt x="5628132" y="4149090"/>
                  </a:lnTo>
                  <a:lnTo>
                    <a:pt x="5626723" y="4197847"/>
                  </a:lnTo>
                  <a:lnTo>
                    <a:pt x="5622549" y="4245863"/>
                  </a:lnTo>
                  <a:lnTo>
                    <a:pt x="5615688" y="4293059"/>
                  </a:lnTo>
                  <a:lnTo>
                    <a:pt x="5606218" y="4339358"/>
                  </a:lnTo>
                  <a:lnTo>
                    <a:pt x="5594216" y="4384681"/>
                  </a:lnTo>
                  <a:lnTo>
                    <a:pt x="5579759" y="4428951"/>
                  </a:lnTo>
                  <a:lnTo>
                    <a:pt x="5562927" y="4472091"/>
                  </a:lnTo>
                  <a:lnTo>
                    <a:pt x="5543796" y="4514021"/>
                  </a:lnTo>
                  <a:lnTo>
                    <a:pt x="5522445" y="4554664"/>
                  </a:lnTo>
                  <a:lnTo>
                    <a:pt x="5498950" y="4593944"/>
                  </a:lnTo>
                  <a:lnTo>
                    <a:pt x="5473391" y="4631780"/>
                  </a:lnTo>
                  <a:lnTo>
                    <a:pt x="5445845" y="4668097"/>
                  </a:lnTo>
                  <a:lnTo>
                    <a:pt x="5416389" y="4702815"/>
                  </a:lnTo>
                  <a:lnTo>
                    <a:pt x="5385101" y="4735858"/>
                  </a:lnTo>
                  <a:lnTo>
                    <a:pt x="5352060" y="4767147"/>
                  </a:lnTo>
                  <a:lnTo>
                    <a:pt x="5317342" y="4796605"/>
                  </a:lnTo>
                  <a:lnTo>
                    <a:pt x="5281026" y="4824153"/>
                  </a:lnTo>
                  <a:lnTo>
                    <a:pt x="5243190" y="4849714"/>
                  </a:lnTo>
                  <a:lnTo>
                    <a:pt x="5203911" y="4873210"/>
                  </a:lnTo>
                  <a:lnTo>
                    <a:pt x="5163267" y="4894563"/>
                  </a:lnTo>
                  <a:lnTo>
                    <a:pt x="5121336" y="4913696"/>
                  </a:lnTo>
                  <a:lnTo>
                    <a:pt x="5078196" y="4930530"/>
                  </a:lnTo>
                  <a:lnTo>
                    <a:pt x="5033924" y="4944988"/>
                  </a:lnTo>
                  <a:lnTo>
                    <a:pt x="4988598" y="4956991"/>
                  </a:lnTo>
                  <a:lnTo>
                    <a:pt x="4942296" y="4966463"/>
                  </a:lnTo>
                  <a:lnTo>
                    <a:pt x="4895097" y="4973325"/>
                  </a:lnTo>
                  <a:lnTo>
                    <a:pt x="4847076" y="4977499"/>
                  </a:lnTo>
                  <a:lnTo>
                    <a:pt x="4798314" y="4978908"/>
                  </a:lnTo>
                  <a:lnTo>
                    <a:pt x="829817" y="4978908"/>
                  </a:lnTo>
                  <a:lnTo>
                    <a:pt x="781055" y="4977499"/>
                  </a:lnTo>
                  <a:lnTo>
                    <a:pt x="733034" y="4973325"/>
                  </a:lnTo>
                  <a:lnTo>
                    <a:pt x="685835" y="4966463"/>
                  </a:lnTo>
                  <a:lnTo>
                    <a:pt x="639533" y="4956991"/>
                  </a:lnTo>
                  <a:lnTo>
                    <a:pt x="594207" y="4944988"/>
                  </a:lnTo>
                  <a:lnTo>
                    <a:pt x="549935" y="4930530"/>
                  </a:lnTo>
                  <a:lnTo>
                    <a:pt x="506795" y="4913696"/>
                  </a:lnTo>
                  <a:lnTo>
                    <a:pt x="464864" y="4894563"/>
                  </a:lnTo>
                  <a:lnTo>
                    <a:pt x="424220" y="4873210"/>
                  </a:lnTo>
                  <a:lnTo>
                    <a:pt x="384941" y="4849714"/>
                  </a:lnTo>
                  <a:lnTo>
                    <a:pt x="347105" y="4824153"/>
                  </a:lnTo>
                  <a:lnTo>
                    <a:pt x="310789" y="4796605"/>
                  </a:lnTo>
                  <a:lnTo>
                    <a:pt x="276071" y="4767147"/>
                  </a:lnTo>
                  <a:lnTo>
                    <a:pt x="243030" y="4735858"/>
                  </a:lnTo>
                  <a:lnTo>
                    <a:pt x="211742" y="4702815"/>
                  </a:lnTo>
                  <a:lnTo>
                    <a:pt x="182286" y="4668097"/>
                  </a:lnTo>
                  <a:lnTo>
                    <a:pt x="154740" y="4631780"/>
                  </a:lnTo>
                  <a:lnTo>
                    <a:pt x="129181" y="4593944"/>
                  </a:lnTo>
                  <a:lnTo>
                    <a:pt x="105686" y="4554664"/>
                  </a:lnTo>
                  <a:lnTo>
                    <a:pt x="84335" y="4514021"/>
                  </a:lnTo>
                  <a:lnTo>
                    <a:pt x="65204" y="4472091"/>
                  </a:lnTo>
                  <a:lnTo>
                    <a:pt x="48372" y="4428951"/>
                  </a:lnTo>
                  <a:lnTo>
                    <a:pt x="33915" y="4384681"/>
                  </a:lnTo>
                  <a:lnTo>
                    <a:pt x="21913" y="4339358"/>
                  </a:lnTo>
                  <a:lnTo>
                    <a:pt x="12443" y="4293059"/>
                  </a:lnTo>
                  <a:lnTo>
                    <a:pt x="5582" y="4245863"/>
                  </a:lnTo>
                  <a:lnTo>
                    <a:pt x="1408" y="4197847"/>
                  </a:lnTo>
                  <a:lnTo>
                    <a:pt x="0" y="4149090"/>
                  </a:lnTo>
                  <a:lnTo>
                    <a:pt x="0" y="829817"/>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64" name="Google Shape;664;p71"/>
          <p:cNvSpPr txBox="1"/>
          <p:nvPr/>
        </p:nvSpPr>
        <p:spPr>
          <a:xfrm>
            <a:off x="6774942" y="1782317"/>
            <a:ext cx="4927600" cy="414147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figure is a flow graph with seven definitions.</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Let us focus on the definitions reaching block B2.</a:t>
            </a:r>
            <a:endParaRPr b="0" i="0" sz="1800" u="none" cap="none" strike="noStrike">
              <a:solidFill>
                <a:schemeClr val="dk1"/>
              </a:solidFill>
              <a:latin typeface="Calibri"/>
              <a:ea typeface="Calibri"/>
              <a:cs typeface="Calibri"/>
              <a:sym typeface="Calibri"/>
            </a:endParaRPr>
          </a:p>
          <a:p>
            <a:pPr indent="-287019" lvl="0" marL="299085" marR="1524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All the definitions in block B1 reach the beginning  of block B2.</a:t>
            </a:r>
            <a:endParaRPr b="0" i="0" sz="1800" u="none" cap="none" strike="noStrike">
              <a:solidFill>
                <a:schemeClr val="dk1"/>
              </a:solidFill>
              <a:latin typeface="Calibri"/>
              <a:ea typeface="Calibri"/>
              <a:cs typeface="Calibri"/>
              <a:sym typeface="Calibri"/>
            </a:endParaRPr>
          </a:p>
          <a:p>
            <a:pPr indent="-287019" lvl="0" marL="299085" marR="142875"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definition </a:t>
            </a:r>
            <a:r>
              <a:rPr b="0" i="0" lang="en-US" sz="1800" u="none" cap="none" strike="noStrike">
                <a:solidFill>
                  <a:srgbClr val="FF0000"/>
                </a:solidFill>
                <a:latin typeface="Calibri"/>
                <a:ea typeface="Calibri"/>
                <a:cs typeface="Calibri"/>
                <a:sym typeface="Calibri"/>
              </a:rPr>
              <a:t>d5: j = </a:t>
            </a:r>
            <a:r>
              <a:rPr b="1" i="0" lang="en-US" sz="1800" u="none" cap="none" strike="noStrike">
                <a:solidFill>
                  <a:srgbClr val="FF0000"/>
                </a:solidFill>
                <a:latin typeface="Calibri"/>
                <a:ea typeface="Calibri"/>
                <a:cs typeface="Calibri"/>
                <a:sym typeface="Calibri"/>
              </a:rPr>
              <a:t>j-1 </a:t>
            </a:r>
            <a:r>
              <a:rPr b="0" i="0" lang="en-US" sz="1800" u="none" cap="none" strike="noStrike">
                <a:solidFill>
                  <a:schemeClr val="dk1"/>
                </a:solidFill>
                <a:latin typeface="Calibri"/>
                <a:ea typeface="Calibri"/>
                <a:cs typeface="Calibri"/>
                <a:sym typeface="Calibri"/>
              </a:rPr>
              <a:t>in block B2 also reaches  the beginning of block B2, because no other  definitions of </a:t>
            </a:r>
            <a:r>
              <a:rPr b="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can be found in the loop leading  back to B2.</a:t>
            </a:r>
            <a:endParaRPr b="0" i="0" sz="1800" u="none" cap="none" strike="noStrike">
              <a:solidFill>
                <a:schemeClr val="dk1"/>
              </a:solidFill>
              <a:latin typeface="Calibri"/>
              <a:ea typeface="Calibri"/>
              <a:cs typeface="Calibri"/>
              <a:sym typeface="Calibri"/>
            </a:endParaRPr>
          </a:p>
          <a:p>
            <a:pPr indent="-287019" lvl="0" marL="299085" marR="50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definition, however, kills the definition d2: j =  n, preventing it from reaching B3 or B4.</a:t>
            </a:r>
            <a:endParaRPr b="0" i="0" sz="1800" u="none" cap="none" strike="noStrike">
              <a:solidFill>
                <a:schemeClr val="dk1"/>
              </a:solidFill>
              <a:latin typeface="Calibri"/>
              <a:ea typeface="Calibri"/>
              <a:cs typeface="Calibri"/>
              <a:sym typeface="Calibri"/>
            </a:endParaRPr>
          </a:p>
          <a:p>
            <a:pPr indent="-287019" lvl="0" marL="299085" marR="50800"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statement </a:t>
            </a:r>
            <a:r>
              <a:rPr b="1" i="0" lang="en-US" sz="1800" u="none" cap="none" strike="noStrike">
                <a:solidFill>
                  <a:srgbClr val="FF0000"/>
                </a:solidFill>
                <a:latin typeface="Calibri"/>
                <a:ea typeface="Calibri"/>
                <a:cs typeface="Calibri"/>
                <a:sym typeface="Calibri"/>
              </a:rPr>
              <a:t>d4: i = i+l </a:t>
            </a:r>
            <a:r>
              <a:rPr b="0" i="0" lang="en-US" sz="1800" u="none" cap="none" strike="noStrike">
                <a:solidFill>
                  <a:schemeClr val="dk1"/>
                </a:solidFill>
                <a:latin typeface="Calibri"/>
                <a:ea typeface="Calibri"/>
                <a:cs typeface="Calibri"/>
                <a:sym typeface="Calibri"/>
              </a:rPr>
              <a:t>in B2 does not reach the  beginning of B2 though, because the variable </a:t>
            </a:r>
            <a:r>
              <a:rPr b="1" i="1" lang="en-US" sz="1800" u="none" cap="none" strike="noStrike">
                <a:solidFill>
                  <a:schemeClr val="dk1"/>
                </a:solidFill>
                <a:latin typeface="Calibri"/>
                <a:ea typeface="Calibri"/>
                <a:cs typeface="Calibri"/>
                <a:sym typeface="Calibri"/>
              </a:rPr>
              <a:t>i </a:t>
            </a:r>
            <a:r>
              <a:rPr b="0" i="0" lang="en-US" sz="1800" u="none" cap="none" strike="noStrike">
                <a:solidFill>
                  <a:schemeClr val="dk1"/>
                </a:solidFill>
                <a:latin typeface="Calibri"/>
                <a:ea typeface="Calibri"/>
                <a:cs typeface="Calibri"/>
                <a:sym typeface="Calibri"/>
              </a:rPr>
              <a:t>is  always redefined by d7: i = </a:t>
            </a:r>
            <a:r>
              <a:rPr b="1" i="0" lang="en-US" sz="1800" u="none" cap="none" strike="noStrike">
                <a:solidFill>
                  <a:schemeClr val="dk1"/>
                </a:solidFill>
                <a:latin typeface="Calibri"/>
                <a:ea typeface="Calibri"/>
                <a:cs typeface="Calibri"/>
                <a:sym typeface="Calibri"/>
              </a:rPr>
              <a:t>u3.</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Finally, the definition d6 : a = </a:t>
            </a:r>
            <a:r>
              <a:rPr b="1" i="0" lang="en-US" sz="1800" u="none" cap="none" strike="noStrike">
                <a:solidFill>
                  <a:schemeClr val="dk1"/>
                </a:solidFill>
                <a:latin typeface="Calibri"/>
                <a:ea typeface="Calibri"/>
                <a:cs typeface="Calibri"/>
                <a:sym typeface="Calibri"/>
              </a:rPr>
              <a:t>u2 </a:t>
            </a:r>
            <a:r>
              <a:rPr b="0" i="0" lang="en-US" sz="1800" u="none" cap="none" strike="noStrike">
                <a:solidFill>
                  <a:schemeClr val="dk1"/>
                </a:solidFill>
                <a:latin typeface="Calibri"/>
                <a:ea typeface="Calibri"/>
                <a:cs typeface="Calibri"/>
                <a:sym typeface="Calibri"/>
              </a:rPr>
              <a:t>also reaches the</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beginning of block B2</a:t>
            </a:r>
            <a:endParaRPr b="0" i="0" sz="1800" u="none" cap="none" strike="noStrike">
              <a:solidFill>
                <a:schemeClr val="dk1"/>
              </a:solidFill>
              <a:latin typeface="Calibri"/>
              <a:ea typeface="Calibri"/>
              <a:cs typeface="Calibri"/>
              <a:sym typeface="Calibri"/>
            </a:endParaRPr>
          </a:p>
        </p:txBody>
      </p:sp>
      <p:sp>
        <p:nvSpPr>
          <p:cNvPr id="665" name="Google Shape;665;p7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66" name="Google Shape;666;p7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67" name="Google Shape;667;p71"/>
          <p:cNvSpPr txBox="1"/>
          <p:nvPr>
            <p:ph type="title"/>
          </p:nvPr>
        </p:nvSpPr>
        <p:spPr>
          <a:xfrm>
            <a:off x="916939" y="294894"/>
            <a:ext cx="6772909"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sz="4400"/>
              <a:t>Reaching Definitions : Example</a:t>
            </a:r>
            <a:endParaRPr sz="4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73" name="Google Shape;673;p7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674" name="Google Shape;674;p72"/>
          <p:cNvSpPr txBox="1"/>
          <p:nvPr>
            <p:ph type="title"/>
          </p:nvPr>
        </p:nvSpPr>
        <p:spPr>
          <a:xfrm>
            <a:off x="916939" y="609676"/>
            <a:ext cx="963422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Transfer Equations for Reaching Definitions</a:t>
            </a:r>
            <a:endParaRPr sz="4400"/>
          </a:p>
        </p:txBody>
      </p:sp>
      <p:sp>
        <p:nvSpPr>
          <p:cNvPr id="675" name="Google Shape;675;p72"/>
          <p:cNvSpPr txBox="1"/>
          <p:nvPr/>
        </p:nvSpPr>
        <p:spPr>
          <a:xfrm>
            <a:off x="916939" y="1706841"/>
            <a:ext cx="9986645" cy="2329815"/>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Consider a statement</a:t>
            </a:r>
            <a:endParaRPr b="0" i="0" sz="2800" u="none" cap="none" strike="noStrike">
              <a:solidFill>
                <a:schemeClr val="dk1"/>
              </a:solidFill>
              <a:latin typeface="Calibri"/>
              <a:ea typeface="Calibri"/>
              <a:cs typeface="Calibri"/>
              <a:sym typeface="Calibri"/>
            </a:endParaRPr>
          </a:p>
          <a:p>
            <a:pPr indent="0" lvl="0" marL="2755900" marR="0" rtl="0" algn="l">
              <a:lnSpc>
                <a:spcPct val="100000"/>
              </a:lnSpc>
              <a:spcBef>
                <a:spcPts val="675"/>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d: u=v+w</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statement "generates" a definition d of variable u and </a:t>
            </a:r>
            <a:r>
              <a:rPr b="0" i="0" lang="en-US" sz="2800" u="none" cap="none" strike="noStrike">
                <a:solidFill>
                  <a:srgbClr val="FF0000"/>
                </a:solidFill>
                <a:latin typeface="Calibri"/>
                <a:ea typeface="Calibri"/>
                <a:cs typeface="Calibri"/>
                <a:sym typeface="Calibri"/>
              </a:rPr>
              <a:t>"kills" all  the other definitions in the program that define variable u</a:t>
            </a:r>
            <a:r>
              <a:rPr b="0" i="0" lang="en-US" sz="2800" u="none" cap="none" strike="noStrike">
                <a:solidFill>
                  <a:schemeClr val="dk1"/>
                </a:solidFill>
                <a:latin typeface="Calibri"/>
                <a:ea typeface="Calibri"/>
                <a:cs typeface="Calibri"/>
                <a:sym typeface="Calibri"/>
              </a:rPr>
              <a:t>, while  leaving the remaining incoming definitions unaffected.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Partitioning three-address instructions into basic blocks</a:t>
            </a:r>
            <a:endParaRPr/>
          </a:p>
        </p:txBody>
      </p:sp>
      <p:sp>
        <p:nvSpPr>
          <p:cNvPr id="134" name="Google Shape;13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INPUT:</a:t>
            </a:r>
            <a:r>
              <a:rPr lang="en-US"/>
              <a:t> </a:t>
            </a:r>
            <a:r>
              <a:rPr b="1" lang="en-US"/>
              <a:t>A </a:t>
            </a:r>
            <a:r>
              <a:rPr lang="en-US"/>
              <a:t>sequence of three-address instructions.</a:t>
            </a:r>
            <a:endParaRPr/>
          </a:p>
          <a:p>
            <a:pPr indent="0" lvl="0" marL="0" rtl="0" algn="l">
              <a:lnSpc>
                <a:spcPct val="90000"/>
              </a:lnSpc>
              <a:spcBef>
                <a:spcPts val="1000"/>
              </a:spcBef>
              <a:spcAft>
                <a:spcPts val="0"/>
              </a:spcAft>
              <a:buClr>
                <a:schemeClr val="dk1"/>
              </a:buClr>
              <a:buSzPct val="100000"/>
              <a:buNone/>
            </a:pPr>
            <a:r>
              <a:rPr b="1" lang="en-US"/>
              <a:t>OUTPUT:</a:t>
            </a:r>
            <a:r>
              <a:rPr lang="en-US"/>
              <a:t> A list of the basic blocks for that sequence in which each instruction is assigned to exactly one basic block.</a:t>
            </a:r>
            <a:endParaRPr/>
          </a:p>
          <a:p>
            <a:pPr indent="0" lvl="0" marL="0" rtl="0" algn="l">
              <a:lnSpc>
                <a:spcPct val="90000"/>
              </a:lnSpc>
              <a:spcBef>
                <a:spcPts val="1000"/>
              </a:spcBef>
              <a:spcAft>
                <a:spcPts val="0"/>
              </a:spcAft>
              <a:buClr>
                <a:schemeClr val="dk1"/>
              </a:buClr>
              <a:buSzPct val="100000"/>
              <a:buNone/>
            </a:pPr>
            <a:r>
              <a:rPr b="1" lang="en-US"/>
              <a:t>METHOD: </a:t>
            </a:r>
            <a:r>
              <a:rPr lang="en-US"/>
              <a:t>First, we determine those instructions in the intermediate code that are leaders, that is, the first instructions in some basic block. The instruction just past the end of the intermediate program is not included as a leader. </a:t>
            </a:r>
            <a:r>
              <a:rPr lang="en-US">
                <a:solidFill>
                  <a:srgbClr val="FF0000"/>
                </a:solidFill>
              </a:rPr>
              <a:t>The rules for finding leaders are:</a:t>
            </a:r>
            <a:endParaRPr/>
          </a:p>
          <a:p>
            <a:pPr indent="0" lvl="0" marL="0" rtl="0" algn="l">
              <a:lnSpc>
                <a:spcPct val="90000"/>
              </a:lnSpc>
              <a:spcBef>
                <a:spcPts val="1000"/>
              </a:spcBef>
              <a:spcAft>
                <a:spcPts val="0"/>
              </a:spcAft>
              <a:buClr>
                <a:schemeClr val="dk1"/>
              </a:buClr>
              <a:buSzPct val="100000"/>
              <a:buNone/>
            </a:pPr>
            <a:r>
              <a:rPr lang="en-US"/>
              <a:t>1. The first three-address instruction in the intermediate code is a leader.</a:t>
            </a:r>
            <a:endParaRPr/>
          </a:p>
          <a:p>
            <a:pPr indent="0" lvl="0" marL="0" rtl="0" algn="l">
              <a:lnSpc>
                <a:spcPct val="90000"/>
              </a:lnSpc>
              <a:spcBef>
                <a:spcPts val="1000"/>
              </a:spcBef>
              <a:spcAft>
                <a:spcPts val="0"/>
              </a:spcAft>
              <a:buClr>
                <a:schemeClr val="dk1"/>
              </a:buClr>
              <a:buSzPct val="100000"/>
              <a:buNone/>
            </a:pPr>
            <a:r>
              <a:rPr lang="en-US"/>
              <a:t>2. Any instruction that is the target of a conditional or unconditional jump is a leader.</a:t>
            </a:r>
            <a:endParaRPr/>
          </a:p>
          <a:p>
            <a:pPr indent="0" lvl="0" marL="0" rtl="0" algn="l">
              <a:lnSpc>
                <a:spcPct val="90000"/>
              </a:lnSpc>
              <a:spcBef>
                <a:spcPts val="1000"/>
              </a:spcBef>
              <a:spcAft>
                <a:spcPts val="0"/>
              </a:spcAft>
              <a:buClr>
                <a:schemeClr val="dk1"/>
              </a:buClr>
              <a:buSzPct val="100000"/>
              <a:buNone/>
            </a:pPr>
            <a:r>
              <a:rPr b="1" lang="en-US"/>
              <a:t>3. </a:t>
            </a:r>
            <a:r>
              <a:rPr lang="en-US"/>
              <a:t>Any instruction that immediately follows a conditional or unconditional jump is a leader</a:t>
            </a:r>
            <a:endParaRPr/>
          </a:p>
        </p:txBody>
      </p:sp>
      <p:sp>
        <p:nvSpPr>
          <p:cNvPr id="135" name="Google Shape;13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36" name="Google Shape;1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3"/>
          <p:cNvSpPr txBox="1"/>
          <p:nvPr>
            <p:ph type="title"/>
          </p:nvPr>
        </p:nvSpPr>
        <p:spPr>
          <a:xfrm>
            <a:off x="916939" y="609676"/>
            <a:ext cx="963422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Transfer Equations for Reaching Definitions</a:t>
            </a:r>
            <a:endParaRPr sz="4400"/>
          </a:p>
        </p:txBody>
      </p:sp>
      <p:sp>
        <p:nvSpPr>
          <p:cNvPr id="681" name="Google Shape;681;p73"/>
          <p:cNvSpPr txBox="1"/>
          <p:nvPr/>
        </p:nvSpPr>
        <p:spPr>
          <a:xfrm>
            <a:off x="916939" y="1793189"/>
            <a:ext cx="9076055" cy="185928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transfer function of definition d thus can be expressed as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5"/>
              </a:spcBef>
              <a:spcAft>
                <a:spcPts val="0"/>
              </a:spcAft>
              <a:buClr>
                <a:schemeClr val="dk1"/>
              </a:buClr>
              <a:buSzPts val="4150"/>
              <a:buFont typeface="Arial"/>
              <a:buNone/>
            </a:pPr>
            <a:r>
              <a:t/>
            </a:r>
            <a:endParaRPr b="0" i="0" sz="4150" u="none" cap="none" strike="noStrike">
              <a:solidFill>
                <a:schemeClr val="dk1"/>
              </a:solidFill>
              <a:latin typeface="Calibri"/>
              <a:ea typeface="Calibri"/>
              <a:cs typeface="Calibri"/>
              <a:sym typeface="Calibri"/>
            </a:endParaRPr>
          </a:p>
          <a:p>
            <a:pPr indent="-228600" lvl="0" marL="241300" marR="519430" rtl="0" algn="l">
              <a:lnSpc>
                <a:spcPct val="107857"/>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there are two transfer function in a basic block it can be  represented a</a:t>
            </a:r>
            <a:endParaRPr b="0" i="0" sz="2800" u="none" cap="none" strike="noStrike">
              <a:solidFill>
                <a:schemeClr val="dk1"/>
              </a:solidFill>
              <a:latin typeface="Calibri"/>
              <a:ea typeface="Calibri"/>
              <a:cs typeface="Calibri"/>
              <a:sym typeface="Calibri"/>
            </a:endParaRPr>
          </a:p>
        </p:txBody>
      </p:sp>
      <p:pic>
        <p:nvPicPr>
          <p:cNvPr id="682" name="Google Shape;682;p73"/>
          <p:cNvPicPr preferRelativeResize="0"/>
          <p:nvPr/>
        </p:nvPicPr>
        <p:blipFill rotWithShape="1">
          <a:blip r:embed="rId3">
            <a:alphaModFix/>
          </a:blip>
          <a:srcRect b="0" l="0" r="0" t="0"/>
          <a:stretch/>
        </p:blipFill>
        <p:spPr>
          <a:xfrm>
            <a:off x="4826508" y="2196083"/>
            <a:ext cx="3287267" cy="554736"/>
          </a:xfrm>
          <a:prstGeom prst="rect">
            <a:avLst/>
          </a:prstGeom>
          <a:noFill/>
          <a:ln>
            <a:noFill/>
          </a:ln>
        </p:spPr>
      </p:pic>
      <p:pic>
        <p:nvPicPr>
          <p:cNvPr id="683" name="Google Shape;683;p73"/>
          <p:cNvPicPr preferRelativeResize="0"/>
          <p:nvPr/>
        </p:nvPicPr>
        <p:blipFill rotWithShape="1">
          <a:blip r:embed="rId4">
            <a:alphaModFix/>
          </a:blip>
          <a:srcRect b="0" l="0" r="0" t="0"/>
          <a:stretch/>
        </p:blipFill>
        <p:spPr>
          <a:xfrm>
            <a:off x="1840992" y="4000500"/>
            <a:ext cx="8848344" cy="473709"/>
          </a:xfrm>
          <a:prstGeom prst="rect">
            <a:avLst/>
          </a:prstGeom>
          <a:noFill/>
          <a:ln>
            <a:noFill/>
          </a:ln>
        </p:spPr>
      </p:pic>
      <p:pic>
        <p:nvPicPr>
          <p:cNvPr id="684" name="Google Shape;684;p73"/>
          <p:cNvPicPr preferRelativeResize="0"/>
          <p:nvPr/>
        </p:nvPicPr>
        <p:blipFill rotWithShape="1">
          <a:blip r:embed="rId5">
            <a:alphaModFix/>
          </a:blip>
          <a:srcRect b="0" l="0" r="0" t="0"/>
          <a:stretch/>
        </p:blipFill>
        <p:spPr>
          <a:xfrm>
            <a:off x="2601507" y="5075198"/>
            <a:ext cx="6817476" cy="771775"/>
          </a:xfrm>
          <a:prstGeom prst="rect">
            <a:avLst/>
          </a:prstGeom>
          <a:noFill/>
          <a:ln>
            <a:noFill/>
          </a:ln>
        </p:spPr>
      </p:pic>
      <p:sp>
        <p:nvSpPr>
          <p:cNvPr id="685" name="Google Shape;685;p7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86" name="Google Shape;686;p7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4"/>
          <p:cNvSpPr txBox="1"/>
          <p:nvPr>
            <p:ph type="title"/>
          </p:nvPr>
        </p:nvSpPr>
        <p:spPr>
          <a:xfrm>
            <a:off x="916939" y="609676"/>
            <a:ext cx="963422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Transfer Equations for Reaching Definitions</a:t>
            </a:r>
            <a:endParaRPr sz="4400"/>
          </a:p>
        </p:txBody>
      </p:sp>
      <p:sp>
        <p:nvSpPr>
          <p:cNvPr id="692" name="Google Shape;692;p74"/>
          <p:cNvSpPr txBox="1"/>
          <p:nvPr/>
        </p:nvSpPr>
        <p:spPr>
          <a:xfrm>
            <a:off x="916939" y="1793189"/>
            <a:ext cx="10115550" cy="836294"/>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Thus a block consisting of any number of statements</a:t>
            </a:r>
            <a:r>
              <a:rPr b="1" i="0" lang="en-US" sz="2800" u="none" cap="none" strike="noStrike">
                <a:solidFill>
                  <a:srgbClr val="FF0000"/>
                </a:solidFill>
                <a:latin typeface="Calibri"/>
                <a:ea typeface="Calibri"/>
                <a:cs typeface="Calibri"/>
                <a:sym typeface="Calibri"/>
              </a:rPr>
              <a:t>. Suppose block  B has </a:t>
            </a:r>
            <a:r>
              <a:rPr b="1" i="1" lang="en-US" sz="2800" u="none" cap="none" strike="noStrike">
                <a:solidFill>
                  <a:srgbClr val="FF0000"/>
                </a:solidFill>
                <a:latin typeface="Calibri"/>
                <a:ea typeface="Calibri"/>
                <a:cs typeface="Calibri"/>
                <a:sym typeface="Calibri"/>
              </a:rPr>
              <a:t>n </a:t>
            </a:r>
            <a:r>
              <a:rPr b="1" i="0" lang="en-US" sz="2800" u="none" cap="none" strike="noStrike">
                <a:solidFill>
                  <a:srgbClr val="FF0000"/>
                </a:solidFill>
                <a:latin typeface="Calibri"/>
                <a:ea typeface="Calibri"/>
                <a:cs typeface="Calibri"/>
                <a:sym typeface="Calibri"/>
              </a:rPr>
              <a:t>statement</a:t>
            </a:r>
            <a:r>
              <a:rPr b="0" i="0" lang="en-US" sz="2800" u="none" cap="none" strike="noStrike">
                <a:solidFill>
                  <a:schemeClr val="dk1"/>
                </a:solidFill>
                <a:latin typeface="Calibri"/>
                <a:ea typeface="Calibri"/>
                <a:cs typeface="Calibri"/>
                <a:sym typeface="Calibri"/>
              </a:rPr>
              <a:t>. The equation can be represented as below:</a:t>
            </a:r>
            <a:endParaRPr b="0" i="0" sz="2800" u="none" cap="none" strike="noStrike">
              <a:solidFill>
                <a:schemeClr val="dk1"/>
              </a:solidFill>
              <a:latin typeface="Calibri"/>
              <a:ea typeface="Calibri"/>
              <a:cs typeface="Calibri"/>
              <a:sym typeface="Calibri"/>
            </a:endParaRPr>
          </a:p>
        </p:txBody>
      </p:sp>
      <p:pic>
        <p:nvPicPr>
          <p:cNvPr id="693" name="Google Shape;693;p74"/>
          <p:cNvPicPr preferRelativeResize="0"/>
          <p:nvPr/>
        </p:nvPicPr>
        <p:blipFill rotWithShape="1">
          <a:blip r:embed="rId3">
            <a:alphaModFix/>
          </a:blip>
          <a:srcRect b="0" l="0" r="0" t="0"/>
          <a:stretch/>
        </p:blipFill>
        <p:spPr>
          <a:xfrm>
            <a:off x="2278985" y="3243641"/>
            <a:ext cx="7246495" cy="2594692"/>
          </a:xfrm>
          <a:prstGeom prst="rect">
            <a:avLst/>
          </a:prstGeom>
          <a:noFill/>
          <a:ln>
            <a:noFill/>
          </a:ln>
        </p:spPr>
      </p:pic>
      <p:sp>
        <p:nvSpPr>
          <p:cNvPr id="694" name="Google Shape;694;p7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695" name="Google Shape;695;p7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01" name="Google Shape;701;p7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702" name="Google Shape;702;p75"/>
          <p:cNvSpPr txBox="1"/>
          <p:nvPr>
            <p:ph type="title"/>
          </p:nvPr>
        </p:nvSpPr>
        <p:spPr>
          <a:xfrm>
            <a:off x="916939" y="307924"/>
            <a:ext cx="10036175" cy="1301115"/>
          </a:xfrm>
          <a:prstGeom prst="rect">
            <a:avLst/>
          </a:prstGeom>
          <a:noFill/>
          <a:ln>
            <a:noFill/>
          </a:ln>
        </p:spPr>
        <p:txBody>
          <a:bodyPr anchorCtr="0" anchor="ctr" bIns="0" lIns="0" spcFirstLastPara="1" rIns="0" wrap="square" tIns="13325">
            <a:spAutoFit/>
          </a:bodyPr>
          <a:lstStyle/>
          <a:p>
            <a:pPr indent="0" lvl="0" marL="12700" rtl="0" algn="l">
              <a:lnSpc>
                <a:spcPct val="113977"/>
              </a:lnSpc>
              <a:spcBef>
                <a:spcPts val="0"/>
              </a:spcBef>
              <a:spcAft>
                <a:spcPts val="0"/>
              </a:spcAft>
              <a:buClr>
                <a:schemeClr val="dk1"/>
              </a:buClr>
              <a:buSzPts val="4400"/>
              <a:buFont typeface="Calibri"/>
              <a:buNone/>
            </a:pPr>
            <a:r>
              <a:rPr lang="en-US" sz="4400"/>
              <a:t>Transfer Equations for Reaching Definitions –</a:t>
            </a:r>
            <a:endParaRPr sz="4400"/>
          </a:p>
          <a:p>
            <a:pPr indent="0" lvl="0" marL="12700" rtl="0" algn="l">
              <a:lnSpc>
                <a:spcPct val="113977"/>
              </a:lnSpc>
              <a:spcBef>
                <a:spcPts val="0"/>
              </a:spcBef>
              <a:spcAft>
                <a:spcPts val="0"/>
              </a:spcAft>
              <a:buClr>
                <a:schemeClr val="dk1"/>
              </a:buClr>
              <a:buSzPts val="4400"/>
              <a:buFont typeface="Calibri"/>
              <a:buNone/>
            </a:pPr>
            <a:r>
              <a:rPr lang="en-US" sz="4400"/>
              <a:t>Basic Block</a:t>
            </a:r>
            <a:endParaRPr sz="4400"/>
          </a:p>
        </p:txBody>
      </p:sp>
      <p:sp>
        <p:nvSpPr>
          <p:cNvPr id="703" name="Google Shape;703;p75"/>
          <p:cNvSpPr txBox="1"/>
          <p:nvPr/>
        </p:nvSpPr>
        <p:spPr>
          <a:xfrm>
            <a:off x="916939" y="1711102"/>
            <a:ext cx="10179685" cy="4227830"/>
          </a:xfrm>
          <a:prstGeom prst="rect">
            <a:avLst/>
          </a:prstGeom>
          <a:noFill/>
          <a:ln>
            <a:noFill/>
          </a:ln>
        </p:spPr>
        <p:txBody>
          <a:bodyPr anchorCtr="0" anchor="t" bIns="0" lIns="0" spcFirstLastPara="1" rIns="0" wrap="square" tIns="99675">
            <a:spAutoFit/>
          </a:bodyPr>
          <a:lstStyle/>
          <a:p>
            <a:pPr indent="-228600" lvl="0" marL="2413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 basic block	generates a set of definitions and kills a set of definitions.</a:t>
            </a:r>
            <a:endParaRPr b="0" i="0" sz="2600" u="none" cap="none" strike="noStrike">
              <a:solidFill>
                <a:schemeClr val="dk1"/>
              </a:solidFill>
              <a:latin typeface="Calibri"/>
              <a:ea typeface="Calibri"/>
              <a:cs typeface="Calibri"/>
              <a:sym typeface="Calibri"/>
            </a:endParaRPr>
          </a:p>
          <a:p>
            <a:pPr indent="-228600" lvl="0" marL="241300" marR="283845" rtl="0" algn="l">
              <a:lnSpc>
                <a:spcPct val="108076"/>
              </a:lnSpc>
              <a:spcBef>
                <a:spcPts val="104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t>
            </a:r>
            <a:r>
              <a:rPr b="0" i="1" lang="en-US" sz="2600" u="none" cap="none" strike="noStrike">
                <a:solidFill>
                  <a:srgbClr val="FF0000"/>
                </a:solidFill>
                <a:latin typeface="Calibri"/>
                <a:ea typeface="Calibri"/>
                <a:cs typeface="Calibri"/>
                <a:sym typeface="Calibri"/>
              </a:rPr>
              <a:t>gen </a:t>
            </a:r>
            <a:r>
              <a:rPr b="0" i="0" lang="en-US" sz="2600" u="none" cap="none" strike="noStrike">
                <a:solidFill>
                  <a:srgbClr val="FF0000"/>
                </a:solidFill>
                <a:latin typeface="Calibri"/>
                <a:ea typeface="Calibri"/>
                <a:cs typeface="Calibri"/>
                <a:sym typeface="Calibri"/>
              </a:rPr>
              <a:t>set </a:t>
            </a:r>
            <a:r>
              <a:rPr b="0" i="0" lang="en-US" sz="2600" u="none" cap="none" strike="noStrike">
                <a:solidFill>
                  <a:schemeClr val="dk1"/>
                </a:solidFill>
                <a:latin typeface="Calibri"/>
                <a:ea typeface="Calibri"/>
                <a:cs typeface="Calibri"/>
                <a:sym typeface="Calibri"/>
              </a:rPr>
              <a:t>contains all the definitions inside the block that are "visible"  immediately after the block - </a:t>
            </a:r>
            <a:r>
              <a:rPr b="0" i="0" lang="en-US" sz="2600" u="none" cap="none" strike="noStrike">
                <a:solidFill>
                  <a:srgbClr val="001F5F"/>
                </a:solidFill>
                <a:latin typeface="Calibri"/>
                <a:ea typeface="Calibri"/>
                <a:cs typeface="Calibri"/>
                <a:sym typeface="Calibri"/>
              </a:rPr>
              <a:t>we refer to them as </a:t>
            </a:r>
            <a:r>
              <a:rPr b="0" i="1" lang="en-US" sz="2600" u="none" cap="none" strike="noStrike">
                <a:solidFill>
                  <a:srgbClr val="001F5F"/>
                </a:solidFill>
                <a:latin typeface="Calibri"/>
                <a:ea typeface="Calibri"/>
                <a:cs typeface="Calibri"/>
                <a:sym typeface="Calibri"/>
              </a:rPr>
              <a:t>downwards </a:t>
            </a:r>
            <a:r>
              <a:rPr b="0" i="1" lang="en-US" sz="2600" u="none" cap="none" strike="noStrike">
                <a:solidFill>
                  <a:schemeClr val="dk1"/>
                </a:solidFill>
                <a:latin typeface="Calibri"/>
                <a:ea typeface="Calibri"/>
                <a:cs typeface="Calibri"/>
                <a:sym typeface="Calibri"/>
              </a:rPr>
              <a:t>exposed.</a:t>
            </a:r>
            <a:endParaRPr b="0" i="0" sz="2600" u="none" cap="none" strike="noStrike">
              <a:solidFill>
                <a:schemeClr val="dk1"/>
              </a:solidFill>
              <a:latin typeface="Calibri"/>
              <a:ea typeface="Calibri"/>
              <a:cs typeface="Calibri"/>
              <a:sym typeface="Calibri"/>
            </a:endParaRPr>
          </a:p>
          <a:p>
            <a:pPr indent="-228600" lvl="0" marL="241300" marR="139065" rtl="0" algn="l">
              <a:lnSpc>
                <a:spcPct val="90000"/>
              </a:lnSpc>
              <a:spcBef>
                <a:spcPts val="96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 definition is downwards exposed in a basic block only if it is not "killed"  by a subsequent definition to the same variable inside the same basic  block.</a:t>
            </a:r>
            <a:endParaRPr b="0" i="0" sz="2600" u="none" cap="none" strike="noStrike">
              <a:solidFill>
                <a:schemeClr val="dk1"/>
              </a:solidFill>
              <a:latin typeface="Calibri"/>
              <a:ea typeface="Calibri"/>
              <a:cs typeface="Calibri"/>
              <a:sym typeface="Calibri"/>
            </a:endParaRPr>
          </a:p>
          <a:p>
            <a:pPr indent="-228600" lvl="0" marL="241300" marR="15240" rtl="0" algn="l">
              <a:lnSpc>
                <a:spcPct val="108076"/>
              </a:lnSpc>
              <a:spcBef>
                <a:spcPts val="103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 basic block's </a:t>
            </a:r>
            <a:r>
              <a:rPr b="0" i="1" lang="en-US" sz="2600" u="none" cap="none" strike="noStrike">
                <a:solidFill>
                  <a:srgbClr val="FF0000"/>
                </a:solidFill>
                <a:latin typeface="Calibri"/>
                <a:ea typeface="Calibri"/>
                <a:cs typeface="Calibri"/>
                <a:sym typeface="Calibri"/>
              </a:rPr>
              <a:t>kill </a:t>
            </a:r>
            <a:r>
              <a:rPr b="0" i="0" lang="en-US" sz="2600" u="none" cap="none" strike="noStrike">
                <a:solidFill>
                  <a:srgbClr val="FF0000"/>
                </a:solidFill>
                <a:latin typeface="Calibri"/>
                <a:ea typeface="Calibri"/>
                <a:cs typeface="Calibri"/>
                <a:sym typeface="Calibri"/>
              </a:rPr>
              <a:t>set </a:t>
            </a:r>
            <a:r>
              <a:rPr b="0" i="0" lang="en-US" sz="2600" u="none" cap="none" strike="noStrike">
                <a:solidFill>
                  <a:schemeClr val="dk1"/>
                </a:solidFill>
                <a:latin typeface="Calibri"/>
                <a:ea typeface="Calibri"/>
                <a:cs typeface="Calibri"/>
                <a:sym typeface="Calibri"/>
              </a:rPr>
              <a:t>is simply the union of all the definitions killed by the  individual statements.</a:t>
            </a:r>
            <a:endParaRPr b="0" i="0" sz="2600" u="none" cap="none" strike="noStrike">
              <a:solidFill>
                <a:schemeClr val="dk1"/>
              </a:solidFill>
              <a:latin typeface="Calibri"/>
              <a:ea typeface="Calibri"/>
              <a:cs typeface="Calibri"/>
              <a:sym typeface="Calibri"/>
            </a:endParaRPr>
          </a:p>
          <a:p>
            <a:pPr indent="-228600" lvl="0" marL="241300" marR="0" rtl="0" algn="l">
              <a:lnSpc>
                <a:spcPct val="114038"/>
              </a:lnSpc>
              <a:spcBef>
                <a:spcPts val="64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notable fact is	</a:t>
            </a:r>
            <a:r>
              <a:rPr b="0" i="1" lang="en-US" sz="2600" u="sng" cap="none" strike="noStrike">
                <a:solidFill>
                  <a:srgbClr val="006FC0"/>
                </a:solidFill>
                <a:latin typeface="Calibri"/>
                <a:ea typeface="Calibri"/>
                <a:cs typeface="Calibri"/>
                <a:sym typeface="Calibri"/>
              </a:rPr>
              <a:t>gen </a:t>
            </a:r>
            <a:r>
              <a:rPr b="0" i="0" lang="en-US" sz="2600" u="sng" cap="none" strike="noStrike">
                <a:solidFill>
                  <a:srgbClr val="006FC0"/>
                </a:solidFill>
                <a:latin typeface="Calibri"/>
                <a:ea typeface="Calibri"/>
                <a:cs typeface="Calibri"/>
                <a:sym typeface="Calibri"/>
              </a:rPr>
              <a:t>takes precedence</a:t>
            </a:r>
            <a:r>
              <a:rPr b="0" i="0" lang="en-US" sz="2600" u="none" cap="none" strike="noStrike">
                <a:solidFill>
                  <a:schemeClr val="dk1"/>
                </a:solidFill>
                <a:latin typeface="Calibri"/>
                <a:ea typeface="Calibri"/>
                <a:cs typeface="Calibri"/>
                <a:sym typeface="Calibri"/>
              </a:rPr>
              <a:t>, because in </a:t>
            </a:r>
            <a:r>
              <a:rPr b="0" i="1" lang="en-US" sz="2600" u="none" cap="none" strike="noStrike">
                <a:solidFill>
                  <a:schemeClr val="dk1"/>
                </a:solidFill>
                <a:latin typeface="Calibri"/>
                <a:ea typeface="Calibri"/>
                <a:cs typeface="Calibri"/>
                <a:sym typeface="Calibri"/>
              </a:rPr>
              <a:t>gen-kill </a:t>
            </a:r>
            <a:r>
              <a:rPr b="0" i="0" lang="en-US" sz="2600" u="none" cap="none" strike="noStrike">
                <a:solidFill>
                  <a:schemeClr val="dk1"/>
                </a:solidFill>
                <a:latin typeface="Calibri"/>
                <a:ea typeface="Calibri"/>
                <a:cs typeface="Calibri"/>
                <a:sym typeface="Calibri"/>
              </a:rPr>
              <a:t>form, the </a:t>
            </a:r>
            <a:r>
              <a:rPr b="0" i="1" lang="en-US" sz="2600" u="none" cap="none" strike="noStrike">
                <a:solidFill>
                  <a:schemeClr val="dk1"/>
                </a:solidFill>
                <a:latin typeface="Calibri"/>
                <a:ea typeface="Calibri"/>
                <a:cs typeface="Calibri"/>
                <a:sym typeface="Calibri"/>
              </a:rPr>
              <a:t>kill</a:t>
            </a:r>
            <a:endParaRPr b="0" i="0" sz="2600" u="none" cap="none" strike="noStrike">
              <a:solidFill>
                <a:schemeClr val="dk1"/>
              </a:solidFill>
              <a:latin typeface="Calibri"/>
              <a:ea typeface="Calibri"/>
              <a:cs typeface="Calibri"/>
              <a:sym typeface="Calibri"/>
            </a:endParaRPr>
          </a:p>
          <a:p>
            <a:pPr indent="0" lvl="0" marL="241300" marR="0" rtl="0" algn="l">
              <a:lnSpc>
                <a:spcPct val="114038"/>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set is applied before the </a:t>
            </a:r>
            <a:r>
              <a:rPr b="0" i="1" lang="en-US" sz="2600" u="none" cap="none" strike="noStrike">
                <a:solidFill>
                  <a:schemeClr val="dk1"/>
                </a:solidFill>
                <a:latin typeface="Calibri"/>
                <a:ea typeface="Calibri"/>
                <a:cs typeface="Calibri"/>
                <a:sym typeface="Calibri"/>
              </a:rPr>
              <a:t>gen </a:t>
            </a:r>
            <a:r>
              <a:rPr b="0" i="0" lang="en-US" sz="2600" u="none" cap="none" strike="noStrike">
                <a:solidFill>
                  <a:schemeClr val="dk1"/>
                </a:solidFill>
                <a:latin typeface="Calibri"/>
                <a:ea typeface="Calibri"/>
                <a:cs typeface="Calibri"/>
                <a:sym typeface="Calibri"/>
              </a:rPr>
              <a:t>set</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6"/>
          <p:cNvSpPr txBox="1"/>
          <p:nvPr>
            <p:ph type="title"/>
          </p:nvPr>
        </p:nvSpPr>
        <p:spPr>
          <a:xfrm>
            <a:off x="916939" y="609676"/>
            <a:ext cx="515429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Control-Flow Equations</a:t>
            </a:r>
            <a:endParaRPr sz="4400"/>
          </a:p>
        </p:txBody>
      </p:sp>
      <p:sp>
        <p:nvSpPr>
          <p:cNvPr id="709" name="Google Shape;709;p76"/>
          <p:cNvSpPr txBox="1"/>
          <p:nvPr/>
        </p:nvSpPr>
        <p:spPr>
          <a:xfrm>
            <a:off x="916939" y="1793189"/>
            <a:ext cx="10330815" cy="2117090"/>
          </a:xfrm>
          <a:prstGeom prst="rect">
            <a:avLst/>
          </a:prstGeom>
          <a:noFill/>
          <a:ln>
            <a:noFill/>
          </a:ln>
        </p:spPr>
        <p:txBody>
          <a:bodyPr anchorCtr="0" anchor="t" bIns="0" lIns="0" spcFirstLastPara="1" rIns="0" wrap="square" tIns="60325">
            <a:spAutoFit/>
          </a:bodyPr>
          <a:lstStyle/>
          <a:p>
            <a:pPr indent="-228600" lvl="0" marL="241300" marR="5080" rtl="0" algn="just">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Consider the set of constraints derived from the control flow between  basic blocks.</a:t>
            </a:r>
            <a:endParaRPr b="0" i="0" sz="2800" u="none" cap="none" strike="noStrike">
              <a:solidFill>
                <a:schemeClr val="dk1"/>
              </a:solidFill>
              <a:latin typeface="Calibri"/>
              <a:ea typeface="Calibri"/>
              <a:cs typeface="Calibri"/>
              <a:sym typeface="Calibri"/>
            </a:endParaRPr>
          </a:p>
          <a:p>
            <a:pPr indent="-228600" lvl="0" marL="241300" marR="531495" rtl="0" algn="just">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since a definition cannot reach a point unless there is a path along  which it reaches, IN[B] needs to be no larger than the union of the  reaching definitions of all the predecessor blocks</a:t>
            </a:r>
            <a:endParaRPr b="0" i="0" sz="2800" u="none" cap="none" strike="noStrike">
              <a:solidFill>
                <a:schemeClr val="dk1"/>
              </a:solidFill>
              <a:latin typeface="Calibri"/>
              <a:ea typeface="Calibri"/>
              <a:cs typeface="Calibri"/>
              <a:sym typeface="Calibri"/>
            </a:endParaRPr>
          </a:p>
        </p:txBody>
      </p:sp>
      <p:pic>
        <p:nvPicPr>
          <p:cNvPr id="710" name="Google Shape;710;p76"/>
          <p:cNvPicPr preferRelativeResize="0"/>
          <p:nvPr/>
        </p:nvPicPr>
        <p:blipFill rotWithShape="1">
          <a:blip r:embed="rId3">
            <a:alphaModFix/>
          </a:blip>
          <a:srcRect b="0" l="0" r="0" t="0"/>
          <a:stretch/>
        </p:blipFill>
        <p:spPr>
          <a:xfrm>
            <a:off x="3703674" y="4579758"/>
            <a:ext cx="4479445" cy="494607"/>
          </a:xfrm>
          <a:prstGeom prst="rect">
            <a:avLst/>
          </a:prstGeom>
          <a:noFill/>
          <a:ln>
            <a:noFill/>
          </a:ln>
        </p:spPr>
      </p:pic>
      <p:sp>
        <p:nvSpPr>
          <p:cNvPr id="711" name="Google Shape;711;p7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12" name="Google Shape;712;p7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7"/>
          <p:cNvSpPr txBox="1"/>
          <p:nvPr>
            <p:ph type="title"/>
          </p:nvPr>
        </p:nvSpPr>
        <p:spPr>
          <a:xfrm>
            <a:off x="916939" y="609676"/>
            <a:ext cx="95218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Iterative Algorithm for Reaching Definitions</a:t>
            </a:r>
            <a:endParaRPr sz="4400"/>
          </a:p>
        </p:txBody>
      </p:sp>
      <p:sp>
        <p:nvSpPr>
          <p:cNvPr id="718" name="Google Shape;718;p77"/>
          <p:cNvSpPr txBox="1"/>
          <p:nvPr/>
        </p:nvSpPr>
        <p:spPr>
          <a:xfrm>
            <a:off x="916939" y="1793189"/>
            <a:ext cx="9652000" cy="1859280"/>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Let consider every control-flow graph has two empty basic blocks  ENTRY and EXIT node</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Initially consider</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all basic blocks B other than ENTRY,</a:t>
            </a:r>
            <a:endParaRPr b="0" i="0" sz="2800" u="none" cap="none" strike="noStrike">
              <a:solidFill>
                <a:schemeClr val="dk1"/>
              </a:solidFill>
              <a:latin typeface="Calibri"/>
              <a:ea typeface="Calibri"/>
              <a:cs typeface="Calibri"/>
              <a:sym typeface="Calibri"/>
            </a:endParaRPr>
          </a:p>
        </p:txBody>
      </p:sp>
      <p:pic>
        <p:nvPicPr>
          <p:cNvPr id="719" name="Google Shape;719;p77"/>
          <p:cNvPicPr preferRelativeResize="0"/>
          <p:nvPr/>
        </p:nvPicPr>
        <p:blipFill rotWithShape="1">
          <a:blip r:embed="rId3">
            <a:alphaModFix/>
          </a:blip>
          <a:srcRect b="0" l="0" r="0" t="0"/>
          <a:stretch/>
        </p:blipFill>
        <p:spPr>
          <a:xfrm>
            <a:off x="3937205" y="2839821"/>
            <a:ext cx="1746601" cy="262127"/>
          </a:xfrm>
          <a:prstGeom prst="rect">
            <a:avLst/>
          </a:prstGeom>
          <a:noFill/>
          <a:ln>
            <a:noFill/>
          </a:ln>
        </p:spPr>
      </p:pic>
      <p:pic>
        <p:nvPicPr>
          <p:cNvPr id="720" name="Google Shape;720;p77"/>
          <p:cNvPicPr preferRelativeResize="0"/>
          <p:nvPr/>
        </p:nvPicPr>
        <p:blipFill rotWithShape="1">
          <a:blip r:embed="rId4">
            <a:alphaModFix/>
          </a:blip>
          <a:srcRect b="0" l="0" r="0" t="0"/>
          <a:stretch/>
        </p:blipFill>
        <p:spPr>
          <a:xfrm>
            <a:off x="4050801" y="3901615"/>
            <a:ext cx="3831232" cy="1171726"/>
          </a:xfrm>
          <a:prstGeom prst="rect">
            <a:avLst/>
          </a:prstGeom>
          <a:noFill/>
          <a:ln>
            <a:noFill/>
          </a:ln>
        </p:spPr>
      </p:pic>
      <p:sp>
        <p:nvSpPr>
          <p:cNvPr id="721" name="Google Shape;721;p7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22" name="Google Shape;722;p7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8"/>
          <p:cNvSpPr txBox="1"/>
          <p:nvPr>
            <p:ph type="title"/>
          </p:nvPr>
        </p:nvSpPr>
        <p:spPr>
          <a:xfrm>
            <a:off x="311607" y="511556"/>
            <a:ext cx="9516110" cy="696595"/>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Iterative Algorithm for Reaching Definitions</a:t>
            </a:r>
            <a:endParaRPr sz="4400"/>
          </a:p>
        </p:txBody>
      </p:sp>
      <p:sp>
        <p:nvSpPr>
          <p:cNvPr id="728" name="Google Shape;728;p78"/>
          <p:cNvSpPr txBox="1"/>
          <p:nvPr/>
        </p:nvSpPr>
        <p:spPr>
          <a:xfrm>
            <a:off x="891539" y="1793189"/>
            <a:ext cx="10261600" cy="1732914"/>
          </a:xfrm>
          <a:prstGeom prst="rect">
            <a:avLst/>
          </a:prstGeom>
          <a:noFill/>
          <a:ln>
            <a:noFill/>
          </a:ln>
        </p:spPr>
        <p:txBody>
          <a:bodyPr anchorCtr="0" anchor="t" bIns="0" lIns="0" spcFirstLastPara="1" rIns="0" wrap="square" tIns="60325">
            <a:spAutoFit/>
          </a:bodyPr>
          <a:lstStyle/>
          <a:p>
            <a:pPr indent="-228600" lvl="0" marL="266700" marR="30480" rtl="0" algn="l">
              <a:lnSpc>
                <a:spcPct val="108214"/>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INPUT: A </a:t>
            </a:r>
            <a:r>
              <a:rPr b="0" i="0" lang="en-US" sz="2800" u="none" cap="none" strike="noStrike">
                <a:solidFill>
                  <a:schemeClr val="dk1"/>
                </a:solidFill>
                <a:latin typeface="Calibri"/>
                <a:ea typeface="Calibri"/>
                <a:cs typeface="Calibri"/>
                <a:sym typeface="Calibri"/>
              </a:rPr>
              <a:t>flow graph for which kill</a:t>
            </a:r>
            <a:r>
              <a:rPr b="0" baseline="-25000" i="0" lang="en-US" sz="2775" u="none" cap="none" strike="noStrike">
                <a:solidFill>
                  <a:schemeClr val="dk1"/>
                </a:solidFill>
                <a:latin typeface="Calibri"/>
                <a:ea typeface="Calibri"/>
                <a:cs typeface="Calibri"/>
                <a:sym typeface="Calibri"/>
              </a:rPr>
              <a:t>B </a:t>
            </a:r>
            <a:r>
              <a:rPr b="0" i="0" lang="en-US" sz="2800" u="none" cap="none" strike="noStrike">
                <a:solidFill>
                  <a:schemeClr val="dk1"/>
                </a:solidFill>
                <a:latin typeface="Calibri"/>
                <a:ea typeface="Calibri"/>
                <a:cs typeface="Calibri"/>
                <a:sym typeface="Calibri"/>
              </a:rPr>
              <a:t>and gen</a:t>
            </a:r>
            <a:r>
              <a:rPr b="0" baseline="-25000" i="0" lang="en-US" sz="2775" u="none" cap="none" strike="noStrike">
                <a:solidFill>
                  <a:schemeClr val="dk1"/>
                </a:solidFill>
                <a:latin typeface="Calibri"/>
                <a:ea typeface="Calibri"/>
                <a:cs typeface="Calibri"/>
                <a:sym typeface="Calibri"/>
              </a:rPr>
              <a:t>B </a:t>
            </a:r>
            <a:r>
              <a:rPr b="0" i="0" lang="en-US" sz="2800" u="none" cap="none" strike="noStrike">
                <a:solidFill>
                  <a:schemeClr val="dk1"/>
                </a:solidFill>
                <a:latin typeface="Calibri"/>
                <a:ea typeface="Calibri"/>
                <a:cs typeface="Calibri"/>
                <a:sym typeface="Calibri"/>
              </a:rPr>
              <a:t>have been computed for  each block B.</a:t>
            </a:r>
            <a:endParaRPr b="0" i="0" sz="2800" u="none" cap="none" strike="noStrike">
              <a:solidFill>
                <a:schemeClr val="dk1"/>
              </a:solidFill>
              <a:latin typeface="Calibri"/>
              <a:ea typeface="Calibri"/>
              <a:cs typeface="Calibri"/>
              <a:sym typeface="Calibri"/>
            </a:endParaRPr>
          </a:p>
          <a:p>
            <a:pPr indent="-228600" lvl="0" marL="266700" marR="212090" rtl="0" algn="l">
              <a:lnSpc>
                <a:spcPct val="107857"/>
              </a:lnSpc>
              <a:spcBef>
                <a:spcPts val="1005"/>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OUTPUT: </a:t>
            </a:r>
            <a:r>
              <a:rPr b="0" i="0" lang="en-US" sz="2800" u="none" cap="none" strike="noStrike">
                <a:solidFill>
                  <a:schemeClr val="dk1"/>
                </a:solidFill>
                <a:latin typeface="Calibri"/>
                <a:ea typeface="Calibri"/>
                <a:cs typeface="Calibri"/>
                <a:sym typeface="Calibri"/>
              </a:rPr>
              <a:t>IN[B] and OUT[B], the set of definitions reaching the entry  and exit of each block B of the flow graph.</a:t>
            </a:r>
            <a:endParaRPr b="0" i="0" sz="2800" u="none" cap="none" strike="noStrike">
              <a:solidFill>
                <a:schemeClr val="dk1"/>
              </a:solidFill>
              <a:latin typeface="Calibri"/>
              <a:ea typeface="Calibri"/>
              <a:cs typeface="Calibri"/>
              <a:sym typeface="Calibri"/>
            </a:endParaRPr>
          </a:p>
        </p:txBody>
      </p:sp>
      <p:pic>
        <p:nvPicPr>
          <p:cNvPr id="729" name="Google Shape;729;p78"/>
          <p:cNvPicPr preferRelativeResize="0"/>
          <p:nvPr/>
        </p:nvPicPr>
        <p:blipFill rotWithShape="1">
          <a:blip r:embed="rId3">
            <a:alphaModFix/>
          </a:blip>
          <a:srcRect b="0" l="0" r="0" t="0"/>
          <a:stretch/>
        </p:blipFill>
        <p:spPr>
          <a:xfrm>
            <a:off x="1082039" y="3617976"/>
            <a:ext cx="8287511" cy="2921508"/>
          </a:xfrm>
          <a:prstGeom prst="rect">
            <a:avLst/>
          </a:prstGeom>
          <a:noFill/>
          <a:ln>
            <a:noFill/>
          </a:ln>
        </p:spPr>
      </p:pic>
      <p:sp>
        <p:nvSpPr>
          <p:cNvPr id="730" name="Google Shape;730;p7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31" name="Google Shape;731;p7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graphicFrame>
        <p:nvGraphicFramePr>
          <p:cNvPr id="736" name="Google Shape;736;p79"/>
          <p:cNvGraphicFramePr/>
          <p:nvPr/>
        </p:nvGraphicFramePr>
        <p:xfrm>
          <a:off x="5494020" y="3697604"/>
          <a:ext cx="3000000" cy="3000000"/>
        </p:xfrm>
        <a:graphic>
          <a:graphicData uri="http://schemas.openxmlformats.org/drawingml/2006/table">
            <a:tbl>
              <a:tblPr bandRow="1" firstRow="1">
                <a:noFill/>
                <a:tableStyleId>{A973F9C4-A40D-4897-9F9C-FA844AD5E5D4}</a:tableStyleId>
              </a:tblPr>
              <a:tblGrid>
                <a:gridCol w="1169675"/>
                <a:gridCol w="1445900"/>
                <a:gridCol w="1385575"/>
                <a:gridCol w="1385575"/>
              </a:tblGrid>
              <a:tr h="365750">
                <a:tc>
                  <a:txBody>
                    <a:bodyPr/>
                    <a:lstStyle/>
                    <a:p>
                      <a:pPr indent="0" lvl="0" marL="92075" marR="48895"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Block B</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OUT[B]0</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IN[B]1</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OUT[B]1</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750">
                <a:tc>
                  <a:txBody>
                    <a:bodyPr/>
                    <a:lstStyle/>
                    <a:p>
                      <a:pPr indent="0" lvl="0" marL="92075" marR="48895"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B1</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111 0000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640075">
                <a:tc>
                  <a:txBody>
                    <a:bodyPr/>
                    <a:lstStyle/>
                    <a:p>
                      <a:pPr indent="0" lvl="0" marL="92075" marR="48895"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B2</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111 0000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001 1100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0075">
                <a:tc>
                  <a:txBody>
                    <a:bodyPr/>
                    <a:lstStyle/>
                    <a:p>
                      <a:pPr indent="0" lvl="0" marL="92075" marR="48895"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B3</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001 1100</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000 1110</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365750">
                <a:tc>
                  <a:txBody>
                    <a:bodyPr/>
                    <a:lstStyle/>
                    <a:p>
                      <a:pPr indent="0" lvl="0" marL="92075" marR="48895"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B4</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001 1110</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001 0111</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0075">
                <a:tc>
                  <a:txBody>
                    <a:bodyPr/>
                    <a:lstStyle/>
                    <a:p>
                      <a:pPr indent="0" lvl="0" marL="92075" marR="48895"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EXIT</a:t>
                      </a:r>
                      <a:endParaRPr sz="1800" u="none" cap="none" strike="noStrike">
                        <a:latin typeface="Calibri"/>
                        <a:ea typeface="Calibri"/>
                        <a:cs typeface="Calibri"/>
                        <a:sym typeface="Calibri"/>
                      </a:endParaRPr>
                    </a:p>
                    <a:p>
                      <a:pPr indent="0" lvl="0" marL="24765" marR="0" rtl="0" algn="l">
                        <a:lnSpc>
                          <a:spcPct val="100000"/>
                        </a:lnSpc>
                        <a:spcBef>
                          <a:spcPts val="409"/>
                        </a:spcBef>
                        <a:spcAft>
                          <a:spcPts val="0"/>
                        </a:spcAft>
                        <a:buClr>
                          <a:srgbClr val="000000"/>
                        </a:buClr>
                        <a:buSzPts val="1200"/>
                        <a:buFont typeface="Arial"/>
                        <a:buNone/>
                      </a:pPr>
                      <a:r>
                        <a:rPr lang="en-US" sz="1200" u="none" cap="none" strike="noStrike">
                          <a:solidFill>
                            <a:srgbClr val="888888"/>
                          </a:solidFill>
                          <a:latin typeface="Calibri"/>
                          <a:ea typeface="Calibri"/>
                          <a:cs typeface="Calibri"/>
                          <a:sym typeface="Calibri"/>
                        </a:rPr>
                        <a:t>repared by R I Min</a:t>
                      </a:r>
                      <a:endParaRPr sz="12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000 0000</a:t>
                      </a:r>
                      <a:endParaRPr sz="1800" u="none" cap="none" strike="noStrike">
                        <a:latin typeface="Calibri"/>
                        <a:ea typeface="Calibri"/>
                        <a:cs typeface="Calibri"/>
                        <a:sym typeface="Calibri"/>
                      </a:endParaRPr>
                    </a:p>
                    <a:p>
                      <a:pPr indent="0" lvl="0" marL="48895" marR="0" rtl="0" algn="l">
                        <a:lnSpc>
                          <a:spcPct val="100000"/>
                        </a:lnSpc>
                        <a:spcBef>
                          <a:spcPts val="409"/>
                        </a:spcBef>
                        <a:spcAft>
                          <a:spcPts val="0"/>
                        </a:spcAft>
                        <a:buClr>
                          <a:srgbClr val="000000"/>
                        </a:buClr>
                        <a:buSzPts val="1200"/>
                        <a:buFont typeface="Arial"/>
                        <a:buNone/>
                      </a:pPr>
                      <a:r>
                        <a:rPr lang="en-US" sz="1200" u="none" cap="none" strike="noStrike">
                          <a:solidFill>
                            <a:srgbClr val="888888"/>
                          </a:solidFill>
                          <a:latin typeface="Calibri"/>
                          <a:ea typeface="Calibri"/>
                          <a:cs typeface="Calibri"/>
                          <a:sym typeface="Calibri"/>
                        </a:rPr>
                        <a:t>u</a:t>
                      </a:r>
                      <a:endParaRPr sz="12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001 0111</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001 0111</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bl>
          </a:graphicData>
        </a:graphic>
      </p:graphicFrame>
      <p:pic>
        <p:nvPicPr>
          <p:cNvPr id="737" name="Google Shape;737;p79"/>
          <p:cNvPicPr preferRelativeResize="0"/>
          <p:nvPr/>
        </p:nvPicPr>
        <p:blipFill rotWithShape="1">
          <a:blip r:embed="rId3">
            <a:alphaModFix/>
          </a:blip>
          <a:srcRect b="0" l="0" r="0" t="0"/>
          <a:stretch/>
        </p:blipFill>
        <p:spPr>
          <a:xfrm>
            <a:off x="426540" y="1243717"/>
            <a:ext cx="4334264" cy="5116402"/>
          </a:xfrm>
          <a:prstGeom prst="rect">
            <a:avLst/>
          </a:prstGeom>
          <a:noFill/>
          <a:ln>
            <a:noFill/>
          </a:ln>
        </p:spPr>
      </p:pic>
      <p:graphicFrame>
        <p:nvGraphicFramePr>
          <p:cNvPr id="738" name="Google Shape;738;p79"/>
          <p:cNvGraphicFramePr/>
          <p:nvPr/>
        </p:nvGraphicFramePr>
        <p:xfrm>
          <a:off x="5261102" y="1830197"/>
          <a:ext cx="3000000" cy="3000000"/>
        </p:xfrm>
        <a:graphic>
          <a:graphicData uri="http://schemas.openxmlformats.org/drawingml/2006/table">
            <a:tbl>
              <a:tblPr bandRow="1" firstRow="1">
                <a:noFill/>
                <a:tableStyleId>{A973F9C4-A40D-4897-9F9C-FA844AD5E5D4}</a:tableStyleId>
              </a:tblPr>
              <a:tblGrid>
                <a:gridCol w="526425"/>
                <a:gridCol w="526425"/>
                <a:gridCol w="526425"/>
                <a:gridCol w="526425"/>
                <a:gridCol w="526425"/>
                <a:gridCol w="526425"/>
                <a:gridCol w="526425"/>
              </a:tblGrid>
              <a:tr h="365750">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d4</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d5</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d6</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d7</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r>
              <a:tr h="365750">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r>
            </a:tbl>
          </a:graphicData>
        </a:graphic>
      </p:graphicFrame>
      <p:sp>
        <p:nvSpPr>
          <p:cNvPr id="739" name="Google Shape;739;p79"/>
          <p:cNvSpPr/>
          <p:nvPr/>
        </p:nvSpPr>
        <p:spPr>
          <a:xfrm>
            <a:off x="2329052" y="2167382"/>
            <a:ext cx="2940050" cy="595630"/>
          </a:xfrm>
          <a:custGeom>
            <a:rect b="b" l="l" r="r" t="t"/>
            <a:pathLst>
              <a:path extrusionOk="0" h="595630" w="2940050">
                <a:moveTo>
                  <a:pt x="2823925" y="37484"/>
                </a:moveTo>
                <a:lnTo>
                  <a:pt x="0" y="557783"/>
                </a:lnTo>
                <a:lnTo>
                  <a:pt x="6858" y="595248"/>
                </a:lnTo>
                <a:lnTo>
                  <a:pt x="2830861" y="74958"/>
                </a:lnTo>
                <a:lnTo>
                  <a:pt x="2823925" y="37484"/>
                </a:lnTo>
                <a:close/>
              </a:path>
              <a:path extrusionOk="0" h="595630" w="2940050">
                <a:moveTo>
                  <a:pt x="2934532" y="34035"/>
                </a:moveTo>
                <a:lnTo>
                  <a:pt x="2842641" y="34035"/>
                </a:lnTo>
                <a:lnTo>
                  <a:pt x="2849626" y="71500"/>
                </a:lnTo>
                <a:lnTo>
                  <a:pt x="2830861" y="74958"/>
                </a:lnTo>
                <a:lnTo>
                  <a:pt x="2837815" y="112521"/>
                </a:lnTo>
                <a:lnTo>
                  <a:pt x="2939796" y="35559"/>
                </a:lnTo>
                <a:lnTo>
                  <a:pt x="2934532" y="34035"/>
                </a:lnTo>
                <a:close/>
              </a:path>
              <a:path extrusionOk="0" h="595630" w="2940050">
                <a:moveTo>
                  <a:pt x="2842641" y="34035"/>
                </a:moveTo>
                <a:lnTo>
                  <a:pt x="2823925" y="37484"/>
                </a:lnTo>
                <a:lnTo>
                  <a:pt x="2830861" y="74958"/>
                </a:lnTo>
                <a:lnTo>
                  <a:pt x="2849626" y="71500"/>
                </a:lnTo>
                <a:lnTo>
                  <a:pt x="2842641" y="34035"/>
                </a:lnTo>
                <a:close/>
              </a:path>
              <a:path extrusionOk="0" h="595630" w="2940050">
                <a:moveTo>
                  <a:pt x="2816987" y="0"/>
                </a:moveTo>
                <a:lnTo>
                  <a:pt x="2823925" y="37484"/>
                </a:lnTo>
                <a:lnTo>
                  <a:pt x="2842641" y="34035"/>
                </a:lnTo>
                <a:lnTo>
                  <a:pt x="2934532" y="34035"/>
                </a:lnTo>
                <a:lnTo>
                  <a:pt x="281698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740" name="Google Shape;740;p79"/>
          <p:cNvGraphicFramePr/>
          <p:nvPr/>
        </p:nvGraphicFramePr>
        <p:xfrm>
          <a:off x="4936490" y="2729610"/>
          <a:ext cx="3000000" cy="3000000"/>
        </p:xfrm>
        <a:graphic>
          <a:graphicData uri="http://schemas.openxmlformats.org/drawingml/2006/table">
            <a:tbl>
              <a:tblPr bandRow="1" firstRow="1">
                <a:noFill/>
                <a:tableStyleId>{A973F9C4-A40D-4897-9F9C-FA844AD5E5D4}</a:tableStyleId>
              </a:tblPr>
              <a:tblGrid>
                <a:gridCol w="504825"/>
                <a:gridCol w="504825"/>
                <a:gridCol w="504825"/>
                <a:gridCol w="504825"/>
                <a:gridCol w="504825"/>
                <a:gridCol w="504825"/>
                <a:gridCol w="504825"/>
              </a:tblGrid>
              <a:tr h="365750">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006FC0"/>
                          </a:solidFill>
                          <a:latin typeface="Calibri"/>
                          <a:ea typeface="Calibri"/>
                          <a:cs typeface="Calibri"/>
                          <a:sym typeface="Calibri"/>
                        </a:rPr>
                        <a:t>d1</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006FC0"/>
                          </a:solidFill>
                          <a:latin typeface="Calibri"/>
                          <a:ea typeface="Calibri"/>
                          <a:cs typeface="Calibri"/>
                          <a:sym typeface="Calibri"/>
                        </a:rPr>
                        <a:t>d2</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d3</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006FC0"/>
                          </a:solidFill>
                          <a:latin typeface="Calibri"/>
                          <a:ea typeface="Calibri"/>
                          <a:cs typeface="Calibri"/>
                          <a:sym typeface="Calibri"/>
                        </a:rPr>
                        <a:t>d4</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006FC0"/>
                          </a:solidFill>
                          <a:latin typeface="Calibri"/>
                          <a:ea typeface="Calibri"/>
                          <a:cs typeface="Calibri"/>
                          <a:sym typeface="Calibri"/>
                        </a:rPr>
                        <a:t>d5</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d6</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solidFill>
                            <a:srgbClr val="006FC0"/>
                          </a:solidFill>
                          <a:latin typeface="Calibri"/>
                          <a:ea typeface="Calibri"/>
                          <a:cs typeface="Calibri"/>
                          <a:sym typeface="Calibri"/>
                        </a:rPr>
                        <a:t>d7</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C7C30"/>
                    </a:solidFill>
                  </a:tcPr>
                </a:tc>
              </a:tr>
              <a:tr h="365750">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solidFill>
                            <a:srgbClr val="006FC0"/>
                          </a:solidFill>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solidFill>
                            <a:srgbClr val="006FC0"/>
                          </a:solidFill>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solidFill>
                            <a:srgbClr val="006FC0"/>
                          </a:solidFill>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solidFill>
                            <a:srgbClr val="006FC0"/>
                          </a:solidFill>
                          <a:latin typeface="Calibri"/>
                          <a:ea typeface="Calibri"/>
                          <a:cs typeface="Calibri"/>
                          <a:sym typeface="Calibri"/>
                        </a:rPr>
                        <a:t>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solidFill>
                            <a:srgbClr val="006FC0"/>
                          </a:solidFill>
                          <a:latin typeface="Calibri"/>
                          <a:ea typeface="Calibri"/>
                          <a:cs typeface="Calibri"/>
                          <a:sym typeface="Calibri"/>
                        </a:rPr>
                        <a:t>0</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8D6CD"/>
                    </a:solidFill>
                  </a:tcPr>
                </a:tc>
              </a:tr>
            </a:tbl>
          </a:graphicData>
        </a:graphic>
      </p:graphicFrame>
      <p:sp>
        <p:nvSpPr>
          <p:cNvPr id="741" name="Google Shape;741;p79"/>
          <p:cNvSpPr/>
          <p:nvPr/>
        </p:nvSpPr>
        <p:spPr>
          <a:xfrm>
            <a:off x="2238120" y="3433064"/>
            <a:ext cx="2733675" cy="472440"/>
          </a:xfrm>
          <a:custGeom>
            <a:rect b="b" l="l" r="r" t="t"/>
            <a:pathLst>
              <a:path extrusionOk="0" h="472439" w="2733675">
                <a:moveTo>
                  <a:pt x="2617341" y="37669"/>
                </a:moveTo>
                <a:lnTo>
                  <a:pt x="0" y="434848"/>
                </a:lnTo>
                <a:lnTo>
                  <a:pt x="5715" y="472440"/>
                </a:lnTo>
                <a:lnTo>
                  <a:pt x="2623063" y="75386"/>
                </a:lnTo>
                <a:lnTo>
                  <a:pt x="2617341" y="37669"/>
                </a:lnTo>
                <a:close/>
              </a:path>
              <a:path extrusionOk="0" h="472439" w="2733675">
                <a:moveTo>
                  <a:pt x="2719165" y="34798"/>
                </a:moveTo>
                <a:lnTo>
                  <a:pt x="2636266" y="34798"/>
                </a:lnTo>
                <a:lnTo>
                  <a:pt x="2641981" y="72516"/>
                </a:lnTo>
                <a:lnTo>
                  <a:pt x="2623063" y="75386"/>
                </a:lnTo>
                <a:lnTo>
                  <a:pt x="2628773" y="113030"/>
                </a:lnTo>
                <a:lnTo>
                  <a:pt x="2733294" y="39370"/>
                </a:lnTo>
                <a:lnTo>
                  <a:pt x="2719165" y="34798"/>
                </a:lnTo>
                <a:close/>
              </a:path>
              <a:path extrusionOk="0" h="472439" w="2733675">
                <a:moveTo>
                  <a:pt x="2636266" y="34798"/>
                </a:moveTo>
                <a:lnTo>
                  <a:pt x="2617341" y="37669"/>
                </a:lnTo>
                <a:lnTo>
                  <a:pt x="2623063" y="75386"/>
                </a:lnTo>
                <a:lnTo>
                  <a:pt x="2641981" y="72516"/>
                </a:lnTo>
                <a:lnTo>
                  <a:pt x="2636266" y="34798"/>
                </a:lnTo>
                <a:close/>
              </a:path>
              <a:path extrusionOk="0" h="472439" w="2733675">
                <a:moveTo>
                  <a:pt x="2611628" y="0"/>
                </a:moveTo>
                <a:lnTo>
                  <a:pt x="2617341" y="37669"/>
                </a:lnTo>
                <a:lnTo>
                  <a:pt x="2636266" y="34798"/>
                </a:lnTo>
                <a:lnTo>
                  <a:pt x="2719165" y="34798"/>
                </a:lnTo>
                <a:lnTo>
                  <a:pt x="261162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2" name="Google Shape;742;p79"/>
          <p:cNvSpPr txBox="1"/>
          <p:nvPr>
            <p:ph type="title"/>
          </p:nvPr>
        </p:nvSpPr>
        <p:spPr>
          <a:xfrm>
            <a:off x="311607" y="195783"/>
            <a:ext cx="1891664"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a:t>
            </a:r>
            <a:endParaRPr sz="4400"/>
          </a:p>
        </p:txBody>
      </p:sp>
      <p:sp>
        <p:nvSpPr>
          <p:cNvPr id="743" name="Google Shape;743;p79"/>
          <p:cNvSpPr txBox="1"/>
          <p:nvPr/>
        </p:nvSpPr>
        <p:spPr>
          <a:xfrm>
            <a:off x="5433821" y="6464985"/>
            <a:ext cx="104775"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Clr>
                <a:srgbClr val="000000"/>
              </a:buClr>
              <a:buSzPts val="1200"/>
              <a:buFont typeface="Arial"/>
              <a:buNone/>
            </a:pPr>
            <a:r>
              <a:rPr b="0" i="0" lang="en-US" sz="1200" u="none" cap="none" strike="noStrike">
                <a:solidFill>
                  <a:srgbClr val="888888"/>
                </a:solidFill>
                <a:latin typeface="Calibri"/>
                <a:ea typeface="Calibri"/>
                <a:cs typeface="Calibri"/>
                <a:sym typeface="Calibri"/>
              </a:rPr>
              <a:t>P</a:t>
            </a:r>
            <a:endParaRPr b="0" i="0" sz="1200" u="none" cap="none" strike="noStrike">
              <a:solidFill>
                <a:schemeClr val="dk1"/>
              </a:solidFill>
              <a:latin typeface="Calibri"/>
              <a:ea typeface="Calibri"/>
              <a:cs typeface="Calibri"/>
              <a:sym typeface="Calibri"/>
            </a:endParaRPr>
          </a:p>
        </p:txBody>
      </p:sp>
      <p:sp>
        <p:nvSpPr>
          <p:cNvPr id="744" name="Google Shape;744;p7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pic>
        <p:nvPicPr>
          <p:cNvPr id="749" name="Google Shape;749;p80"/>
          <p:cNvPicPr preferRelativeResize="0"/>
          <p:nvPr/>
        </p:nvPicPr>
        <p:blipFill rotWithShape="1">
          <a:blip r:embed="rId3">
            <a:alphaModFix/>
          </a:blip>
          <a:srcRect b="0" l="0" r="0" t="0"/>
          <a:stretch/>
        </p:blipFill>
        <p:spPr>
          <a:xfrm>
            <a:off x="506227" y="1087364"/>
            <a:ext cx="4524921" cy="4914549"/>
          </a:xfrm>
          <a:prstGeom prst="rect">
            <a:avLst/>
          </a:prstGeom>
          <a:noFill/>
          <a:ln>
            <a:noFill/>
          </a:ln>
        </p:spPr>
      </p:pic>
      <p:pic>
        <p:nvPicPr>
          <p:cNvPr id="750" name="Google Shape;750;p80"/>
          <p:cNvPicPr preferRelativeResize="0"/>
          <p:nvPr/>
        </p:nvPicPr>
        <p:blipFill rotWithShape="1">
          <a:blip r:embed="rId4">
            <a:alphaModFix/>
          </a:blip>
          <a:srcRect b="0" l="0" r="0" t="0"/>
          <a:stretch/>
        </p:blipFill>
        <p:spPr>
          <a:xfrm>
            <a:off x="6274292" y="1039749"/>
            <a:ext cx="5332931" cy="1981200"/>
          </a:xfrm>
          <a:prstGeom prst="rect">
            <a:avLst/>
          </a:prstGeom>
          <a:noFill/>
          <a:ln>
            <a:noFill/>
          </a:ln>
        </p:spPr>
      </p:pic>
      <p:pic>
        <p:nvPicPr>
          <p:cNvPr id="751" name="Google Shape;751;p80"/>
          <p:cNvPicPr preferRelativeResize="0"/>
          <p:nvPr/>
        </p:nvPicPr>
        <p:blipFill rotWithShape="1">
          <a:blip r:embed="rId5">
            <a:alphaModFix/>
          </a:blip>
          <a:srcRect b="0" l="0" r="0" t="0"/>
          <a:stretch/>
        </p:blipFill>
        <p:spPr>
          <a:xfrm>
            <a:off x="6264394" y="4465320"/>
            <a:ext cx="5009479" cy="1657350"/>
          </a:xfrm>
          <a:prstGeom prst="rect">
            <a:avLst/>
          </a:prstGeom>
          <a:noFill/>
          <a:ln>
            <a:noFill/>
          </a:ln>
        </p:spPr>
      </p:pic>
      <p:pic>
        <p:nvPicPr>
          <p:cNvPr id="752" name="Google Shape;752;p80"/>
          <p:cNvPicPr preferRelativeResize="0"/>
          <p:nvPr/>
        </p:nvPicPr>
        <p:blipFill rotWithShape="1">
          <a:blip r:embed="rId6">
            <a:alphaModFix/>
          </a:blip>
          <a:srcRect b="0" l="0" r="0" t="0"/>
          <a:stretch/>
        </p:blipFill>
        <p:spPr>
          <a:xfrm>
            <a:off x="6491068" y="3350048"/>
            <a:ext cx="3081986" cy="946023"/>
          </a:xfrm>
          <a:prstGeom prst="rect">
            <a:avLst/>
          </a:prstGeom>
          <a:noFill/>
          <a:ln>
            <a:noFill/>
          </a:ln>
        </p:spPr>
      </p:pic>
      <p:sp>
        <p:nvSpPr>
          <p:cNvPr id="753" name="Google Shape;753;p80"/>
          <p:cNvSpPr txBox="1"/>
          <p:nvPr>
            <p:ph type="title"/>
          </p:nvPr>
        </p:nvSpPr>
        <p:spPr>
          <a:xfrm>
            <a:off x="311607" y="195783"/>
            <a:ext cx="1891664"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a:t>
            </a:r>
            <a:endParaRPr sz="4400"/>
          </a:p>
        </p:txBody>
      </p:sp>
      <p:sp>
        <p:nvSpPr>
          <p:cNvPr id="754" name="Google Shape;754;p8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55" name="Google Shape;755;p8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81"/>
          <p:cNvPicPr preferRelativeResize="0"/>
          <p:nvPr/>
        </p:nvPicPr>
        <p:blipFill rotWithShape="1">
          <a:blip r:embed="rId3">
            <a:alphaModFix/>
          </a:blip>
          <a:srcRect b="0" l="0" r="0" t="0"/>
          <a:stretch/>
        </p:blipFill>
        <p:spPr>
          <a:xfrm>
            <a:off x="506227" y="1087364"/>
            <a:ext cx="4524921" cy="4914549"/>
          </a:xfrm>
          <a:prstGeom prst="rect">
            <a:avLst/>
          </a:prstGeom>
          <a:noFill/>
          <a:ln>
            <a:noFill/>
          </a:ln>
        </p:spPr>
      </p:pic>
      <p:pic>
        <p:nvPicPr>
          <p:cNvPr id="761" name="Google Shape;761;p81"/>
          <p:cNvPicPr preferRelativeResize="0"/>
          <p:nvPr/>
        </p:nvPicPr>
        <p:blipFill rotWithShape="1">
          <a:blip r:embed="rId4">
            <a:alphaModFix/>
          </a:blip>
          <a:srcRect b="0" l="0" r="0" t="0"/>
          <a:stretch/>
        </p:blipFill>
        <p:spPr>
          <a:xfrm>
            <a:off x="6274292" y="1039749"/>
            <a:ext cx="5332931" cy="1981200"/>
          </a:xfrm>
          <a:prstGeom prst="rect">
            <a:avLst/>
          </a:prstGeom>
          <a:noFill/>
          <a:ln>
            <a:noFill/>
          </a:ln>
        </p:spPr>
      </p:pic>
      <p:sp>
        <p:nvSpPr>
          <p:cNvPr id="762" name="Google Shape;762;p81"/>
          <p:cNvSpPr txBox="1"/>
          <p:nvPr>
            <p:ph type="title"/>
          </p:nvPr>
        </p:nvSpPr>
        <p:spPr>
          <a:xfrm>
            <a:off x="311607" y="195783"/>
            <a:ext cx="1891664"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a:t>
            </a:r>
            <a:endParaRPr sz="4400"/>
          </a:p>
        </p:txBody>
      </p:sp>
      <p:grpSp>
        <p:nvGrpSpPr>
          <p:cNvPr id="763" name="Google Shape;763;p81"/>
          <p:cNvGrpSpPr/>
          <p:nvPr/>
        </p:nvGrpSpPr>
        <p:grpSpPr>
          <a:xfrm>
            <a:off x="4920995" y="3125724"/>
            <a:ext cx="7271384" cy="3020695"/>
            <a:chOff x="4920995" y="3125724"/>
            <a:chExt cx="7271384" cy="3020695"/>
          </a:xfrm>
        </p:grpSpPr>
        <p:pic>
          <p:nvPicPr>
            <p:cNvPr id="764" name="Google Shape;764;p81"/>
            <p:cNvPicPr preferRelativeResize="0"/>
            <p:nvPr/>
          </p:nvPicPr>
          <p:blipFill rotWithShape="1">
            <a:blip r:embed="rId5">
              <a:alphaModFix/>
            </a:blip>
            <a:srcRect b="0" l="0" r="0" t="0"/>
            <a:stretch/>
          </p:blipFill>
          <p:spPr>
            <a:xfrm>
              <a:off x="4920995" y="3125724"/>
              <a:ext cx="7271004" cy="3020568"/>
            </a:xfrm>
            <a:prstGeom prst="rect">
              <a:avLst/>
            </a:prstGeom>
            <a:noFill/>
            <a:ln>
              <a:noFill/>
            </a:ln>
          </p:spPr>
        </p:pic>
        <p:sp>
          <p:nvSpPr>
            <p:cNvPr id="765" name="Google Shape;765;p81"/>
            <p:cNvSpPr/>
            <p:nvPr/>
          </p:nvSpPr>
          <p:spPr>
            <a:xfrm>
              <a:off x="4920995" y="3125724"/>
              <a:ext cx="7271384" cy="3020695"/>
            </a:xfrm>
            <a:custGeom>
              <a:rect b="b" l="l" r="r" t="t"/>
              <a:pathLst>
                <a:path extrusionOk="0" h="3020695" w="7271384">
                  <a:moveTo>
                    <a:pt x="0" y="503427"/>
                  </a:moveTo>
                  <a:lnTo>
                    <a:pt x="2304" y="454949"/>
                  </a:lnTo>
                  <a:lnTo>
                    <a:pt x="9078" y="407773"/>
                  </a:lnTo>
                  <a:lnTo>
                    <a:pt x="20110" y="362111"/>
                  </a:lnTo>
                  <a:lnTo>
                    <a:pt x="35189" y="318174"/>
                  </a:lnTo>
                  <a:lnTo>
                    <a:pt x="54103" y="276173"/>
                  </a:lnTo>
                  <a:lnTo>
                    <a:pt x="76642" y="236319"/>
                  </a:lnTo>
                  <a:lnTo>
                    <a:pt x="102595" y="198823"/>
                  </a:lnTo>
                  <a:lnTo>
                    <a:pt x="131750" y="163896"/>
                  </a:lnTo>
                  <a:lnTo>
                    <a:pt x="163896" y="131750"/>
                  </a:lnTo>
                  <a:lnTo>
                    <a:pt x="198823" y="102595"/>
                  </a:lnTo>
                  <a:lnTo>
                    <a:pt x="236319" y="76642"/>
                  </a:lnTo>
                  <a:lnTo>
                    <a:pt x="276173" y="54103"/>
                  </a:lnTo>
                  <a:lnTo>
                    <a:pt x="318174" y="35189"/>
                  </a:lnTo>
                  <a:lnTo>
                    <a:pt x="362111" y="20110"/>
                  </a:lnTo>
                  <a:lnTo>
                    <a:pt x="407773" y="9078"/>
                  </a:lnTo>
                  <a:lnTo>
                    <a:pt x="454949" y="2304"/>
                  </a:lnTo>
                  <a:lnTo>
                    <a:pt x="503427" y="0"/>
                  </a:lnTo>
                  <a:lnTo>
                    <a:pt x="6875780" y="0"/>
                  </a:lnTo>
                  <a:lnTo>
                    <a:pt x="6924258" y="2304"/>
                  </a:lnTo>
                  <a:lnTo>
                    <a:pt x="6971434" y="9078"/>
                  </a:lnTo>
                  <a:lnTo>
                    <a:pt x="7017096" y="20110"/>
                  </a:lnTo>
                  <a:lnTo>
                    <a:pt x="7061033" y="35189"/>
                  </a:lnTo>
                  <a:lnTo>
                    <a:pt x="7103034" y="54103"/>
                  </a:lnTo>
                  <a:lnTo>
                    <a:pt x="7142888" y="76642"/>
                  </a:lnTo>
                  <a:lnTo>
                    <a:pt x="7180384" y="102595"/>
                  </a:lnTo>
                  <a:lnTo>
                    <a:pt x="7215311" y="131750"/>
                  </a:lnTo>
                  <a:lnTo>
                    <a:pt x="7247457" y="163896"/>
                  </a:lnTo>
                  <a:lnTo>
                    <a:pt x="7271004" y="192104"/>
                  </a:lnTo>
                </a:path>
                <a:path extrusionOk="0" h="3020695" w="7271384">
                  <a:moveTo>
                    <a:pt x="7271004" y="2828471"/>
                  </a:moveTo>
                  <a:lnTo>
                    <a:pt x="7215311" y="2888825"/>
                  </a:lnTo>
                  <a:lnTo>
                    <a:pt x="7180384" y="2917979"/>
                  </a:lnTo>
                  <a:lnTo>
                    <a:pt x="7142888" y="2943930"/>
                  </a:lnTo>
                  <a:lnTo>
                    <a:pt x="7103034" y="2966468"/>
                  </a:lnTo>
                  <a:lnTo>
                    <a:pt x="7061033" y="2985381"/>
                  </a:lnTo>
                  <a:lnTo>
                    <a:pt x="7017096" y="3000459"/>
                  </a:lnTo>
                  <a:lnTo>
                    <a:pt x="6971434" y="3011490"/>
                  </a:lnTo>
                  <a:lnTo>
                    <a:pt x="6924258" y="3018263"/>
                  </a:lnTo>
                  <a:lnTo>
                    <a:pt x="6875780" y="3020568"/>
                  </a:lnTo>
                  <a:lnTo>
                    <a:pt x="503427" y="3020568"/>
                  </a:lnTo>
                  <a:lnTo>
                    <a:pt x="454949" y="3018263"/>
                  </a:lnTo>
                  <a:lnTo>
                    <a:pt x="407773" y="3011490"/>
                  </a:lnTo>
                  <a:lnTo>
                    <a:pt x="362111" y="3000459"/>
                  </a:lnTo>
                  <a:lnTo>
                    <a:pt x="318174" y="2985381"/>
                  </a:lnTo>
                  <a:lnTo>
                    <a:pt x="276173" y="2966468"/>
                  </a:lnTo>
                  <a:lnTo>
                    <a:pt x="236319" y="2943930"/>
                  </a:lnTo>
                  <a:lnTo>
                    <a:pt x="198823" y="2917979"/>
                  </a:lnTo>
                  <a:lnTo>
                    <a:pt x="163896" y="2888825"/>
                  </a:lnTo>
                  <a:lnTo>
                    <a:pt x="131750" y="2856679"/>
                  </a:lnTo>
                  <a:lnTo>
                    <a:pt x="102595" y="2821752"/>
                  </a:lnTo>
                  <a:lnTo>
                    <a:pt x="76642" y="2784256"/>
                  </a:lnTo>
                  <a:lnTo>
                    <a:pt x="54103" y="2744400"/>
                  </a:lnTo>
                  <a:lnTo>
                    <a:pt x="35189" y="2702397"/>
                  </a:lnTo>
                  <a:lnTo>
                    <a:pt x="20110" y="2658458"/>
                  </a:lnTo>
                  <a:lnTo>
                    <a:pt x="9078" y="2612792"/>
                  </a:lnTo>
                  <a:lnTo>
                    <a:pt x="2304" y="2565611"/>
                  </a:lnTo>
                  <a:lnTo>
                    <a:pt x="0" y="2517127"/>
                  </a:lnTo>
                  <a:lnTo>
                    <a:pt x="0" y="503427"/>
                  </a:lnTo>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66" name="Google Shape;766;p81"/>
          <p:cNvSpPr txBox="1"/>
          <p:nvPr/>
        </p:nvSpPr>
        <p:spPr>
          <a:xfrm>
            <a:off x="5147564" y="3236416"/>
            <a:ext cx="6870065" cy="2769870"/>
          </a:xfrm>
          <a:prstGeom prst="rect">
            <a:avLst/>
          </a:prstGeom>
          <a:noFill/>
          <a:ln>
            <a:noFill/>
          </a:ln>
        </p:spPr>
        <p:txBody>
          <a:bodyPr anchorCtr="0" anchor="t" bIns="0" lIns="0" spcFirstLastPara="1" rIns="0" wrap="square" tIns="12700">
            <a:spAutoFit/>
          </a:bodyPr>
          <a:lstStyle/>
          <a:p>
            <a:pPr indent="-287019" lvl="0" marL="299085" marR="9144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At the end of the first pass, 0UT[B2]1 = 001 1100, reflecting the fact  that </a:t>
            </a:r>
            <a:r>
              <a:rPr b="0" i="1" lang="en-US" sz="1800" u="none" cap="none" strike="noStrike">
                <a:solidFill>
                  <a:schemeClr val="dk1"/>
                </a:solidFill>
                <a:latin typeface="Calibri"/>
                <a:ea typeface="Calibri"/>
                <a:cs typeface="Calibri"/>
                <a:sym typeface="Calibri"/>
              </a:rPr>
              <a:t>d4 </a:t>
            </a:r>
            <a:r>
              <a:rPr b="0" i="0" lang="en-US" sz="1800" u="none" cap="none" strike="noStrike">
                <a:solidFill>
                  <a:schemeClr val="dk1"/>
                </a:solidFill>
                <a:latin typeface="Calibri"/>
                <a:ea typeface="Calibri"/>
                <a:cs typeface="Calibri"/>
                <a:sym typeface="Calibri"/>
              </a:rPr>
              <a:t>and </a:t>
            </a:r>
            <a:r>
              <a:rPr b="0" i="1" lang="en-US" sz="1800" u="none" cap="none" strike="noStrike">
                <a:solidFill>
                  <a:schemeClr val="dk1"/>
                </a:solidFill>
                <a:latin typeface="Calibri"/>
                <a:ea typeface="Calibri"/>
                <a:cs typeface="Calibri"/>
                <a:sym typeface="Calibri"/>
              </a:rPr>
              <a:t>d5 </a:t>
            </a:r>
            <a:r>
              <a:rPr b="0" i="0" lang="en-US" sz="1800" u="none" cap="none" strike="noStrike">
                <a:solidFill>
                  <a:schemeClr val="dk1"/>
                </a:solidFill>
                <a:latin typeface="Calibri"/>
                <a:ea typeface="Calibri"/>
                <a:cs typeface="Calibri"/>
                <a:sym typeface="Calibri"/>
              </a:rPr>
              <a:t>are generated in B2, while </a:t>
            </a:r>
            <a:r>
              <a:rPr b="0" i="1" lang="en-US" sz="1800" u="none" cap="none" strike="noStrike">
                <a:solidFill>
                  <a:schemeClr val="dk1"/>
                </a:solidFill>
                <a:latin typeface="Calibri"/>
                <a:ea typeface="Calibri"/>
                <a:cs typeface="Calibri"/>
                <a:sym typeface="Calibri"/>
              </a:rPr>
              <a:t>d3 </a:t>
            </a:r>
            <a:r>
              <a:rPr b="0" i="0" lang="en-US" sz="1800" u="none" cap="none" strike="noStrike">
                <a:solidFill>
                  <a:schemeClr val="dk1"/>
                </a:solidFill>
                <a:latin typeface="Calibri"/>
                <a:ea typeface="Calibri"/>
                <a:cs typeface="Calibri"/>
                <a:sym typeface="Calibri"/>
              </a:rPr>
              <a:t>reaches the beginning of  B2 and is not killed in B2.</a:t>
            </a:r>
            <a:endParaRPr b="0" i="0" sz="1800" u="none" cap="none" strike="noStrike">
              <a:solidFill>
                <a:schemeClr val="dk1"/>
              </a:solidFill>
              <a:latin typeface="Calibri"/>
              <a:ea typeface="Calibri"/>
              <a:cs typeface="Calibri"/>
              <a:sym typeface="Calibri"/>
            </a:endParaRPr>
          </a:p>
          <a:p>
            <a:pPr indent="-287019" lvl="0" marL="299085" marR="5080" rtl="0" algn="l">
              <a:lnSpc>
                <a:spcPct val="100000"/>
              </a:lnSpc>
              <a:spcBef>
                <a:spcPts val="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Notice that after the second round, 0UT[B2] has changed to reflect the  fact that </a:t>
            </a:r>
            <a:r>
              <a:rPr b="0" i="1" lang="en-US" sz="1800" u="none" cap="none" strike="noStrike">
                <a:solidFill>
                  <a:schemeClr val="dk1"/>
                </a:solidFill>
                <a:latin typeface="Calibri"/>
                <a:ea typeface="Calibri"/>
                <a:cs typeface="Calibri"/>
                <a:sym typeface="Calibri"/>
              </a:rPr>
              <a:t>d6 </a:t>
            </a:r>
            <a:r>
              <a:rPr b="0" i="0" lang="en-US" sz="1800" u="none" cap="none" strike="noStrike">
                <a:solidFill>
                  <a:schemeClr val="dk1"/>
                </a:solidFill>
                <a:latin typeface="Calibri"/>
                <a:ea typeface="Calibri"/>
                <a:cs typeface="Calibri"/>
                <a:sym typeface="Calibri"/>
              </a:rPr>
              <a:t>also reaches the beginning of B2 and is not killed by B2.</a:t>
            </a:r>
            <a:endParaRPr b="0" i="0" sz="1800" u="none" cap="none" strike="noStrike">
              <a:solidFill>
                <a:schemeClr val="dk1"/>
              </a:solidFill>
              <a:latin typeface="Calibri"/>
              <a:ea typeface="Calibri"/>
              <a:cs typeface="Calibri"/>
              <a:sym typeface="Calibri"/>
            </a:endParaRPr>
          </a:p>
          <a:p>
            <a:pPr indent="-287019" lvl="0" marL="299085" marR="7620" rtl="0" algn="l">
              <a:lnSpc>
                <a:spcPct val="97300"/>
              </a:lnSpc>
              <a:spcBef>
                <a:spcPts val="5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We did not learn that fact on the first pass, because the path from </a:t>
            </a:r>
            <a:r>
              <a:rPr b="0" i="1" lang="en-US" sz="1800" u="none" cap="none" strike="noStrike">
                <a:solidFill>
                  <a:schemeClr val="dk1"/>
                </a:solidFill>
                <a:latin typeface="Calibri"/>
                <a:ea typeface="Calibri"/>
                <a:cs typeface="Calibri"/>
                <a:sym typeface="Calibri"/>
              </a:rPr>
              <a:t>d6  </a:t>
            </a:r>
            <a:r>
              <a:rPr b="0" i="0" lang="en-US" sz="1800" u="none" cap="none" strike="noStrike">
                <a:solidFill>
                  <a:schemeClr val="dk1"/>
                </a:solidFill>
                <a:latin typeface="Calibri"/>
                <a:ea typeface="Calibri"/>
                <a:cs typeface="Calibri"/>
                <a:sym typeface="Calibri"/>
              </a:rPr>
              <a:t>to the end of B2, which is </a:t>
            </a:r>
            <a:r>
              <a:rPr b="0" i="1" lang="en-US" sz="1800" u="none" cap="none" strike="noStrike">
                <a:solidFill>
                  <a:schemeClr val="dk1"/>
                </a:solidFill>
                <a:latin typeface="Calibri"/>
                <a:ea typeface="Calibri"/>
                <a:cs typeface="Calibri"/>
                <a:sym typeface="Calibri"/>
              </a:rPr>
              <a:t>B3 </a:t>
            </a:r>
            <a:r>
              <a:rPr b="0" i="0" lang="en-US" sz="1900" u="none" cap="none" strike="noStrike">
                <a:solidFill>
                  <a:schemeClr val="dk1"/>
                </a:solidFill>
                <a:latin typeface="Noto Sans Symbols"/>
                <a:ea typeface="Noto Sans Symbols"/>
                <a:cs typeface="Noto Sans Symbols"/>
                <a:sym typeface="Noto Sans Symbols"/>
              </a:rPr>
              <a:t>→</a:t>
            </a:r>
            <a:r>
              <a:rPr b="0" i="0" lang="en-US" sz="19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B4 </a:t>
            </a:r>
            <a:r>
              <a:rPr b="0" i="0" lang="en-US" sz="1900" u="none" cap="none" strike="noStrike">
                <a:solidFill>
                  <a:schemeClr val="dk1"/>
                </a:solidFill>
                <a:latin typeface="Noto Sans Symbols"/>
                <a:ea typeface="Noto Sans Symbols"/>
                <a:cs typeface="Noto Sans Symbols"/>
                <a:sym typeface="Noto Sans Symbols"/>
              </a:rPr>
              <a:t>→</a:t>
            </a:r>
            <a:r>
              <a:rPr b="0" i="0" lang="en-US" sz="19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B2, is not traversed in that order  by a single pass.</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That is, by the time we learn that </a:t>
            </a:r>
            <a:r>
              <a:rPr b="0" i="1" lang="en-US" sz="1800" u="none" cap="none" strike="noStrike">
                <a:solidFill>
                  <a:schemeClr val="dk1"/>
                </a:solidFill>
                <a:latin typeface="Calibri"/>
                <a:ea typeface="Calibri"/>
                <a:cs typeface="Calibri"/>
                <a:sym typeface="Calibri"/>
              </a:rPr>
              <a:t>d6 </a:t>
            </a:r>
            <a:r>
              <a:rPr b="0" i="0" lang="en-US" sz="1800" u="none" cap="none" strike="noStrike">
                <a:solidFill>
                  <a:schemeClr val="dk1"/>
                </a:solidFill>
                <a:latin typeface="Calibri"/>
                <a:ea typeface="Calibri"/>
                <a:cs typeface="Calibri"/>
                <a:sym typeface="Calibri"/>
              </a:rPr>
              <a:t>reaches the end of B4, we have</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already computed IN[B2] and OUT[B2] on the first pass.</a:t>
            </a:r>
            <a:endParaRPr b="0" i="0" sz="1800" u="none" cap="none" strike="noStrike">
              <a:solidFill>
                <a:schemeClr val="dk1"/>
              </a:solidFill>
              <a:latin typeface="Calibri"/>
              <a:ea typeface="Calibri"/>
              <a:cs typeface="Calibri"/>
              <a:sym typeface="Calibri"/>
            </a:endParaRPr>
          </a:p>
        </p:txBody>
      </p:sp>
      <p:sp>
        <p:nvSpPr>
          <p:cNvPr id="767" name="Google Shape;767;p8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68" name="Google Shape;768;p8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2"/>
          <p:cNvSpPr txBox="1"/>
          <p:nvPr>
            <p:ph idx="11" type="ftr"/>
          </p:nvPr>
        </p:nvSpPr>
        <p:spPr>
          <a:xfrm>
            <a:off x="4038600" y="6356350"/>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3333"/>
              </a:lnSpc>
              <a:spcBef>
                <a:spcPts val="0"/>
              </a:spcBef>
              <a:spcAft>
                <a:spcPts val="0"/>
              </a:spcAft>
              <a:buSzPts val="1400"/>
              <a:buNone/>
            </a:pPr>
            <a:r>
              <a:rPr lang="en-US"/>
              <a:t>Prepared by R I Minu</a:t>
            </a:r>
            <a:endParaRPr/>
          </a:p>
        </p:txBody>
      </p:sp>
      <p:sp>
        <p:nvSpPr>
          <p:cNvPr id="774" name="Google Shape;774;p82"/>
          <p:cNvSpPr txBox="1"/>
          <p:nvPr>
            <p:ph idx="12" type="sldNum"/>
          </p:nvPr>
        </p:nvSpPr>
        <p:spPr>
          <a:xfrm>
            <a:off x="8610600" y="6356350"/>
            <a:ext cx="2743200" cy="365125"/>
          </a:xfrm>
          <a:prstGeom prst="rect">
            <a:avLst/>
          </a:prstGeom>
          <a:noFill/>
          <a:ln>
            <a:noFill/>
          </a:ln>
        </p:spPr>
        <p:txBody>
          <a:bodyPr anchorCtr="0" anchor="ctr" bIns="0" lIns="0" spcFirstLastPara="1" rIns="0" wrap="square" tIns="71625">
            <a:spAutoFit/>
          </a:bodyPr>
          <a:lstStyle/>
          <a:p>
            <a:pPr indent="0" lvl="0" marL="98425" rtl="0" algn="r">
              <a:lnSpc>
                <a:spcPct val="103333"/>
              </a:lnSpc>
              <a:spcBef>
                <a:spcPts val="0"/>
              </a:spcBef>
              <a:spcAft>
                <a:spcPts val="0"/>
              </a:spcAft>
              <a:buSzPts val="1200"/>
              <a:buNone/>
            </a:pPr>
            <a:fld id="{00000000-1234-1234-1234-123412341234}" type="slidenum">
              <a:rPr lang="en-US"/>
              <a:t>‹#›</a:t>
            </a:fld>
            <a:endParaRPr/>
          </a:p>
        </p:txBody>
      </p:sp>
      <p:sp>
        <p:nvSpPr>
          <p:cNvPr id="775" name="Google Shape;775;p82"/>
          <p:cNvSpPr txBox="1"/>
          <p:nvPr/>
        </p:nvSpPr>
        <p:spPr>
          <a:xfrm>
            <a:off x="910844" y="3265500"/>
            <a:ext cx="8571230" cy="1215076"/>
          </a:xfrm>
          <a:prstGeom prst="rect">
            <a:avLst/>
          </a:prstGeom>
          <a:noFill/>
          <a:ln>
            <a:noFill/>
          </a:ln>
        </p:spPr>
        <p:txBody>
          <a:bodyPr anchorCtr="0" anchor="t" bIns="0" lIns="0" spcFirstLastPara="1" rIns="0" wrap="square" tIns="288925">
            <a:spAutoFit/>
          </a:bodyPr>
          <a:lstStyle/>
          <a:p>
            <a:pPr indent="0" lvl="0" marL="1270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Calibri"/>
                <a:ea typeface="Calibri"/>
                <a:cs typeface="Calibri"/>
                <a:sym typeface="Calibri"/>
              </a:rPr>
              <a:t>Optimization of Basic Blocks</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rot="-5400000">
            <a:off x="-4458292" y="6834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Example</a:t>
            </a:r>
            <a:br>
              <a:rPr lang="en-US"/>
            </a:br>
            <a:endParaRPr/>
          </a:p>
        </p:txBody>
      </p:sp>
      <p:pic>
        <p:nvPicPr>
          <p:cNvPr id="142" name="Google Shape;142;p20"/>
          <p:cNvPicPr preferRelativeResize="0"/>
          <p:nvPr/>
        </p:nvPicPr>
        <p:blipFill rotWithShape="1">
          <a:blip r:embed="rId3">
            <a:alphaModFix/>
          </a:blip>
          <a:srcRect b="0" l="0" r="0" t="0"/>
          <a:stretch/>
        </p:blipFill>
        <p:spPr>
          <a:xfrm>
            <a:off x="838200" y="1768054"/>
            <a:ext cx="3019559" cy="4412200"/>
          </a:xfrm>
          <a:prstGeom prst="rect">
            <a:avLst/>
          </a:prstGeom>
          <a:noFill/>
          <a:ln>
            <a:noFill/>
          </a:ln>
        </p:spPr>
      </p:pic>
      <p:sp>
        <p:nvSpPr>
          <p:cNvPr id="143" name="Google Shape;143;p20"/>
          <p:cNvSpPr/>
          <p:nvPr/>
        </p:nvSpPr>
        <p:spPr>
          <a:xfrm>
            <a:off x="5677973" y="1163856"/>
            <a:ext cx="6096000" cy="5078313"/>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First, instruction 1 is a leader by rule (I) of Algorithm 8.5.</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To find the other leaders, we first need to find the jumps.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In this example, there are three jumps, all conditional, at instructions 9, 11, and 17.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0000"/>
              </a:buClr>
              <a:buSzPts val="1800"/>
              <a:buFont typeface="Arial"/>
              <a:buChar char="•"/>
            </a:pPr>
            <a:r>
              <a:rPr b="1" i="0" lang="en-US" sz="1800" u="none" cap="none" strike="noStrike">
                <a:solidFill>
                  <a:srgbClr val="FF0000"/>
                </a:solidFill>
                <a:latin typeface="Times New Roman"/>
                <a:ea typeface="Times New Roman"/>
                <a:cs typeface="Times New Roman"/>
                <a:sym typeface="Times New Roman"/>
              </a:rPr>
              <a:t>By rule (2), the targets of these jumps are leaders; they are instructions 3, 2, and 13, respectively</a:t>
            </a:r>
            <a:r>
              <a:rPr b="0"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Then, by rule (3), each instruction following a jump is a leader; those are instructions 10 and 12.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conclude that the leaders are instructions 1, </a:t>
            </a:r>
            <a:r>
              <a:rPr b="1"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3, 10, 12, and 13.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basic block of each leader contains all the instructions from itself until just before the next leader.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Thus, the basic block of 1 is just 1, for leader </a:t>
            </a:r>
            <a:r>
              <a:rPr b="1"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the block is just </a:t>
            </a:r>
            <a:r>
              <a:rPr b="1" i="0" lang="en-US" sz="1800" u="none" cap="none" strike="noStrike">
                <a:solidFill>
                  <a:schemeClr val="dk1"/>
                </a:solidFill>
                <a:latin typeface="Times New Roman"/>
                <a:ea typeface="Times New Roman"/>
                <a:cs typeface="Times New Roman"/>
                <a:sym typeface="Times New Roman"/>
              </a:rPr>
              <a:t>2.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Leader 3, however, has a basic block consisting of instructions 3 through 9, inclusive.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Instruction 10's block is 10 and 11; instruction 12's block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is just 12, and instruction 13's block is 13 through 17</a:t>
            </a:r>
            <a:endParaRPr b="0" i="0" sz="1800" u="none" cap="none" strike="noStrike">
              <a:solidFill>
                <a:schemeClr val="dk1"/>
              </a:solidFill>
              <a:latin typeface="Calibri"/>
              <a:ea typeface="Calibri"/>
              <a:cs typeface="Calibri"/>
              <a:sym typeface="Calibri"/>
            </a:endParaRPr>
          </a:p>
        </p:txBody>
      </p:sp>
      <p:sp>
        <p:nvSpPr>
          <p:cNvPr id="144" name="Google Shape;144;p20"/>
          <p:cNvSpPr txBox="1"/>
          <p:nvPr/>
        </p:nvSpPr>
        <p:spPr>
          <a:xfrm>
            <a:off x="4075657" y="1157723"/>
            <a:ext cx="82586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Leader</a:t>
            </a:r>
            <a:endParaRPr b="1" i="0" sz="1800" u="none" cap="none" strike="noStrike">
              <a:solidFill>
                <a:srgbClr val="FF0000"/>
              </a:solidFill>
              <a:latin typeface="Calibri"/>
              <a:ea typeface="Calibri"/>
              <a:cs typeface="Calibri"/>
              <a:sym typeface="Calibri"/>
            </a:endParaRPr>
          </a:p>
        </p:txBody>
      </p:sp>
      <p:cxnSp>
        <p:nvCxnSpPr>
          <p:cNvPr id="145" name="Google Shape;145;p20"/>
          <p:cNvCxnSpPr>
            <a:endCxn id="144" idx="1"/>
          </p:cNvCxnSpPr>
          <p:nvPr/>
        </p:nvCxnSpPr>
        <p:spPr>
          <a:xfrm flipH="1" rot="10800000">
            <a:off x="1987657" y="1342389"/>
            <a:ext cx="2088000" cy="750600"/>
          </a:xfrm>
          <a:prstGeom prst="straightConnector1">
            <a:avLst/>
          </a:prstGeom>
          <a:noFill/>
          <a:ln cap="flat" cmpd="sng" w="38100">
            <a:solidFill>
              <a:schemeClr val="accent2"/>
            </a:solidFill>
            <a:prstDash val="solid"/>
            <a:miter lim="800000"/>
            <a:headEnd len="sm" w="sm" type="none"/>
            <a:tailEnd len="med" w="med" type="triangle"/>
          </a:ln>
        </p:spPr>
      </p:cxnSp>
      <p:cxnSp>
        <p:nvCxnSpPr>
          <p:cNvPr id="146" name="Google Shape;146;p20"/>
          <p:cNvCxnSpPr/>
          <p:nvPr/>
        </p:nvCxnSpPr>
        <p:spPr>
          <a:xfrm flipH="1" rot="10800000">
            <a:off x="3296992" y="1404569"/>
            <a:ext cx="1138987" cy="2446214"/>
          </a:xfrm>
          <a:prstGeom prst="straightConnector1">
            <a:avLst/>
          </a:prstGeom>
          <a:noFill/>
          <a:ln cap="flat" cmpd="sng" w="38100">
            <a:solidFill>
              <a:schemeClr val="accent2"/>
            </a:solidFill>
            <a:prstDash val="solid"/>
            <a:miter lim="800000"/>
            <a:headEnd len="sm" w="sm" type="none"/>
            <a:tailEnd len="med" w="med" type="triangle"/>
          </a:ln>
        </p:spPr>
      </p:cxnSp>
      <p:cxnSp>
        <p:nvCxnSpPr>
          <p:cNvPr id="147" name="Google Shape;147;p20"/>
          <p:cNvCxnSpPr/>
          <p:nvPr/>
        </p:nvCxnSpPr>
        <p:spPr>
          <a:xfrm flipH="1" rot="10800000">
            <a:off x="3329177" y="1346198"/>
            <a:ext cx="1294338" cy="3070484"/>
          </a:xfrm>
          <a:prstGeom prst="straightConnector1">
            <a:avLst/>
          </a:prstGeom>
          <a:noFill/>
          <a:ln cap="flat" cmpd="sng" w="38100">
            <a:solidFill>
              <a:schemeClr val="accent2"/>
            </a:solidFill>
            <a:prstDash val="solid"/>
            <a:miter lim="800000"/>
            <a:headEnd len="sm" w="sm" type="none"/>
            <a:tailEnd len="med" w="med" type="triangle"/>
          </a:ln>
        </p:spPr>
      </p:cxnSp>
      <p:cxnSp>
        <p:nvCxnSpPr>
          <p:cNvPr id="148" name="Google Shape;148;p20"/>
          <p:cNvCxnSpPr/>
          <p:nvPr/>
        </p:nvCxnSpPr>
        <p:spPr>
          <a:xfrm flipH="1" rot="10800000">
            <a:off x="3320450" y="1462940"/>
            <a:ext cx="1335250" cy="4376055"/>
          </a:xfrm>
          <a:prstGeom prst="straightConnector1">
            <a:avLst/>
          </a:prstGeom>
          <a:noFill/>
          <a:ln cap="flat" cmpd="sng" w="38100">
            <a:solidFill>
              <a:schemeClr val="accent2"/>
            </a:solidFill>
            <a:prstDash val="solid"/>
            <a:miter lim="800000"/>
            <a:headEnd len="sm" w="sm" type="none"/>
            <a:tailEnd len="med" w="med" type="triangle"/>
          </a:ln>
        </p:spPr>
      </p:cxnSp>
      <p:sp>
        <p:nvSpPr>
          <p:cNvPr id="149" name="Google Shape;149;p20"/>
          <p:cNvSpPr/>
          <p:nvPr/>
        </p:nvSpPr>
        <p:spPr>
          <a:xfrm>
            <a:off x="889574" y="3974154"/>
            <a:ext cx="1697315" cy="288753"/>
          </a:xfrm>
          <a:prstGeom prst="ellipse">
            <a:avLst/>
          </a:prstGeom>
          <a:solidFill>
            <a:schemeClr val="lt1">
              <a:alpha val="0"/>
            </a:schemeClr>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20"/>
          <p:cNvSpPr/>
          <p:nvPr/>
        </p:nvSpPr>
        <p:spPr>
          <a:xfrm>
            <a:off x="825194" y="4438173"/>
            <a:ext cx="1697315" cy="330775"/>
          </a:xfrm>
          <a:prstGeom prst="ellipse">
            <a:avLst/>
          </a:prstGeom>
          <a:solidFill>
            <a:schemeClr val="lt1">
              <a:alpha val="0"/>
            </a:schemeClr>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51" name="Google Shape;151;p20"/>
          <p:cNvCxnSpPr>
            <a:stCxn id="149" idx="7"/>
          </p:cNvCxnSpPr>
          <p:nvPr/>
        </p:nvCxnSpPr>
        <p:spPr>
          <a:xfrm flipH="1" rot="10800000">
            <a:off x="2338323" y="1372241"/>
            <a:ext cx="2250000" cy="2644200"/>
          </a:xfrm>
          <a:prstGeom prst="straightConnector1">
            <a:avLst/>
          </a:prstGeom>
          <a:noFill/>
          <a:ln cap="flat" cmpd="sng" w="38100">
            <a:solidFill>
              <a:schemeClr val="accent2"/>
            </a:solidFill>
            <a:prstDash val="solid"/>
            <a:miter lim="800000"/>
            <a:headEnd len="sm" w="sm" type="none"/>
            <a:tailEnd len="med" w="med" type="triangle"/>
          </a:ln>
        </p:spPr>
      </p:cxnSp>
      <p:cxnSp>
        <p:nvCxnSpPr>
          <p:cNvPr id="152" name="Google Shape;152;p20"/>
          <p:cNvCxnSpPr>
            <a:stCxn id="150" idx="6"/>
          </p:cNvCxnSpPr>
          <p:nvPr/>
        </p:nvCxnSpPr>
        <p:spPr>
          <a:xfrm flipH="1" rot="10800000">
            <a:off x="2522509" y="1372261"/>
            <a:ext cx="2065800" cy="3231300"/>
          </a:xfrm>
          <a:prstGeom prst="straightConnector1">
            <a:avLst/>
          </a:prstGeom>
          <a:noFill/>
          <a:ln cap="flat" cmpd="sng" w="38100">
            <a:solidFill>
              <a:schemeClr val="accent2"/>
            </a:solidFill>
            <a:prstDash val="solid"/>
            <a:miter lim="800000"/>
            <a:headEnd len="sm" w="sm" type="none"/>
            <a:tailEnd len="med" w="med" type="triangle"/>
          </a:ln>
        </p:spPr>
      </p:cxnSp>
      <p:sp>
        <p:nvSpPr>
          <p:cNvPr id="153" name="Google Shape;15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54" name="Google Shape;15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p20"/>
          <p:cNvSpPr txBox="1"/>
          <p:nvPr/>
        </p:nvSpPr>
        <p:spPr>
          <a:xfrm>
            <a:off x="2002434" y="68437"/>
            <a:ext cx="7559899" cy="369332"/>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196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Rule 1. The first three-address instruction in the intermediate code is a leader.</a:t>
            </a:r>
            <a:endParaRPr b="0"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1294887" y="476482"/>
            <a:ext cx="9602225" cy="369332"/>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196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Rule 2. Any instruction that is the target of a conditional or unconditional jump is a leader.</a:t>
            </a:r>
            <a:endParaRPr b="0" i="0" sz="1400" u="none" cap="none" strike="noStrike">
              <a:solidFill>
                <a:srgbClr val="000000"/>
              </a:solidFill>
              <a:latin typeface="Arial"/>
              <a:ea typeface="Arial"/>
              <a:cs typeface="Arial"/>
              <a:sym typeface="Arial"/>
            </a:endParaRPr>
          </a:p>
        </p:txBody>
      </p:sp>
      <p:sp>
        <p:nvSpPr>
          <p:cNvPr id="157" name="Google Shape;157;p20"/>
          <p:cNvSpPr txBox="1"/>
          <p:nvPr/>
        </p:nvSpPr>
        <p:spPr>
          <a:xfrm>
            <a:off x="889574" y="840224"/>
            <a:ext cx="11197096" cy="369332"/>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196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Rule 3. Any instruction that immediately follows a conditional or unconditional jump is a leader</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3"/>
          <p:cNvSpPr txBox="1"/>
          <p:nvPr>
            <p:ph type="title"/>
          </p:nvPr>
        </p:nvSpPr>
        <p:spPr>
          <a:xfrm>
            <a:off x="414629" y="319227"/>
            <a:ext cx="9194165" cy="57467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Calibri"/>
              <a:buNone/>
            </a:pPr>
            <a:r>
              <a:rPr lang="en-US" sz="3600"/>
              <a:t>The DAG Representation of Basic Blocks - The need</a:t>
            </a:r>
            <a:endParaRPr sz="3600"/>
          </a:p>
        </p:txBody>
      </p:sp>
      <p:sp>
        <p:nvSpPr>
          <p:cNvPr id="781" name="Google Shape;781;p83"/>
          <p:cNvSpPr txBox="1"/>
          <p:nvPr/>
        </p:nvSpPr>
        <p:spPr>
          <a:xfrm>
            <a:off x="916939" y="1329943"/>
            <a:ext cx="9432925" cy="1348105"/>
          </a:xfrm>
          <a:prstGeom prst="rect">
            <a:avLst/>
          </a:prstGeom>
          <a:noFill/>
          <a:ln>
            <a:noFill/>
          </a:ln>
        </p:spPr>
        <p:txBody>
          <a:bodyPr anchorCtr="0" anchor="t" bIns="0" lIns="0" spcFirstLastPara="1" rIns="0" wrap="square" tIns="60950">
            <a:spAutoFit/>
          </a:bodyPr>
          <a:lstStyle/>
          <a:p>
            <a:pPr indent="-228600" lvl="0" marL="241300" marR="5080" rtl="0" algn="l">
              <a:lnSpc>
                <a:spcPct val="107857"/>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One of the important techniques for local optimization begin by  transforming a basic block into a DAG (directed acyclic graph).</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3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DAG creation for a basic block as follows:</a:t>
            </a:r>
            <a:endParaRPr b="0" i="0" sz="2800" u="none" cap="none" strike="noStrike">
              <a:solidFill>
                <a:schemeClr val="dk1"/>
              </a:solidFill>
              <a:latin typeface="Calibri"/>
              <a:ea typeface="Calibri"/>
              <a:cs typeface="Calibri"/>
              <a:sym typeface="Calibri"/>
            </a:endParaRPr>
          </a:p>
        </p:txBody>
      </p:sp>
      <p:graphicFrame>
        <p:nvGraphicFramePr>
          <p:cNvPr id="782" name="Google Shape;782;p83"/>
          <p:cNvGraphicFramePr/>
          <p:nvPr/>
        </p:nvGraphicFramePr>
        <p:xfrm>
          <a:off x="831850" y="2669285"/>
          <a:ext cx="3000000" cy="3000000"/>
        </p:xfrm>
        <a:graphic>
          <a:graphicData uri="http://schemas.openxmlformats.org/drawingml/2006/table">
            <a:tbl>
              <a:tblPr bandRow="1" firstRow="1">
                <a:noFill/>
                <a:tableStyleId>{A973F9C4-A40D-4897-9F9C-FA844AD5E5D4}</a:tableStyleId>
              </a:tblPr>
              <a:tblGrid>
                <a:gridCol w="5460375"/>
                <a:gridCol w="5460375"/>
              </a:tblGrid>
              <a:tr h="394850">
                <a:tc>
                  <a:txBody>
                    <a:bodyPr/>
                    <a:lstStyle/>
                    <a:p>
                      <a:pPr indent="0" lvl="0" marL="127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Condition for Basic blocks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c>
                  <a:txBody>
                    <a:bodyPr/>
                    <a:lstStyle/>
                    <a:p>
                      <a:pPr indent="0" lvl="0" marL="127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Calibri"/>
                          <a:ea typeface="Calibri"/>
                          <a:cs typeface="Calibri"/>
                          <a:sym typeface="Calibri"/>
                        </a:rPr>
                        <a:t>DAG Representation</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5B9BD4"/>
                    </a:solidFill>
                  </a:tcPr>
                </a:tc>
              </a:tr>
              <a:tr h="685425">
                <a:tc>
                  <a:txBody>
                    <a:bodyPr/>
                    <a:lstStyle/>
                    <a:p>
                      <a:pPr indent="0" lvl="0" marL="9144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For each of the initial values of the variables appearing</a:t>
                      </a:r>
                      <a:endParaRPr sz="1800" u="none" cap="none" strike="noStrike">
                        <a:latin typeface="Calibri"/>
                        <a:ea typeface="Calibri"/>
                        <a:cs typeface="Calibri"/>
                        <a:sym typeface="Calibri"/>
                      </a:endParaRPr>
                    </a:p>
                    <a:p>
                      <a:pPr indent="0" lvl="0" marL="9144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in the basic block</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Considered as </a:t>
                      </a:r>
                      <a:r>
                        <a:rPr b="1" lang="en-US" sz="1800" u="none" cap="none" strike="noStrike">
                          <a:solidFill>
                            <a:srgbClr val="FF0000"/>
                          </a:solidFill>
                          <a:latin typeface="Calibri"/>
                          <a:ea typeface="Calibri"/>
                          <a:cs typeface="Calibri"/>
                          <a:sym typeface="Calibri"/>
                        </a:rPr>
                        <a:t>Node</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685550">
                <a:tc>
                  <a:txBody>
                    <a:bodyPr/>
                    <a:lstStyle/>
                    <a:p>
                      <a:pPr indent="0" lvl="0" marL="9144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With each statement s within the block</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Considered </a:t>
                      </a:r>
                      <a:r>
                        <a:rPr b="1" lang="en-US" sz="1800" u="none" cap="none" strike="noStrike">
                          <a:solidFill>
                            <a:srgbClr val="FF0000"/>
                          </a:solidFill>
                          <a:latin typeface="Calibri"/>
                          <a:ea typeface="Calibri"/>
                          <a:cs typeface="Calibri"/>
                          <a:sym typeface="Calibri"/>
                        </a:rPr>
                        <a:t>Node N </a:t>
                      </a:r>
                      <a:r>
                        <a:rPr lang="en-US" sz="1800" u="none" cap="none" strike="noStrike">
                          <a:latin typeface="Calibri"/>
                          <a:ea typeface="Calibri"/>
                          <a:cs typeface="Calibri"/>
                          <a:sym typeface="Calibri"/>
                        </a:rPr>
                        <a:t>is associated with s (statement)</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r h="685550">
                <a:tc>
                  <a:txBody>
                    <a:bodyPr/>
                    <a:lstStyle/>
                    <a:p>
                      <a:pPr indent="0" lvl="0" marL="9144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Statements that are the last definitions, prior to s, and of</a:t>
                      </a:r>
                      <a:endParaRPr sz="1800" u="none" cap="none" strike="noStrike">
                        <a:latin typeface="Calibri"/>
                        <a:ea typeface="Calibri"/>
                        <a:cs typeface="Calibri"/>
                        <a:sym typeface="Calibri"/>
                      </a:endParaRPr>
                    </a:p>
                    <a:p>
                      <a:pPr indent="0" lvl="0" marL="91440" marR="0" rtl="0" algn="l">
                        <a:lnSpc>
                          <a:spcPct val="100000"/>
                        </a:lnSpc>
                        <a:spcBef>
                          <a:spcPts val="5"/>
                        </a:spcBef>
                        <a:spcAft>
                          <a:spcPts val="0"/>
                        </a:spcAft>
                        <a:buClr>
                          <a:srgbClr val="000000"/>
                        </a:buClr>
                        <a:buSzPts val="1800"/>
                        <a:buFont typeface="Arial"/>
                        <a:buNone/>
                      </a:pPr>
                      <a:r>
                        <a:rPr lang="en-US" sz="1800" u="none" cap="none" strike="noStrike">
                          <a:latin typeface="Calibri"/>
                          <a:ea typeface="Calibri"/>
                          <a:cs typeface="Calibri"/>
                          <a:sym typeface="Calibri"/>
                        </a:rPr>
                        <a:t>the operands used by 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Considered </a:t>
                      </a:r>
                      <a:r>
                        <a:rPr b="1" lang="en-US" sz="1800" u="none" cap="none" strike="noStrike">
                          <a:solidFill>
                            <a:srgbClr val="FF0000"/>
                          </a:solidFill>
                          <a:latin typeface="Calibri"/>
                          <a:ea typeface="Calibri"/>
                          <a:cs typeface="Calibri"/>
                          <a:sym typeface="Calibri"/>
                        </a:rPr>
                        <a:t>Children's of N</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EEE"/>
                    </a:solidFill>
                  </a:tcPr>
                </a:tc>
              </a:tr>
              <a:tr h="681375">
                <a:tc>
                  <a:txBody>
                    <a:bodyPr/>
                    <a:lstStyle/>
                    <a:p>
                      <a:pPr indent="0" lvl="0" marL="91440"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Variables which are </a:t>
                      </a:r>
                      <a:r>
                        <a:rPr i="1" lang="en-US" sz="1800" u="none" cap="none" strike="noStrike">
                          <a:latin typeface="Calibri"/>
                          <a:ea typeface="Calibri"/>
                          <a:cs typeface="Calibri"/>
                          <a:sym typeface="Calibri"/>
                        </a:rPr>
                        <a:t>live on exit </a:t>
                      </a:r>
                      <a:r>
                        <a:rPr lang="en-US" sz="1800" u="none" cap="none" strike="noStrike">
                          <a:latin typeface="Calibri"/>
                          <a:ea typeface="Calibri"/>
                          <a:cs typeface="Calibri"/>
                          <a:sym typeface="Calibri"/>
                        </a:rPr>
                        <a:t>from the block</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Considered as </a:t>
                      </a:r>
                      <a:r>
                        <a:rPr b="1" i="1" lang="en-US" sz="1800" u="none" cap="none" strike="noStrike">
                          <a:solidFill>
                            <a:srgbClr val="FF0000"/>
                          </a:solidFill>
                          <a:latin typeface="Calibri"/>
                          <a:ea typeface="Calibri"/>
                          <a:cs typeface="Calibri"/>
                          <a:sym typeface="Calibri"/>
                        </a:rPr>
                        <a:t>output nodes</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AEEF7"/>
                    </a:solidFill>
                  </a:tcPr>
                </a:tc>
              </a:tr>
            </a:tbl>
          </a:graphicData>
        </a:graphic>
      </p:graphicFrame>
      <p:pic>
        <p:nvPicPr>
          <p:cNvPr id="783" name="Google Shape;783;p83"/>
          <p:cNvPicPr preferRelativeResize="0"/>
          <p:nvPr/>
        </p:nvPicPr>
        <p:blipFill rotWithShape="1">
          <a:blip r:embed="rId3">
            <a:alphaModFix/>
          </a:blip>
          <a:srcRect b="0" l="0" r="0" t="0"/>
          <a:stretch/>
        </p:blipFill>
        <p:spPr>
          <a:xfrm>
            <a:off x="1373124" y="5986271"/>
            <a:ext cx="9573768" cy="370332"/>
          </a:xfrm>
          <a:prstGeom prst="rect">
            <a:avLst/>
          </a:prstGeom>
          <a:noFill/>
          <a:ln>
            <a:noFill/>
          </a:ln>
        </p:spPr>
      </p:pic>
      <p:sp>
        <p:nvSpPr>
          <p:cNvPr id="784" name="Google Shape;784;p83"/>
          <p:cNvSpPr txBox="1"/>
          <p:nvPr/>
        </p:nvSpPr>
        <p:spPr>
          <a:xfrm>
            <a:off x="1373124" y="5986271"/>
            <a:ext cx="9573895" cy="370840"/>
          </a:xfrm>
          <a:prstGeom prst="rect">
            <a:avLst/>
          </a:prstGeom>
          <a:noFill/>
          <a:ln cap="flat" cmpd="sng" w="9525">
            <a:solidFill>
              <a:srgbClr val="6FAC46"/>
            </a:solidFill>
            <a:prstDash val="solid"/>
            <a:round/>
            <a:headEnd len="sm" w="sm" type="none"/>
            <a:tailEnd len="sm" w="sm" type="none"/>
          </a:ln>
        </p:spPr>
        <p:txBody>
          <a:bodyPr anchorCtr="0" anchor="t" bIns="0" lIns="0" spcFirstLastPara="1" rIns="0" wrap="square" tIns="33000">
            <a:spAutoFit/>
          </a:bodyPr>
          <a:lstStyle/>
          <a:p>
            <a:pPr indent="0" lvl="0" marL="92075"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Calculation of these "live variables" is a matter for global flow analysis</a:t>
            </a:r>
            <a:endParaRPr b="0" i="0" sz="1800" u="none" cap="none" strike="noStrike">
              <a:solidFill>
                <a:schemeClr val="dk1"/>
              </a:solidFill>
              <a:latin typeface="Calibri"/>
              <a:ea typeface="Calibri"/>
              <a:cs typeface="Calibri"/>
              <a:sym typeface="Calibri"/>
            </a:endParaRPr>
          </a:p>
        </p:txBody>
      </p:sp>
      <p:sp>
        <p:nvSpPr>
          <p:cNvPr id="785" name="Google Shape;785;p8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86" name="Google Shape;786;p8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792" name="Google Shape;792;p8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793" name="Google Shape;793;p84"/>
          <p:cNvSpPr txBox="1"/>
          <p:nvPr>
            <p:ph type="title"/>
          </p:nvPr>
        </p:nvSpPr>
        <p:spPr>
          <a:xfrm>
            <a:off x="916939" y="609676"/>
            <a:ext cx="891794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The DAG Representation of Basic Blocks</a:t>
            </a:r>
            <a:endParaRPr sz="4400"/>
          </a:p>
        </p:txBody>
      </p:sp>
      <p:sp>
        <p:nvSpPr>
          <p:cNvPr id="794" name="Google Shape;794;p84"/>
          <p:cNvSpPr txBox="1"/>
          <p:nvPr/>
        </p:nvSpPr>
        <p:spPr>
          <a:xfrm>
            <a:off x="916939" y="1717547"/>
            <a:ext cx="10224135" cy="4075429"/>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Using DAG following code improving transformations can be done</a:t>
            </a:r>
            <a:endParaRPr b="0" i="0" sz="2800" u="none" cap="none" strike="noStrike">
              <a:solidFill>
                <a:schemeClr val="dk1"/>
              </a:solidFill>
              <a:latin typeface="Calibri"/>
              <a:ea typeface="Calibri"/>
              <a:cs typeface="Calibri"/>
              <a:sym typeface="Calibri"/>
            </a:endParaRPr>
          </a:p>
          <a:p>
            <a:pPr indent="-515619" lvl="0" marL="527685" marR="5080" rtl="0" algn="l">
              <a:lnSpc>
                <a:spcPct val="96071"/>
              </a:lnSpc>
              <a:spcBef>
                <a:spcPts val="975"/>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We can </a:t>
            </a:r>
            <a:r>
              <a:rPr b="1" i="0" lang="en-US" sz="2800" u="none" cap="none" strike="noStrike">
                <a:solidFill>
                  <a:srgbClr val="FF0000"/>
                </a:solidFill>
                <a:latin typeface="Calibri"/>
                <a:ea typeface="Calibri"/>
                <a:cs typeface="Calibri"/>
                <a:sym typeface="Calibri"/>
              </a:rPr>
              <a:t>eliminate </a:t>
            </a:r>
            <a:r>
              <a:rPr b="1" i="1" lang="en-US" sz="2800" u="none" cap="none" strike="noStrike">
                <a:solidFill>
                  <a:srgbClr val="FF0000"/>
                </a:solidFill>
                <a:latin typeface="Calibri"/>
                <a:ea typeface="Calibri"/>
                <a:cs typeface="Calibri"/>
                <a:sym typeface="Calibri"/>
              </a:rPr>
              <a:t>local common sub-expressions</a:t>
            </a:r>
            <a:r>
              <a:rPr b="0" i="1"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that is,  instructions that compute a value that has already been computed.</a:t>
            </a:r>
            <a:endParaRPr b="0" i="0" sz="2800" u="none" cap="none" strike="noStrike">
              <a:solidFill>
                <a:schemeClr val="dk1"/>
              </a:solidFill>
              <a:latin typeface="Calibri"/>
              <a:ea typeface="Calibri"/>
              <a:cs typeface="Calibri"/>
              <a:sym typeface="Calibri"/>
            </a:endParaRPr>
          </a:p>
          <a:p>
            <a:pPr indent="-515619" lvl="0" marL="527685" marR="336550" rtl="0" algn="l">
              <a:lnSpc>
                <a:spcPct val="96071"/>
              </a:lnSpc>
              <a:spcBef>
                <a:spcPts val="1005"/>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We can </a:t>
            </a:r>
            <a:r>
              <a:rPr b="1" i="0" lang="en-US" sz="2800" u="none" cap="none" strike="noStrike">
                <a:solidFill>
                  <a:srgbClr val="FF0000"/>
                </a:solidFill>
                <a:latin typeface="Calibri"/>
                <a:ea typeface="Calibri"/>
                <a:cs typeface="Calibri"/>
                <a:sym typeface="Calibri"/>
              </a:rPr>
              <a:t>eliminate </a:t>
            </a:r>
            <a:r>
              <a:rPr b="1" i="1" lang="en-US" sz="2800" u="none" cap="none" strike="noStrike">
                <a:solidFill>
                  <a:srgbClr val="FF0000"/>
                </a:solidFill>
                <a:latin typeface="Calibri"/>
                <a:ea typeface="Calibri"/>
                <a:cs typeface="Calibri"/>
                <a:sym typeface="Calibri"/>
              </a:rPr>
              <a:t>dead code</a:t>
            </a:r>
            <a:r>
              <a:rPr b="0" i="1"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that is, instructions that compute a  value that is never used.</a:t>
            </a:r>
            <a:endParaRPr b="0" i="0" sz="2800" u="none" cap="none" strike="noStrike">
              <a:solidFill>
                <a:schemeClr val="dk1"/>
              </a:solidFill>
              <a:latin typeface="Calibri"/>
              <a:ea typeface="Calibri"/>
              <a:cs typeface="Calibri"/>
              <a:sym typeface="Calibri"/>
            </a:endParaRPr>
          </a:p>
          <a:p>
            <a:pPr indent="-515619" lvl="0" marL="527685" marR="309245" rtl="0" algn="just">
              <a:lnSpc>
                <a:spcPct val="80000"/>
              </a:lnSpc>
              <a:spcBef>
                <a:spcPts val="1015"/>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We can </a:t>
            </a:r>
            <a:r>
              <a:rPr b="1" i="0" lang="en-US" sz="2800" u="none" cap="none" strike="noStrike">
                <a:solidFill>
                  <a:srgbClr val="FF0000"/>
                </a:solidFill>
                <a:latin typeface="Calibri"/>
                <a:ea typeface="Calibri"/>
                <a:cs typeface="Calibri"/>
                <a:sym typeface="Calibri"/>
              </a:rPr>
              <a:t>reorder statements </a:t>
            </a:r>
            <a:r>
              <a:rPr b="0" i="0" lang="en-US" sz="2800" u="none" cap="none" strike="noStrike">
                <a:solidFill>
                  <a:schemeClr val="dk1"/>
                </a:solidFill>
                <a:latin typeface="Calibri"/>
                <a:ea typeface="Calibri"/>
                <a:cs typeface="Calibri"/>
                <a:sym typeface="Calibri"/>
              </a:rPr>
              <a:t>that do not depend on one another;  such reordering may reduce the time a temporary value needs to  be preserved in a register.</a:t>
            </a:r>
            <a:endParaRPr b="0" i="0" sz="2800" u="none" cap="none" strike="noStrike">
              <a:solidFill>
                <a:schemeClr val="dk1"/>
              </a:solidFill>
              <a:latin typeface="Calibri"/>
              <a:ea typeface="Calibri"/>
              <a:cs typeface="Calibri"/>
              <a:sym typeface="Calibri"/>
            </a:endParaRPr>
          </a:p>
          <a:p>
            <a:pPr indent="-515619" lvl="0" marL="527685" marR="67310" rtl="0" algn="just">
              <a:lnSpc>
                <a:spcPct val="80000"/>
              </a:lnSpc>
              <a:spcBef>
                <a:spcPts val="994"/>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We can </a:t>
            </a:r>
            <a:r>
              <a:rPr b="1" i="0" lang="en-US" sz="2800" u="none" cap="none" strike="noStrike">
                <a:solidFill>
                  <a:srgbClr val="FF0000"/>
                </a:solidFill>
                <a:latin typeface="Calibri"/>
                <a:ea typeface="Calibri"/>
                <a:cs typeface="Calibri"/>
                <a:sym typeface="Calibri"/>
              </a:rPr>
              <a:t>apply algebraic laws to reorder operands </a:t>
            </a:r>
            <a:r>
              <a:rPr b="0" i="0" lang="en-US" sz="2800" u="none" cap="none" strike="noStrike">
                <a:solidFill>
                  <a:schemeClr val="dk1"/>
                </a:solidFill>
                <a:latin typeface="Calibri"/>
                <a:ea typeface="Calibri"/>
                <a:cs typeface="Calibri"/>
                <a:sym typeface="Calibri"/>
              </a:rPr>
              <a:t>of three-address  instructions, and sometimes hereby simplify the computation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00" name="Google Shape;800;p8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801" name="Google Shape;801;p85"/>
          <p:cNvSpPr txBox="1"/>
          <p:nvPr>
            <p:ph type="title"/>
          </p:nvPr>
        </p:nvSpPr>
        <p:spPr>
          <a:xfrm>
            <a:off x="916939" y="609676"/>
            <a:ext cx="88207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Finding Local Common Sub expressions</a:t>
            </a:r>
            <a:endParaRPr sz="4400"/>
          </a:p>
        </p:txBody>
      </p:sp>
      <p:sp>
        <p:nvSpPr>
          <p:cNvPr id="802" name="Google Shape;802;p85"/>
          <p:cNvSpPr txBox="1"/>
          <p:nvPr/>
        </p:nvSpPr>
        <p:spPr>
          <a:xfrm>
            <a:off x="916939" y="1793189"/>
            <a:ext cx="10269855" cy="2627630"/>
          </a:xfrm>
          <a:prstGeom prst="rect">
            <a:avLst/>
          </a:prstGeom>
          <a:noFill/>
          <a:ln>
            <a:noFill/>
          </a:ln>
        </p:spPr>
        <p:txBody>
          <a:bodyPr anchorCtr="0" anchor="t" bIns="0" lIns="0" spcFirstLastPara="1" rIns="0" wrap="square" tIns="55225">
            <a:spAutoFit/>
          </a:bodyPr>
          <a:lstStyle/>
          <a:p>
            <a:pPr indent="-228600" lvl="0" marL="241300" marR="508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Common sub-expressions can be detected by noticing, as a new node  M is about to be added, whether there is an existing node N with the  same children, in the same order, and with the same operator.</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so, N computes the same value as M and may be used in its place.</a:t>
            </a:r>
            <a:endParaRPr b="0" i="0" sz="2800" u="none" cap="none" strike="noStrike">
              <a:solidFill>
                <a:schemeClr val="dk1"/>
              </a:solidFill>
              <a:latin typeface="Calibri"/>
              <a:ea typeface="Calibri"/>
              <a:cs typeface="Calibri"/>
              <a:sym typeface="Calibri"/>
            </a:endParaRPr>
          </a:p>
          <a:p>
            <a:pPr indent="-228600" lvl="0" marL="241300" marR="605790"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technique was introduced as the "</a:t>
            </a:r>
            <a:r>
              <a:rPr b="1" i="0" lang="en-US" sz="2800" u="none" cap="none" strike="noStrike">
                <a:solidFill>
                  <a:srgbClr val="FF0000"/>
                </a:solidFill>
                <a:latin typeface="Calibri"/>
                <a:ea typeface="Calibri"/>
                <a:cs typeface="Calibri"/>
                <a:sym typeface="Calibri"/>
              </a:rPr>
              <a:t>value-number" </a:t>
            </a:r>
            <a:r>
              <a:rPr b="0" i="0" lang="en-US" sz="2800" u="none" cap="none" strike="noStrike">
                <a:solidFill>
                  <a:schemeClr val="dk1"/>
                </a:solidFill>
                <a:latin typeface="Calibri"/>
                <a:ea typeface="Calibri"/>
                <a:cs typeface="Calibri"/>
                <a:sym typeface="Calibri"/>
              </a:rPr>
              <a:t>method of  detecting common sub-expressions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86"/>
          <p:cNvPicPr preferRelativeResize="0"/>
          <p:nvPr/>
        </p:nvPicPr>
        <p:blipFill rotWithShape="1">
          <a:blip r:embed="rId3">
            <a:alphaModFix/>
          </a:blip>
          <a:srcRect b="0" l="0" r="0" t="0"/>
          <a:stretch/>
        </p:blipFill>
        <p:spPr>
          <a:xfrm>
            <a:off x="1924848" y="859813"/>
            <a:ext cx="1510296" cy="1374717"/>
          </a:xfrm>
          <a:prstGeom prst="rect">
            <a:avLst/>
          </a:prstGeom>
          <a:noFill/>
          <a:ln>
            <a:noFill/>
          </a:ln>
        </p:spPr>
      </p:pic>
      <p:pic>
        <p:nvPicPr>
          <p:cNvPr id="808" name="Google Shape;808;p86"/>
          <p:cNvPicPr preferRelativeResize="0"/>
          <p:nvPr/>
        </p:nvPicPr>
        <p:blipFill rotWithShape="1">
          <a:blip r:embed="rId4">
            <a:alphaModFix/>
          </a:blip>
          <a:srcRect b="0" l="0" r="0" t="0"/>
          <a:stretch/>
        </p:blipFill>
        <p:spPr>
          <a:xfrm>
            <a:off x="5249697" y="387253"/>
            <a:ext cx="3021118" cy="2217059"/>
          </a:xfrm>
          <a:prstGeom prst="rect">
            <a:avLst/>
          </a:prstGeom>
          <a:noFill/>
          <a:ln>
            <a:noFill/>
          </a:ln>
        </p:spPr>
      </p:pic>
      <p:pic>
        <p:nvPicPr>
          <p:cNvPr id="809" name="Google Shape;809;p86"/>
          <p:cNvPicPr preferRelativeResize="0"/>
          <p:nvPr/>
        </p:nvPicPr>
        <p:blipFill rotWithShape="1">
          <a:blip r:embed="rId5">
            <a:alphaModFix/>
          </a:blip>
          <a:srcRect b="0" l="0" r="0" t="0"/>
          <a:stretch/>
        </p:blipFill>
        <p:spPr>
          <a:xfrm>
            <a:off x="2009234" y="4482693"/>
            <a:ext cx="1793861" cy="1551635"/>
          </a:xfrm>
          <a:prstGeom prst="rect">
            <a:avLst/>
          </a:prstGeom>
          <a:noFill/>
          <a:ln>
            <a:noFill/>
          </a:ln>
        </p:spPr>
      </p:pic>
      <p:pic>
        <p:nvPicPr>
          <p:cNvPr id="810" name="Google Shape;810;p86"/>
          <p:cNvPicPr preferRelativeResize="0"/>
          <p:nvPr/>
        </p:nvPicPr>
        <p:blipFill rotWithShape="1">
          <a:blip r:embed="rId6">
            <a:alphaModFix/>
          </a:blip>
          <a:srcRect b="0" l="0" r="0" t="0"/>
          <a:stretch/>
        </p:blipFill>
        <p:spPr>
          <a:xfrm>
            <a:off x="6302202" y="3929302"/>
            <a:ext cx="2686151" cy="1925953"/>
          </a:xfrm>
          <a:prstGeom prst="rect">
            <a:avLst/>
          </a:prstGeom>
          <a:noFill/>
          <a:ln>
            <a:noFill/>
          </a:ln>
        </p:spPr>
      </p:pic>
      <p:grpSp>
        <p:nvGrpSpPr>
          <p:cNvPr id="811" name="Google Shape;811;p86"/>
          <p:cNvGrpSpPr/>
          <p:nvPr/>
        </p:nvGrpSpPr>
        <p:grpSpPr>
          <a:xfrm>
            <a:off x="4143755" y="1327404"/>
            <a:ext cx="1146175" cy="388620"/>
            <a:chOff x="4143755" y="1327404"/>
            <a:chExt cx="1146175" cy="388620"/>
          </a:xfrm>
        </p:grpSpPr>
        <p:sp>
          <p:nvSpPr>
            <p:cNvPr id="812" name="Google Shape;812;p86"/>
            <p:cNvSpPr/>
            <p:nvPr/>
          </p:nvSpPr>
          <p:spPr>
            <a:xfrm>
              <a:off x="4143755" y="1327404"/>
              <a:ext cx="1146175" cy="388620"/>
            </a:xfrm>
            <a:custGeom>
              <a:rect b="b" l="l" r="r" t="t"/>
              <a:pathLst>
                <a:path extrusionOk="0" h="388619" w="1146175">
                  <a:moveTo>
                    <a:pt x="951738" y="0"/>
                  </a:moveTo>
                  <a:lnTo>
                    <a:pt x="951738" y="97155"/>
                  </a:lnTo>
                  <a:lnTo>
                    <a:pt x="0" y="97155"/>
                  </a:lnTo>
                  <a:lnTo>
                    <a:pt x="0" y="291465"/>
                  </a:lnTo>
                  <a:lnTo>
                    <a:pt x="951738" y="291465"/>
                  </a:lnTo>
                  <a:lnTo>
                    <a:pt x="951738" y="388620"/>
                  </a:lnTo>
                  <a:lnTo>
                    <a:pt x="1146048" y="194310"/>
                  </a:lnTo>
                  <a:lnTo>
                    <a:pt x="951738"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3" name="Google Shape;813;p86"/>
            <p:cNvSpPr/>
            <p:nvPr/>
          </p:nvSpPr>
          <p:spPr>
            <a:xfrm>
              <a:off x="4143755" y="1327404"/>
              <a:ext cx="1146175" cy="388620"/>
            </a:xfrm>
            <a:custGeom>
              <a:rect b="b" l="l" r="r" t="t"/>
              <a:pathLst>
                <a:path extrusionOk="0" h="388619" w="1146175">
                  <a:moveTo>
                    <a:pt x="0" y="97155"/>
                  </a:moveTo>
                  <a:lnTo>
                    <a:pt x="951738" y="97155"/>
                  </a:lnTo>
                  <a:lnTo>
                    <a:pt x="951738" y="0"/>
                  </a:lnTo>
                  <a:lnTo>
                    <a:pt x="1146048" y="194310"/>
                  </a:lnTo>
                  <a:lnTo>
                    <a:pt x="951738" y="388620"/>
                  </a:lnTo>
                  <a:lnTo>
                    <a:pt x="951738" y="291465"/>
                  </a:lnTo>
                  <a:lnTo>
                    <a:pt x="0" y="291465"/>
                  </a:lnTo>
                  <a:lnTo>
                    <a:pt x="0" y="9715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14" name="Google Shape;814;p86"/>
          <p:cNvGrpSpPr/>
          <p:nvPr/>
        </p:nvGrpSpPr>
        <p:grpSpPr>
          <a:xfrm>
            <a:off x="4597907" y="5234940"/>
            <a:ext cx="1146175" cy="387350"/>
            <a:chOff x="4597907" y="5234940"/>
            <a:chExt cx="1146175" cy="387350"/>
          </a:xfrm>
        </p:grpSpPr>
        <p:sp>
          <p:nvSpPr>
            <p:cNvPr id="815" name="Google Shape;815;p86"/>
            <p:cNvSpPr/>
            <p:nvPr/>
          </p:nvSpPr>
          <p:spPr>
            <a:xfrm>
              <a:off x="4597907" y="5234940"/>
              <a:ext cx="1146175" cy="387350"/>
            </a:xfrm>
            <a:custGeom>
              <a:rect b="b" l="l" r="r" t="t"/>
              <a:pathLst>
                <a:path extrusionOk="0" h="387350" w="1146175">
                  <a:moveTo>
                    <a:pt x="952500" y="0"/>
                  </a:moveTo>
                  <a:lnTo>
                    <a:pt x="952500" y="96774"/>
                  </a:lnTo>
                  <a:lnTo>
                    <a:pt x="0" y="96774"/>
                  </a:lnTo>
                  <a:lnTo>
                    <a:pt x="0" y="290322"/>
                  </a:lnTo>
                  <a:lnTo>
                    <a:pt x="952500" y="290322"/>
                  </a:lnTo>
                  <a:lnTo>
                    <a:pt x="952500" y="387096"/>
                  </a:lnTo>
                  <a:lnTo>
                    <a:pt x="1146047" y="193548"/>
                  </a:lnTo>
                  <a:lnTo>
                    <a:pt x="952500"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6" name="Google Shape;816;p86"/>
            <p:cNvSpPr/>
            <p:nvPr/>
          </p:nvSpPr>
          <p:spPr>
            <a:xfrm>
              <a:off x="4597907" y="5234940"/>
              <a:ext cx="1146175" cy="387350"/>
            </a:xfrm>
            <a:custGeom>
              <a:rect b="b" l="l" r="r" t="t"/>
              <a:pathLst>
                <a:path extrusionOk="0" h="387350" w="1146175">
                  <a:moveTo>
                    <a:pt x="0" y="96774"/>
                  </a:moveTo>
                  <a:lnTo>
                    <a:pt x="952500" y="96774"/>
                  </a:lnTo>
                  <a:lnTo>
                    <a:pt x="952500" y="0"/>
                  </a:lnTo>
                  <a:lnTo>
                    <a:pt x="1146047" y="193548"/>
                  </a:lnTo>
                  <a:lnTo>
                    <a:pt x="952500" y="387096"/>
                  </a:lnTo>
                  <a:lnTo>
                    <a:pt x="952500" y="290322"/>
                  </a:lnTo>
                  <a:lnTo>
                    <a:pt x="0" y="290322"/>
                  </a:lnTo>
                  <a:lnTo>
                    <a:pt x="0" y="96774"/>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17" name="Google Shape;817;p86"/>
          <p:cNvSpPr txBox="1"/>
          <p:nvPr/>
        </p:nvSpPr>
        <p:spPr>
          <a:xfrm rot="-5400000">
            <a:off x="-253633" y="5518920"/>
            <a:ext cx="1717675" cy="533400"/>
          </a:xfrm>
          <a:prstGeom prst="rect">
            <a:avLst/>
          </a:prstGeom>
          <a:noFill/>
          <a:ln>
            <a:noFill/>
          </a:ln>
        </p:spPr>
        <p:txBody>
          <a:bodyPr anchorCtr="0" anchor="t" bIns="0" lIns="0" spcFirstLastPara="1" rIns="0" wrap="square" tIns="0">
            <a:spAutoFit/>
          </a:bodyPr>
          <a:lstStyle/>
          <a:p>
            <a:pPr indent="0" lvl="0" marL="12700" marR="0" rtl="0" algn="l">
              <a:lnSpc>
                <a:spcPct val="97375"/>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Example</a:t>
            </a:r>
            <a:endParaRPr b="0" i="0" sz="4000" u="none" cap="none" strike="noStrike">
              <a:solidFill>
                <a:schemeClr val="dk1"/>
              </a:solidFill>
              <a:latin typeface="Calibri"/>
              <a:ea typeface="Calibri"/>
              <a:cs typeface="Calibri"/>
              <a:sym typeface="Calibri"/>
            </a:endParaRPr>
          </a:p>
        </p:txBody>
      </p:sp>
      <p:sp>
        <p:nvSpPr>
          <p:cNvPr id="818" name="Google Shape;818;p8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19" name="Google Shape;819;p8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grpSp>
        <p:nvGrpSpPr>
          <p:cNvPr id="824" name="Google Shape;824;p87"/>
          <p:cNvGrpSpPr/>
          <p:nvPr/>
        </p:nvGrpSpPr>
        <p:grpSpPr>
          <a:xfrm>
            <a:off x="323088" y="259079"/>
            <a:ext cx="2124710" cy="1667510"/>
            <a:chOff x="323088" y="259079"/>
            <a:chExt cx="2124710" cy="1667510"/>
          </a:xfrm>
        </p:grpSpPr>
        <p:pic>
          <p:nvPicPr>
            <p:cNvPr id="825" name="Google Shape;825;p87"/>
            <p:cNvPicPr preferRelativeResize="0"/>
            <p:nvPr/>
          </p:nvPicPr>
          <p:blipFill rotWithShape="1">
            <a:blip r:embed="rId3">
              <a:alphaModFix/>
            </a:blip>
            <a:srcRect b="0" l="0" r="0" t="0"/>
            <a:stretch/>
          </p:blipFill>
          <p:spPr>
            <a:xfrm>
              <a:off x="323088" y="259079"/>
              <a:ext cx="2124456" cy="1667256"/>
            </a:xfrm>
            <a:prstGeom prst="rect">
              <a:avLst/>
            </a:prstGeom>
            <a:noFill/>
            <a:ln>
              <a:noFill/>
            </a:ln>
          </p:spPr>
        </p:pic>
        <p:sp>
          <p:nvSpPr>
            <p:cNvPr id="826" name="Google Shape;826;p87"/>
            <p:cNvSpPr/>
            <p:nvPr/>
          </p:nvSpPr>
          <p:spPr>
            <a:xfrm>
              <a:off x="323088" y="259079"/>
              <a:ext cx="2124710" cy="1667510"/>
            </a:xfrm>
            <a:custGeom>
              <a:rect b="b" l="l" r="r" t="t"/>
              <a:pathLst>
                <a:path extrusionOk="0" h="1667510" w="2124710">
                  <a:moveTo>
                    <a:pt x="0" y="277875"/>
                  </a:moveTo>
                  <a:lnTo>
                    <a:pt x="3636" y="232815"/>
                  </a:lnTo>
                  <a:lnTo>
                    <a:pt x="14166" y="190065"/>
                  </a:lnTo>
                  <a:lnTo>
                    <a:pt x="31015" y="150198"/>
                  </a:lnTo>
                  <a:lnTo>
                    <a:pt x="53613" y="113787"/>
                  </a:lnTo>
                  <a:lnTo>
                    <a:pt x="81387" y="81407"/>
                  </a:lnTo>
                  <a:lnTo>
                    <a:pt x="113765" y="53628"/>
                  </a:lnTo>
                  <a:lnTo>
                    <a:pt x="150175" y="31025"/>
                  </a:lnTo>
                  <a:lnTo>
                    <a:pt x="190045" y="14171"/>
                  </a:lnTo>
                  <a:lnTo>
                    <a:pt x="232803" y="3638"/>
                  </a:lnTo>
                  <a:lnTo>
                    <a:pt x="277876" y="0"/>
                  </a:lnTo>
                  <a:lnTo>
                    <a:pt x="1846580" y="0"/>
                  </a:lnTo>
                  <a:lnTo>
                    <a:pt x="1891640" y="3638"/>
                  </a:lnTo>
                  <a:lnTo>
                    <a:pt x="1934390" y="14171"/>
                  </a:lnTo>
                  <a:lnTo>
                    <a:pt x="1974257" y="31025"/>
                  </a:lnTo>
                  <a:lnTo>
                    <a:pt x="2010668" y="53628"/>
                  </a:lnTo>
                  <a:lnTo>
                    <a:pt x="2043049" y="81406"/>
                  </a:lnTo>
                  <a:lnTo>
                    <a:pt x="2070827" y="113787"/>
                  </a:lnTo>
                  <a:lnTo>
                    <a:pt x="2093430" y="150198"/>
                  </a:lnTo>
                  <a:lnTo>
                    <a:pt x="2110284" y="190065"/>
                  </a:lnTo>
                  <a:lnTo>
                    <a:pt x="2120817" y="232815"/>
                  </a:lnTo>
                  <a:lnTo>
                    <a:pt x="2124456" y="277875"/>
                  </a:lnTo>
                  <a:lnTo>
                    <a:pt x="2124456" y="1389380"/>
                  </a:lnTo>
                  <a:lnTo>
                    <a:pt x="2120817" y="1434440"/>
                  </a:lnTo>
                  <a:lnTo>
                    <a:pt x="2110284" y="1477190"/>
                  </a:lnTo>
                  <a:lnTo>
                    <a:pt x="2093430" y="1517057"/>
                  </a:lnTo>
                  <a:lnTo>
                    <a:pt x="2070827" y="1553468"/>
                  </a:lnTo>
                  <a:lnTo>
                    <a:pt x="2043048" y="1585849"/>
                  </a:lnTo>
                  <a:lnTo>
                    <a:pt x="2010668" y="1613627"/>
                  </a:lnTo>
                  <a:lnTo>
                    <a:pt x="1974257" y="1636230"/>
                  </a:lnTo>
                  <a:lnTo>
                    <a:pt x="1934390" y="1653084"/>
                  </a:lnTo>
                  <a:lnTo>
                    <a:pt x="1891640" y="1663617"/>
                  </a:lnTo>
                  <a:lnTo>
                    <a:pt x="1846580" y="1667256"/>
                  </a:lnTo>
                  <a:lnTo>
                    <a:pt x="277876" y="1667256"/>
                  </a:lnTo>
                  <a:lnTo>
                    <a:pt x="232803" y="1663617"/>
                  </a:lnTo>
                  <a:lnTo>
                    <a:pt x="190045" y="1653084"/>
                  </a:lnTo>
                  <a:lnTo>
                    <a:pt x="150175" y="1636230"/>
                  </a:lnTo>
                  <a:lnTo>
                    <a:pt x="113765" y="1613627"/>
                  </a:lnTo>
                  <a:lnTo>
                    <a:pt x="81387" y="1585849"/>
                  </a:lnTo>
                  <a:lnTo>
                    <a:pt x="53613" y="1553468"/>
                  </a:lnTo>
                  <a:lnTo>
                    <a:pt x="31015" y="1517057"/>
                  </a:lnTo>
                  <a:lnTo>
                    <a:pt x="14166" y="1477190"/>
                  </a:lnTo>
                  <a:lnTo>
                    <a:pt x="3636" y="1434440"/>
                  </a:lnTo>
                  <a:lnTo>
                    <a:pt x="0" y="1389380"/>
                  </a:lnTo>
                  <a:lnTo>
                    <a:pt x="0" y="277875"/>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7" name="Google Shape;827;p87"/>
          <p:cNvSpPr txBox="1"/>
          <p:nvPr/>
        </p:nvSpPr>
        <p:spPr>
          <a:xfrm>
            <a:off x="707542" y="523443"/>
            <a:ext cx="1354455" cy="112331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3535" lvl="0" marL="375285" marR="0" rtl="0" algn="l">
              <a:lnSpc>
                <a:spcPct val="100000"/>
              </a:lnSpc>
              <a:spcBef>
                <a:spcPts val="5"/>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b = a - 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b + c</a:t>
            </a:r>
            <a:endParaRPr b="0" i="0" sz="1800" u="none" cap="none" strike="noStrike">
              <a:solidFill>
                <a:schemeClr val="dk1"/>
              </a:solidFill>
              <a:latin typeface="Cambria"/>
              <a:ea typeface="Cambria"/>
              <a:cs typeface="Cambria"/>
              <a:sym typeface="Cambria"/>
            </a:endParaRPr>
          </a:p>
          <a:p>
            <a:pPr indent="-343535" lvl="0" marL="37084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 d</a:t>
            </a:r>
            <a:endParaRPr b="0" i="0" sz="1800" u="none" cap="none" strike="noStrike">
              <a:solidFill>
                <a:schemeClr val="dk1"/>
              </a:solidFill>
              <a:latin typeface="Cambria"/>
              <a:ea typeface="Cambria"/>
              <a:cs typeface="Cambria"/>
              <a:sym typeface="Cambria"/>
            </a:endParaRPr>
          </a:p>
        </p:txBody>
      </p:sp>
      <p:grpSp>
        <p:nvGrpSpPr>
          <p:cNvPr id="828" name="Google Shape;828;p87"/>
          <p:cNvGrpSpPr/>
          <p:nvPr/>
        </p:nvGrpSpPr>
        <p:grpSpPr>
          <a:xfrm>
            <a:off x="423423" y="4040124"/>
            <a:ext cx="7730104" cy="2277741"/>
            <a:chOff x="423423" y="4040124"/>
            <a:chExt cx="7730104" cy="2277741"/>
          </a:xfrm>
        </p:grpSpPr>
        <p:pic>
          <p:nvPicPr>
            <p:cNvPr id="829" name="Google Shape;829;p87"/>
            <p:cNvPicPr preferRelativeResize="0"/>
            <p:nvPr/>
          </p:nvPicPr>
          <p:blipFill rotWithShape="1">
            <a:blip r:embed="rId4">
              <a:alphaModFix/>
            </a:blip>
            <a:srcRect b="0" l="0" r="0" t="0"/>
            <a:stretch/>
          </p:blipFill>
          <p:spPr>
            <a:xfrm>
              <a:off x="423423" y="4212493"/>
              <a:ext cx="2869097" cy="2105372"/>
            </a:xfrm>
            <a:prstGeom prst="rect">
              <a:avLst/>
            </a:prstGeom>
            <a:noFill/>
            <a:ln>
              <a:noFill/>
            </a:ln>
          </p:spPr>
        </p:pic>
        <p:pic>
          <p:nvPicPr>
            <p:cNvPr id="830" name="Google Shape;830;p87"/>
            <p:cNvPicPr preferRelativeResize="0"/>
            <p:nvPr/>
          </p:nvPicPr>
          <p:blipFill rotWithShape="1">
            <a:blip r:embed="rId5">
              <a:alphaModFix/>
            </a:blip>
            <a:srcRect b="0" l="0" r="0" t="0"/>
            <a:stretch/>
          </p:blipFill>
          <p:spPr>
            <a:xfrm>
              <a:off x="2879852" y="4040124"/>
              <a:ext cx="5273548" cy="2272284"/>
            </a:xfrm>
            <a:prstGeom prst="rect">
              <a:avLst/>
            </a:prstGeom>
            <a:noFill/>
            <a:ln>
              <a:noFill/>
            </a:ln>
          </p:spPr>
        </p:pic>
        <p:sp>
          <p:nvSpPr>
            <p:cNvPr id="831" name="Google Shape;831;p87"/>
            <p:cNvSpPr/>
            <p:nvPr/>
          </p:nvSpPr>
          <p:spPr>
            <a:xfrm>
              <a:off x="2879852" y="4040124"/>
              <a:ext cx="5273675" cy="2272665"/>
            </a:xfrm>
            <a:custGeom>
              <a:rect b="b" l="l" r="r" t="t"/>
              <a:pathLst>
                <a:path extrusionOk="0" h="2272665" w="5273675">
                  <a:moveTo>
                    <a:pt x="448563" y="378713"/>
                  </a:moveTo>
                  <a:lnTo>
                    <a:pt x="451514" y="331206"/>
                  </a:lnTo>
                  <a:lnTo>
                    <a:pt x="460129" y="285461"/>
                  </a:lnTo>
                  <a:lnTo>
                    <a:pt x="474054" y="241831"/>
                  </a:lnTo>
                  <a:lnTo>
                    <a:pt x="492934" y="200673"/>
                  </a:lnTo>
                  <a:lnTo>
                    <a:pt x="516413" y="162341"/>
                  </a:lnTo>
                  <a:lnTo>
                    <a:pt x="544138" y="127190"/>
                  </a:lnTo>
                  <a:lnTo>
                    <a:pt x="575754" y="95574"/>
                  </a:lnTo>
                  <a:lnTo>
                    <a:pt x="610905" y="67849"/>
                  </a:lnTo>
                  <a:lnTo>
                    <a:pt x="649237" y="44370"/>
                  </a:lnTo>
                  <a:lnTo>
                    <a:pt x="690395" y="25490"/>
                  </a:lnTo>
                  <a:lnTo>
                    <a:pt x="734025" y="11565"/>
                  </a:lnTo>
                  <a:lnTo>
                    <a:pt x="779770" y="2950"/>
                  </a:lnTo>
                  <a:lnTo>
                    <a:pt x="827277" y="0"/>
                  </a:lnTo>
                  <a:lnTo>
                    <a:pt x="1252727" y="0"/>
                  </a:lnTo>
                  <a:lnTo>
                    <a:pt x="2458974" y="0"/>
                  </a:lnTo>
                  <a:lnTo>
                    <a:pt x="4894833" y="0"/>
                  </a:lnTo>
                  <a:lnTo>
                    <a:pt x="4942341" y="2950"/>
                  </a:lnTo>
                  <a:lnTo>
                    <a:pt x="4988086" y="11565"/>
                  </a:lnTo>
                  <a:lnTo>
                    <a:pt x="5031716" y="25490"/>
                  </a:lnTo>
                  <a:lnTo>
                    <a:pt x="5072874" y="44370"/>
                  </a:lnTo>
                  <a:lnTo>
                    <a:pt x="5111206" y="67849"/>
                  </a:lnTo>
                  <a:lnTo>
                    <a:pt x="5146357" y="95574"/>
                  </a:lnTo>
                  <a:lnTo>
                    <a:pt x="5177973" y="127190"/>
                  </a:lnTo>
                  <a:lnTo>
                    <a:pt x="5205698" y="162341"/>
                  </a:lnTo>
                  <a:lnTo>
                    <a:pt x="5229177" y="200673"/>
                  </a:lnTo>
                  <a:lnTo>
                    <a:pt x="5248057" y="241831"/>
                  </a:lnTo>
                  <a:lnTo>
                    <a:pt x="5261982" y="285461"/>
                  </a:lnTo>
                  <a:lnTo>
                    <a:pt x="5270597" y="331206"/>
                  </a:lnTo>
                  <a:lnTo>
                    <a:pt x="5273548" y="378713"/>
                  </a:lnTo>
                  <a:lnTo>
                    <a:pt x="5273548" y="1325498"/>
                  </a:lnTo>
                  <a:lnTo>
                    <a:pt x="5273548" y="1893570"/>
                  </a:lnTo>
                  <a:lnTo>
                    <a:pt x="5270597" y="1941064"/>
                  </a:lnTo>
                  <a:lnTo>
                    <a:pt x="5261982" y="1986811"/>
                  </a:lnTo>
                  <a:lnTo>
                    <a:pt x="5248057" y="2030441"/>
                  </a:lnTo>
                  <a:lnTo>
                    <a:pt x="5229177" y="2071600"/>
                  </a:lnTo>
                  <a:lnTo>
                    <a:pt x="5205698" y="2109933"/>
                  </a:lnTo>
                  <a:lnTo>
                    <a:pt x="5177973" y="2145086"/>
                  </a:lnTo>
                  <a:lnTo>
                    <a:pt x="5146357" y="2176703"/>
                  </a:lnTo>
                  <a:lnTo>
                    <a:pt x="5111206" y="2204429"/>
                  </a:lnTo>
                  <a:lnTo>
                    <a:pt x="5072874" y="2227911"/>
                  </a:lnTo>
                  <a:lnTo>
                    <a:pt x="5031716" y="2246791"/>
                  </a:lnTo>
                  <a:lnTo>
                    <a:pt x="4988086" y="2260717"/>
                  </a:lnTo>
                  <a:lnTo>
                    <a:pt x="4942341" y="2269333"/>
                  </a:lnTo>
                  <a:lnTo>
                    <a:pt x="4894833" y="2272284"/>
                  </a:lnTo>
                  <a:lnTo>
                    <a:pt x="2458974" y="2272284"/>
                  </a:lnTo>
                  <a:lnTo>
                    <a:pt x="1252727" y="2272284"/>
                  </a:lnTo>
                  <a:lnTo>
                    <a:pt x="827277" y="2272284"/>
                  </a:lnTo>
                  <a:lnTo>
                    <a:pt x="779770" y="2269333"/>
                  </a:lnTo>
                  <a:lnTo>
                    <a:pt x="734025" y="2260717"/>
                  </a:lnTo>
                  <a:lnTo>
                    <a:pt x="690395" y="2246791"/>
                  </a:lnTo>
                  <a:lnTo>
                    <a:pt x="649237" y="2227911"/>
                  </a:lnTo>
                  <a:lnTo>
                    <a:pt x="610905" y="2204429"/>
                  </a:lnTo>
                  <a:lnTo>
                    <a:pt x="575754" y="2176703"/>
                  </a:lnTo>
                  <a:lnTo>
                    <a:pt x="544138" y="2145086"/>
                  </a:lnTo>
                  <a:lnTo>
                    <a:pt x="516413" y="2109933"/>
                  </a:lnTo>
                  <a:lnTo>
                    <a:pt x="492934" y="2071600"/>
                  </a:lnTo>
                  <a:lnTo>
                    <a:pt x="474054" y="2030441"/>
                  </a:lnTo>
                  <a:lnTo>
                    <a:pt x="460129" y="1986811"/>
                  </a:lnTo>
                  <a:lnTo>
                    <a:pt x="451514" y="1941064"/>
                  </a:lnTo>
                  <a:lnTo>
                    <a:pt x="448563" y="1893557"/>
                  </a:lnTo>
                  <a:lnTo>
                    <a:pt x="0" y="2112606"/>
                  </a:lnTo>
                  <a:lnTo>
                    <a:pt x="448563" y="1325498"/>
                  </a:lnTo>
                  <a:lnTo>
                    <a:pt x="448563" y="378713"/>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832" name="Google Shape;832;p87"/>
          <p:cNvPicPr preferRelativeResize="0"/>
          <p:nvPr/>
        </p:nvPicPr>
        <p:blipFill rotWithShape="1">
          <a:blip r:embed="rId6">
            <a:alphaModFix/>
          </a:blip>
          <a:srcRect b="0" l="0" r="0" t="0"/>
          <a:stretch/>
        </p:blipFill>
        <p:spPr>
          <a:xfrm>
            <a:off x="3404913" y="1549908"/>
            <a:ext cx="1574303" cy="971791"/>
          </a:xfrm>
          <a:prstGeom prst="rect">
            <a:avLst/>
          </a:prstGeom>
          <a:noFill/>
          <a:ln>
            <a:noFill/>
          </a:ln>
        </p:spPr>
      </p:pic>
      <p:grpSp>
        <p:nvGrpSpPr>
          <p:cNvPr id="833" name="Google Shape;833;p87"/>
          <p:cNvGrpSpPr/>
          <p:nvPr/>
        </p:nvGrpSpPr>
        <p:grpSpPr>
          <a:xfrm>
            <a:off x="3011424" y="417575"/>
            <a:ext cx="2124710" cy="535305"/>
            <a:chOff x="3011424" y="417575"/>
            <a:chExt cx="2124710" cy="535305"/>
          </a:xfrm>
        </p:grpSpPr>
        <p:pic>
          <p:nvPicPr>
            <p:cNvPr id="834" name="Google Shape;834;p87"/>
            <p:cNvPicPr preferRelativeResize="0"/>
            <p:nvPr/>
          </p:nvPicPr>
          <p:blipFill rotWithShape="1">
            <a:blip r:embed="rId7">
              <a:alphaModFix/>
            </a:blip>
            <a:srcRect b="0" l="0" r="0" t="0"/>
            <a:stretch/>
          </p:blipFill>
          <p:spPr>
            <a:xfrm>
              <a:off x="3011424" y="417575"/>
              <a:ext cx="2124455" cy="534924"/>
            </a:xfrm>
            <a:prstGeom prst="rect">
              <a:avLst/>
            </a:prstGeom>
            <a:noFill/>
            <a:ln>
              <a:noFill/>
            </a:ln>
          </p:spPr>
        </p:pic>
        <p:sp>
          <p:nvSpPr>
            <p:cNvPr id="835" name="Google Shape;835;p87"/>
            <p:cNvSpPr/>
            <p:nvPr/>
          </p:nvSpPr>
          <p:spPr>
            <a:xfrm>
              <a:off x="3011424" y="417575"/>
              <a:ext cx="2124710" cy="535305"/>
            </a:xfrm>
            <a:custGeom>
              <a:rect b="b" l="l" r="r" t="t"/>
              <a:pathLst>
                <a:path extrusionOk="0" h="535305" w="2124710">
                  <a:moveTo>
                    <a:pt x="0" y="89153"/>
                  </a:moveTo>
                  <a:lnTo>
                    <a:pt x="7000" y="54435"/>
                  </a:lnTo>
                  <a:lnTo>
                    <a:pt x="26098" y="26098"/>
                  </a:lnTo>
                  <a:lnTo>
                    <a:pt x="54435" y="7000"/>
                  </a:lnTo>
                  <a:lnTo>
                    <a:pt x="89153" y="0"/>
                  </a:lnTo>
                  <a:lnTo>
                    <a:pt x="2035302" y="0"/>
                  </a:lnTo>
                  <a:lnTo>
                    <a:pt x="2070020" y="7000"/>
                  </a:lnTo>
                  <a:lnTo>
                    <a:pt x="2098357" y="26098"/>
                  </a:lnTo>
                  <a:lnTo>
                    <a:pt x="2117455" y="54435"/>
                  </a:lnTo>
                  <a:lnTo>
                    <a:pt x="2124455" y="89153"/>
                  </a:lnTo>
                  <a:lnTo>
                    <a:pt x="2124455" y="445770"/>
                  </a:lnTo>
                  <a:lnTo>
                    <a:pt x="2117455" y="480488"/>
                  </a:lnTo>
                  <a:lnTo>
                    <a:pt x="2098357" y="508825"/>
                  </a:lnTo>
                  <a:lnTo>
                    <a:pt x="2070020" y="527923"/>
                  </a:lnTo>
                  <a:lnTo>
                    <a:pt x="2035302" y="534924"/>
                  </a:lnTo>
                  <a:lnTo>
                    <a:pt x="89153" y="534924"/>
                  </a:lnTo>
                  <a:lnTo>
                    <a:pt x="54435" y="527923"/>
                  </a:lnTo>
                  <a:lnTo>
                    <a:pt x="26098" y="508825"/>
                  </a:lnTo>
                  <a:lnTo>
                    <a:pt x="7000" y="480488"/>
                  </a:lnTo>
                  <a:lnTo>
                    <a:pt x="0" y="445770"/>
                  </a:lnTo>
                  <a:lnTo>
                    <a:pt x="0" y="89153"/>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36" name="Google Shape;836;p87"/>
          <p:cNvSpPr txBox="1"/>
          <p:nvPr/>
        </p:nvSpPr>
        <p:spPr>
          <a:xfrm>
            <a:off x="3415665" y="527430"/>
            <a:ext cx="13176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1. a = b + c</a:t>
            </a:r>
            <a:endParaRPr b="0" i="0" sz="1800" u="none" cap="none" strike="noStrike">
              <a:solidFill>
                <a:schemeClr val="dk1"/>
              </a:solidFill>
              <a:latin typeface="Cambria"/>
              <a:ea typeface="Cambria"/>
              <a:cs typeface="Cambria"/>
              <a:sym typeface="Cambria"/>
            </a:endParaRPr>
          </a:p>
        </p:txBody>
      </p:sp>
      <p:grpSp>
        <p:nvGrpSpPr>
          <p:cNvPr id="837" name="Google Shape;837;p87"/>
          <p:cNvGrpSpPr/>
          <p:nvPr/>
        </p:nvGrpSpPr>
        <p:grpSpPr>
          <a:xfrm>
            <a:off x="5820156" y="472439"/>
            <a:ext cx="2124710" cy="533400"/>
            <a:chOff x="5820156" y="472439"/>
            <a:chExt cx="2124710" cy="533400"/>
          </a:xfrm>
        </p:grpSpPr>
        <p:pic>
          <p:nvPicPr>
            <p:cNvPr id="838" name="Google Shape;838;p87"/>
            <p:cNvPicPr preferRelativeResize="0"/>
            <p:nvPr/>
          </p:nvPicPr>
          <p:blipFill rotWithShape="1">
            <a:blip r:embed="rId8">
              <a:alphaModFix/>
            </a:blip>
            <a:srcRect b="0" l="0" r="0" t="0"/>
            <a:stretch/>
          </p:blipFill>
          <p:spPr>
            <a:xfrm>
              <a:off x="5820156" y="472439"/>
              <a:ext cx="2124455" cy="533400"/>
            </a:xfrm>
            <a:prstGeom prst="rect">
              <a:avLst/>
            </a:prstGeom>
            <a:noFill/>
            <a:ln>
              <a:noFill/>
            </a:ln>
          </p:spPr>
        </p:pic>
        <p:sp>
          <p:nvSpPr>
            <p:cNvPr id="839" name="Google Shape;839;p87"/>
            <p:cNvSpPr/>
            <p:nvPr/>
          </p:nvSpPr>
          <p:spPr>
            <a:xfrm>
              <a:off x="5820156" y="472439"/>
              <a:ext cx="2124710" cy="533400"/>
            </a:xfrm>
            <a:custGeom>
              <a:rect b="b" l="l" r="r" t="t"/>
              <a:pathLst>
                <a:path extrusionOk="0" h="533400" w="2124709">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40" name="Google Shape;840;p87"/>
          <p:cNvSpPr txBox="1"/>
          <p:nvPr/>
        </p:nvSpPr>
        <p:spPr>
          <a:xfrm>
            <a:off x="6243954" y="581914"/>
            <a:ext cx="12788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2. b = a - d</a:t>
            </a:r>
            <a:endParaRPr b="0" i="0" sz="1800" u="none" cap="none" strike="noStrike">
              <a:solidFill>
                <a:schemeClr val="dk1"/>
              </a:solidFill>
              <a:latin typeface="Cambria"/>
              <a:ea typeface="Cambria"/>
              <a:cs typeface="Cambria"/>
              <a:sym typeface="Cambria"/>
            </a:endParaRPr>
          </a:p>
        </p:txBody>
      </p:sp>
      <p:pic>
        <p:nvPicPr>
          <p:cNvPr id="841" name="Google Shape;841;p87"/>
          <p:cNvPicPr preferRelativeResize="0"/>
          <p:nvPr/>
        </p:nvPicPr>
        <p:blipFill rotWithShape="1">
          <a:blip r:embed="rId9">
            <a:alphaModFix/>
          </a:blip>
          <a:srcRect b="0" l="0" r="0" t="0"/>
          <a:stretch/>
        </p:blipFill>
        <p:spPr>
          <a:xfrm>
            <a:off x="5572140" y="1357883"/>
            <a:ext cx="2343887" cy="1599838"/>
          </a:xfrm>
          <a:prstGeom prst="rect">
            <a:avLst/>
          </a:prstGeom>
          <a:noFill/>
          <a:ln>
            <a:noFill/>
          </a:ln>
        </p:spPr>
      </p:pic>
      <p:grpSp>
        <p:nvGrpSpPr>
          <p:cNvPr id="842" name="Google Shape;842;p87"/>
          <p:cNvGrpSpPr/>
          <p:nvPr/>
        </p:nvGrpSpPr>
        <p:grpSpPr>
          <a:xfrm>
            <a:off x="9154667" y="472439"/>
            <a:ext cx="2124710" cy="533400"/>
            <a:chOff x="9154667" y="472439"/>
            <a:chExt cx="2124710" cy="533400"/>
          </a:xfrm>
        </p:grpSpPr>
        <p:pic>
          <p:nvPicPr>
            <p:cNvPr id="843" name="Google Shape;843;p87"/>
            <p:cNvPicPr preferRelativeResize="0"/>
            <p:nvPr/>
          </p:nvPicPr>
          <p:blipFill rotWithShape="1">
            <a:blip r:embed="rId8">
              <a:alphaModFix/>
            </a:blip>
            <a:srcRect b="0" l="0" r="0" t="0"/>
            <a:stretch/>
          </p:blipFill>
          <p:spPr>
            <a:xfrm>
              <a:off x="9154667" y="472439"/>
              <a:ext cx="2124455" cy="533400"/>
            </a:xfrm>
            <a:prstGeom prst="rect">
              <a:avLst/>
            </a:prstGeom>
            <a:noFill/>
            <a:ln>
              <a:noFill/>
            </a:ln>
          </p:spPr>
        </p:pic>
        <p:sp>
          <p:nvSpPr>
            <p:cNvPr id="844" name="Google Shape;844;p87"/>
            <p:cNvSpPr/>
            <p:nvPr/>
          </p:nvSpPr>
          <p:spPr>
            <a:xfrm>
              <a:off x="9154667" y="472439"/>
              <a:ext cx="2124710" cy="533400"/>
            </a:xfrm>
            <a:custGeom>
              <a:rect b="b" l="l" r="r" t="t"/>
              <a:pathLst>
                <a:path extrusionOk="0" h="533400" w="2124709">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45" name="Google Shape;845;p87"/>
          <p:cNvSpPr txBox="1"/>
          <p:nvPr/>
        </p:nvSpPr>
        <p:spPr>
          <a:xfrm>
            <a:off x="9559543" y="581914"/>
            <a:ext cx="13188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3. c = b + c</a:t>
            </a:r>
            <a:endParaRPr b="0" i="0" sz="1800" u="none" cap="none" strike="noStrike">
              <a:solidFill>
                <a:schemeClr val="dk1"/>
              </a:solidFill>
              <a:latin typeface="Cambria"/>
              <a:ea typeface="Cambria"/>
              <a:cs typeface="Cambria"/>
              <a:sym typeface="Cambria"/>
            </a:endParaRPr>
          </a:p>
        </p:txBody>
      </p:sp>
      <p:grpSp>
        <p:nvGrpSpPr>
          <p:cNvPr id="846" name="Google Shape;846;p87"/>
          <p:cNvGrpSpPr/>
          <p:nvPr/>
        </p:nvGrpSpPr>
        <p:grpSpPr>
          <a:xfrm>
            <a:off x="8613633" y="1325880"/>
            <a:ext cx="3356116" cy="4825364"/>
            <a:chOff x="8613633" y="1325880"/>
            <a:chExt cx="3356116" cy="4825364"/>
          </a:xfrm>
        </p:grpSpPr>
        <p:pic>
          <p:nvPicPr>
            <p:cNvPr id="847" name="Google Shape;847;p87"/>
            <p:cNvPicPr preferRelativeResize="0"/>
            <p:nvPr/>
          </p:nvPicPr>
          <p:blipFill rotWithShape="1">
            <a:blip r:embed="rId10">
              <a:alphaModFix/>
            </a:blip>
            <a:srcRect b="0" l="0" r="0" t="0"/>
            <a:stretch/>
          </p:blipFill>
          <p:spPr>
            <a:xfrm>
              <a:off x="8613633" y="1325880"/>
              <a:ext cx="2664748" cy="1961388"/>
            </a:xfrm>
            <a:prstGeom prst="rect">
              <a:avLst/>
            </a:prstGeom>
            <a:noFill/>
            <a:ln>
              <a:noFill/>
            </a:ln>
          </p:spPr>
        </p:pic>
        <p:pic>
          <p:nvPicPr>
            <p:cNvPr id="848" name="Google Shape;848;p87"/>
            <p:cNvPicPr preferRelativeResize="0"/>
            <p:nvPr/>
          </p:nvPicPr>
          <p:blipFill rotWithShape="1">
            <a:blip r:embed="rId11">
              <a:alphaModFix/>
            </a:blip>
            <a:srcRect b="0" l="0" r="0" t="0"/>
            <a:stretch/>
          </p:blipFill>
          <p:spPr>
            <a:xfrm>
              <a:off x="8877299" y="3227069"/>
              <a:ext cx="3092196" cy="2923793"/>
            </a:xfrm>
            <a:prstGeom prst="rect">
              <a:avLst/>
            </a:prstGeom>
            <a:noFill/>
            <a:ln>
              <a:noFill/>
            </a:ln>
          </p:spPr>
        </p:pic>
        <p:sp>
          <p:nvSpPr>
            <p:cNvPr id="849" name="Google Shape;849;p87"/>
            <p:cNvSpPr/>
            <p:nvPr/>
          </p:nvSpPr>
          <p:spPr>
            <a:xfrm>
              <a:off x="8877299" y="3227069"/>
              <a:ext cx="3092450" cy="2924175"/>
            </a:xfrm>
            <a:custGeom>
              <a:rect b="b" l="l" r="r" t="t"/>
              <a:pathLst>
                <a:path extrusionOk="0" h="2924175" w="3092450">
                  <a:moveTo>
                    <a:pt x="0" y="720343"/>
                  </a:moveTo>
                  <a:lnTo>
                    <a:pt x="2586" y="672335"/>
                  </a:lnTo>
                  <a:lnTo>
                    <a:pt x="10166" y="625821"/>
                  </a:lnTo>
                  <a:lnTo>
                    <a:pt x="22471" y="581072"/>
                  </a:lnTo>
                  <a:lnTo>
                    <a:pt x="39232" y="538356"/>
                  </a:lnTo>
                  <a:lnTo>
                    <a:pt x="60179" y="497943"/>
                  </a:lnTo>
                  <a:lnTo>
                    <a:pt x="85043" y="460101"/>
                  </a:lnTo>
                  <a:lnTo>
                    <a:pt x="113555" y="425100"/>
                  </a:lnTo>
                  <a:lnTo>
                    <a:pt x="145446" y="393209"/>
                  </a:lnTo>
                  <a:lnTo>
                    <a:pt x="180447" y="364697"/>
                  </a:lnTo>
                  <a:lnTo>
                    <a:pt x="218289" y="339833"/>
                  </a:lnTo>
                  <a:lnTo>
                    <a:pt x="258702" y="318886"/>
                  </a:lnTo>
                  <a:lnTo>
                    <a:pt x="301418" y="302125"/>
                  </a:lnTo>
                  <a:lnTo>
                    <a:pt x="346167" y="289820"/>
                  </a:lnTo>
                  <a:lnTo>
                    <a:pt x="392681" y="282240"/>
                  </a:lnTo>
                  <a:lnTo>
                    <a:pt x="440690" y="279653"/>
                  </a:lnTo>
                  <a:lnTo>
                    <a:pt x="515366" y="279653"/>
                  </a:lnTo>
                  <a:lnTo>
                    <a:pt x="1305178" y="0"/>
                  </a:lnTo>
                  <a:lnTo>
                    <a:pt x="1288415" y="279653"/>
                  </a:lnTo>
                  <a:lnTo>
                    <a:pt x="2651505" y="279653"/>
                  </a:lnTo>
                  <a:lnTo>
                    <a:pt x="2699514" y="282240"/>
                  </a:lnTo>
                  <a:lnTo>
                    <a:pt x="2746028" y="289820"/>
                  </a:lnTo>
                  <a:lnTo>
                    <a:pt x="2790777" y="302125"/>
                  </a:lnTo>
                  <a:lnTo>
                    <a:pt x="2833493" y="318886"/>
                  </a:lnTo>
                  <a:lnTo>
                    <a:pt x="2873906" y="339833"/>
                  </a:lnTo>
                  <a:lnTo>
                    <a:pt x="2911748" y="364697"/>
                  </a:lnTo>
                  <a:lnTo>
                    <a:pt x="2946749" y="393209"/>
                  </a:lnTo>
                  <a:lnTo>
                    <a:pt x="2978640" y="425100"/>
                  </a:lnTo>
                  <a:lnTo>
                    <a:pt x="3007152" y="460101"/>
                  </a:lnTo>
                  <a:lnTo>
                    <a:pt x="3032016" y="497943"/>
                  </a:lnTo>
                  <a:lnTo>
                    <a:pt x="3052963" y="538356"/>
                  </a:lnTo>
                  <a:lnTo>
                    <a:pt x="3069724" y="581072"/>
                  </a:lnTo>
                  <a:lnTo>
                    <a:pt x="3082029" y="625821"/>
                  </a:lnTo>
                  <a:lnTo>
                    <a:pt x="3089609" y="672335"/>
                  </a:lnTo>
                  <a:lnTo>
                    <a:pt x="3092196" y="720343"/>
                  </a:lnTo>
                  <a:lnTo>
                    <a:pt x="3092196" y="1381378"/>
                  </a:lnTo>
                  <a:lnTo>
                    <a:pt x="3092196" y="2483091"/>
                  </a:lnTo>
                  <a:lnTo>
                    <a:pt x="3089609" y="2531111"/>
                  </a:lnTo>
                  <a:lnTo>
                    <a:pt x="3082029" y="2577633"/>
                  </a:lnTo>
                  <a:lnTo>
                    <a:pt x="3069724" y="2622388"/>
                  </a:lnTo>
                  <a:lnTo>
                    <a:pt x="3052963" y="2665107"/>
                  </a:lnTo>
                  <a:lnTo>
                    <a:pt x="3032016" y="2705523"/>
                  </a:lnTo>
                  <a:lnTo>
                    <a:pt x="3007152" y="2743365"/>
                  </a:lnTo>
                  <a:lnTo>
                    <a:pt x="2978640" y="2778365"/>
                  </a:lnTo>
                  <a:lnTo>
                    <a:pt x="2946749" y="2810254"/>
                  </a:lnTo>
                  <a:lnTo>
                    <a:pt x="2911748" y="2838764"/>
                  </a:lnTo>
                  <a:lnTo>
                    <a:pt x="2873906" y="2863625"/>
                  </a:lnTo>
                  <a:lnTo>
                    <a:pt x="2833493" y="2884569"/>
                  </a:lnTo>
                  <a:lnTo>
                    <a:pt x="2790777" y="2901326"/>
                  </a:lnTo>
                  <a:lnTo>
                    <a:pt x="2746028" y="2913629"/>
                  </a:lnTo>
                  <a:lnTo>
                    <a:pt x="2699514" y="2921208"/>
                  </a:lnTo>
                  <a:lnTo>
                    <a:pt x="2651505" y="2923793"/>
                  </a:lnTo>
                  <a:lnTo>
                    <a:pt x="1288415" y="2923793"/>
                  </a:lnTo>
                  <a:lnTo>
                    <a:pt x="515366" y="2923793"/>
                  </a:lnTo>
                  <a:lnTo>
                    <a:pt x="440690" y="2923793"/>
                  </a:lnTo>
                  <a:lnTo>
                    <a:pt x="392681" y="2921208"/>
                  </a:lnTo>
                  <a:lnTo>
                    <a:pt x="346167" y="2913629"/>
                  </a:lnTo>
                  <a:lnTo>
                    <a:pt x="301418" y="2901326"/>
                  </a:lnTo>
                  <a:lnTo>
                    <a:pt x="258702" y="2884569"/>
                  </a:lnTo>
                  <a:lnTo>
                    <a:pt x="218289" y="2863625"/>
                  </a:lnTo>
                  <a:lnTo>
                    <a:pt x="180447" y="2838764"/>
                  </a:lnTo>
                  <a:lnTo>
                    <a:pt x="145446" y="2810254"/>
                  </a:lnTo>
                  <a:lnTo>
                    <a:pt x="113555" y="2778365"/>
                  </a:lnTo>
                  <a:lnTo>
                    <a:pt x="85043" y="2743365"/>
                  </a:lnTo>
                  <a:lnTo>
                    <a:pt x="60179" y="2705523"/>
                  </a:lnTo>
                  <a:lnTo>
                    <a:pt x="39232" y="2665107"/>
                  </a:lnTo>
                  <a:lnTo>
                    <a:pt x="22471" y="2622388"/>
                  </a:lnTo>
                  <a:lnTo>
                    <a:pt x="10166" y="2577633"/>
                  </a:lnTo>
                  <a:lnTo>
                    <a:pt x="2586" y="2531111"/>
                  </a:lnTo>
                  <a:lnTo>
                    <a:pt x="0" y="2483091"/>
                  </a:lnTo>
                  <a:lnTo>
                    <a:pt x="0" y="1381378"/>
                  </a:lnTo>
                  <a:lnTo>
                    <a:pt x="0" y="720343"/>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50" name="Google Shape;850;p87"/>
          <p:cNvGrpSpPr/>
          <p:nvPr/>
        </p:nvGrpSpPr>
        <p:grpSpPr>
          <a:xfrm>
            <a:off x="637031" y="2994659"/>
            <a:ext cx="2124710" cy="533400"/>
            <a:chOff x="637031" y="2994659"/>
            <a:chExt cx="2124710" cy="533400"/>
          </a:xfrm>
        </p:grpSpPr>
        <p:pic>
          <p:nvPicPr>
            <p:cNvPr id="851" name="Google Shape;851;p87"/>
            <p:cNvPicPr preferRelativeResize="0"/>
            <p:nvPr/>
          </p:nvPicPr>
          <p:blipFill rotWithShape="1">
            <a:blip r:embed="rId12">
              <a:alphaModFix/>
            </a:blip>
            <a:srcRect b="0" l="0" r="0" t="0"/>
            <a:stretch/>
          </p:blipFill>
          <p:spPr>
            <a:xfrm>
              <a:off x="637031" y="2994659"/>
              <a:ext cx="2124456" cy="533400"/>
            </a:xfrm>
            <a:prstGeom prst="rect">
              <a:avLst/>
            </a:prstGeom>
            <a:noFill/>
            <a:ln>
              <a:noFill/>
            </a:ln>
          </p:spPr>
        </p:pic>
        <p:sp>
          <p:nvSpPr>
            <p:cNvPr id="852" name="Google Shape;852;p87"/>
            <p:cNvSpPr/>
            <p:nvPr/>
          </p:nvSpPr>
          <p:spPr>
            <a:xfrm>
              <a:off x="637031" y="2994659"/>
              <a:ext cx="2124710" cy="533400"/>
            </a:xfrm>
            <a:custGeom>
              <a:rect b="b" l="l" r="r" t="t"/>
              <a:pathLst>
                <a:path extrusionOk="0" h="533400" w="2124710">
                  <a:moveTo>
                    <a:pt x="0" y="88900"/>
                  </a:moveTo>
                  <a:lnTo>
                    <a:pt x="6986" y="54274"/>
                  </a:lnTo>
                  <a:lnTo>
                    <a:pt x="26038" y="26019"/>
                  </a:lnTo>
                  <a:lnTo>
                    <a:pt x="54296" y="6979"/>
                  </a:lnTo>
                  <a:lnTo>
                    <a:pt x="88900" y="0"/>
                  </a:lnTo>
                  <a:lnTo>
                    <a:pt x="2035556" y="0"/>
                  </a:lnTo>
                  <a:lnTo>
                    <a:pt x="2070181" y="6979"/>
                  </a:lnTo>
                  <a:lnTo>
                    <a:pt x="2098436" y="26019"/>
                  </a:lnTo>
                  <a:lnTo>
                    <a:pt x="2117476" y="54274"/>
                  </a:lnTo>
                  <a:lnTo>
                    <a:pt x="2124456" y="88900"/>
                  </a:lnTo>
                  <a:lnTo>
                    <a:pt x="2124456" y="444500"/>
                  </a:lnTo>
                  <a:lnTo>
                    <a:pt x="2117476" y="479125"/>
                  </a:lnTo>
                  <a:lnTo>
                    <a:pt x="2098436" y="507380"/>
                  </a:lnTo>
                  <a:lnTo>
                    <a:pt x="2070181" y="526420"/>
                  </a:lnTo>
                  <a:lnTo>
                    <a:pt x="2035556" y="533400"/>
                  </a:lnTo>
                  <a:lnTo>
                    <a:pt x="88900" y="533400"/>
                  </a:lnTo>
                  <a:lnTo>
                    <a:pt x="54296" y="526420"/>
                  </a:lnTo>
                  <a:lnTo>
                    <a:pt x="26038" y="507380"/>
                  </a:lnTo>
                  <a:lnTo>
                    <a:pt x="6986" y="479125"/>
                  </a:lnTo>
                  <a:lnTo>
                    <a:pt x="0" y="444500"/>
                  </a:lnTo>
                  <a:lnTo>
                    <a:pt x="0" y="88900"/>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53" name="Google Shape;853;p87"/>
          <p:cNvSpPr txBox="1"/>
          <p:nvPr/>
        </p:nvSpPr>
        <p:spPr>
          <a:xfrm>
            <a:off x="1056233" y="3104210"/>
            <a:ext cx="1287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4. d = a - d</a:t>
            </a:r>
            <a:endParaRPr b="0" i="0" sz="1800" u="none" cap="none" strike="noStrike">
              <a:solidFill>
                <a:schemeClr val="dk1"/>
              </a:solidFill>
              <a:latin typeface="Cambria"/>
              <a:ea typeface="Cambria"/>
              <a:cs typeface="Cambria"/>
              <a:sym typeface="Cambria"/>
            </a:endParaRPr>
          </a:p>
        </p:txBody>
      </p:sp>
      <p:sp>
        <p:nvSpPr>
          <p:cNvPr id="854" name="Google Shape;854;p8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55" name="Google Shape;855;p8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856" name="Google Shape;856;p87"/>
          <p:cNvSpPr txBox="1"/>
          <p:nvPr/>
        </p:nvSpPr>
        <p:spPr>
          <a:xfrm>
            <a:off x="3519042" y="4188663"/>
            <a:ext cx="4439920" cy="194691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this statement operator - and the nodes</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attached variables a and do as children.</a:t>
            </a:r>
            <a:endParaRPr b="0" i="0" sz="1800" u="none" cap="none" strike="noStrike">
              <a:solidFill>
                <a:schemeClr val="dk1"/>
              </a:solidFill>
              <a:latin typeface="Calibri"/>
              <a:ea typeface="Calibri"/>
              <a:cs typeface="Calibri"/>
              <a:sym typeface="Calibri"/>
            </a:endParaRPr>
          </a:p>
          <a:p>
            <a:pPr indent="-287019" lvl="0" marL="299085" marR="7620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Since the operator and the children are the  same as those for the node corresponding  to statement (2)</a:t>
            </a:r>
            <a:endParaRPr b="0" i="0" sz="1800" u="none" cap="none" strike="noStrike">
              <a:solidFill>
                <a:schemeClr val="dk1"/>
              </a:solidFill>
              <a:latin typeface="Calibri"/>
              <a:ea typeface="Calibri"/>
              <a:cs typeface="Calibri"/>
              <a:sym typeface="Calibri"/>
            </a:endParaRPr>
          </a:p>
          <a:p>
            <a:pPr indent="-287019" lvl="0" marL="299085" marR="92075"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need to create this node, but add d to  the list of definitions for the node labeled -.</a:t>
            </a:r>
            <a:endParaRPr b="0" i="0" sz="1800" u="none" cap="none" strike="noStrike">
              <a:solidFill>
                <a:schemeClr val="dk1"/>
              </a:solidFill>
              <a:latin typeface="Calibri"/>
              <a:ea typeface="Calibri"/>
              <a:cs typeface="Calibri"/>
              <a:sym typeface="Calibri"/>
            </a:endParaRPr>
          </a:p>
        </p:txBody>
      </p:sp>
      <p:sp>
        <p:nvSpPr>
          <p:cNvPr id="857" name="Google Shape;857;p87"/>
          <p:cNvSpPr txBox="1"/>
          <p:nvPr/>
        </p:nvSpPr>
        <p:spPr>
          <a:xfrm>
            <a:off x="9085580" y="3567176"/>
            <a:ext cx="2611755" cy="2494915"/>
          </a:xfrm>
          <a:prstGeom prst="rect">
            <a:avLst/>
          </a:prstGeom>
          <a:noFill/>
          <a:ln>
            <a:noFill/>
          </a:ln>
        </p:spPr>
        <p:txBody>
          <a:bodyPr anchorCtr="0" anchor="t" bIns="0" lIns="0" spcFirstLastPara="1" rIns="0" wrap="square" tIns="12700">
            <a:spAutoFit/>
          </a:bodyPr>
          <a:lstStyle/>
          <a:p>
            <a:pPr indent="-287019" lvl="0" marL="299085" marR="304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Here b is already used in  statement (2) and  labelled -</a:t>
            </a:r>
            <a:endParaRPr b="0" i="0" sz="1800" u="none" cap="none" strike="noStrike">
              <a:solidFill>
                <a:schemeClr val="dk1"/>
              </a:solidFill>
              <a:latin typeface="Calibri"/>
              <a:ea typeface="Calibri"/>
              <a:cs typeface="Calibri"/>
              <a:sym typeface="Calibri"/>
            </a:endParaRPr>
          </a:p>
          <a:p>
            <a:pPr indent="-287019" lvl="0" marL="299085" marR="508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Also it is the most recent  definition of b.</a:t>
            </a:r>
            <a:endParaRPr b="0" i="0" sz="1800" u="none" cap="none" strike="noStrike">
              <a:solidFill>
                <a:schemeClr val="dk1"/>
              </a:solidFill>
              <a:latin typeface="Calibri"/>
              <a:ea typeface="Calibri"/>
              <a:cs typeface="Calibri"/>
              <a:sym typeface="Calibri"/>
            </a:endParaRPr>
          </a:p>
          <a:p>
            <a:pPr indent="-287019" lvl="0" marL="299085" marR="36195"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Thus, we do not confuse  the values computed at  statements one and  three.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8"/>
          <p:cNvSpPr txBox="1"/>
          <p:nvPr>
            <p:ph type="title"/>
          </p:nvPr>
        </p:nvSpPr>
        <p:spPr>
          <a:xfrm>
            <a:off x="916939" y="609676"/>
            <a:ext cx="882142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Finding Local Common Sub expressions</a:t>
            </a:r>
            <a:endParaRPr sz="4400"/>
          </a:p>
        </p:txBody>
      </p:sp>
      <p:sp>
        <p:nvSpPr>
          <p:cNvPr id="863" name="Google Shape;863;p88"/>
          <p:cNvSpPr txBox="1"/>
          <p:nvPr/>
        </p:nvSpPr>
        <p:spPr>
          <a:xfrm>
            <a:off x="916939" y="1736801"/>
            <a:ext cx="10253345" cy="2063114"/>
          </a:xfrm>
          <a:prstGeom prst="rect">
            <a:avLst/>
          </a:prstGeom>
          <a:noFill/>
          <a:ln>
            <a:noFill/>
          </a:ln>
        </p:spPr>
        <p:txBody>
          <a:bodyPr anchorCtr="0" anchor="t" bIns="0" lIns="0" spcFirstLastPara="1" rIns="0" wrap="square" tIns="132075">
            <a:spAutoFit/>
          </a:bodyPr>
          <a:lstStyle/>
          <a:p>
            <a:pPr indent="-228600" lvl="0" marL="241300" marR="5080" rtl="0" algn="l">
              <a:lnSpc>
                <a:spcPct val="701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It might appear that, since there </a:t>
            </a:r>
            <a:r>
              <a:rPr b="1" i="1" lang="en-US" sz="2600" u="none" cap="none" strike="noStrike">
                <a:solidFill>
                  <a:srgbClr val="FF0000"/>
                </a:solidFill>
                <a:latin typeface="Calibri"/>
                <a:ea typeface="Calibri"/>
                <a:cs typeface="Calibri"/>
                <a:sym typeface="Calibri"/>
              </a:rPr>
              <a:t>are only three nonleaf nodes </a:t>
            </a:r>
            <a:r>
              <a:rPr b="0" i="0" lang="en-US" sz="2600" u="none" cap="none" strike="noStrike">
                <a:solidFill>
                  <a:schemeClr val="dk1"/>
                </a:solidFill>
                <a:latin typeface="Calibri"/>
                <a:ea typeface="Calibri"/>
                <a:cs typeface="Calibri"/>
                <a:sym typeface="Calibri"/>
              </a:rPr>
              <a:t>in the DAG ,  the basic block	can be replaced by a block with only three statements.</a:t>
            </a:r>
            <a:endParaRPr b="0" i="0" sz="2600" u="none" cap="none" strike="noStrike">
              <a:solidFill>
                <a:schemeClr val="dk1"/>
              </a:solidFill>
              <a:latin typeface="Calibri"/>
              <a:ea typeface="Calibri"/>
              <a:cs typeface="Calibri"/>
              <a:sym typeface="Calibri"/>
            </a:endParaRPr>
          </a:p>
          <a:p>
            <a:pPr indent="-228600" lvl="0" marL="241300" marR="0" rtl="0" algn="l">
              <a:lnSpc>
                <a:spcPct val="101923"/>
              </a:lnSpc>
              <a:spcBef>
                <a:spcPts val="6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 fact, if </a:t>
            </a:r>
            <a:r>
              <a:rPr b="1" i="0" lang="en-US" sz="2600" u="none" cap="none" strike="noStrike">
                <a:solidFill>
                  <a:srgbClr val="FF0000"/>
                </a:solidFill>
                <a:latin typeface="Calibri"/>
                <a:ea typeface="Calibri"/>
                <a:cs typeface="Calibri"/>
                <a:sym typeface="Calibri"/>
              </a:rPr>
              <a:t>b is not live on exit from the block</a:t>
            </a:r>
            <a:r>
              <a:rPr b="0" i="0" lang="en-US" sz="2600" u="none" cap="none" strike="noStrike">
                <a:solidFill>
                  <a:schemeClr val="dk1"/>
                </a:solidFill>
                <a:latin typeface="Calibri"/>
                <a:ea typeface="Calibri"/>
                <a:cs typeface="Calibri"/>
                <a:sym typeface="Calibri"/>
              </a:rPr>
              <a:t>, then we do not need to</a:t>
            </a:r>
            <a:endParaRPr b="0" i="0" sz="2600" u="none" cap="none" strike="noStrike">
              <a:solidFill>
                <a:schemeClr val="dk1"/>
              </a:solidFill>
              <a:latin typeface="Calibri"/>
              <a:ea typeface="Calibri"/>
              <a:cs typeface="Calibri"/>
              <a:sym typeface="Calibri"/>
            </a:endParaRPr>
          </a:p>
          <a:p>
            <a:pPr indent="0" lvl="0" marL="241300" marR="240665" rtl="0" algn="l">
              <a:lnSpc>
                <a:spcPct val="70000"/>
              </a:lnSpc>
              <a:spcBef>
                <a:spcPts val="465"/>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compute that variable, and can use d to receive the value represented by  the node labeled -.</a:t>
            </a:r>
            <a:endParaRPr b="0" i="0" sz="2600" u="none" cap="none" strike="noStrike">
              <a:solidFill>
                <a:schemeClr val="dk1"/>
              </a:solidFill>
              <a:latin typeface="Calibri"/>
              <a:ea typeface="Calibri"/>
              <a:cs typeface="Calibri"/>
              <a:sym typeface="Calibri"/>
            </a:endParaRPr>
          </a:p>
          <a:p>
            <a:pPr indent="-304165" lvl="0" marL="316230" marR="0" rtl="0" algn="l">
              <a:lnSpc>
                <a:spcPct val="100000"/>
              </a:lnSpc>
              <a:spcBef>
                <a:spcPts val="6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block then becomes</a:t>
            </a:r>
            <a:endParaRPr b="0" i="0" sz="2600" u="none" cap="none" strike="noStrike">
              <a:solidFill>
                <a:schemeClr val="dk1"/>
              </a:solidFill>
              <a:latin typeface="Calibri"/>
              <a:ea typeface="Calibri"/>
              <a:cs typeface="Calibri"/>
              <a:sym typeface="Calibri"/>
            </a:endParaRPr>
          </a:p>
        </p:txBody>
      </p:sp>
      <p:grpSp>
        <p:nvGrpSpPr>
          <p:cNvPr id="864" name="Google Shape;864;p88"/>
          <p:cNvGrpSpPr/>
          <p:nvPr/>
        </p:nvGrpSpPr>
        <p:grpSpPr>
          <a:xfrm>
            <a:off x="4920995" y="4187951"/>
            <a:ext cx="2124710" cy="1667510"/>
            <a:chOff x="4920995" y="4187951"/>
            <a:chExt cx="2124710" cy="1667510"/>
          </a:xfrm>
        </p:grpSpPr>
        <p:pic>
          <p:nvPicPr>
            <p:cNvPr id="865" name="Google Shape;865;p88"/>
            <p:cNvPicPr preferRelativeResize="0"/>
            <p:nvPr/>
          </p:nvPicPr>
          <p:blipFill rotWithShape="1">
            <a:blip r:embed="rId3">
              <a:alphaModFix/>
            </a:blip>
            <a:srcRect b="0" l="0" r="0" t="0"/>
            <a:stretch/>
          </p:blipFill>
          <p:spPr>
            <a:xfrm>
              <a:off x="4920995" y="4187951"/>
              <a:ext cx="2124455" cy="1667256"/>
            </a:xfrm>
            <a:prstGeom prst="rect">
              <a:avLst/>
            </a:prstGeom>
            <a:noFill/>
            <a:ln>
              <a:noFill/>
            </a:ln>
          </p:spPr>
        </p:pic>
        <p:sp>
          <p:nvSpPr>
            <p:cNvPr id="866" name="Google Shape;866;p88"/>
            <p:cNvSpPr/>
            <p:nvPr/>
          </p:nvSpPr>
          <p:spPr>
            <a:xfrm>
              <a:off x="4920995" y="4187951"/>
              <a:ext cx="2124710" cy="1667510"/>
            </a:xfrm>
            <a:custGeom>
              <a:rect b="b" l="l" r="r" t="t"/>
              <a:pathLst>
                <a:path extrusionOk="0" h="1667510" w="2124709">
                  <a:moveTo>
                    <a:pt x="0" y="277875"/>
                  </a:moveTo>
                  <a:lnTo>
                    <a:pt x="3638" y="232815"/>
                  </a:lnTo>
                  <a:lnTo>
                    <a:pt x="14171" y="190065"/>
                  </a:lnTo>
                  <a:lnTo>
                    <a:pt x="31025" y="150198"/>
                  </a:lnTo>
                  <a:lnTo>
                    <a:pt x="53628" y="113787"/>
                  </a:lnTo>
                  <a:lnTo>
                    <a:pt x="81406" y="81406"/>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5"/>
                  </a:lnTo>
                  <a:lnTo>
                    <a:pt x="2124455" y="1389380"/>
                  </a:lnTo>
                  <a:lnTo>
                    <a:pt x="2120817" y="1434452"/>
                  </a:lnTo>
                  <a:lnTo>
                    <a:pt x="2110284" y="1477210"/>
                  </a:lnTo>
                  <a:lnTo>
                    <a:pt x="2093430" y="1517080"/>
                  </a:lnTo>
                  <a:lnTo>
                    <a:pt x="2070827" y="1553490"/>
                  </a:lnTo>
                  <a:lnTo>
                    <a:pt x="2043049" y="1585868"/>
                  </a:lnTo>
                  <a:lnTo>
                    <a:pt x="2010668" y="1613642"/>
                  </a:lnTo>
                  <a:lnTo>
                    <a:pt x="1974257" y="1636240"/>
                  </a:lnTo>
                  <a:lnTo>
                    <a:pt x="1934390" y="1653089"/>
                  </a:lnTo>
                  <a:lnTo>
                    <a:pt x="1891640" y="1663619"/>
                  </a:lnTo>
                  <a:lnTo>
                    <a:pt x="1846579" y="1667256"/>
                  </a:lnTo>
                  <a:lnTo>
                    <a:pt x="277875" y="1667256"/>
                  </a:lnTo>
                  <a:lnTo>
                    <a:pt x="232815" y="1663619"/>
                  </a:lnTo>
                  <a:lnTo>
                    <a:pt x="190065" y="1653089"/>
                  </a:lnTo>
                  <a:lnTo>
                    <a:pt x="150198" y="1636240"/>
                  </a:lnTo>
                  <a:lnTo>
                    <a:pt x="113787" y="1613642"/>
                  </a:lnTo>
                  <a:lnTo>
                    <a:pt x="81406" y="1585868"/>
                  </a:lnTo>
                  <a:lnTo>
                    <a:pt x="53628" y="1553490"/>
                  </a:lnTo>
                  <a:lnTo>
                    <a:pt x="31025" y="1517080"/>
                  </a:lnTo>
                  <a:lnTo>
                    <a:pt x="14171" y="1477210"/>
                  </a:lnTo>
                  <a:lnTo>
                    <a:pt x="3638" y="1434452"/>
                  </a:lnTo>
                  <a:lnTo>
                    <a:pt x="0" y="1389380"/>
                  </a:lnTo>
                  <a:lnTo>
                    <a:pt x="0" y="277875"/>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7" name="Google Shape;867;p88"/>
          <p:cNvSpPr txBox="1"/>
          <p:nvPr/>
        </p:nvSpPr>
        <p:spPr>
          <a:xfrm>
            <a:off x="5305805" y="4453890"/>
            <a:ext cx="1354455" cy="112331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3535" lvl="0" marL="37528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b = a - 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b + c</a:t>
            </a:r>
            <a:endParaRPr b="0" i="0" sz="1800" u="none" cap="none" strike="noStrike">
              <a:solidFill>
                <a:schemeClr val="dk1"/>
              </a:solidFill>
              <a:latin typeface="Cambria"/>
              <a:ea typeface="Cambria"/>
              <a:cs typeface="Cambria"/>
              <a:sym typeface="Cambria"/>
            </a:endParaRPr>
          </a:p>
          <a:p>
            <a:pPr indent="-342900" lvl="0" marL="37084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 d</a:t>
            </a:r>
            <a:endParaRPr b="0" i="0" sz="1800" u="none" cap="none" strike="noStrike">
              <a:solidFill>
                <a:schemeClr val="dk1"/>
              </a:solidFill>
              <a:latin typeface="Cambria"/>
              <a:ea typeface="Cambria"/>
              <a:cs typeface="Cambria"/>
              <a:sym typeface="Cambria"/>
            </a:endParaRPr>
          </a:p>
        </p:txBody>
      </p:sp>
      <p:pic>
        <p:nvPicPr>
          <p:cNvPr id="868" name="Google Shape;868;p88"/>
          <p:cNvPicPr preferRelativeResize="0"/>
          <p:nvPr/>
        </p:nvPicPr>
        <p:blipFill rotWithShape="1">
          <a:blip r:embed="rId4">
            <a:alphaModFix/>
          </a:blip>
          <a:srcRect b="0" l="0" r="0" t="0"/>
          <a:stretch/>
        </p:blipFill>
        <p:spPr>
          <a:xfrm>
            <a:off x="423423" y="4212493"/>
            <a:ext cx="2869097" cy="2105372"/>
          </a:xfrm>
          <a:prstGeom prst="rect">
            <a:avLst/>
          </a:prstGeom>
          <a:noFill/>
          <a:ln>
            <a:noFill/>
          </a:ln>
        </p:spPr>
      </p:pic>
      <p:grpSp>
        <p:nvGrpSpPr>
          <p:cNvPr id="869" name="Google Shape;869;p88"/>
          <p:cNvGrpSpPr/>
          <p:nvPr/>
        </p:nvGrpSpPr>
        <p:grpSpPr>
          <a:xfrm>
            <a:off x="8919971" y="4187951"/>
            <a:ext cx="2124710" cy="1667510"/>
            <a:chOff x="8919971" y="4187951"/>
            <a:chExt cx="2124710" cy="1667510"/>
          </a:xfrm>
        </p:grpSpPr>
        <p:pic>
          <p:nvPicPr>
            <p:cNvPr id="870" name="Google Shape;870;p88"/>
            <p:cNvPicPr preferRelativeResize="0"/>
            <p:nvPr/>
          </p:nvPicPr>
          <p:blipFill rotWithShape="1">
            <a:blip r:embed="rId5">
              <a:alphaModFix/>
            </a:blip>
            <a:srcRect b="0" l="0" r="0" t="0"/>
            <a:stretch/>
          </p:blipFill>
          <p:spPr>
            <a:xfrm>
              <a:off x="8919971" y="4187951"/>
              <a:ext cx="2124455" cy="1667256"/>
            </a:xfrm>
            <a:prstGeom prst="rect">
              <a:avLst/>
            </a:prstGeom>
            <a:noFill/>
            <a:ln>
              <a:noFill/>
            </a:ln>
          </p:spPr>
        </p:pic>
        <p:sp>
          <p:nvSpPr>
            <p:cNvPr id="871" name="Google Shape;871;p88"/>
            <p:cNvSpPr/>
            <p:nvPr/>
          </p:nvSpPr>
          <p:spPr>
            <a:xfrm>
              <a:off x="8919971" y="4187951"/>
              <a:ext cx="2124710" cy="1667510"/>
            </a:xfrm>
            <a:custGeom>
              <a:rect b="b" l="l" r="r" t="t"/>
              <a:pathLst>
                <a:path extrusionOk="0" h="1667510" w="2124709">
                  <a:moveTo>
                    <a:pt x="0" y="277875"/>
                  </a:moveTo>
                  <a:lnTo>
                    <a:pt x="3638" y="232815"/>
                  </a:lnTo>
                  <a:lnTo>
                    <a:pt x="14171" y="190065"/>
                  </a:lnTo>
                  <a:lnTo>
                    <a:pt x="31025" y="150198"/>
                  </a:lnTo>
                  <a:lnTo>
                    <a:pt x="53628" y="113787"/>
                  </a:lnTo>
                  <a:lnTo>
                    <a:pt x="81406" y="81406"/>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5"/>
                  </a:lnTo>
                  <a:lnTo>
                    <a:pt x="2124455" y="1389380"/>
                  </a:lnTo>
                  <a:lnTo>
                    <a:pt x="2120817" y="1434452"/>
                  </a:lnTo>
                  <a:lnTo>
                    <a:pt x="2110284" y="1477210"/>
                  </a:lnTo>
                  <a:lnTo>
                    <a:pt x="2093430" y="1517080"/>
                  </a:lnTo>
                  <a:lnTo>
                    <a:pt x="2070827" y="1553490"/>
                  </a:lnTo>
                  <a:lnTo>
                    <a:pt x="2043049" y="1585868"/>
                  </a:lnTo>
                  <a:lnTo>
                    <a:pt x="2010668" y="1613642"/>
                  </a:lnTo>
                  <a:lnTo>
                    <a:pt x="1974257" y="1636240"/>
                  </a:lnTo>
                  <a:lnTo>
                    <a:pt x="1934390" y="1653089"/>
                  </a:lnTo>
                  <a:lnTo>
                    <a:pt x="1891640" y="1663619"/>
                  </a:lnTo>
                  <a:lnTo>
                    <a:pt x="1846579" y="1667256"/>
                  </a:lnTo>
                  <a:lnTo>
                    <a:pt x="277875" y="1667256"/>
                  </a:lnTo>
                  <a:lnTo>
                    <a:pt x="232815" y="1663619"/>
                  </a:lnTo>
                  <a:lnTo>
                    <a:pt x="190065" y="1653089"/>
                  </a:lnTo>
                  <a:lnTo>
                    <a:pt x="150198" y="1636240"/>
                  </a:lnTo>
                  <a:lnTo>
                    <a:pt x="113787" y="1613642"/>
                  </a:lnTo>
                  <a:lnTo>
                    <a:pt x="81406" y="1585868"/>
                  </a:lnTo>
                  <a:lnTo>
                    <a:pt x="53628" y="1553490"/>
                  </a:lnTo>
                  <a:lnTo>
                    <a:pt x="31025" y="1517080"/>
                  </a:lnTo>
                  <a:lnTo>
                    <a:pt x="14171" y="1477210"/>
                  </a:lnTo>
                  <a:lnTo>
                    <a:pt x="3638" y="1434452"/>
                  </a:lnTo>
                  <a:lnTo>
                    <a:pt x="0" y="1389380"/>
                  </a:lnTo>
                  <a:lnTo>
                    <a:pt x="0" y="277875"/>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72" name="Google Shape;872;p88"/>
          <p:cNvSpPr txBox="1"/>
          <p:nvPr/>
        </p:nvSpPr>
        <p:spPr>
          <a:xfrm>
            <a:off x="9301098" y="4591050"/>
            <a:ext cx="1365885" cy="848994"/>
          </a:xfrm>
          <a:prstGeom prst="rect">
            <a:avLst/>
          </a:prstGeom>
          <a:noFill/>
          <a:ln>
            <a:noFill/>
          </a:ln>
        </p:spPr>
        <p:txBody>
          <a:bodyPr anchorCtr="0" anchor="t" bIns="0" lIns="0" spcFirstLastPara="1" rIns="0" wrap="square" tIns="12700">
            <a:spAutoFit/>
          </a:bodyPr>
          <a:lstStyle/>
          <a:p>
            <a:pPr indent="-343535" lvl="0" marL="36004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3535" lvl="0" marL="37528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 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d + c</a:t>
            </a:r>
            <a:endParaRPr b="0" i="0" sz="1800" u="none" cap="none" strike="noStrike">
              <a:solidFill>
                <a:schemeClr val="dk1"/>
              </a:solidFill>
              <a:latin typeface="Cambria"/>
              <a:ea typeface="Cambria"/>
              <a:cs typeface="Cambria"/>
              <a:sym typeface="Cambria"/>
            </a:endParaRPr>
          </a:p>
        </p:txBody>
      </p:sp>
      <p:grpSp>
        <p:nvGrpSpPr>
          <p:cNvPr id="873" name="Google Shape;873;p88"/>
          <p:cNvGrpSpPr/>
          <p:nvPr/>
        </p:nvGrpSpPr>
        <p:grpSpPr>
          <a:xfrm>
            <a:off x="7540752" y="4887467"/>
            <a:ext cx="1018540" cy="268605"/>
            <a:chOff x="7540752" y="4887467"/>
            <a:chExt cx="1018540" cy="268605"/>
          </a:xfrm>
        </p:grpSpPr>
        <p:sp>
          <p:nvSpPr>
            <p:cNvPr id="874" name="Google Shape;874;p88"/>
            <p:cNvSpPr/>
            <p:nvPr/>
          </p:nvSpPr>
          <p:spPr>
            <a:xfrm>
              <a:off x="7540752" y="4887467"/>
              <a:ext cx="1018540" cy="268605"/>
            </a:xfrm>
            <a:custGeom>
              <a:rect b="b" l="l" r="r" t="t"/>
              <a:pathLst>
                <a:path extrusionOk="0" h="268604" w="1018540">
                  <a:moveTo>
                    <a:pt x="883920" y="0"/>
                  </a:moveTo>
                  <a:lnTo>
                    <a:pt x="883920" y="67055"/>
                  </a:lnTo>
                  <a:lnTo>
                    <a:pt x="0" y="67055"/>
                  </a:lnTo>
                  <a:lnTo>
                    <a:pt x="0" y="201167"/>
                  </a:lnTo>
                  <a:lnTo>
                    <a:pt x="883920" y="201167"/>
                  </a:lnTo>
                  <a:lnTo>
                    <a:pt x="883920" y="268223"/>
                  </a:lnTo>
                  <a:lnTo>
                    <a:pt x="1018031" y="134111"/>
                  </a:lnTo>
                  <a:lnTo>
                    <a:pt x="883920"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p88"/>
            <p:cNvSpPr/>
            <p:nvPr/>
          </p:nvSpPr>
          <p:spPr>
            <a:xfrm>
              <a:off x="7540752" y="4887467"/>
              <a:ext cx="1018540" cy="268605"/>
            </a:xfrm>
            <a:custGeom>
              <a:rect b="b" l="l" r="r" t="t"/>
              <a:pathLst>
                <a:path extrusionOk="0" h="268604" w="1018540">
                  <a:moveTo>
                    <a:pt x="0" y="67055"/>
                  </a:moveTo>
                  <a:lnTo>
                    <a:pt x="883920" y="67055"/>
                  </a:lnTo>
                  <a:lnTo>
                    <a:pt x="883920" y="0"/>
                  </a:lnTo>
                  <a:lnTo>
                    <a:pt x="1018031" y="134111"/>
                  </a:lnTo>
                  <a:lnTo>
                    <a:pt x="883920" y="268223"/>
                  </a:lnTo>
                  <a:lnTo>
                    <a:pt x="883920" y="201167"/>
                  </a:lnTo>
                  <a:lnTo>
                    <a:pt x="0" y="201167"/>
                  </a:lnTo>
                  <a:lnTo>
                    <a:pt x="0" y="6705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76" name="Google Shape;876;p8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77" name="Google Shape;877;p8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83" name="Google Shape;883;p8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884" name="Google Shape;884;p89"/>
          <p:cNvSpPr txBox="1"/>
          <p:nvPr>
            <p:ph type="title"/>
          </p:nvPr>
        </p:nvSpPr>
        <p:spPr>
          <a:xfrm>
            <a:off x="916939" y="609676"/>
            <a:ext cx="513461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Dead Code Elimination</a:t>
            </a:r>
            <a:endParaRPr sz="4400"/>
          </a:p>
        </p:txBody>
      </p:sp>
      <p:sp>
        <p:nvSpPr>
          <p:cNvPr id="885" name="Google Shape;885;p89"/>
          <p:cNvSpPr txBox="1"/>
          <p:nvPr/>
        </p:nvSpPr>
        <p:spPr>
          <a:xfrm>
            <a:off x="916939" y="1793189"/>
            <a:ext cx="10276205" cy="2627630"/>
          </a:xfrm>
          <a:prstGeom prst="rect">
            <a:avLst/>
          </a:prstGeom>
          <a:noFill/>
          <a:ln>
            <a:noFill/>
          </a:ln>
        </p:spPr>
        <p:txBody>
          <a:bodyPr anchorCtr="0" anchor="t" bIns="0" lIns="0" spcFirstLastPara="1" rIns="0" wrap="square" tIns="60325">
            <a:spAutoFit/>
          </a:bodyPr>
          <a:lstStyle/>
          <a:p>
            <a:pPr indent="0" lvl="0" marL="12700" marR="5080" rtl="0" algn="l">
              <a:lnSpc>
                <a:spcPct val="108214"/>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The operation on DAG's that corresponds to dead-code elimination can  be implemented as follows.</a:t>
            </a:r>
            <a:endParaRPr b="0" i="0" sz="2800" u="none" cap="none" strike="noStrike">
              <a:solidFill>
                <a:schemeClr val="dk1"/>
              </a:solidFill>
              <a:latin typeface="Calibri"/>
              <a:ea typeface="Calibri"/>
              <a:cs typeface="Calibri"/>
              <a:sym typeface="Calibri"/>
            </a:endParaRPr>
          </a:p>
          <a:p>
            <a:pPr indent="-228600" lvl="0" marL="241300" marR="382270" rtl="0" algn="l">
              <a:lnSpc>
                <a:spcPct val="107857"/>
              </a:lnSpc>
              <a:spcBef>
                <a:spcPts val="1005"/>
              </a:spcBef>
              <a:spcAft>
                <a:spcPts val="0"/>
              </a:spcAft>
              <a:buClr>
                <a:srgbClr val="FF0000"/>
              </a:buClr>
              <a:buSzPts val="2800"/>
              <a:buFont typeface="Arial"/>
              <a:buChar char="•"/>
            </a:pPr>
            <a:r>
              <a:rPr b="1" i="0" lang="en-US" sz="2800" u="none" cap="none" strike="noStrike">
                <a:solidFill>
                  <a:srgbClr val="FF0000"/>
                </a:solidFill>
                <a:latin typeface="Calibri"/>
                <a:ea typeface="Calibri"/>
                <a:cs typeface="Calibri"/>
                <a:sym typeface="Calibri"/>
              </a:rPr>
              <a:t>We delete from a DAG any root (node with no ancestors) that has  no live variables attached.</a:t>
            </a:r>
            <a:endParaRPr b="0" i="0" sz="2800" u="none" cap="none" strike="noStrike">
              <a:solidFill>
                <a:schemeClr val="dk1"/>
              </a:solidFill>
              <a:latin typeface="Calibri"/>
              <a:ea typeface="Calibri"/>
              <a:cs typeface="Calibri"/>
              <a:sym typeface="Calibri"/>
            </a:endParaRPr>
          </a:p>
          <a:p>
            <a:pPr indent="-228600" lvl="0" marL="241300" marR="539115" rtl="0" algn="l">
              <a:lnSpc>
                <a:spcPct val="107857"/>
              </a:lnSpc>
              <a:spcBef>
                <a:spcPts val="100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Repeated application of this transformation will remove all nodes  from the DAG that correspond to dead code.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90"/>
          <p:cNvSpPr txBox="1"/>
          <p:nvPr>
            <p:ph type="title"/>
          </p:nvPr>
        </p:nvSpPr>
        <p:spPr>
          <a:xfrm>
            <a:off x="916939" y="609676"/>
            <a:ext cx="68453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The Use of Algebraic Identities</a:t>
            </a:r>
            <a:endParaRPr sz="4400"/>
          </a:p>
        </p:txBody>
      </p:sp>
      <p:sp>
        <p:nvSpPr>
          <p:cNvPr id="891" name="Google Shape;891;p90"/>
          <p:cNvSpPr txBox="1"/>
          <p:nvPr/>
        </p:nvSpPr>
        <p:spPr>
          <a:xfrm>
            <a:off x="916939" y="1793189"/>
            <a:ext cx="8834120" cy="1220470"/>
          </a:xfrm>
          <a:prstGeom prst="rect">
            <a:avLst/>
          </a:prstGeom>
          <a:noFill/>
          <a:ln>
            <a:noFill/>
          </a:ln>
        </p:spPr>
        <p:txBody>
          <a:bodyPr anchorCtr="0" anchor="t" bIns="0" lIns="0" spcFirstLastPara="1" rIns="0" wrap="square" tIns="55225">
            <a:spAutoFit/>
          </a:bodyPr>
          <a:lstStyle/>
          <a:p>
            <a:pPr indent="-515619" lvl="0" marL="527685" marR="508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1.	Algebraic identities represent another important class of  optimizations on basic blocks. For example, we may apply  arithmetic identities, such as</a:t>
            </a:r>
            <a:endParaRPr b="0" i="0" sz="2800" u="none" cap="none" strike="noStrike">
              <a:solidFill>
                <a:schemeClr val="dk1"/>
              </a:solidFill>
              <a:latin typeface="Calibri"/>
              <a:ea typeface="Calibri"/>
              <a:cs typeface="Calibri"/>
              <a:sym typeface="Calibri"/>
            </a:endParaRPr>
          </a:p>
        </p:txBody>
      </p:sp>
      <p:sp>
        <p:nvSpPr>
          <p:cNvPr id="892" name="Google Shape;892;p90"/>
          <p:cNvSpPr txBox="1"/>
          <p:nvPr/>
        </p:nvSpPr>
        <p:spPr>
          <a:xfrm>
            <a:off x="916939" y="4095063"/>
            <a:ext cx="10178415" cy="1220470"/>
          </a:xfrm>
          <a:prstGeom prst="rect">
            <a:avLst/>
          </a:prstGeom>
          <a:noFill/>
          <a:ln>
            <a:noFill/>
          </a:ln>
        </p:spPr>
        <p:txBody>
          <a:bodyPr anchorCtr="0" anchor="t" bIns="0" lIns="0" spcFirstLastPara="1" rIns="0" wrap="square" tIns="55225">
            <a:spAutoFit/>
          </a:bodyPr>
          <a:lstStyle/>
          <a:p>
            <a:pPr indent="-515619" lvl="0" marL="527685" marR="5080" rtl="0" algn="just">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2. Another class of algebraic optimizations includes local reduction in  strength, that is, replacing a more expensive operator by a cheaper  one as in:</a:t>
            </a:r>
            <a:endParaRPr b="0" i="0" sz="2800" u="none" cap="none" strike="noStrike">
              <a:solidFill>
                <a:schemeClr val="dk1"/>
              </a:solidFill>
              <a:latin typeface="Calibri"/>
              <a:ea typeface="Calibri"/>
              <a:cs typeface="Calibri"/>
              <a:sym typeface="Calibri"/>
            </a:endParaRPr>
          </a:p>
        </p:txBody>
      </p:sp>
      <p:pic>
        <p:nvPicPr>
          <p:cNvPr id="893" name="Google Shape;893;p90"/>
          <p:cNvPicPr preferRelativeResize="0"/>
          <p:nvPr/>
        </p:nvPicPr>
        <p:blipFill rotWithShape="1">
          <a:blip r:embed="rId3">
            <a:alphaModFix/>
          </a:blip>
          <a:srcRect b="0" l="0" r="0" t="0"/>
          <a:stretch/>
        </p:blipFill>
        <p:spPr>
          <a:xfrm>
            <a:off x="3941162" y="3160074"/>
            <a:ext cx="4766564" cy="601583"/>
          </a:xfrm>
          <a:prstGeom prst="rect">
            <a:avLst/>
          </a:prstGeom>
          <a:noFill/>
          <a:ln>
            <a:noFill/>
          </a:ln>
        </p:spPr>
      </p:pic>
      <p:pic>
        <p:nvPicPr>
          <p:cNvPr id="894" name="Google Shape;894;p90"/>
          <p:cNvPicPr preferRelativeResize="0"/>
          <p:nvPr/>
        </p:nvPicPr>
        <p:blipFill rotWithShape="1">
          <a:blip r:embed="rId4">
            <a:alphaModFix/>
          </a:blip>
          <a:srcRect b="0" l="0" r="0" t="0"/>
          <a:stretch/>
        </p:blipFill>
        <p:spPr>
          <a:xfrm>
            <a:off x="4905375" y="5140452"/>
            <a:ext cx="2400300" cy="1076675"/>
          </a:xfrm>
          <a:prstGeom prst="rect">
            <a:avLst/>
          </a:prstGeom>
          <a:noFill/>
          <a:ln>
            <a:noFill/>
          </a:ln>
        </p:spPr>
      </p:pic>
      <p:sp>
        <p:nvSpPr>
          <p:cNvPr id="895" name="Google Shape;895;p9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896" name="Google Shape;896;p9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9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02" name="Google Shape;902;p9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903" name="Google Shape;903;p91"/>
          <p:cNvSpPr txBox="1"/>
          <p:nvPr>
            <p:ph type="title"/>
          </p:nvPr>
        </p:nvSpPr>
        <p:spPr>
          <a:xfrm>
            <a:off x="916939" y="609676"/>
            <a:ext cx="68453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The Use of Algebraic Identities</a:t>
            </a:r>
            <a:endParaRPr sz="4400"/>
          </a:p>
        </p:txBody>
      </p:sp>
      <p:sp>
        <p:nvSpPr>
          <p:cNvPr id="904" name="Google Shape;904;p91"/>
          <p:cNvSpPr txBox="1"/>
          <p:nvPr/>
        </p:nvSpPr>
        <p:spPr>
          <a:xfrm>
            <a:off x="916939" y="1793189"/>
            <a:ext cx="10346055" cy="2627630"/>
          </a:xfrm>
          <a:prstGeom prst="rect">
            <a:avLst/>
          </a:prstGeom>
          <a:noFill/>
          <a:ln>
            <a:noFill/>
          </a:ln>
        </p:spPr>
        <p:txBody>
          <a:bodyPr anchorCtr="0" anchor="t" bIns="0" lIns="0" spcFirstLastPara="1" rIns="0" wrap="square" tIns="55225">
            <a:spAutoFit/>
          </a:bodyPr>
          <a:lstStyle/>
          <a:p>
            <a:pPr indent="0" lvl="0" marL="12700" marR="508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3. A third class of related optimizations is </a:t>
            </a:r>
            <a:r>
              <a:rPr b="1" i="0" lang="en-US" sz="2800" u="none" cap="none" strike="noStrike">
                <a:solidFill>
                  <a:srgbClr val="FF0000"/>
                </a:solidFill>
                <a:latin typeface="Calibri"/>
                <a:ea typeface="Calibri"/>
                <a:cs typeface="Calibri"/>
                <a:sym typeface="Calibri"/>
              </a:rPr>
              <a:t>constant folding</a:t>
            </a:r>
            <a:r>
              <a:rPr b="0" i="0" lang="en-US" sz="2800" u="none" cap="none" strike="noStrike">
                <a:solidFill>
                  <a:schemeClr val="dk1"/>
                </a:solidFill>
                <a:latin typeface="Calibri"/>
                <a:ea typeface="Calibri"/>
                <a:cs typeface="Calibri"/>
                <a:sym typeface="Calibri"/>
              </a:rPr>
              <a:t>. Here we  evaluate constant expressions at compile time and replace the constant  expressions by their value</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Thus the expression </a:t>
            </a:r>
            <a:r>
              <a:rPr b="0" i="1" lang="en-US" sz="2800" u="none" cap="none" strike="noStrike">
                <a:solidFill>
                  <a:schemeClr val="dk1"/>
                </a:solidFill>
                <a:latin typeface="Calibri"/>
                <a:ea typeface="Calibri"/>
                <a:cs typeface="Calibri"/>
                <a:sym typeface="Calibri"/>
              </a:rPr>
              <a:t>2 </a:t>
            </a:r>
            <a:r>
              <a:rPr b="0" i="0" lang="en-US" sz="2800" u="none" cap="none" strike="noStrike">
                <a:solidFill>
                  <a:schemeClr val="dk1"/>
                </a:solidFill>
                <a:latin typeface="Calibri"/>
                <a:ea typeface="Calibri"/>
                <a:cs typeface="Calibri"/>
                <a:sym typeface="Calibri"/>
              </a:rPr>
              <a:t>* 3.14 would be replaced by 6.28.</a:t>
            </a:r>
            <a:endParaRPr b="0" i="0" sz="2800" u="none" cap="none" strike="noStrike">
              <a:solidFill>
                <a:schemeClr val="dk1"/>
              </a:solidFill>
              <a:latin typeface="Calibri"/>
              <a:ea typeface="Calibri"/>
              <a:cs typeface="Calibri"/>
              <a:sym typeface="Calibri"/>
            </a:endParaRPr>
          </a:p>
          <a:p>
            <a:pPr indent="-228600" lvl="0" marL="241300" marR="219075" rtl="0" algn="l">
              <a:lnSpc>
                <a:spcPct val="107857"/>
              </a:lnSpc>
              <a:spcBef>
                <a:spcPts val="104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Many constant expressions arise in practice because of the frequent  use of symbolic constants in programs.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2"/>
          <p:cNvSpPr txBox="1"/>
          <p:nvPr>
            <p:ph type="title"/>
          </p:nvPr>
        </p:nvSpPr>
        <p:spPr>
          <a:xfrm>
            <a:off x="916939" y="609676"/>
            <a:ext cx="79375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Representation of Array References</a:t>
            </a:r>
            <a:endParaRPr sz="4400"/>
          </a:p>
        </p:txBody>
      </p:sp>
      <p:sp>
        <p:nvSpPr>
          <p:cNvPr id="910" name="Google Shape;910;p92"/>
          <p:cNvSpPr txBox="1"/>
          <p:nvPr/>
        </p:nvSpPr>
        <p:spPr>
          <a:xfrm>
            <a:off x="916939" y="1736801"/>
            <a:ext cx="7338059" cy="998219"/>
          </a:xfrm>
          <a:prstGeom prst="rect">
            <a:avLst/>
          </a:prstGeom>
          <a:noFill/>
          <a:ln>
            <a:noFill/>
          </a:ln>
        </p:spPr>
        <p:txBody>
          <a:bodyPr anchorCtr="0" anchor="t" bIns="0" lIns="0" spcFirstLastPara="1" rIns="0" wrap="square" tIns="132075">
            <a:spAutoFit/>
          </a:bodyPr>
          <a:lstStyle/>
          <a:p>
            <a:pPr indent="0" lvl="0" marL="12700" marR="5080" rtl="0" algn="l">
              <a:lnSpc>
                <a:spcPct val="701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The proper way to represent array accesses in a DAG is  as follows.</a:t>
            </a:r>
            <a:endParaRPr b="0" i="0" sz="2600" u="none" cap="none" strike="noStrike">
              <a:solidFill>
                <a:schemeClr val="dk1"/>
              </a:solidFill>
              <a:latin typeface="Calibri"/>
              <a:ea typeface="Calibri"/>
              <a:cs typeface="Calibri"/>
              <a:sym typeface="Calibri"/>
            </a:endParaRPr>
          </a:p>
          <a:p>
            <a:pPr indent="0" lvl="0" marL="469900" marR="0" rtl="0" algn="l">
              <a:lnSpc>
                <a:spcPct val="10659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Now consider a block of code given below:</a:t>
            </a:r>
            <a:endParaRPr b="0" i="0" sz="2200" u="none" cap="none" strike="noStrike">
              <a:solidFill>
                <a:schemeClr val="dk1"/>
              </a:solidFill>
              <a:latin typeface="Calibri"/>
              <a:ea typeface="Calibri"/>
              <a:cs typeface="Calibri"/>
              <a:sym typeface="Calibri"/>
            </a:endParaRPr>
          </a:p>
        </p:txBody>
      </p:sp>
      <p:sp>
        <p:nvSpPr>
          <p:cNvPr id="911" name="Google Shape;911;p92"/>
          <p:cNvSpPr txBox="1"/>
          <p:nvPr/>
        </p:nvSpPr>
        <p:spPr>
          <a:xfrm>
            <a:off x="916939" y="4314519"/>
            <a:ext cx="7389495" cy="1532890"/>
          </a:xfrm>
          <a:prstGeom prst="rect">
            <a:avLst/>
          </a:prstGeom>
          <a:noFill/>
          <a:ln>
            <a:noFill/>
          </a:ln>
        </p:spPr>
        <p:txBody>
          <a:bodyPr anchorCtr="0" anchor="t" bIns="0" lIns="0" spcFirstLastPara="1" rIns="0" wrap="square" tIns="132075">
            <a:spAutoFit/>
          </a:bodyPr>
          <a:lstStyle/>
          <a:p>
            <a:pPr indent="-228600" lvl="0" marL="241300" marR="5080" rtl="0" algn="l">
              <a:lnSpc>
                <a:spcPct val="7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An assignment from an array, like </a:t>
            </a:r>
            <a:r>
              <a:rPr b="1" i="0" lang="en-US" sz="2600" u="none" cap="none" strike="noStrike">
                <a:solidFill>
                  <a:srgbClr val="FF0000"/>
                </a:solidFill>
                <a:latin typeface="Calibri"/>
                <a:ea typeface="Calibri"/>
                <a:cs typeface="Calibri"/>
                <a:sym typeface="Calibri"/>
              </a:rPr>
              <a:t>x = a[i] </a:t>
            </a:r>
            <a:r>
              <a:rPr b="0" i="0" lang="en-US" sz="2600" u="none" cap="none" strike="noStrike">
                <a:solidFill>
                  <a:schemeClr val="dk1"/>
                </a:solidFill>
                <a:latin typeface="Calibri"/>
                <a:ea typeface="Calibri"/>
                <a:cs typeface="Calibri"/>
                <a:sym typeface="Calibri"/>
              </a:rPr>
              <a:t>, is  represented by creating a node with operator </a:t>
            </a:r>
            <a:r>
              <a:rPr b="1" i="0" lang="en-US" sz="2600" u="none" cap="none" strike="noStrike">
                <a:solidFill>
                  <a:srgbClr val="FF0000"/>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and  two children representing the initial value of the  array, a0 in this case, and the index i. Variable x  becomes a label of this new node.</a:t>
            </a:r>
            <a:endParaRPr b="0" i="0" sz="2600" u="none" cap="none" strike="noStrike">
              <a:solidFill>
                <a:schemeClr val="dk1"/>
              </a:solidFill>
              <a:latin typeface="Calibri"/>
              <a:ea typeface="Calibri"/>
              <a:cs typeface="Calibri"/>
              <a:sym typeface="Calibri"/>
            </a:endParaRPr>
          </a:p>
        </p:txBody>
      </p:sp>
      <p:pic>
        <p:nvPicPr>
          <p:cNvPr id="912" name="Google Shape;912;p92"/>
          <p:cNvPicPr preferRelativeResize="0"/>
          <p:nvPr/>
        </p:nvPicPr>
        <p:blipFill rotWithShape="1">
          <a:blip r:embed="rId3">
            <a:alphaModFix/>
          </a:blip>
          <a:srcRect b="0" l="0" r="0" t="0"/>
          <a:stretch/>
        </p:blipFill>
        <p:spPr>
          <a:xfrm>
            <a:off x="8953500" y="4591811"/>
            <a:ext cx="2400300" cy="1947672"/>
          </a:xfrm>
          <a:prstGeom prst="rect">
            <a:avLst/>
          </a:prstGeom>
          <a:noFill/>
          <a:ln>
            <a:noFill/>
          </a:ln>
        </p:spPr>
      </p:pic>
      <p:grpSp>
        <p:nvGrpSpPr>
          <p:cNvPr id="913" name="Google Shape;913;p92"/>
          <p:cNvGrpSpPr/>
          <p:nvPr/>
        </p:nvGrpSpPr>
        <p:grpSpPr>
          <a:xfrm>
            <a:off x="8953500" y="1825752"/>
            <a:ext cx="2124710" cy="533400"/>
            <a:chOff x="8953500" y="1825752"/>
            <a:chExt cx="2124710" cy="533400"/>
          </a:xfrm>
        </p:grpSpPr>
        <p:pic>
          <p:nvPicPr>
            <p:cNvPr id="914" name="Google Shape;914;p92"/>
            <p:cNvPicPr preferRelativeResize="0"/>
            <p:nvPr/>
          </p:nvPicPr>
          <p:blipFill rotWithShape="1">
            <a:blip r:embed="rId4">
              <a:alphaModFix/>
            </a:blip>
            <a:srcRect b="0" l="0" r="0" t="0"/>
            <a:stretch/>
          </p:blipFill>
          <p:spPr>
            <a:xfrm>
              <a:off x="8953500" y="1825752"/>
              <a:ext cx="2124455" cy="533400"/>
            </a:xfrm>
            <a:prstGeom prst="rect">
              <a:avLst/>
            </a:prstGeom>
            <a:noFill/>
            <a:ln>
              <a:noFill/>
            </a:ln>
          </p:spPr>
        </p:pic>
        <p:sp>
          <p:nvSpPr>
            <p:cNvPr id="915" name="Google Shape;915;p92"/>
            <p:cNvSpPr/>
            <p:nvPr/>
          </p:nvSpPr>
          <p:spPr>
            <a:xfrm>
              <a:off x="8953500" y="1825752"/>
              <a:ext cx="2124710" cy="533400"/>
            </a:xfrm>
            <a:custGeom>
              <a:rect b="b" l="l" r="r" t="t"/>
              <a:pathLst>
                <a:path extrusionOk="0" h="533400" w="2124709">
                  <a:moveTo>
                    <a:pt x="0" y="88900"/>
                  </a:moveTo>
                  <a:lnTo>
                    <a:pt x="6979" y="54274"/>
                  </a:lnTo>
                  <a:lnTo>
                    <a:pt x="26019" y="26019"/>
                  </a:lnTo>
                  <a:lnTo>
                    <a:pt x="54274" y="6979"/>
                  </a:lnTo>
                  <a:lnTo>
                    <a:pt x="88900" y="0"/>
                  </a:lnTo>
                  <a:lnTo>
                    <a:pt x="2035555" y="0"/>
                  </a:lnTo>
                  <a:lnTo>
                    <a:pt x="2070181" y="6979"/>
                  </a:lnTo>
                  <a:lnTo>
                    <a:pt x="2098436" y="26019"/>
                  </a:lnTo>
                  <a:lnTo>
                    <a:pt x="2117476" y="54274"/>
                  </a:lnTo>
                  <a:lnTo>
                    <a:pt x="2124455" y="88900"/>
                  </a:lnTo>
                  <a:lnTo>
                    <a:pt x="2124455" y="444500"/>
                  </a:lnTo>
                  <a:lnTo>
                    <a:pt x="2117476" y="479125"/>
                  </a:lnTo>
                  <a:lnTo>
                    <a:pt x="2098436" y="507380"/>
                  </a:lnTo>
                  <a:lnTo>
                    <a:pt x="2070181" y="526420"/>
                  </a:lnTo>
                  <a:lnTo>
                    <a:pt x="2035555" y="533400"/>
                  </a:lnTo>
                  <a:lnTo>
                    <a:pt x="88900" y="533400"/>
                  </a:lnTo>
                  <a:lnTo>
                    <a:pt x="54274" y="526420"/>
                  </a:lnTo>
                  <a:lnTo>
                    <a:pt x="26019" y="507380"/>
                  </a:lnTo>
                  <a:lnTo>
                    <a:pt x="6979" y="479125"/>
                  </a:lnTo>
                  <a:lnTo>
                    <a:pt x="0" y="444500"/>
                  </a:lnTo>
                  <a:lnTo>
                    <a:pt x="0" y="88900"/>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16" name="Google Shape;916;p92"/>
          <p:cNvSpPr txBox="1"/>
          <p:nvPr/>
        </p:nvSpPr>
        <p:spPr>
          <a:xfrm>
            <a:off x="9460230" y="1935860"/>
            <a:ext cx="11118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1. x = a[i]</a:t>
            </a:r>
            <a:endParaRPr b="0" i="0" sz="1800" u="none" cap="none" strike="noStrike">
              <a:solidFill>
                <a:schemeClr val="dk1"/>
              </a:solidFill>
              <a:latin typeface="Cambria"/>
              <a:ea typeface="Cambria"/>
              <a:cs typeface="Cambria"/>
              <a:sym typeface="Cambria"/>
            </a:endParaRPr>
          </a:p>
        </p:txBody>
      </p:sp>
      <p:grpSp>
        <p:nvGrpSpPr>
          <p:cNvPr id="917" name="Google Shape;917;p92"/>
          <p:cNvGrpSpPr/>
          <p:nvPr/>
        </p:nvGrpSpPr>
        <p:grpSpPr>
          <a:xfrm>
            <a:off x="10055352" y="2787395"/>
            <a:ext cx="349250" cy="1623060"/>
            <a:chOff x="10055352" y="2787395"/>
            <a:chExt cx="349250" cy="1623060"/>
          </a:xfrm>
        </p:grpSpPr>
        <p:sp>
          <p:nvSpPr>
            <p:cNvPr id="918" name="Google Shape;918;p92"/>
            <p:cNvSpPr/>
            <p:nvPr/>
          </p:nvSpPr>
          <p:spPr>
            <a:xfrm>
              <a:off x="10055352" y="2787395"/>
              <a:ext cx="349250" cy="1623060"/>
            </a:xfrm>
            <a:custGeom>
              <a:rect b="b" l="l" r="r" t="t"/>
              <a:pathLst>
                <a:path extrusionOk="0" h="1623060" w="349250">
                  <a:moveTo>
                    <a:pt x="261747" y="0"/>
                  </a:moveTo>
                  <a:lnTo>
                    <a:pt x="87249" y="0"/>
                  </a:lnTo>
                  <a:lnTo>
                    <a:pt x="87249" y="1448561"/>
                  </a:lnTo>
                  <a:lnTo>
                    <a:pt x="0" y="1448561"/>
                  </a:lnTo>
                  <a:lnTo>
                    <a:pt x="174498" y="1623059"/>
                  </a:lnTo>
                  <a:lnTo>
                    <a:pt x="348996" y="1448561"/>
                  </a:lnTo>
                  <a:lnTo>
                    <a:pt x="261747" y="1448561"/>
                  </a:lnTo>
                  <a:lnTo>
                    <a:pt x="261747"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9" name="Google Shape;919;p92"/>
            <p:cNvSpPr/>
            <p:nvPr/>
          </p:nvSpPr>
          <p:spPr>
            <a:xfrm>
              <a:off x="10055352" y="2787395"/>
              <a:ext cx="349250" cy="1623060"/>
            </a:xfrm>
            <a:custGeom>
              <a:rect b="b" l="l" r="r" t="t"/>
              <a:pathLst>
                <a:path extrusionOk="0" h="1623060" w="349250">
                  <a:moveTo>
                    <a:pt x="261747" y="0"/>
                  </a:moveTo>
                  <a:lnTo>
                    <a:pt x="261747" y="1448561"/>
                  </a:lnTo>
                  <a:lnTo>
                    <a:pt x="348996" y="1448561"/>
                  </a:lnTo>
                  <a:lnTo>
                    <a:pt x="174498" y="1623059"/>
                  </a:lnTo>
                  <a:lnTo>
                    <a:pt x="0" y="1448561"/>
                  </a:lnTo>
                  <a:lnTo>
                    <a:pt x="87249" y="1448561"/>
                  </a:lnTo>
                  <a:lnTo>
                    <a:pt x="87249" y="0"/>
                  </a:lnTo>
                  <a:lnTo>
                    <a:pt x="261747" y="0"/>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20" name="Google Shape;920;p92"/>
          <p:cNvGrpSpPr/>
          <p:nvPr/>
        </p:nvGrpSpPr>
        <p:grpSpPr>
          <a:xfrm>
            <a:off x="3086099" y="2692908"/>
            <a:ext cx="2124710" cy="1668780"/>
            <a:chOff x="3086099" y="2692908"/>
            <a:chExt cx="2124710" cy="1668780"/>
          </a:xfrm>
        </p:grpSpPr>
        <p:pic>
          <p:nvPicPr>
            <p:cNvPr id="921" name="Google Shape;921;p92"/>
            <p:cNvPicPr preferRelativeResize="0"/>
            <p:nvPr/>
          </p:nvPicPr>
          <p:blipFill rotWithShape="1">
            <a:blip r:embed="rId5">
              <a:alphaModFix/>
            </a:blip>
            <a:srcRect b="0" l="0" r="0" t="0"/>
            <a:stretch/>
          </p:blipFill>
          <p:spPr>
            <a:xfrm>
              <a:off x="3086099" y="2692908"/>
              <a:ext cx="2124455" cy="1668779"/>
            </a:xfrm>
            <a:prstGeom prst="rect">
              <a:avLst/>
            </a:prstGeom>
            <a:noFill/>
            <a:ln>
              <a:noFill/>
            </a:ln>
          </p:spPr>
        </p:pic>
        <p:sp>
          <p:nvSpPr>
            <p:cNvPr id="922" name="Google Shape;922;p92"/>
            <p:cNvSpPr/>
            <p:nvPr/>
          </p:nvSpPr>
          <p:spPr>
            <a:xfrm>
              <a:off x="3086099" y="2692908"/>
              <a:ext cx="2124710" cy="1668780"/>
            </a:xfrm>
            <a:custGeom>
              <a:rect b="b" l="l" r="r" t="t"/>
              <a:pathLst>
                <a:path extrusionOk="0" h="1668779" w="2124710">
                  <a:moveTo>
                    <a:pt x="0" y="278129"/>
                  </a:moveTo>
                  <a:lnTo>
                    <a:pt x="3641" y="233031"/>
                  </a:lnTo>
                  <a:lnTo>
                    <a:pt x="14185" y="190243"/>
                  </a:lnTo>
                  <a:lnTo>
                    <a:pt x="31056" y="150341"/>
                  </a:lnTo>
                  <a:lnTo>
                    <a:pt x="53681" y="113897"/>
                  </a:lnTo>
                  <a:lnTo>
                    <a:pt x="81486" y="81486"/>
                  </a:lnTo>
                  <a:lnTo>
                    <a:pt x="113897" y="53681"/>
                  </a:lnTo>
                  <a:lnTo>
                    <a:pt x="150341" y="31056"/>
                  </a:lnTo>
                  <a:lnTo>
                    <a:pt x="190243" y="14185"/>
                  </a:lnTo>
                  <a:lnTo>
                    <a:pt x="233031" y="3641"/>
                  </a:lnTo>
                  <a:lnTo>
                    <a:pt x="278129" y="0"/>
                  </a:lnTo>
                  <a:lnTo>
                    <a:pt x="1846326" y="0"/>
                  </a:lnTo>
                  <a:lnTo>
                    <a:pt x="1891424" y="3641"/>
                  </a:lnTo>
                  <a:lnTo>
                    <a:pt x="1934212" y="14185"/>
                  </a:lnTo>
                  <a:lnTo>
                    <a:pt x="1974114" y="31056"/>
                  </a:lnTo>
                  <a:lnTo>
                    <a:pt x="2010558" y="53681"/>
                  </a:lnTo>
                  <a:lnTo>
                    <a:pt x="2042969" y="81486"/>
                  </a:lnTo>
                  <a:lnTo>
                    <a:pt x="2070774" y="113897"/>
                  </a:lnTo>
                  <a:lnTo>
                    <a:pt x="2093399" y="150341"/>
                  </a:lnTo>
                  <a:lnTo>
                    <a:pt x="2110270" y="190243"/>
                  </a:lnTo>
                  <a:lnTo>
                    <a:pt x="2120814" y="233031"/>
                  </a:lnTo>
                  <a:lnTo>
                    <a:pt x="2124455" y="278129"/>
                  </a:lnTo>
                  <a:lnTo>
                    <a:pt x="2124455" y="1390649"/>
                  </a:lnTo>
                  <a:lnTo>
                    <a:pt x="2120814" y="1435748"/>
                  </a:lnTo>
                  <a:lnTo>
                    <a:pt x="2110270" y="1478536"/>
                  </a:lnTo>
                  <a:lnTo>
                    <a:pt x="2093399" y="1518438"/>
                  </a:lnTo>
                  <a:lnTo>
                    <a:pt x="2070774" y="1554882"/>
                  </a:lnTo>
                  <a:lnTo>
                    <a:pt x="2042969" y="1587293"/>
                  </a:lnTo>
                  <a:lnTo>
                    <a:pt x="2010558" y="1615098"/>
                  </a:lnTo>
                  <a:lnTo>
                    <a:pt x="1974114" y="1637723"/>
                  </a:lnTo>
                  <a:lnTo>
                    <a:pt x="1934212" y="1654594"/>
                  </a:lnTo>
                  <a:lnTo>
                    <a:pt x="1891424" y="1665138"/>
                  </a:lnTo>
                  <a:lnTo>
                    <a:pt x="1846326" y="1668779"/>
                  </a:lnTo>
                  <a:lnTo>
                    <a:pt x="278129" y="1668779"/>
                  </a:lnTo>
                  <a:lnTo>
                    <a:pt x="233031" y="1665138"/>
                  </a:lnTo>
                  <a:lnTo>
                    <a:pt x="190243" y="1654594"/>
                  </a:lnTo>
                  <a:lnTo>
                    <a:pt x="150341" y="1637723"/>
                  </a:lnTo>
                  <a:lnTo>
                    <a:pt x="113897" y="1615098"/>
                  </a:lnTo>
                  <a:lnTo>
                    <a:pt x="81486" y="1587293"/>
                  </a:lnTo>
                  <a:lnTo>
                    <a:pt x="53681" y="1554882"/>
                  </a:lnTo>
                  <a:lnTo>
                    <a:pt x="31056" y="1518438"/>
                  </a:lnTo>
                  <a:lnTo>
                    <a:pt x="14185" y="1478536"/>
                  </a:lnTo>
                  <a:lnTo>
                    <a:pt x="3641" y="1435748"/>
                  </a:lnTo>
                  <a:lnTo>
                    <a:pt x="0" y="1390649"/>
                  </a:lnTo>
                  <a:lnTo>
                    <a:pt x="0" y="278129"/>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3" name="Google Shape;923;p92"/>
          <p:cNvSpPr txBox="1"/>
          <p:nvPr/>
        </p:nvSpPr>
        <p:spPr>
          <a:xfrm>
            <a:off x="3573017" y="3096259"/>
            <a:ext cx="1149985" cy="848994"/>
          </a:xfrm>
          <a:prstGeom prst="rect">
            <a:avLst/>
          </a:prstGeom>
          <a:noFill/>
          <a:ln>
            <a:noFill/>
          </a:ln>
        </p:spPr>
        <p:txBody>
          <a:bodyPr anchorCtr="0" anchor="t" bIns="0" lIns="0" spcFirstLastPara="1" rIns="0" wrap="square" tIns="12700">
            <a:spAutoFit/>
          </a:bodyPr>
          <a:lstStyle/>
          <a:p>
            <a:pPr indent="-343535" lvl="0" marL="35687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x = a[i]</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a[j] = y</a:t>
            </a:r>
            <a:endParaRPr b="0" i="0" sz="1800" u="none" cap="none" strike="noStrike">
              <a:solidFill>
                <a:schemeClr val="dk1"/>
              </a:solidFill>
              <a:latin typeface="Cambria"/>
              <a:ea typeface="Cambria"/>
              <a:cs typeface="Cambria"/>
              <a:sym typeface="Cambria"/>
            </a:endParaRPr>
          </a:p>
          <a:p>
            <a:pPr indent="-343535" lvl="0" marL="39941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z= a[i]</a:t>
            </a:r>
            <a:endParaRPr b="0" i="0" sz="1800" u="none" cap="none" strike="noStrike">
              <a:solidFill>
                <a:schemeClr val="dk1"/>
              </a:solidFill>
              <a:latin typeface="Cambria"/>
              <a:ea typeface="Cambria"/>
              <a:cs typeface="Cambria"/>
              <a:sym typeface="Cambria"/>
            </a:endParaRPr>
          </a:p>
        </p:txBody>
      </p:sp>
      <p:sp>
        <p:nvSpPr>
          <p:cNvPr id="924" name="Google Shape;924;p9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25" name="Google Shape;925;p9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Next-Use Information</a:t>
            </a:r>
            <a:endParaRPr/>
          </a:p>
        </p:txBody>
      </p:sp>
      <p:sp>
        <p:nvSpPr>
          <p:cNvPr id="163" name="Google Shape;16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Knowing when the value of a variable will be used next is essential for generating good code</a:t>
            </a:r>
            <a:endParaRPr/>
          </a:p>
          <a:p>
            <a:pPr indent="-228600" lvl="0" marL="228600" rtl="0" algn="l">
              <a:lnSpc>
                <a:spcPct val="90000"/>
              </a:lnSpc>
              <a:spcBef>
                <a:spcPts val="1000"/>
              </a:spcBef>
              <a:spcAft>
                <a:spcPts val="0"/>
              </a:spcAft>
              <a:buClr>
                <a:schemeClr val="dk1"/>
              </a:buClr>
              <a:buSzPts val="2800"/>
              <a:buChar char="•"/>
            </a:pPr>
            <a:r>
              <a:rPr lang="en-US"/>
              <a:t>The </a:t>
            </a:r>
            <a:r>
              <a:rPr i="1" lang="en-US"/>
              <a:t>use </a:t>
            </a:r>
            <a:r>
              <a:rPr lang="en-US"/>
              <a:t>of a name in a three-address statement is defined as follows. </a:t>
            </a:r>
            <a:endParaRPr/>
          </a:p>
          <a:p>
            <a:pPr indent="-228600" lvl="0" marL="228600" rtl="0" algn="l">
              <a:lnSpc>
                <a:spcPct val="90000"/>
              </a:lnSpc>
              <a:spcBef>
                <a:spcPts val="1000"/>
              </a:spcBef>
              <a:spcAft>
                <a:spcPts val="0"/>
              </a:spcAft>
              <a:buClr>
                <a:schemeClr val="dk1"/>
              </a:buClr>
              <a:buSzPts val="2800"/>
              <a:buChar char="•"/>
            </a:pPr>
            <a:r>
              <a:rPr lang="en-US"/>
              <a:t>Suppose three-address statement i assigns a value to </a:t>
            </a:r>
            <a:r>
              <a:rPr i="1" lang="en-US"/>
              <a:t>x.</a:t>
            </a:r>
            <a:endParaRPr/>
          </a:p>
          <a:p>
            <a:pPr indent="-228600" lvl="0" marL="228600" rtl="0" algn="l">
              <a:lnSpc>
                <a:spcPct val="90000"/>
              </a:lnSpc>
              <a:spcBef>
                <a:spcPts val="1000"/>
              </a:spcBef>
              <a:spcAft>
                <a:spcPts val="0"/>
              </a:spcAft>
              <a:buClr>
                <a:schemeClr val="dk1"/>
              </a:buClr>
              <a:buSzPts val="2800"/>
              <a:buChar char="•"/>
            </a:pPr>
            <a:r>
              <a:rPr i="1" lang="en-US"/>
              <a:t> </a:t>
            </a:r>
            <a:r>
              <a:rPr lang="en-US"/>
              <a:t>If statement </a:t>
            </a:r>
            <a:r>
              <a:rPr i="1" lang="en-US"/>
              <a:t>j </a:t>
            </a:r>
            <a:r>
              <a:rPr lang="en-US"/>
              <a:t>has </a:t>
            </a:r>
            <a:r>
              <a:rPr i="1" lang="en-US"/>
              <a:t>x </a:t>
            </a:r>
            <a:r>
              <a:rPr lang="en-US"/>
              <a:t>as an operand, and control can flow from statement i to </a:t>
            </a:r>
            <a:r>
              <a:rPr i="1" lang="en-US"/>
              <a:t>j </a:t>
            </a:r>
            <a:r>
              <a:rPr lang="en-US"/>
              <a:t>along a path that has no intervening assignments to </a:t>
            </a:r>
            <a:r>
              <a:rPr i="1" lang="en-US"/>
              <a:t>x, </a:t>
            </a:r>
            <a:r>
              <a:rPr lang="en-US"/>
              <a:t>then we say statement </a:t>
            </a:r>
            <a:r>
              <a:rPr i="1" lang="en-US"/>
              <a:t>j uses </a:t>
            </a:r>
            <a:r>
              <a:rPr lang="en-US"/>
              <a:t>the value of </a:t>
            </a:r>
            <a:r>
              <a:rPr i="1" lang="en-US"/>
              <a:t>x </a:t>
            </a:r>
            <a:r>
              <a:rPr lang="en-US"/>
              <a:t>computed at statement </a:t>
            </a:r>
            <a:r>
              <a:rPr i="1" lang="en-US"/>
              <a:t>i.</a:t>
            </a:r>
            <a:endParaRPr/>
          </a:p>
          <a:p>
            <a:pPr indent="-228600" lvl="0" marL="228600" rtl="0" algn="l">
              <a:lnSpc>
                <a:spcPct val="90000"/>
              </a:lnSpc>
              <a:spcBef>
                <a:spcPts val="1000"/>
              </a:spcBef>
              <a:spcAft>
                <a:spcPts val="0"/>
              </a:spcAft>
              <a:buClr>
                <a:schemeClr val="dk1"/>
              </a:buClr>
              <a:buSzPts val="2800"/>
              <a:buChar char="•"/>
            </a:pPr>
            <a:r>
              <a:rPr i="1" lang="en-US"/>
              <a:t> </a:t>
            </a:r>
            <a:r>
              <a:rPr lang="en-US"/>
              <a:t>We further say that </a:t>
            </a:r>
            <a:r>
              <a:rPr i="1" lang="en-US"/>
              <a:t>x </a:t>
            </a:r>
            <a:r>
              <a:rPr lang="en-US"/>
              <a:t>is </a:t>
            </a:r>
            <a:r>
              <a:rPr i="1" lang="en-US"/>
              <a:t>live </a:t>
            </a:r>
            <a:r>
              <a:rPr lang="en-US"/>
              <a:t>at statement </a:t>
            </a:r>
            <a:r>
              <a:rPr i="1" lang="en-US"/>
              <a:t>i.</a:t>
            </a:r>
            <a:endParaRPr/>
          </a:p>
        </p:txBody>
      </p:sp>
      <p:sp>
        <p:nvSpPr>
          <p:cNvPr id="164" name="Google Shape;1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65" name="Google Shape;1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3"/>
          <p:cNvSpPr txBox="1"/>
          <p:nvPr>
            <p:ph type="title"/>
          </p:nvPr>
        </p:nvSpPr>
        <p:spPr>
          <a:xfrm>
            <a:off x="916939" y="609676"/>
            <a:ext cx="79375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Representation of Array References</a:t>
            </a:r>
            <a:endParaRPr sz="4400"/>
          </a:p>
        </p:txBody>
      </p:sp>
      <p:sp>
        <p:nvSpPr>
          <p:cNvPr id="931" name="Google Shape;931;p93"/>
          <p:cNvSpPr txBox="1"/>
          <p:nvPr/>
        </p:nvSpPr>
        <p:spPr>
          <a:xfrm>
            <a:off x="916939" y="1793189"/>
            <a:ext cx="10213340" cy="1220470"/>
          </a:xfrm>
          <a:prstGeom prst="rect">
            <a:avLst/>
          </a:prstGeom>
          <a:noFill/>
          <a:ln>
            <a:noFill/>
          </a:ln>
        </p:spPr>
        <p:txBody>
          <a:bodyPr anchorCtr="0" anchor="t" bIns="0" lIns="0" spcFirstLastPara="1" rIns="0" wrap="square" tIns="55225">
            <a:spAutoFit/>
          </a:bodyPr>
          <a:lstStyle/>
          <a:p>
            <a:pPr indent="-228600" lvl="0" marL="241300" marR="508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 assignment to an array, like </a:t>
            </a:r>
            <a:r>
              <a:rPr b="1" i="0" lang="en-US" sz="2800" u="none" cap="none" strike="noStrike">
                <a:solidFill>
                  <a:srgbClr val="FF0000"/>
                </a:solidFill>
                <a:latin typeface="Calibri"/>
                <a:ea typeface="Calibri"/>
                <a:cs typeface="Calibri"/>
                <a:sym typeface="Calibri"/>
              </a:rPr>
              <a:t>a[j] = y</a:t>
            </a:r>
            <a:r>
              <a:rPr b="0" i="0" lang="en-US" sz="2800" u="none" cap="none" strike="noStrike">
                <a:solidFill>
                  <a:schemeClr val="dk1"/>
                </a:solidFill>
                <a:latin typeface="Calibri"/>
                <a:ea typeface="Calibri"/>
                <a:cs typeface="Calibri"/>
                <a:sym typeface="Calibri"/>
              </a:rPr>
              <a:t>, is represented by a new node  with operator </a:t>
            </a:r>
            <a:r>
              <a:rPr b="1"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and three children representing a0, j and y. There is  no variable labelling this node.</a:t>
            </a:r>
            <a:endParaRPr b="0" i="0" sz="2800" u="none" cap="none" strike="noStrike">
              <a:solidFill>
                <a:schemeClr val="dk1"/>
              </a:solidFill>
              <a:latin typeface="Calibri"/>
              <a:ea typeface="Calibri"/>
              <a:cs typeface="Calibri"/>
              <a:sym typeface="Calibri"/>
            </a:endParaRPr>
          </a:p>
        </p:txBody>
      </p:sp>
      <p:pic>
        <p:nvPicPr>
          <p:cNvPr id="932" name="Google Shape;932;p93"/>
          <p:cNvPicPr preferRelativeResize="0"/>
          <p:nvPr/>
        </p:nvPicPr>
        <p:blipFill rotWithShape="1">
          <a:blip r:embed="rId3">
            <a:alphaModFix/>
          </a:blip>
          <a:srcRect b="0" l="0" r="0" t="0"/>
          <a:stretch/>
        </p:blipFill>
        <p:spPr>
          <a:xfrm>
            <a:off x="8016450" y="3919153"/>
            <a:ext cx="1971477" cy="1716223"/>
          </a:xfrm>
          <a:prstGeom prst="rect">
            <a:avLst/>
          </a:prstGeom>
          <a:noFill/>
          <a:ln>
            <a:noFill/>
          </a:ln>
        </p:spPr>
      </p:pic>
      <p:grpSp>
        <p:nvGrpSpPr>
          <p:cNvPr id="933" name="Google Shape;933;p93"/>
          <p:cNvGrpSpPr/>
          <p:nvPr/>
        </p:nvGrpSpPr>
        <p:grpSpPr>
          <a:xfrm>
            <a:off x="2093975" y="4669536"/>
            <a:ext cx="2124710" cy="535305"/>
            <a:chOff x="2093975" y="4669536"/>
            <a:chExt cx="2124710" cy="535305"/>
          </a:xfrm>
        </p:grpSpPr>
        <p:pic>
          <p:nvPicPr>
            <p:cNvPr id="934" name="Google Shape;934;p93"/>
            <p:cNvPicPr preferRelativeResize="0"/>
            <p:nvPr/>
          </p:nvPicPr>
          <p:blipFill rotWithShape="1">
            <a:blip r:embed="rId4">
              <a:alphaModFix/>
            </a:blip>
            <a:srcRect b="0" l="0" r="0" t="0"/>
            <a:stretch/>
          </p:blipFill>
          <p:spPr>
            <a:xfrm>
              <a:off x="2093975" y="4669536"/>
              <a:ext cx="2124456" cy="534924"/>
            </a:xfrm>
            <a:prstGeom prst="rect">
              <a:avLst/>
            </a:prstGeom>
            <a:noFill/>
            <a:ln>
              <a:noFill/>
            </a:ln>
          </p:spPr>
        </p:pic>
        <p:sp>
          <p:nvSpPr>
            <p:cNvPr id="935" name="Google Shape;935;p93"/>
            <p:cNvSpPr/>
            <p:nvPr/>
          </p:nvSpPr>
          <p:spPr>
            <a:xfrm>
              <a:off x="2093975" y="4669536"/>
              <a:ext cx="2124710" cy="535305"/>
            </a:xfrm>
            <a:custGeom>
              <a:rect b="b" l="l" r="r" t="t"/>
              <a:pathLst>
                <a:path extrusionOk="0" h="535304" w="2124710">
                  <a:moveTo>
                    <a:pt x="0" y="89153"/>
                  </a:moveTo>
                  <a:lnTo>
                    <a:pt x="7000" y="54435"/>
                  </a:lnTo>
                  <a:lnTo>
                    <a:pt x="26098" y="26098"/>
                  </a:lnTo>
                  <a:lnTo>
                    <a:pt x="54435" y="7000"/>
                  </a:lnTo>
                  <a:lnTo>
                    <a:pt x="89154" y="0"/>
                  </a:lnTo>
                  <a:lnTo>
                    <a:pt x="2035302" y="0"/>
                  </a:lnTo>
                  <a:lnTo>
                    <a:pt x="2070020" y="7000"/>
                  </a:lnTo>
                  <a:lnTo>
                    <a:pt x="2098357" y="26098"/>
                  </a:lnTo>
                  <a:lnTo>
                    <a:pt x="2117455" y="54435"/>
                  </a:lnTo>
                  <a:lnTo>
                    <a:pt x="2124456" y="89153"/>
                  </a:lnTo>
                  <a:lnTo>
                    <a:pt x="2124456" y="445769"/>
                  </a:lnTo>
                  <a:lnTo>
                    <a:pt x="2117455" y="480488"/>
                  </a:lnTo>
                  <a:lnTo>
                    <a:pt x="2098357" y="508825"/>
                  </a:lnTo>
                  <a:lnTo>
                    <a:pt x="2070020" y="527923"/>
                  </a:lnTo>
                  <a:lnTo>
                    <a:pt x="2035302" y="534924"/>
                  </a:lnTo>
                  <a:lnTo>
                    <a:pt x="89154" y="534924"/>
                  </a:lnTo>
                  <a:lnTo>
                    <a:pt x="54435" y="527923"/>
                  </a:lnTo>
                  <a:lnTo>
                    <a:pt x="26098" y="508825"/>
                  </a:lnTo>
                  <a:lnTo>
                    <a:pt x="7000" y="480488"/>
                  </a:lnTo>
                  <a:lnTo>
                    <a:pt x="0" y="445769"/>
                  </a:lnTo>
                  <a:lnTo>
                    <a:pt x="0" y="89153"/>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36" name="Google Shape;936;p93"/>
          <p:cNvSpPr txBox="1"/>
          <p:nvPr/>
        </p:nvSpPr>
        <p:spPr>
          <a:xfrm>
            <a:off x="2600325" y="4779975"/>
            <a:ext cx="11150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2. a[j] = y</a:t>
            </a:r>
            <a:endParaRPr b="0" i="0" sz="1800" u="none" cap="none" strike="noStrike">
              <a:solidFill>
                <a:schemeClr val="dk1"/>
              </a:solidFill>
              <a:latin typeface="Cambria"/>
              <a:ea typeface="Cambria"/>
              <a:cs typeface="Cambria"/>
              <a:sym typeface="Cambria"/>
            </a:endParaRPr>
          </a:p>
        </p:txBody>
      </p:sp>
      <p:grpSp>
        <p:nvGrpSpPr>
          <p:cNvPr id="937" name="Google Shape;937;p93"/>
          <p:cNvGrpSpPr/>
          <p:nvPr/>
        </p:nvGrpSpPr>
        <p:grpSpPr>
          <a:xfrm>
            <a:off x="5356860" y="4855463"/>
            <a:ext cx="1623060" cy="349250"/>
            <a:chOff x="5356860" y="4855463"/>
            <a:chExt cx="1623060" cy="349250"/>
          </a:xfrm>
        </p:grpSpPr>
        <p:sp>
          <p:nvSpPr>
            <p:cNvPr id="938" name="Google Shape;938;p93"/>
            <p:cNvSpPr/>
            <p:nvPr/>
          </p:nvSpPr>
          <p:spPr>
            <a:xfrm>
              <a:off x="5356860" y="4855463"/>
              <a:ext cx="1623060" cy="349250"/>
            </a:xfrm>
            <a:custGeom>
              <a:rect b="b" l="l" r="r" t="t"/>
              <a:pathLst>
                <a:path extrusionOk="0" h="349250" w="1623059">
                  <a:moveTo>
                    <a:pt x="1448562" y="0"/>
                  </a:moveTo>
                  <a:lnTo>
                    <a:pt x="1448562" y="87249"/>
                  </a:lnTo>
                  <a:lnTo>
                    <a:pt x="0" y="87249"/>
                  </a:lnTo>
                  <a:lnTo>
                    <a:pt x="0" y="261747"/>
                  </a:lnTo>
                  <a:lnTo>
                    <a:pt x="1448562" y="261747"/>
                  </a:lnTo>
                  <a:lnTo>
                    <a:pt x="1448562" y="348996"/>
                  </a:lnTo>
                  <a:lnTo>
                    <a:pt x="1623060" y="174498"/>
                  </a:lnTo>
                  <a:lnTo>
                    <a:pt x="1448562"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9" name="Google Shape;939;p93"/>
            <p:cNvSpPr/>
            <p:nvPr/>
          </p:nvSpPr>
          <p:spPr>
            <a:xfrm>
              <a:off x="5356860" y="4855463"/>
              <a:ext cx="1623060" cy="349250"/>
            </a:xfrm>
            <a:custGeom>
              <a:rect b="b" l="l" r="r" t="t"/>
              <a:pathLst>
                <a:path extrusionOk="0" h="349250" w="1623059">
                  <a:moveTo>
                    <a:pt x="0" y="87249"/>
                  </a:moveTo>
                  <a:lnTo>
                    <a:pt x="1448562" y="87249"/>
                  </a:lnTo>
                  <a:lnTo>
                    <a:pt x="1448562" y="0"/>
                  </a:lnTo>
                  <a:lnTo>
                    <a:pt x="1623060" y="174498"/>
                  </a:lnTo>
                  <a:lnTo>
                    <a:pt x="1448562" y="348996"/>
                  </a:lnTo>
                  <a:lnTo>
                    <a:pt x="1448562" y="261747"/>
                  </a:lnTo>
                  <a:lnTo>
                    <a:pt x="0" y="261747"/>
                  </a:lnTo>
                  <a:lnTo>
                    <a:pt x="0" y="87249"/>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40" name="Google Shape;940;p93"/>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41" name="Google Shape;941;p93"/>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94"/>
          <p:cNvSpPr txBox="1"/>
          <p:nvPr>
            <p:ph type="title"/>
          </p:nvPr>
        </p:nvSpPr>
        <p:spPr>
          <a:xfrm>
            <a:off x="916939" y="609676"/>
            <a:ext cx="79375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Representation of Array References</a:t>
            </a:r>
            <a:endParaRPr sz="4400"/>
          </a:p>
        </p:txBody>
      </p:sp>
      <p:sp>
        <p:nvSpPr>
          <p:cNvPr id="947" name="Google Shape;947;p94"/>
          <p:cNvSpPr txBox="1"/>
          <p:nvPr/>
        </p:nvSpPr>
        <p:spPr>
          <a:xfrm>
            <a:off x="1374394" y="1802333"/>
            <a:ext cx="9688195" cy="1837055"/>
          </a:xfrm>
          <a:prstGeom prst="rect">
            <a:avLst/>
          </a:prstGeom>
          <a:noFill/>
          <a:ln>
            <a:noFill/>
          </a:ln>
        </p:spPr>
        <p:txBody>
          <a:bodyPr anchorCtr="0" anchor="t" bIns="0" lIns="0" spcFirstLastPara="1" rIns="0" wrap="square" tIns="12700">
            <a:spAutoFit/>
          </a:bodyPr>
          <a:lstStyle/>
          <a:p>
            <a:pPr indent="-228600" lvl="0" marL="241300" marR="0" rtl="0" algn="l">
              <a:lnSpc>
                <a:spcPct val="114166"/>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creation of node according to line 3. will kills all currently constructed</a:t>
            </a:r>
            <a:endParaRPr b="0" i="0" sz="2400" u="none" cap="none" strike="noStrike">
              <a:solidFill>
                <a:schemeClr val="dk1"/>
              </a:solidFill>
              <a:latin typeface="Calibri"/>
              <a:ea typeface="Calibri"/>
              <a:cs typeface="Calibri"/>
              <a:sym typeface="Calibri"/>
            </a:endParaRPr>
          </a:p>
          <a:p>
            <a:pPr indent="0" lvl="0" marL="241300" marR="0" rtl="0" algn="l">
              <a:lnSpc>
                <a:spcPct val="114166"/>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nodes whose value depends on </a:t>
            </a:r>
            <a:r>
              <a:rPr b="1" i="0" lang="en-US" sz="2400" u="none" cap="none" strike="noStrike">
                <a:solidFill>
                  <a:schemeClr val="dk1"/>
                </a:solidFill>
                <a:latin typeface="Calibri"/>
                <a:ea typeface="Calibri"/>
                <a:cs typeface="Calibri"/>
                <a:sym typeface="Calibri"/>
              </a:rPr>
              <a:t>ao</a:t>
            </a:r>
            <a:endParaRPr b="0" i="0" sz="2400" u="none" cap="none" strike="noStrike">
              <a:solidFill>
                <a:schemeClr val="dk1"/>
              </a:solidFill>
              <a:latin typeface="Calibri"/>
              <a:ea typeface="Calibri"/>
              <a:cs typeface="Calibri"/>
              <a:sym typeface="Calibri"/>
            </a:endParaRPr>
          </a:p>
          <a:p>
            <a:pPr indent="-228600" lvl="0" marL="241300" marR="5080" rtl="0" algn="l">
              <a:lnSpc>
                <a:spcPct val="107916"/>
              </a:lnSpc>
              <a:spcBef>
                <a:spcPts val="545"/>
              </a:spcBef>
              <a:spcAft>
                <a:spcPts val="0"/>
              </a:spcAft>
              <a:buClr>
                <a:schemeClr val="dk1"/>
              </a:buClr>
              <a:buSzPts val="2400"/>
              <a:buFont typeface="Arial"/>
              <a:buChar char="•"/>
            </a:pPr>
            <a:r>
              <a:rPr b="1" i="0" lang="en-US" sz="2400" u="sng" cap="none" strike="noStrike">
                <a:solidFill>
                  <a:schemeClr val="dk1"/>
                </a:solidFill>
                <a:latin typeface="Calibri"/>
                <a:ea typeface="Calibri"/>
                <a:cs typeface="Calibri"/>
                <a:sym typeface="Calibri"/>
              </a:rPr>
              <a:t>A </a:t>
            </a:r>
            <a:r>
              <a:rPr b="0" i="0" lang="en-US" sz="2400" u="sng" cap="none" strike="noStrike">
                <a:solidFill>
                  <a:schemeClr val="dk1"/>
                </a:solidFill>
                <a:latin typeface="Calibri"/>
                <a:ea typeface="Calibri"/>
                <a:cs typeface="Calibri"/>
                <a:sym typeface="Calibri"/>
              </a:rPr>
              <a:t>node that has been killed cannot receive any more labels; that is, it cannot </a:t>
            </a: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dk1"/>
                </a:solidFill>
                <a:latin typeface="Calibri"/>
                <a:ea typeface="Calibri"/>
                <a:cs typeface="Calibri"/>
                <a:sym typeface="Calibri"/>
              </a:rPr>
              <a:t>become a common subexpression</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228600" lvl="0" marL="241300" marR="0" rtl="0" algn="l">
              <a:lnSpc>
                <a:spcPct val="100000"/>
              </a:lnSpc>
              <a:spcBef>
                <a:spcPts val="1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 the final DAG looks as shown below:</a:t>
            </a:r>
            <a:endParaRPr b="0" i="0" sz="2400" u="none" cap="none" strike="noStrike">
              <a:solidFill>
                <a:schemeClr val="dk1"/>
              </a:solidFill>
              <a:latin typeface="Calibri"/>
              <a:ea typeface="Calibri"/>
              <a:cs typeface="Calibri"/>
              <a:sym typeface="Calibri"/>
            </a:endParaRPr>
          </a:p>
        </p:txBody>
      </p:sp>
      <p:grpSp>
        <p:nvGrpSpPr>
          <p:cNvPr id="948" name="Google Shape;948;p94"/>
          <p:cNvGrpSpPr/>
          <p:nvPr/>
        </p:nvGrpSpPr>
        <p:grpSpPr>
          <a:xfrm>
            <a:off x="1732787" y="3829812"/>
            <a:ext cx="2125980" cy="1667510"/>
            <a:chOff x="1732787" y="3829812"/>
            <a:chExt cx="2125980" cy="1667510"/>
          </a:xfrm>
        </p:grpSpPr>
        <p:pic>
          <p:nvPicPr>
            <p:cNvPr id="949" name="Google Shape;949;p94"/>
            <p:cNvPicPr preferRelativeResize="0"/>
            <p:nvPr/>
          </p:nvPicPr>
          <p:blipFill rotWithShape="1">
            <a:blip r:embed="rId3">
              <a:alphaModFix/>
            </a:blip>
            <a:srcRect b="0" l="0" r="0" t="0"/>
            <a:stretch/>
          </p:blipFill>
          <p:spPr>
            <a:xfrm>
              <a:off x="1732787" y="3829812"/>
              <a:ext cx="2125979" cy="1667256"/>
            </a:xfrm>
            <a:prstGeom prst="rect">
              <a:avLst/>
            </a:prstGeom>
            <a:noFill/>
            <a:ln>
              <a:noFill/>
            </a:ln>
          </p:spPr>
        </p:pic>
        <p:sp>
          <p:nvSpPr>
            <p:cNvPr id="950" name="Google Shape;950;p94"/>
            <p:cNvSpPr/>
            <p:nvPr/>
          </p:nvSpPr>
          <p:spPr>
            <a:xfrm>
              <a:off x="1732787" y="3829812"/>
              <a:ext cx="2125980" cy="1667510"/>
            </a:xfrm>
            <a:custGeom>
              <a:rect b="b" l="l" r="r" t="t"/>
              <a:pathLst>
                <a:path extrusionOk="0" h="1667510" w="2125979">
                  <a:moveTo>
                    <a:pt x="0" y="277875"/>
                  </a:moveTo>
                  <a:lnTo>
                    <a:pt x="3638" y="232815"/>
                  </a:lnTo>
                  <a:lnTo>
                    <a:pt x="14171" y="190065"/>
                  </a:lnTo>
                  <a:lnTo>
                    <a:pt x="31025" y="150198"/>
                  </a:lnTo>
                  <a:lnTo>
                    <a:pt x="53628" y="113787"/>
                  </a:lnTo>
                  <a:lnTo>
                    <a:pt x="81407" y="81406"/>
                  </a:lnTo>
                  <a:lnTo>
                    <a:pt x="113787" y="53628"/>
                  </a:lnTo>
                  <a:lnTo>
                    <a:pt x="150198" y="31025"/>
                  </a:lnTo>
                  <a:lnTo>
                    <a:pt x="190065" y="14171"/>
                  </a:lnTo>
                  <a:lnTo>
                    <a:pt x="232815" y="3638"/>
                  </a:lnTo>
                  <a:lnTo>
                    <a:pt x="277875" y="0"/>
                  </a:lnTo>
                  <a:lnTo>
                    <a:pt x="1848103" y="0"/>
                  </a:lnTo>
                  <a:lnTo>
                    <a:pt x="1893164" y="3638"/>
                  </a:lnTo>
                  <a:lnTo>
                    <a:pt x="1935914" y="14171"/>
                  </a:lnTo>
                  <a:lnTo>
                    <a:pt x="1975781" y="31025"/>
                  </a:lnTo>
                  <a:lnTo>
                    <a:pt x="2012192" y="53628"/>
                  </a:lnTo>
                  <a:lnTo>
                    <a:pt x="2044573" y="81407"/>
                  </a:lnTo>
                  <a:lnTo>
                    <a:pt x="2072351" y="113787"/>
                  </a:lnTo>
                  <a:lnTo>
                    <a:pt x="2094954" y="150198"/>
                  </a:lnTo>
                  <a:lnTo>
                    <a:pt x="2111808" y="190065"/>
                  </a:lnTo>
                  <a:lnTo>
                    <a:pt x="2122341" y="232815"/>
                  </a:lnTo>
                  <a:lnTo>
                    <a:pt x="2125979" y="277875"/>
                  </a:lnTo>
                  <a:lnTo>
                    <a:pt x="2125979" y="1389380"/>
                  </a:lnTo>
                  <a:lnTo>
                    <a:pt x="2122341" y="1434440"/>
                  </a:lnTo>
                  <a:lnTo>
                    <a:pt x="2111808" y="1477190"/>
                  </a:lnTo>
                  <a:lnTo>
                    <a:pt x="2094954" y="1517057"/>
                  </a:lnTo>
                  <a:lnTo>
                    <a:pt x="2072351" y="1553468"/>
                  </a:lnTo>
                  <a:lnTo>
                    <a:pt x="2044573" y="1585849"/>
                  </a:lnTo>
                  <a:lnTo>
                    <a:pt x="2012192" y="1613627"/>
                  </a:lnTo>
                  <a:lnTo>
                    <a:pt x="1975781" y="1636230"/>
                  </a:lnTo>
                  <a:lnTo>
                    <a:pt x="1935914" y="1653084"/>
                  </a:lnTo>
                  <a:lnTo>
                    <a:pt x="1893164" y="1663617"/>
                  </a:lnTo>
                  <a:lnTo>
                    <a:pt x="1848103" y="1667256"/>
                  </a:lnTo>
                  <a:lnTo>
                    <a:pt x="277875" y="1667256"/>
                  </a:lnTo>
                  <a:lnTo>
                    <a:pt x="232815" y="1663617"/>
                  </a:lnTo>
                  <a:lnTo>
                    <a:pt x="190065" y="1653084"/>
                  </a:lnTo>
                  <a:lnTo>
                    <a:pt x="150198" y="1636230"/>
                  </a:lnTo>
                  <a:lnTo>
                    <a:pt x="113787" y="1613627"/>
                  </a:lnTo>
                  <a:lnTo>
                    <a:pt x="81406" y="1585849"/>
                  </a:lnTo>
                  <a:lnTo>
                    <a:pt x="53628" y="1553468"/>
                  </a:lnTo>
                  <a:lnTo>
                    <a:pt x="31025" y="1517057"/>
                  </a:lnTo>
                  <a:lnTo>
                    <a:pt x="14171" y="1477190"/>
                  </a:lnTo>
                  <a:lnTo>
                    <a:pt x="3638" y="1434440"/>
                  </a:lnTo>
                  <a:lnTo>
                    <a:pt x="0" y="1389380"/>
                  </a:lnTo>
                  <a:lnTo>
                    <a:pt x="0" y="277875"/>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1" name="Google Shape;951;p94"/>
          <p:cNvSpPr txBox="1"/>
          <p:nvPr/>
        </p:nvSpPr>
        <p:spPr>
          <a:xfrm>
            <a:off x="2220595" y="4232909"/>
            <a:ext cx="1149985" cy="848994"/>
          </a:xfrm>
          <a:prstGeom prst="rect">
            <a:avLst/>
          </a:prstGeom>
          <a:noFill/>
          <a:ln>
            <a:noFill/>
          </a:ln>
        </p:spPr>
        <p:txBody>
          <a:bodyPr anchorCtr="0" anchor="t" bIns="0" lIns="0" spcFirstLastPara="1" rIns="0" wrap="square" tIns="12700">
            <a:spAutoFit/>
          </a:bodyPr>
          <a:lstStyle/>
          <a:p>
            <a:pPr indent="-343535" lvl="0" marL="35687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x = a[i]</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a[j] = y</a:t>
            </a:r>
            <a:endParaRPr b="0" i="0" sz="1800" u="none" cap="none" strike="noStrike">
              <a:solidFill>
                <a:schemeClr val="dk1"/>
              </a:solidFill>
              <a:latin typeface="Cambria"/>
              <a:ea typeface="Cambria"/>
              <a:cs typeface="Cambria"/>
              <a:sym typeface="Cambria"/>
            </a:endParaRPr>
          </a:p>
          <a:p>
            <a:pPr indent="-343535" lvl="0" marL="39941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z= a[i]</a:t>
            </a:r>
            <a:endParaRPr b="0" i="0" sz="1800" u="none" cap="none" strike="noStrike">
              <a:solidFill>
                <a:schemeClr val="dk1"/>
              </a:solidFill>
              <a:latin typeface="Cambria"/>
              <a:ea typeface="Cambria"/>
              <a:cs typeface="Cambria"/>
              <a:sym typeface="Cambria"/>
            </a:endParaRPr>
          </a:p>
        </p:txBody>
      </p:sp>
      <p:pic>
        <p:nvPicPr>
          <p:cNvPr id="952" name="Google Shape;952;p94"/>
          <p:cNvPicPr preferRelativeResize="0"/>
          <p:nvPr/>
        </p:nvPicPr>
        <p:blipFill rotWithShape="1">
          <a:blip r:embed="rId4">
            <a:alphaModFix/>
          </a:blip>
          <a:srcRect b="0" l="0" r="0" t="0"/>
          <a:stretch/>
        </p:blipFill>
        <p:spPr>
          <a:xfrm>
            <a:off x="6678548" y="3649693"/>
            <a:ext cx="3152775" cy="1791638"/>
          </a:xfrm>
          <a:prstGeom prst="rect">
            <a:avLst/>
          </a:prstGeom>
          <a:noFill/>
          <a:ln>
            <a:noFill/>
          </a:ln>
        </p:spPr>
      </p:pic>
      <p:grpSp>
        <p:nvGrpSpPr>
          <p:cNvPr id="953" name="Google Shape;953;p94"/>
          <p:cNvGrpSpPr/>
          <p:nvPr/>
        </p:nvGrpSpPr>
        <p:grpSpPr>
          <a:xfrm>
            <a:off x="4472940" y="4489704"/>
            <a:ext cx="1623060" cy="347980"/>
            <a:chOff x="4472940" y="4489704"/>
            <a:chExt cx="1623060" cy="347980"/>
          </a:xfrm>
        </p:grpSpPr>
        <p:sp>
          <p:nvSpPr>
            <p:cNvPr id="954" name="Google Shape;954;p94"/>
            <p:cNvSpPr/>
            <p:nvPr/>
          </p:nvSpPr>
          <p:spPr>
            <a:xfrm>
              <a:off x="4472940" y="4489704"/>
              <a:ext cx="1623060" cy="347980"/>
            </a:xfrm>
            <a:custGeom>
              <a:rect b="b" l="l" r="r" t="t"/>
              <a:pathLst>
                <a:path extrusionOk="0" h="347979" w="1623060">
                  <a:moveTo>
                    <a:pt x="1449324" y="0"/>
                  </a:moveTo>
                  <a:lnTo>
                    <a:pt x="1449324" y="86868"/>
                  </a:lnTo>
                  <a:lnTo>
                    <a:pt x="0" y="86868"/>
                  </a:lnTo>
                  <a:lnTo>
                    <a:pt x="0" y="260604"/>
                  </a:lnTo>
                  <a:lnTo>
                    <a:pt x="1449324" y="260604"/>
                  </a:lnTo>
                  <a:lnTo>
                    <a:pt x="1449324" y="347472"/>
                  </a:lnTo>
                  <a:lnTo>
                    <a:pt x="1623060" y="173736"/>
                  </a:lnTo>
                  <a:lnTo>
                    <a:pt x="1449324"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5" name="Google Shape;955;p94"/>
            <p:cNvSpPr/>
            <p:nvPr/>
          </p:nvSpPr>
          <p:spPr>
            <a:xfrm>
              <a:off x="4472940" y="4489704"/>
              <a:ext cx="1623060" cy="347980"/>
            </a:xfrm>
            <a:custGeom>
              <a:rect b="b" l="l" r="r" t="t"/>
              <a:pathLst>
                <a:path extrusionOk="0" h="347979" w="1623060">
                  <a:moveTo>
                    <a:pt x="0" y="86868"/>
                  </a:moveTo>
                  <a:lnTo>
                    <a:pt x="1449324" y="86868"/>
                  </a:lnTo>
                  <a:lnTo>
                    <a:pt x="1449324" y="0"/>
                  </a:lnTo>
                  <a:lnTo>
                    <a:pt x="1623060" y="173736"/>
                  </a:lnTo>
                  <a:lnTo>
                    <a:pt x="1449324" y="347472"/>
                  </a:lnTo>
                  <a:lnTo>
                    <a:pt x="1449324" y="260604"/>
                  </a:lnTo>
                  <a:lnTo>
                    <a:pt x="0" y="260604"/>
                  </a:lnTo>
                  <a:lnTo>
                    <a:pt x="0" y="86868"/>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6" name="Google Shape;956;p9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57" name="Google Shape;957;p9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95"/>
          <p:cNvSpPr txBox="1"/>
          <p:nvPr>
            <p:ph type="title"/>
          </p:nvPr>
        </p:nvSpPr>
        <p:spPr>
          <a:xfrm>
            <a:off x="916939" y="307924"/>
            <a:ext cx="8229600" cy="1301115"/>
          </a:xfrm>
          <a:prstGeom prst="rect">
            <a:avLst/>
          </a:prstGeom>
          <a:noFill/>
          <a:ln>
            <a:noFill/>
          </a:ln>
        </p:spPr>
        <p:txBody>
          <a:bodyPr anchorCtr="0" anchor="ctr" bIns="0" lIns="0" spcFirstLastPara="1" rIns="0" wrap="square" tIns="89525">
            <a:spAutoFit/>
          </a:bodyPr>
          <a:lstStyle/>
          <a:p>
            <a:pPr indent="0" lvl="0" marL="12700" marR="5080" rtl="0" algn="l">
              <a:lnSpc>
                <a:spcPct val="107954"/>
              </a:lnSpc>
              <a:spcBef>
                <a:spcPts val="0"/>
              </a:spcBef>
              <a:spcAft>
                <a:spcPts val="0"/>
              </a:spcAft>
              <a:buClr>
                <a:schemeClr val="dk1"/>
              </a:buClr>
              <a:buSzPts val="4400"/>
              <a:buFont typeface="Calibri"/>
              <a:buNone/>
            </a:pPr>
            <a:r>
              <a:rPr lang="en-US" sz="4400"/>
              <a:t>Representation of Array References -  Examples</a:t>
            </a:r>
            <a:endParaRPr sz="4400"/>
          </a:p>
        </p:txBody>
      </p:sp>
      <p:pic>
        <p:nvPicPr>
          <p:cNvPr id="963" name="Google Shape;963;p95"/>
          <p:cNvPicPr preferRelativeResize="0"/>
          <p:nvPr/>
        </p:nvPicPr>
        <p:blipFill rotWithShape="1">
          <a:blip r:embed="rId3">
            <a:alphaModFix/>
          </a:blip>
          <a:srcRect b="0" l="0" r="0" t="0"/>
          <a:stretch/>
        </p:blipFill>
        <p:spPr>
          <a:xfrm>
            <a:off x="2182338" y="2356436"/>
            <a:ext cx="742666" cy="599459"/>
          </a:xfrm>
          <a:prstGeom prst="rect">
            <a:avLst/>
          </a:prstGeom>
          <a:noFill/>
          <a:ln>
            <a:noFill/>
          </a:ln>
        </p:spPr>
      </p:pic>
      <p:pic>
        <p:nvPicPr>
          <p:cNvPr id="964" name="Google Shape;964;p95"/>
          <p:cNvPicPr preferRelativeResize="0"/>
          <p:nvPr/>
        </p:nvPicPr>
        <p:blipFill rotWithShape="1">
          <a:blip r:embed="rId4">
            <a:alphaModFix/>
          </a:blip>
          <a:srcRect b="0" l="0" r="0" t="0"/>
          <a:stretch/>
        </p:blipFill>
        <p:spPr>
          <a:xfrm>
            <a:off x="5748909" y="1669891"/>
            <a:ext cx="3152775" cy="1790387"/>
          </a:xfrm>
          <a:prstGeom prst="rect">
            <a:avLst/>
          </a:prstGeom>
          <a:noFill/>
          <a:ln>
            <a:noFill/>
          </a:ln>
        </p:spPr>
      </p:pic>
      <p:pic>
        <p:nvPicPr>
          <p:cNvPr id="965" name="Google Shape;965;p95"/>
          <p:cNvPicPr preferRelativeResize="0"/>
          <p:nvPr/>
        </p:nvPicPr>
        <p:blipFill rotWithShape="1">
          <a:blip r:embed="rId5">
            <a:alphaModFix/>
          </a:blip>
          <a:srcRect b="0" l="0" r="0" t="0"/>
          <a:stretch/>
        </p:blipFill>
        <p:spPr>
          <a:xfrm>
            <a:off x="2129061" y="5142357"/>
            <a:ext cx="943254" cy="590550"/>
          </a:xfrm>
          <a:prstGeom prst="rect">
            <a:avLst/>
          </a:prstGeom>
          <a:noFill/>
          <a:ln>
            <a:noFill/>
          </a:ln>
        </p:spPr>
      </p:pic>
      <p:pic>
        <p:nvPicPr>
          <p:cNvPr id="966" name="Google Shape;966;p95"/>
          <p:cNvPicPr preferRelativeResize="0"/>
          <p:nvPr/>
        </p:nvPicPr>
        <p:blipFill rotWithShape="1">
          <a:blip r:embed="rId6">
            <a:alphaModFix/>
          </a:blip>
          <a:srcRect b="0" l="0" r="0" t="0"/>
          <a:stretch/>
        </p:blipFill>
        <p:spPr>
          <a:xfrm>
            <a:off x="5797587" y="3786768"/>
            <a:ext cx="3599809" cy="2181912"/>
          </a:xfrm>
          <a:prstGeom prst="rect">
            <a:avLst/>
          </a:prstGeom>
          <a:noFill/>
          <a:ln>
            <a:noFill/>
          </a:ln>
        </p:spPr>
      </p:pic>
      <p:sp>
        <p:nvSpPr>
          <p:cNvPr id="967" name="Google Shape;967;p95"/>
          <p:cNvSpPr txBox="1"/>
          <p:nvPr/>
        </p:nvSpPr>
        <p:spPr>
          <a:xfrm>
            <a:off x="6796278" y="4442586"/>
            <a:ext cx="688975" cy="102933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138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t>
            </a:r>
            <a:endParaRPr b="0" i="0" sz="1800" u="none" cap="none" strike="noStrike">
              <a:solidFill>
                <a:schemeClr val="dk1"/>
              </a:solidFill>
              <a:latin typeface="Calibri"/>
              <a:ea typeface="Calibri"/>
              <a:cs typeface="Calibri"/>
              <a:sym typeface="Calibri"/>
            </a:endParaRPr>
          </a:p>
        </p:txBody>
      </p:sp>
      <p:grpSp>
        <p:nvGrpSpPr>
          <p:cNvPr id="968" name="Google Shape;968;p95"/>
          <p:cNvGrpSpPr/>
          <p:nvPr/>
        </p:nvGrpSpPr>
        <p:grpSpPr>
          <a:xfrm>
            <a:off x="3669792" y="2578607"/>
            <a:ext cx="1495425" cy="306705"/>
            <a:chOff x="3669792" y="2578607"/>
            <a:chExt cx="1495425" cy="306705"/>
          </a:xfrm>
        </p:grpSpPr>
        <p:sp>
          <p:nvSpPr>
            <p:cNvPr id="969" name="Google Shape;969;p95"/>
            <p:cNvSpPr/>
            <p:nvPr/>
          </p:nvSpPr>
          <p:spPr>
            <a:xfrm>
              <a:off x="3669792" y="2578607"/>
              <a:ext cx="1495425" cy="306705"/>
            </a:xfrm>
            <a:custGeom>
              <a:rect b="b" l="l" r="r" t="t"/>
              <a:pathLst>
                <a:path extrusionOk="0" h="306705" w="1495425">
                  <a:moveTo>
                    <a:pt x="1341882" y="0"/>
                  </a:moveTo>
                  <a:lnTo>
                    <a:pt x="1341882" y="76580"/>
                  </a:lnTo>
                  <a:lnTo>
                    <a:pt x="0" y="76580"/>
                  </a:lnTo>
                  <a:lnTo>
                    <a:pt x="0" y="229742"/>
                  </a:lnTo>
                  <a:lnTo>
                    <a:pt x="1341882" y="229742"/>
                  </a:lnTo>
                  <a:lnTo>
                    <a:pt x="1341882" y="306324"/>
                  </a:lnTo>
                  <a:lnTo>
                    <a:pt x="1495044" y="153162"/>
                  </a:lnTo>
                  <a:lnTo>
                    <a:pt x="1341882"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0" name="Google Shape;970;p95"/>
            <p:cNvSpPr/>
            <p:nvPr/>
          </p:nvSpPr>
          <p:spPr>
            <a:xfrm>
              <a:off x="3669792" y="2578607"/>
              <a:ext cx="1495425" cy="306705"/>
            </a:xfrm>
            <a:custGeom>
              <a:rect b="b" l="l" r="r" t="t"/>
              <a:pathLst>
                <a:path extrusionOk="0" h="306705" w="1495425">
                  <a:moveTo>
                    <a:pt x="0" y="76580"/>
                  </a:moveTo>
                  <a:lnTo>
                    <a:pt x="1341882" y="76580"/>
                  </a:lnTo>
                  <a:lnTo>
                    <a:pt x="1341882" y="0"/>
                  </a:lnTo>
                  <a:lnTo>
                    <a:pt x="1495044" y="153162"/>
                  </a:lnTo>
                  <a:lnTo>
                    <a:pt x="1341882" y="306324"/>
                  </a:lnTo>
                  <a:lnTo>
                    <a:pt x="1341882" y="229742"/>
                  </a:lnTo>
                  <a:lnTo>
                    <a:pt x="0" y="229742"/>
                  </a:lnTo>
                  <a:lnTo>
                    <a:pt x="0" y="76580"/>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71" name="Google Shape;971;p95"/>
          <p:cNvGrpSpPr/>
          <p:nvPr/>
        </p:nvGrpSpPr>
        <p:grpSpPr>
          <a:xfrm>
            <a:off x="3912107" y="5216651"/>
            <a:ext cx="1495425" cy="306705"/>
            <a:chOff x="3912107" y="5216651"/>
            <a:chExt cx="1495425" cy="306705"/>
          </a:xfrm>
        </p:grpSpPr>
        <p:sp>
          <p:nvSpPr>
            <p:cNvPr id="972" name="Google Shape;972;p95"/>
            <p:cNvSpPr/>
            <p:nvPr/>
          </p:nvSpPr>
          <p:spPr>
            <a:xfrm>
              <a:off x="3912107" y="5216651"/>
              <a:ext cx="1495425" cy="306705"/>
            </a:xfrm>
            <a:custGeom>
              <a:rect b="b" l="l" r="r" t="t"/>
              <a:pathLst>
                <a:path extrusionOk="0" h="306704" w="1495425">
                  <a:moveTo>
                    <a:pt x="1341881" y="0"/>
                  </a:moveTo>
                  <a:lnTo>
                    <a:pt x="1341881" y="76581"/>
                  </a:lnTo>
                  <a:lnTo>
                    <a:pt x="0" y="76581"/>
                  </a:lnTo>
                  <a:lnTo>
                    <a:pt x="0" y="229743"/>
                  </a:lnTo>
                  <a:lnTo>
                    <a:pt x="1341881" y="229743"/>
                  </a:lnTo>
                  <a:lnTo>
                    <a:pt x="1341881" y="306324"/>
                  </a:lnTo>
                  <a:lnTo>
                    <a:pt x="1495043" y="153162"/>
                  </a:lnTo>
                  <a:lnTo>
                    <a:pt x="1341881"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3" name="Google Shape;973;p95"/>
            <p:cNvSpPr/>
            <p:nvPr/>
          </p:nvSpPr>
          <p:spPr>
            <a:xfrm>
              <a:off x="3912107" y="5216651"/>
              <a:ext cx="1495425" cy="306705"/>
            </a:xfrm>
            <a:custGeom>
              <a:rect b="b" l="l" r="r" t="t"/>
              <a:pathLst>
                <a:path extrusionOk="0" h="306704" w="1495425">
                  <a:moveTo>
                    <a:pt x="0" y="76581"/>
                  </a:moveTo>
                  <a:lnTo>
                    <a:pt x="1341881" y="76581"/>
                  </a:lnTo>
                  <a:lnTo>
                    <a:pt x="1341881" y="0"/>
                  </a:lnTo>
                  <a:lnTo>
                    <a:pt x="1495043" y="153162"/>
                  </a:lnTo>
                  <a:lnTo>
                    <a:pt x="1341881" y="306324"/>
                  </a:lnTo>
                  <a:lnTo>
                    <a:pt x="1341881" y="229743"/>
                  </a:lnTo>
                  <a:lnTo>
                    <a:pt x="0" y="229743"/>
                  </a:lnTo>
                  <a:lnTo>
                    <a:pt x="0" y="76581"/>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74" name="Google Shape;974;p9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75" name="Google Shape;975;p9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96"/>
          <p:cNvSpPr txBox="1"/>
          <p:nvPr>
            <p:ph type="title"/>
          </p:nvPr>
        </p:nvSpPr>
        <p:spPr>
          <a:xfrm>
            <a:off x="916939" y="609676"/>
            <a:ext cx="459867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Pointer Assignments</a:t>
            </a:r>
            <a:endParaRPr sz="4400"/>
          </a:p>
        </p:txBody>
      </p:sp>
      <p:sp>
        <p:nvSpPr>
          <p:cNvPr id="981" name="Google Shape;981;p96"/>
          <p:cNvSpPr txBox="1"/>
          <p:nvPr/>
        </p:nvSpPr>
        <p:spPr>
          <a:xfrm>
            <a:off x="916939" y="1658873"/>
            <a:ext cx="3359785"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Consider an example:</a:t>
            </a:r>
            <a:endParaRPr b="0" i="0" sz="2800" u="none" cap="none" strike="noStrike">
              <a:solidFill>
                <a:schemeClr val="dk1"/>
              </a:solidFill>
              <a:latin typeface="Calibri"/>
              <a:ea typeface="Calibri"/>
              <a:cs typeface="Calibri"/>
              <a:sym typeface="Calibri"/>
            </a:endParaRPr>
          </a:p>
        </p:txBody>
      </p:sp>
      <p:sp>
        <p:nvSpPr>
          <p:cNvPr id="982" name="Google Shape;982;p96"/>
          <p:cNvSpPr txBox="1"/>
          <p:nvPr/>
        </p:nvSpPr>
        <p:spPr>
          <a:xfrm>
            <a:off x="916939" y="2681173"/>
            <a:ext cx="10297160" cy="1346835"/>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1" lang="en-US" sz="2800" u="none" cap="none" strike="noStrike">
                <a:solidFill>
                  <a:srgbClr val="FF0000"/>
                </a:solidFill>
                <a:latin typeface="Calibri"/>
                <a:ea typeface="Calibri"/>
                <a:cs typeface="Calibri"/>
                <a:sym typeface="Calibri"/>
              </a:rPr>
              <a:t>operator =* </a:t>
            </a:r>
            <a:r>
              <a:rPr b="0" i="0" lang="en-US" sz="2800" u="none" cap="none" strike="noStrike">
                <a:solidFill>
                  <a:schemeClr val="dk1"/>
                </a:solidFill>
                <a:latin typeface="Calibri"/>
                <a:ea typeface="Calibri"/>
                <a:cs typeface="Calibri"/>
                <a:sym typeface="Calibri"/>
              </a:rPr>
              <a:t>will take all nodes that are currently associated with  identifiers as arguments, which is relevant for </a:t>
            </a:r>
            <a:r>
              <a:rPr b="1" i="0" lang="en-US" sz="2800" u="none" cap="none" strike="noStrike">
                <a:solidFill>
                  <a:srgbClr val="FF0000"/>
                </a:solidFill>
                <a:latin typeface="Calibri"/>
                <a:ea typeface="Calibri"/>
                <a:cs typeface="Calibri"/>
                <a:sym typeface="Calibri"/>
              </a:rPr>
              <a:t>dead-code elimination</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1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1" lang="en-US" sz="2800" u="none" cap="none" strike="noStrike">
                <a:solidFill>
                  <a:srgbClr val="FF0000"/>
                </a:solidFill>
                <a:latin typeface="Calibri"/>
                <a:ea typeface="Calibri"/>
                <a:cs typeface="Calibri"/>
                <a:sym typeface="Calibri"/>
              </a:rPr>
              <a:t>*= operator</a:t>
            </a:r>
            <a:r>
              <a:rPr b="1" i="1" lang="en-US" sz="2800" u="none" cap="none" strike="noStrike">
                <a:solidFill>
                  <a:schemeClr val="dk1"/>
                </a:solidFill>
                <a:latin typeface="Calibri"/>
                <a:ea typeface="Calibri"/>
                <a:cs typeface="Calibri"/>
                <a:sym typeface="Calibri"/>
              </a:rPr>
              <a:t> </a:t>
            </a:r>
            <a:r>
              <a:rPr b="1" i="0" lang="en-US" sz="2800" u="sng" cap="none" strike="noStrike">
                <a:solidFill>
                  <a:schemeClr val="dk1"/>
                </a:solidFill>
                <a:latin typeface="Calibri"/>
                <a:ea typeface="Calibri"/>
                <a:cs typeface="Calibri"/>
                <a:sym typeface="Calibri"/>
              </a:rPr>
              <a:t>kills all other nodes so far constructed in the DAG</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grpSp>
        <p:nvGrpSpPr>
          <p:cNvPr id="983" name="Google Shape;983;p96"/>
          <p:cNvGrpSpPr/>
          <p:nvPr/>
        </p:nvGrpSpPr>
        <p:grpSpPr>
          <a:xfrm>
            <a:off x="4501895" y="1690115"/>
            <a:ext cx="1693545" cy="771525"/>
            <a:chOff x="4501895" y="1690115"/>
            <a:chExt cx="1693545" cy="771525"/>
          </a:xfrm>
        </p:grpSpPr>
        <p:pic>
          <p:nvPicPr>
            <p:cNvPr id="984" name="Google Shape;984;p96"/>
            <p:cNvPicPr preferRelativeResize="0"/>
            <p:nvPr/>
          </p:nvPicPr>
          <p:blipFill rotWithShape="1">
            <a:blip r:embed="rId3">
              <a:alphaModFix/>
            </a:blip>
            <a:srcRect b="0" l="0" r="0" t="0"/>
            <a:stretch/>
          </p:blipFill>
          <p:spPr>
            <a:xfrm>
              <a:off x="4501895" y="1690115"/>
              <a:ext cx="1693164" cy="771144"/>
            </a:xfrm>
            <a:prstGeom prst="rect">
              <a:avLst/>
            </a:prstGeom>
            <a:noFill/>
            <a:ln>
              <a:noFill/>
            </a:ln>
          </p:spPr>
        </p:pic>
        <p:sp>
          <p:nvSpPr>
            <p:cNvPr id="985" name="Google Shape;985;p96"/>
            <p:cNvSpPr/>
            <p:nvPr/>
          </p:nvSpPr>
          <p:spPr>
            <a:xfrm>
              <a:off x="4501895" y="1690115"/>
              <a:ext cx="1693545" cy="771525"/>
            </a:xfrm>
            <a:custGeom>
              <a:rect b="b" l="l" r="r" t="t"/>
              <a:pathLst>
                <a:path extrusionOk="0" h="771525" w="1693545">
                  <a:moveTo>
                    <a:pt x="0" y="128524"/>
                  </a:moveTo>
                  <a:lnTo>
                    <a:pt x="10098" y="78491"/>
                  </a:lnTo>
                  <a:lnTo>
                    <a:pt x="37639" y="37639"/>
                  </a:lnTo>
                  <a:lnTo>
                    <a:pt x="78491" y="10098"/>
                  </a:lnTo>
                  <a:lnTo>
                    <a:pt x="128524" y="0"/>
                  </a:lnTo>
                  <a:lnTo>
                    <a:pt x="1564639" y="0"/>
                  </a:lnTo>
                  <a:lnTo>
                    <a:pt x="1614672" y="10098"/>
                  </a:lnTo>
                  <a:lnTo>
                    <a:pt x="1655524" y="37639"/>
                  </a:lnTo>
                  <a:lnTo>
                    <a:pt x="1683065" y="78491"/>
                  </a:lnTo>
                  <a:lnTo>
                    <a:pt x="1693164" y="128524"/>
                  </a:lnTo>
                  <a:lnTo>
                    <a:pt x="1693164" y="642620"/>
                  </a:lnTo>
                  <a:lnTo>
                    <a:pt x="1683065" y="692652"/>
                  </a:lnTo>
                  <a:lnTo>
                    <a:pt x="1655524" y="733504"/>
                  </a:lnTo>
                  <a:lnTo>
                    <a:pt x="1614672" y="761045"/>
                  </a:lnTo>
                  <a:lnTo>
                    <a:pt x="1564639" y="771144"/>
                  </a:lnTo>
                  <a:lnTo>
                    <a:pt x="128524" y="771144"/>
                  </a:lnTo>
                  <a:lnTo>
                    <a:pt x="78491" y="761045"/>
                  </a:lnTo>
                  <a:lnTo>
                    <a:pt x="37639" y="733504"/>
                  </a:lnTo>
                  <a:lnTo>
                    <a:pt x="10098" y="692652"/>
                  </a:lnTo>
                  <a:lnTo>
                    <a:pt x="0" y="642620"/>
                  </a:lnTo>
                  <a:lnTo>
                    <a:pt x="0" y="128524"/>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86" name="Google Shape;986;p96"/>
          <p:cNvSpPr txBox="1"/>
          <p:nvPr/>
        </p:nvSpPr>
        <p:spPr>
          <a:xfrm>
            <a:off x="4961001" y="1678685"/>
            <a:ext cx="774700" cy="756920"/>
          </a:xfrm>
          <a:prstGeom prst="rect">
            <a:avLst/>
          </a:prstGeom>
          <a:noFill/>
          <a:ln>
            <a:noFill/>
          </a:ln>
        </p:spPr>
        <p:txBody>
          <a:bodyPr anchorCtr="0" anchor="t" bIns="0" lIns="0" spcFirstLastPara="1" rIns="0" wrap="square" tIns="12700">
            <a:spAutoFit/>
          </a:bodyPr>
          <a:lstStyle/>
          <a:p>
            <a:pPr indent="0" lvl="0" marL="1524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*p</a:t>
            </a:r>
            <a:endParaRPr b="0" i="0" sz="24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*q = y</a:t>
            </a:r>
            <a:endParaRPr b="0" i="0" sz="2400" u="none" cap="none" strike="noStrike">
              <a:solidFill>
                <a:schemeClr val="dk1"/>
              </a:solidFill>
              <a:latin typeface="Calibri"/>
              <a:ea typeface="Calibri"/>
              <a:cs typeface="Calibri"/>
              <a:sym typeface="Calibri"/>
            </a:endParaRPr>
          </a:p>
        </p:txBody>
      </p:sp>
      <p:pic>
        <p:nvPicPr>
          <p:cNvPr id="987" name="Google Shape;987;p96"/>
          <p:cNvPicPr preferRelativeResize="0"/>
          <p:nvPr/>
        </p:nvPicPr>
        <p:blipFill rotWithShape="1">
          <a:blip r:embed="rId4">
            <a:alphaModFix/>
          </a:blip>
          <a:srcRect b="0" l="0" r="0" t="0"/>
          <a:stretch/>
        </p:blipFill>
        <p:spPr>
          <a:xfrm>
            <a:off x="676655" y="4283964"/>
            <a:ext cx="11036808" cy="2072639"/>
          </a:xfrm>
          <a:prstGeom prst="rect">
            <a:avLst/>
          </a:prstGeom>
          <a:noFill/>
          <a:ln>
            <a:noFill/>
          </a:ln>
        </p:spPr>
      </p:pic>
      <p:sp>
        <p:nvSpPr>
          <p:cNvPr id="988" name="Google Shape;988;p96"/>
          <p:cNvSpPr txBox="1"/>
          <p:nvPr/>
        </p:nvSpPr>
        <p:spPr>
          <a:xfrm>
            <a:off x="676655" y="4283964"/>
            <a:ext cx="11036935" cy="2072639"/>
          </a:xfrm>
          <a:prstGeom prst="rect">
            <a:avLst/>
          </a:prstGeom>
          <a:noFill/>
          <a:ln cap="flat" cmpd="sng" w="9525">
            <a:solidFill>
              <a:srgbClr val="6FAC46"/>
            </a:solidFill>
            <a:prstDash val="solid"/>
            <a:round/>
            <a:headEnd len="sm" w="sm" type="none"/>
            <a:tailEnd len="sm" w="sm" type="none"/>
          </a:ln>
        </p:spPr>
        <p:txBody>
          <a:bodyPr anchorCtr="0" anchor="t" bIns="0" lIns="0" spcFirstLastPara="1" rIns="0" wrap="square" tIns="1250">
            <a:spAutoFit/>
          </a:bodyPr>
          <a:lstStyle/>
          <a:p>
            <a:pPr indent="0" lvl="0" marL="0" marR="0" rtl="0" algn="l">
              <a:lnSpc>
                <a:spcPct val="100000"/>
              </a:lnSpc>
              <a:spcBef>
                <a:spcPts val="0"/>
              </a:spcBef>
              <a:spcAft>
                <a:spcPts val="0"/>
              </a:spcAft>
              <a:buClr>
                <a:srgbClr val="000000"/>
              </a:buClr>
              <a:buSzPts val="1950"/>
              <a:buFont typeface="Arial"/>
              <a:buNone/>
            </a:pPr>
            <a:r>
              <a:t/>
            </a:r>
            <a:endParaRPr b="0" i="0" sz="1950" u="none" cap="none" strike="noStrike">
              <a:solidFill>
                <a:schemeClr val="dk1"/>
              </a:solidFill>
              <a:latin typeface="Times New Roman"/>
              <a:ea typeface="Times New Roman"/>
              <a:cs typeface="Times New Roman"/>
              <a:sym typeface="Times New Roman"/>
            </a:endParaRPr>
          </a:p>
          <a:p>
            <a:pPr indent="-287020" lvl="0" marL="377190" marR="31877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So, There are global pointer analyses one could perform that might limit the set of  variables a pointer could reference at a given place in the code.</a:t>
            </a:r>
            <a:endParaRPr b="0" i="0" sz="2400" u="none" cap="none" strike="noStrike">
              <a:solidFill>
                <a:schemeClr val="dk1"/>
              </a:solidFill>
              <a:latin typeface="Calibri"/>
              <a:ea typeface="Calibri"/>
              <a:cs typeface="Calibri"/>
              <a:sym typeface="Calibri"/>
            </a:endParaRPr>
          </a:p>
          <a:p>
            <a:pPr indent="-355599" lvl="0" marL="445769"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Even local analysis could restrict the scope of a pointer</a:t>
            </a:r>
            <a:endParaRPr b="0" i="0" sz="2400" u="none" cap="none" strike="noStrike">
              <a:solidFill>
                <a:schemeClr val="dk1"/>
              </a:solidFill>
              <a:latin typeface="Calibri"/>
              <a:ea typeface="Calibri"/>
              <a:cs typeface="Calibri"/>
              <a:sym typeface="Calibri"/>
            </a:endParaRPr>
          </a:p>
          <a:p>
            <a:pPr indent="-287020" lvl="0" marL="377190" marR="0" rtl="0" algn="l">
              <a:lnSpc>
                <a:spcPct val="10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Procedure calls behave much like assignments through pointers</a:t>
            </a:r>
            <a:endParaRPr b="0" i="0" sz="2400" u="none" cap="none" strike="noStrike">
              <a:solidFill>
                <a:schemeClr val="dk1"/>
              </a:solidFill>
              <a:latin typeface="Calibri"/>
              <a:ea typeface="Calibri"/>
              <a:cs typeface="Calibri"/>
              <a:sym typeface="Calibri"/>
            </a:endParaRPr>
          </a:p>
        </p:txBody>
      </p:sp>
      <p:sp>
        <p:nvSpPr>
          <p:cNvPr id="989" name="Google Shape;989;p9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990" name="Google Shape;990;p9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97"/>
          <p:cNvPicPr preferRelativeResize="0"/>
          <p:nvPr/>
        </p:nvPicPr>
        <p:blipFill rotWithShape="1">
          <a:blip r:embed="rId3">
            <a:alphaModFix/>
          </a:blip>
          <a:srcRect b="0" l="0" r="0" t="0"/>
          <a:stretch/>
        </p:blipFill>
        <p:spPr>
          <a:xfrm>
            <a:off x="2171700" y="1795272"/>
            <a:ext cx="1725168" cy="1181100"/>
          </a:xfrm>
          <a:prstGeom prst="rect">
            <a:avLst/>
          </a:prstGeom>
          <a:noFill/>
          <a:ln>
            <a:noFill/>
          </a:ln>
        </p:spPr>
      </p:pic>
      <p:pic>
        <p:nvPicPr>
          <p:cNvPr id="996" name="Google Shape;996;p97"/>
          <p:cNvPicPr preferRelativeResize="0"/>
          <p:nvPr/>
        </p:nvPicPr>
        <p:blipFill rotWithShape="1">
          <a:blip r:embed="rId4">
            <a:alphaModFix/>
          </a:blip>
          <a:srcRect b="0" l="0" r="0" t="0"/>
          <a:stretch/>
        </p:blipFill>
        <p:spPr>
          <a:xfrm>
            <a:off x="1339158" y="3428998"/>
            <a:ext cx="3380727" cy="3209924"/>
          </a:xfrm>
          <a:prstGeom prst="rect">
            <a:avLst/>
          </a:prstGeom>
          <a:noFill/>
          <a:ln>
            <a:noFill/>
          </a:ln>
        </p:spPr>
      </p:pic>
      <p:pic>
        <p:nvPicPr>
          <p:cNvPr id="997" name="Google Shape;997;p97"/>
          <p:cNvPicPr preferRelativeResize="0"/>
          <p:nvPr/>
        </p:nvPicPr>
        <p:blipFill rotWithShape="1">
          <a:blip r:embed="rId5">
            <a:alphaModFix/>
          </a:blip>
          <a:srcRect b="0" l="0" r="0" t="0"/>
          <a:stretch/>
        </p:blipFill>
        <p:spPr>
          <a:xfrm>
            <a:off x="7852804" y="2262377"/>
            <a:ext cx="1524700" cy="895350"/>
          </a:xfrm>
          <a:prstGeom prst="rect">
            <a:avLst/>
          </a:prstGeom>
          <a:noFill/>
          <a:ln>
            <a:noFill/>
          </a:ln>
        </p:spPr>
      </p:pic>
      <p:pic>
        <p:nvPicPr>
          <p:cNvPr id="998" name="Google Shape;998;p97"/>
          <p:cNvPicPr preferRelativeResize="0"/>
          <p:nvPr/>
        </p:nvPicPr>
        <p:blipFill rotWithShape="1">
          <a:blip r:embed="rId6">
            <a:alphaModFix/>
          </a:blip>
          <a:srcRect b="0" l="0" r="0" t="0"/>
          <a:stretch/>
        </p:blipFill>
        <p:spPr>
          <a:xfrm>
            <a:off x="6651497" y="4137278"/>
            <a:ext cx="4352925" cy="2057400"/>
          </a:xfrm>
          <a:prstGeom prst="rect">
            <a:avLst/>
          </a:prstGeom>
          <a:noFill/>
          <a:ln>
            <a:noFill/>
          </a:ln>
        </p:spPr>
      </p:pic>
      <p:sp>
        <p:nvSpPr>
          <p:cNvPr id="999" name="Google Shape;999;p97"/>
          <p:cNvSpPr txBox="1"/>
          <p:nvPr>
            <p:ph type="title"/>
          </p:nvPr>
        </p:nvSpPr>
        <p:spPr>
          <a:xfrm>
            <a:off x="916939" y="294894"/>
            <a:ext cx="21367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Examples</a:t>
            </a:r>
            <a:endParaRPr sz="4400"/>
          </a:p>
        </p:txBody>
      </p:sp>
      <p:sp>
        <p:nvSpPr>
          <p:cNvPr id="1000" name="Google Shape;1000;p97"/>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01" name="Google Shape;1001;p9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id="1006" name="Google Shape;1006;p98"/>
          <p:cNvPicPr preferRelativeResize="0"/>
          <p:nvPr/>
        </p:nvPicPr>
        <p:blipFill rotWithShape="1">
          <a:blip r:embed="rId3">
            <a:alphaModFix/>
          </a:blip>
          <a:srcRect b="0" l="0" r="0" t="0"/>
          <a:stretch/>
        </p:blipFill>
        <p:spPr>
          <a:xfrm>
            <a:off x="765509" y="1514130"/>
            <a:ext cx="3687118" cy="3315409"/>
          </a:xfrm>
          <a:prstGeom prst="rect">
            <a:avLst/>
          </a:prstGeom>
          <a:noFill/>
          <a:ln>
            <a:noFill/>
          </a:ln>
        </p:spPr>
      </p:pic>
      <p:pic>
        <p:nvPicPr>
          <p:cNvPr id="1007" name="Google Shape;1007;p98"/>
          <p:cNvPicPr preferRelativeResize="0"/>
          <p:nvPr/>
        </p:nvPicPr>
        <p:blipFill rotWithShape="1">
          <a:blip r:embed="rId4">
            <a:alphaModFix/>
          </a:blip>
          <a:srcRect b="0" l="0" r="0" t="0"/>
          <a:stretch/>
        </p:blipFill>
        <p:spPr>
          <a:xfrm>
            <a:off x="4954523" y="1468023"/>
            <a:ext cx="5705475" cy="2914971"/>
          </a:xfrm>
          <a:prstGeom prst="rect">
            <a:avLst/>
          </a:prstGeom>
          <a:noFill/>
          <a:ln>
            <a:noFill/>
          </a:ln>
        </p:spPr>
      </p:pic>
      <p:sp>
        <p:nvSpPr>
          <p:cNvPr id="1008" name="Google Shape;1008;p98"/>
          <p:cNvSpPr txBox="1"/>
          <p:nvPr>
            <p:ph type="title"/>
          </p:nvPr>
        </p:nvSpPr>
        <p:spPr>
          <a:xfrm>
            <a:off x="916939" y="294894"/>
            <a:ext cx="21367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Examples</a:t>
            </a:r>
            <a:endParaRPr sz="4400"/>
          </a:p>
        </p:txBody>
      </p:sp>
      <p:sp>
        <p:nvSpPr>
          <p:cNvPr id="1009" name="Google Shape;1009;p98"/>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10" name="Google Shape;1010;p9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16" name="Google Shape;1016;p9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017" name="Google Shape;1017;p99"/>
          <p:cNvSpPr txBox="1"/>
          <p:nvPr>
            <p:ph type="title"/>
          </p:nvPr>
        </p:nvSpPr>
        <p:spPr>
          <a:xfrm>
            <a:off x="916939" y="609676"/>
            <a:ext cx="865314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Reassembling Basic Blocks From DAG's</a:t>
            </a:r>
            <a:endParaRPr sz="4400"/>
          </a:p>
        </p:txBody>
      </p:sp>
      <p:sp>
        <p:nvSpPr>
          <p:cNvPr id="1018" name="Google Shape;1018;p99"/>
          <p:cNvSpPr txBox="1"/>
          <p:nvPr/>
        </p:nvSpPr>
        <p:spPr>
          <a:xfrm>
            <a:off x="916939" y="1477517"/>
            <a:ext cx="10304145" cy="4246880"/>
          </a:xfrm>
          <a:prstGeom prst="rect">
            <a:avLst/>
          </a:prstGeom>
          <a:noFill/>
          <a:ln>
            <a:noFill/>
          </a:ln>
        </p:spPr>
        <p:txBody>
          <a:bodyPr anchorCtr="0" anchor="t" bIns="0" lIns="0" spcFirstLastPara="1" rIns="0" wrap="square" tIns="82550">
            <a:spAutoFit/>
          </a:bodyPr>
          <a:lstStyle/>
          <a:p>
            <a:pPr indent="-228600" lvl="0" marL="241300" marR="5080" rtl="0" algn="l">
              <a:lnSpc>
                <a:spcPct val="9625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After performing whatever optimizations are possible while constructing the DAG  or by manipulating the DAG once constructed, we may reconstitute the three-  address code.</a:t>
            </a:r>
            <a:endParaRPr b="0" i="0" sz="2400" u="none" cap="none" strike="noStrike">
              <a:solidFill>
                <a:schemeClr val="dk1"/>
              </a:solidFill>
              <a:latin typeface="Calibri"/>
              <a:ea typeface="Calibri"/>
              <a:cs typeface="Calibri"/>
              <a:sym typeface="Calibri"/>
            </a:endParaRPr>
          </a:p>
          <a:p>
            <a:pPr indent="-228600" lvl="0" marL="241300" marR="442594" rtl="0" algn="l">
              <a:lnSpc>
                <a:spcPct val="95833"/>
              </a:lnSpc>
              <a:spcBef>
                <a:spcPts val="99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each node that has one or more attached variables, we construct a three-  address statement that computes the value of one of those variables.</a:t>
            </a:r>
            <a:endParaRPr b="0" i="0" sz="2400" u="none" cap="none" strike="noStrike">
              <a:solidFill>
                <a:schemeClr val="dk1"/>
              </a:solidFill>
              <a:latin typeface="Calibri"/>
              <a:ea typeface="Calibri"/>
              <a:cs typeface="Calibri"/>
              <a:sym typeface="Calibri"/>
            </a:endParaRPr>
          </a:p>
          <a:p>
            <a:pPr indent="-228600" lvl="0" marL="241300" marR="0" rtl="0" algn="l">
              <a:lnSpc>
                <a:spcPct val="100000"/>
              </a:lnSpc>
              <a:spcBef>
                <a:spcPts val="45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prefer to compute the result into a variable that is </a:t>
            </a:r>
            <a:r>
              <a:rPr b="1" i="1" lang="en-US" sz="2400" u="none" cap="none" strike="noStrike">
                <a:solidFill>
                  <a:srgbClr val="006FC0"/>
                </a:solidFill>
                <a:latin typeface="Calibri"/>
                <a:ea typeface="Calibri"/>
                <a:cs typeface="Calibri"/>
                <a:sym typeface="Calibri"/>
              </a:rPr>
              <a:t>live on exit from the block</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228600" lvl="0" marL="241300" marR="5080" rtl="0" algn="l">
              <a:lnSpc>
                <a:spcPct val="95833"/>
              </a:lnSpc>
              <a:spcBef>
                <a:spcPts val="9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However, </a:t>
            </a:r>
            <a:r>
              <a:rPr b="1" i="1" lang="en-US" sz="2400" u="none" cap="none" strike="noStrike">
                <a:solidFill>
                  <a:srgbClr val="C00000"/>
                </a:solidFill>
                <a:latin typeface="Calibri"/>
                <a:ea typeface="Calibri"/>
                <a:cs typeface="Calibri"/>
                <a:sym typeface="Calibri"/>
              </a:rPr>
              <a:t>if we do not have global live-variable </a:t>
            </a:r>
            <a:r>
              <a:rPr b="0" i="0" lang="en-US" sz="2400" u="none" cap="none" strike="noStrike">
                <a:solidFill>
                  <a:schemeClr val="dk1"/>
                </a:solidFill>
                <a:latin typeface="Calibri"/>
                <a:ea typeface="Calibri"/>
                <a:cs typeface="Calibri"/>
                <a:sym typeface="Calibri"/>
              </a:rPr>
              <a:t>information to work from, we  need to </a:t>
            </a:r>
            <a:r>
              <a:rPr b="1" i="1" lang="en-US" sz="2400" u="none" cap="none" strike="noStrike">
                <a:solidFill>
                  <a:srgbClr val="006FC0"/>
                </a:solidFill>
                <a:latin typeface="Calibri"/>
                <a:ea typeface="Calibri"/>
                <a:cs typeface="Calibri"/>
                <a:sym typeface="Calibri"/>
              </a:rPr>
              <a:t>assume that every variable of the program is live </a:t>
            </a:r>
            <a:r>
              <a:rPr b="0" i="0" lang="en-US" sz="2400" u="none" cap="none" strike="noStrike">
                <a:solidFill>
                  <a:schemeClr val="dk1"/>
                </a:solidFill>
                <a:latin typeface="Calibri"/>
                <a:ea typeface="Calibri"/>
                <a:cs typeface="Calibri"/>
                <a:sym typeface="Calibri"/>
              </a:rPr>
              <a:t>on exit from the block.</a:t>
            </a:r>
            <a:endParaRPr b="0" i="0" sz="2400" u="none" cap="none" strike="noStrike">
              <a:solidFill>
                <a:schemeClr val="dk1"/>
              </a:solidFill>
              <a:latin typeface="Calibri"/>
              <a:ea typeface="Calibri"/>
              <a:cs typeface="Calibri"/>
              <a:sym typeface="Calibri"/>
            </a:endParaRPr>
          </a:p>
          <a:p>
            <a:pPr indent="-228600" lvl="0" marL="241300" marR="90805" rtl="0" algn="l">
              <a:lnSpc>
                <a:spcPct val="80000"/>
              </a:lnSpc>
              <a:spcBef>
                <a:spcPts val="1025"/>
              </a:spcBef>
              <a:spcAft>
                <a:spcPts val="0"/>
              </a:spcAft>
              <a:buClr>
                <a:srgbClr val="C00000"/>
              </a:buClr>
              <a:buSzPts val="2400"/>
              <a:buFont typeface="Arial"/>
              <a:buChar char="•"/>
            </a:pPr>
            <a:r>
              <a:rPr b="1" i="1" lang="en-US" sz="2400" u="none" cap="none" strike="noStrike">
                <a:solidFill>
                  <a:srgbClr val="C00000"/>
                </a:solidFill>
                <a:latin typeface="Calibri"/>
                <a:ea typeface="Calibri"/>
                <a:cs typeface="Calibri"/>
                <a:sym typeface="Calibri"/>
              </a:rPr>
              <a:t>If the node has more than one live variable </a:t>
            </a:r>
            <a:r>
              <a:rPr b="0" i="0" lang="en-US" sz="2400" u="none" cap="none" strike="noStrike">
                <a:solidFill>
                  <a:schemeClr val="dk1"/>
                </a:solidFill>
                <a:latin typeface="Calibri"/>
                <a:ea typeface="Calibri"/>
                <a:cs typeface="Calibri"/>
                <a:sym typeface="Calibri"/>
              </a:rPr>
              <a:t>attached, then we have to </a:t>
            </a:r>
            <a:r>
              <a:rPr b="1" i="1" lang="en-US" sz="2400" u="none" cap="none" strike="noStrike">
                <a:solidFill>
                  <a:srgbClr val="006FC0"/>
                </a:solidFill>
                <a:latin typeface="Calibri"/>
                <a:ea typeface="Calibri"/>
                <a:cs typeface="Calibri"/>
                <a:sym typeface="Calibri"/>
              </a:rPr>
              <a:t>introduce  copy statements to give the correct value </a:t>
            </a:r>
            <a:r>
              <a:rPr b="0" i="0" lang="en-US" sz="2400" u="none" cap="none" strike="noStrike">
                <a:solidFill>
                  <a:schemeClr val="dk1"/>
                </a:solidFill>
                <a:latin typeface="Calibri"/>
                <a:ea typeface="Calibri"/>
                <a:cs typeface="Calibri"/>
                <a:sym typeface="Calibri"/>
              </a:rPr>
              <a:t>to each of those variables.</a:t>
            </a:r>
            <a:endParaRPr b="0" i="0" sz="2400" u="none" cap="none" strike="noStrike">
              <a:solidFill>
                <a:schemeClr val="dk1"/>
              </a:solidFill>
              <a:latin typeface="Calibri"/>
              <a:ea typeface="Calibri"/>
              <a:cs typeface="Calibri"/>
              <a:sym typeface="Calibri"/>
            </a:endParaRPr>
          </a:p>
          <a:p>
            <a:pPr indent="-228600" lvl="0" marL="241300" marR="218440" rtl="0" algn="l">
              <a:lnSpc>
                <a:spcPct val="80000"/>
              </a:lnSpc>
              <a:spcBef>
                <a:spcPts val="101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Sometimes, global optimization can eliminate those copies, if we can arrange to  use one of two variables in place of the other.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0"/>
          <p:cNvSpPr txBox="1"/>
          <p:nvPr>
            <p:ph type="title"/>
          </p:nvPr>
        </p:nvSpPr>
        <p:spPr>
          <a:xfrm>
            <a:off x="916939" y="609676"/>
            <a:ext cx="796925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Reassembling Basic Blocks From DA</a:t>
            </a:r>
            <a:endParaRPr sz="4400"/>
          </a:p>
        </p:txBody>
      </p:sp>
      <p:grpSp>
        <p:nvGrpSpPr>
          <p:cNvPr id="1024" name="Google Shape;1024;p100"/>
          <p:cNvGrpSpPr/>
          <p:nvPr/>
        </p:nvGrpSpPr>
        <p:grpSpPr>
          <a:xfrm>
            <a:off x="5033771" y="1825752"/>
            <a:ext cx="2124710" cy="1667510"/>
            <a:chOff x="5033771" y="1825752"/>
            <a:chExt cx="2124710" cy="1667510"/>
          </a:xfrm>
        </p:grpSpPr>
        <p:pic>
          <p:nvPicPr>
            <p:cNvPr id="1025" name="Google Shape;1025;p100"/>
            <p:cNvPicPr preferRelativeResize="0"/>
            <p:nvPr/>
          </p:nvPicPr>
          <p:blipFill rotWithShape="1">
            <a:blip r:embed="rId3">
              <a:alphaModFix/>
            </a:blip>
            <a:srcRect b="0" l="0" r="0" t="0"/>
            <a:stretch/>
          </p:blipFill>
          <p:spPr>
            <a:xfrm>
              <a:off x="5033771" y="1825752"/>
              <a:ext cx="2124455" cy="1667256"/>
            </a:xfrm>
            <a:prstGeom prst="rect">
              <a:avLst/>
            </a:prstGeom>
            <a:noFill/>
            <a:ln>
              <a:noFill/>
            </a:ln>
          </p:spPr>
        </p:pic>
        <p:sp>
          <p:nvSpPr>
            <p:cNvPr id="1026" name="Google Shape;1026;p100"/>
            <p:cNvSpPr/>
            <p:nvPr/>
          </p:nvSpPr>
          <p:spPr>
            <a:xfrm>
              <a:off x="5033771" y="1825752"/>
              <a:ext cx="2124710" cy="1667510"/>
            </a:xfrm>
            <a:custGeom>
              <a:rect b="b" l="l" r="r" t="t"/>
              <a:pathLst>
                <a:path extrusionOk="0" h="1667510" w="2124709">
                  <a:moveTo>
                    <a:pt x="0" y="277875"/>
                  </a:moveTo>
                  <a:lnTo>
                    <a:pt x="3638" y="232815"/>
                  </a:lnTo>
                  <a:lnTo>
                    <a:pt x="14171" y="190065"/>
                  </a:lnTo>
                  <a:lnTo>
                    <a:pt x="31025" y="150198"/>
                  </a:lnTo>
                  <a:lnTo>
                    <a:pt x="53628" y="113787"/>
                  </a:lnTo>
                  <a:lnTo>
                    <a:pt x="81406" y="81407"/>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6"/>
                  </a:lnTo>
                  <a:lnTo>
                    <a:pt x="2070827" y="113787"/>
                  </a:lnTo>
                  <a:lnTo>
                    <a:pt x="2093430" y="150198"/>
                  </a:lnTo>
                  <a:lnTo>
                    <a:pt x="2110284" y="190065"/>
                  </a:lnTo>
                  <a:lnTo>
                    <a:pt x="2120817" y="232815"/>
                  </a:lnTo>
                  <a:lnTo>
                    <a:pt x="2124455" y="277875"/>
                  </a:lnTo>
                  <a:lnTo>
                    <a:pt x="2124455" y="1389380"/>
                  </a:lnTo>
                  <a:lnTo>
                    <a:pt x="2120817" y="1434440"/>
                  </a:lnTo>
                  <a:lnTo>
                    <a:pt x="2110284" y="1477190"/>
                  </a:lnTo>
                  <a:lnTo>
                    <a:pt x="2093430" y="1517057"/>
                  </a:lnTo>
                  <a:lnTo>
                    <a:pt x="2070827" y="1553468"/>
                  </a:lnTo>
                  <a:lnTo>
                    <a:pt x="2043049" y="1585849"/>
                  </a:lnTo>
                  <a:lnTo>
                    <a:pt x="2010668" y="1613627"/>
                  </a:lnTo>
                  <a:lnTo>
                    <a:pt x="1974257" y="1636230"/>
                  </a:lnTo>
                  <a:lnTo>
                    <a:pt x="1934390" y="1653084"/>
                  </a:lnTo>
                  <a:lnTo>
                    <a:pt x="1891640" y="1663617"/>
                  </a:lnTo>
                  <a:lnTo>
                    <a:pt x="1846579" y="1667256"/>
                  </a:lnTo>
                  <a:lnTo>
                    <a:pt x="277875" y="1667256"/>
                  </a:lnTo>
                  <a:lnTo>
                    <a:pt x="232815" y="1663617"/>
                  </a:lnTo>
                  <a:lnTo>
                    <a:pt x="190065" y="1653084"/>
                  </a:lnTo>
                  <a:lnTo>
                    <a:pt x="150198" y="1636230"/>
                  </a:lnTo>
                  <a:lnTo>
                    <a:pt x="113787" y="1613627"/>
                  </a:lnTo>
                  <a:lnTo>
                    <a:pt x="81407" y="1585849"/>
                  </a:lnTo>
                  <a:lnTo>
                    <a:pt x="53628" y="1553468"/>
                  </a:lnTo>
                  <a:lnTo>
                    <a:pt x="31025" y="1517057"/>
                  </a:lnTo>
                  <a:lnTo>
                    <a:pt x="14171" y="1477190"/>
                  </a:lnTo>
                  <a:lnTo>
                    <a:pt x="3638" y="1434440"/>
                  </a:lnTo>
                  <a:lnTo>
                    <a:pt x="0" y="1389380"/>
                  </a:lnTo>
                  <a:lnTo>
                    <a:pt x="0" y="277875"/>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27" name="Google Shape;1027;p100"/>
          <p:cNvSpPr txBox="1"/>
          <p:nvPr/>
        </p:nvSpPr>
        <p:spPr>
          <a:xfrm>
            <a:off x="5419090" y="2091054"/>
            <a:ext cx="1354455" cy="112331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3535" lvl="0" marL="37528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b = a - 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b + c</a:t>
            </a:r>
            <a:endParaRPr b="0" i="0" sz="1800" u="none" cap="none" strike="noStrike">
              <a:solidFill>
                <a:schemeClr val="dk1"/>
              </a:solidFill>
              <a:latin typeface="Cambria"/>
              <a:ea typeface="Cambria"/>
              <a:cs typeface="Cambria"/>
              <a:sym typeface="Cambria"/>
            </a:endParaRPr>
          </a:p>
          <a:p>
            <a:pPr indent="-343535" lvl="0" marL="37084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 d</a:t>
            </a:r>
            <a:endParaRPr b="0" i="0" sz="1800" u="none" cap="none" strike="noStrike">
              <a:solidFill>
                <a:schemeClr val="dk1"/>
              </a:solidFill>
              <a:latin typeface="Cambria"/>
              <a:ea typeface="Cambria"/>
              <a:cs typeface="Cambria"/>
              <a:sym typeface="Cambria"/>
            </a:endParaRPr>
          </a:p>
        </p:txBody>
      </p:sp>
      <p:grpSp>
        <p:nvGrpSpPr>
          <p:cNvPr id="1028" name="Google Shape;1028;p100"/>
          <p:cNvGrpSpPr/>
          <p:nvPr/>
        </p:nvGrpSpPr>
        <p:grpSpPr>
          <a:xfrm>
            <a:off x="1914143" y="4367783"/>
            <a:ext cx="2124710" cy="1667510"/>
            <a:chOff x="1914143" y="4367783"/>
            <a:chExt cx="2124710" cy="1667510"/>
          </a:xfrm>
        </p:grpSpPr>
        <p:pic>
          <p:nvPicPr>
            <p:cNvPr id="1029" name="Google Shape;1029;p100"/>
            <p:cNvPicPr preferRelativeResize="0"/>
            <p:nvPr/>
          </p:nvPicPr>
          <p:blipFill rotWithShape="1">
            <a:blip r:embed="rId4">
              <a:alphaModFix/>
            </a:blip>
            <a:srcRect b="0" l="0" r="0" t="0"/>
            <a:stretch/>
          </p:blipFill>
          <p:spPr>
            <a:xfrm>
              <a:off x="1914143" y="4367783"/>
              <a:ext cx="2124456" cy="1667256"/>
            </a:xfrm>
            <a:prstGeom prst="rect">
              <a:avLst/>
            </a:prstGeom>
            <a:noFill/>
            <a:ln>
              <a:noFill/>
            </a:ln>
          </p:spPr>
        </p:pic>
        <p:sp>
          <p:nvSpPr>
            <p:cNvPr id="1030" name="Google Shape;1030;p100"/>
            <p:cNvSpPr/>
            <p:nvPr/>
          </p:nvSpPr>
          <p:spPr>
            <a:xfrm>
              <a:off x="1914143" y="4367783"/>
              <a:ext cx="2124710" cy="1667510"/>
            </a:xfrm>
            <a:custGeom>
              <a:rect b="b" l="l" r="r" t="t"/>
              <a:pathLst>
                <a:path extrusionOk="0" h="1667510" w="2124710">
                  <a:moveTo>
                    <a:pt x="0" y="277876"/>
                  </a:moveTo>
                  <a:lnTo>
                    <a:pt x="3638" y="232815"/>
                  </a:lnTo>
                  <a:lnTo>
                    <a:pt x="14171" y="190065"/>
                  </a:lnTo>
                  <a:lnTo>
                    <a:pt x="31025" y="150198"/>
                  </a:lnTo>
                  <a:lnTo>
                    <a:pt x="53628" y="113787"/>
                  </a:lnTo>
                  <a:lnTo>
                    <a:pt x="81407" y="81407"/>
                  </a:lnTo>
                  <a:lnTo>
                    <a:pt x="113787" y="53628"/>
                  </a:lnTo>
                  <a:lnTo>
                    <a:pt x="150198" y="31025"/>
                  </a:lnTo>
                  <a:lnTo>
                    <a:pt x="190065" y="14171"/>
                  </a:lnTo>
                  <a:lnTo>
                    <a:pt x="232815" y="3638"/>
                  </a:lnTo>
                  <a:lnTo>
                    <a:pt x="277875" y="0"/>
                  </a:lnTo>
                  <a:lnTo>
                    <a:pt x="1846580" y="0"/>
                  </a:lnTo>
                  <a:lnTo>
                    <a:pt x="1891640" y="3638"/>
                  </a:lnTo>
                  <a:lnTo>
                    <a:pt x="1934390" y="14171"/>
                  </a:lnTo>
                  <a:lnTo>
                    <a:pt x="1974257" y="31025"/>
                  </a:lnTo>
                  <a:lnTo>
                    <a:pt x="2010668" y="53628"/>
                  </a:lnTo>
                  <a:lnTo>
                    <a:pt x="2043048" y="81407"/>
                  </a:lnTo>
                  <a:lnTo>
                    <a:pt x="2070827" y="113787"/>
                  </a:lnTo>
                  <a:lnTo>
                    <a:pt x="2093430" y="150198"/>
                  </a:lnTo>
                  <a:lnTo>
                    <a:pt x="2110284" y="190065"/>
                  </a:lnTo>
                  <a:lnTo>
                    <a:pt x="2120817" y="232815"/>
                  </a:lnTo>
                  <a:lnTo>
                    <a:pt x="2124456" y="277876"/>
                  </a:lnTo>
                  <a:lnTo>
                    <a:pt x="2124456" y="1389367"/>
                  </a:lnTo>
                  <a:lnTo>
                    <a:pt x="2120817" y="1434443"/>
                  </a:lnTo>
                  <a:lnTo>
                    <a:pt x="2110284" y="1477203"/>
                  </a:lnTo>
                  <a:lnTo>
                    <a:pt x="2093430" y="1517075"/>
                  </a:lnTo>
                  <a:lnTo>
                    <a:pt x="2070827" y="1553487"/>
                  </a:lnTo>
                  <a:lnTo>
                    <a:pt x="2043049" y="1585866"/>
                  </a:lnTo>
                  <a:lnTo>
                    <a:pt x="2010668" y="1613641"/>
                  </a:lnTo>
                  <a:lnTo>
                    <a:pt x="1974257" y="1636239"/>
                  </a:lnTo>
                  <a:lnTo>
                    <a:pt x="1934390" y="1653089"/>
                  </a:lnTo>
                  <a:lnTo>
                    <a:pt x="1891640" y="1663619"/>
                  </a:lnTo>
                  <a:lnTo>
                    <a:pt x="1846580" y="1667256"/>
                  </a:lnTo>
                  <a:lnTo>
                    <a:pt x="277875" y="1667256"/>
                  </a:lnTo>
                  <a:lnTo>
                    <a:pt x="232815" y="1663619"/>
                  </a:lnTo>
                  <a:lnTo>
                    <a:pt x="190065" y="1653089"/>
                  </a:lnTo>
                  <a:lnTo>
                    <a:pt x="150198" y="1636239"/>
                  </a:lnTo>
                  <a:lnTo>
                    <a:pt x="113787" y="1613641"/>
                  </a:lnTo>
                  <a:lnTo>
                    <a:pt x="81406" y="1585866"/>
                  </a:lnTo>
                  <a:lnTo>
                    <a:pt x="53628" y="1553487"/>
                  </a:lnTo>
                  <a:lnTo>
                    <a:pt x="31025" y="1517075"/>
                  </a:lnTo>
                  <a:lnTo>
                    <a:pt x="14171" y="1477203"/>
                  </a:lnTo>
                  <a:lnTo>
                    <a:pt x="3638" y="1434443"/>
                  </a:lnTo>
                  <a:lnTo>
                    <a:pt x="0" y="1389367"/>
                  </a:lnTo>
                  <a:lnTo>
                    <a:pt x="0" y="277876"/>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31" name="Google Shape;1031;p100"/>
          <p:cNvSpPr txBox="1"/>
          <p:nvPr/>
        </p:nvSpPr>
        <p:spPr>
          <a:xfrm>
            <a:off x="2294382" y="4771135"/>
            <a:ext cx="1365250" cy="848360"/>
          </a:xfrm>
          <a:prstGeom prst="rect">
            <a:avLst/>
          </a:prstGeom>
          <a:noFill/>
          <a:ln>
            <a:noFill/>
          </a:ln>
        </p:spPr>
        <p:txBody>
          <a:bodyPr anchorCtr="0" anchor="t" bIns="0" lIns="0" spcFirstLastPara="1" rIns="0" wrap="square" tIns="12700">
            <a:spAutoFit/>
          </a:bodyPr>
          <a:lstStyle/>
          <a:p>
            <a:pPr indent="-343535" lvl="0" marL="36004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3535" lvl="0" marL="375285"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 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d + c</a:t>
            </a:r>
            <a:endParaRPr b="0" i="0" sz="1800" u="none" cap="none" strike="noStrike">
              <a:solidFill>
                <a:schemeClr val="dk1"/>
              </a:solidFill>
              <a:latin typeface="Cambria"/>
              <a:ea typeface="Cambria"/>
              <a:cs typeface="Cambria"/>
              <a:sym typeface="Cambria"/>
            </a:endParaRPr>
          </a:p>
        </p:txBody>
      </p:sp>
      <p:grpSp>
        <p:nvGrpSpPr>
          <p:cNvPr id="1032" name="Google Shape;1032;p100"/>
          <p:cNvGrpSpPr/>
          <p:nvPr/>
        </p:nvGrpSpPr>
        <p:grpSpPr>
          <a:xfrm>
            <a:off x="7964423" y="4367784"/>
            <a:ext cx="2124710" cy="1667510"/>
            <a:chOff x="7964423" y="4367784"/>
            <a:chExt cx="2124710" cy="1667510"/>
          </a:xfrm>
        </p:grpSpPr>
        <p:pic>
          <p:nvPicPr>
            <p:cNvPr id="1033" name="Google Shape;1033;p100"/>
            <p:cNvPicPr preferRelativeResize="0"/>
            <p:nvPr/>
          </p:nvPicPr>
          <p:blipFill rotWithShape="1">
            <a:blip r:embed="rId4">
              <a:alphaModFix/>
            </a:blip>
            <a:srcRect b="0" l="0" r="0" t="0"/>
            <a:stretch/>
          </p:blipFill>
          <p:spPr>
            <a:xfrm>
              <a:off x="7964423" y="4367784"/>
              <a:ext cx="2124455" cy="1667256"/>
            </a:xfrm>
            <a:prstGeom prst="rect">
              <a:avLst/>
            </a:prstGeom>
            <a:noFill/>
            <a:ln>
              <a:noFill/>
            </a:ln>
          </p:spPr>
        </p:pic>
        <p:sp>
          <p:nvSpPr>
            <p:cNvPr id="1034" name="Google Shape;1034;p100"/>
            <p:cNvSpPr/>
            <p:nvPr/>
          </p:nvSpPr>
          <p:spPr>
            <a:xfrm>
              <a:off x="7964423" y="4367784"/>
              <a:ext cx="2124710" cy="1667510"/>
            </a:xfrm>
            <a:custGeom>
              <a:rect b="b" l="l" r="r" t="t"/>
              <a:pathLst>
                <a:path extrusionOk="0" h="1667510" w="2124709">
                  <a:moveTo>
                    <a:pt x="0" y="277876"/>
                  </a:moveTo>
                  <a:lnTo>
                    <a:pt x="3638" y="232815"/>
                  </a:lnTo>
                  <a:lnTo>
                    <a:pt x="14171" y="190065"/>
                  </a:lnTo>
                  <a:lnTo>
                    <a:pt x="31025" y="150198"/>
                  </a:lnTo>
                  <a:lnTo>
                    <a:pt x="53628" y="113787"/>
                  </a:lnTo>
                  <a:lnTo>
                    <a:pt x="81406" y="81407"/>
                  </a:lnTo>
                  <a:lnTo>
                    <a:pt x="113787" y="53628"/>
                  </a:lnTo>
                  <a:lnTo>
                    <a:pt x="150198" y="31025"/>
                  </a:lnTo>
                  <a:lnTo>
                    <a:pt x="190065" y="14171"/>
                  </a:lnTo>
                  <a:lnTo>
                    <a:pt x="232815" y="3638"/>
                  </a:lnTo>
                  <a:lnTo>
                    <a:pt x="277875" y="0"/>
                  </a:lnTo>
                  <a:lnTo>
                    <a:pt x="1846579" y="0"/>
                  </a:lnTo>
                  <a:lnTo>
                    <a:pt x="1891640" y="3638"/>
                  </a:lnTo>
                  <a:lnTo>
                    <a:pt x="1934390" y="14171"/>
                  </a:lnTo>
                  <a:lnTo>
                    <a:pt x="1974257" y="31025"/>
                  </a:lnTo>
                  <a:lnTo>
                    <a:pt x="2010668" y="53628"/>
                  </a:lnTo>
                  <a:lnTo>
                    <a:pt x="2043049" y="81407"/>
                  </a:lnTo>
                  <a:lnTo>
                    <a:pt x="2070827" y="113787"/>
                  </a:lnTo>
                  <a:lnTo>
                    <a:pt x="2093430" y="150198"/>
                  </a:lnTo>
                  <a:lnTo>
                    <a:pt x="2110284" y="190065"/>
                  </a:lnTo>
                  <a:lnTo>
                    <a:pt x="2120817" y="232815"/>
                  </a:lnTo>
                  <a:lnTo>
                    <a:pt x="2124455" y="277876"/>
                  </a:lnTo>
                  <a:lnTo>
                    <a:pt x="2124455" y="1389367"/>
                  </a:lnTo>
                  <a:lnTo>
                    <a:pt x="2120817" y="1434443"/>
                  </a:lnTo>
                  <a:lnTo>
                    <a:pt x="2110284" y="1477203"/>
                  </a:lnTo>
                  <a:lnTo>
                    <a:pt x="2093430" y="1517075"/>
                  </a:lnTo>
                  <a:lnTo>
                    <a:pt x="2070827" y="1553487"/>
                  </a:lnTo>
                  <a:lnTo>
                    <a:pt x="2043049" y="1585866"/>
                  </a:lnTo>
                  <a:lnTo>
                    <a:pt x="2010668" y="1613641"/>
                  </a:lnTo>
                  <a:lnTo>
                    <a:pt x="1974257" y="1636239"/>
                  </a:lnTo>
                  <a:lnTo>
                    <a:pt x="1934390" y="1653089"/>
                  </a:lnTo>
                  <a:lnTo>
                    <a:pt x="1891640" y="1663619"/>
                  </a:lnTo>
                  <a:lnTo>
                    <a:pt x="1846579" y="1667256"/>
                  </a:lnTo>
                  <a:lnTo>
                    <a:pt x="277875" y="1667256"/>
                  </a:lnTo>
                  <a:lnTo>
                    <a:pt x="232815" y="1663619"/>
                  </a:lnTo>
                  <a:lnTo>
                    <a:pt x="190065" y="1653089"/>
                  </a:lnTo>
                  <a:lnTo>
                    <a:pt x="150198" y="1636239"/>
                  </a:lnTo>
                  <a:lnTo>
                    <a:pt x="113787" y="1613641"/>
                  </a:lnTo>
                  <a:lnTo>
                    <a:pt x="81406" y="1585866"/>
                  </a:lnTo>
                  <a:lnTo>
                    <a:pt x="53628" y="1553487"/>
                  </a:lnTo>
                  <a:lnTo>
                    <a:pt x="31025" y="1517075"/>
                  </a:lnTo>
                  <a:lnTo>
                    <a:pt x="14171" y="1477203"/>
                  </a:lnTo>
                  <a:lnTo>
                    <a:pt x="3638" y="1434443"/>
                  </a:lnTo>
                  <a:lnTo>
                    <a:pt x="0" y="1389367"/>
                  </a:lnTo>
                  <a:lnTo>
                    <a:pt x="0" y="277876"/>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35" name="Google Shape;1035;p100"/>
          <p:cNvSpPr txBox="1"/>
          <p:nvPr/>
        </p:nvSpPr>
        <p:spPr>
          <a:xfrm>
            <a:off x="8125459" y="4633976"/>
            <a:ext cx="1365250" cy="112268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a = b + c</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d = a </a:t>
            </a:r>
            <a:r>
              <a:rPr b="1" i="0" lang="en-US" sz="1800" u="none" cap="none" strike="noStrike">
                <a:solidFill>
                  <a:srgbClr val="FFFFFF"/>
                </a:solidFill>
                <a:latin typeface="Trebuchet MS"/>
                <a:ea typeface="Trebuchet MS"/>
                <a:cs typeface="Trebuchet MS"/>
                <a:sym typeface="Trebuchet MS"/>
              </a:rPr>
              <a:t>– </a:t>
            </a:r>
            <a:r>
              <a:rPr b="1" i="0" lang="en-US" sz="1800" u="none" cap="none" strike="noStrike">
                <a:solidFill>
                  <a:srgbClr val="FFFFFF"/>
                </a:solidFill>
                <a:latin typeface="Cambria"/>
                <a:ea typeface="Cambria"/>
                <a:cs typeface="Cambria"/>
                <a:sym typeface="Cambria"/>
              </a:rPr>
              <a:t>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b=d</a:t>
            </a:r>
            <a:endParaRPr b="0" i="0" sz="1800" u="none" cap="none" strike="noStrike">
              <a:solidFill>
                <a:schemeClr val="dk1"/>
              </a:solidFill>
              <a:latin typeface="Cambria"/>
              <a:ea typeface="Cambria"/>
              <a:cs typeface="Cambria"/>
              <a:sym typeface="Cambria"/>
            </a:endParaRPr>
          </a:p>
          <a:p>
            <a:pPr indent="-342900" lvl="0" marL="355600" marR="0" rtl="0" algn="l">
              <a:lnSpc>
                <a:spcPct val="100000"/>
              </a:lnSpc>
              <a:spcBef>
                <a:spcPts val="0"/>
              </a:spcBef>
              <a:spcAft>
                <a:spcPts val="0"/>
              </a:spcAft>
              <a:buClr>
                <a:srgbClr val="FFFFFF"/>
              </a:buClr>
              <a:buSzPts val="1800"/>
              <a:buFont typeface="Cambria"/>
              <a:buAutoNum type="arabicPeriod"/>
            </a:pPr>
            <a:r>
              <a:rPr b="1" i="0" lang="en-US" sz="1800" u="none" cap="none" strike="noStrike">
                <a:solidFill>
                  <a:srgbClr val="FFFFFF"/>
                </a:solidFill>
                <a:latin typeface="Cambria"/>
                <a:ea typeface="Cambria"/>
                <a:cs typeface="Cambria"/>
                <a:sym typeface="Cambria"/>
              </a:rPr>
              <a:t>c = d + c</a:t>
            </a:r>
            <a:endParaRPr b="0" i="0" sz="1800" u="none" cap="none" strike="noStrike">
              <a:solidFill>
                <a:schemeClr val="dk1"/>
              </a:solidFill>
              <a:latin typeface="Cambria"/>
              <a:ea typeface="Cambria"/>
              <a:cs typeface="Cambria"/>
              <a:sym typeface="Cambria"/>
            </a:endParaRPr>
          </a:p>
        </p:txBody>
      </p:sp>
      <p:grpSp>
        <p:nvGrpSpPr>
          <p:cNvPr id="1036" name="Google Shape;1036;p100"/>
          <p:cNvGrpSpPr/>
          <p:nvPr/>
        </p:nvGrpSpPr>
        <p:grpSpPr>
          <a:xfrm>
            <a:off x="5330951" y="4971288"/>
            <a:ext cx="1341120" cy="843280"/>
            <a:chOff x="5330951" y="4971288"/>
            <a:chExt cx="1341120" cy="843280"/>
          </a:xfrm>
        </p:grpSpPr>
        <p:pic>
          <p:nvPicPr>
            <p:cNvPr id="1037" name="Google Shape;1037;p100"/>
            <p:cNvPicPr preferRelativeResize="0"/>
            <p:nvPr/>
          </p:nvPicPr>
          <p:blipFill rotWithShape="1">
            <a:blip r:embed="rId5">
              <a:alphaModFix/>
            </a:blip>
            <a:srcRect b="0" l="0" r="0" t="0"/>
            <a:stretch/>
          </p:blipFill>
          <p:spPr>
            <a:xfrm>
              <a:off x="5330951" y="4971288"/>
              <a:ext cx="1341120" cy="842772"/>
            </a:xfrm>
            <a:prstGeom prst="rect">
              <a:avLst/>
            </a:prstGeom>
            <a:noFill/>
            <a:ln>
              <a:noFill/>
            </a:ln>
          </p:spPr>
        </p:pic>
        <p:sp>
          <p:nvSpPr>
            <p:cNvPr id="1038" name="Google Shape;1038;p100"/>
            <p:cNvSpPr/>
            <p:nvPr/>
          </p:nvSpPr>
          <p:spPr>
            <a:xfrm>
              <a:off x="5330951" y="4971288"/>
              <a:ext cx="1341120" cy="843280"/>
            </a:xfrm>
            <a:custGeom>
              <a:rect b="b" l="l" r="r" t="t"/>
              <a:pathLst>
                <a:path extrusionOk="0" h="843279" w="1341120">
                  <a:moveTo>
                    <a:pt x="0" y="421386"/>
                  </a:moveTo>
                  <a:lnTo>
                    <a:pt x="421386" y="0"/>
                  </a:lnTo>
                  <a:lnTo>
                    <a:pt x="421386" y="210693"/>
                  </a:lnTo>
                  <a:lnTo>
                    <a:pt x="919734" y="210693"/>
                  </a:lnTo>
                  <a:lnTo>
                    <a:pt x="919734" y="0"/>
                  </a:lnTo>
                  <a:lnTo>
                    <a:pt x="1341120" y="421386"/>
                  </a:lnTo>
                  <a:lnTo>
                    <a:pt x="919734" y="842772"/>
                  </a:lnTo>
                  <a:lnTo>
                    <a:pt x="919734" y="632079"/>
                  </a:lnTo>
                  <a:lnTo>
                    <a:pt x="421386" y="632079"/>
                  </a:lnTo>
                  <a:lnTo>
                    <a:pt x="421386" y="842772"/>
                  </a:lnTo>
                  <a:lnTo>
                    <a:pt x="0" y="421386"/>
                  </a:lnTo>
                  <a:close/>
                </a:path>
              </a:pathLst>
            </a:custGeom>
            <a:noFill/>
            <a:ln cap="flat" cmpd="sng" w="95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39" name="Google Shape;1039;p100"/>
          <p:cNvSpPr txBox="1"/>
          <p:nvPr/>
        </p:nvSpPr>
        <p:spPr>
          <a:xfrm>
            <a:off x="5865114" y="5236591"/>
            <a:ext cx="2724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mbria"/>
                <a:ea typeface="Cambria"/>
                <a:cs typeface="Cambria"/>
                <a:sym typeface="Cambria"/>
              </a:rPr>
              <a:t>or</a:t>
            </a:r>
            <a:endParaRPr b="0" i="0" sz="1800" u="none" cap="none" strike="noStrike">
              <a:solidFill>
                <a:schemeClr val="dk1"/>
              </a:solidFill>
              <a:latin typeface="Cambria"/>
              <a:ea typeface="Cambria"/>
              <a:cs typeface="Cambria"/>
              <a:sym typeface="Cambria"/>
            </a:endParaRPr>
          </a:p>
        </p:txBody>
      </p:sp>
      <p:grpSp>
        <p:nvGrpSpPr>
          <p:cNvPr id="1040" name="Google Shape;1040;p100"/>
          <p:cNvGrpSpPr/>
          <p:nvPr/>
        </p:nvGrpSpPr>
        <p:grpSpPr>
          <a:xfrm>
            <a:off x="8647176" y="2663951"/>
            <a:ext cx="1947672" cy="1764792"/>
            <a:chOff x="8647176" y="2663951"/>
            <a:chExt cx="1947672" cy="1764792"/>
          </a:xfrm>
        </p:grpSpPr>
        <p:pic>
          <p:nvPicPr>
            <p:cNvPr id="1041" name="Google Shape;1041;p100"/>
            <p:cNvPicPr preferRelativeResize="0"/>
            <p:nvPr/>
          </p:nvPicPr>
          <p:blipFill rotWithShape="1">
            <a:blip r:embed="rId6">
              <a:alphaModFix/>
            </a:blip>
            <a:srcRect b="0" l="0" r="0" t="0"/>
            <a:stretch/>
          </p:blipFill>
          <p:spPr>
            <a:xfrm>
              <a:off x="8647176" y="2663951"/>
              <a:ext cx="1947672" cy="1764792"/>
            </a:xfrm>
            <a:prstGeom prst="rect">
              <a:avLst/>
            </a:prstGeom>
            <a:noFill/>
            <a:ln>
              <a:noFill/>
            </a:ln>
          </p:spPr>
        </p:pic>
        <p:pic>
          <p:nvPicPr>
            <p:cNvPr id="1042" name="Google Shape;1042;p100"/>
            <p:cNvPicPr preferRelativeResize="0"/>
            <p:nvPr/>
          </p:nvPicPr>
          <p:blipFill rotWithShape="1">
            <a:blip r:embed="rId7">
              <a:alphaModFix/>
            </a:blip>
            <a:srcRect b="0" l="0" r="0" t="0"/>
            <a:stretch/>
          </p:blipFill>
          <p:spPr>
            <a:xfrm>
              <a:off x="8950452" y="2932175"/>
              <a:ext cx="1341120" cy="873251"/>
            </a:xfrm>
            <a:prstGeom prst="rect">
              <a:avLst/>
            </a:prstGeom>
            <a:noFill/>
            <a:ln>
              <a:noFill/>
            </a:ln>
          </p:spPr>
        </p:pic>
        <p:pic>
          <p:nvPicPr>
            <p:cNvPr id="1043" name="Google Shape;1043;p100"/>
            <p:cNvPicPr preferRelativeResize="0"/>
            <p:nvPr/>
          </p:nvPicPr>
          <p:blipFill rotWithShape="1">
            <a:blip r:embed="rId8">
              <a:alphaModFix/>
            </a:blip>
            <a:srcRect b="0" l="0" r="0" t="0"/>
            <a:stretch/>
          </p:blipFill>
          <p:spPr>
            <a:xfrm>
              <a:off x="8706512" y="2705027"/>
              <a:ext cx="1828998" cy="1645229"/>
            </a:xfrm>
            <a:prstGeom prst="rect">
              <a:avLst/>
            </a:prstGeom>
            <a:noFill/>
            <a:ln>
              <a:noFill/>
            </a:ln>
          </p:spPr>
        </p:pic>
      </p:grpSp>
      <p:sp>
        <p:nvSpPr>
          <p:cNvPr id="1044" name="Google Shape;1044;p100"/>
          <p:cNvSpPr txBox="1"/>
          <p:nvPr/>
        </p:nvSpPr>
        <p:spPr>
          <a:xfrm>
            <a:off x="9134982" y="3014853"/>
            <a:ext cx="973455" cy="574040"/>
          </a:xfrm>
          <a:prstGeom prst="rect">
            <a:avLst/>
          </a:prstGeom>
          <a:noFill/>
          <a:ln>
            <a:noFill/>
          </a:ln>
        </p:spPr>
        <p:txBody>
          <a:bodyPr anchorCtr="0" anchor="t" bIns="0" lIns="0" spcFirstLastPara="1" rIns="0" wrap="square" tIns="12700">
            <a:spAutoFit/>
          </a:bodyPr>
          <a:lstStyle/>
          <a:p>
            <a:pPr indent="240665"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Copy  statement</a:t>
            </a:r>
            <a:endParaRPr b="0" i="0" sz="1800" u="none" cap="none" strike="noStrike">
              <a:solidFill>
                <a:schemeClr val="dk1"/>
              </a:solidFill>
              <a:latin typeface="Calibri"/>
              <a:ea typeface="Calibri"/>
              <a:cs typeface="Calibri"/>
              <a:sym typeface="Calibri"/>
            </a:endParaRPr>
          </a:p>
        </p:txBody>
      </p:sp>
      <p:sp>
        <p:nvSpPr>
          <p:cNvPr id="1045" name="Google Shape;1045;p10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46" name="Google Shape;1046;p10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0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52" name="Google Shape;1052;p10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053" name="Google Shape;1053;p101"/>
          <p:cNvSpPr txBox="1"/>
          <p:nvPr>
            <p:ph type="title"/>
          </p:nvPr>
        </p:nvSpPr>
        <p:spPr>
          <a:xfrm>
            <a:off x="910844" y="2718942"/>
            <a:ext cx="7212965" cy="1763395"/>
          </a:xfrm>
          <a:prstGeom prst="rect">
            <a:avLst/>
          </a:prstGeom>
          <a:noFill/>
          <a:ln>
            <a:noFill/>
          </a:ln>
        </p:spPr>
        <p:txBody>
          <a:bodyPr anchorCtr="0" anchor="ctr" bIns="0" lIns="0" spcFirstLastPara="1" rIns="0" wrap="square" tIns="116200">
            <a:spAutoFit/>
          </a:bodyPr>
          <a:lstStyle/>
          <a:p>
            <a:pPr indent="0" lvl="0" marL="12700" marR="5080" rtl="0" algn="l">
              <a:lnSpc>
                <a:spcPct val="147272"/>
              </a:lnSpc>
              <a:spcBef>
                <a:spcPts val="0"/>
              </a:spcBef>
              <a:spcAft>
                <a:spcPts val="0"/>
              </a:spcAft>
              <a:buClr>
                <a:schemeClr val="dk1"/>
              </a:buClr>
              <a:buSzPts val="4400"/>
              <a:buFont typeface="Calibri"/>
              <a:buNone/>
            </a:pPr>
            <a:r>
              <a:rPr lang="en-US"/>
              <a:t>Run time Environment  Source Language Issues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02"/>
          <p:cNvSpPr txBox="1"/>
          <p:nvPr>
            <p:ph type="title"/>
          </p:nvPr>
        </p:nvSpPr>
        <p:spPr>
          <a:xfrm>
            <a:off x="916939" y="609676"/>
            <a:ext cx="540321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Run-Time Environments</a:t>
            </a:r>
            <a:endParaRPr sz="4400"/>
          </a:p>
        </p:txBody>
      </p:sp>
      <p:sp>
        <p:nvSpPr>
          <p:cNvPr id="1059" name="Google Shape;1059;p102"/>
          <p:cNvSpPr txBox="1"/>
          <p:nvPr/>
        </p:nvSpPr>
        <p:spPr>
          <a:xfrm>
            <a:off x="916939" y="1793189"/>
            <a:ext cx="10149840" cy="4290695"/>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compiler must accurately implement the abstractions embodied in  the source language definition.</a:t>
            </a:r>
            <a:endParaRPr b="0" i="0" sz="2800" u="none" cap="none" strike="noStrike">
              <a:solidFill>
                <a:schemeClr val="dk1"/>
              </a:solidFill>
              <a:latin typeface="Calibri"/>
              <a:ea typeface="Calibri"/>
              <a:cs typeface="Calibri"/>
              <a:sym typeface="Calibri"/>
            </a:endParaRPr>
          </a:p>
          <a:p>
            <a:pPr indent="-228600" lvl="0" marL="241300" marR="426084" rtl="0" algn="l">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These abstractions typically include names, scopes, bindings, data  types, operators, procedures, parameters, and flow-of-control  constructs.</a:t>
            </a:r>
            <a:endParaRPr b="0" i="0" sz="2800" u="none" cap="none" strike="noStrike">
              <a:solidFill>
                <a:schemeClr val="dk1"/>
              </a:solidFill>
              <a:latin typeface="Calibri"/>
              <a:ea typeface="Calibri"/>
              <a:cs typeface="Calibri"/>
              <a:sym typeface="Calibri"/>
            </a:endParaRPr>
          </a:p>
          <a:p>
            <a:pPr indent="-228600" lvl="0" marL="241300" marR="247650" rtl="0" algn="l">
              <a:lnSpc>
                <a:spcPct val="90000"/>
              </a:lnSpc>
              <a:spcBef>
                <a:spcPts val="94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rgbClr val="FF0000"/>
                </a:solidFill>
                <a:latin typeface="Calibri"/>
                <a:ea typeface="Calibri"/>
                <a:cs typeface="Calibri"/>
                <a:sym typeface="Calibri"/>
              </a:rPr>
              <a:t>The compiler must cooperate with the operating system and other  systems software to support these abstractions on the target  machine.</a:t>
            </a:r>
            <a:endParaRPr b="0" i="0" sz="2800" u="none" cap="none" strike="noStrike">
              <a:solidFill>
                <a:schemeClr val="dk1"/>
              </a:solidFill>
              <a:latin typeface="Calibri"/>
              <a:ea typeface="Calibri"/>
              <a:cs typeface="Calibri"/>
              <a:sym typeface="Calibri"/>
            </a:endParaRPr>
          </a:p>
          <a:p>
            <a:pPr indent="-228600" lvl="0" marL="241300" marR="57785"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do so, the compiler creates and manages a run-time environment  in which it assumes its target programs are being executed.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Next-Use Information</a:t>
            </a:r>
            <a:endParaRPr/>
          </a:p>
        </p:txBody>
      </p:sp>
      <p:sp>
        <p:nvSpPr>
          <p:cNvPr id="171" name="Google Shape;171;p22"/>
          <p:cNvSpPr/>
          <p:nvPr/>
        </p:nvSpPr>
        <p:spPr>
          <a:xfrm>
            <a:off x="669387" y="1446337"/>
            <a:ext cx="10992729" cy="489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Algorithm: </a:t>
            </a:r>
            <a:r>
              <a:rPr b="0" i="0" lang="en-US" sz="2400" u="none" cap="none" strike="noStrike">
                <a:solidFill>
                  <a:schemeClr val="dk1"/>
                </a:solidFill>
                <a:latin typeface="Arial Narrow"/>
                <a:ea typeface="Arial Narrow"/>
                <a:cs typeface="Arial Narrow"/>
                <a:sym typeface="Arial Narrow"/>
              </a:rPr>
              <a:t>Determining the liveness and next-use information for each statement in a basic block.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INPUT:</a:t>
            </a:r>
            <a:r>
              <a:rPr b="0" i="0" lang="en-US" sz="2400" u="none" cap="none" strike="noStrike">
                <a:solidFill>
                  <a:schemeClr val="dk1"/>
                </a:solidFill>
                <a:latin typeface="Arial Narrow"/>
                <a:ea typeface="Arial Narrow"/>
                <a:cs typeface="Arial Narrow"/>
                <a:sym typeface="Arial Narrow"/>
              </a:rPr>
              <a:t> A basic block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of three-address statements. We assume that the symbol table initially shows all nontemporary variables in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as being live on exit.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OUTPUT: </a:t>
            </a:r>
            <a:r>
              <a:rPr b="0" i="0" lang="en-US" sz="2400" u="none" cap="none" strike="noStrike">
                <a:solidFill>
                  <a:schemeClr val="dk1"/>
                </a:solidFill>
                <a:latin typeface="Arial Narrow"/>
                <a:ea typeface="Arial Narrow"/>
                <a:cs typeface="Arial Narrow"/>
                <a:sym typeface="Arial Narrow"/>
              </a:rPr>
              <a:t>At each statement </a:t>
            </a:r>
            <a:r>
              <a:rPr b="0" i="1" lang="en-US" sz="2400" u="none" cap="none" strike="noStrike">
                <a:solidFill>
                  <a:schemeClr val="dk1"/>
                </a:solidFill>
                <a:latin typeface="Arial Narrow"/>
                <a:ea typeface="Arial Narrow"/>
                <a:cs typeface="Arial Narrow"/>
                <a:sym typeface="Arial Narrow"/>
              </a:rPr>
              <a:t>i: </a:t>
            </a:r>
            <a:r>
              <a:rPr b="0" i="0" lang="en-US" sz="2400" u="none" cap="none" strike="noStrike">
                <a:solidFill>
                  <a:schemeClr val="dk1"/>
                </a:solidFill>
                <a:latin typeface="Arial Narrow"/>
                <a:ea typeface="Arial Narrow"/>
                <a:cs typeface="Arial Narrow"/>
                <a:sym typeface="Arial Narrow"/>
              </a:rPr>
              <a:t>x = y +  </a:t>
            </a:r>
            <a:r>
              <a:rPr b="0" i="1" lang="en-US" sz="2400" u="none" cap="none" strike="noStrike">
                <a:solidFill>
                  <a:schemeClr val="dk1"/>
                </a:solidFill>
                <a:latin typeface="Arial Narrow"/>
                <a:ea typeface="Arial Narrow"/>
                <a:cs typeface="Arial Narrow"/>
                <a:sym typeface="Arial Narrow"/>
              </a:rPr>
              <a:t>z </a:t>
            </a:r>
            <a:r>
              <a:rPr b="0" i="0" lang="en-US" sz="2400" u="none" cap="none" strike="noStrike">
                <a:solidFill>
                  <a:schemeClr val="dk1"/>
                </a:solidFill>
                <a:latin typeface="Arial Narrow"/>
                <a:ea typeface="Arial Narrow"/>
                <a:cs typeface="Arial Narrow"/>
                <a:sym typeface="Arial Narrow"/>
              </a:rPr>
              <a:t>in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we attach to i the liveness and next-use information of x, y, and </a:t>
            </a:r>
            <a:r>
              <a:rPr b="0" i="1" lang="en-US" sz="2400" u="none" cap="none" strike="noStrike">
                <a:solidFill>
                  <a:schemeClr val="dk1"/>
                </a:solidFill>
                <a:latin typeface="Arial Narrow"/>
                <a:ea typeface="Arial Narrow"/>
                <a:cs typeface="Arial Narrow"/>
                <a:sym typeface="Arial Narrow"/>
              </a:rPr>
              <a:t>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METHOD:</a:t>
            </a:r>
            <a:r>
              <a:rPr b="0" i="0" lang="en-US" sz="2400" u="none" cap="none" strike="noStrike">
                <a:solidFill>
                  <a:schemeClr val="dk1"/>
                </a:solidFill>
                <a:latin typeface="Arial Narrow"/>
                <a:ea typeface="Arial Narrow"/>
                <a:cs typeface="Arial Narrow"/>
                <a:sym typeface="Arial Narrow"/>
              </a:rPr>
              <a:t> We start at the last statement in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and scan backwards to the beginning of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At each statement </a:t>
            </a:r>
            <a:r>
              <a:rPr b="0" i="1" lang="en-US" sz="2400" u="none" cap="none" strike="noStrike">
                <a:solidFill>
                  <a:schemeClr val="dk1"/>
                </a:solidFill>
                <a:latin typeface="Arial Narrow"/>
                <a:ea typeface="Arial Narrow"/>
                <a:cs typeface="Arial Narrow"/>
                <a:sym typeface="Arial Narrow"/>
              </a:rPr>
              <a:t>i: x </a:t>
            </a:r>
            <a:r>
              <a:rPr b="0" i="0" lang="en-US" sz="2400" u="none" cap="none" strike="noStrike">
                <a:solidFill>
                  <a:schemeClr val="dk1"/>
                </a:solidFill>
                <a:latin typeface="Arial Narrow"/>
                <a:ea typeface="Arial Narrow"/>
                <a:cs typeface="Arial Narrow"/>
                <a:sym typeface="Arial Narrow"/>
              </a:rPr>
              <a:t>= y + </a:t>
            </a:r>
            <a:r>
              <a:rPr b="0" i="1" lang="en-US" sz="2400" u="none" cap="none" strike="noStrike">
                <a:solidFill>
                  <a:schemeClr val="dk1"/>
                </a:solidFill>
                <a:latin typeface="Arial Narrow"/>
                <a:ea typeface="Arial Narrow"/>
                <a:cs typeface="Arial Narrow"/>
                <a:sym typeface="Arial Narrow"/>
              </a:rPr>
              <a:t>z </a:t>
            </a:r>
            <a:r>
              <a:rPr b="0" i="0" lang="en-US" sz="2400" u="none" cap="none" strike="noStrike">
                <a:solidFill>
                  <a:schemeClr val="dk1"/>
                </a:solidFill>
                <a:latin typeface="Arial Narrow"/>
                <a:ea typeface="Arial Narrow"/>
                <a:cs typeface="Arial Narrow"/>
                <a:sym typeface="Arial Narrow"/>
              </a:rPr>
              <a:t>in </a:t>
            </a:r>
            <a:r>
              <a:rPr b="0" i="1" lang="en-US" sz="2400" u="none" cap="none" strike="noStrike">
                <a:solidFill>
                  <a:schemeClr val="dk1"/>
                </a:solidFill>
                <a:latin typeface="Arial Narrow"/>
                <a:ea typeface="Arial Narrow"/>
                <a:cs typeface="Arial Narrow"/>
                <a:sym typeface="Arial Narrow"/>
              </a:rPr>
              <a:t>B, </a:t>
            </a:r>
            <a:r>
              <a:rPr b="0" i="0" lang="en-US" sz="2400" u="none" cap="none" strike="noStrike">
                <a:solidFill>
                  <a:schemeClr val="dk1"/>
                </a:solidFill>
                <a:latin typeface="Arial Narrow"/>
                <a:ea typeface="Arial Narrow"/>
                <a:cs typeface="Arial Narrow"/>
                <a:sym typeface="Arial Narrow"/>
              </a:rPr>
              <a:t>we do the following: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Arial Narrow"/>
                <a:ea typeface="Arial Narrow"/>
                <a:cs typeface="Arial Narrow"/>
                <a:sym typeface="Arial Narrow"/>
              </a:rPr>
              <a:t> Attach to statement i the information currently found in the symbol table regarding the next use and liveness of x, y, and z.</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Arial Narrow"/>
                <a:ea typeface="Arial Narrow"/>
                <a:cs typeface="Arial Narrow"/>
                <a:sym typeface="Arial Narrow"/>
              </a:rPr>
              <a:t>In the symbol table, set x to "not live" and "no next use."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Arial Narrow"/>
                <a:ea typeface="Arial Narrow"/>
                <a:cs typeface="Arial Narrow"/>
                <a:sym typeface="Arial Narrow"/>
              </a:rPr>
              <a:t>In the symbol table, set y and </a:t>
            </a:r>
            <a:r>
              <a:rPr b="0" i="1" lang="en-US" sz="2400" u="none" cap="none" strike="noStrike">
                <a:solidFill>
                  <a:schemeClr val="dk1"/>
                </a:solidFill>
                <a:latin typeface="Arial Narrow"/>
                <a:ea typeface="Arial Narrow"/>
                <a:cs typeface="Arial Narrow"/>
                <a:sym typeface="Arial Narrow"/>
              </a:rPr>
              <a:t>z </a:t>
            </a:r>
            <a:r>
              <a:rPr b="0" i="0" lang="en-US" sz="2400" u="none" cap="none" strike="noStrike">
                <a:solidFill>
                  <a:schemeClr val="dk1"/>
                </a:solidFill>
                <a:latin typeface="Arial Narrow"/>
                <a:ea typeface="Arial Narrow"/>
                <a:cs typeface="Arial Narrow"/>
                <a:sym typeface="Arial Narrow"/>
              </a:rPr>
              <a:t>to "live" and the next uses of y and </a:t>
            </a:r>
            <a:r>
              <a:rPr b="0" i="1" lang="en-US" sz="2400" u="none" cap="none" strike="noStrike">
                <a:solidFill>
                  <a:schemeClr val="dk1"/>
                </a:solidFill>
                <a:latin typeface="Arial Narrow"/>
                <a:ea typeface="Arial Narrow"/>
                <a:cs typeface="Arial Narrow"/>
                <a:sym typeface="Arial Narrow"/>
              </a:rPr>
              <a:t>z </a:t>
            </a:r>
            <a:r>
              <a:rPr b="0" i="0" lang="en-US" sz="2400" u="none" cap="none" strike="noStrike">
                <a:solidFill>
                  <a:schemeClr val="dk1"/>
                </a:solidFill>
                <a:latin typeface="Arial Narrow"/>
                <a:ea typeface="Arial Narrow"/>
                <a:cs typeface="Arial Narrow"/>
                <a:sym typeface="Arial Narrow"/>
              </a:rPr>
              <a:t>to i</a:t>
            </a:r>
            <a:endParaRPr b="0" i="0" sz="2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72" name="Google Shape;1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R I Minu</a:t>
            </a:r>
            <a:endParaRPr/>
          </a:p>
        </p:txBody>
      </p:sp>
      <p:sp>
        <p:nvSpPr>
          <p:cNvPr id="173" name="Google Shape;1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03"/>
          <p:cNvSpPr txBox="1"/>
          <p:nvPr>
            <p:ph type="title"/>
          </p:nvPr>
        </p:nvSpPr>
        <p:spPr>
          <a:xfrm>
            <a:off x="916939" y="609676"/>
            <a:ext cx="7182484"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Run-Time Environments - Issues</a:t>
            </a:r>
            <a:endParaRPr sz="4400"/>
          </a:p>
        </p:txBody>
      </p:sp>
      <p:sp>
        <p:nvSpPr>
          <p:cNvPr id="1065" name="Google Shape;1065;p103"/>
          <p:cNvSpPr txBox="1"/>
          <p:nvPr/>
        </p:nvSpPr>
        <p:spPr>
          <a:xfrm>
            <a:off x="916939" y="1706841"/>
            <a:ext cx="10048240" cy="3863340"/>
          </a:xfrm>
          <a:prstGeom prst="rect">
            <a:avLst/>
          </a:prstGeom>
          <a:noFill/>
          <a:ln>
            <a:noFill/>
          </a:ln>
        </p:spPr>
        <p:txBody>
          <a:bodyPr anchorCtr="0" anchor="t" bIns="0" lIns="0" spcFirstLastPara="1" rIns="0" wrap="square" tIns="98425">
            <a:sp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This environment deals with a variety of issues such as</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layout and allocation of storage locations for the objects named  in the source program</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mechanisms used by the target program to access variables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linkages between procedures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mechanisms for passing parameters</a:t>
            </a:r>
            <a:endParaRPr b="0" i="0" sz="2800" u="none" cap="none" strike="noStrike">
              <a:solidFill>
                <a:schemeClr val="dk1"/>
              </a:solidFill>
              <a:latin typeface="Calibri"/>
              <a:ea typeface="Calibri"/>
              <a:cs typeface="Calibri"/>
              <a:sym typeface="Calibri"/>
            </a:endParaRPr>
          </a:p>
          <a:p>
            <a:pPr indent="-228600" lvl="0" marL="241300" marR="347980"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interfaces to the operating system, input/output devices, and  other programs.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04"/>
          <p:cNvSpPr txBox="1"/>
          <p:nvPr>
            <p:ph type="title"/>
          </p:nvPr>
        </p:nvSpPr>
        <p:spPr>
          <a:xfrm>
            <a:off x="916939" y="609676"/>
            <a:ext cx="471424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Example-Explanation</a:t>
            </a:r>
            <a:endParaRPr sz="4400"/>
          </a:p>
        </p:txBody>
      </p:sp>
      <p:grpSp>
        <p:nvGrpSpPr>
          <p:cNvPr id="1071" name="Google Shape;1071;p104"/>
          <p:cNvGrpSpPr/>
          <p:nvPr/>
        </p:nvGrpSpPr>
        <p:grpSpPr>
          <a:xfrm>
            <a:off x="704115" y="1659243"/>
            <a:ext cx="9761573" cy="5008765"/>
            <a:chOff x="704115" y="1659243"/>
            <a:chExt cx="9761573" cy="5008765"/>
          </a:xfrm>
        </p:grpSpPr>
        <p:pic>
          <p:nvPicPr>
            <p:cNvPr id="1072" name="Google Shape;1072;p104"/>
            <p:cNvPicPr preferRelativeResize="0"/>
            <p:nvPr/>
          </p:nvPicPr>
          <p:blipFill rotWithShape="1">
            <a:blip r:embed="rId3">
              <a:alphaModFix/>
            </a:blip>
            <a:srcRect b="0" l="0" r="0" t="0"/>
            <a:stretch/>
          </p:blipFill>
          <p:spPr>
            <a:xfrm>
              <a:off x="704115" y="1659243"/>
              <a:ext cx="4124658" cy="4333520"/>
            </a:xfrm>
            <a:prstGeom prst="rect">
              <a:avLst/>
            </a:prstGeom>
            <a:noFill/>
            <a:ln>
              <a:noFill/>
            </a:ln>
          </p:spPr>
        </p:pic>
        <p:pic>
          <p:nvPicPr>
            <p:cNvPr id="1073" name="Google Shape;1073;p104"/>
            <p:cNvPicPr preferRelativeResize="0"/>
            <p:nvPr/>
          </p:nvPicPr>
          <p:blipFill rotWithShape="1">
            <a:blip r:embed="rId4">
              <a:alphaModFix/>
            </a:blip>
            <a:srcRect b="0" l="0" r="0" t="0"/>
            <a:stretch/>
          </p:blipFill>
          <p:spPr>
            <a:xfrm>
              <a:off x="3643883" y="3584448"/>
              <a:ext cx="6821423" cy="3083052"/>
            </a:xfrm>
            <a:prstGeom prst="rect">
              <a:avLst/>
            </a:prstGeom>
            <a:noFill/>
            <a:ln>
              <a:noFill/>
            </a:ln>
          </p:spPr>
        </p:pic>
        <p:sp>
          <p:nvSpPr>
            <p:cNvPr id="1074" name="Google Shape;1074;p104"/>
            <p:cNvSpPr/>
            <p:nvPr/>
          </p:nvSpPr>
          <p:spPr>
            <a:xfrm>
              <a:off x="3643883" y="3584448"/>
              <a:ext cx="6821805" cy="3083560"/>
            </a:xfrm>
            <a:custGeom>
              <a:rect b="b" l="l" r="r" t="t"/>
              <a:pathLst>
                <a:path extrusionOk="0" h="3083559" w="6821805">
                  <a:moveTo>
                    <a:pt x="0" y="513841"/>
                  </a:moveTo>
                  <a:lnTo>
                    <a:pt x="2099" y="467063"/>
                  </a:lnTo>
                  <a:lnTo>
                    <a:pt x="8276" y="421463"/>
                  </a:lnTo>
                  <a:lnTo>
                    <a:pt x="18350" y="377222"/>
                  </a:lnTo>
                  <a:lnTo>
                    <a:pt x="32140" y="334522"/>
                  </a:lnTo>
                  <a:lnTo>
                    <a:pt x="49464" y="293544"/>
                  </a:lnTo>
                  <a:lnTo>
                    <a:pt x="70141" y="254470"/>
                  </a:lnTo>
                  <a:lnTo>
                    <a:pt x="93990" y="217480"/>
                  </a:lnTo>
                  <a:lnTo>
                    <a:pt x="120830" y="182756"/>
                  </a:lnTo>
                  <a:lnTo>
                    <a:pt x="150479" y="150479"/>
                  </a:lnTo>
                  <a:lnTo>
                    <a:pt x="182756" y="120830"/>
                  </a:lnTo>
                  <a:lnTo>
                    <a:pt x="217480" y="93990"/>
                  </a:lnTo>
                  <a:lnTo>
                    <a:pt x="254470" y="70141"/>
                  </a:lnTo>
                  <a:lnTo>
                    <a:pt x="293544" y="49464"/>
                  </a:lnTo>
                  <a:lnTo>
                    <a:pt x="334522" y="32140"/>
                  </a:lnTo>
                  <a:lnTo>
                    <a:pt x="377222" y="18350"/>
                  </a:lnTo>
                  <a:lnTo>
                    <a:pt x="421463" y="8276"/>
                  </a:lnTo>
                  <a:lnTo>
                    <a:pt x="467063" y="2099"/>
                  </a:lnTo>
                  <a:lnTo>
                    <a:pt x="513841" y="0"/>
                  </a:lnTo>
                  <a:lnTo>
                    <a:pt x="6307582" y="0"/>
                  </a:lnTo>
                  <a:lnTo>
                    <a:pt x="6354360" y="2099"/>
                  </a:lnTo>
                  <a:lnTo>
                    <a:pt x="6399960" y="8276"/>
                  </a:lnTo>
                  <a:lnTo>
                    <a:pt x="6444201" y="18350"/>
                  </a:lnTo>
                  <a:lnTo>
                    <a:pt x="6486901" y="32140"/>
                  </a:lnTo>
                  <a:lnTo>
                    <a:pt x="6527879" y="49464"/>
                  </a:lnTo>
                  <a:lnTo>
                    <a:pt x="6566953" y="70141"/>
                  </a:lnTo>
                  <a:lnTo>
                    <a:pt x="6603943" y="93990"/>
                  </a:lnTo>
                  <a:lnTo>
                    <a:pt x="6638667" y="120830"/>
                  </a:lnTo>
                  <a:lnTo>
                    <a:pt x="6670944" y="150479"/>
                  </a:lnTo>
                  <a:lnTo>
                    <a:pt x="6700593" y="182756"/>
                  </a:lnTo>
                  <a:lnTo>
                    <a:pt x="6727433" y="217480"/>
                  </a:lnTo>
                  <a:lnTo>
                    <a:pt x="6751282" y="254470"/>
                  </a:lnTo>
                  <a:lnTo>
                    <a:pt x="6771959" y="293544"/>
                  </a:lnTo>
                  <a:lnTo>
                    <a:pt x="6789283" y="334522"/>
                  </a:lnTo>
                  <a:lnTo>
                    <a:pt x="6803073" y="377222"/>
                  </a:lnTo>
                  <a:lnTo>
                    <a:pt x="6813147" y="421463"/>
                  </a:lnTo>
                  <a:lnTo>
                    <a:pt x="6819324" y="467063"/>
                  </a:lnTo>
                  <a:lnTo>
                    <a:pt x="6821423" y="513841"/>
                  </a:lnTo>
                  <a:lnTo>
                    <a:pt x="6821423" y="2569197"/>
                  </a:lnTo>
                  <a:lnTo>
                    <a:pt x="6819324" y="2615968"/>
                  </a:lnTo>
                  <a:lnTo>
                    <a:pt x="6813147" y="2661563"/>
                  </a:lnTo>
                  <a:lnTo>
                    <a:pt x="6803073" y="2705800"/>
                  </a:lnTo>
                  <a:lnTo>
                    <a:pt x="6789283" y="2748497"/>
                  </a:lnTo>
                  <a:lnTo>
                    <a:pt x="6771959" y="2789474"/>
                  </a:lnTo>
                  <a:lnTo>
                    <a:pt x="6751282" y="2828549"/>
                  </a:lnTo>
                  <a:lnTo>
                    <a:pt x="6727433" y="2865540"/>
                  </a:lnTo>
                  <a:lnTo>
                    <a:pt x="6700593" y="2900267"/>
                  </a:lnTo>
                  <a:lnTo>
                    <a:pt x="6670944" y="2932547"/>
                  </a:lnTo>
                  <a:lnTo>
                    <a:pt x="6638667" y="2962199"/>
                  </a:lnTo>
                  <a:lnTo>
                    <a:pt x="6603943" y="2989043"/>
                  </a:lnTo>
                  <a:lnTo>
                    <a:pt x="6566953" y="3012895"/>
                  </a:lnTo>
                  <a:lnTo>
                    <a:pt x="6527879" y="3033576"/>
                  </a:lnTo>
                  <a:lnTo>
                    <a:pt x="6486901" y="3050903"/>
                  </a:lnTo>
                  <a:lnTo>
                    <a:pt x="6444201" y="3064696"/>
                  </a:lnTo>
                  <a:lnTo>
                    <a:pt x="6399960" y="3074773"/>
                  </a:lnTo>
                  <a:lnTo>
                    <a:pt x="6354360" y="3080952"/>
                  </a:lnTo>
                  <a:lnTo>
                    <a:pt x="6307582" y="3083052"/>
                  </a:lnTo>
                  <a:lnTo>
                    <a:pt x="513841" y="3083052"/>
                  </a:lnTo>
                  <a:lnTo>
                    <a:pt x="467063" y="3080952"/>
                  </a:lnTo>
                  <a:lnTo>
                    <a:pt x="421463" y="3074773"/>
                  </a:lnTo>
                  <a:lnTo>
                    <a:pt x="377222" y="3064696"/>
                  </a:lnTo>
                  <a:lnTo>
                    <a:pt x="334522" y="3050903"/>
                  </a:lnTo>
                  <a:lnTo>
                    <a:pt x="293544" y="3033576"/>
                  </a:lnTo>
                  <a:lnTo>
                    <a:pt x="254470" y="3012895"/>
                  </a:lnTo>
                  <a:lnTo>
                    <a:pt x="217480" y="2989043"/>
                  </a:lnTo>
                  <a:lnTo>
                    <a:pt x="182756" y="2962199"/>
                  </a:lnTo>
                  <a:lnTo>
                    <a:pt x="150479" y="2932547"/>
                  </a:lnTo>
                  <a:lnTo>
                    <a:pt x="120830" y="2900267"/>
                  </a:lnTo>
                  <a:lnTo>
                    <a:pt x="93990" y="2865540"/>
                  </a:lnTo>
                  <a:lnTo>
                    <a:pt x="70141" y="2828549"/>
                  </a:lnTo>
                  <a:lnTo>
                    <a:pt x="49464" y="2789474"/>
                  </a:lnTo>
                  <a:lnTo>
                    <a:pt x="32140" y="2748497"/>
                  </a:lnTo>
                  <a:lnTo>
                    <a:pt x="18350" y="2705800"/>
                  </a:lnTo>
                  <a:lnTo>
                    <a:pt x="8276" y="2661563"/>
                  </a:lnTo>
                  <a:lnTo>
                    <a:pt x="2099" y="2615968"/>
                  </a:lnTo>
                  <a:lnTo>
                    <a:pt x="0" y="2569197"/>
                  </a:lnTo>
                  <a:lnTo>
                    <a:pt x="0" y="513841"/>
                  </a:lnTo>
                  <a:close/>
                </a:path>
              </a:pathLst>
            </a:custGeom>
            <a:noFill/>
            <a:ln cap="flat" cmpd="sng" w="952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075" name="Google Shape;1075;p104"/>
          <p:cNvPicPr preferRelativeResize="0"/>
          <p:nvPr/>
        </p:nvPicPr>
        <p:blipFill rotWithShape="1">
          <a:blip r:embed="rId5">
            <a:alphaModFix/>
          </a:blip>
          <a:srcRect b="0" l="0" r="0" t="0"/>
          <a:stretch/>
        </p:blipFill>
        <p:spPr>
          <a:xfrm>
            <a:off x="8052876" y="370331"/>
            <a:ext cx="3811009" cy="2971799"/>
          </a:xfrm>
          <a:prstGeom prst="rect">
            <a:avLst/>
          </a:prstGeom>
          <a:noFill/>
          <a:ln>
            <a:noFill/>
          </a:ln>
        </p:spPr>
      </p:pic>
      <p:sp>
        <p:nvSpPr>
          <p:cNvPr id="1076" name="Google Shape;1076;p104"/>
          <p:cNvSpPr txBox="1"/>
          <p:nvPr/>
        </p:nvSpPr>
        <p:spPr>
          <a:xfrm>
            <a:off x="3874134" y="4001770"/>
            <a:ext cx="6344920" cy="222123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main function has three tasks.</a:t>
            </a:r>
            <a:endParaRPr b="0" i="0" sz="18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calls readArray, sets the sentinels, and</a:t>
            </a:r>
            <a:endParaRPr b="0" i="0" sz="18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Then calls quicksort on the entire data array.</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possible sequence of call is shown</a:t>
            </a:r>
            <a:endParaRPr b="0" i="0" sz="1800" u="none" cap="none" strike="noStrike">
              <a:solidFill>
                <a:schemeClr val="dk1"/>
              </a:solidFill>
              <a:latin typeface="Calibri"/>
              <a:ea typeface="Calibri"/>
              <a:cs typeface="Calibri"/>
              <a:sym typeface="Calibri"/>
            </a:endParaRPr>
          </a:p>
          <a:p>
            <a:pPr indent="-338455" lvl="0" marL="35052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this execution, the call to partition(1,9) returns 4,</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so a[1] through </a:t>
            </a:r>
            <a:r>
              <a:rPr b="0" i="1" lang="en-US" sz="1800" u="none" cap="none" strike="noStrike">
                <a:solidFill>
                  <a:schemeClr val="dk1"/>
                </a:solidFill>
                <a:latin typeface="Calibri"/>
                <a:ea typeface="Calibri"/>
                <a:cs typeface="Calibri"/>
                <a:sym typeface="Calibri"/>
              </a:rPr>
              <a:t>a[3] </a:t>
            </a:r>
            <a:r>
              <a:rPr b="0" i="0" lang="en-US" sz="1800" u="none" cap="none" strike="noStrike">
                <a:solidFill>
                  <a:schemeClr val="dk1"/>
                </a:solidFill>
                <a:latin typeface="Calibri"/>
                <a:ea typeface="Calibri"/>
                <a:cs typeface="Calibri"/>
                <a:sym typeface="Calibri"/>
              </a:rPr>
              <a:t>hold elements less than its chosen separator</a:t>
            </a:r>
            <a:endParaRPr b="0" i="0" sz="1800" u="none" cap="none" strike="noStrike">
              <a:solidFill>
                <a:schemeClr val="dk1"/>
              </a:solidFill>
              <a:latin typeface="Calibri"/>
              <a:ea typeface="Calibri"/>
              <a:cs typeface="Calibri"/>
              <a:sym typeface="Calibri"/>
            </a:endParaRPr>
          </a:p>
          <a:p>
            <a:pPr indent="0" lvl="0" marL="299085" marR="0" rtl="0" algn="l">
              <a:lnSpc>
                <a:spcPct val="100000"/>
              </a:lnSpc>
              <a:spcBef>
                <a:spcPts val="5"/>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value </a:t>
            </a:r>
            <a:r>
              <a:rPr b="0" i="1" lang="en-US" sz="1800" u="none" cap="none" strike="noStrike">
                <a:solidFill>
                  <a:schemeClr val="dk1"/>
                </a:solidFill>
                <a:latin typeface="Calibri"/>
                <a:ea typeface="Calibri"/>
                <a:cs typeface="Calibri"/>
                <a:sym typeface="Calibri"/>
              </a:rPr>
              <a:t>v,</a:t>
            </a:r>
            <a:endParaRPr b="0" i="0" sz="1800" u="none" cap="none" strike="noStrike">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while the larger elements are in a[5] through a[9].</a:t>
            </a:r>
            <a:endParaRPr b="0" i="0" sz="1800" u="none" cap="none" strike="noStrike">
              <a:solidFill>
                <a:schemeClr val="dk1"/>
              </a:solidFill>
              <a:latin typeface="Calibri"/>
              <a:ea typeface="Calibri"/>
              <a:cs typeface="Calibri"/>
              <a:sym typeface="Calibri"/>
            </a:endParaRPr>
          </a:p>
        </p:txBody>
      </p:sp>
      <p:sp>
        <p:nvSpPr>
          <p:cNvPr id="1077" name="Google Shape;1077;p104"/>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78" name="Google Shape;1078;p104"/>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05"/>
          <p:cNvSpPr txBox="1"/>
          <p:nvPr>
            <p:ph type="title"/>
          </p:nvPr>
        </p:nvSpPr>
        <p:spPr>
          <a:xfrm>
            <a:off x="916939" y="609676"/>
            <a:ext cx="487362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Procedure activations</a:t>
            </a:r>
            <a:endParaRPr sz="4400"/>
          </a:p>
        </p:txBody>
      </p:sp>
      <p:sp>
        <p:nvSpPr>
          <p:cNvPr id="1084" name="Google Shape;1084;p105"/>
          <p:cNvSpPr txBox="1"/>
          <p:nvPr/>
        </p:nvSpPr>
        <p:spPr>
          <a:xfrm>
            <a:off x="827024" y="1412494"/>
            <a:ext cx="10045700" cy="1725295"/>
          </a:xfrm>
          <a:prstGeom prst="rect">
            <a:avLst/>
          </a:prstGeom>
          <a:noFill/>
          <a:ln>
            <a:noFill/>
          </a:ln>
        </p:spPr>
        <p:txBody>
          <a:bodyPr anchorCtr="0" anchor="t" bIns="0" lIns="0" spcFirstLastPara="1" rIns="0" wrap="square" tIns="104125">
            <a:spAutoFit/>
          </a:bodyPr>
          <a:lstStyle/>
          <a:p>
            <a:pPr indent="-228600" lvl="0" marL="2413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Procedure activations are nested in time.</a:t>
            </a:r>
            <a:endParaRPr b="0" i="0" sz="2400" u="none" cap="none" strike="noStrike">
              <a:solidFill>
                <a:schemeClr val="dk1"/>
              </a:solidFill>
              <a:latin typeface="Calibri"/>
              <a:ea typeface="Calibri"/>
              <a:cs typeface="Calibri"/>
              <a:sym typeface="Calibri"/>
            </a:endParaRPr>
          </a:p>
          <a:p>
            <a:pPr indent="-228600" lvl="0" marL="241300" marR="5080" rtl="0" algn="l">
              <a:lnSpc>
                <a:spcPct val="107916"/>
              </a:lnSpc>
              <a:spcBef>
                <a:spcPts val="104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If an activation of procedure p calls procedure </a:t>
            </a:r>
            <a:r>
              <a:rPr b="1" i="1" lang="en-US" sz="2400" u="none" cap="none" strike="noStrike">
                <a:solidFill>
                  <a:schemeClr val="dk1"/>
                </a:solidFill>
                <a:latin typeface="Calibri"/>
                <a:ea typeface="Calibri"/>
                <a:cs typeface="Calibri"/>
                <a:sym typeface="Calibri"/>
              </a:rPr>
              <a:t>q, </a:t>
            </a:r>
            <a:r>
              <a:rPr b="0" i="0" lang="en-US" sz="2400" u="none" cap="none" strike="noStrike">
                <a:solidFill>
                  <a:schemeClr val="dk1"/>
                </a:solidFill>
                <a:latin typeface="Calibri"/>
                <a:ea typeface="Calibri"/>
                <a:cs typeface="Calibri"/>
                <a:sym typeface="Calibri"/>
              </a:rPr>
              <a:t>then that activation of q must  end before the activation of p can end.</a:t>
            </a:r>
            <a:endParaRPr b="0" i="0" sz="2400" u="none" cap="none" strike="noStrike">
              <a:solidFill>
                <a:schemeClr val="dk1"/>
              </a:solidFill>
              <a:latin typeface="Calibri"/>
              <a:ea typeface="Calibri"/>
              <a:cs typeface="Calibri"/>
              <a:sym typeface="Calibri"/>
            </a:endParaRPr>
          </a:p>
          <a:p>
            <a:pPr indent="-297180" lvl="0" marL="309880" marR="0" rtl="0" algn="l">
              <a:lnSpc>
                <a:spcPct val="100000"/>
              </a:lnSpc>
              <a:spcBef>
                <a:spcPts val="6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three common cases:</a:t>
            </a:r>
            <a:endParaRPr b="0" i="0" sz="2400" u="none" cap="none" strike="noStrike">
              <a:solidFill>
                <a:schemeClr val="dk1"/>
              </a:solidFill>
              <a:latin typeface="Calibri"/>
              <a:ea typeface="Calibri"/>
              <a:cs typeface="Calibri"/>
              <a:sym typeface="Calibri"/>
            </a:endParaRPr>
          </a:p>
        </p:txBody>
      </p:sp>
      <p:sp>
        <p:nvSpPr>
          <p:cNvPr id="1085" name="Google Shape;1085;p105"/>
          <p:cNvSpPr txBox="1"/>
          <p:nvPr/>
        </p:nvSpPr>
        <p:spPr>
          <a:xfrm>
            <a:off x="7818119" y="365759"/>
            <a:ext cx="1647825" cy="368935"/>
          </a:xfrm>
          <a:prstGeom prst="rect">
            <a:avLst/>
          </a:prstGeom>
          <a:solidFill>
            <a:srgbClr val="5B9BD4"/>
          </a:solidFill>
          <a:ln cap="flat" cmpd="sng" w="12175">
            <a:solidFill>
              <a:srgbClr val="41709C"/>
            </a:solidFill>
            <a:prstDash val="solid"/>
            <a:round/>
            <a:headEnd len="sm" w="sm" type="none"/>
            <a:tailEnd len="sm" w="sm" type="none"/>
          </a:ln>
        </p:spPr>
        <p:txBody>
          <a:bodyPr anchorCtr="0" anchor="t" bIns="0" lIns="0" spcFirstLastPara="1" rIns="0" wrap="square" tIns="31750">
            <a:spAutoFit/>
          </a:bodyPr>
          <a:lstStyle/>
          <a:p>
            <a:pPr indent="0" lvl="0" marL="257809"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p procedure</a:t>
            </a:r>
            <a:endParaRPr b="0" i="0" sz="1800" u="none" cap="none" strike="noStrike">
              <a:solidFill>
                <a:schemeClr val="dk1"/>
              </a:solidFill>
              <a:latin typeface="Calibri"/>
              <a:ea typeface="Calibri"/>
              <a:cs typeface="Calibri"/>
              <a:sym typeface="Calibri"/>
            </a:endParaRPr>
          </a:p>
        </p:txBody>
      </p:sp>
      <p:sp>
        <p:nvSpPr>
          <p:cNvPr id="1086" name="Google Shape;1086;p105"/>
          <p:cNvSpPr txBox="1"/>
          <p:nvPr/>
        </p:nvSpPr>
        <p:spPr>
          <a:xfrm>
            <a:off x="7818119" y="1027175"/>
            <a:ext cx="1647825" cy="370840"/>
          </a:xfrm>
          <a:prstGeom prst="rect">
            <a:avLst/>
          </a:prstGeom>
          <a:solidFill>
            <a:srgbClr val="5B9BD4"/>
          </a:solidFill>
          <a:ln cap="flat" cmpd="sng" w="12175">
            <a:solidFill>
              <a:srgbClr val="41709C"/>
            </a:solidFill>
            <a:prstDash val="solid"/>
            <a:round/>
            <a:headEnd len="sm" w="sm" type="none"/>
            <a:tailEnd len="sm" w="sm" type="none"/>
          </a:ln>
        </p:spPr>
        <p:txBody>
          <a:bodyPr anchorCtr="0" anchor="t" bIns="0" lIns="0" spcFirstLastPara="1" rIns="0" wrap="square" tIns="33000">
            <a:spAutoFit/>
          </a:bodyPr>
          <a:lstStyle/>
          <a:p>
            <a:pPr indent="0" lvl="0" marL="257809"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q procedure</a:t>
            </a:r>
            <a:endParaRPr b="0" i="0" sz="1800" u="none" cap="none" strike="noStrike">
              <a:solidFill>
                <a:schemeClr val="dk1"/>
              </a:solidFill>
              <a:latin typeface="Calibri"/>
              <a:ea typeface="Calibri"/>
              <a:cs typeface="Calibri"/>
              <a:sym typeface="Calibri"/>
            </a:endParaRPr>
          </a:p>
        </p:txBody>
      </p:sp>
      <p:sp>
        <p:nvSpPr>
          <p:cNvPr id="1087" name="Google Shape;1087;p105"/>
          <p:cNvSpPr/>
          <p:nvPr/>
        </p:nvSpPr>
        <p:spPr>
          <a:xfrm>
            <a:off x="9465691" y="536448"/>
            <a:ext cx="243840" cy="688340"/>
          </a:xfrm>
          <a:custGeom>
            <a:rect b="b" l="l" r="r" t="t"/>
            <a:pathLst>
              <a:path extrusionOk="0" h="688340" w="243840">
                <a:moveTo>
                  <a:pt x="79755" y="606425"/>
                </a:moveTo>
                <a:lnTo>
                  <a:pt x="13461" y="677290"/>
                </a:lnTo>
                <a:lnTo>
                  <a:pt x="109981" y="687959"/>
                </a:lnTo>
                <a:lnTo>
                  <a:pt x="101507" y="665099"/>
                </a:lnTo>
                <a:lnTo>
                  <a:pt x="87756" y="665099"/>
                </a:lnTo>
                <a:lnTo>
                  <a:pt x="74802" y="639317"/>
                </a:lnTo>
                <a:lnTo>
                  <a:pt x="89227" y="631973"/>
                </a:lnTo>
                <a:lnTo>
                  <a:pt x="79755" y="606425"/>
                </a:lnTo>
                <a:close/>
              </a:path>
              <a:path extrusionOk="0" h="688340" w="243840">
                <a:moveTo>
                  <a:pt x="89227" y="631973"/>
                </a:moveTo>
                <a:lnTo>
                  <a:pt x="74802" y="639317"/>
                </a:lnTo>
                <a:lnTo>
                  <a:pt x="87756" y="665099"/>
                </a:lnTo>
                <a:lnTo>
                  <a:pt x="99346" y="659271"/>
                </a:lnTo>
                <a:lnTo>
                  <a:pt x="89227" y="631973"/>
                </a:lnTo>
                <a:close/>
              </a:path>
              <a:path extrusionOk="0" h="688340" w="243840">
                <a:moveTo>
                  <a:pt x="99346" y="659271"/>
                </a:moveTo>
                <a:lnTo>
                  <a:pt x="87756" y="665099"/>
                </a:lnTo>
                <a:lnTo>
                  <a:pt x="101507" y="665099"/>
                </a:lnTo>
                <a:lnTo>
                  <a:pt x="99346" y="659271"/>
                </a:lnTo>
                <a:close/>
              </a:path>
              <a:path extrusionOk="0" h="688340" w="243840">
                <a:moveTo>
                  <a:pt x="94071" y="629506"/>
                </a:moveTo>
                <a:lnTo>
                  <a:pt x="89227" y="631973"/>
                </a:lnTo>
                <a:lnTo>
                  <a:pt x="99346" y="659271"/>
                </a:lnTo>
                <a:lnTo>
                  <a:pt x="110235" y="653796"/>
                </a:lnTo>
                <a:lnTo>
                  <a:pt x="120903" y="644525"/>
                </a:lnTo>
                <a:lnTo>
                  <a:pt x="130428" y="635635"/>
                </a:lnTo>
                <a:lnTo>
                  <a:pt x="135127" y="630809"/>
                </a:lnTo>
                <a:lnTo>
                  <a:pt x="92582" y="630809"/>
                </a:lnTo>
                <a:lnTo>
                  <a:pt x="94071" y="629506"/>
                </a:lnTo>
                <a:close/>
              </a:path>
              <a:path extrusionOk="0" h="688340" w="243840">
                <a:moveTo>
                  <a:pt x="95503" y="628776"/>
                </a:moveTo>
                <a:lnTo>
                  <a:pt x="94071" y="629506"/>
                </a:lnTo>
                <a:lnTo>
                  <a:pt x="92582" y="630809"/>
                </a:lnTo>
                <a:lnTo>
                  <a:pt x="95503" y="628776"/>
                </a:lnTo>
                <a:close/>
              </a:path>
              <a:path extrusionOk="0" h="688340" w="243840">
                <a:moveTo>
                  <a:pt x="137106" y="628776"/>
                </a:moveTo>
                <a:lnTo>
                  <a:pt x="95503" y="628776"/>
                </a:lnTo>
                <a:lnTo>
                  <a:pt x="92582" y="630809"/>
                </a:lnTo>
                <a:lnTo>
                  <a:pt x="135127" y="630809"/>
                </a:lnTo>
                <a:lnTo>
                  <a:pt x="137106" y="628776"/>
                </a:lnTo>
                <a:close/>
              </a:path>
              <a:path extrusionOk="0" h="688340" w="243840">
                <a:moveTo>
                  <a:pt x="149546" y="614806"/>
                </a:moveTo>
                <a:lnTo>
                  <a:pt x="110362" y="614806"/>
                </a:lnTo>
                <a:lnTo>
                  <a:pt x="101345" y="623188"/>
                </a:lnTo>
                <a:lnTo>
                  <a:pt x="94071" y="629506"/>
                </a:lnTo>
                <a:lnTo>
                  <a:pt x="95503" y="628776"/>
                </a:lnTo>
                <a:lnTo>
                  <a:pt x="137106" y="628776"/>
                </a:lnTo>
                <a:lnTo>
                  <a:pt x="139826" y="625982"/>
                </a:lnTo>
                <a:lnTo>
                  <a:pt x="148843" y="615696"/>
                </a:lnTo>
                <a:lnTo>
                  <a:pt x="149546" y="614806"/>
                </a:lnTo>
                <a:close/>
              </a:path>
              <a:path extrusionOk="0" h="688340" w="243840">
                <a:moveTo>
                  <a:pt x="101726" y="622807"/>
                </a:moveTo>
                <a:lnTo>
                  <a:pt x="101291" y="623188"/>
                </a:lnTo>
                <a:lnTo>
                  <a:pt x="101726" y="622807"/>
                </a:lnTo>
                <a:close/>
              </a:path>
              <a:path extrusionOk="0" h="688340" w="243840">
                <a:moveTo>
                  <a:pt x="183677" y="565403"/>
                </a:moveTo>
                <a:lnTo>
                  <a:pt x="149986" y="565403"/>
                </a:lnTo>
                <a:lnTo>
                  <a:pt x="149351" y="566419"/>
                </a:lnTo>
                <a:lnTo>
                  <a:pt x="134238" y="587755"/>
                </a:lnTo>
                <a:lnTo>
                  <a:pt x="126364" y="597280"/>
                </a:lnTo>
                <a:lnTo>
                  <a:pt x="118236" y="606678"/>
                </a:lnTo>
                <a:lnTo>
                  <a:pt x="109854" y="615188"/>
                </a:lnTo>
                <a:lnTo>
                  <a:pt x="110362" y="614806"/>
                </a:lnTo>
                <a:lnTo>
                  <a:pt x="149546" y="614806"/>
                </a:lnTo>
                <a:lnTo>
                  <a:pt x="157479" y="604774"/>
                </a:lnTo>
                <a:lnTo>
                  <a:pt x="173989" y="581660"/>
                </a:lnTo>
                <a:lnTo>
                  <a:pt x="183677" y="565403"/>
                </a:lnTo>
                <a:close/>
              </a:path>
              <a:path extrusionOk="0" h="688340" w="243840">
                <a:moveTo>
                  <a:pt x="118744" y="606043"/>
                </a:moveTo>
                <a:lnTo>
                  <a:pt x="118127" y="606678"/>
                </a:lnTo>
                <a:lnTo>
                  <a:pt x="118744" y="606043"/>
                </a:lnTo>
                <a:close/>
              </a:path>
              <a:path extrusionOk="0" h="688340" w="243840">
                <a:moveTo>
                  <a:pt x="126745" y="596773"/>
                </a:moveTo>
                <a:lnTo>
                  <a:pt x="126309" y="597280"/>
                </a:lnTo>
                <a:lnTo>
                  <a:pt x="126745" y="596773"/>
                </a:lnTo>
                <a:close/>
              </a:path>
              <a:path extrusionOk="0" h="688340" w="243840">
                <a:moveTo>
                  <a:pt x="134747" y="586993"/>
                </a:moveTo>
                <a:lnTo>
                  <a:pt x="134126" y="587755"/>
                </a:lnTo>
                <a:lnTo>
                  <a:pt x="134747" y="586993"/>
                </a:lnTo>
                <a:close/>
              </a:path>
              <a:path extrusionOk="0" h="688340" w="243840">
                <a:moveTo>
                  <a:pt x="149785" y="565690"/>
                </a:moveTo>
                <a:lnTo>
                  <a:pt x="149271" y="566419"/>
                </a:lnTo>
                <a:lnTo>
                  <a:pt x="149785" y="565690"/>
                </a:lnTo>
                <a:close/>
              </a:path>
              <a:path extrusionOk="0" h="688340" w="243840">
                <a:moveTo>
                  <a:pt x="149986" y="565403"/>
                </a:moveTo>
                <a:lnTo>
                  <a:pt x="149785" y="565690"/>
                </a:lnTo>
                <a:lnTo>
                  <a:pt x="149351" y="566419"/>
                </a:lnTo>
                <a:lnTo>
                  <a:pt x="149986" y="565403"/>
                </a:lnTo>
                <a:close/>
              </a:path>
              <a:path extrusionOk="0" h="688340" w="243840">
                <a:moveTo>
                  <a:pt x="196317" y="542036"/>
                </a:moveTo>
                <a:lnTo>
                  <a:pt x="163829" y="542036"/>
                </a:lnTo>
                <a:lnTo>
                  <a:pt x="163322" y="542925"/>
                </a:lnTo>
                <a:lnTo>
                  <a:pt x="149785" y="565690"/>
                </a:lnTo>
                <a:lnTo>
                  <a:pt x="149986" y="565403"/>
                </a:lnTo>
                <a:lnTo>
                  <a:pt x="183677" y="565403"/>
                </a:lnTo>
                <a:lnTo>
                  <a:pt x="188975" y="556513"/>
                </a:lnTo>
                <a:lnTo>
                  <a:pt x="196317" y="542036"/>
                </a:lnTo>
                <a:close/>
              </a:path>
              <a:path extrusionOk="0" h="688340" w="243840">
                <a:moveTo>
                  <a:pt x="163442" y="542688"/>
                </a:moveTo>
                <a:lnTo>
                  <a:pt x="163302" y="542925"/>
                </a:lnTo>
                <a:lnTo>
                  <a:pt x="163442" y="542688"/>
                </a:lnTo>
                <a:close/>
              </a:path>
              <a:path extrusionOk="0" h="688340" w="243840">
                <a:moveTo>
                  <a:pt x="207894" y="517016"/>
                </a:moveTo>
                <a:lnTo>
                  <a:pt x="176529" y="517016"/>
                </a:lnTo>
                <a:lnTo>
                  <a:pt x="163442" y="542688"/>
                </a:lnTo>
                <a:lnTo>
                  <a:pt x="163829" y="542036"/>
                </a:lnTo>
                <a:lnTo>
                  <a:pt x="196317" y="542036"/>
                </a:lnTo>
                <a:lnTo>
                  <a:pt x="202564" y="529716"/>
                </a:lnTo>
                <a:lnTo>
                  <a:pt x="207894" y="517016"/>
                </a:lnTo>
                <a:close/>
              </a:path>
              <a:path extrusionOk="0" h="688340" w="243840">
                <a:moveTo>
                  <a:pt x="218135" y="490600"/>
                </a:moveTo>
                <a:lnTo>
                  <a:pt x="187578" y="490600"/>
                </a:lnTo>
                <a:lnTo>
                  <a:pt x="176069" y="517920"/>
                </a:lnTo>
                <a:lnTo>
                  <a:pt x="176529" y="517016"/>
                </a:lnTo>
                <a:lnTo>
                  <a:pt x="207894" y="517016"/>
                </a:lnTo>
                <a:lnTo>
                  <a:pt x="214502" y="501268"/>
                </a:lnTo>
                <a:lnTo>
                  <a:pt x="218135" y="490600"/>
                </a:lnTo>
                <a:close/>
              </a:path>
              <a:path extrusionOk="0" h="688340" w="243840">
                <a:moveTo>
                  <a:pt x="226906" y="462914"/>
                </a:moveTo>
                <a:lnTo>
                  <a:pt x="196976" y="462914"/>
                </a:lnTo>
                <a:lnTo>
                  <a:pt x="196723" y="463803"/>
                </a:lnTo>
                <a:lnTo>
                  <a:pt x="187198" y="491489"/>
                </a:lnTo>
                <a:lnTo>
                  <a:pt x="187578" y="490600"/>
                </a:lnTo>
                <a:lnTo>
                  <a:pt x="218135" y="490600"/>
                </a:lnTo>
                <a:lnTo>
                  <a:pt x="224535" y="471804"/>
                </a:lnTo>
                <a:lnTo>
                  <a:pt x="226906" y="462914"/>
                </a:lnTo>
                <a:close/>
              </a:path>
              <a:path extrusionOk="0" h="688340" w="243840">
                <a:moveTo>
                  <a:pt x="196902" y="463134"/>
                </a:moveTo>
                <a:lnTo>
                  <a:pt x="196672" y="463803"/>
                </a:lnTo>
                <a:lnTo>
                  <a:pt x="196902" y="463134"/>
                </a:lnTo>
                <a:close/>
              </a:path>
              <a:path extrusionOk="0" h="688340" w="243840">
                <a:moveTo>
                  <a:pt x="233998" y="434339"/>
                </a:moveTo>
                <a:lnTo>
                  <a:pt x="204597" y="434339"/>
                </a:lnTo>
                <a:lnTo>
                  <a:pt x="204342" y="435355"/>
                </a:lnTo>
                <a:lnTo>
                  <a:pt x="196902" y="463134"/>
                </a:lnTo>
                <a:lnTo>
                  <a:pt x="196976" y="462914"/>
                </a:lnTo>
                <a:lnTo>
                  <a:pt x="226906" y="462914"/>
                </a:lnTo>
                <a:lnTo>
                  <a:pt x="232663" y="441325"/>
                </a:lnTo>
                <a:lnTo>
                  <a:pt x="233998" y="434339"/>
                </a:lnTo>
                <a:close/>
              </a:path>
              <a:path extrusionOk="0" h="688340" w="243840">
                <a:moveTo>
                  <a:pt x="204388" y="435121"/>
                </a:moveTo>
                <a:lnTo>
                  <a:pt x="204325" y="435355"/>
                </a:lnTo>
                <a:lnTo>
                  <a:pt x="204388" y="435121"/>
                </a:lnTo>
                <a:close/>
              </a:path>
              <a:path extrusionOk="0" h="688340" w="243840">
                <a:moveTo>
                  <a:pt x="204597" y="434339"/>
                </a:moveTo>
                <a:lnTo>
                  <a:pt x="204388" y="435121"/>
                </a:lnTo>
                <a:lnTo>
                  <a:pt x="204342" y="435355"/>
                </a:lnTo>
                <a:lnTo>
                  <a:pt x="204597" y="434339"/>
                </a:lnTo>
                <a:close/>
              </a:path>
              <a:path extrusionOk="0" h="688340" w="243840">
                <a:moveTo>
                  <a:pt x="239318" y="405002"/>
                </a:moveTo>
                <a:lnTo>
                  <a:pt x="210184" y="405002"/>
                </a:lnTo>
                <a:lnTo>
                  <a:pt x="210057" y="405764"/>
                </a:lnTo>
                <a:lnTo>
                  <a:pt x="204388" y="435121"/>
                </a:lnTo>
                <a:lnTo>
                  <a:pt x="204597" y="434339"/>
                </a:lnTo>
                <a:lnTo>
                  <a:pt x="233998" y="434339"/>
                </a:lnTo>
                <a:lnTo>
                  <a:pt x="238632" y="410082"/>
                </a:lnTo>
                <a:lnTo>
                  <a:pt x="239318" y="405002"/>
                </a:lnTo>
                <a:close/>
              </a:path>
              <a:path extrusionOk="0" h="688340" w="243840">
                <a:moveTo>
                  <a:pt x="210102" y="405432"/>
                </a:moveTo>
                <a:lnTo>
                  <a:pt x="210038" y="405764"/>
                </a:lnTo>
                <a:lnTo>
                  <a:pt x="210102" y="405432"/>
                </a:lnTo>
                <a:close/>
              </a:path>
              <a:path extrusionOk="0" h="688340" w="243840">
                <a:moveTo>
                  <a:pt x="242610" y="375538"/>
                </a:moveTo>
                <a:lnTo>
                  <a:pt x="213613" y="375538"/>
                </a:lnTo>
                <a:lnTo>
                  <a:pt x="212089" y="391032"/>
                </a:lnTo>
                <a:lnTo>
                  <a:pt x="210102" y="405432"/>
                </a:lnTo>
                <a:lnTo>
                  <a:pt x="210184" y="405002"/>
                </a:lnTo>
                <a:lnTo>
                  <a:pt x="239318" y="405002"/>
                </a:lnTo>
                <a:lnTo>
                  <a:pt x="240791" y="394080"/>
                </a:lnTo>
                <a:lnTo>
                  <a:pt x="242442" y="378205"/>
                </a:lnTo>
                <a:lnTo>
                  <a:pt x="242610" y="375538"/>
                </a:lnTo>
                <a:close/>
              </a:path>
              <a:path extrusionOk="0" h="688340" w="243840">
                <a:moveTo>
                  <a:pt x="212089" y="390525"/>
                </a:moveTo>
                <a:lnTo>
                  <a:pt x="212022" y="391032"/>
                </a:lnTo>
                <a:lnTo>
                  <a:pt x="212089" y="390525"/>
                </a:lnTo>
                <a:close/>
              </a:path>
              <a:path extrusionOk="0" h="688340" w="243840">
                <a:moveTo>
                  <a:pt x="243708" y="345693"/>
                </a:moveTo>
                <a:lnTo>
                  <a:pt x="214756" y="345693"/>
                </a:lnTo>
                <a:lnTo>
                  <a:pt x="214502" y="361188"/>
                </a:lnTo>
                <a:lnTo>
                  <a:pt x="214403" y="362076"/>
                </a:lnTo>
                <a:lnTo>
                  <a:pt x="213486" y="376174"/>
                </a:lnTo>
                <a:lnTo>
                  <a:pt x="213613" y="375538"/>
                </a:lnTo>
                <a:lnTo>
                  <a:pt x="242610" y="375538"/>
                </a:lnTo>
                <a:lnTo>
                  <a:pt x="243458" y="362076"/>
                </a:lnTo>
                <a:lnTo>
                  <a:pt x="243708" y="346201"/>
                </a:lnTo>
                <a:lnTo>
                  <a:pt x="243708" y="345693"/>
                </a:lnTo>
                <a:close/>
              </a:path>
              <a:path extrusionOk="0" h="688340" w="243840">
                <a:moveTo>
                  <a:pt x="214502" y="360552"/>
                </a:moveTo>
                <a:lnTo>
                  <a:pt x="214461" y="361188"/>
                </a:lnTo>
                <a:lnTo>
                  <a:pt x="214502" y="360552"/>
                </a:lnTo>
                <a:close/>
              </a:path>
              <a:path extrusionOk="0" h="688340" w="243840">
                <a:moveTo>
                  <a:pt x="243472" y="330707"/>
                </a:moveTo>
                <a:lnTo>
                  <a:pt x="214502" y="330707"/>
                </a:lnTo>
                <a:lnTo>
                  <a:pt x="214752" y="345948"/>
                </a:lnTo>
                <a:lnTo>
                  <a:pt x="214756" y="345693"/>
                </a:lnTo>
                <a:lnTo>
                  <a:pt x="243708" y="345693"/>
                </a:lnTo>
                <a:lnTo>
                  <a:pt x="243472" y="330707"/>
                </a:lnTo>
                <a:close/>
              </a:path>
              <a:path extrusionOk="0" h="688340" w="243840">
                <a:moveTo>
                  <a:pt x="242468" y="315849"/>
                </a:moveTo>
                <a:lnTo>
                  <a:pt x="213486" y="315849"/>
                </a:lnTo>
                <a:lnTo>
                  <a:pt x="214502" y="331342"/>
                </a:lnTo>
                <a:lnTo>
                  <a:pt x="214502" y="330707"/>
                </a:lnTo>
                <a:lnTo>
                  <a:pt x="243472" y="330707"/>
                </a:lnTo>
                <a:lnTo>
                  <a:pt x="243458" y="329818"/>
                </a:lnTo>
                <a:lnTo>
                  <a:pt x="242468" y="315849"/>
                </a:lnTo>
                <a:close/>
              </a:path>
              <a:path extrusionOk="0" h="688340" w="243840">
                <a:moveTo>
                  <a:pt x="239000" y="286130"/>
                </a:moveTo>
                <a:lnTo>
                  <a:pt x="209803" y="286130"/>
                </a:lnTo>
                <a:lnTo>
                  <a:pt x="211962" y="301498"/>
                </a:lnTo>
                <a:lnTo>
                  <a:pt x="213486" y="316356"/>
                </a:lnTo>
                <a:lnTo>
                  <a:pt x="213486" y="315849"/>
                </a:lnTo>
                <a:lnTo>
                  <a:pt x="242468" y="315849"/>
                </a:lnTo>
                <a:lnTo>
                  <a:pt x="242315" y="313689"/>
                </a:lnTo>
                <a:lnTo>
                  <a:pt x="240664" y="297688"/>
                </a:lnTo>
                <a:lnTo>
                  <a:pt x="239000" y="286130"/>
                </a:lnTo>
                <a:close/>
              </a:path>
              <a:path extrusionOk="0" h="688340" w="243840">
                <a:moveTo>
                  <a:pt x="211835" y="300989"/>
                </a:moveTo>
                <a:lnTo>
                  <a:pt x="211890" y="301498"/>
                </a:lnTo>
                <a:lnTo>
                  <a:pt x="211835" y="300989"/>
                </a:lnTo>
                <a:close/>
              </a:path>
              <a:path extrusionOk="0" h="688340" w="243840">
                <a:moveTo>
                  <a:pt x="236486" y="271525"/>
                </a:moveTo>
                <a:lnTo>
                  <a:pt x="207136" y="271525"/>
                </a:lnTo>
                <a:lnTo>
                  <a:pt x="207263" y="272161"/>
                </a:lnTo>
                <a:lnTo>
                  <a:pt x="209803" y="286765"/>
                </a:lnTo>
                <a:lnTo>
                  <a:pt x="209803" y="286130"/>
                </a:lnTo>
                <a:lnTo>
                  <a:pt x="239000" y="286130"/>
                </a:lnTo>
                <a:lnTo>
                  <a:pt x="238378" y="281813"/>
                </a:lnTo>
                <a:lnTo>
                  <a:pt x="236486" y="271525"/>
                </a:lnTo>
                <a:close/>
              </a:path>
              <a:path extrusionOk="0" h="688340" w="243840">
                <a:moveTo>
                  <a:pt x="207194" y="271855"/>
                </a:moveTo>
                <a:lnTo>
                  <a:pt x="207248" y="272161"/>
                </a:lnTo>
                <a:lnTo>
                  <a:pt x="207194" y="271855"/>
                </a:lnTo>
                <a:close/>
              </a:path>
              <a:path extrusionOk="0" h="688340" w="243840">
                <a:moveTo>
                  <a:pt x="233434" y="257048"/>
                </a:moveTo>
                <a:lnTo>
                  <a:pt x="203834" y="257048"/>
                </a:lnTo>
                <a:lnTo>
                  <a:pt x="207194" y="271855"/>
                </a:lnTo>
                <a:lnTo>
                  <a:pt x="207136" y="271525"/>
                </a:lnTo>
                <a:lnTo>
                  <a:pt x="236486" y="271525"/>
                </a:lnTo>
                <a:lnTo>
                  <a:pt x="235457" y="265938"/>
                </a:lnTo>
                <a:lnTo>
                  <a:pt x="233434" y="257048"/>
                </a:lnTo>
                <a:close/>
              </a:path>
              <a:path extrusionOk="0" h="688340" w="243840">
                <a:moveTo>
                  <a:pt x="225697" y="228091"/>
                </a:moveTo>
                <a:lnTo>
                  <a:pt x="195706" y="228091"/>
                </a:lnTo>
                <a:lnTo>
                  <a:pt x="203961" y="257682"/>
                </a:lnTo>
                <a:lnTo>
                  <a:pt x="203834" y="257048"/>
                </a:lnTo>
                <a:lnTo>
                  <a:pt x="233434" y="257048"/>
                </a:lnTo>
                <a:lnTo>
                  <a:pt x="231901" y="250316"/>
                </a:lnTo>
                <a:lnTo>
                  <a:pt x="225697" y="228091"/>
                </a:lnTo>
                <a:close/>
              </a:path>
              <a:path extrusionOk="0" h="688340" w="243840">
                <a:moveTo>
                  <a:pt x="216433" y="200532"/>
                </a:moveTo>
                <a:lnTo>
                  <a:pt x="185674" y="200532"/>
                </a:lnTo>
                <a:lnTo>
                  <a:pt x="186054" y="201549"/>
                </a:lnTo>
                <a:lnTo>
                  <a:pt x="195960" y="229107"/>
                </a:lnTo>
                <a:lnTo>
                  <a:pt x="195706" y="228091"/>
                </a:lnTo>
                <a:lnTo>
                  <a:pt x="225697" y="228091"/>
                </a:lnTo>
                <a:lnTo>
                  <a:pt x="223392" y="219837"/>
                </a:lnTo>
                <a:lnTo>
                  <a:pt x="216433" y="200532"/>
                </a:lnTo>
                <a:close/>
              </a:path>
              <a:path extrusionOk="0" h="688340" w="243840">
                <a:moveTo>
                  <a:pt x="185974" y="201368"/>
                </a:moveTo>
                <a:lnTo>
                  <a:pt x="186039" y="201549"/>
                </a:lnTo>
                <a:lnTo>
                  <a:pt x="185974" y="201368"/>
                </a:lnTo>
                <a:close/>
              </a:path>
              <a:path extrusionOk="0" h="688340" w="243840">
                <a:moveTo>
                  <a:pt x="205524" y="174116"/>
                </a:moveTo>
                <a:lnTo>
                  <a:pt x="173862" y="174116"/>
                </a:lnTo>
                <a:lnTo>
                  <a:pt x="185974" y="201368"/>
                </a:lnTo>
                <a:lnTo>
                  <a:pt x="185674" y="200532"/>
                </a:lnTo>
                <a:lnTo>
                  <a:pt x="216433" y="200532"/>
                </a:lnTo>
                <a:lnTo>
                  <a:pt x="212725" y="190246"/>
                </a:lnTo>
                <a:lnTo>
                  <a:pt x="205524" y="174116"/>
                </a:lnTo>
                <a:close/>
              </a:path>
              <a:path extrusionOk="0" h="688340" w="243840">
                <a:moveTo>
                  <a:pt x="193223" y="149098"/>
                </a:moveTo>
                <a:lnTo>
                  <a:pt x="160400" y="149098"/>
                </a:lnTo>
                <a:lnTo>
                  <a:pt x="174243" y="175005"/>
                </a:lnTo>
                <a:lnTo>
                  <a:pt x="173862" y="174116"/>
                </a:lnTo>
                <a:lnTo>
                  <a:pt x="205524" y="174116"/>
                </a:lnTo>
                <a:lnTo>
                  <a:pt x="200025" y="161798"/>
                </a:lnTo>
                <a:lnTo>
                  <a:pt x="193223" y="149098"/>
                </a:lnTo>
                <a:close/>
              </a:path>
              <a:path extrusionOk="0" h="688340" w="243840">
                <a:moveTo>
                  <a:pt x="179855" y="125856"/>
                </a:moveTo>
                <a:lnTo>
                  <a:pt x="145541" y="125856"/>
                </a:lnTo>
                <a:lnTo>
                  <a:pt x="146176" y="126746"/>
                </a:lnTo>
                <a:lnTo>
                  <a:pt x="160908" y="150113"/>
                </a:lnTo>
                <a:lnTo>
                  <a:pt x="160400" y="149098"/>
                </a:lnTo>
                <a:lnTo>
                  <a:pt x="193223" y="149098"/>
                </a:lnTo>
                <a:lnTo>
                  <a:pt x="185674" y="135000"/>
                </a:lnTo>
                <a:lnTo>
                  <a:pt x="179855" y="125856"/>
                </a:lnTo>
                <a:close/>
              </a:path>
              <a:path extrusionOk="0" h="688340" w="243840">
                <a:moveTo>
                  <a:pt x="145694" y="126097"/>
                </a:moveTo>
                <a:lnTo>
                  <a:pt x="146105" y="126746"/>
                </a:lnTo>
                <a:lnTo>
                  <a:pt x="145694" y="126097"/>
                </a:lnTo>
                <a:close/>
              </a:path>
              <a:path extrusionOk="0" h="688340" w="243840">
                <a:moveTo>
                  <a:pt x="145541" y="125856"/>
                </a:moveTo>
                <a:lnTo>
                  <a:pt x="145694" y="126097"/>
                </a:lnTo>
                <a:lnTo>
                  <a:pt x="146176" y="126746"/>
                </a:lnTo>
                <a:lnTo>
                  <a:pt x="145541" y="125856"/>
                </a:lnTo>
                <a:close/>
              </a:path>
              <a:path extrusionOk="0" h="688340" w="243840">
                <a:moveTo>
                  <a:pt x="165613" y="104393"/>
                </a:moveTo>
                <a:lnTo>
                  <a:pt x="129539" y="104393"/>
                </a:lnTo>
                <a:lnTo>
                  <a:pt x="130175" y="105155"/>
                </a:lnTo>
                <a:lnTo>
                  <a:pt x="145694" y="126097"/>
                </a:lnTo>
                <a:lnTo>
                  <a:pt x="145541" y="125856"/>
                </a:lnTo>
                <a:lnTo>
                  <a:pt x="179855" y="125856"/>
                </a:lnTo>
                <a:lnTo>
                  <a:pt x="169672" y="109854"/>
                </a:lnTo>
                <a:lnTo>
                  <a:pt x="165613" y="104393"/>
                </a:lnTo>
                <a:close/>
              </a:path>
              <a:path extrusionOk="0" h="688340" w="243840">
                <a:moveTo>
                  <a:pt x="129686" y="104590"/>
                </a:moveTo>
                <a:lnTo>
                  <a:pt x="130107" y="105155"/>
                </a:lnTo>
                <a:lnTo>
                  <a:pt x="129686" y="104590"/>
                </a:lnTo>
                <a:close/>
              </a:path>
              <a:path extrusionOk="0" h="688340" w="243840">
                <a:moveTo>
                  <a:pt x="129539" y="104393"/>
                </a:moveTo>
                <a:lnTo>
                  <a:pt x="129686" y="104590"/>
                </a:lnTo>
                <a:lnTo>
                  <a:pt x="130175" y="105155"/>
                </a:lnTo>
                <a:lnTo>
                  <a:pt x="129539" y="104393"/>
                </a:lnTo>
                <a:close/>
              </a:path>
              <a:path extrusionOk="0" h="688340" w="243840">
                <a:moveTo>
                  <a:pt x="151418" y="85471"/>
                </a:moveTo>
                <a:lnTo>
                  <a:pt x="112522" y="85471"/>
                </a:lnTo>
                <a:lnTo>
                  <a:pt x="113029" y="85978"/>
                </a:lnTo>
                <a:lnTo>
                  <a:pt x="121665" y="95250"/>
                </a:lnTo>
                <a:lnTo>
                  <a:pt x="129686" y="104590"/>
                </a:lnTo>
                <a:lnTo>
                  <a:pt x="129539" y="104393"/>
                </a:lnTo>
                <a:lnTo>
                  <a:pt x="165613" y="104393"/>
                </a:lnTo>
                <a:lnTo>
                  <a:pt x="152400" y="86613"/>
                </a:lnTo>
                <a:lnTo>
                  <a:pt x="151418" y="85471"/>
                </a:lnTo>
                <a:close/>
              </a:path>
              <a:path extrusionOk="0" h="688340" w="243840">
                <a:moveTo>
                  <a:pt x="121284" y="94868"/>
                </a:moveTo>
                <a:lnTo>
                  <a:pt x="121614" y="95250"/>
                </a:lnTo>
                <a:lnTo>
                  <a:pt x="121284" y="94868"/>
                </a:lnTo>
                <a:close/>
              </a:path>
              <a:path extrusionOk="0" h="688340" w="243840">
                <a:moveTo>
                  <a:pt x="112605" y="85560"/>
                </a:moveTo>
                <a:lnTo>
                  <a:pt x="112997" y="85978"/>
                </a:lnTo>
                <a:lnTo>
                  <a:pt x="112605" y="85560"/>
                </a:lnTo>
                <a:close/>
              </a:path>
              <a:path extrusionOk="0" h="688340" w="243840">
                <a:moveTo>
                  <a:pt x="144001" y="76835"/>
                </a:moveTo>
                <a:lnTo>
                  <a:pt x="103758" y="76835"/>
                </a:lnTo>
                <a:lnTo>
                  <a:pt x="112605" y="85560"/>
                </a:lnTo>
                <a:lnTo>
                  <a:pt x="151418" y="85471"/>
                </a:lnTo>
                <a:lnTo>
                  <a:pt x="144001" y="76835"/>
                </a:lnTo>
                <a:close/>
              </a:path>
              <a:path extrusionOk="0" h="688340" w="243840">
                <a:moveTo>
                  <a:pt x="136661" y="68834"/>
                </a:moveTo>
                <a:lnTo>
                  <a:pt x="94741" y="68834"/>
                </a:lnTo>
                <a:lnTo>
                  <a:pt x="104266" y="77342"/>
                </a:lnTo>
                <a:lnTo>
                  <a:pt x="103758" y="76835"/>
                </a:lnTo>
                <a:lnTo>
                  <a:pt x="144001" y="76835"/>
                </a:lnTo>
                <a:lnTo>
                  <a:pt x="143128" y="75818"/>
                </a:lnTo>
                <a:lnTo>
                  <a:pt x="136661" y="68834"/>
                </a:lnTo>
                <a:close/>
              </a:path>
              <a:path extrusionOk="0" h="688340" w="243840">
                <a:moveTo>
                  <a:pt x="129302" y="61340"/>
                </a:moveTo>
                <a:lnTo>
                  <a:pt x="85470" y="61340"/>
                </a:lnTo>
                <a:lnTo>
                  <a:pt x="86105" y="61849"/>
                </a:lnTo>
                <a:lnTo>
                  <a:pt x="95123" y="69214"/>
                </a:lnTo>
                <a:lnTo>
                  <a:pt x="94741" y="68834"/>
                </a:lnTo>
                <a:lnTo>
                  <a:pt x="136661" y="68834"/>
                </a:lnTo>
                <a:lnTo>
                  <a:pt x="133603" y="65531"/>
                </a:lnTo>
                <a:lnTo>
                  <a:pt x="129302" y="61340"/>
                </a:lnTo>
                <a:close/>
              </a:path>
              <a:path extrusionOk="0" h="688340" w="243840">
                <a:moveTo>
                  <a:pt x="86012" y="61782"/>
                </a:moveTo>
                <a:close/>
              </a:path>
              <a:path extrusionOk="0" h="688340" w="243840">
                <a:moveTo>
                  <a:pt x="122408" y="54737"/>
                </a:moveTo>
                <a:lnTo>
                  <a:pt x="76073" y="54737"/>
                </a:lnTo>
                <a:lnTo>
                  <a:pt x="76834" y="55244"/>
                </a:lnTo>
                <a:lnTo>
                  <a:pt x="86012" y="61782"/>
                </a:lnTo>
                <a:lnTo>
                  <a:pt x="85470" y="61340"/>
                </a:lnTo>
                <a:lnTo>
                  <a:pt x="129302" y="61340"/>
                </a:lnTo>
                <a:lnTo>
                  <a:pt x="123698" y="55879"/>
                </a:lnTo>
                <a:lnTo>
                  <a:pt x="122408" y="54737"/>
                </a:lnTo>
                <a:close/>
              </a:path>
              <a:path extrusionOk="0" h="688340" w="243840">
                <a:moveTo>
                  <a:pt x="76384" y="54957"/>
                </a:moveTo>
                <a:lnTo>
                  <a:pt x="76789" y="55244"/>
                </a:lnTo>
                <a:lnTo>
                  <a:pt x="76384" y="54957"/>
                </a:lnTo>
                <a:close/>
              </a:path>
              <a:path extrusionOk="0" h="688340" w="243840">
                <a:moveTo>
                  <a:pt x="115671" y="48767"/>
                </a:moveTo>
                <a:lnTo>
                  <a:pt x="66675" y="48767"/>
                </a:lnTo>
                <a:lnTo>
                  <a:pt x="76384" y="54957"/>
                </a:lnTo>
                <a:lnTo>
                  <a:pt x="76073" y="54737"/>
                </a:lnTo>
                <a:lnTo>
                  <a:pt x="122408" y="54737"/>
                </a:lnTo>
                <a:lnTo>
                  <a:pt x="115671" y="48767"/>
                </a:lnTo>
                <a:close/>
              </a:path>
              <a:path extrusionOk="0" h="688340" w="243840">
                <a:moveTo>
                  <a:pt x="57150" y="43561"/>
                </a:moveTo>
                <a:lnTo>
                  <a:pt x="67436" y="49275"/>
                </a:lnTo>
                <a:lnTo>
                  <a:pt x="66675" y="48767"/>
                </a:lnTo>
                <a:lnTo>
                  <a:pt x="115671" y="48767"/>
                </a:lnTo>
                <a:lnTo>
                  <a:pt x="113664" y="46989"/>
                </a:lnTo>
                <a:lnTo>
                  <a:pt x="109924" y="43941"/>
                </a:lnTo>
                <a:lnTo>
                  <a:pt x="58038" y="43941"/>
                </a:lnTo>
                <a:lnTo>
                  <a:pt x="57150" y="43561"/>
                </a:lnTo>
                <a:close/>
              </a:path>
              <a:path extrusionOk="0" h="688340" w="243840">
                <a:moveTo>
                  <a:pt x="104001" y="39115"/>
                </a:moveTo>
                <a:lnTo>
                  <a:pt x="47625" y="39115"/>
                </a:lnTo>
                <a:lnTo>
                  <a:pt x="48513" y="39497"/>
                </a:lnTo>
                <a:lnTo>
                  <a:pt x="58038" y="43941"/>
                </a:lnTo>
                <a:lnTo>
                  <a:pt x="109924" y="43941"/>
                </a:lnTo>
                <a:lnTo>
                  <a:pt x="104001" y="39115"/>
                </a:lnTo>
                <a:close/>
              </a:path>
              <a:path extrusionOk="0" h="688340" w="243840">
                <a:moveTo>
                  <a:pt x="48116" y="39343"/>
                </a:moveTo>
                <a:lnTo>
                  <a:pt x="48447" y="39497"/>
                </a:lnTo>
                <a:lnTo>
                  <a:pt x="48116" y="39343"/>
                </a:lnTo>
                <a:close/>
              </a:path>
              <a:path extrusionOk="0" h="688340" w="243840">
                <a:moveTo>
                  <a:pt x="47625" y="39115"/>
                </a:moveTo>
                <a:lnTo>
                  <a:pt x="48116" y="39343"/>
                </a:lnTo>
                <a:lnTo>
                  <a:pt x="48513" y="39497"/>
                </a:lnTo>
                <a:lnTo>
                  <a:pt x="47625" y="39115"/>
                </a:lnTo>
                <a:close/>
              </a:path>
              <a:path extrusionOk="0" h="688340" w="243840">
                <a:moveTo>
                  <a:pt x="37973" y="35432"/>
                </a:moveTo>
                <a:lnTo>
                  <a:pt x="48116" y="39343"/>
                </a:lnTo>
                <a:lnTo>
                  <a:pt x="47625" y="39115"/>
                </a:lnTo>
                <a:lnTo>
                  <a:pt x="104001" y="39115"/>
                </a:lnTo>
                <a:lnTo>
                  <a:pt x="103377" y="38607"/>
                </a:lnTo>
                <a:lnTo>
                  <a:pt x="99239" y="35687"/>
                </a:lnTo>
                <a:lnTo>
                  <a:pt x="39115" y="35687"/>
                </a:lnTo>
                <a:lnTo>
                  <a:pt x="37973" y="35432"/>
                </a:lnTo>
                <a:close/>
              </a:path>
              <a:path extrusionOk="0" h="688340" w="243840">
                <a:moveTo>
                  <a:pt x="28448" y="32512"/>
                </a:moveTo>
                <a:lnTo>
                  <a:pt x="39115" y="35687"/>
                </a:lnTo>
                <a:lnTo>
                  <a:pt x="99239" y="35687"/>
                </a:lnTo>
                <a:lnTo>
                  <a:pt x="95101" y="32765"/>
                </a:lnTo>
                <a:lnTo>
                  <a:pt x="29717" y="32765"/>
                </a:lnTo>
                <a:lnTo>
                  <a:pt x="28448" y="32512"/>
                </a:lnTo>
                <a:close/>
              </a:path>
              <a:path extrusionOk="0" h="688340" w="243840">
                <a:moveTo>
                  <a:pt x="91783" y="30479"/>
                </a:moveTo>
                <a:lnTo>
                  <a:pt x="19050" y="30479"/>
                </a:lnTo>
                <a:lnTo>
                  <a:pt x="29717" y="32765"/>
                </a:lnTo>
                <a:lnTo>
                  <a:pt x="95101" y="32765"/>
                </a:lnTo>
                <a:lnTo>
                  <a:pt x="92582" y="30987"/>
                </a:lnTo>
                <a:lnTo>
                  <a:pt x="91783" y="30479"/>
                </a:lnTo>
                <a:close/>
              </a:path>
              <a:path extrusionOk="0" h="688340" w="243840">
                <a:moveTo>
                  <a:pt x="10211" y="29442"/>
                </a:moveTo>
                <a:lnTo>
                  <a:pt x="20192" y="30734"/>
                </a:lnTo>
                <a:lnTo>
                  <a:pt x="19050" y="30479"/>
                </a:lnTo>
                <a:lnTo>
                  <a:pt x="91783" y="30479"/>
                </a:lnTo>
                <a:lnTo>
                  <a:pt x="90184" y="29463"/>
                </a:lnTo>
                <a:lnTo>
                  <a:pt x="10667" y="29463"/>
                </a:lnTo>
                <a:lnTo>
                  <a:pt x="10211" y="29442"/>
                </a:lnTo>
                <a:close/>
              </a:path>
              <a:path extrusionOk="0" h="688340" w="243840">
                <a:moveTo>
                  <a:pt x="9398" y="29337"/>
                </a:moveTo>
                <a:lnTo>
                  <a:pt x="10211" y="29442"/>
                </a:lnTo>
                <a:lnTo>
                  <a:pt x="10667" y="29463"/>
                </a:lnTo>
                <a:lnTo>
                  <a:pt x="9398" y="29337"/>
                </a:lnTo>
                <a:close/>
              </a:path>
              <a:path extrusionOk="0" h="688340" w="243840">
                <a:moveTo>
                  <a:pt x="89984" y="29337"/>
                </a:moveTo>
                <a:lnTo>
                  <a:pt x="9398" y="29337"/>
                </a:lnTo>
                <a:lnTo>
                  <a:pt x="10667" y="29463"/>
                </a:lnTo>
                <a:lnTo>
                  <a:pt x="90184" y="29463"/>
                </a:lnTo>
                <a:lnTo>
                  <a:pt x="89984" y="29337"/>
                </a:lnTo>
                <a:close/>
              </a:path>
              <a:path extrusionOk="0" h="688340" w="243840">
                <a:moveTo>
                  <a:pt x="1269" y="0"/>
                </a:moveTo>
                <a:lnTo>
                  <a:pt x="0" y="28955"/>
                </a:lnTo>
                <a:lnTo>
                  <a:pt x="10211" y="29442"/>
                </a:lnTo>
                <a:lnTo>
                  <a:pt x="9398" y="29337"/>
                </a:lnTo>
                <a:lnTo>
                  <a:pt x="89984" y="29337"/>
                </a:lnTo>
                <a:lnTo>
                  <a:pt x="48005" y="8254"/>
                </a:lnTo>
                <a:lnTo>
                  <a:pt x="12573" y="507"/>
                </a:lnTo>
                <a:lnTo>
                  <a:pt x="126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088" name="Google Shape;1088;p105"/>
          <p:cNvGraphicFramePr/>
          <p:nvPr/>
        </p:nvGraphicFramePr>
        <p:xfrm>
          <a:off x="499681" y="3535553"/>
          <a:ext cx="3000000" cy="3000000"/>
        </p:xfrm>
        <a:graphic>
          <a:graphicData uri="http://schemas.openxmlformats.org/drawingml/2006/table">
            <a:tbl>
              <a:tblPr bandRow="1" firstRow="1">
                <a:noFill/>
                <a:tableStyleId>{A973F9C4-A40D-4897-9F9C-FA844AD5E5D4}</a:tableStyleId>
              </a:tblPr>
              <a:tblGrid>
                <a:gridCol w="5589900"/>
                <a:gridCol w="5589900"/>
              </a:tblGrid>
              <a:tr h="640075">
                <a:tc>
                  <a:txBody>
                    <a:bodyPr/>
                    <a:lstStyle/>
                    <a:p>
                      <a:pPr indent="0" lvl="0" marL="90805" marR="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The activation of q terminates normally</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E7E7"/>
                    </a:solidFill>
                  </a:tcPr>
                </a:tc>
                <a:tc>
                  <a:txBody>
                    <a:bodyPr/>
                    <a:lstStyle/>
                    <a:p>
                      <a:pPr indent="0" lvl="0" marL="92075" marR="40259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Then in essentially any language, control resumes just  after the point of p at which the call to q was made</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E7E7"/>
                    </a:solidFill>
                  </a:tcPr>
                </a:tc>
              </a:tr>
              <a:tr h="640075">
                <a:tc>
                  <a:txBody>
                    <a:bodyPr/>
                    <a:lstStyle/>
                    <a:p>
                      <a:pPr indent="0" lvl="0" marL="90805" marR="35687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The activation of q, or some procedure q called, either  directly or indirectly, aborts</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ACACA"/>
                    </a:solidFill>
                  </a:tcPr>
                </a:tc>
                <a:tc>
                  <a:txBody>
                    <a:bodyPr/>
                    <a:lstStyle/>
                    <a:p>
                      <a:pPr indent="0" lvl="0" marL="92075" marR="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p ends simultaneously with q.</a:t>
                      </a:r>
                      <a:endParaRPr sz="1800" u="none" cap="none" strike="noStrike">
                        <a:latin typeface="Calibri"/>
                        <a:ea typeface="Calibri"/>
                        <a:cs typeface="Calibri"/>
                        <a:sym typeface="Calibri"/>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ACACA"/>
                    </a:solidFill>
                  </a:tcPr>
                </a:tc>
              </a:tr>
              <a:tr h="914400">
                <a:tc>
                  <a:txBody>
                    <a:bodyPr/>
                    <a:lstStyle/>
                    <a:p>
                      <a:pPr indent="0" lvl="0" marL="90805" marR="30734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The activation of q terminates because of an exception  that q cannot handle</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E7E7"/>
                    </a:solidFill>
                  </a:tcPr>
                </a:tc>
                <a:tc>
                  <a:txBody>
                    <a:bodyPr/>
                    <a:lstStyle/>
                    <a:p>
                      <a:pPr indent="0" lvl="0" marL="92075" marR="101600" rtl="0" algn="l">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Procedure p may handle the exception, in which case the  activation of q has terminated while the activation of p  continues</a:t>
                      </a:r>
                      <a:endParaRPr sz="1800" u="none" cap="none" strike="noStrike">
                        <a:latin typeface="Calibri"/>
                        <a:ea typeface="Calibri"/>
                        <a:cs typeface="Calibri"/>
                        <a:sym typeface="Calibri"/>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E7E7"/>
                    </a:solidFill>
                  </a:tcPr>
                </a:tc>
              </a:tr>
            </a:tbl>
          </a:graphicData>
        </a:graphic>
      </p:graphicFrame>
      <p:sp>
        <p:nvSpPr>
          <p:cNvPr id="1089" name="Google Shape;1089;p105"/>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090" name="Google Shape;1090;p105"/>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grpSp>
        <p:nvGrpSpPr>
          <p:cNvPr id="1095" name="Google Shape;1095;p106"/>
          <p:cNvGrpSpPr/>
          <p:nvPr/>
        </p:nvGrpSpPr>
        <p:grpSpPr>
          <a:xfrm>
            <a:off x="838200" y="1467611"/>
            <a:ext cx="10515600" cy="1263650"/>
            <a:chOff x="838200" y="1467611"/>
            <a:chExt cx="10515600" cy="1263650"/>
          </a:xfrm>
        </p:grpSpPr>
        <p:pic>
          <p:nvPicPr>
            <p:cNvPr id="1096" name="Google Shape;1096;p106"/>
            <p:cNvPicPr preferRelativeResize="0"/>
            <p:nvPr/>
          </p:nvPicPr>
          <p:blipFill rotWithShape="1">
            <a:blip r:embed="rId3">
              <a:alphaModFix/>
            </a:blip>
            <a:srcRect b="0" l="0" r="0" t="0"/>
            <a:stretch/>
          </p:blipFill>
          <p:spPr>
            <a:xfrm>
              <a:off x="838200" y="1467611"/>
              <a:ext cx="10515600" cy="1263396"/>
            </a:xfrm>
            <a:prstGeom prst="rect">
              <a:avLst/>
            </a:prstGeom>
            <a:noFill/>
            <a:ln>
              <a:noFill/>
            </a:ln>
          </p:spPr>
        </p:pic>
        <p:sp>
          <p:nvSpPr>
            <p:cNvPr id="1097" name="Google Shape;1097;p106"/>
            <p:cNvSpPr/>
            <p:nvPr/>
          </p:nvSpPr>
          <p:spPr>
            <a:xfrm>
              <a:off x="838200" y="1467611"/>
              <a:ext cx="10515600" cy="1263650"/>
            </a:xfrm>
            <a:custGeom>
              <a:rect b="b" l="l" r="r" t="t"/>
              <a:pathLst>
                <a:path extrusionOk="0" h="1263650" w="10515600">
                  <a:moveTo>
                    <a:pt x="0" y="210565"/>
                  </a:moveTo>
                  <a:lnTo>
                    <a:pt x="5561" y="162272"/>
                  </a:lnTo>
                  <a:lnTo>
                    <a:pt x="21401" y="117947"/>
                  </a:lnTo>
                  <a:lnTo>
                    <a:pt x="46258" y="78851"/>
                  </a:lnTo>
                  <a:lnTo>
                    <a:pt x="78867" y="46246"/>
                  </a:lnTo>
                  <a:lnTo>
                    <a:pt x="117963" y="21395"/>
                  </a:lnTo>
                  <a:lnTo>
                    <a:pt x="162284" y="5559"/>
                  </a:lnTo>
                  <a:lnTo>
                    <a:pt x="210565" y="0"/>
                  </a:lnTo>
                  <a:lnTo>
                    <a:pt x="10305034" y="0"/>
                  </a:lnTo>
                  <a:lnTo>
                    <a:pt x="10353327" y="5559"/>
                  </a:lnTo>
                  <a:lnTo>
                    <a:pt x="10397652" y="21395"/>
                  </a:lnTo>
                  <a:lnTo>
                    <a:pt x="10436748" y="46246"/>
                  </a:lnTo>
                  <a:lnTo>
                    <a:pt x="10469353" y="78851"/>
                  </a:lnTo>
                  <a:lnTo>
                    <a:pt x="10494204" y="117947"/>
                  </a:lnTo>
                  <a:lnTo>
                    <a:pt x="10510040" y="162272"/>
                  </a:lnTo>
                  <a:lnTo>
                    <a:pt x="10515600" y="210565"/>
                  </a:lnTo>
                  <a:lnTo>
                    <a:pt x="10515600" y="1052829"/>
                  </a:lnTo>
                  <a:lnTo>
                    <a:pt x="10510040" y="1101123"/>
                  </a:lnTo>
                  <a:lnTo>
                    <a:pt x="10494204" y="1145448"/>
                  </a:lnTo>
                  <a:lnTo>
                    <a:pt x="10469353" y="1184544"/>
                  </a:lnTo>
                  <a:lnTo>
                    <a:pt x="10436748" y="1217149"/>
                  </a:lnTo>
                  <a:lnTo>
                    <a:pt x="10397652" y="1242000"/>
                  </a:lnTo>
                  <a:lnTo>
                    <a:pt x="10353327" y="1257836"/>
                  </a:lnTo>
                  <a:lnTo>
                    <a:pt x="10305034" y="1263396"/>
                  </a:lnTo>
                  <a:lnTo>
                    <a:pt x="210565" y="1263396"/>
                  </a:lnTo>
                  <a:lnTo>
                    <a:pt x="162284" y="1257836"/>
                  </a:lnTo>
                  <a:lnTo>
                    <a:pt x="117963" y="1242000"/>
                  </a:lnTo>
                  <a:lnTo>
                    <a:pt x="78867" y="1217149"/>
                  </a:lnTo>
                  <a:lnTo>
                    <a:pt x="46258" y="1184544"/>
                  </a:lnTo>
                  <a:lnTo>
                    <a:pt x="21401" y="1145448"/>
                  </a:lnTo>
                  <a:lnTo>
                    <a:pt x="5561" y="1101123"/>
                  </a:lnTo>
                  <a:lnTo>
                    <a:pt x="0" y="1052829"/>
                  </a:lnTo>
                  <a:lnTo>
                    <a:pt x="0" y="210565"/>
                  </a:lnTo>
                  <a:close/>
                </a:path>
              </a:pathLst>
            </a:custGeom>
            <a:noFill/>
            <a:ln cap="flat" cmpd="sng" w="9525">
              <a:solidFill>
                <a:srgbClr val="A4A4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98" name="Google Shape;1098;p106"/>
          <p:cNvSpPr txBox="1"/>
          <p:nvPr>
            <p:ph type="title"/>
          </p:nvPr>
        </p:nvSpPr>
        <p:spPr>
          <a:xfrm>
            <a:off x="916939" y="609676"/>
            <a:ext cx="352488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Activation Trees</a:t>
            </a:r>
            <a:endParaRPr sz="4400"/>
          </a:p>
        </p:txBody>
      </p:sp>
      <p:sp>
        <p:nvSpPr>
          <p:cNvPr id="1099" name="Google Shape;1099;p106"/>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100" name="Google Shape;1100;p106"/>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101" name="Google Shape;1101;p106"/>
          <p:cNvSpPr txBox="1"/>
          <p:nvPr/>
        </p:nvSpPr>
        <p:spPr>
          <a:xfrm>
            <a:off x="916939" y="1736801"/>
            <a:ext cx="10086340" cy="4236720"/>
          </a:xfrm>
          <a:prstGeom prst="rect">
            <a:avLst/>
          </a:prstGeom>
          <a:noFill/>
          <a:ln>
            <a:noFill/>
          </a:ln>
        </p:spPr>
        <p:txBody>
          <a:bodyPr anchorCtr="0" anchor="t" bIns="0" lIns="0" spcFirstLastPara="1" rIns="0" wrap="square" tIns="132075">
            <a:spAutoFit/>
          </a:bodyPr>
          <a:lstStyle/>
          <a:p>
            <a:pPr indent="0" lvl="0" marL="12700" marR="81280" rtl="0" algn="l">
              <a:lnSpc>
                <a:spcPct val="70100"/>
              </a:lnSpc>
              <a:spcBef>
                <a:spcPts val="0"/>
              </a:spcBef>
              <a:spcAft>
                <a:spcPts val="0"/>
              </a:spcAft>
              <a:buClr>
                <a:srgbClr val="000000"/>
              </a:buClr>
              <a:buSzPts val="2600"/>
              <a:buFont typeface="Arial"/>
              <a:buNone/>
            </a:pPr>
            <a:r>
              <a:rPr b="0" i="1" lang="en-US" sz="2600" u="none" cap="none" strike="noStrike">
                <a:solidFill>
                  <a:schemeClr val="dk1"/>
                </a:solidFill>
                <a:latin typeface="Calibri"/>
                <a:ea typeface="Calibri"/>
                <a:cs typeface="Calibri"/>
                <a:sym typeface="Calibri"/>
              </a:rPr>
              <a:t>The activations of procedures during the running of an entire program	can  be represented as tree structure called as activation tree.</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50"/>
              <a:buFont typeface="Arial"/>
              <a:buNone/>
            </a:pPr>
            <a:r>
              <a:t/>
            </a:r>
            <a:endParaRPr b="0" i="0" sz="2650" u="none" cap="none" strike="noStrike">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 the tree each node corresponds to one activation</a:t>
            </a:r>
            <a:endParaRPr b="0" i="0" sz="2600" u="none" cap="none" strike="noStrike">
              <a:solidFill>
                <a:schemeClr val="dk1"/>
              </a:solidFill>
              <a:latin typeface="Calibri"/>
              <a:ea typeface="Calibri"/>
              <a:cs typeface="Calibri"/>
              <a:sym typeface="Calibri"/>
            </a:endParaRPr>
          </a:p>
          <a:p>
            <a:pPr indent="-228600" lvl="0" marL="241300" marR="5080" rtl="0" algn="l">
              <a:lnSpc>
                <a:spcPct val="70100"/>
              </a:lnSpc>
              <a:spcBef>
                <a:spcPts val="100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root is the activation of the "main" procedure that initiates execution  of the program.</a:t>
            </a:r>
            <a:endParaRPr b="0" i="0" sz="2600" u="none" cap="none" strike="noStrike">
              <a:solidFill>
                <a:schemeClr val="dk1"/>
              </a:solidFill>
              <a:latin typeface="Calibri"/>
              <a:ea typeface="Calibri"/>
              <a:cs typeface="Calibri"/>
              <a:sym typeface="Calibri"/>
            </a:endParaRPr>
          </a:p>
          <a:p>
            <a:pPr indent="-228600" lvl="0" marL="241300" marR="511809" rtl="0" algn="l">
              <a:lnSpc>
                <a:spcPct val="70000"/>
              </a:lnSpc>
              <a:spcBef>
                <a:spcPts val="994"/>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At a node for an activation of procedure p, the children correspond to  activations of the procedures called by this activation of p.</a:t>
            </a:r>
            <a:endParaRPr b="0" i="0" sz="2600" u="none" cap="none" strike="noStrike">
              <a:solidFill>
                <a:schemeClr val="dk1"/>
              </a:solidFill>
              <a:latin typeface="Calibri"/>
              <a:ea typeface="Calibri"/>
              <a:cs typeface="Calibri"/>
              <a:sym typeface="Calibri"/>
            </a:endParaRPr>
          </a:p>
          <a:p>
            <a:pPr indent="-228600" lvl="0" marL="241300" marR="257809" rtl="0" algn="l">
              <a:lnSpc>
                <a:spcPct val="7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We show these activations in the order that they are called, from left to  right.</a:t>
            </a:r>
            <a:endParaRPr b="0" i="0" sz="2600" u="none" cap="none" strike="noStrike">
              <a:solidFill>
                <a:schemeClr val="dk1"/>
              </a:solidFill>
              <a:latin typeface="Calibri"/>
              <a:ea typeface="Calibri"/>
              <a:cs typeface="Calibri"/>
              <a:sym typeface="Calibri"/>
            </a:endParaRPr>
          </a:p>
          <a:p>
            <a:pPr indent="-228600" lvl="0" marL="241300" marR="621030" rtl="0" algn="l">
              <a:lnSpc>
                <a:spcPct val="70000"/>
              </a:lnSpc>
              <a:spcBef>
                <a:spcPts val="100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Notice that one child must finish before the activation to its right can  begin.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07"/>
          <p:cNvSpPr txBox="1"/>
          <p:nvPr/>
        </p:nvSpPr>
        <p:spPr>
          <a:xfrm>
            <a:off x="2822829" y="1618615"/>
            <a:ext cx="1377950" cy="125984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mic Sans MS"/>
                <a:ea typeface="Comic Sans MS"/>
                <a:cs typeface="Comic Sans MS"/>
                <a:sym typeface="Comic Sans MS"/>
              </a:rPr>
              <a:t>Sort</a:t>
            </a:r>
            <a:endParaRPr b="0" i="0" sz="2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55"/>
              </a:spcBef>
              <a:spcAft>
                <a:spcPts val="0"/>
              </a:spcAft>
              <a:buClr>
                <a:srgbClr val="000000"/>
              </a:buClr>
              <a:buSzPts val="2800"/>
              <a:buFont typeface="Arial"/>
              <a:buNone/>
            </a:pPr>
            <a:r>
              <a:t/>
            </a:r>
            <a:endParaRPr b="0" i="0" sz="2800" u="none" cap="none" strike="noStrike">
              <a:solidFill>
                <a:schemeClr val="dk1"/>
              </a:solidFill>
              <a:latin typeface="Comic Sans MS"/>
              <a:ea typeface="Comic Sans MS"/>
              <a:cs typeface="Comic Sans MS"/>
              <a:sym typeface="Comic Sans MS"/>
            </a:endParaRPr>
          </a:p>
          <a:p>
            <a:pPr indent="0" lvl="0" marL="0" marR="70485"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mic Sans MS"/>
                <a:ea typeface="Comic Sans MS"/>
                <a:cs typeface="Comic Sans MS"/>
                <a:sym typeface="Comic Sans MS"/>
              </a:rPr>
              <a:t>r	</a:t>
            </a:r>
            <a:r>
              <a:rPr b="0" i="0" lang="en-US" sz="1800" u="none" cap="none" strike="noStrike">
                <a:solidFill>
                  <a:schemeClr val="dk1"/>
                </a:solidFill>
                <a:latin typeface="Comic Sans MS"/>
                <a:ea typeface="Comic Sans MS"/>
                <a:cs typeface="Comic Sans MS"/>
                <a:sym typeface="Comic Sans MS"/>
              </a:rPr>
              <a:t>q(1,9)</a:t>
            </a:r>
            <a:endParaRPr b="0" i="0" sz="1800" u="none" cap="none" strike="noStrike">
              <a:solidFill>
                <a:schemeClr val="dk1"/>
              </a:solidFill>
              <a:latin typeface="Comic Sans MS"/>
              <a:ea typeface="Comic Sans MS"/>
              <a:cs typeface="Comic Sans MS"/>
              <a:sym typeface="Comic Sans MS"/>
            </a:endParaRPr>
          </a:p>
        </p:txBody>
      </p:sp>
      <p:sp>
        <p:nvSpPr>
          <p:cNvPr id="1107" name="Google Shape;1107;p107"/>
          <p:cNvSpPr txBox="1"/>
          <p:nvPr/>
        </p:nvSpPr>
        <p:spPr>
          <a:xfrm>
            <a:off x="2597657" y="3475685"/>
            <a:ext cx="6223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p(1,9)</a:t>
            </a:r>
            <a:endParaRPr b="0" i="0" sz="1800" u="none" cap="none" strike="noStrike">
              <a:solidFill>
                <a:schemeClr val="dk1"/>
              </a:solidFill>
              <a:latin typeface="Comic Sans MS"/>
              <a:ea typeface="Comic Sans MS"/>
              <a:cs typeface="Comic Sans MS"/>
              <a:sym typeface="Comic Sans MS"/>
            </a:endParaRPr>
          </a:p>
        </p:txBody>
      </p:sp>
      <p:sp>
        <p:nvSpPr>
          <p:cNvPr id="1108" name="Google Shape;1108;p107"/>
          <p:cNvSpPr txBox="1"/>
          <p:nvPr/>
        </p:nvSpPr>
        <p:spPr>
          <a:xfrm>
            <a:off x="3515105" y="3475685"/>
            <a:ext cx="6191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q(1,3)</a:t>
            </a:r>
            <a:endParaRPr b="0" i="0" sz="1800" u="none" cap="none" strike="noStrike">
              <a:solidFill>
                <a:schemeClr val="dk1"/>
              </a:solidFill>
              <a:latin typeface="Comic Sans MS"/>
              <a:ea typeface="Comic Sans MS"/>
              <a:cs typeface="Comic Sans MS"/>
              <a:sym typeface="Comic Sans MS"/>
            </a:endParaRPr>
          </a:p>
        </p:txBody>
      </p:sp>
      <p:sp>
        <p:nvSpPr>
          <p:cNvPr id="1109" name="Google Shape;1109;p107"/>
          <p:cNvSpPr txBox="1"/>
          <p:nvPr/>
        </p:nvSpPr>
        <p:spPr>
          <a:xfrm>
            <a:off x="7135114" y="3480942"/>
            <a:ext cx="6559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q(5,9)</a:t>
            </a:r>
            <a:endParaRPr b="0" i="0" sz="1800" u="none" cap="none" strike="noStrike">
              <a:solidFill>
                <a:schemeClr val="dk1"/>
              </a:solidFill>
              <a:latin typeface="Comic Sans MS"/>
              <a:ea typeface="Comic Sans MS"/>
              <a:cs typeface="Comic Sans MS"/>
              <a:sym typeface="Comic Sans MS"/>
            </a:endParaRPr>
          </a:p>
        </p:txBody>
      </p:sp>
      <p:sp>
        <p:nvSpPr>
          <p:cNvPr id="1110" name="Google Shape;1110;p107"/>
          <p:cNvSpPr txBox="1"/>
          <p:nvPr/>
        </p:nvSpPr>
        <p:spPr>
          <a:xfrm>
            <a:off x="2560701" y="4395596"/>
            <a:ext cx="6229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p(1,3)</a:t>
            </a:r>
            <a:endParaRPr b="0" i="0" sz="1800" u="none" cap="none" strike="noStrike">
              <a:solidFill>
                <a:schemeClr val="dk1"/>
              </a:solidFill>
              <a:latin typeface="Comic Sans MS"/>
              <a:ea typeface="Comic Sans MS"/>
              <a:cs typeface="Comic Sans MS"/>
              <a:sym typeface="Comic Sans MS"/>
            </a:endParaRPr>
          </a:p>
        </p:txBody>
      </p:sp>
      <p:sp>
        <p:nvSpPr>
          <p:cNvPr id="1111" name="Google Shape;1111;p107"/>
          <p:cNvSpPr txBox="1"/>
          <p:nvPr/>
        </p:nvSpPr>
        <p:spPr>
          <a:xfrm>
            <a:off x="3512058" y="4390770"/>
            <a:ext cx="6197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q(1,0)</a:t>
            </a:r>
            <a:endParaRPr b="0" i="0" sz="1800" u="none" cap="none" strike="noStrike">
              <a:solidFill>
                <a:schemeClr val="dk1"/>
              </a:solidFill>
              <a:latin typeface="Comic Sans MS"/>
              <a:ea typeface="Comic Sans MS"/>
              <a:cs typeface="Comic Sans MS"/>
              <a:sym typeface="Comic Sans MS"/>
            </a:endParaRPr>
          </a:p>
        </p:txBody>
      </p:sp>
      <p:sp>
        <p:nvSpPr>
          <p:cNvPr id="1112" name="Google Shape;1112;p107"/>
          <p:cNvSpPr txBox="1"/>
          <p:nvPr/>
        </p:nvSpPr>
        <p:spPr>
          <a:xfrm>
            <a:off x="4410583" y="4390770"/>
            <a:ext cx="6559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q(2,3)</a:t>
            </a:r>
            <a:endParaRPr b="0" i="0" sz="1800" u="none" cap="none" strike="noStrike">
              <a:solidFill>
                <a:schemeClr val="dk1"/>
              </a:solidFill>
              <a:latin typeface="Comic Sans MS"/>
              <a:ea typeface="Comic Sans MS"/>
              <a:cs typeface="Comic Sans MS"/>
              <a:sym typeface="Comic Sans MS"/>
            </a:endParaRPr>
          </a:p>
        </p:txBody>
      </p:sp>
      <p:sp>
        <p:nvSpPr>
          <p:cNvPr id="1113" name="Google Shape;1113;p107"/>
          <p:cNvSpPr txBox="1"/>
          <p:nvPr/>
        </p:nvSpPr>
        <p:spPr>
          <a:xfrm>
            <a:off x="3456559" y="5309692"/>
            <a:ext cx="6597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p(2,3)</a:t>
            </a:r>
            <a:endParaRPr b="0" i="0" sz="1800" u="none" cap="none" strike="noStrike">
              <a:solidFill>
                <a:schemeClr val="dk1"/>
              </a:solidFill>
              <a:latin typeface="Comic Sans MS"/>
              <a:ea typeface="Comic Sans MS"/>
              <a:cs typeface="Comic Sans MS"/>
              <a:sym typeface="Comic Sans MS"/>
            </a:endParaRPr>
          </a:p>
        </p:txBody>
      </p:sp>
      <p:sp>
        <p:nvSpPr>
          <p:cNvPr id="1114" name="Google Shape;1114;p107"/>
          <p:cNvSpPr txBox="1"/>
          <p:nvPr/>
        </p:nvSpPr>
        <p:spPr>
          <a:xfrm>
            <a:off x="4486783" y="5309692"/>
            <a:ext cx="6191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q(2,1)</a:t>
            </a:r>
            <a:endParaRPr b="0" i="0" sz="1800" u="none" cap="none" strike="noStrike">
              <a:solidFill>
                <a:schemeClr val="dk1"/>
              </a:solidFill>
              <a:latin typeface="Comic Sans MS"/>
              <a:ea typeface="Comic Sans MS"/>
              <a:cs typeface="Comic Sans MS"/>
              <a:sym typeface="Comic Sans MS"/>
            </a:endParaRPr>
          </a:p>
        </p:txBody>
      </p:sp>
      <p:sp>
        <p:nvSpPr>
          <p:cNvPr id="1115" name="Google Shape;1115;p107"/>
          <p:cNvSpPr txBox="1"/>
          <p:nvPr/>
        </p:nvSpPr>
        <p:spPr>
          <a:xfrm>
            <a:off x="5382259" y="5309692"/>
            <a:ext cx="6559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q(3,3)</a:t>
            </a:r>
            <a:endParaRPr b="0" i="0" sz="1800" u="none" cap="none" strike="noStrike">
              <a:solidFill>
                <a:schemeClr val="dk1"/>
              </a:solidFill>
              <a:latin typeface="Comic Sans MS"/>
              <a:ea typeface="Comic Sans MS"/>
              <a:cs typeface="Comic Sans MS"/>
              <a:sym typeface="Comic Sans MS"/>
            </a:endParaRPr>
          </a:p>
        </p:txBody>
      </p:sp>
      <p:sp>
        <p:nvSpPr>
          <p:cNvPr id="1116" name="Google Shape;1116;p107"/>
          <p:cNvSpPr txBox="1"/>
          <p:nvPr/>
        </p:nvSpPr>
        <p:spPr>
          <a:xfrm>
            <a:off x="5794375" y="4395596"/>
            <a:ext cx="1066165" cy="57467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p(5,9)</a:t>
            </a:r>
            <a:endParaRPr b="0" i="0" sz="1800" u="none" cap="none" strike="noStrike">
              <a:solidFill>
                <a:schemeClr val="dk1"/>
              </a:solidFill>
              <a:latin typeface="Comic Sans MS"/>
              <a:ea typeface="Comic Sans MS"/>
              <a:cs typeface="Comic Sans MS"/>
              <a:sym typeface="Comic Sans MS"/>
            </a:endParaRPr>
          </a:p>
          <a:p>
            <a:pPr indent="0" lvl="0" marL="0" marR="36195" rtl="0" algn="r">
              <a:lnSpc>
                <a:spcPct val="100000"/>
              </a:lnSpc>
              <a:spcBef>
                <a:spcPts val="0"/>
              </a:spcBef>
              <a:spcAft>
                <a:spcPts val="0"/>
              </a:spcAft>
              <a:buClr>
                <a:srgbClr val="000000"/>
              </a:buClr>
              <a:buSzPts val="1800"/>
              <a:buFont typeface="Arial"/>
              <a:buNone/>
            </a:pPr>
            <a:r>
              <a:rPr b="0" i="0" lang="en-US" sz="1800" u="none" cap="none" strike="noStrike">
                <a:solidFill>
                  <a:srgbClr val="9900CC"/>
                </a:solidFill>
                <a:latin typeface="Comic Sans MS"/>
                <a:ea typeface="Comic Sans MS"/>
                <a:cs typeface="Comic Sans MS"/>
                <a:sym typeface="Comic Sans MS"/>
              </a:rPr>
              <a:t>returns 6</a:t>
            </a:r>
            <a:endParaRPr b="0" i="0" sz="1800" u="none" cap="none" strike="noStrike">
              <a:solidFill>
                <a:schemeClr val="dk1"/>
              </a:solidFill>
              <a:latin typeface="Comic Sans MS"/>
              <a:ea typeface="Comic Sans MS"/>
              <a:cs typeface="Comic Sans MS"/>
              <a:sym typeface="Comic Sans MS"/>
            </a:endParaRPr>
          </a:p>
        </p:txBody>
      </p:sp>
      <p:sp>
        <p:nvSpPr>
          <p:cNvPr id="1117" name="Google Shape;1117;p107"/>
          <p:cNvSpPr txBox="1"/>
          <p:nvPr/>
        </p:nvSpPr>
        <p:spPr>
          <a:xfrm>
            <a:off x="7135114" y="4395596"/>
            <a:ext cx="6559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q(5,5)</a:t>
            </a:r>
            <a:endParaRPr b="0" i="0" sz="1800" u="none" cap="none" strike="noStrike">
              <a:solidFill>
                <a:schemeClr val="dk1"/>
              </a:solidFill>
              <a:latin typeface="Comic Sans MS"/>
              <a:ea typeface="Comic Sans MS"/>
              <a:cs typeface="Comic Sans MS"/>
              <a:sym typeface="Comic Sans MS"/>
            </a:endParaRPr>
          </a:p>
        </p:txBody>
      </p:sp>
      <p:sp>
        <p:nvSpPr>
          <p:cNvPr id="1118" name="Google Shape;1118;p107"/>
          <p:cNvSpPr txBox="1"/>
          <p:nvPr/>
        </p:nvSpPr>
        <p:spPr>
          <a:xfrm>
            <a:off x="8125714" y="4395596"/>
            <a:ext cx="6559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q(7,9)</a:t>
            </a:r>
            <a:endParaRPr b="0" i="0" sz="1800" u="none" cap="none" strike="noStrike">
              <a:solidFill>
                <a:schemeClr val="dk1"/>
              </a:solidFill>
              <a:latin typeface="Comic Sans MS"/>
              <a:ea typeface="Comic Sans MS"/>
              <a:cs typeface="Comic Sans MS"/>
              <a:sym typeface="Comic Sans MS"/>
            </a:endParaRPr>
          </a:p>
        </p:txBody>
      </p:sp>
      <p:sp>
        <p:nvSpPr>
          <p:cNvPr id="1119" name="Google Shape;1119;p107"/>
          <p:cNvSpPr txBox="1"/>
          <p:nvPr/>
        </p:nvSpPr>
        <p:spPr>
          <a:xfrm>
            <a:off x="6709029" y="5233492"/>
            <a:ext cx="1066800" cy="57531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p(7,9)</a:t>
            </a:r>
            <a:endParaRPr b="0" i="0" sz="1800" u="none" cap="none" strike="noStrike">
              <a:solidFill>
                <a:schemeClr val="dk1"/>
              </a:solidFill>
              <a:latin typeface="Comic Sans MS"/>
              <a:ea typeface="Comic Sans MS"/>
              <a:cs typeface="Comic Sans MS"/>
              <a:sym typeface="Comic Sans MS"/>
            </a:endParaRPr>
          </a:p>
          <a:p>
            <a:pPr indent="0" lvl="0" marL="0" marR="36195" rtl="0" algn="r">
              <a:lnSpc>
                <a:spcPct val="100000"/>
              </a:lnSpc>
              <a:spcBef>
                <a:spcPts val="5"/>
              </a:spcBef>
              <a:spcAft>
                <a:spcPts val="0"/>
              </a:spcAft>
              <a:buClr>
                <a:srgbClr val="000000"/>
              </a:buClr>
              <a:buSzPts val="1800"/>
              <a:buFont typeface="Arial"/>
              <a:buNone/>
            </a:pPr>
            <a:r>
              <a:rPr b="0" i="0" lang="en-US" sz="1800" u="none" cap="none" strike="noStrike">
                <a:solidFill>
                  <a:srgbClr val="9900CC"/>
                </a:solidFill>
                <a:latin typeface="Comic Sans MS"/>
                <a:ea typeface="Comic Sans MS"/>
                <a:cs typeface="Comic Sans MS"/>
                <a:sym typeface="Comic Sans MS"/>
              </a:rPr>
              <a:t>returns 8</a:t>
            </a:r>
            <a:endParaRPr b="0" i="0" sz="1800" u="none" cap="none" strike="noStrike">
              <a:solidFill>
                <a:schemeClr val="dk1"/>
              </a:solidFill>
              <a:latin typeface="Comic Sans MS"/>
              <a:ea typeface="Comic Sans MS"/>
              <a:cs typeface="Comic Sans MS"/>
              <a:sym typeface="Comic Sans MS"/>
            </a:endParaRPr>
          </a:p>
        </p:txBody>
      </p:sp>
      <p:sp>
        <p:nvSpPr>
          <p:cNvPr id="1120" name="Google Shape;1120;p107"/>
          <p:cNvSpPr txBox="1"/>
          <p:nvPr/>
        </p:nvSpPr>
        <p:spPr>
          <a:xfrm>
            <a:off x="8125714" y="5233492"/>
            <a:ext cx="6559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q(7,7)</a:t>
            </a:r>
            <a:endParaRPr b="0" i="0" sz="1800" u="none" cap="none" strike="noStrike">
              <a:solidFill>
                <a:schemeClr val="dk1"/>
              </a:solidFill>
              <a:latin typeface="Comic Sans MS"/>
              <a:ea typeface="Comic Sans MS"/>
              <a:cs typeface="Comic Sans MS"/>
              <a:sym typeface="Comic Sans MS"/>
            </a:endParaRPr>
          </a:p>
        </p:txBody>
      </p:sp>
      <p:sp>
        <p:nvSpPr>
          <p:cNvPr id="1121" name="Google Shape;1121;p107"/>
          <p:cNvSpPr txBox="1"/>
          <p:nvPr/>
        </p:nvSpPr>
        <p:spPr>
          <a:xfrm>
            <a:off x="9040494" y="5233492"/>
            <a:ext cx="6559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q(9,9)</a:t>
            </a:r>
            <a:endParaRPr b="0" i="0" sz="1800" u="none" cap="none" strike="noStrike">
              <a:solidFill>
                <a:schemeClr val="dk1"/>
              </a:solidFill>
              <a:latin typeface="Comic Sans MS"/>
              <a:ea typeface="Comic Sans MS"/>
              <a:cs typeface="Comic Sans MS"/>
              <a:sym typeface="Comic Sans MS"/>
            </a:endParaRPr>
          </a:p>
        </p:txBody>
      </p:sp>
      <p:sp>
        <p:nvSpPr>
          <p:cNvPr id="1122" name="Google Shape;1122;p107"/>
          <p:cNvSpPr/>
          <p:nvPr/>
        </p:nvSpPr>
        <p:spPr>
          <a:xfrm>
            <a:off x="3015995" y="2011679"/>
            <a:ext cx="685800" cy="609600"/>
          </a:xfrm>
          <a:custGeom>
            <a:rect b="b" l="l" r="r" t="t"/>
            <a:pathLst>
              <a:path extrusionOk="0" h="609600" w="685800">
                <a:moveTo>
                  <a:pt x="6858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3" name="Google Shape;1123;p107"/>
          <p:cNvSpPr/>
          <p:nvPr/>
        </p:nvSpPr>
        <p:spPr>
          <a:xfrm>
            <a:off x="3854196" y="2011679"/>
            <a:ext cx="0" cy="533400"/>
          </a:xfrm>
          <a:custGeom>
            <a:rect b="b" l="l" r="r" t="t"/>
            <a:pathLst>
              <a:path extrusionOk="0" h="533400" w="120000">
                <a:moveTo>
                  <a:pt x="0" y="0"/>
                </a:moveTo>
                <a:lnTo>
                  <a:pt x="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4" name="Google Shape;1124;p107"/>
          <p:cNvSpPr/>
          <p:nvPr/>
        </p:nvSpPr>
        <p:spPr>
          <a:xfrm>
            <a:off x="2939795" y="2926079"/>
            <a:ext cx="762000" cy="533400"/>
          </a:xfrm>
          <a:custGeom>
            <a:rect b="b" l="l" r="r" t="t"/>
            <a:pathLst>
              <a:path extrusionOk="0" h="533400" w="762000">
                <a:moveTo>
                  <a:pt x="762000" y="0"/>
                </a:moveTo>
                <a:lnTo>
                  <a:pt x="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5" name="Google Shape;1125;p107"/>
          <p:cNvSpPr/>
          <p:nvPr/>
        </p:nvSpPr>
        <p:spPr>
          <a:xfrm>
            <a:off x="3854196" y="2926079"/>
            <a:ext cx="0" cy="533400"/>
          </a:xfrm>
          <a:custGeom>
            <a:rect b="b" l="l" r="r" t="t"/>
            <a:pathLst>
              <a:path extrusionOk="0" h="533400" w="120000">
                <a:moveTo>
                  <a:pt x="0" y="0"/>
                </a:moveTo>
                <a:lnTo>
                  <a:pt x="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26" name="Google Shape;1126;p107"/>
          <p:cNvGrpSpPr/>
          <p:nvPr/>
        </p:nvGrpSpPr>
        <p:grpSpPr>
          <a:xfrm>
            <a:off x="4006595" y="54864"/>
            <a:ext cx="7491984" cy="3404616"/>
            <a:chOff x="4006595" y="54864"/>
            <a:chExt cx="7491984" cy="3404616"/>
          </a:xfrm>
        </p:grpSpPr>
        <p:sp>
          <p:nvSpPr>
            <p:cNvPr id="1127" name="Google Shape;1127;p107"/>
            <p:cNvSpPr/>
            <p:nvPr/>
          </p:nvSpPr>
          <p:spPr>
            <a:xfrm>
              <a:off x="4006595" y="2926080"/>
              <a:ext cx="3200400" cy="533400"/>
            </a:xfrm>
            <a:custGeom>
              <a:rect b="b" l="l" r="r" t="t"/>
              <a:pathLst>
                <a:path extrusionOk="0" h="533400" w="3200400">
                  <a:moveTo>
                    <a:pt x="0" y="0"/>
                  </a:moveTo>
                  <a:lnTo>
                    <a:pt x="320040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8" name="Google Shape;1128;p107"/>
            <p:cNvPicPr preferRelativeResize="0"/>
            <p:nvPr/>
          </p:nvPicPr>
          <p:blipFill rotWithShape="1">
            <a:blip r:embed="rId3">
              <a:alphaModFix/>
            </a:blip>
            <a:srcRect b="0" l="0" r="0" t="0"/>
            <a:stretch/>
          </p:blipFill>
          <p:spPr>
            <a:xfrm>
              <a:off x="7184135" y="54864"/>
              <a:ext cx="4314444" cy="3238500"/>
            </a:xfrm>
            <a:prstGeom prst="rect">
              <a:avLst/>
            </a:prstGeom>
            <a:noFill/>
            <a:ln>
              <a:noFill/>
            </a:ln>
          </p:spPr>
        </p:pic>
      </p:grpSp>
      <p:sp>
        <p:nvSpPr>
          <p:cNvPr id="1129" name="Google Shape;1129;p107"/>
          <p:cNvSpPr/>
          <p:nvPr/>
        </p:nvSpPr>
        <p:spPr>
          <a:xfrm>
            <a:off x="3854196" y="3840479"/>
            <a:ext cx="0" cy="533400"/>
          </a:xfrm>
          <a:custGeom>
            <a:rect b="b" l="l" r="r" t="t"/>
            <a:pathLst>
              <a:path extrusionOk="0" h="533400" w="120000">
                <a:moveTo>
                  <a:pt x="0" y="0"/>
                </a:moveTo>
                <a:lnTo>
                  <a:pt x="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0" name="Google Shape;1130;p107"/>
          <p:cNvSpPr/>
          <p:nvPr/>
        </p:nvSpPr>
        <p:spPr>
          <a:xfrm>
            <a:off x="2939795" y="3840479"/>
            <a:ext cx="762000" cy="533400"/>
          </a:xfrm>
          <a:custGeom>
            <a:rect b="b" l="l" r="r" t="t"/>
            <a:pathLst>
              <a:path extrusionOk="0" h="533400" w="762000">
                <a:moveTo>
                  <a:pt x="762000" y="0"/>
                </a:moveTo>
                <a:lnTo>
                  <a:pt x="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1" name="Google Shape;1131;p107"/>
          <p:cNvSpPr/>
          <p:nvPr/>
        </p:nvSpPr>
        <p:spPr>
          <a:xfrm>
            <a:off x="4006596" y="3840479"/>
            <a:ext cx="762000" cy="533400"/>
          </a:xfrm>
          <a:custGeom>
            <a:rect b="b" l="l" r="r" t="t"/>
            <a:pathLst>
              <a:path extrusionOk="0" h="533400" w="762000">
                <a:moveTo>
                  <a:pt x="0" y="0"/>
                </a:moveTo>
                <a:lnTo>
                  <a:pt x="762000" y="533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2" name="Google Shape;1132;p107"/>
          <p:cNvSpPr/>
          <p:nvPr/>
        </p:nvSpPr>
        <p:spPr>
          <a:xfrm>
            <a:off x="4768596" y="4678679"/>
            <a:ext cx="0" cy="609600"/>
          </a:xfrm>
          <a:custGeom>
            <a:rect b="b" l="l" r="r" t="t"/>
            <a:pathLst>
              <a:path extrusionOk="0" h="609600" w="120000">
                <a:moveTo>
                  <a:pt x="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3" name="Google Shape;1133;p107"/>
          <p:cNvSpPr/>
          <p:nvPr/>
        </p:nvSpPr>
        <p:spPr>
          <a:xfrm>
            <a:off x="3854196" y="4678679"/>
            <a:ext cx="762000" cy="609600"/>
          </a:xfrm>
          <a:custGeom>
            <a:rect b="b" l="l" r="r" t="t"/>
            <a:pathLst>
              <a:path extrusionOk="0" h="609600" w="762000">
                <a:moveTo>
                  <a:pt x="7620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4" name="Google Shape;1134;p107"/>
          <p:cNvSpPr/>
          <p:nvPr/>
        </p:nvSpPr>
        <p:spPr>
          <a:xfrm>
            <a:off x="4920996" y="4678679"/>
            <a:ext cx="762000" cy="60960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5" name="Google Shape;1135;p107"/>
          <p:cNvSpPr/>
          <p:nvPr/>
        </p:nvSpPr>
        <p:spPr>
          <a:xfrm>
            <a:off x="7511795" y="3764279"/>
            <a:ext cx="0" cy="609600"/>
          </a:xfrm>
          <a:custGeom>
            <a:rect b="b" l="l" r="r" t="t"/>
            <a:pathLst>
              <a:path extrusionOk="0" h="609600" w="120000">
                <a:moveTo>
                  <a:pt x="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6" name="Google Shape;1136;p107"/>
          <p:cNvSpPr/>
          <p:nvPr/>
        </p:nvSpPr>
        <p:spPr>
          <a:xfrm>
            <a:off x="6597395" y="3764279"/>
            <a:ext cx="762000" cy="609600"/>
          </a:xfrm>
          <a:custGeom>
            <a:rect b="b" l="l" r="r" t="t"/>
            <a:pathLst>
              <a:path extrusionOk="0" h="609600" w="762000">
                <a:moveTo>
                  <a:pt x="7620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7" name="Google Shape;1137;p107"/>
          <p:cNvSpPr/>
          <p:nvPr/>
        </p:nvSpPr>
        <p:spPr>
          <a:xfrm>
            <a:off x="7664195" y="3764279"/>
            <a:ext cx="762000" cy="60960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8" name="Google Shape;1138;p107"/>
          <p:cNvSpPr/>
          <p:nvPr/>
        </p:nvSpPr>
        <p:spPr>
          <a:xfrm>
            <a:off x="8426195" y="4754879"/>
            <a:ext cx="0" cy="457200"/>
          </a:xfrm>
          <a:custGeom>
            <a:rect b="b" l="l" r="r" t="t"/>
            <a:pathLst>
              <a:path extrusionOk="0" h="457200" w="120000">
                <a:moveTo>
                  <a:pt x="0" y="0"/>
                </a:moveTo>
                <a:lnTo>
                  <a:pt x="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9" name="Google Shape;1139;p107"/>
          <p:cNvSpPr/>
          <p:nvPr/>
        </p:nvSpPr>
        <p:spPr>
          <a:xfrm>
            <a:off x="7511795" y="4754879"/>
            <a:ext cx="762000" cy="457200"/>
          </a:xfrm>
          <a:custGeom>
            <a:rect b="b" l="l" r="r" t="t"/>
            <a:pathLst>
              <a:path extrusionOk="0" h="457200" w="762000">
                <a:moveTo>
                  <a:pt x="762000" y="0"/>
                </a:moveTo>
                <a:lnTo>
                  <a:pt x="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0" name="Google Shape;1140;p107"/>
          <p:cNvSpPr/>
          <p:nvPr/>
        </p:nvSpPr>
        <p:spPr>
          <a:xfrm>
            <a:off x="8578595" y="4754879"/>
            <a:ext cx="762000" cy="457200"/>
          </a:xfrm>
          <a:custGeom>
            <a:rect b="b" l="l" r="r" t="t"/>
            <a:pathLst>
              <a:path extrusionOk="0" h="457200" w="762000">
                <a:moveTo>
                  <a:pt x="0" y="0"/>
                </a:moveTo>
                <a:lnTo>
                  <a:pt x="7620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1" name="Google Shape;1141;p107"/>
          <p:cNvSpPr txBox="1"/>
          <p:nvPr>
            <p:ph type="title"/>
          </p:nvPr>
        </p:nvSpPr>
        <p:spPr>
          <a:xfrm>
            <a:off x="395427" y="203657"/>
            <a:ext cx="3758565" cy="6350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rgbClr val="3333CC"/>
              </a:buClr>
              <a:buSzPts val="4000"/>
              <a:buFont typeface="Comic Sans MS"/>
              <a:buNone/>
            </a:pPr>
            <a:r>
              <a:rPr lang="en-US" sz="4000">
                <a:solidFill>
                  <a:srgbClr val="3333CC"/>
                </a:solidFill>
                <a:latin typeface="Comic Sans MS"/>
                <a:ea typeface="Comic Sans MS"/>
                <a:cs typeface="Comic Sans MS"/>
                <a:sym typeface="Comic Sans MS"/>
              </a:rPr>
              <a:t>Activation Tree</a:t>
            </a:r>
            <a:endParaRPr sz="4000">
              <a:latin typeface="Comic Sans MS"/>
              <a:ea typeface="Comic Sans MS"/>
              <a:cs typeface="Comic Sans MS"/>
              <a:sym typeface="Comic Sans MS"/>
            </a:endParaRPr>
          </a:p>
        </p:txBody>
      </p:sp>
      <p:sp>
        <p:nvSpPr>
          <p:cNvPr id="1142" name="Google Shape;1142;p107"/>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400">
              <a:solidFill>
                <a:srgbClr val="888888"/>
              </a:solidFill>
              <a:latin typeface="Comic Sans MS"/>
              <a:ea typeface="Comic Sans MS"/>
              <a:cs typeface="Comic Sans MS"/>
              <a:sym typeface="Comic Sans MS"/>
            </a:endParaRPr>
          </a:p>
        </p:txBody>
      </p:sp>
      <p:sp>
        <p:nvSpPr>
          <p:cNvPr id="1143" name="Google Shape;1143;p107"/>
          <p:cNvSpPr txBox="1"/>
          <p:nvPr/>
        </p:nvSpPr>
        <p:spPr>
          <a:xfrm>
            <a:off x="1983994" y="3679317"/>
            <a:ext cx="10356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9900CC"/>
                </a:solidFill>
                <a:latin typeface="Comic Sans MS"/>
                <a:ea typeface="Comic Sans MS"/>
                <a:cs typeface="Comic Sans MS"/>
                <a:sym typeface="Comic Sans MS"/>
              </a:rPr>
              <a:t>returns 4</a:t>
            </a:r>
            <a:endParaRPr b="0" i="0" sz="1800" u="none" cap="none" strike="noStrike">
              <a:solidFill>
                <a:schemeClr val="dk1"/>
              </a:solidFill>
              <a:latin typeface="Comic Sans MS"/>
              <a:ea typeface="Comic Sans MS"/>
              <a:cs typeface="Comic Sans MS"/>
              <a:sym typeface="Comic Sans MS"/>
            </a:endParaRPr>
          </a:p>
        </p:txBody>
      </p:sp>
      <p:sp>
        <p:nvSpPr>
          <p:cNvPr id="1144" name="Google Shape;1144;p107"/>
          <p:cNvSpPr txBox="1"/>
          <p:nvPr/>
        </p:nvSpPr>
        <p:spPr>
          <a:xfrm>
            <a:off x="2060194" y="4594097"/>
            <a:ext cx="99821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9900CC"/>
                </a:solidFill>
                <a:latin typeface="Comic Sans MS"/>
                <a:ea typeface="Comic Sans MS"/>
                <a:cs typeface="Comic Sans MS"/>
                <a:sym typeface="Comic Sans MS"/>
              </a:rPr>
              <a:t>returns 1</a:t>
            </a:r>
            <a:endParaRPr b="0" i="0" sz="1800" u="none" cap="none" strike="noStrike">
              <a:solidFill>
                <a:schemeClr val="dk1"/>
              </a:solidFill>
              <a:latin typeface="Comic Sans MS"/>
              <a:ea typeface="Comic Sans MS"/>
              <a:cs typeface="Comic Sans MS"/>
              <a:sym typeface="Comic Sans MS"/>
            </a:endParaRPr>
          </a:p>
        </p:txBody>
      </p:sp>
      <p:sp>
        <p:nvSpPr>
          <p:cNvPr id="1145" name="Google Shape;1145;p107"/>
          <p:cNvSpPr txBox="1"/>
          <p:nvPr/>
        </p:nvSpPr>
        <p:spPr>
          <a:xfrm>
            <a:off x="2974594" y="5508752"/>
            <a:ext cx="10350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9900CC"/>
                </a:solidFill>
                <a:latin typeface="Comic Sans MS"/>
                <a:ea typeface="Comic Sans MS"/>
                <a:cs typeface="Comic Sans MS"/>
                <a:sym typeface="Comic Sans MS"/>
              </a:rPr>
              <a:t>returns 2</a:t>
            </a:r>
            <a:endParaRPr b="0" i="0" sz="18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8"/>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400">
              <a:solidFill>
                <a:srgbClr val="888888"/>
              </a:solidFill>
              <a:latin typeface="Comic Sans MS"/>
              <a:ea typeface="Comic Sans MS"/>
              <a:cs typeface="Comic Sans MS"/>
              <a:sym typeface="Comic Sans MS"/>
            </a:endParaRPr>
          </a:p>
        </p:txBody>
      </p:sp>
      <p:sp>
        <p:nvSpPr>
          <p:cNvPr id="1151" name="Google Shape;1151;p108"/>
          <p:cNvSpPr txBox="1"/>
          <p:nvPr>
            <p:ph type="title"/>
          </p:nvPr>
        </p:nvSpPr>
        <p:spPr>
          <a:xfrm>
            <a:off x="916939" y="609676"/>
            <a:ext cx="294640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Control stack</a:t>
            </a:r>
            <a:endParaRPr sz="4400"/>
          </a:p>
        </p:txBody>
      </p:sp>
      <p:sp>
        <p:nvSpPr>
          <p:cNvPr id="1152" name="Google Shape;1152;p108"/>
          <p:cNvSpPr txBox="1"/>
          <p:nvPr/>
        </p:nvSpPr>
        <p:spPr>
          <a:xfrm>
            <a:off x="916939" y="1727657"/>
            <a:ext cx="9703435" cy="4202430"/>
          </a:xfrm>
          <a:prstGeom prst="rect">
            <a:avLst/>
          </a:prstGeom>
          <a:noFill/>
          <a:ln>
            <a:noFill/>
          </a:ln>
        </p:spPr>
        <p:txBody>
          <a:bodyPr anchorCtr="0" anchor="t" bIns="0" lIns="0" spcFirstLastPara="1" rIns="0" wrap="square" tIns="139700">
            <a:spAutoFit/>
          </a:bodyPr>
          <a:lstStyle/>
          <a:p>
            <a:pPr indent="-228600" lvl="0" marL="241300" marR="5080" rtl="0" algn="l">
              <a:lnSpc>
                <a:spcPct val="701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Flow	of control in program corresponds to depth first traversal of  activation tree</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3550"/>
              <a:buFont typeface="Arial"/>
              <a:buNone/>
            </a:pPr>
            <a:r>
              <a:t/>
            </a:r>
            <a:endParaRPr b="0" i="0" sz="3550" u="none" cap="none" strike="noStrike">
              <a:solidFill>
                <a:schemeClr val="dk1"/>
              </a:solidFill>
              <a:latin typeface="Calibri"/>
              <a:ea typeface="Calibri"/>
              <a:cs typeface="Calibri"/>
              <a:sym typeface="Calibri"/>
            </a:endParaRPr>
          </a:p>
          <a:p>
            <a:pPr indent="-228600" lvl="0" marL="241300" marR="511809" rtl="0" algn="l">
              <a:lnSpc>
                <a:spcPct val="7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a stack called control stack to keep track of live procedure  activations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550"/>
              <a:buFont typeface="Arial"/>
              <a:buNone/>
            </a:pPr>
            <a:r>
              <a:t/>
            </a:r>
            <a:endParaRPr b="0" i="0" sz="3550" u="none" cap="none" strike="noStrike">
              <a:solidFill>
                <a:schemeClr val="dk1"/>
              </a:solidFill>
              <a:latin typeface="Calibri"/>
              <a:ea typeface="Calibri"/>
              <a:cs typeface="Calibri"/>
              <a:sym typeface="Calibri"/>
            </a:endParaRPr>
          </a:p>
          <a:p>
            <a:pPr indent="-228600" lvl="0" marL="241300" marR="421005" rtl="0" algn="l">
              <a:lnSpc>
                <a:spcPct val="7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Push the node when activation begins and pop the node when  activation ends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3550"/>
              <a:buFont typeface="Arial"/>
              <a:buNone/>
            </a:pPr>
            <a:r>
              <a:t/>
            </a:r>
            <a:endParaRPr b="0" i="0" sz="3550" u="none" cap="none" strike="noStrike">
              <a:solidFill>
                <a:schemeClr val="dk1"/>
              </a:solidFill>
              <a:latin typeface="Calibri"/>
              <a:ea typeface="Calibri"/>
              <a:cs typeface="Calibri"/>
              <a:sym typeface="Calibri"/>
            </a:endParaRPr>
          </a:p>
          <a:p>
            <a:pPr indent="-228600" lvl="0" marL="241300" marR="132715" rtl="0" algn="l">
              <a:lnSpc>
                <a:spcPct val="7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the node n is at the top of the stack the stack contains the  nodes along the path from n to the root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09"/>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158" name="Google Shape;1158;p109"/>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
        <p:nvSpPr>
          <p:cNvPr id="1159" name="Google Shape;1159;p109"/>
          <p:cNvSpPr txBox="1"/>
          <p:nvPr>
            <p:ph type="title"/>
          </p:nvPr>
        </p:nvSpPr>
        <p:spPr>
          <a:xfrm>
            <a:off x="910844" y="2718942"/>
            <a:ext cx="7115809" cy="1763395"/>
          </a:xfrm>
          <a:prstGeom prst="rect">
            <a:avLst/>
          </a:prstGeom>
          <a:noFill/>
          <a:ln>
            <a:noFill/>
          </a:ln>
        </p:spPr>
        <p:txBody>
          <a:bodyPr anchorCtr="0" anchor="ctr" bIns="0" lIns="0" spcFirstLastPara="1" rIns="0" wrap="square" tIns="116200">
            <a:spAutoFit/>
          </a:bodyPr>
          <a:lstStyle/>
          <a:p>
            <a:pPr indent="0" lvl="0" marL="12700" marR="5080" rtl="0" algn="l">
              <a:lnSpc>
                <a:spcPct val="147272"/>
              </a:lnSpc>
              <a:spcBef>
                <a:spcPts val="0"/>
              </a:spcBef>
              <a:spcAft>
                <a:spcPts val="0"/>
              </a:spcAft>
              <a:buClr>
                <a:schemeClr val="dk1"/>
              </a:buClr>
              <a:buSzPts val="4400"/>
              <a:buFont typeface="Calibri"/>
              <a:buNone/>
            </a:pPr>
            <a:r>
              <a:rPr lang="en-US"/>
              <a:t>Run time Environment-  Storage Organization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0"/>
          <p:cNvSpPr txBox="1"/>
          <p:nvPr>
            <p:ph type="title"/>
          </p:nvPr>
        </p:nvSpPr>
        <p:spPr>
          <a:xfrm>
            <a:off x="916939" y="609676"/>
            <a:ext cx="46945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Storage Organization</a:t>
            </a:r>
            <a:endParaRPr sz="4400"/>
          </a:p>
        </p:txBody>
      </p:sp>
      <p:grpSp>
        <p:nvGrpSpPr>
          <p:cNvPr id="1165" name="Google Shape;1165;p110"/>
          <p:cNvGrpSpPr/>
          <p:nvPr/>
        </p:nvGrpSpPr>
        <p:grpSpPr>
          <a:xfrm>
            <a:off x="937260" y="4399788"/>
            <a:ext cx="9447276" cy="1173480"/>
            <a:chOff x="937260" y="4399788"/>
            <a:chExt cx="9447276" cy="1173480"/>
          </a:xfrm>
        </p:grpSpPr>
        <p:pic>
          <p:nvPicPr>
            <p:cNvPr id="1166" name="Google Shape;1166;p110"/>
            <p:cNvPicPr preferRelativeResize="0"/>
            <p:nvPr/>
          </p:nvPicPr>
          <p:blipFill rotWithShape="1">
            <a:blip r:embed="rId3">
              <a:alphaModFix/>
            </a:blip>
            <a:srcRect b="0" l="0" r="0" t="0"/>
            <a:stretch/>
          </p:blipFill>
          <p:spPr>
            <a:xfrm>
              <a:off x="1554480" y="4399788"/>
              <a:ext cx="1955292" cy="789432"/>
            </a:xfrm>
            <a:prstGeom prst="rect">
              <a:avLst/>
            </a:prstGeom>
            <a:noFill/>
            <a:ln>
              <a:noFill/>
            </a:ln>
          </p:spPr>
        </p:pic>
        <p:pic>
          <p:nvPicPr>
            <p:cNvPr id="1167" name="Google Shape;1167;p110"/>
            <p:cNvPicPr preferRelativeResize="0"/>
            <p:nvPr/>
          </p:nvPicPr>
          <p:blipFill rotWithShape="1">
            <a:blip r:embed="rId4">
              <a:alphaModFix/>
            </a:blip>
            <a:srcRect b="0" l="0" r="0" t="0"/>
            <a:stretch/>
          </p:blipFill>
          <p:spPr>
            <a:xfrm>
              <a:off x="3040380" y="4399788"/>
              <a:ext cx="2404872" cy="789432"/>
            </a:xfrm>
            <a:prstGeom prst="rect">
              <a:avLst/>
            </a:prstGeom>
            <a:noFill/>
            <a:ln>
              <a:noFill/>
            </a:ln>
          </p:spPr>
        </p:pic>
        <p:pic>
          <p:nvPicPr>
            <p:cNvPr id="1168" name="Google Shape;1168;p110"/>
            <p:cNvPicPr preferRelativeResize="0"/>
            <p:nvPr/>
          </p:nvPicPr>
          <p:blipFill rotWithShape="1">
            <a:blip r:embed="rId5">
              <a:alphaModFix/>
            </a:blip>
            <a:srcRect b="0" l="0" r="0" t="0"/>
            <a:stretch/>
          </p:blipFill>
          <p:spPr>
            <a:xfrm>
              <a:off x="4975860" y="4399788"/>
              <a:ext cx="5408676" cy="789432"/>
            </a:xfrm>
            <a:prstGeom prst="rect">
              <a:avLst/>
            </a:prstGeom>
            <a:noFill/>
            <a:ln>
              <a:noFill/>
            </a:ln>
          </p:spPr>
        </p:pic>
        <p:pic>
          <p:nvPicPr>
            <p:cNvPr id="1169" name="Google Shape;1169;p110"/>
            <p:cNvPicPr preferRelativeResize="0"/>
            <p:nvPr/>
          </p:nvPicPr>
          <p:blipFill rotWithShape="1">
            <a:blip r:embed="rId6">
              <a:alphaModFix/>
            </a:blip>
            <a:srcRect b="0" l="0" r="0" t="0"/>
            <a:stretch/>
          </p:blipFill>
          <p:spPr>
            <a:xfrm>
              <a:off x="937260" y="4783836"/>
              <a:ext cx="1894331" cy="789432"/>
            </a:xfrm>
            <a:prstGeom prst="rect">
              <a:avLst/>
            </a:prstGeom>
            <a:noFill/>
            <a:ln>
              <a:noFill/>
            </a:ln>
          </p:spPr>
        </p:pic>
      </p:grpSp>
      <p:sp>
        <p:nvSpPr>
          <p:cNvPr id="1170" name="Google Shape;1170;p110"/>
          <p:cNvSpPr txBox="1"/>
          <p:nvPr/>
        </p:nvSpPr>
        <p:spPr>
          <a:xfrm>
            <a:off x="916939" y="1706841"/>
            <a:ext cx="10238105" cy="3608704"/>
          </a:xfrm>
          <a:prstGeom prst="rect">
            <a:avLst/>
          </a:prstGeom>
          <a:noFill/>
          <a:ln>
            <a:noFill/>
          </a:ln>
        </p:spPr>
        <p:txBody>
          <a:bodyPr anchorCtr="0" anchor="t" bIns="0" lIns="0" spcFirstLastPara="1" rIns="0" wrap="square" tIns="98425">
            <a:sp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From the perspective of the compiler writer:</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The executing target program runs in its own logical address space in  which each program value has a location.</a:t>
            </a:r>
            <a:endParaRPr b="0" i="0" sz="2800" u="none" cap="none" strike="noStrike">
              <a:solidFill>
                <a:schemeClr val="dk1"/>
              </a:solidFill>
              <a:latin typeface="Calibri"/>
              <a:ea typeface="Calibri"/>
              <a:cs typeface="Calibri"/>
              <a:sym typeface="Calibri"/>
            </a:endParaRPr>
          </a:p>
          <a:p>
            <a:pPr indent="-228600" lvl="0" marL="241300" marR="584200" rtl="0" algn="l">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management and organization of this logical address space is  shared between the </a:t>
            </a:r>
            <a:r>
              <a:rPr b="1" i="1" lang="en-US" sz="2800" u="none" cap="none" strike="noStrike">
                <a:solidFill>
                  <a:srgbClr val="FF0000"/>
                </a:solidFill>
                <a:latin typeface="Calibri"/>
                <a:ea typeface="Calibri"/>
                <a:cs typeface="Calibri"/>
                <a:sym typeface="Calibri"/>
              </a:rPr>
              <a:t>compiler, operating system, and target  machine</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0" marL="241300" marR="1089660" rtl="0" algn="l">
              <a:lnSpc>
                <a:spcPct val="107857"/>
              </a:lnSpc>
              <a:spcBef>
                <a:spcPts val="99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0" i="1" lang="en-US" sz="2800" u="none" cap="none" strike="noStrike">
                <a:solidFill>
                  <a:srgbClr val="001F5F"/>
                </a:solidFill>
                <a:latin typeface="Calibri"/>
                <a:ea typeface="Calibri"/>
                <a:cs typeface="Calibri"/>
                <a:sym typeface="Calibri"/>
              </a:rPr>
              <a:t>operating system maps the logical addresses into physical  addresses</a:t>
            </a:r>
            <a:r>
              <a:rPr b="0" i="0" lang="en-US" sz="2800" u="none" cap="none" strike="noStrike">
                <a:solidFill>
                  <a:schemeClr val="dk1"/>
                </a:solidFill>
                <a:latin typeface="Calibri"/>
                <a:ea typeface="Calibri"/>
                <a:cs typeface="Calibri"/>
                <a:sym typeface="Calibri"/>
              </a:rPr>
              <a:t>, which are usually spread throughout memory.</a:t>
            </a:r>
            <a:endParaRPr b="0" i="0" sz="2800" u="none" cap="none" strike="noStrike">
              <a:solidFill>
                <a:schemeClr val="dk1"/>
              </a:solidFill>
              <a:latin typeface="Calibri"/>
              <a:ea typeface="Calibri"/>
              <a:cs typeface="Calibri"/>
              <a:sym typeface="Calibri"/>
            </a:endParaRPr>
          </a:p>
        </p:txBody>
      </p:sp>
      <p:sp>
        <p:nvSpPr>
          <p:cNvPr id="1171" name="Google Shape;1171;p110"/>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172" name="Google Shape;1172;p110"/>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11"/>
          <p:cNvSpPr txBox="1"/>
          <p:nvPr>
            <p:ph type="title"/>
          </p:nvPr>
        </p:nvSpPr>
        <p:spPr>
          <a:xfrm>
            <a:off x="193801" y="214581"/>
            <a:ext cx="590169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Logical vs Physical address</a:t>
            </a:r>
            <a:endParaRPr sz="4400"/>
          </a:p>
        </p:txBody>
      </p:sp>
      <p:pic>
        <p:nvPicPr>
          <p:cNvPr id="1178" name="Google Shape;1178;p111"/>
          <p:cNvPicPr preferRelativeResize="0"/>
          <p:nvPr/>
        </p:nvPicPr>
        <p:blipFill rotWithShape="1">
          <a:blip r:embed="rId3">
            <a:alphaModFix/>
          </a:blip>
          <a:srcRect b="0" l="0" r="0" t="0"/>
          <a:stretch/>
        </p:blipFill>
        <p:spPr>
          <a:xfrm>
            <a:off x="1171598" y="2266167"/>
            <a:ext cx="4753315" cy="2637726"/>
          </a:xfrm>
          <a:prstGeom prst="rect">
            <a:avLst/>
          </a:prstGeom>
          <a:noFill/>
          <a:ln>
            <a:noFill/>
          </a:ln>
        </p:spPr>
      </p:pic>
      <p:graphicFrame>
        <p:nvGraphicFramePr>
          <p:cNvPr id="1179" name="Google Shape;1179;p111"/>
          <p:cNvGraphicFramePr/>
          <p:nvPr/>
        </p:nvGraphicFramePr>
        <p:xfrm>
          <a:off x="6374167" y="1163144"/>
          <a:ext cx="3000000" cy="3000000"/>
        </p:xfrm>
        <a:graphic>
          <a:graphicData uri="http://schemas.openxmlformats.org/drawingml/2006/table">
            <a:tbl>
              <a:tblPr bandRow="1" firstRow="1">
                <a:noFill/>
                <a:tableStyleId>{A973F9C4-A40D-4897-9F9C-FA844AD5E5D4}</a:tableStyleId>
              </a:tblPr>
              <a:tblGrid>
                <a:gridCol w="1866825"/>
                <a:gridCol w="1551250"/>
                <a:gridCol w="1709025"/>
              </a:tblGrid>
              <a:tr h="537725">
                <a:tc>
                  <a:txBody>
                    <a:bodyPr/>
                    <a:lstStyle/>
                    <a:p>
                      <a:pPr indent="100329" lvl="0" marL="242570" marR="232409"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BASIS FOR  COMPARISON</a:t>
                      </a:r>
                      <a:endParaRPr sz="1400" u="none" cap="none" strike="noStrike">
                        <a:latin typeface="Arial"/>
                        <a:ea typeface="Arial"/>
                        <a:cs typeface="Arial"/>
                        <a:sym typeface="Arial"/>
                      </a:endParaRPr>
                    </a:p>
                  </a:txBody>
                  <a:tcPr marT="4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28575" lvl="0" marL="384175" marR="37465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LOGICAL  ADDRESS</a:t>
                      </a:r>
                      <a:endParaRPr sz="1400" u="none" cap="none" strike="noStrike">
                        <a:latin typeface="Arial"/>
                        <a:ea typeface="Arial"/>
                        <a:cs typeface="Arial"/>
                        <a:sym typeface="Arial"/>
                      </a:endParaRPr>
                    </a:p>
                  </a:txBody>
                  <a:tcPr marT="4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12700" lvl="0" marL="384175" marR="361315"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PHYSICAL  ADDRESS</a:t>
                      </a:r>
                      <a:endParaRPr sz="1400" u="none" cap="none" strike="noStrike">
                        <a:latin typeface="Arial"/>
                        <a:ea typeface="Arial"/>
                        <a:cs typeface="Arial"/>
                        <a:sym typeface="Arial"/>
                      </a:endParaRPr>
                    </a:p>
                  </a:txBody>
                  <a:tcPr marT="48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751075">
                <a:tc>
                  <a:txBody>
                    <a:bodyPr/>
                    <a:lstStyle/>
                    <a:p>
                      <a:pPr indent="0" lvl="0" marL="635"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Basic</a:t>
                      </a:r>
                      <a:endParaRPr sz="1400" u="none" cap="none" strike="noStrike">
                        <a:latin typeface="Arial"/>
                        <a:ea typeface="Arial"/>
                        <a:cs typeface="Arial"/>
                        <a:sym typeface="Arial"/>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56514" marR="19812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It is the virtual  address generated  by CPU</a:t>
                      </a:r>
                      <a:endParaRPr sz="1400" u="none" cap="none" strike="noStrike">
                        <a:latin typeface="Arial"/>
                        <a:ea typeface="Arial"/>
                        <a:cs typeface="Arial"/>
                        <a:sym typeface="Arial"/>
                      </a:endParaRPr>
                    </a:p>
                  </a:txBody>
                  <a:tcPr marT="4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6514" marR="84455"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The physical  address is a location  in a memory unit.</a:t>
                      </a:r>
                      <a:endParaRPr sz="1400" u="none" cap="none" strike="noStrike">
                        <a:latin typeface="Arial"/>
                        <a:ea typeface="Arial"/>
                        <a:cs typeface="Arial"/>
                        <a:sym typeface="Arial"/>
                      </a:endParaRPr>
                    </a:p>
                  </a:txBody>
                  <a:tcPr marT="4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04525">
                <a:tc>
                  <a:txBody>
                    <a:bodyPr/>
                    <a:lstStyle/>
                    <a:p>
                      <a:pPr indent="0" lvl="0" marL="127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Address Space</a:t>
                      </a:r>
                      <a:endParaRPr sz="1400" u="none" cap="none" strike="noStrike">
                        <a:latin typeface="Arial"/>
                        <a:ea typeface="Arial"/>
                        <a:cs typeface="Arial"/>
                        <a:sym typeface="Arial"/>
                      </a:endParaRPr>
                    </a:p>
                  </a:txBody>
                  <a:tcPr marT="4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56514" marR="6096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Set of all logical  addresses  generated by CPU in  reference to a  program is referred  as Logical Address  Space.</a:t>
                      </a:r>
                      <a:endParaRPr sz="1400" u="none" cap="none" strike="noStrike">
                        <a:latin typeface="Arial"/>
                        <a:ea typeface="Arial"/>
                        <a:cs typeface="Arial"/>
                        <a:sym typeface="Arial"/>
                      </a:endParaRPr>
                    </a:p>
                  </a:txBody>
                  <a:tcPr marT="4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6514" marR="8509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Set of all physical  addresses mapped  to the corresponding  logical addresses is  referred as Physical  Address.</a:t>
                      </a:r>
                      <a:endParaRPr sz="1400" u="none" cap="none" strike="noStrike">
                        <a:latin typeface="Arial"/>
                        <a:ea typeface="Arial"/>
                        <a:cs typeface="Arial"/>
                        <a:sym typeface="Arial"/>
                      </a:endParaRPr>
                    </a:p>
                  </a:txBody>
                  <a:tcPr marT="4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075">
                <a:tc>
                  <a:txBody>
                    <a:bodyPr/>
                    <a:lstStyle/>
                    <a:p>
                      <a:pPr indent="0" lvl="0" marL="1905"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Visibility</a:t>
                      </a:r>
                      <a:endParaRPr sz="1400" u="none" cap="none" strike="noStrike">
                        <a:latin typeface="Arial"/>
                        <a:ea typeface="Arial"/>
                        <a:cs typeface="Arial"/>
                        <a:sym typeface="Arial"/>
                      </a:endParaRPr>
                    </a:p>
                  </a:txBody>
                  <a:tcPr marT="4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56514" marR="200660" rtl="0" algn="just">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The user can view  the logical address  of a program.</a:t>
                      </a:r>
                      <a:endParaRPr sz="1400" u="none" cap="none" strike="noStrike">
                        <a:latin typeface="Arial"/>
                        <a:ea typeface="Arial"/>
                        <a:cs typeface="Arial"/>
                        <a:sym typeface="Arial"/>
                      </a:endParaRPr>
                    </a:p>
                  </a:txBody>
                  <a:tcPr marT="4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6514" marR="149225"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The user can never  view physical  address of program</a:t>
                      </a:r>
                      <a:endParaRPr sz="1400" u="none" cap="none" strike="noStrike">
                        <a:latin typeface="Arial"/>
                        <a:ea typeface="Arial"/>
                        <a:cs typeface="Arial"/>
                        <a:sym typeface="Arial"/>
                      </a:endParaRPr>
                    </a:p>
                  </a:txBody>
                  <a:tcPr marT="4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4400">
                <a:tc>
                  <a:txBody>
                    <a:bodyPr/>
                    <a:lstStyle/>
                    <a:p>
                      <a:pPr indent="0" lvl="0" marL="254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Access</a:t>
                      </a:r>
                      <a:endParaRPr sz="1400" u="none" cap="none" strike="noStrike">
                        <a:latin typeface="Arial"/>
                        <a:ea typeface="Arial"/>
                        <a:cs typeface="Arial"/>
                        <a:sym typeface="Arial"/>
                      </a:endParaRPr>
                    </a:p>
                  </a:txBody>
                  <a:tcPr marT="4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56514" marR="150495"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The user uses the  logical address to  access the physical  address.</a:t>
                      </a:r>
                      <a:endParaRPr sz="1400" u="none" cap="none" strike="noStrike">
                        <a:latin typeface="Arial"/>
                        <a:ea typeface="Arial"/>
                        <a:cs typeface="Arial"/>
                        <a:sym typeface="Arial"/>
                      </a:endParaRPr>
                    </a:p>
                  </a:txBody>
                  <a:tcPr marT="43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7945" marR="27813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The user can not  directly access  physical address.</a:t>
                      </a:r>
                      <a:endParaRPr sz="1400" u="none" cap="none" strike="noStrike"/>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80" name="Google Shape;1180;p111"/>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181" name="Google Shape;1181;p111"/>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12"/>
          <p:cNvSpPr txBox="1"/>
          <p:nvPr>
            <p:ph type="title"/>
          </p:nvPr>
        </p:nvSpPr>
        <p:spPr>
          <a:xfrm>
            <a:off x="916939" y="609676"/>
            <a:ext cx="4694555"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Calibri"/>
              <a:buNone/>
            </a:pPr>
            <a:r>
              <a:rPr lang="en-US" sz="4400"/>
              <a:t>Storage Organization</a:t>
            </a:r>
            <a:endParaRPr sz="4400"/>
          </a:p>
        </p:txBody>
      </p:sp>
      <p:sp>
        <p:nvSpPr>
          <p:cNvPr id="1187" name="Google Shape;1187;p112"/>
          <p:cNvSpPr txBox="1"/>
          <p:nvPr/>
        </p:nvSpPr>
        <p:spPr>
          <a:xfrm>
            <a:off x="916939" y="1802333"/>
            <a:ext cx="9874250" cy="721360"/>
          </a:xfrm>
          <a:prstGeom prst="rect">
            <a:avLst/>
          </a:prstGeom>
          <a:noFill/>
          <a:ln>
            <a:noFill/>
          </a:ln>
        </p:spPr>
        <p:txBody>
          <a:bodyPr anchorCtr="0" anchor="t" bIns="0" lIns="0" spcFirstLastPara="1" rIns="0" wrap="square" tIns="12700">
            <a:spAutoFit/>
          </a:bodyPr>
          <a:lstStyle/>
          <a:p>
            <a:pPr indent="-228600" lvl="0" marL="241300" marR="0" rtl="0" algn="l">
              <a:lnSpc>
                <a:spcPct val="114166"/>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run-time representation of an object program in the logical address space</a:t>
            </a:r>
            <a:endParaRPr b="0" i="0" sz="2400" u="none" cap="none" strike="noStrike">
              <a:solidFill>
                <a:schemeClr val="dk1"/>
              </a:solidFill>
              <a:latin typeface="Calibri"/>
              <a:ea typeface="Calibri"/>
              <a:cs typeface="Calibri"/>
              <a:sym typeface="Calibri"/>
            </a:endParaRPr>
          </a:p>
          <a:p>
            <a:pPr indent="0" lvl="0" marL="241300" marR="0" rtl="0" algn="l">
              <a:lnSpc>
                <a:spcPct val="114166"/>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consists of data and program areas</a:t>
            </a:r>
            <a:endParaRPr b="0" i="0" sz="2400" u="none" cap="none" strike="noStrike">
              <a:solidFill>
                <a:schemeClr val="dk1"/>
              </a:solidFill>
              <a:latin typeface="Calibri"/>
              <a:ea typeface="Calibri"/>
              <a:cs typeface="Calibri"/>
              <a:sym typeface="Calibri"/>
            </a:endParaRPr>
          </a:p>
        </p:txBody>
      </p:sp>
      <p:grpSp>
        <p:nvGrpSpPr>
          <p:cNvPr id="1188" name="Google Shape;1188;p112"/>
          <p:cNvGrpSpPr/>
          <p:nvPr/>
        </p:nvGrpSpPr>
        <p:grpSpPr>
          <a:xfrm>
            <a:off x="1118187" y="2741244"/>
            <a:ext cx="10692940" cy="3979849"/>
            <a:chOff x="1118187" y="2741244"/>
            <a:chExt cx="10692940" cy="3979849"/>
          </a:xfrm>
        </p:grpSpPr>
        <p:pic>
          <p:nvPicPr>
            <p:cNvPr id="1189" name="Google Shape;1189;p112"/>
            <p:cNvPicPr preferRelativeResize="0"/>
            <p:nvPr/>
          </p:nvPicPr>
          <p:blipFill rotWithShape="1">
            <a:blip r:embed="rId3">
              <a:alphaModFix/>
            </a:blip>
            <a:srcRect b="0" l="0" r="0" t="0"/>
            <a:stretch/>
          </p:blipFill>
          <p:spPr>
            <a:xfrm>
              <a:off x="1118187" y="2741244"/>
              <a:ext cx="7131223" cy="3643798"/>
            </a:xfrm>
            <a:prstGeom prst="rect">
              <a:avLst/>
            </a:prstGeom>
            <a:noFill/>
            <a:ln>
              <a:noFill/>
            </a:ln>
          </p:spPr>
        </p:pic>
        <p:sp>
          <p:nvSpPr>
            <p:cNvPr id="1190" name="Google Shape;1190;p112"/>
            <p:cNvSpPr/>
            <p:nvPr/>
          </p:nvSpPr>
          <p:spPr>
            <a:xfrm>
              <a:off x="7792212" y="5510783"/>
              <a:ext cx="4018915" cy="1210310"/>
            </a:xfrm>
            <a:custGeom>
              <a:rect b="b" l="l" r="r" t="t"/>
              <a:pathLst>
                <a:path extrusionOk="0" h="1210309" w="4018915">
                  <a:moveTo>
                    <a:pt x="3817112" y="0"/>
                  </a:moveTo>
                  <a:lnTo>
                    <a:pt x="201676" y="0"/>
                  </a:lnTo>
                  <a:lnTo>
                    <a:pt x="155434" y="5326"/>
                  </a:lnTo>
                  <a:lnTo>
                    <a:pt x="112985" y="20499"/>
                  </a:lnTo>
                  <a:lnTo>
                    <a:pt x="75539" y="44307"/>
                  </a:lnTo>
                  <a:lnTo>
                    <a:pt x="44307" y="75539"/>
                  </a:lnTo>
                  <a:lnTo>
                    <a:pt x="20499" y="112985"/>
                  </a:lnTo>
                  <a:lnTo>
                    <a:pt x="5326" y="155434"/>
                  </a:lnTo>
                  <a:lnTo>
                    <a:pt x="0" y="201675"/>
                  </a:lnTo>
                  <a:lnTo>
                    <a:pt x="0" y="1008379"/>
                  </a:lnTo>
                  <a:lnTo>
                    <a:pt x="5326" y="1054621"/>
                  </a:lnTo>
                  <a:lnTo>
                    <a:pt x="20499" y="1097070"/>
                  </a:lnTo>
                  <a:lnTo>
                    <a:pt x="44307" y="1134516"/>
                  </a:lnTo>
                  <a:lnTo>
                    <a:pt x="75539" y="1165748"/>
                  </a:lnTo>
                  <a:lnTo>
                    <a:pt x="112985" y="1189556"/>
                  </a:lnTo>
                  <a:lnTo>
                    <a:pt x="155434" y="1204729"/>
                  </a:lnTo>
                  <a:lnTo>
                    <a:pt x="201676" y="1210055"/>
                  </a:lnTo>
                  <a:lnTo>
                    <a:pt x="3817112" y="1210055"/>
                  </a:lnTo>
                  <a:lnTo>
                    <a:pt x="3863353" y="1204729"/>
                  </a:lnTo>
                  <a:lnTo>
                    <a:pt x="3905802" y="1189556"/>
                  </a:lnTo>
                  <a:lnTo>
                    <a:pt x="3943248" y="1165748"/>
                  </a:lnTo>
                  <a:lnTo>
                    <a:pt x="3974480" y="1134516"/>
                  </a:lnTo>
                  <a:lnTo>
                    <a:pt x="3998288" y="1097070"/>
                  </a:lnTo>
                  <a:lnTo>
                    <a:pt x="4013461" y="1054621"/>
                  </a:lnTo>
                  <a:lnTo>
                    <a:pt x="4018788" y="1008379"/>
                  </a:lnTo>
                  <a:lnTo>
                    <a:pt x="4018788" y="201675"/>
                  </a:lnTo>
                  <a:lnTo>
                    <a:pt x="4013461" y="155434"/>
                  </a:lnTo>
                  <a:lnTo>
                    <a:pt x="3998288" y="112985"/>
                  </a:lnTo>
                  <a:lnTo>
                    <a:pt x="3974480" y="75539"/>
                  </a:lnTo>
                  <a:lnTo>
                    <a:pt x="3943248" y="44307"/>
                  </a:lnTo>
                  <a:lnTo>
                    <a:pt x="3905802" y="20499"/>
                  </a:lnTo>
                  <a:lnTo>
                    <a:pt x="3863353" y="5326"/>
                  </a:lnTo>
                  <a:lnTo>
                    <a:pt x="3817112" y="0"/>
                  </a:lnTo>
                  <a:close/>
                </a:path>
              </a:pathLst>
            </a:custGeom>
            <a:solidFill>
              <a:srgbClr val="5B9BD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1" name="Google Shape;1191;p112"/>
            <p:cNvSpPr/>
            <p:nvPr/>
          </p:nvSpPr>
          <p:spPr>
            <a:xfrm>
              <a:off x="7792212" y="5510783"/>
              <a:ext cx="4018915" cy="1210310"/>
            </a:xfrm>
            <a:custGeom>
              <a:rect b="b" l="l" r="r" t="t"/>
              <a:pathLst>
                <a:path extrusionOk="0" h="1210309" w="4018915">
                  <a:moveTo>
                    <a:pt x="0" y="201675"/>
                  </a:moveTo>
                  <a:lnTo>
                    <a:pt x="5326" y="155434"/>
                  </a:lnTo>
                  <a:lnTo>
                    <a:pt x="20499" y="112985"/>
                  </a:lnTo>
                  <a:lnTo>
                    <a:pt x="44307" y="75539"/>
                  </a:lnTo>
                  <a:lnTo>
                    <a:pt x="75539" y="44307"/>
                  </a:lnTo>
                  <a:lnTo>
                    <a:pt x="112985" y="20499"/>
                  </a:lnTo>
                  <a:lnTo>
                    <a:pt x="155434" y="5326"/>
                  </a:lnTo>
                  <a:lnTo>
                    <a:pt x="201676" y="0"/>
                  </a:lnTo>
                  <a:lnTo>
                    <a:pt x="3817112" y="0"/>
                  </a:lnTo>
                  <a:lnTo>
                    <a:pt x="3863353" y="5326"/>
                  </a:lnTo>
                  <a:lnTo>
                    <a:pt x="3905802" y="20499"/>
                  </a:lnTo>
                  <a:lnTo>
                    <a:pt x="3943248" y="44307"/>
                  </a:lnTo>
                  <a:lnTo>
                    <a:pt x="3974480" y="75539"/>
                  </a:lnTo>
                  <a:lnTo>
                    <a:pt x="3998288" y="112985"/>
                  </a:lnTo>
                  <a:lnTo>
                    <a:pt x="4013461" y="155434"/>
                  </a:lnTo>
                  <a:lnTo>
                    <a:pt x="4018788" y="201675"/>
                  </a:lnTo>
                  <a:lnTo>
                    <a:pt x="4018788" y="1008379"/>
                  </a:lnTo>
                  <a:lnTo>
                    <a:pt x="4013461" y="1054621"/>
                  </a:lnTo>
                  <a:lnTo>
                    <a:pt x="3998288" y="1097070"/>
                  </a:lnTo>
                  <a:lnTo>
                    <a:pt x="3974480" y="1134516"/>
                  </a:lnTo>
                  <a:lnTo>
                    <a:pt x="3943248" y="1165748"/>
                  </a:lnTo>
                  <a:lnTo>
                    <a:pt x="3905802" y="1189556"/>
                  </a:lnTo>
                  <a:lnTo>
                    <a:pt x="3863353" y="1204729"/>
                  </a:lnTo>
                  <a:lnTo>
                    <a:pt x="3817112" y="1210055"/>
                  </a:lnTo>
                  <a:lnTo>
                    <a:pt x="201676" y="1210055"/>
                  </a:lnTo>
                  <a:lnTo>
                    <a:pt x="155434" y="1204729"/>
                  </a:lnTo>
                  <a:lnTo>
                    <a:pt x="112985" y="1189556"/>
                  </a:lnTo>
                  <a:lnTo>
                    <a:pt x="75539" y="1165748"/>
                  </a:lnTo>
                  <a:lnTo>
                    <a:pt x="44307" y="1134516"/>
                  </a:lnTo>
                  <a:lnTo>
                    <a:pt x="20499" y="1097070"/>
                  </a:lnTo>
                  <a:lnTo>
                    <a:pt x="5326" y="1054621"/>
                  </a:lnTo>
                  <a:lnTo>
                    <a:pt x="0" y="1008379"/>
                  </a:lnTo>
                  <a:lnTo>
                    <a:pt x="0" y="201675"/>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92" name="Google Shape;1192;p112"/>
          <p:cNvSpPr txBox="1"/>
          <p:nvPr/>
        </p:nvSpPr>
        <p:spPr>
          <a:xfrm>
            <a:off x="7931277" y="5678220"/>
            <a:ext cx="37344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The stack is used to store data  structures called </a:t>
            </a:r>
            <a:r>
              <a:rPr b="1" i="0" lang="en-US" sz="1800" u="none" cap="none" strike="noStrike">
                <a:solidFill>
                  <a:srgbClr val="FF0000"/>
                </a:solidFill>
                <a:latin typeface="Calibri"/>
                <a:ea typeface="Calibri"/>
                <a:cs typeface="Calibri"/>
                <a:sym typeface="Calibri"/>
              </a:rPr>
              <a:t>activation records </a:t>
            </a:r>
            <a:r>
              <a:rPr b="0" i="0" lang="en-US" sz="1800" u="none" cap="none" strike="noStrike">
                <a:solidFill>
                  <a:srgbClr val="FFFFFF"/>
                </a:solidFill>
                <a:latin typeface="Calibri"/>
                <a:ea typeface="Calibri"/>
                <a:cs typeface="Calibri"/>
                <a:sym typeface="Calibri"/>
              </a:rPr>
              <a:t>that  get generated during procedure calls</a:t>
            </a:r>
            <a:endParaRPr b="0" i="0" sz="1800" u="none" cap="none" strike="noStrike">
              <a:solidFill>
                <a:schemeClr val="dk1"/>
              </a:solidFill>
              <a:latin typeface="Calibri"/>
              <a:ea typeface="Calibri"/>
              <a:cs typeface="Calibri"/>
              <a:sym typeface="Calibri"/>
            </a:endParaRPr>
          </a:p>
        </p:txBody>
      </p:sp>
      <p:sp>
        <p:nvSpPr>
          <p:cNvPr id="1193" name="Google Shape;1193;p112"/>
          <p:cNvSpPr txBox="1"/>
          <p:nvPr>
            <p:ph idx="11" type="ftr"/>
          </p:nvPr>
        </p:nvSpPr>
        <p:spPr>
          <a:xfrm>
            <a:off x="5433821" y="6464985"/>
            <a:ext cx="1323340" cy="178434"/>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SzPts val="1400"/>
              <a:buNone/>
            </a:pPr>
            <a:r>
              <a:rPr b="0" i="0" lang="en-US" sz="1200">
                <a:solidFill>
                  <a:srgbClr val="888888"/>
                </a:solidFill>
                <a:latin typeface="Calibri"/>
                <a:ea typeface="Calibri"/>
                <a:cs typeface="Calibri"/>
                <a:sym typeface="Calibri"/>
              </a:rPr>
              <a:t>Prepared by R I Minu</a:t>
            </a:r>
            <a:endParaRPr b="0" i="0" sz="1200">
              <a:solidFill>
                <a:srgbClr val="888888"/>
              </a:solidFill>
              <a:latin typeface="Calibri"/>
              <a:ea typeface="Calibri"/>
              <a:cs typeface="Calibri"/>
              <a:sym typeface="Calibri"/>
            </a:endParaRPr>
          </a:p>
        </p:txBody>
      </p:sp>
      <p:sp>
        <p:nvSpPr>
          <p:cNvPr id="1194" name="Google Shape;1194;p112"/>
          <p:cNvSpPr txBox="1"/>
          <p:nvPr>
            <p:ph idx="12" type="sldNum"/>
          </p:nvPr>
        </p:nvSpPr>
        <p:spPr>
          <a:xfrm>
            <a:off x="11007597" y="6393341"/>
            <a:ext cx="292734" cy="274320"/>
          </a:xfrm>
          <a:prstGeom prst="rect">
            <a:avLst/>
          </a:prstGeom>
          <a:noFill/>
          <a:ln>
            <a:noFill/>
          </a:ln>
        </p:spPr>
        <p:txBody>
          <a:bodyPr anchorCtr="0" anchor="t" bIns="0" lIns="0" spcFirstLastPara="1" rIns="0" wrap="square" tIns="0">
            <a:spAutoFit/>
          </a:bodyPr>
          <a:lstStyle/>
          <a:p>
            <a:pPr indent="0" lvl="0" marL="98425"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