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10298545" y="240145"/>
            <a:ext cx="1524000" cy="563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44200" y="270164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7917" y="1122363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18CSC304J</a:t>
            </a: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COMPILER DESIGN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7"/>
            <a:ext cx="91440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UNIT 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None/>
            </a:pPr>
            <a:r>
              <a:rPr b="1" lang="en-US" sz="3600">
                <a:solidFill>
                  <a:srgbClr val="0000FF"/>
                </a:solidFill>
              </a:rPr>
              <a:t>SESSIONS 1&amp;2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PRESERVING TRANSFORMATIONS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Example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3"/>
          <p:cNvGrpSpPr/>
          <p:nvPr/>
        </p:nvGrpSpPr>
        <p:grpSpPr>
          <a:xfrm>
            <a:off x="284213" y="138154"/>
            <a:ext cx="11635072" cy="6581691"/>
            <a:chOff x="284213" y="138154"/>
            <a:chExt cx="11635072" cy="6581691"/>
          </a:xfrm>
        </p:grpSpPr>
        <p:pic>
          <p:nvPicPr>
            <p:cNvPr id="146" name="Google Shape;14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11009" y="242972"/>
              <a:ext cx="6508276" cy="64768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23"/>
            <p:cNvGrpSpPr/>
            <p:nvPr/>
          </p:nvGrpSpPr>
          <p:grpSpPr>
            <a:xfrm>
              <a:off x="284213" y="1178099"/>
              <a:ext cx="5462288" cy="4645277"/>
              <a:chOff x="621095" y="1097797"/>
              <a:chExt cx="6809928" cy="5014244"/>
            </a:xfrm>
          </p:grpSpPr>
          <p:pic>
            <p:nvPicPr>
              <p:cNvPr id="148" name="Google Shape;148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56743" t="0"/>
              <a:stretch/>
            </p:blipFill>
            <p:spPr>
              <a:xfrm>
                <a:off x="621095" y="1097798"/>
                <a:ext cx="3614021" cy="50142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59675" r="0" t="0"/>
              <a:stretch/>
            </p:blipFill>
            <p:spPr>
              <a:xfrm>
                <a:off x="4061978" y="1097797"/>
                <a:ext cx="3369045" cy="50142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0" name="Google Shape;150;p23"/>
            <p:cNvSpPr txBox="1"/>
            <p:nvPr/>
          </p:nvSpPr>
          <p:spPr>
            <a:xfrm>
              <a:off x="657727" y="750460"/>
              <a:ext cx="609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Three-address code for quick sort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6234072" y="138154"/>
              <a:ext cx="23965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FLOW GRAPH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1. Common Subexpression Elimination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48887" y="808891"/>
            <a:ext cx="8181765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occurrence of an expression E is called a common subexpression if E was previously computed and the values of variables in E have not changed since the previous computation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can avoid recomputing the expression if we can use the previously computed value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Local Common subexpression Elimination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block B5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assignment t7=4*i is the same as the assignment t6=4*i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assignment t10=4*j is the same as the assignment t8=4*j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These common subexpressions can be eliminated by changing the block as shown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Global Common subexpression Elimination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expressions t6=4*i and t8=4*j in block B5 compute the same values as the expressions t2=4*i in B2 and t4=4*j in B3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Eliminate those subexpressions also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9529" y="467563"/>
            <a:ext cx="2743583" cy="271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1424" y="3656692"/>
            <a:ext cx="2781688" cy="23530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9715408" y="282897"/>
            <a:ext cx="23965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Before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9795419" y="3398708"/>
            <a:ext cx="23965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48887" y="0"/>
            <a:ext cx="3353092" cy="2358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Common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Subexpression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latin typeface="Arial"/>
                <a:ea typeface="Arial"/>
                <a:cs typeface="Arial"/>
                <a:sym typeface="Arial"/>
              </a:rPr>
              <a:t>Elimination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510" y="199574"/>
            <a:ext cx="7144747" cy="645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48887" y="2358189"/>
            <a:ext cx="4139155" cy="1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eliminating all local and global common subexpressions, the flowgraph becomes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2. Copy Propagation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48887" y="808891"/>
            <a:ext cx="11005176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algorithm for eliminating common subexpressions introduces some copy statements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Assignments of the form f:=g are called copy statements.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idea behind copy propagation transformation is to use g for f wherever possible after the copy statement f:=g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copy propagation to blocks B5 and B6 yields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5100" lvl="2" marL="1143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advantage of copy propagation is that it often turns the copy statement into dead-code, which can be eliminated</a:t>
            </a:r>
            <a:endParaRPr/>
          </a:p>
        </p:txBody>
      </p:sp>
      <p:grpSp>
        <p:nvGrpSpPr>
          <p:cNvPr id="175" name="Google Shape;175;p26"/>
          <p:cNvGrpSpPr/>
          <p:nvPr/>
        </p:nvGrpSpPr>
        <p:grpSpPr>
          <a:xfrm>
            <a:off x="1142609" y="2963105"/>
            <a:ext cx="3884134" cy="1895221"/>
            <a:chOff x="1251284" y="2963105"/>
            <a:chExt cx="3884134" cy="1895221"/>
          </a:xfrm>
        </p:grpSpPr>
        <p:sp>
          <p:nvSpPr>
            <p:cNvPr id="176" name="Google Shape;176;p26"/>
            <p:cNvSpPr/>
            <p:nvPr/>
          </p:nvSpPr>
          <p:spPr>
            <a:xfrm>
              <a:off x="1251284" y="2963105"/>
              <a:ext cx="3884134" cy="1895221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Block B5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	</a:t>
              </a: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 := t3</a:t>
              </a:r>
              <a:endParaRPr/>
            </a:p>
            <a:p>
              <a:pPr indent="0" lvl="0" marL="9144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	a[t2] := t5</a:t>
              </a:r>
              <a:endParaRPr/>
            </a:p>
            <a:p>
              <a:pPr indent="0" lvl="0" marL="9144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	a[t4] := t3</a:t>
              </a:r>
              <a:endParaRPr/>
            </a:p>
            <a:p>
              <a:pPr indent="0" lvl="0" marL="9144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	goto B2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2351" y="3637905"/>
              <a:ext cx="1790950" cy="990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6"/>
            <p:cNvSpPr/>
            <p:nvPr/>
          </p:nvSpPr>
          <p:spPr>
            <a:xfrm>
              <a:off x="3193351" y="4045527"/>
              <a:ext cx="436540" cy="17549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26"/>
          <p:cNvGrpSpPr/>
          <p:nvPr/>
        </p:nvGrpSpPr>
        <p:grpSpPr>
          <a:xfrm>
            <a:off x="6602602" y="2963105"/>
            <a:ext cx="4102472" cy="1895221"/>
            <a:chOff x="6687127" y="2963105"/>
            <a:chExt cx="4102472" cy="1895221"/>
          </a:xfrm>
        </p:grpSpPr>
        <p:sp>
          <p:nvSpPr>
            <p:cNvPr id="180" name="Google Shape;180;p26"/>
            <p:cNvSpPr/>
            <p:nvPr/>
          </p:nvSpPr>
          <p:spPr>
            <a:xfrm>
              <a:off x="6687127" y="2963105"/>
              <a:ext cx="4102472" cy="1895221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Block B6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	x := t3</a:t>
              </a:r>
              <a:endParaRPr/>
            </a:p>
            <a:p>
              <a:pPr indent="0" lvl="0" marL="9144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	t14 := a[t1]</a:t>
              </a:r>
              <a:endParaRPr/>
            </a:p>
            <a:p>
              <a:pPr indent="0" lvl="0" marL="9144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	a[t2] := t14</a:t>
              </a:r>
              <a:endParaRPr/>
            </a:p>
            <a:p>
              <a:pPr indent="0" lvl="0" marL="9144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	a[t1] := t3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68809" y="3628376"/>
              <a:ext cx="1600423" cy="1009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6"/>
            <p:cNvSpPr/>
            <p:nvPr/>
          </p:nvSpPr>
          <p:spPr>
            <a:xfrm>
              <a:off x="8520093" y="4045527"/>
              <a:ext cx="436500" cy="175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3. Dead-Code Elimination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448887" y="808891"/>
            <a:ext cx="11005176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variable is live at a point in a program if its value can be used subsequently, otherwise it is dead at that point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Dead-code is a statement that computes a value that never gets used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example, in blocks B5 and B6, the statements x:=t3 is dead-code, because the value of x is not used.  So it can be eliminated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Dead-codes can be found by performing data flow analysis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189" name="Google Shape;189;p27"/>
          <p:cNvGrpSpPr/>
          <p:nvPr/>
        </p:nvGrpSpPr>
        <p:grpSpPr>
          <a:xfrm>
            <a:off x="1251284" y="2963105"/>
            <a:ext cx="3884134" cy="1895221"/>
            <a:chOff x="1251284" y="2963105"/>
            <a:chExt cx="3884134" cy="1895221"/>
          </a:xfrm>
        </p:grpSpPr>
        <p:sp>
          <p:nvSpPr>
            <p:cNvPr id="190" name="Google Shape;190;p27"/>
            <p:cNvSpPr/>
            <p:nvPr/>
          </p:nvSpPr>
          <p:spPr>
            <a:xfrm>
              <a:off x="1251284" y="2963105"/>
              <a:ext cx="3884134" cy="1895221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Block B5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 := t3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a[t2] := t5		a[t2] := t5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a[t4] := t3		a[t4] := t3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goto B2			goto B2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2625876" y="4045527"/>
              <a:ext cx="436500" cy="175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7"/>
          <p:cNvGrpSpPr/>
          <p:nvPr/>
        </p:nvGrpSpPr>
        <p:grpSpPr>
          <a:xfrm>
            <a:off x="6687127" y="2963105"/>
            <a:ext cx="4102472" cy="1895221"/>
            <a:chOff x="6687127" y="2963105"/>
            <a:chExt cx="4102472" cy="1895221"/>
          </a:xfrm>
        </p:grpSpPr>
        <p:sp>
          <p:nvSpPr>
            <p:cNvPr id="193" name="Google Shape;193;p27"/>
            <p:cNvSpPr/>
            <p:nvPr/>
          </p:nvSpPr>
          <p:spPr>
            <a:xfrm>
              <a:off x="6687127" y="2963105"/>
              <a:ext cx="4102472" cy="1895221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Block B6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 := t3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t14 := a[t1]		t14 := a[t1]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a[t2] := t14		a[t2] := t14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a[t1] := t3		a[t1] := t3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8085668" y="4093827"/>
              <a:ext cx="436500" cy="175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4. Constant Folding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48887" y="808891"/>
            <a:ext cx="11005176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Deducing at compile time that the value of an expression is a constant and using the constant instead of the expression is known as constant folding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example, consider the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if (debug)  print……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By a data flow analysis, it may be possible to deduce that each time the program reaches this statement, the value of debug is false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constant folding replaces </a:t>
            </a: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debug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by false, then the print statement is dead and it can be eliminated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LOOP OPTIMIZATIONS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LOOP OPTIMIZATIONS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448887" y="808891"/>
            <a:ext cx="11005176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Loops, especially the inner loops are the very important place for optimizations, because programs spend bulk of their time there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running time of a program can be improved if we decrease the number of instructions in an inner loop, even if we increase the amount of code outside that loop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Three important loop optimization techniques are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Motion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Induction variable elimination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Reduction in strength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1. Code Motion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48887" y="808891"/>
            <a:ext cx="11005176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transformation takes an expression that yields the same result independent of the number of times a loop is executed (a loop-invariant computation) and places the expression before the loop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example, consider the following while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while(i&lt;=limit-2)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statements that does not change limit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Code motion will result in the equivalent of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t=limit-2;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while(i&lt;=t)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statements that does not change limit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evaluation of limit-2 is a loop-invariant computation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250404" y="380555"/>
            <a:ext cx="9691192" cy="832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Topics that will be covered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6545" y="1732547"/>
            <a:ext cx="10982037" cy="4744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Code Optimization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Principal Sources of Optimization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 Preserving Transformations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3600"/>
              <a:buChar char="•"/>
            </a:pPr>
            <a:r>
              <a:rPr b="1" lang="en-US"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Loop Optimization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4845" y="1827145"/>
            <a:ext cx="3815033" cy="344879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type="title"/>
          </p:nvPr>
        </p:nvSpPr>
        <p:spPr>
          <a:xfrm>
            <a:off x="448873" y="0"/>
            <a:ext cx="11275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2. Induction Variables &amp; 3. Reduction in Strength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448887" y="808891"/>
            <a:ext cx="7825958" cy="5822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Consider the loop around block B3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values of j and t4 remain in lock-step, i.e., every time the value of j decreases by 1, the value of t4 decreases by 4 because t4=4*j.  Such identifiers are called induction variables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 there are two or more induction variables in a loop, it may be possible to get rid of all but one, by the process of induction variable elimination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Now again consider the loop around block B3.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 and t4 are induction variables, because, every time the value of j decreases by1, the value of t4 decreases by 4 and t4 is not changed in the loop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1339" y="3446880"/>
            <a:ext cx="3610479" cy="182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448887" y="0"/>
            <a:ext cx="1070864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2. Induction Variables &amp; 3. Reduction in Strength – cont..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48886" y="808891"/>
            <a:ext cx="11041149" cy="5822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can replace the assignment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t4:=4*j </a:t>
            </a: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by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t4:=t4-4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only problem is that t4 does not have a value when we enter block B3 for the first time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Because we must maintain the relationship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t4:=4*j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So, we place an initialization of t4 at the end of the block B1</a:t>
            </a:r>
            <a:endParaRPr/>
          </a:p>
        </p:txBody>
      </p:sp>
      <p:grpSp>
        <p:nvGrpSpPr>
          <p:cNvPr id="232" name="Google Shape;232;p33"/>
          <p:cNvGrpSpPr/>
          <p:nvPr/>
        </p:nvGrpSpPr>
        <p:grpSpPr>
          <a:xfrm>
            <a:off x="2309091" y="2113078"/>
            <a:ext cx="7213600" cy="4379254"/>
            <a:chOff x="2309091" y="2113078"/>
            <a:chExt cx="7213600" cy="4379254"/>
          </a:xfrm>
        </p:grpSpPr>
        <p:pic>
          <p:nvPicPr>
            <p:cNvPr id="233" name="Google Shape;23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09091" y="2390077"/>
              <a:ext cx="6640945" cy="4102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3"/>
            <p:cNvSpPr txBox="1"/>
            <p:nvPr/>
          </p:nvSpPr>
          <p:spPr>
            <a:xfrm>
              <a:off x="2542769" y="2205411"/>
              <a:ext cx="34266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Before transformation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3"/>
            <p:cNvSpPr txBox="1"/>
            <p:nvPr/>
          </p:nvSpPr>
          <p:spPr>
            <a:xfrm>
              <a:off x="6096000" y="2113078"/>
              <a:ext cx="34266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After transformation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448887" y="0"/>
            <a:ext cx="1070864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2. Induction Variables &amp; 3. Reduction in Strength – cont..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448886" y="808891"/>
            <a:ext cx="11041149" cy="5822818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replacement of a multiplication by a subtraction will speed up the object code if multiplication takes more time than addition or subtraction, as is the case on many machines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block B2, i and t2 are induction variables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Whenever i increases by 1, t2 increases by 4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Applying reduction in strength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values of i and t2 satisfy the relationship t2=4*i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values of j and t4 satisfy the relationship t4=4*j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 the test i&gt;=j is equivalent to t2&gt;=t4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If we make this change in block B4</a:t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270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Then i in block B2 and j in block B3 become dead variables and the assignments to them become dead code that can be eliminated</a:t>
            </a:r>
            <a:endParaRPr/>
          </a:p>
        </p:txBody>
      </p:sp>
      <p:grpSp>
        <p:nvGrpSpPr>
          <p:cNvPr id="242" name="Google Shape;242;p34"/>
          <p:cNvGrpSpPr/>
          <p:nvPr/>
        </p:nvGrpSpPr>
        <p:grpSpPr>
          <a:xfrm>
            <a:off x="5897174" y="1514765"/>
            <a:ext cx="4475261" cy="1924710"/>
            <a:chOff x="1251284" y="2963105"/>
            <a:chExt cx="3884134" cy="1895221"/>
          </a:xfrm>
        </p:grpSpPr>
        <p:sp>
          <p:nvSpPr>
            <p:cNvPr id="243" name="Google Shape;243;p34"/>
            <p:cNvSpPr/>
            <p:nvPr/>
          </p:nvSpPr>
          <p:spPr>
            <a:xfrm>
              <a:off x="1251284" y="2963105"/>
              <a:ext cx="3884134" cy="1895221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Block B2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 := i+1			i := i+1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t2 := 4*i			t2 := t2+4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t3 := a[t2]		t3 := a[t2]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if t3&lt;v goto B2		if t3&lt;v goto B2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316675" y="4050834"/>
              <a:ext cx="436500" cy="144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34"/>
          <p:cNvSpPr/>
          <p:nvPr/>
        </p:nvSpPr>
        <p:spPr>
          <a:xfrm>
            <a:off x="4110182" y="2318327"/>
            <a:ext cx="1468582" cy="1200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34"/>
          <p:cNvGrpSpPr/>
          <p:nvPr/>
        </p:nvGrpSpPr>
        <p:grpSpPr>
          <a:xfrm>
            <a:off x="5897174" y="4225638"/>
            <a:ext cx="4475261" cy="1297346"/>
            <a:chOff x="1251284" y="2963105"/>
            <a:chExt cx="3884134" cy="1277469"/>
          </a:xfrm>
        </p:grpSpPr>
        <p:sp>
          <p:nvSpPr>
            <p:cNvPr id="247" name="Google Shape;247;p34"/>
            <p:cNvSpPr/>
            <p:nvPr/>
          </p:nvSpPr>
          <p:spPr>
            <a:xfrm>
              <a:off x="1251284" y="2963105"/>
              <a:ext cx="3884134" cy="1277469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Block B4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if i&gt;=j goto B6	            if t2&gt;=t4 goto B6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536754" y="3668546"/>
              <a:ext cx="436500" cy="144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34"/>
          <p:cNvSpPr/>
          <p:nvPr/>
        </p:nvSpPr>
        <p:spPr>
          <a:xfrm>
            <a:off x="4334625" y="4668982"/>
            <a:ext cx="1468582" cy="12007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448887" y="0"/>
            <a:ext cx="4871258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2. Induction Variables </a:t>
            </a: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latin typeface="Arial"/>
                <a:ea typeface="Arial"/>
                <a:cs typeface="Arial"/>
                <a:sym typeface="Arial"/>
              </a:rPr>
              <a:t>&amp; 3. Reduction in Strength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426" y="576273"/>
            <a:ext cx="7273445" cy="604791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7003933" y="68334"/>
            <a:ext cx="34266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elimination of all induction variables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 OPTIMIZATION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code optimization phase attempts to improve the intermediate code, so that faster-running machine code will result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Compilers that apply code-improving transformations are called optimizing compilers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Criteria for Code-Improving Transformations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best program transformations are those that yield the most benefit for the least effort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Properties of transformations: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transformation must preserve the meaning of programs.  That is, an optimization must not change the output produced by a program for a given input, or cause an error such as division by zero that was not present in the original version of the source program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transformation must speedup programs by a measurable amount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transformation must be worth the effort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Getting Better Performance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Dramatic improvements in the running time of a program can be obtained by improving the program at all levels from finding a better algorithm to implementing the algorithm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Algorithmic transformations can produce spectacular improvements in running time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example, the running time of a program for sorting N elements is 2.02 N</a:t>
            </a:r>
            <a:r>
              <a:rPr baseline="30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microseconds for Insertion sort and 12Nlog</a:t>
            </a:r>
            <a:r>
              <a:rPr baseline="-25000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 microseconds for quicksort.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For N=100, the speedup is a factor of 2.5.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For N=100,000 the speedup is a factor of more than a thousand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compiler cannot find the best algorithm for a given program.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But it can replace a sequence of operations by an algebraically equivalent sequence so as to reduce the running time of a program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the compiler’s responsibility to make good use of the machine’s resources.   For example, keeping the most heavily used variables in registers can cut running time significantly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So, getting better performance is the responsibility of both the programmer and the compiler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48886" y="0"/>
            <a:ext cx="9545345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Organization of an Optimizing Compiler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Transformations can be done on intermediate code using the organization shown below:</a:t>
            </a:r>
            <a:endParaRPr/>
          </a:p>
          <a:p>
            <a:pPr indent="-114300" lvl="0" marL="228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code improvement phase consists of control-flow and data-flow analysis followed by the application of transformations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the code optimizer, programs are represented by flow graphs, in which edges indicate the flow of control and nodes represent basic blocks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Advantages of the above organization: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operations needed to implement high-level constructs are made explicit in the intermediate code, so it is possible to optimize them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intermediate code can be independent of the target machine, so the optimizer does not have to change much if the code generator is replaced by one for a different machine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408" y="1282020"/>
            <a:ext cx="5671701" cy="200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790903" y="1699879"/>
            <a:ext cx="1061019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PRINCIPAL SOURCES OF OPTIMIZATION</a:t>
            </a:r>
            <a:endParaRPr b="1" sz="7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48887" y="0"/>
            <a:ext cx="8518650" cy="93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Principal Sources of Optimization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48887" y="808891"/>
            <a:ext cx="11178517" cy="5695603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transformation of a program is called local if it can be performed by looking only at the statements in a basic block.  Otherwise it is called global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Many transformations can be performed at both the local and global levels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Local transformations are usually performed first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Function-Preserving Transformations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Examples for function-preserving transformations are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Common subexpression elimination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Copy Propagation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Dead-code elimination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Constant Folding</a:t>
            </a:r>
            <a:endParaRPr/>
          </a:p>
          <a:p>
            <a:pPr indent="-228600" lvl="0" marL="3429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other transformations come up primarily when global optimizations are performed.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