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txBox="1"/>
          <p:nvPr/>
        </p:nvSpPr>
        <p:spPr>
          <a:xfrm>
            <a:off x="10298545" y="240145"/>
            <a:ext cx="1524000" cy="563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 name="Google Shape;18;p2"/>
          <p:cNvPicPr preferRelativeResize="0"/>
          <p:nvPr/>
        </p:nvPicPr>
        <p:blipFill rotWithShape="1">
          <a:blip r:embed="rId2">
            <a:alphaModFix/>
          </a:blip>
          <a:srcRect b="0" l="0" r="0" t="0"/>
          <a:stretch/>
        </p:blipFill>
        <p:spPr>
          <a:xfrm>
            <a:off x="10744200" y="270164"/>
            <a:ext cx="1219200" cy="533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5183188" y="987425"/>
            <a:ext cx="6172200" cy="4873625"/>
          </a:xfrm>
          <a:prstGeom prst="rect">
            <a:avLst/>
          </a:prstGeom>
          <a:noFill/>
          <a:ln>
            <a:noFill/>
          </a:ln>
        </p:spPr>
      </p:sp>
      <p:sp>
        <p:nvSpPr>
          <p:cNvPr id="66" name="Google Shape;6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Arial"/>
              <a:buNone/>
            </a:pPr>
            <a:r>
              <a:rPr lang="en-US">
                <a:solidFill>
                  <a:srgbClr val="FF0000"/>
                </a:solidFill>
                <a:latin typeface="Arial"/>
                <a:ea typeface="Arial"/>
                <a:cs typeface="Arial"/>
                <a:sym typeface="Arial"/>
              </a:rPr>
              <a:t>18CSC304J</a:t>
            </a:r>
            <a:br>
              <a:rPr lang="en-US">
                <a:solidFill>
                  <a:srgbClr val="FF0000"/>
                </a:solidFill>
                <a:latin typeface="Arial"/>
                <a:ea typeface="Arial"/>
                <a:cs typeface="Arial"/>
                <a:sym typeface="Arial"/>
              </a:rPr>
            </a:br>
            <a:br>
              <a:rPr lang="en-US">
                <a:solidFill>
                  <a:srgbClr val="FF0000"/>
                </a:solidFill>
                <a:latin typeface="Arial"/>
                <a:ea typeface="Arial"/>
                <a:cs typeface="Arial"/>
                <a:sym typeface="Arial"/>
              </a:rPr>
            </a:br>
            <a:r>
              <a:rPr b="1" lang="en-US" sz="4000">
                <a:solidFill>
                  <a:srgbClr val="FF0000"/>
                </a:solidFill>
                <a:latin typeface="Arial"/>
                <a:ea typeface="Arial"/>
                <a:cs typeface="Arial"/>
                <a:sym typeface="Arial"/>
              </a:rPr>
              <a:t>COMPILER DESIGN</a:t>
            </a:r>
            <a:endParaRPr b="1" sz="4000">
              <a:solidFill>
                <a:srgbClr val="FF0000"/>
              </a:solidFill>
              <a:latin typeface="Arial"/>
              <a:ea typeface="Arial"/>
              <a:cs typeface="Arial"/>
              <a:sym typeface="Arial"/>
            </a:endParaRPr>
          </a:p>
        </p:txBody>
      </p:sp>
      <p:sp>
        <p:nvSpPr>
          <p:cNvPr id="87" name="Google Shape;87;p13"/>
          <p:cNvSpPr txBox="1"/>
          <p:nvPr>
            <p:ph idx="1" type="subTitle"/>
          </p:nvPr>
        </p:nvSpPr>
        <p:spPr>
          <a:xfrm>
            <a:off x="1524000" y="3602037"/>
            <a:ext cx="9144000" cy="31083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t/>
            </a:r>
            <a:endParaRPr b="1" sz="3600">
              <a:solidFill>
                <a:srgbClr val="0000FF"/>
              </a:solidFill>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UNIT 5</a:t>
            </a:r>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SESSIONS 11 &amp; 12</a:t>
            </a:r>
            <a:endParaRPr b="1" sz="36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Copy-Restore – cont..</a:t>
            </a:r>
            <a:endParaRPr sz="3600">
              <a:latin typeface="Arial"/>
              <a:ea typeface="Arial"/>
              <a:cs typeface="Arial"/>
              <a:sym typeface="Arial"/>
            </a:endParaRPr>
          </a:p>
        </p:txBody>
      </p:sp>
      <p:sp>
        <p:nvSpPr>
          <p:cNvPr id="142" name="Google Shape;142;p22"/>
          <p:cNvSpPr txBox="1"/>
          <p:nvPr>
            <p:ph idx="1" type="body"/>
          </p:nvPr>
        </p:nvSpPr>
        <p:spPr>
          <a:xfrm>
            <a:off x="2055421" y="4492434"/>
            <a:ext cx="8484241" cy="1763988"/>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value </a:t>
            </a:r>
            <a:r>
              <a:rPr b="1" lang="en-US" sz="1800">
                <a:solidFill>
                  <a:srgbClr val="FF0000"/>
                </a:solidFill>
                <a:latin typeface="Bookman Old Style"/>
                <a:ea typeface="Bookman Old Style"/>
                <a:cs typeface="Bookman Old Style"/>
                <a:sym typeface="Bookman Old Style"/>
              </a:rPr>
              <a:t>1</a:t>
            </a:r>
            <a:r>
              <a:rPr lang="en-US" sz="1800">
                <a:solidFill>
                  <a:schemeClr val="dk1"/>
                </a:solidFill>
                <a:latin typeface="Bookman Old Style"/>
                <a:ea typeface="Bookman Old Style"/>
                <a:cs typeface="Bookman Old Style"/>
                <a:sym typeface="Bookman Old Style"/>
              </a:rPr>
              <a:t> of actual </a:t>
            </a:r>
            <a:r>
              <a:rPr b="1" lang="en-US" sz="1800">
                <a:solidFill>
                  <a:srgbClr val="FF0000"/>
                </a:solidFill>
                <a:latin typeface="Bookman Old Style"/>
                <a:ea typeface="Bookman Old Style"/>
                <a:cs typeface="Bookman Old Style"/>
                <a:sym typeface="Bookman Old Style"/>
              </a:rPr>
              <a:t>a</a:t>
            </a:r>
            <a:r>
              <a:rPr lang="en-US" sz="1800">
                <a:solidFill>
                  <a:schemeClr val="dk1"/>
                </a:solidFill>
                <a:latin typeface="Bookman Old Style"/>
                <a:ea typeface="Bookman Old Style"/>
                <a:cs typeface="Bookman Old Style"/>
                <a:sym typeface="Bookman Old Style"/>
              </a:rPr>
              <a:t> is copied into formal </a:t>
            </a:r>
            <a:r>
              <a:rPr b="1" lang="en-US" sz="1800">
                <a:solidFill>
                  <a:srgbClr val="FF0000"/>
                </a:solidFill>
                <a:latin typeface="Bookman Old Style"/>
                <a:ea typeface="Bookman Old Style"/>
                <a:cs typeface="Bookman Old Style"/>
                <a:sym typeface="Bookman Old Style"/>
              </a:rPr>
              <a:t>x</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final value </a:t>
            </a:r>
            <a:r>
              <a:rPr b="1" lang="en-US" sz="1800">
                <a:solidFill>
                  <a:srgbClr val="FF0000"/>
                </a:solidFill>
                <a:latin typeface="Bookman Old Style"/>
                <a:ea typeface="Bookman Old Style"/>
                <a:cs typeface="Bookman Old Style"/>
                <a:sym typeface="Bookman Old Style"/>
              </a:rPr>
              <a:t>2 </a:t>
            </a:r>
            <a:r>
              <a:rPr lang="en-US" sz="1800">
                <a:solidFill>
                  <a:schemeClr val="dk1"/>
                </a:solidFill>
                <a:latin typeface="Bookman Old Style"/>
                <a:ea typeface="Bookman Old Style"/>
                <a:cs typeface="Bookman Old Style"/>
                <a:sym typeface="Bookman Old Style"/>
              </a:rPr>
              <a:t>of </a:t>
            </a:r>
            <a:r>
              <a:rPr b="1" lang="en-US" sz="1800">
                <a:solidFill>
                  <a:srgbClr val="FF0000"/>
                </a:solidFill>
                <a:latin typeface="Bookman Old Style"/>
                <a:ea typeface="Bookman Old Style"/>
                <a:cs typeface="Bookman Old Style"/>
                <a:sym typeface="Bookman Old Style"/>
              </a:rPr>
              <a:t>x </a:t>
            </a:r>
            <a:r>
              <a:rPr lang="en-US" sz="1800">
                <a:solidFill>
                  <a:schemeClr val="dk1"/>
                </a:solidFill>
                <a:latin typeface="Bookman Old Style"/>
                <a:ea typeface="Bookman Old Style"/>
                <a:cs typeface="Bookman Old Style"/>
                <a:sym typeface="Bookman Old Style"/>
              </a:rPr>
              <a:t>is copied out into the l-value of</a:t>
            </a:r>
            <a:r>
              <a:rPr b="1" lang="en-US" sz="1800">
                <a:solidFill>
                  <a:srgbClr val="FF0000"/>
                </a:solidFill>
                <a:latin typeface="Bookman Old Style"/>
                <a:ea typeface="Bookman Old Style"/>
                <a:cs typeface="Bookman Old Style"/>
                <a:sym typeface="Bookman Old Style"/>
              </a:rPr>
              <a:t> a</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So the final value of </a:t>
            </a:r>
            <a:r>
              <a:rPr b="1" lang="en-US" sz="1800">
                <a:solidFill>
                  <a:srgbClr val="FF0000"/>
                </a:solidFill>
                <a:latin typeface="Bookman Old Style"/>
                <a:ea typeface="Bookman Old Style"/>
                <a:cs typeface="Bookman Old Style"/>
                <a:sym typeface="Bookman Old Style"/>
              </a:rPr>
              <a:t>a</a:t>
            </a:r>
            <a:r>
              <a:rPr lang="en-US" sz="1800">
                <a:solidFill>
                  <a:schemeClr val="dk1"/>
                </a:solidFill>
                <a:latin typeface="Bookman Old Style"/>
                <a:ea typeface="Bookman Old Style"/>
                <a:cs typeface="Bookman Old Style"/>
                <a:sym typeface="Bookman Old Style"/>
              </a:rPr>
              <a:t> is </a:t>
            </a:r>
            <a:r>
              <a:rPr b="1" lang="en-US" sz="1800">
                <a:solidFill>
                  <a:srgbClr val="FF0000"/>
                </a:solidFill>
                <a:latin typeface="Bookman Old Style"/>
                <a:ea typeface="Bookman Old Style"/>
                <a:cs typeface="Bookman Old Style"/>
                <a:sym typeface="Bookman Old Style"/>
              </a:rPr>
              <a:t>2</a:t>
            </a:r>
            <a:endParaRPr/>
          </a:p>
        </p:txBody>
      </p:sp>
      <p:pic>
        <p:nvPicPr>
          <p:cNvPr id="143" name="Google Shape;143;p22"/>
          <p:cNvPicPr preferRelativeResize="0"/>
          <p:nvPr/>
        </p:nvPicPr>
        <p:blipFill rotWithShape="1">
          <a:blip r:embed="rId3">
            <a:alphaModFix/>
          </a:blip>
          <a:srcRect b="0" l="0" r="0" t="0"/>
          <a:stretch/>
        </p:blipFill>
        <p:spPr>
          <a:xfrm>
            <a:off x="2567752" y="1201556"/>
            <a:ext cx="7056496" cy="28731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Call-by-Name</a:t>
            </a:r>
            <a:endParaRPr sz="3600">
              <a:latin typeface="Arial"/>
              <a:ea typeface="Arial"/>
              <a:cs typeface="Arial"/>
              <a:sym typeface="Arial"/>
            </a:endParaRPr>
          </a:p>
        </p:txBody>
      </p:sp>
      <p:sp>
        <p:nvSpPr>
          <p:cNvPr id="149" name="Google Shape;149;p23"/>
          <p:cNvSpPr txBox="1"/>
          <p:nvPr>
            <p:ph idx="1" type="body"/>
          </p:nvPr>
        </p:nvSpPr>
        <p:spPr>
          <a:xfrm>
            <a:off x="681643" y="776807"/>
            <a:ext cx="10828713"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Call-by-name is traditionally defined by the copy-rule of Algol, which is</a:t>
            </a:r>
            <a:endParaRPr b="1" sz="1800">
              <a:latin typeface="Bookman Old Style"/>
              <a:ea typeface="Bookman Old Style"/>
              <a:cs typeface="Bookman Old Style"/>
              <a:sym typeface="Bookman Old Style"/>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procedure is treated as if it were a macro;  that is, its body is substituted for the call in the caller, with the actual parameters literally substituted for the formals.  Such a literal substitution is called macro-expansion or in-line expansion</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local names of the called procedure are kept distinct from the names of the calling procedure.  We can think of each local of the called procedure being systematically renamed into a distinct new name before the macro-expansion is done</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actual parameters are surrounded by parenthesis if necessary to preserve their integrity</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Example: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call swap ( i , a[i] ) would be implemented as though it were</a:t>
            </a:r>
            <a:endParaRPr/>
          </a:p>
          <a:p>
            <a:pPr indent="0" lvl="0" marL="0" rtl="0" algn="l">
              <a:lnSpc>
                <a:spcPct val="100000"/>
              </a:lnSpc>
              <a:spcBef>
                <a:spcPts val="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temp := i</a:t>
            </a:r>
            <a:endParaRPr sz="1800">
              <a:latin typeface="Bookman Old Style"/>
              <a:ea typeface="Bookman Old Style"/>
              <a:cs typeface="Bookman Old Style"/>
              <a:sym typeface="Bookman Old Style"/>
            </a:endParaRPr>
          </a:p>
          <a:p>
            <a:pPr indent="0" lvl="0" marL="0" rtl="0" algn="l">
              <a:lnSpc>
                <a:spcPct val="100000"/>
              </a:lnSpc>
              <a:spcBef>
                <a:spcPts val="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i := a[i]</a:t>
            </a:r>
            <a:endParaRPr/>
          </a:p>
          <a:p>
            <a:pPr indent="0" lvl="0" marL="0" rtl="0" algn="l">
              <a:lnSpc>
                <a:spcPct val="100000"/>
              </a:lnSpc>
              <a:spcBef>
                <a:spcPts val="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a[i] := temp</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Although call-by name is of theoretical interest, a related technique, in-line expansion has been suggested for reducing the running time of a program</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ctrTitle"/>
          </p:nvPr>
        </p:nvSpPr>
        <p:spPr>
          <a:xfrm>
            <a:off x="790903" y="1699879"/>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RUNTIME ENVIRONMENTS</a:t>
            </a:r>
            <a:endParaRPr b="1" sz="7200">
              <a:solidFill>
                <a:srgbClr val="FF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Run-Time Environments</a:t>
            </a:r>
            <a:endParaRPr sz="3600">
              <a:latin typeface="Arial"/>
              <a:ea typeface="Arial"/>
              <a:cs typeface="Arial"/>
              <a:sym typeface="Arial"/>
            </a:endParaRPr>
          </a:p>
        </p:txBody>
      </p:sp>
      <p:sp>
        <p:nvSpPr>
          <p:cNvPr id="160" name="Google Shape;160;p25"/>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topic relates the static source text of a program to the actions that must occur at run time to implement the program</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As execution proceeds, the same name in the source text can denote different data objects in the target machine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relationship between names and data objects are examined in this section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allocation and deallocation of data objects is managed by the run-time support package, consisting of routines loaded with the generated target code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design of the run-time support package is influenced by the semantics of procedures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Each execution of a procedure is referred to as an activation of the procedure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If the procedure is recursive, several of its actions may be alive at the same time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representation of a data object at run time is determined by its type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Elementary data types, such as characters, integers, and reals, can be represented by equivalent data objects in the target machine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However, aggregates, such as arrays, strings, and structures, are usually represented by collection of primitive objects</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790903" y="1699879"/>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SOURCE LANGUAGE ISSUES</a:t>
            </a:r>
            <a:endParaRPr b="1" sz="7200">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Procedures</a:t>
            </a:r>
            <a:endParaRPr sz="3600">
              <a:latin typeface="Arial"/>
              <a:ea typeface="Arial"/>
              <a:cs typeface="Arial"/>
              <a:sym typeface="Arial"/>
            </a:endParaRPr>
          </a:p>
        </p:txBody>
      </p:sp>
      <p:sp>
        <p:nvSpPr>
          <p:cNvPr id="171" name="Google Shape;171;p27"/>
          <p:cNvSpPr txBox="1"/>
          <p:nvPr>
            <p:ph idx="1" type="body"/>
          </p:nvPr>
        </p:nvSpPr>
        <p:spPr>
          <a:xfrm>
            <a:off x="448888" y="808891"/>
            <a:ext cx="5807533"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Suppose that a program is made up of procedures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procedure definition is a declaration that associates an identifier with a statement</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a:t>
            </a:r>
            <a:r>
              <a:rPr b="1" lang="en-US" sz="1800">
                <a:solidFill>
                  <a:schemeClr val="dk1"/>
                </a:solidFill>
                <a:latin typeface="Bookman Old Style"/>
                <a:ea typeface="Bookman Old Style"/>
                <a:cs typeface="Bookman Old Style"/>
                <a:sym typeface="Bookman Old Style"/>
              </a:rPr>
              <a:t>identifier</a:t>
            </a:r>
            <a:r>
              <a:rPr lang="en-US" sz="1800">
                <a:solidFill>
                  <a:schemeClr val="dk1"/>
                </a:solidFill>
                <a:latin typeface="Bookman Old Style"/>
                <a:ea typeface="Bookman Old Style"/>
                <a:cs typeface="Bookman Old Style"/>
                <a:sym typeface="Bookman Old Style"/>
              </a:rPr>
              <a:t> is the </a:t>
            </a:r>
            <a:r>
              <a:rPr b="1" lang="en-US" sz="1800">
                <a:solidFill>
                  <a:schemeClr val="dk1"/>
                </a:solidFill>
                <a:latin typeface="Bookman Old Style"/>
                <a:ea typeface="Bookman Old Style"/>
                <a:cs typeface="Bookman Old Style"/>
                <a:sym typeface="Bookman Old Style"/>
              </a:rPr>
              <a:t>procedure name </a:t>
            </a:r>
            <a:r>
              <a:rPr lang="en-US" sz="1800">
                <a:solidFill>
                  <a:schemeClr val="dk1"/>
                </a:solidFill>
                <a:latin typeface="Bookman Old Style"/>
                <a:ea typeface="Bookman Old Style"/>
                <a:cs typeface="Bookman Old Style"/>
                <a:sym typeface="Bookman Old Style"/>
              </a:rPr>
              <a:t>and the </a:t>
            </a:r>
            <a:r>
              <a:rPr b="1" lang="en-US" sz="1800">
                <a:solidFill>
                  <a:schemeClr val="dk1"/>
                </a:solidFill>
                <a:latin typeface="Bookman Old Style"/>
                <a:ea typeface="Bookman Old Style"/>
                <a:cs typeface="Bookman Old Style"/>
                <a:sym typeface="Bookman Old Style"/>
              </a:rPr>
              <a:t>statement</a:t>
            </a:r>
            <a:r>
              <a:rPr lang="en-US" sz="1800">
                <a:solidFill>
                  <a:schemeClr val="dk1"/>
                </a:solidFill>
                <a:latin typeface="Bookman Old Style"/>
                <a:ea typeface="Bookman Old Style"/>
                <a:cs typeface="Bookman Old Style"/>
                <a:sym typeface="Bookman Old Style"/>
              </a:rPr>
              <a:t> is the </a:t>
            </a:r>
            <a:r>
              <a:rPr b="1" lang="en-US" sz="1800">
                <a:solidFill>
                  <a:schemeClr val="dk1"/>
                </a:solidFill>
                <a:latin typeface="Bookman Old Style"/>
                <a:ea typeface="Bookman Old Style"/>
                <a:cs typeface="Bookman Old Style"/>
                <a:sym typeface="Bookman Old Style"/>
              </a:rPr>
              <a:t>procedure body</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For example, the Pascal code shown in the figure contains the definition of the procedure named </a:t>
            </a:r>
            <a:r>
              <a:rPr b="1" lang="en-US" sz="1800">
                <a:solidFill>
                  <a:schemeClr val="dk1"/>
                </a:solidFill>
                <a:latin typeface="Bookman Old Style"/>
                <a:ea typeface="Bookman Old Style"/>
                <a:cs typeface="Bookman Old Style"/>
                <a:sym typeface="Bookman Old Style"/>
              </a:rPr>
              <a:t>readarray</a:t>
            </a:r>
            <a:r>
              <a:rPr lang="en-US" sz="1800">
                <a:solidFill>
                  <a:schemeClr val="dk1"/>
                </a:solidFill>
                <a:latin typeface="Bookman Old Style"/>
                <a:ea typeface="Bookman Old Style"/>
                <a:cs typeface="Bookman Old Style"/>
                <a:sym typeface="Bookman Old Style"/>
              </a:rPr>
              <a:t> on lines 3-7.  The body of the procedure is on lines 5-7</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Procedures that return values are called functions in many languages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complete program will also be treated as a procedure</a:t>
            </a:r>
            <a:endParaRPr/>
          </a:p>
        </p:txBody>
      </p:sp>
      <p:pic>
        <p:nvPicPr>
          <p:cNvPr id="172" name="Google Shape;172;p27"/>
          <p:cNvPicPr preferRelativeResize="0"/>
          <p:nvPr/>
        </p:nvPicPr>
        <p:blipFill rotWithShape="1">
          <a:blip r:embed="rId3">
            <a:alphaModFix/>
          </a:blip>
          <a:srcRect b="0" l="0" r="0" t="0"/>
          <a:stretch/>
        </p:blipFill>
        <p:spPr>
          <a:xfrm>
            <a:off x="6627160" y="328283"/>
            <a:ext cx="5290733" cy="61762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Procedures – cont..</a:t>
            </a:r>
            <a:endParaRPr sz="3600">
              <a:latin typeface="Arial"/>
              <a:ea typeface="Arial"/>
              <a:cs typeface="Arial"/>
              <a:sym typeface="Arial"/>
            </a:endParaRPr>
          </a:p>
        </p:txBody>
      </p:sp>
      <p:sp>
        <p:nvSpPr>
          <p:cNvPr id="178" name="Google Shape;178;p28"/>
          <p:cNvSpPr txBox="1"/>
          <p:nvPr>
            <p:ph idx="1" type="body"/>
          </p:nvPr>
        </p:nvSpPr>
        <p:spPr>
          <a:xfrm>
            <a:off x="448888" y="808891"/>
            <a:ext cx="5807533"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a procedure name appears within an executable statement, we say that the procedure is called at that point</a:t>
            </a:r>
            <a:endParaRPr/>
          </a:p>
          <a:p>
            <a:pPr indent="-228600" lvl="0" marL="228600" rtl="0" algn="l">
              <a:lnSpc>
                <a:spcPct val="110000"/>
              </a:lnSpc>
              <a:spcBef>
                <a:spcPts val="3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basic idea is that a procedure call executes the procedure body</a:t>
            </a:r>
            <a:endParaRPr/>
          </a:p>
          <a:p>
            <a:pPr indent="-228600" lvl="0" marL="228600" rtl="0" algn="l">
              <a:lnSpc>
                <a:spcPct val="110000"/>
              </a:lnSpc>
              <a:spcBef>
                <a:spcPts val="3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main program in lines 21-25 calls the procedure </a:t>
            </a:r>
            <a:r>
              <a:rPr b="1" lang="en-US" sz="1800">
                <a:solidFill>
                  <a:schemeClr val="dk1"/>
                </a:solidFill>
                <a:latin typeface="Bookman Old Style"/>
                <a:ea typeface="Bookman Old Style"/>
                <a:cs typeface="Bookman Old Style"/>
                <a:sym typeface="Bookman Old Style"/>
              </a:rPr>
              <a:t>readarray</a:t>
            </a:r>
            <a:r>
              <a:rPr lang="en-US" sz="1800">
                <a:solidFill>
                  <a:schemeClr val="dk1"/>
                </a:solidFill>
                <a:latin typeface="Bookman Old Style"/>
                <a:ea typeface="Bookman Old Style"/>
                <a:cs typeface="Bookman Old Style"/>
                <a:sym typeface="Bookman Old Style"/>
              </a:rPr>
              <a:t> at line 23 and then calls </a:t>
            </a:r>
            <a:r>
              <a:rPr b="1" lang="en-US" sz="1800">
                <a:solidFill>
                  <a:schemeClr val="dk1"/>
                </a:solidFill>
                <a:latin typeface="Bookman Old Style"/>
                <a:ea typeface="Bookman Old Style"/>
                <a:cs typeface="Bookman Old Style"/>
                <a:sym typeface="Bookman Old Style"/>
              </a:rPr>
              <a:t>quicksort</a:t>
            </a:r>
            <a:r>
              <a:rPr lang="en-US" sz="1800">
                <a:solidFill>
                  <a:schemeClr val="dk1"/>
                </a:solidFill>
                <a:latin typeface="Bookman Old Style"/>
                <a:ea typeface="Bookman Old Style"/>
                <a:cs typeface="Bookman Old Style"/>
                <a:sym typeface="Bookman Old Style"/>
              </a:rPr>
              <a:t> at line 24</a:t>
            </a:r>
            <a:endParaRPr/>
          </a:p>
          <a:p>
            <a:pPr indent="-228600" lvl="0" marL="228600" rtl="0" algn="l">
              <a:lnSpc>
                <a:spcPct val="110000"/>
              </a:lnSpc>
              <a:spcBef>
                <a:spcPts val="3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procedure calls can also occur within expressions, as on line 16</a:t>
            </a:r>
            <a:endParaRPr/>
          </a:p>
          <a:p>
            <a:pPr indent="-228600" lvl="0" marL="228600" rtl="0" algn="l">
              <a:lnSpc>
                <a:spcPct val="110000"/>
              </a:lnSpc>
              <a:spcBef>
                <a:spcPts val="3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Some of the identifiers appearing in a procedure definition are special, and are called </a:t>
            </a:r>
            <a:r>
              <a:rPr b="1" lang="en-US" sz="1800">
                <a:solidFill>
                  <a:schemeClr val="dk1"/>
                </a:solidFill>
                <a:latin typeface="Bookman Old Style"/>
                <a:ea typeface="Bookman Old Style"/>
                <a:cs typeface="Bookman Old Style"/>
                <a:sym typeface="Bookman Old Style"/>
              </a:rPr>
              <a:t>formal parameters</a:t>
            </a:r>
            <a:r>
              <a:rPr lang="en-US" sz="1800">
                <a:solidFill>
                  <a:schemeClr val="dk1"/>
                </a:solidFill>
                <a:latin typeface="Bookman Old Style"/>
                <a:ea typeface="Bookman Old Style"/>
                <a:cs typeface="Bookman Old Style"/>
                <a:sym typeface="Bookman Old Style"/>
              </a:rPr>
              <a:t> (or just </a:t>
            </a:r>
            <a:r>
              <a:rPr b="1" lang="en-US" sz="1800">
                <a:solidFill>
                  <a:schemeClr val="dk1"/>
                </a:solidFill>
                <a:latin typeface="Bookman Old Style"/>
                <a:ea typeface="Bookman Old Style"/>
                <a:cs typeface="Bookman Old Style"/>
                <a:sym typeface="Bookman Old Style"/>
              </a:rPr>
              <a:t>formals</a:t>
            </a:r>
            <a:r>
              <a:rPr lang="en-US" sz="1800">
                <a:solidFill>
                  <a:schemeClr val="dk1"/>
                </a:solidFill>
                <a:latin typeface="Bookman Old Style"/>
                <a:ea typeface="Bookman Old Style"/>
                <a:cs typeface="Bookman Old Style"/>
                <a:sym typeface="Bookman Old Style"/>
              </a:rPr>
              <a:t>) of the procedure</a:t>
            </a:r>
            <a:endParaRPr/>
          </a:p>
          <a:p>
            <a:pPr indent="-228600" lvl="0" marL="228600" rtl="0" algn="l">
              <a:lnSpc>
                <a:spcPct val="110000"/>
              </a:lnSpc>
              <a:spcBef>
                <a:spcPts val="3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identifiers m and n on line 12 are formals</a:t>
            </a:r>
            <a:endParaRPr/>
          </a:p>
          <a:p>
            <a:pPr indent="-228600" lvl="0" marL="228600" rtl="0" algn="l">
              <a:lnSpc>
                <a:spcPct val="110000"/>
              </a:lnSpc>
              <a:spcBef>
                <a:spcPts val="3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Arguments, known as </a:t>
            </a:r>
            <a:r>
              <a:rPr b="1" lang="en-US" sz="1800">
                <a:solidFill>
                  <a:schemeClr val="dk1"/>
                </a:solidFill>
                <a:latin typeface="Bookman Old Style"/>
                <a:ea typeface="Bookman Old Style"/>
                <a:cs typeface="Bookman Old Style"/>
                <a:sym typeface="Bookman Old Style"/>
              </a:rPr>
              <a:t>actual parameters </a:t>
            </a:r>
            <a:r>
              <a:rPr lang="en-US" sz="1800">
                <a:solidFill>
                  <a:schemeClr val="dk1"/>
                </a:solidFill>
                <a:latin typeface="Bookman Old Style"/>
                <a:ea typeface="Bookman Old Style"/>
                <a:cs typeface="Bookman Old Style"/>
                <a:sym typeface="Bookman Old Style"/>
              </a:rPr>
              <a:t>(or </a:t>
            </a:r>
            <a:r>
              <a:rPr b="1" lang="en-US" sz="1800">
                <a:solidFill>
                  <a:schemeClr val="dk1"/>
                </a:solidFill>
                <a:latin typeface="Bookman Old Style"/>
                <a:ea typeface="Bookman Old Style"/>
                <a:cs typeface="Bookman Old Style"/>
                <a:sym typeface="Bookman Old Style"/>
              </a:rPr>
              <a:t>actuals</a:t>
            </a:r>
            <a:r>
              <a:rPr lang="en-US" sz="1800">
                <a:solidFill>
                  <a:schemeClr val="dk1"/>
                </a:solidFill>
                <a:latin typeface="Bookman Old Style"/>
                <a:ea typeface="Bookman Old Style"/>
                <a:cs typeface="Bookman Old Style"/>
                <a:sym typeface="Bookman Old Style"/>
              </a:rPr>
              <a:t>) may be passed to a called procedure; they are substituted for the formals in the body</a:t>
            </a:r>
            <a:endParaRPr/>
          </a:p>
          <a:p>
            <a:pPr indent="-114300" lvl="0" marL="228600" rtl="0" algn="l">
              <a:lnSpc>
                <a:spcPct val="110000"/>
              </a:lnSpc>
              <a:spcBef>
                <a:spcPts val="3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pic>
        <p:nvPicPr>
          <p:cNvPr id="179" name="Google Shape;179;p28"/>
          <p:cNvPicPr preferRelativeResize="0"/>
          <p:nvPr/>
        </p:nvPicPr>
        <p:blipFill rotWithShape="1">
          <a:blip r:embed="rId3">
            <a:alphaModFix/>
          </a:blip>
          <a:srcRect b="0" l="0" r="0" t="0"/>
          <a:stretch/>
        </p:blipFill>
        <p:spPr>
          <a:xfrm>
            <a:off x="6627160" y="328283"/>
            <a:ext cx="5290733" cy="61762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48887" y="0"/>
            <a:ext cx="8518650" cy="8088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Activation Trees</a:t>
            </a:r>
            <a:endParaRPr sz="3600">
              <a:latin typeface="Arial"/>
              <a:ea typeface="Arial"/>
              <a:cs typeface="Arial"/>
              <a:sym typeface="Arial"/>
            </a:endParaRPr>
          </a:p>
        </p:txBody>
      </p:sp>
      <p:sp>
        <p:nvSpPr>
          <p:cNvPr id="185" name="Google Shape;185;p29"/>
          <p:cNvSpPr txBox="1"/>
          <p:nvPr>
            <p:ph idx="1" type="body"/>
          </p:nvPr>
        </p:nvSpPr>
        <p:spPr>
          <a:xfrm>
            <a:off x="448888" y="808891"/>
            <a:ext cx="11294225"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We make the following assumptions about the flow of control among procedures during the execution of a program:</a:t>
            </a:r>
            <a:endParaRPr/>
          </a:p>
          <a:p>
            <a:pPr indent="-273050" lvl="0" marL="625475"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Control flows sequentially; that is, the execution of a program consists of a sequence of steps, with control being at some specific point in the program at each step</a:t>
            </a:r>
            <a:endParaRPr/>
          </a:p>
          <a:p>
            <a:pPr indent="-273050" lvl="0" marL="625475"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Each execution of a procedure starts at the beginning of the procedure body and returns control to the point immediately following the place where the procedure was called</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Each execution</a:t>
            </a:r>
            <a:r>
              <a:rPr lang="en-US" sz="1800">
                <a:solidFill>
                  <a:schemeClr val="dk1"/>
                </a:solidFill>
                <a:latin typeface="Bookman Old Style"/>
                <a:ea typeface="Bookman Old Style"/>
                <a:cs typeface="Bookman Old Style"/>
                <a:sym typeface="Bookman Old Style"/>
              </a:rPr>
              <a:t> of a procedure body is referred to as </a:t>
            </a:r>
            <a:r>
              <a:rPr b="1" lang="en-US" sz="1800">
                <a:solidFill>
                  <a:schemeClr val="dk1"/>
                </a:solidFill>
                <a:latin typeface="Bookman Old Style"/>
                <a:ea typeface="Bookman Old Style"/>
                <a:cs typeface="Bookman Old Style"/>
                <a:sym typeface="Bookman Old Style"/>
              </a:rPr>
              <a:t>an activation</a:t>
            </a:r>
            <a:r>
              <a:rPr lang="en-US" sz="1800">
                <a:solidFill>
                  <a:schemeClr val="dk1"/>
                </a:solidFill>
                <a:latin typeface="Bookman Old Style"/>
                <a:ea typeface="Bookman Old Style"/>
                <a:cs typeface="Bookman Old Style"/>
                <a:sym typeface="Bookman Old Style"/>
              </a:rPr>
              <a:t> of the procedure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a:t>
            </a:r>
            <a:r>
              <a:rPr b="1" lang="en-US" sz="1800">
                <a:solidFill>
                  <a:schemeClr val="dk1"/>
                </a:solidFill>
                <a:latin typeface="Bookman Old Style"/>
                <a:ea typeface="Bookman Old Style"/>
                <a:cs typeface="Bookman Old Style"/>
                <a:sym typeface="Bookman Old Style"/>
              </a:rPr>
              <a:t>lifetime</a:t>
            </a:r>
            <a:r>
              <a:rPr lang="en-US" sz="1800">
                <a:solidFill>
                  <a:schemeClr val="dk1"/>
                </a:solidFill>
                <a:latin typeface="Bookman Old Style"/>
                <a:ea typeface="Bookman Old Style"/>
                <a:cs typeface="Bookman Old Style"/>
                <a:sym typeface="Bookman Old Style"/>
              </a:rPr>
              <a:t> of an activation of a procedure p is the sequence of steps between the first and last steps in the execution of the procedure body, including the time spent executing procedures called by p, the procedures called by them and so 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If a and b are procedure activations, then their lifetimes are either </a:t>
            </a:r>
            <a:r>
              <a:rPr b="1" lang="en-US" sz="1800">
                <a:solidFill>
                  <a:schemeClr val="dk1"/>
                </a:solidFill>
                <a:latin typeface="Bookman Old Style"/>
                <a:ea typeface="Bookman Old Style"/>
                <a:cs typeface="Bookman Old Style"/>
                <a:sym typeface="Bookman Old Style"/>
              </a:rPr>
              <a:t>non-overlapping</a:t>
            </a:r>
            <a:r>
              <a:rPr lang="en-US" sz="1800">
                <a:solidFill>
                  <a:schemeClr val="dk1"/>
                </a:solidFill>
                <a:latin typeface="Bookman Old Style"/>
                <a:ea typeface="Bookman Old Style"/>
                <a:cs typeface="Bookman Old Style"/>
                <a:sym typeface="Bookman Old Style"/>
              </a:rPr>
              <a:t> or </a:t>
            </a:r>
            <a:r>
              <a:rPr b="1" lang="en-US" sz="1800">
                <a:solidFill>
                  <a:schemeClr val="dk1"/>
                </a:solidFill>
                <a:latin typeface="Bookman Old Style"/>
                <a:ea typeface="Bookman Old Style"/>
                <a:cs typeface="Bookman Old Style"/>
                <a:sym typeface="Bookman Old Style"/>
              </a:rPr>
              <a:t>nested</a:t>
            </a:r>
            <a:r>
              <a:rPr lang="en-US" sz="1800">
                <a:solidFill>
                  <a:schemeClr val="dk1"/>
                </a:solidFill>
                <a:latin typeface="Bookman Old Style"/>
                <a:ea typeface="Bookman Old Style"/>
                <a:cs typeface="Bookman Old Style"/>
                <a:sym typeface="Bookman Old Style"/>
              </a:rPr>
              <a:t>; that is, if b is entered before a is left, then control must leave b before it leaves a</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procedure is r</a:t>
            </a:r>
            <a:r>
              <a:rPr b="1" lang="en-US" sz="1800">
                <a:solidFill>
                  <a:schemeClr val="dk1"/>
                </a:solidFill>
                <a:latin typeface="Bookman Old Style"/>
                <a:ea typeface="Bookman Old Style"/>
                <a:cs typeface="Bookman Old Style"/>
                <a:sym typeface="Bookman Old Style"/>
              </a:rPr>
              <a:t>ecursive</a:t>
            </a:r>
            <a:r>
              <a:rPr lang="en-US" sz="1800">
                <a:solidFill>
                  <a:schemeClr val="dk1"/>
                </a:solidFill>
                <a:latin typeface="Bookman Old Style"/>
                <a:ea typeface="Bookman Old Style"/>
                <a:cs typeface="Bookman Old Style"/>
                <a:sym typeface="Bookman Old Style"/>
              </a:rPr>
              <a:t> if a new activation can begin before an earlier activation of the same procedure has ended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recursive procedure p need not call itself directly; p may call a procedure q, which may then call 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Activation Trees – cont..</a:t>
            </a:r>
            <a:endParaRPr sz="3600">
              <a:latin typeface="Arial"/>
              <a:ea typeface="Arial"/>
              <a:cs typeface="Arial"/>
              <a:sym typeface="Arial"/>
            </a:endParaRPr>
          </a:p>
        </p:txBody>
      </p:sp>
      <p:sp>
        <p:nvSpPr>
          <p:cNvPr id="191" name="Google Shape;191;p30"/>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An </a:t>
            </a:r>
            <a:r>
              <a:rPr b="1" lang="en-US" sz="1800">
                <a:solidFill>
                  <a:schemeClr val="dk1"/>
                </a:solidFill>
                <a:latin typeface="Bookman Old Style"/>
                <a:ea typeface="Bookman Old Style"/>
                <a:cs typeface="Bookman Old Style"/>
                <a:sym typeface="Bookman Old Style"/>
              </a:rPr>
              <a:t>activation tree </a:t>
            </a:r>
            <a:r>
              <a:rPr lang="en-US" sz="1800">
                <a:solidFill>
                  <a:schemeClr val="dk1"/>
                </a:solidFill>
                <a:latin typeface="Bookman Old Style"/>
                <a:ea typeface="Bookman Old Style"/>
                <a:cs typeface="Bookman Old Style"/>
                <a:sym typeface="Bookman Old Style"/>
              </a:rPr>
              <a:t>is used to depict the flow of control between procedures, that is, the way control enters and leaves activations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an activation tree, </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Each node represents an activation of a procedure</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root represents the activation of the main program</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node for a is the parent of the node for b if and only if control flows from activation a to b</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node for a is to the left of the node for b if and only if the lifetime of a occurs before the lifetime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48887" y="48126"/>
            <a:ext cx="8518650" cy="44917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sz="2800">
                <a:latin typeface="Arial"/>
                <a:ea typeface="Arial"/>
                <a:cs typeface="Arial"/>
                <a:sym typeface="Arial"/>
              </a:rPr>
              <a:t>Activation Trees – Example</a:t>
            </a:r>
            <a:endParaRPr sz="2800">
              <a:latin typeface="Arial"/>
              <a:ea typeface="Arial"/>
              <a:cs typeface="Arial"/>
              <a:sym typeface="Arial"/>
            </a:endParaRPr>
          </a:p>
        </p:txBody>
      </p:sp>
      <p:pic>
        <p:nvPicPr>
          <p:cNvPr id="197" name="Google Shape;197;p31"/>
          <p:cNvPicPr preferRelativeResize="0"/>
          <p:nvPr/>
        </p:nvPicPr>
        <p:blipFill rotWithShape="1">
          <a:blip r:embed="rId3">
            <a:alphaModFix/>
          </a:blip>
          <a:srcRect b="0" l="0" r="0" t="0"/>
          <a:stretch/>
        </p:blipFill>
        <p:spPr>
          <a:xfrm>
            <a:off x="7293850" y="475139"/>
            <a:ext cx="2667372" cy="3820058"/>
          </a:xfrm>
          <a:prstGeom prst="rect">
            <a:avLst/>
          </a:prstGeom>
          <a:noFill/>
          <a:ln>
            <a:noFill/>
          </a:ln>
        </p:spPr>
      </p:pic>
      <p:pic>
        <p:nvPicPr>
          <p:cNvPr id="198" name="Google Shape;198;p31"/>
          <p:cNvPicPr preferRelativeResize="0"/>
          <p:nvPr/>
        </p:nvPicPr>
        <p:blipFill rotWithShape="1">
          <a:blip r:embed="rId4">
            <a:alphaModFix/>
          </a:blip>
          <a:srcRect b="0" l="0" r="0" t="0"/>
          <a:stretch/>
        </p:blipFill>
        <p:spPr>
          <a:xfrm>
            <a:off x="15753" y="613610"/>
            <a:ext cx="5290733" cy="6176211"/>
          </a:xfrm>
          <a:prstGeom prst="rect">
            <a:avLst/>
          </a:prstGeom>
          <a:noFill/>
          <a:ln>
            <a:noFill/>
          </a:ln>
        </p:spPr>
      </p:pic>
      <p:pic>
        <p:nvPicPr>
          <p:cNvPr id="199" name="Google Shape;199;p31"/>
          <p:cNvPicPr preferRelativeResize="0"/>
          <p:nvPr/>
        </p:nvPicPr>
        <p:blipFill rotWithShape="1">
          <a:blip r:embed="rId5">
            <a:alphaModFix/>
          </a:blip>
          <a:srcRect b="0" l="0" r="0" t="0"/>
          <a:stretch/>
        </p:blipFill>
        <p:spPr>
          <a:xfrm>
            <a:off x="5306487" y="4295197"/>
            <a:ext cx="6642098" cy="21762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250404" y="380555"/>
            <a:ext cx="9691192" cy="832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Arial"/>
              <a:buNone/>
            </a:pPr>
            <a:r>
              <a:rPr b="1" lang="en-US">
                <a:solidFill>
                  <a:srgbClr val="FF0000"/>
                </a:solidFill>
                <a:latin typeface="Arial"/>
                <a:ea typeface="Arial"/>
                <a:cs typeface="Arial"/>
                <a:sym typeface="Arial"/>
              </a:rPr>
              <a:t>Topics that will be covered </a:t>
            </a:r>
            <a:endParaRPr b="1">
              <a:solidFill>
                <a:srgbClr val="FF0000"/>
              </a:solidFill>
              <a:latin typeface="Arial"/>
              <a:ea typeface="Arial"/>
              <a:cs typeface="Arial"/>
              <a:sym typeface="Arial"/>
            </a:endParaRPr>
          </a:p>
        </p:txBody>
      </p:sp>
      <p:sp>
        <p:nvSpPr>
          <p:cNvPr id="93" name="Google Shape;93;p14"/>
          <p:cNvSpPr txBox="1"/>
          <p:nvPr>
            <p:ph idx="1" type="body"/>
          </p:nvPr>
        </p:nvSpPr>
        <p:spPr>
          <a:xfrm>
            <a:off x="646545" y="1732547"/>
            <a:ext cx="10982037" cy="47448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3600"/>
              <a:buChar char="•"/>
            </a:pPr>
            <a:r>
              <a:rPr b="1" lang="en-US" sz="3600">
                <a:solidFill>
                  <a:srgbClr val="0000FF"/>
                </a:solidFill>
                <a:latin typeface="Arial"/>
                <a:ea typeface="Arial"/>
                <a:cs typeface="Arial"/>
                <a:sym typeface="Arial"/>
              </a:rPr>
              <a:t>Parameter Passing</a:t>
            </a:r>
            <a:endParaRPr/>
          </a:p>
          <a:p>
            <a:pPr indent="-228600" lvl="0" marL="228600" rtl="0" algn="l">
              <a:lnSpc>
                <a:spcPct val="90000"/>
              </a:lnSpc>
              <a:spcBef>
                <a:spcPts val="1000"/>
              </a:spcBef>
              <a:spcAft>
                <a:spcPts val="0"/>
              </a:spcAft>
              <a:buClr>
                <a:srgbClr val="0000FF"/>
              </a:buClr>
              <a:buSzPts val="3600"/>
              <a:buChar char="•"/>
            </a:pPr>
            <a:r>
              <a:rPr b="1" lang="en-US" sz="3600">
                <a:solidFill>
                  <a:srgbClr val="0000FF"/>
                </a:solidFill>
                <a:latin typeface="Arial"/>
                <a:ea typeface="Arial"/>
                <a:cs typeface="Arial"/>
                <a:sym typeface="Arial"/>
              </a:rPr>
              <a:t>Runtime Environments</a:t>
            </a:r>
            <a:endParaRPr/>
          </a:p>
          <a:p>
            <a:pPr indent="-228600" lvl="0" marL="228600" rtl="0" algn="l">
              <a:lnSpc>
                <a:spcPct val="90000"/>
              </a:lnSpc>
              <a:spcBef>
                <a:spcPts val="1000"/>
              </a:spcBef>
              <a:spcAft>
                <a:spcPts val="0"/>
              </a:spcAft>
              <a:buClr>
                <a:srgbClr val="0000FF"/>
              </a:buClr>
              <a:buSzPts val="3600"/>
              <a:buChar char="•"/>
            </a:pPr>
            <a:r>
              <a:rPr b="1" lang="en-US" sz="3600">
                <a:solidFill>
                  <a:srgbClr val="0000FF"/>
                </a:solidFill>
                <a:latin typeface="Arial"/>
                <a:ea typeface="Arial"/>
                <a:cs typeface="Arial"/>
                <a:sym typeface="Arial"/>
              </a:rPr>
              <a:t>Source Language Issues</a:t>
            </a:r>
            <a:endParaRPr/>
          </a:p>
          <a:p>
            <a:pPr indent="-228600" lvl="0" marL="228600" rtl="0" algn="l">
              <a:lnSpc>
                <a:spcPct val="90000"/>
              </a:lnSpc>
              <a:spcBef>
                <a:spcPts val="1000"/>
              </a:spcBef>
              <a:spcAft>
                <a:spcPts val="0"/>
              </a:spcAft>
              <a:buClr>
                <a:srgbClr val="0000FF"/>
              </a:buClr>
              <a:buSzPts val="3600"/>
              <a:buChar char="•"/>
            </a:pPr>
            <a:r>
              <a:rPr b="1" lang="en-US" sz="3600">
                <a:solidFill>
                  <a:srgbClr val="0000FF"/>
                </a:solidFill>
                <a:latin typeface="Arial"/>
                <a:ea typeface="Arial"/>
                <a:cs typeface="Arial"/>
                <a:sym typeface="Arial"/>
              </a:rPr>
              <a:t>Storage Organization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Control Stacks</a:t>
            </a:r>
            <a:endParaRPr sz="3600">
              <a:latin typeface="Arial"/>
              <a:ea typeface="Arial"/>
              <a:cs typeface="Arial"/>
              <a:sym typeface="Arial"/>
            </a:endParaRPr>
          </a:p>
        </p:txBody>
      </p:sp>
      <p:sp>
        <p:nvSpPr>
          <p:cNvPr id="205" name="Google Shape;205;p32"/>
          <p:cNvSpPr txBox="1"/>
          <p:nvPr>
            <p:ph idx="1" type="body"/>
          </p:nvPr>
        </p:nvSpPr>
        <p:spPr>
          <a:xfrm>
            <a:off x="448887" y="808891"/>
            <a:ext cx="7764671" cy="5748927"/>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flow of control in a program corresponds to a </a:t>
            </a:r>
            <a:r>
              <a:rPr b="1" lang="en-US" sz="1800">
                <a:solidFill>
                  <a:schemeClr val="dk1"/>
                </a:solidFill>
                <a:latin typeface="Bookman Old Style"/>
                <a:ea typeface="Bookman Old Style"/>
                <a:cs typeface="Bookman Old Style"/>
                <a:sym typeface="Bookman Old Style"/>
              </a:rPr>
              <a:t>depth-first traversal </a:t>
            </a:r>
            <a:r>
              <a:rPr lang="en-US" sz="1800">
                <a:solidFill>
                  <a:schemeClr val="dk1"/>
                </a:solidFill>
                <a:latin typeface="Bookman Old Style"/>
                <a:ea typeface="Bookman Old Style"/>
                <a:cs typeface="Bookman Old Style"/>
                <a:sym typeface="Bookman Old Style"/>
              </a:rPr>
              <a:t>of the activation tree that starts at the root, visits a node before its children, and recursively visits children at each node in a left-to-right order</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stack called “</a:t>
            </a:r>
            <a:r>
              <a:rPr b="1" lang="en-US" sz="1800">
                <a:solidFill>
                  <a:schemeClr val="dk1"/>
                </a:solidFill>
                <a:latin typeface="Bookman Old Style"/>
                <a:ea typeface="Bookman Old Style"/>
                <a:cs typeface="Bookman Old Style"/>
                <a:sym typeface="Bookman Old Style"/>
              </a:rPr>
              <a:t>control stack</a:t>
            </a:r>
            <a:r>
              <a:rPr lang="en-US" sz="1800">
                <a:solidFill>
                  <a:schemeClr val="dk1"/>
                </a:solidFill>
                <a:latin typeface="Bookman Old Style"/>
                <a:ea typeface="Bookman Old Style"/>
                <a:cs typeface="Bookman Old Style"/>
                <a:sym typeface="Bookman Old Style"/>
              </a:rPr>
              <a:t>” can be used to </a:t>
            </a:r>
            <a:r>
              <a:rPr b="1" lang="en-US" sz="1800">
                <a:solidFill>
                  <a:schemeClr val="dk1"/>
                </a:solidFill>
                <a:latin typeface="Bookman Old Style"/>
                <a:ea typeface="Bookman Old Style"/>
                <a:cs typeface="Bookman Old Style"/>
                <a:sym typeface="Bookman Old Style"/>
              </a:rPr>
              <a:t>keep track of live procedure activations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When an activation begins, the node for the activation is pushed onto the control stack</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When an activation ends, the node is popped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a node n is at the top of the control stack, the stack contains the nodes along the path from n to the root</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Example:</a:t>
            </a:r>
            <a:r>
              <a:rPr lang="en-US" sz="1800">
                <a:solidFill>
                  <a:schemeClr val="dk1"/>
                </a:solidFill>
                <a:latin typeface="Bookman Old Style"/>
                <a:ea typeface="Bookman Old Style"/>
                <a:cs typeface="Bookman Old Style"/>
                <a:sym typeface="Bookman Old Style"/>
              </a:rPr>
              <a:t> </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Assume that control enters the activation represented by q(2,3)</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Activations with labels r, p(1,9), p(1,3) and q(1,0) have executed to completion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So the fig. contains dashed lines</a:t>
            </a:r>
            <a:endParaRPr/>
          </a:p>
        </p:txBody>
      </p:sp>
      <p:pic>
        <p:nvPicPr>
          <p:cNvPr id="206" name="Google Shape;206;p32"/>
          <p:cNvPicPr preferRelativeResize="0"/>
          <p:nvPr/>
        </p:nvPicPr>
        <p:blipFill rotWithShape="1">
          <a:blip r:embed="rId3">
            <a:alphaModFix/>
          </a:blip>
          <a:srcRect b="0" l="3368" r="0" t="0"/>
          <a:stretch/>
        </p:blipFill>
        <p:spPr>
          <a:xfrm>
            <a:off x="8337618" y="788315"/>
            <a:ext cx="3682195" cy="2181529"/>
          </a:xfrm>
          <a:prstGeom prst="rect">
            <a:avLst/>
          </a:prstGeom>
          <a:noFill/>
          <a:ln>
            <a:noFill/>
          </a:ln>
        </p:spPr>
      </p:pic>
      <p:sp>
        <p:nvSpPr>
          <p:cNvPr id="207" name="Google Shape;207;p32"/>
          <p:cNvSpPr/>
          <p:nvPr/>
        </p:nvSpPr>
        <p:spPr>
          <a:xfrm>
            <a:off x="9111916" y="3818021"/>
            <a:ext cx="2133600" cy="497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Bookman Old Style"/>
              <a:ea typeface="Bookman Old Style"/>
              <a:cs typeface="Bookman Old Style"/>
              <a:sym typeface="Bookman Old Style"/>
            </a:endParaRPr>
          </a:p>
        </p:txBody>
      </p:sp>
      <p:grpSp>
        <p:nvGrpSpPr>
          <p:cNvPr id="208" name="Google Shape;208;p32"/>
          <p:cNvGrpSpPr/>
          <p:nvPr/>
        </p:nvGrpSpPr>
        <p:grpSpPr>
          <a:xfrm>
            <a:off x="8920517" y="3244334"/>
            <a:ext cx="2558393" cy="3072343"/>
            <a:chOff x="8920517" y="3244334"/>
            <a:chExt cx="2558393" cy="3072343"/>
          </a:xfrm>
        </p:grpSpPr>
        <p:grpSp>
          <p:nvGrpSpPr>
            <p:cNvPr id="209" name="Google Shape;209;p32"/>
            <p:cNvGrpSpPr/>
            <p:nvPr/>
          </p:nvGrpSpPr>
          <p:grpSpPr>
            <a:xfrm>
              <a:off x="9111916" y="3740727"/>
              <a:ext cx="2137875" cy="2575950"/>
              <a:chOff x="9111916" y="3740727"/>
              <a:chExt cx="2137875" cy="2575950"/>
            </a:xfrm>
          </p:grpSpPr>
          <p:sp>
            <p:nvSpPr>
              <p:cNvPr id="210" name="Google Shape;210;p32"/>
              <p:cNvSpPr/>
              <p:nvPr/>
            </p:nvSpPr>
            <p:spPr>
              <a:xfrm>
                <a:off x="9116191" y="4315326"/>
                <a:ext cx="2133600" cy="497305"/>
              </a:xfrm>
              <a:prstGeom prst="rect">
                <a:avLst/>
              </a:prstGeom>
              <a:solidFill>
                <a:schemeClr val="accent6"/>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man Old Style"/>
                    <a:ea typeface="Bookman Old Style"/>
                    <a:cs typeface="Bookman Old Style"/>
                    <a:sym typeface="Bookman Old Style"/>
                  </a:rPr>
                  <a:t>q(2,3)</a:t>
                </a:r>
                <a:endParaRPr b="1" sz="1800">
                  <a:solidFill>
                    <a:schemeClr val="lt1"/>
                  </a:solidFill>
                  <a:latin typeface="Bookman Old Style"/>
                  <a:ea typeface="Bookman Old Style"/>
                  <a:cs typeface="Bookman Old Style"/>
                  <a:sym typeface="Bookman Old Style"/>
                </a:endParaRPr>
              </a:p>
            </p:txBody>
          </p:sp>
          <p:sp>
            <p:nvSpPr>
              <p:cNvPr id="211" name="Google Shape;211;p32"/>
              <p:cNvSpPr/>
              <p:nvPr/>
            </p:nvSpPr>
            <p:spPr>
              <a:xfrm>
                <a:off x="9116191" y="4812631"/>
                <a:ext cx="2133600" cy="497305"/>
              </a:xfrm>
              <a:prstGeom prst="rect">
                <a:avLst/>
              </a:prstGeom>
              <a:solidFill>
                <a:schemeClr val="accent6"/>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man Old Style"/>
                    <a:ea typeface="Bookman Old Style"/>
                    <a:cs typeface="Bookman Old Style"/>
                    <a:sym typeface="Bookman Old Style"/>
                  </a:rPr>
                  <a:t>q(1,3)</a:t>
                </a:r>
                <a:endParaRPr b="1" sz="1800">
                  <a:solidFill>
                    <a:schemeClr val="lt1"/>
                  </a:solidFill>
                  <a:latin typeface="Bookman Old Style"/>
                  <a:ea typeface="Bookman Old Style"/>
                  <a:cs typeface="Bookman Old Style"/>
                  <a:sym typeface="Bookman Old Style"/>
                </a:endParaRPr>
              </a:p>
            </p:txBody>
          </p:sp>
          <p:sp>
            <p:nvSpPr>
              <p:cNvPr id="212" name="Google Shape;212;p32"/>
              <p:cNvSpPr/>
              <p:nvPr/>
            </p:nvSpPr>
            <p:spPr>
              <a:xfrm>
                <a:off x="9116191" y="5309936"/>
                <a:ext cx="2133600" cy="497305"/>
              </a:xfrm>
              <a:prstGeom prst="rect">
                <a:avLst/>
              </a:prstGeom>
              <a:solidFill>
                <a:schemeClr val="accent6"/>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man Old Style"/>
                    <a:ea typeface="Bookman Old Style"/>
                    <a:cs typeface="Bookman Old Style"/>
                    <a:sym typeface="Bookman Old Style"/>
                  </a:rPr>
                  <a:t>q(1,9)</a:t>
                </a:r>
                <a:endParaRPr b="1" sz="1800">
                  <a:solidFill>
                    <a:schemeClr val="lt1"/>
                  </a:solidFill>
                  <a:latin typeface="Bookman Old Style"/>
                  <a:ea typeface="Bookman Old Style"/>
                  <a:cs typeface="Bookman Old Style"/>
                  <a:sym typeface="Bookman Old Style"/>
                </a:endParaRPr>
              </a:p>
            </p:txBody>
          </p:sp>
          <p:sp>
            <p:nvSpPr>
              <p:cNvPr id="213" name="Google Shape;213;p32"/>
              <p:cNvSpPr/>
              <p:nvPr/>
            </p:nvSpPr>
            <p:spPr>
              <a:xfrm>
                <a:off x="9111916" y="5819372"/>
                <a:ext cx="2133600" cy="497305"/>
              </a:xfrm>
              <a:prstGeom prst="rect">
                <a:avLst/>
              </a:prstGeom>
              <a:solidFill>
                <a:schemeClr val="accent6"/>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Bookman Old Style"/>
                    <a:ea typeface="Bookman Old Style"/>
                    <a:cs typeface="Bookman Old Style"/>
                    <a:sym typeface="Bookman Old Style"/>
                  </a:rPr>
                  <a:t>s</a:t>
                </a:r>
                <a:endParaRPr b="1" sz="1800">
                  <a:solidFill>
                    <a:schemeClr val="lt1"/>
                  </a:solidFill>
                  <a:latin typeface="Bookman Old Style"/>
                  <a:ea typeface="Bookman Old Style"/>
                  <a:cs typeface="Bookman Old Style"/>
                  <a:sym typeface="Bookman Old Style"/>
                </a:endParaRPr>
              </a:p>
            </p:txBody>
          </p:sp>
          <p:cxnSp>
            <p:nvCxnSpPr>
              <p:cNvPr id="214" name="Google Shape;214;p32"/>
              <p:cNvCxnSpPr/>
              <p:nvPr/>
            </p:nvCxnSpPr>
            <p:spPr>
              <a:xfrm>
                <a:off x="9111916" y="3777816"/>
                <a:ext cx="0" cy="531445"/>
              </a:xfrm>
              <a:prstGeom prst="straightConnector1">
                <a:avLst/>
              </a:prstGeom>
              <a:noFill/>
              <a:ln cap="flat" cmpd="sng" w="28575">
                <a:solidFill>
                  <a:schemeClr val="dk1"/>
                </a:solidFill>
                <a:prstDash val="solid"/>
                <a:miter lim="800000"/>
                <a:headEnd len="sm" w="sm" type="none"/>
                <a:tailEnd len="sm" w="sm" type="none"/>
              </a:ln>
            </p:spPr>
          </p:cxnSp>
          <p:cxnSp>
            <p:nvCxnSpPr>
              <p:cNvPr id="215" name="Google Shape;215;p32"/>
              <p:cNvCxnSpPr/>
              <p:nvPr/>
            </p:nvCxnSpPr>
            <p:spPr>
              <a:xfrm>
                <a:off x="11245516" y="3740727"/>
                <a:ext cx="0" cy="574599"/>
              </a:xfrm>
              <a:prstGeom prst="straightConnector1">
                <a:avLst/>
              </a:prstGeom>
              <a:noFill/>
              <a:ln cap="flat" cmpd="sng" w="28575">
                <a:solidFill>
                  <a:schemeClr val="dk1"/>
                </a:solidFill>
                <a:prstDash val="solid"/>
                <a:miter lim="800000"/>
                <a:headEnd len="sm" w="sm" type="none"/>
                <a:tailEnd len="sm" w="sm" type="none"/>
              </a:ln>
            </p:spPr>
          </p:cxnSp>
        </p:grpSp>
        <p:sp>
          <p:nvSpPr>
            <p:cNvPr id="216" name="Google Shape;216;p32"/>
            <p:cNvSpPr txBox="1"/>
            <p:nvPr/>
          </p:nvSpPr>
          <p:spPr>
            <a:xfrm>
              <a:off x="8920517" y="3244334"/>
              <a:ext cx="25583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Contents of control stack</a:t>
              </a:r>
              <a:endParaRPr b="1" sz="1800">
                <a:solidFill>
                  <a:srgbClr val="FF0000"/>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448887" y="0"/>
            <a:ext cx="8518650" cy="8088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sz="3200">
                <a:latin typeface="Arial"/>
                <a:ea typeface="Arial"/>
                <a:cs typeface="Arial"/>
                <a:sym typeface="Arial"/>
              </a:rPr>
              <a:t>The Scope of a Declaration</a:t>
            </a:r>
            <a:endParaRPr sz="3200">
              <a:latin typeface="Arial"/>
              <a:ea typeface="Arial"/>
              <a:cs typeface="Arial"/>
              <a:sym typeface="Arial"/>
            </a:endParaRPr>
          </a:p>
        </p:txBody>
      </p:sp>
      <p:sp>
        <p:nvSpPr>
          <p:cNvPr id="222" name="Google Shape;222;p33"/>
          <p:cNvSpPr txBox="1"/>
          <p:nvPr>
            <p:ph idx="1" type="body"/>
          </p:nvPr>
        </p:nvSpPr>
        <p:spPr>
          <a:xfrm>
            <a:off x="448887" y="689811"/>
            <a:ext cx="11178517" cy="581468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Declaration:</a:t>
            </a:r>
            <a:endParaRPr/>
          </a:p>
          <a:p>
            <a:pPr indent="-228600" lvl="0" marL="228600" rtl="0" algn="l">
              <a:lnSpc>
                <a:spcPct val="12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A declaration in a language is a syntactic construct that associates information with a name</a:t>
            </a:r>
            <a:endParaRPr/>
          </a:p>
          <a:p>
            <a:pPr indent="0" lvl="0" marL="0" rtl="0" algn="l">
              <a:lnSpc>
                <a:spcPct val="120000"/>
              </a:lnSpc>
              <a:spcBef>
                <a:spcPts val="40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Explicit Declaration:</a:t>
            </a:r>
            <a:endParaRPr/>
          </a:p>
          <a:p>
            <a:pPr indent="-228600" lvl="0" marL="228600" rtl="0" algn="l">
              <a:lnSpc>
                <a:spcPct val="12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Var i : integer   (Pascal)</a:t>
            </a:r>
            <a:endParaRPr/>
          </a:p>
          <a:p>
            <a:pPr indent="0" lvl="0" marL="0" rtl="0" algn="l">
              <a:lnSpc>
                <a:spcPct val="120000"/>
              </a:lnSpc>
              <a:spcBef>
                <a:spcPts val="40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Implicit Declaration:</a:t>
            </a:r>
            <a:endParaRPr/>
          </a:p>
          <a:p>
            <a:pPr indent="-228600" lvl="0" marL="228600" rtl="0" algn="l">
              <a:lnSpc>
                <a:spcPct val="12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Any variable name starting with I is assumed to denote an integer in Fortran</a:t>
            </a:r>
            <a:endParaRPr/>
          </a:p>
          <a:p>
            <a:pPr indent="0" lvl="0" marL="0" rtl="0" algn="l">
              <a:lnSpc>
                <a:spcPct val="120000"/>
              </a:lnSpc>
              <a:spcBef>
                <a:spcPts val="40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Scope:</a:t>
            </a:r>
            <a:endParaRPr/>
          </a:p>
          <a:p>
            <a:pPr indent="-228600" lvl="0" marL="228600" rtl="0" algn="l">
              <a:lnSpc>
                <a:spcPct val="12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The portion of the program to which a declaration applies is called the scope of that declaration</a:t>
            </a:r>
            <a:endParaRPr/>
          </a:p>
          <a:p>
            <a:pPr indent="0" lvl="0" marL="0" rtl="0" algn="l">
              <a:lnSpc>
                <a:spcPct val="120000"/>
              </a:lnSpc>
              <a:spcBef>
                <a:spcPts val="40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Local:</a:t>
            </a:r>
            <a:endParaRPr/>
          </a:p>
          <a:p>
            <a:pPr indent="-228600" lvl="0" marL="228600" rtl="0" algn="l">
              <a:lnSpc>
                <a:spcPct val="12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An occurrence of a name in a procedure is said to be local to the procedure if it is in the scope of a declaration within the procedure</a:t>
            </a:r>
            <a:endParaRPr/>
          </a:p>
          <a:p>
            <a:pPr indent="0" lvl="0" marL="0" rtl="0" algn="l">
              <a:lnSpc>
                <a:spcPct val="120000"/>
              </a:lnSpc>
              <a:spcBef>
                <a:spcPts val="40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Non-local:</a:t>
            </a:r>
            <a:endParaRPr/>
          </a:p>
          <a:p>
            <a:pPr indent="-228600" lvl="0" marL="228600" rtl="0" algn="l">
              <a:lnSpc>
                <a:spcPct val="12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An occurrence of a name in a procedure is said to be non-local to the procedure if it is not in the scope of a declaration within the procedure</a:t>
            </a:r>
            <a:endParaRPr/>
          </a:p>
          <a:p>
            <a:pPr indent="0" lvl="0" marL="0" rtl="0" algn="l">
              <a:lnSpc>
                <a:spcPct val="120000"/>
              </a:lnSpc>
              <a:spcBef>
                <a:spcPts val="400"/>
              </a:spcBef>
              <a:spcAft>
                <a:spcPts val="0"/>
              </a:spcAft>
              <a:buClr>
                <a:schemeClr val="dk1"/>
              </a:buClr>
              <a:buSzPts val="1700"/>
              <a:buNone/>
            </a:pPr>
            <a:r>
              <a:rPr b="1" lang="en-US" sz="1700">
                <a:solidFill>
                  <a:schemeClr val="dk1"/>
                </a:solidFill>
                <a:latin typeface="Bookman Old Style"/>
                <a:ea typeface="Bookman Old Style"/>
                <a:cs typeface="Bookman Old Style"/>
                <a:sym typeface="Bookman Old Style"/>
              </a:rPr>
              <a:t>Symbol Table:</a:t>
            </a:r>
            <a:endParaRPr/>
          </a:p>
          <a:p>
            <a:pPr indent="-228600" lvl="0" marL="228600" rtl="0" algn="l">
              <a:lnSpc>
                <a:spcPct val="120000"/>
              </a:lnSpc>
              <a:spcBef>
                <a:spcPts val="400"/>
              </a:spcBef>
              <a:spcAft>
                <a:spcPts val="0"/>
              </a:spcAft>
              <a:buClr>
                <a:schemeClr val="dk1"/>
              </a:buClr>
              <a:buSzPts val="1700"/>
              <a:buChar char="•"/>
            </a:pPr>
            <a:r>
              <a:rPr lang="en-US" sz="1700">
                <a:solidFill>
                  <a:schemeClr val="dk1"/>
                </a:solidFill>
                <a:latin typeface="Bookman Old Style"/>
                <a:ea typeface="Bookman Old Style"/>
                <a:cs typeface="Bookman Old Style"/>
                <a:sym typeface="Bookman Old Style"/>
              </a:rPr>
              <a:t>The symbol table can be used to find which declaration applies to an occurrence of a name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Bindings of Names</a:t>
            </a:r>
            <a:endParaRPr sz="3600">
              <a:latin typeface="Arial"/>
              <a:ea typeface="Arial"/>
              <a:cs typeface="Arial"/>
              <a:sym typeface="Arial"/>
            </a:endParaRPr>
          </a:p>
        </p:txBody>
      </p:sp>
      <p:sp>
        <p:nvSpPr>
          <p:cNvPr id="228" name="Google Shape;228;p34"/>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Data Objects: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Even if each name is declared once in a program, the same name may denote different data objects at run time.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informal term “data object” corresponds to a storage location that can hold values</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Environment:</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programming language semantics, the term environment refers to a function that maps a name to a storage location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An environment maps a  name to an l-value</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State: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term state refers to a function that maps a storage location to the value held there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state maps the l-value to an r-value</a:t>
            </a:r>
            <a:endParaRPr sz="1800">
              <a:latin typeface="Bookman Old Style"/>
              <a:ea typeface="Bookman Old Style"/>
              <a:cs typeface="Bookman Old Style"/>
              <a:sym typeface="Bookman Old Style"/>
            </a:endParaRPr>
          </a:p>
        </p:txBody>
      </p:sp>
      <p:pic>
        <p:nvPicPr>
          <p:cNvPr id="229" name="Google Shape;229;p34"/>
          <p:cNvPicPr preferRelativeResize="0"/>
          <p:nvPr/>
        </p:nvPicPr>
        <p:blipFill rotWithShape="1">
          <a:blip r:embed="rId3">
            <a:alphaModFix/>
          </a:blip>
          <a:srcRect b="0" l="0" r="0" t="0"/>
          <a:stretch/>
        </p:blipFill>
        <p:spPr>
          <a:xfrm>
            <a:off x="3419285" y="4946932"/>
            <a:ext cx="4665936" cy="14356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Bindings of Names – cont..</a:t>
            </a:r>
            <a:endParaRPr sz="3600">
              <a:latin typeface="Arial"/>
              <a:ea typeface="Arial"/>
              <a:cs typeface="Arial"/>
              <a:sym typeface="Arial"/>
            </a:endParaRPr>
          </a:p>
        </p:txBody>
      </p:sp>
      <p:sp>
        <p:nvSpPr>
          <p:cNvPr id="235" name="Google Shape;235;p35"/>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Difference between environments &amp; states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An assignment changes the state, but not the environment</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Suppose the address 100 is associated with pi and the value it holds is 0</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After the assignment pi := 3.14, the same address is associated with pi, but the value held there is 3.14</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Binding:</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an environment associates storage location s with a name x, we say that x is bound to 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association itself is referred to as a binding of x</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binding is the dynamic counterpart of a declaration</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More than one activation of a recursive procedure can be alive at the same time; a local variable name is bound to a different storage location in each activation of a procedure</a:t>
            </a:r>
            <a:endParaRPr/>
          </a:p>
        </p:txBody>
      </p:sp>
      <p:pic>
        <p:nvPicPr>
          <p:cNvPr id="236" name="Google Shape;236;p35"/>
          <p:cNvPicPr preferRelativeResize="0"/>
          <p:nvPr/>
        </p:nvPicPr>
        <p:blipFill rotWithShape="1">
          <a:blip r:embed="rId3">
            <a:alphaModFix/>
          </a:blip>
          <a:srcRect b="0" l="0" r="0" t="0"/>
          <a:stretch/>
        </p:blipFill>
        <p:spPr>
          <a:xfrm>
            <a:off x="3322129" y="4173098"/>
            <a:ext cx="4906060" cy="14956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ctrTitle"/>
          </p:nvPr>
        </p:nvSpPr>
        <p:spPr>
          <a:xfrm>
            <a:off x="790903" y="1699879"/>
            <a:ext cx="10610193"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Arial"/>
              <a:buNone/>
            </a:pPr>
            <a:r>
              <a:rPr lang="en-US" sz="7200">
                <a:solidFill>
                  <a:srgbClr val="FF0000"/>
                </a:solidFill>
                <a:latin typeface="Arial"/>
                <a:ea typeface="Arial"/>
                <a:cs typeface="Arial"/>
                <a:sym typeface="Arial"/>
              </a:rPr>
              <a:t>STORAGE ORGANIZATION</a:t>
            </a:r>
            <a:br>
              <a:rPr lang="en-US" sz="7200">
                <a:solidFill>
                  <a:srgbClr val="FF0000"/>
                </a:solidFill>
                <a:latin typeface="Arial"/>
                <a:ea typeface="Arial"/>
                <a:cs typeface="Arial"/>
                <a:sym typeface="Arial"/>
              </a:rPr>
            </a:br>
            <a:r>
              <a:rPr lang="en-US" sz="7200">
                <a:solidFill>
                  <a:srgbClr val="FF0000"/>
                </a:solidFill>
                <a:latin typeface="Arial"/>
                <a:ea typeface="Arial"/>
                <a:cs typeface="Arial"/>
                <a:sym typeface="Arial"/>
              </a:rPr>
              <a:t>- </a:t>
            </a:r>
            <a:r>
              <a:rPr i="1" lang="en-US">
                <a:solidFill>
                  <a:srgbClr val="FF0000"/>
                </a:solidFill>
                <a:latin typeface="Arial"/>
                <a:ea typeface="Arial"/>
                <a:cs typeface="Arial"/>
                <a:sym typeface="Arial"/>
              </a:rPr>
              <a:t>The organization of run-time storage</a:t>
            </a:r>
            <a:endParaRPr b="1" i="1">
              <a:solidFill>
                <a:srgbClr val="FF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Subdivision of Run-Time Memory</a:t>
            </a:r>
            <a:endParaRPr sz="3600">
              <a:latin typeface="Arial"/>
              <a:ea typeface="Arial"/>
              <a:cs typeface="Arial"/>
              <a:sym typeface="Arial"/>
            </a:endParaRPr>
          </a:p>
        </p:txBody>
      </p:sp>
      <p:sp>
        <p:nvSpPr>
          <p:cNvPr id="247" name="Google Shape;247;p37"/>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Suppose that the compiler obtains a block of storage from the operating system for the compiled program to run in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run-time storage might be subdivided to hold</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generated target code</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Data objects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A counterpart of the control stack to keep track of procedure activations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size of the generated target code is fixed at compile time, so the compiler can place it in a statically determined area</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size of some of the data objects may also be known at compile time, and these too can be placed in a statically determined area</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One reason for statically allocating as many data objects as possible is that the addresses of these objects can be compiled into the target code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All data objects in Fortran can be allocated statically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Subdivision of Run-Time Memory – cont..</a:t>
            </a:r>
            <a:endParaRPr sz="3600">
              <a:latin typeface="Arial"/>
              <a:ea typeface="Arial"/>
              <a:cs typeface="Arial"/>
              <a:sym typeface="Arial"/>
            </a:endParaRPr>
          </a:p>
        </p:txBody>
      </p:sp>
      <p:sp>
        <p:nvSpPr>
          <p:cNvPr id="253" name="Google Shape;253;p38"/>
          <p:cNvSpPr txBox="1"/>
          <p:nvPr>
            <p:ph idx="1" type="body"/>
          </p:nvPr>
        </p:nvSpPr>
        <p:spPr>
          <a:xfrm>
            <a:off x="448888" y="808891"/>
            <a:ext cx="7764670"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Implementations of languages like Pascal and C use extensions of control stack to manage activations of procedures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a call occurs, the execution of an activation is interrupted and information about the status of the machine, such as the value of the program counter and machine registers is saved on the stack</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control returns from the call, this activation can be restarted after restoring the values of relevant registers and program counter</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Data objects whose lifetimes are contained in that of an activation can also be allocated on the stack</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separate area of run-time memory called a heap, holds all other information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sizes of the stack and the heap can change as the program executes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They can grow toward each other as needed</a:t>
            </a:r>
            <a:endParaRPr/>
          </a:p>
        </p:txBody>
      </p:sp>
      <p:pic>
        <p:nvPicPr>
          <p:cNvPr id="254" name="Google Shape;254;p38"/>
          <p:cNvPicPr preferRelativeResize="0"/>
          <p:nvPr/>
        </p:nvPicPr>
        <p:blipFill rotWithShape="1">
          <a:blip r:embed="rId3">
            <a:alphaModFix/>
          </a:blip>
          <a:srcRect b="0" l="0" r="0" t="0"/>
          <a:stretch/>
        </p:blipFill>
        <p:spPr>
          <a:xfrm>
            <a:off x="8967537" y="1871445"/>
            <a:ext cx="2534004" cy="31151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Activation Records</a:t>
            </a:r>
            <a:endParaRPr sz="3600">
              <a:latin typeface="Arial"/>
              <a:ea typeface="Arial"/>
              <a:cs typeface="Arial"/>
              <a:sym typeface="Arial"/>
            </a:endParaRPr>
          </a:p>
        </p:txBody>
      </p:sp>
      <p:sp>
        <p:nvSpPr>
          <p:cNvPr id="260" name="Google Shape;260;p39"/>
          <p:cNvSpPr txBox="1"/>
          <p:nvPr>
            <p:ph idx="1" type="body"/>
          </p:nvPr>
        </p:nvSpPr>
        <p:spPr>
          <a:xfrm>
            <a:off x="448888" y="808891"/>
            <a:ext cx="7363618"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Information needed by a single execution of a procedure is managed using a contiguous block of storage called an activation record or frame, consisting of the collection of fields as shown in the figure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sizes of each of these fields can be determined at the time a procedure is called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fact, the sizes of almost all fields can be determined at compile time, except if a procedure has a local array whose size is determined by the value of an actual parameter, available only when the procedure is called at run time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a procedure is called, its activation record is pushed onto the run-time stack and when control returns to the caller, the activation record is popped off the stack</a:t>
            </a:r>
            <a:endParaRPr/>
          </a:p>
        </p:txBody>
      </p:sp>
      <p:pic>
        <p:nvPicPr>
          <p:cNvPr id="261" name="Google Shape;261;p39"/>
          <p:cNvPicPr preferRelativeResize="0"/>
          <p:nvPr/>
        </p:nvPicPr>
        <p:blipFill rotWithShape="1">
          <a:blip r:embed="rId3">
            <a:alphaModFix/>
          </a:blip>
          <a:srcRect b="0" l="0" r="0" t="0"/>
          <a:stretch/>
        </p:blipFill>
        <p:spPr>
          <a:xfrm>
            <a:off x="8532739" y="935126"/>
            <a:ext cx="3210373" cy="496321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448887" y="0"/>
            <a:ext cx="920846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Purpose of the fields in an Activation Record</a:t>
            </a:r>
            <a:endParaRPr sz="3600">
              <a:latin typeface="Arial"/>
              <a:ea typeface="Arial"/>
              <a:cs typeface="Arial"/>
              <a:sym typeface="Arial"/>
            </a:endParaRPr>
          </a:p>
        </p:txBody>
      </p:sp>
      <p:sp>
        <p:nvSpPr>
          <p:cNvPr id="267" name="Google Shape;267;p40"/>
          <p:cNvSpPr txBox="1"/>
          <p:nvPr>
            <p:ph idx="1" type="body"/>
          </p:nvPr>
        </p:nvSpPr>
        <p:spPr>
          <a:xfrm>
            <a:off x="448887" y="808891"/>
            <a:ext cx="7909049"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Temporaries </a:t>
            </a:r>
            <a:r>
              <a:rPr lang="en-US" sz="1800">
                <a:solidFill>
                  <a:schemeClr val="dk1"/>
                </a:solidFill>
                <a:latin typeface="Bookman Old Style"/>
                <a:ea typeface="Bookman Old Style"/>
                <a:cs typeface="Bookman Old Style"/>
                <a:sym typeface="Bookman Old Style"/>
              </a:rPr>
              <a:t>: Stores the temporary values arising in the evaluation of expressions</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Local Data </a:t>
            </a:r>
            <a:r>
              <a:rPr lang="en-US" sz="1800">
                <a:solidFill>
                  <a:schemeClr val="dk1"/>
                </a:solidFill>
                <a:latin typeface="Bookman Old Style"/>
                <a:ea typeface="Bookman Old Style"/>
                <a:cs typeface="Bookman Old Style"/>
                <a:sym typeface="Bookman Old Style"/>
              </a:rPr>
              <a:t>: Holds data that is local to an execution of a procedure</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Saved Machine Status </a:t>
            </a:r>
            <a:r>
              <a:rPr lang="en-US" sz="1800">
                <a:solidFill>
                  <a:schemeClr val="dk1"/>
                </a:solidFill>
                <a:latin typeface="Bookman Old Style"/>
                <a:ea typeface="Bookman Old Style"/>
                <a:cs typeface="Bookman Old Style"/>
                <a:sym typeface="Bookman Old Style"/>
              </a:rPr>
              <a:t>: Holds information about the state of the machine just before the procedure is called</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Optional Access Link </a:t>
            </a:r>
            <a:r>
              <a:rPr lang="en-US" sz="1800">
                <a:solidFill>
                  <a:schemeClr val="dk1"/>
                </a:solidFill>
                <a:latin typeface="Bookman Old Style"/>
                <a:ea typeface="Bookman Old Style"/>
                <a:cs typeface="Bookman Old Style"/>
                <a:sym typeface="Bookman Old Style"/>
              </a:rPr>
              <a:t>: Refers to non-local data held in other activation records</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Optional Control Link </a:t>
            </a:r>
            <a:r>
              <a:rPr lang="en-US" sz="1800">
                <a:solidFill>
                  <a:schemeClr val="dk1"/>
                </a:solidFill>
                <a:latin typeface="Bookman Old Style"/>
                <a:ea typeface="Bookman Old Style"/>
                <a:cs typeface="Bookman Old Style"/>
                <a:sym typeface="Bookman Old Style"/>
              </a:rPr>
              <a:t>: Points to the activation record of the caller</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Actual Parameter </a:t>
            </a:r>
            <a:r>
              <a:rPr lang="en-US" sz="1800">
                <a:solidFill>
                  <a:schemeClr val="dk1"/>
                </a:solidFill>
                <a:latin typeface="Bookman Old Style"/>
                <a:ea typeface="Bookman Old Style"/>
                <a:cs typeface="Bookman Old Style"/>
                <a:sym typeface="Bookman Old Style"/>
              </a:rPr>
              <a:t>: Used by the calling procedure to supply parameters to the called procedure</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Returned Value </a:t>
            </a:r>
            <a:r>
              <a:rPr lang="en-US" sz="1800">
                <a:solidFill>
                  <a:schemeClr val="dk1"/>
                </a:solidFill>
                <a:latin typeface="Bookman Old Style"/>
                <a:ea typeface="Bookman Old Style"/>
                <a:cs typeface="Bookman Old Style"/>
                <a:sym typeface="Bookman Old Style"/>
              </a:rPr>
              <a:t>: It is used by the called procedure to return a value to the calling procedure</a:t>
            </a:r>
            <a:endParaRPr/>
          </a:p>
        </p:txBody>
      </p:sp>
      <p:pic>
        <p:nvPicPr>
          <p:cNvPr id="268" name="Google Shape;268;p40"/>
          <p:cNvPicPr preferRelativeResize="0"/>
          <p:nvPr/>
        </p:nvPicPr>
        <p:blipFill rotWithShape="1">
          <a:blip r:embed="rId3">
            <a:alphaModFix/>
          </a:blip>
          <a:srcRect b="0" l="0" r="0" t="0"/>
          <a:stretch/>
        </p:blipFill>
        <p:spPr>
          <a:xfrm>
            <a:off x="8532739" y="935126"/>
            <a:ext cx="3210373" cy="49632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448887" y="0"/>
            <a:ext cx="8518650" cy="7860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Compile-Time Layout of Local Data</a:t>
            </a:r>
            <a:endParaRPr sz="3600">
              <a:latin typeface="Arial"/>
              <a:ea typeface="Arial"/>
              <a:cs typeface="Arial"/>
              <a:sym typeface="Arial"/>
            </a:endParaRPr>
          </a:p>
        </p:txBody>
      </p:sp>
      <p:sp>
        <p:nvSpPr>
          <p:cNvPr id="274" name="Google Shape;274;p41"/>
          <p:cNvSpPr txBox="1"/>
          <p:nvPr>
            <p:ph idx="1" type="body"/>
          </p:nvPr>
        </p:nvSpPr>
        <p:spPr>
          <a:xfrm>
            <a:off x="448886" y="786064"/>
            <a:ext cx="11133513" cy="5844666"/>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Suppose run-time storage comes in blocks of contiguous bytes, where a byte is the smallest unit of addressable memory.  A </a:t>
            </a:r>
            <a:r>
              <a:rPr b="1" lang="en-US" sz="1800">
                <a:solidFill>
                  <a:schemeClr val="dk1"/>
                </a:solidFill>
                <a:latin typeface="Bookman Old Style"/>
                <a:ea typeface="Bookman Old Style"/>
                <a:cs typeface="Bookman Old Style"/>
                <a:sym typeface="Bookman Old Style"/>
              </a:rPr>
              <a:t>byte</a:t>
            </a:r>
            <a:r>
              <a:rPr lang="en-US" sz="1800">
                <a:solidFill>
                  <a:schemeClr val="dk1"/>
                </a:solidFill>
                <a:latin typeface="Bookman Old Style"/>
                <a:ea typeface="Bookman Old Style"/>
                <a:cs typeface="Bookman Old Style"/>
                <a:sym typeface="Bookman Old Style"/>
              </a:rPr>
              <a:t> is eight bits and some number of bytes form a machine </a:t>
            </a:r>
            <a:r>
              <a:rPr b="1" lang="en-US" sz="1800">
                <a:solidFill>
                  <a:schemeClr val="dk1"/>
                </a:solidFill>
                <a:latin typeface="Bookman Old Style"/>
                <a:ea typeface="Bookman Old Style"/>
                <a:cs typeface="Bookman Old Style"/>
                <a:sym typeface="Bookman Old Style"/>
              </a:rPr>
              <a:t>word.  </a:t>
            </a:r>
            <a:r>
              <a:rPr lang="en-US" sz="1800">
                <a:solidFill>
                  <a:schemeClr val="dk1"/>
                </a:solidFill>
                <a:latin typeface="Bookman Old Style"/>
                <a:ea typeface="Bookman Old Style"/>
                <a:cs typeface="Bookman Old Style"/>
                <a:sym typeface="Bookman Old Style"/>
              </a:rPr>
              <a:t>Multibyte objects are stored in consecutive bytes and given the address of the first byte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amount of space needed for a name is determined from its type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An </a:t>
            </a:r>
            <a:r>
              <a:rPr b="1" lang="en-US" sz="1800">
                <a:solidFill>
                  <a:schemeClr val="dk1"/>
                </a:solidFill>
                <a:latin typeface="Bookman Old Style"/>
                <a:ea typeface="Bookman Old Style"/>
                <a:cs typeface="Bookman Old Style"/>
                <a:sym typeface="Bookman Old Style"/>
              </a:rPr>
              <a:t>elementary data type</a:t>
            </a:r>
            <a:r>
              <a:rPr lang="en-US" sz="1800">
                <a:solidFill>
                  <a:schemeClr val="dk1"/>
                </a:solidFill>
                <a:latin typeface="Bookman Old Style"/>
                <a:ea typeface="Bookman Old Style"/>
                <a:cs typeface="Bookman Old Style"/>
                <a:sym typeface="Bookman Old Style"/>
              </a:rPr>
              <a:t>, such as a character, integer, or real, can usually be stored in an integral number of bytes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Storage for an </a:t>
            </a:r>
            <a:r>
              <a:rPr b="1" lang="en-US" sz="1800">
                <a:solidFill>
                  <a:schemeClr val="dk1"/>
                </a:solidFill>
                <a:latin typeface="Bookman Old Style"/>
                <a:ea typeface="Bookman Old Style"/>
                <a:cs typeface="Bookman Old Style"/>
                <a:sym typeface="Bookman Old Style"/>
              </a:rPr>
              <a:t>aggregate</a:t>
            </a:r>
            <a:r>
              <a:rPr lang="en-US" sz="1800">
                <a:solidFill>
                  <a:schemeClr val="dk1"/>
                </a:solidFill>
                <a:latin typeface="Bookman Old Style"/>
                <a:ea typeface="Bookman Old Style"/>
                <a:cs typeface="Bookman Old Style"/>
                <a:sym typeface="Bookman Old Style"/>
              </a:rPr>
              <a:t>, such as an array or record, must be large enough to hold all its components.  For easy access to the components, storage for aggregates is typically allocated in one contiguous block of bytes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field for </a:t>
            </a:r>
            <a:r>
              <a:rPr b="1" lang="en-US" sz="1800">
                <a:solidFill>
                  <a:schemeClr val="dk1"/>
                </a:solidFill>
                <a:latin typeface="Bookman Old Style"/>
                <a:ea typeface="Bookman Old Style"/>
                <a:cs typeface="Bookman Old Style"/>
                <a:sym typeface="Bookman Old Style"/>
              </a:rPr>
              <a:t>local data </a:t>
            </a:r>
            <a:r>
              <a:rPr lang="en-US" sz="1800">
                <a:solidFill>
                  <a:schemeClr val="dk1"/>
                </a:solidFill>
                <a:latin typeface="Bookman Old Style"/>
                <a:ea typeface="Bookman Old Style"/>
                <a:cs typeface="Bookman Old Style"/>
                <a:sym typeface="Bookman Old Style"/>
              </a:rPr>
              <a:t>is laid out as declarations in a procedure are examined at compile time</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Variable-length data </a:t>
            </a:r>
            <a:r>
              <a:rPr lang="en-US" sz="1800">
                <a:solidFill>
                  <a:schemeClr val="dk1"/>
                </a:solidFill>
                <a:latin typeface="Bookman Old Style"/>
                <a:ea typeface="Bookman Old Style"/>
                <a:cs typeface="Bookman Old Style"/>
                <a:sym typeface="Bookman Old Style"/>
              </a:rPr>
              <a:t>is kept outside this field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We keep a count of the memory locations that have been allocated for previous declarations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From the count we determine a </a:t>
            </a:r>
            <a:r>
              <a:rPr b="1" lang="en-US" sz="1800">
                <a:solidFill>
                  <a:schemeClr val="dk1"/>
                </a:solidFill>
                <a:latin typeface="Bookman Old Style"/>
                <a:ea typeface="Bookman Old Style"/>
                <a:cs typeface="Bookman Old Style"/>
                <a:sym typeface="Bookman Old Style"/>
              </a:rPr>
              <a:t>relative address </a:t>
            </a:r>
            <a:r>
              <a:rPr lang="en-US" sz="1800">
                <a:solidFill>
                  <a:schemeClr val="dk1"/>
                </a:solidFill>
                <a:latin typeface="Bookman Old Style"/>
                <a:ea typeface="Bookman Old Style"/>
                <a:cs typeface="Bookman Old Style"/>
                <a:sym typeface="Bookman Old Style"/>
              </a:rPr>
              <a:t>of the storage for a local with respect to some position such as the beginning of the activation record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relative address, or </a:t>
            </a:r>
            <a:r>
              <a:rPr b="1" lang="en-US" sz="1800">
                <a:solidFill>
                  <a:schemeClr val="dk1"/>
                </a:solidFill>
                <a:latin typeface="Bookman Old Style"/>
                <a:ea typeface="Bookman Old Style"/>
                <a:cs typeface="Bookman Old Style"/>
                <a:sym typeface="Bookman Old Style"/>
              </a:rPr>
              <a:t>offset</a:t>
            </a:r>
            <a:r>
              <a:rPr lang="en-US" sz="1800">
                <a:solidFill>
                  <a:schemeClr val="dk1"/>
                </a:solidFill>
                <a:latin typeface="Bookman Old Style"/>
                <a:ea typeface="Bookman Old Style"/>
                <a:cs typeface="Bookman Old Style"/>
                <a:sym typeface="Bookman Old Style"/>
              </a:rPr>
              <a:t>, is the difference between the addresses of the position and the data object</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90903" y="1699879"/>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PARAMETER PASSING</a:t>
            </a:r>
            <a:endParaRPr b="1" sz="7200">
              <a:solidFill>
                <a:srgbClr val="FF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Compile-Time Layout of Local Data – cont..</a:t>
            </a:r>
            <a:endParaRPr sz="3600">
              <a:latin typeface="Arial"/>
              <a:ea typeface="Arial"/>
              <a:cs typeface="Arial"/>
              <a:sym typeface="Arial"/>
            </a:endParaRPr>
          </a:p>
        </p:txBody>
      </p:sp>
      <p:sp>
        <p:nvSpPr>
          <p:cNvPr id="280" name="Google Shape;280;p42"/>
          <p:cNvSpPr txBox="1"/>
          <p:nvPr>
            <p:ph idx="1" type="body"/>
          </p:nvPr>
        </p:nvSpPr>
        <p:spPr>
          <a:xfrm>
            <a:off x="448886" y="935126"/>
            <a:ext cx="11133513"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storage layout for data objects is strongly influenced by the </a:t>
            </a:r>
            <a:r>
              <a:rPr b="1" lang="en-US" sz="1800">
                <a:solidFill>
                  <a:schemeClr val="dk1"/>
                </a:solidFill>
                <a:latin typeface="Bookman Old Style"/>
                <a:ea typeface="Bookman Old Style"/>
                <a:cs typeface="Bookman Old Style"/>
                <a:sym typeface="Bookman Old Style"/>
              </a:rPr>
              <a:t>addressing constraints of the target machine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For example, instructions to add integers may expect integers to be </a:t>
            </a:r>
            <a:r>
              <a:rPr b="1" lang="en-US" sz="1800">
                <a:solidFill>
                  <a:schemeClr val="dk1"/>
                </a:solidFill>
                <a:latin typeface="Bookman Old Style"/>
                <a:ea typeface="Bookman Old Style"/>
                <a:cs typeface="Bookman Old Style"/>
                <a:sym typeface="Bookman Old Style"/>
              </a:rPr>
              <a:t>aligned</a:t>
            </a:r>
            <a:r>
              <a:rPr lang="en-US" sz="1800">
                <a:solidFill>
                  <a:schemeClr val="dk1"/>
                </a:solidFill>
                <a:latin typeface="Bookman Old Style"/>
                <a:ea typeface="Bookman Old Style"/>
                <a:cs typeface="Bookman Old Style"/>
                <a:sym typeface="Bookman Old Style"/>
              </a:rPr>
              <a:t>, that is, placed at certain positions in memory such as an address divisible by 4</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Although an array of ten characters needs only enough bytes to hold ten characters, a compiler may therefore allocate 12 bytes, leaving 2 bytes unused.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Space left unused due to alignment considerations is referred to as </a:t>
            </a:r>
            <a:r>
              <a:rPr b="1" lang="en-US" sz="1800">
                <a:solidFill>
                  <a:schemeClr val="dk1"/>
                </a:solidFill>
                <a:latin typeface="Bookman Old Style"/>
                <a:ea typeface="Bookman Old Style"/>
                <a:cs typeface="Bookman Old Style"/>
                <a:sym typeface="Bookman Old Style"/>
              </a:rPr>
              <a:t>padding</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space is at a premium, a compiler may pack data so that no padding is left</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Additional instructions may then need to be executed at run time to position packed data so that it can be operated on as if it were properly aligned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448886" y="0"/>
            <a:ext cx="9272629"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Compile-Time Layout of Local Data – Example</a:t>
            </a:r>
            <a:endParaRPr sz="3600">
              <a:latin typeface="Arial"/>
              <a:ea typeface="Arial"/>
              <a:cs typeface="Arial"/>
              <a:sym typeface="Arial"/>
            </a:endParaRPr>
          </a:p>
        </p:txBody>
      </p:sp>
      <p:sp>
        <p:nvSpPr>
          <p:cNvPr id="286" name="Google Shape;286;p43"/>
          <p:cNvSpPr txBox="1"/>
          <p:nvPr>
            <p:ph idx="1" type="body"/>
          </p:nvPr>
        </p:nvSpPr>
        <p:spPr>
          <a:xfrm>
            <a:off x="416802" y="935126"/>
            <a:ext cx="5310230"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figure shows a simplification of the data layout used by C compilers for two machines Machine1 &amp; Machine 2</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 provides for three sizes of integers, declared using the keywords </a:t>
            </a:r>
            <a:r>
              <a:rPr b="1" lang="en-US" sz="1800">
                <a:solidFill>
                  <a:schemeClr val="dk1"/>
                </a:solidFill>
                <a:latin typeface="Bookman Old Style"/>
                <a:ea typeface="Bookman Old Style"/>
                <a:cs typeface="Bookman Old Style"/>
                <a:sym typeface="Bookman Old Style"/>
              </a:rPr>
              <a:t>short, int </a:t>
            </a:r>
            <a:r>
              <a:rPr lang="en-US" sz="1800">
                <a:solidFill>
                  <a:schemeClr val="dk1"/>
                </a:solidFill>
                <a:latin typeface="Bookman Old Style"/>
                <a:ea typeface="Bookman Old Style"/>
                <a:cs typeface="Bookman Old Style"/>
                <a:sym typeface="Bookman Old Style"/>
              </a:rPr>
              <a:t>and </a:t>
            </a:r>
            <a:r>
              <a:rPr b="1" lang="en-US" sz="1800">
                <a:solidFill>
                  <a:schemeClr val="dk1"/>
                </a:solidFill>
                <a:latin typeface="Bookman Old Style"/>
                <a:ea typeface="Bookman Old Style"/>
                <a:cs typeface="Bookman Old Style"/>
                <a:sym typeface="Bookman Old Style"/>
              </a:rPr>
              <a:t>long</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instruction sets of the two machines are such that the compiler for Machine 1 allocates 16, 32 and 32 bits for the three sizes of integers, while the compiler for Machine 2 allocates 24, 48 and 64 bits respectively</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For comparison between machines, sizes are measured in bits, even though neither machine allows bits to be addressed directly</a:t>
            </a:r>
            <a:endParaRPr/>
          </a:p>
        </p:txBody>
      </p:sp>
      <p:pic>
        <p:nvPicPr>
          <p:cNvPr id="287" name="Google Shape;287;p43"/>
          <p:cNvPicPr preferRelativeResize="0"/>
          <p:nvPr/>
        </p:nvPicPr>
        <p:blipFill rotWithShape="1">
          <a:blip r:embed="rId3">
            <a:alphaModFix/>
          </a:blip>
          <a:srcRect b="0" l="0" r="0" t="0"/>
          <a:stretch/>
        </p:blipFill>
        <p:spPr>
          <a:xfrm>
            <a:off x="5759116" y="1535370"/>
            <a:ext cx="6416041" cy="366741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448886" y="0"/>
            <a:ext cx="9272629"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Compile-Time Layout of Local Data – Example</a:t>
            </a:r>
            <a:endParaRPr sz="3600">
              <a:latin typeface="Arial"/>
              <a:ea typeface="Arial"/>
              <a:cs typeface="Arial"/>
              <a:sym typeface="Arial"/>
            </a:endParaRPr>
          </a:p>
        </p:txBody>
      </p:sp>
      <p:sp>
        <p:nvSpPr>
          <p:cNvPr id="293" name="Google Shape;293;p44"/>
          <p:cNvSpPr txBox="1"/>
          <p:nvPr>
            <p:ph idx="1" type="body"/>
          </p:nvPr>
        </p:nvSpPr>
        <p:spPr>
          <a:xfrm>
            <a:off x="416801" y="935126"/>
            <a:ext cx="551969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memory of </a:t>
            </a:r>
            <a:r>
              <a:rPr b="1" lang="en-US" sz="1800">
                <a:solidFill>
                  <a:schemeClr val="dk1"/>
                </a:solidFill>
                <a:latin typeface="Bookman Old Style"/>
                <a:ea typeface="Bookman Old Style"/>
                <a:cs typeface="Bookman Old Style"/>
                <a:sym typeface="Bookman Old Style"/>
              </a:rPr>
              <a:t>Machine 1</a:t>
            </a:r>
            <a:r>
              <a:rPr lang="en-US" sz="1800">
                <a:solidFill>
                  <a:schemeClr val="dk1"/>
                </a:solidFill>
                <a:latin typeface="Bookman Old Style"/>
                <a:ea typeface="Bookman Old Style"/>
                <a:cs typeface="Bookman Old Style"/>
                <a:sym typeface="Bookman Old Style"/>
              </a:rPr>
              <a:t> is organized into bytes consisting of </a:t>
            </a:r>
            <a:r>
              <a:rPr b="1" lang="en-US" sz="1800">
                <a:solidFill>
                  <a:schemeClr val="dk1"/>
                </a:solidFill>
                <a:latin typeface="Bookman Old Style"/>
                <a:ea typeface="Bookman Old Style"/>
                <a:cs typeface="Bookman Old Style"/>
                <a:sym typeface="Bookman Old Style"/>
              </a:rPr>
              <a:t>8 bits </a:t>
            </a:r>
            <a:r>
              <a:rPr lang="en-US" sz="1800">
                <a:solidFill>
                  <a:schemeClr val="dk1"/>
                </a:solidFill>
                <a:latin typeface="Bookman Old Style"/>
                <a:ea typeface="Bookman Old Style"/>
                <a:cs typeface="Bookman Old Style"/>
                <a:sym typeface="Bookman Old Style"/>
              </a:rPr>
              <a:t>each</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Even though every byte has an address, the instruction set favors short integers being positioned at bytes whose </a:t>
            </a:r>
            <a:r>
              <a:rPr b="1" lang="en-US" sz="1800">
                <a:solidFill>
                  <a:schemeClr val="dk1"/>
                </a:solidFill>
                <a:latin typeface="Bookman Old Style"/>
                <a:ea typeface="Bookman Old Style"/>
                <a:cs typeface="Bookman Old Style"/>
                <a:sym typeface="Bookman Old Style"/>
              </a:rPr>
              <a:t>addresses are even </a:t>
            </a:r>
            <a:r>
              <a:rPr lang="en-US" sz="1800">
                <a:solidFill>
                  <a:schemeClr val="dk1"/>
                </a:solidFill>
                <a:latin typeface="Bookman Old Style"/>
                <a:ea typeface="Bookman Old Style"/>
                <a:cs typeface="Bookman Old Style"/>
                <a:sym typeface="Bookman Old Style"/>
              </a:rPr>
              <a:t>and integers being positioned at </a:t>
            </a:r>
            <a:r>
              <a:rPr b="1" lang="en-US" sz="1800">
                <a:solidFill>
                  <a:schemeClr val="dk1"/>
                </a:solidFill>
                <a:latin typeface="Bookman Old Style"/>
                <a:ea typeface="Bookman Old Style"/>
                <a:cs typeface="Bookman Old Style"/>
                <a:sym typeface="Bookman Old Style"/>
              </a:rPr>
              <a:t>addresses that are divisible by 4</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compiler places short integers at even addresses, even if it has to skip a byte as padding in the process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a:t>
            </a:r>
            <a:r>
              <a:rPr b="1" lang="en-US" sz="1800">
                <a:solidFill>
                  <a:schemeClr val="dk1"/>
                </a:solidFill>
                <a:latin typeface="Bookman Old Style"/>
                <a:ea typeface="Bookman Old Style"/>
                <a:cs typeface="Bookman Old Style"/>
                <a:sym typeface="Bookman Old Style"/>
              </a:rPr>
              <a:t>Machine 2</a:t>
            </a:r>
            <a:r>
              <a:rPr lang="en-US" sz="1800">
                <a:solidFill>
                  <a:schemeClr val="dk1"/>
                </a:solidFill>
                <a:latin typeface="Bookman Old Style"/>
                <a:ea typeface="Bookman Old Style"/>
                <a:cs typeface="Bookman Old Style"/>
                <a:sym typeface="Bookman Old Style"/>
              </a:rPr>
              <a:t>, each word consists of </a:t>
            </a:r>
            <a:r>
              <a:rPr b="1" lang="en-US" sz="1800">
                <a:solidFill>
                  <a:schemeClr val="dk1"/>
                </a:solidFill>
                <a:latin typeface="Bookman Old Style"/>
                <a:ea typeface="Bookman Old Style"/>
                <a:cs typeface="Bookman Old Style"/>
                <a:sym typeface="Bookman Old Style"/>
              </a:rPr>
              <a:t>64 bits</a:t>
            </a:r>
            <a:r>
              <a:rPr lang="en-US" sz="1800">
                <a:solidFill>
                  <a:schemeClr val="dk1"/>
                </a:solidFill>
                <a:latin typeface="Bookman Old Style"/>
                <a:ea typeface="Bookman Old Style"/>
                <a:cs typeface="Bookman Old Style"/>
                <a:sym typeface="Bookman Old Style"/>
              </a:rPr>
              <a:t>.</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strong word orientation of the instruction set of Machine 2 has led the compiler to </a:t>
            </a:r>
            <a:r>
              <a:rPr b="1" lang="en-US" sz="1800">
                <a:solidFill>
                  <a:schemeClr val="dk1"/>
                </a:solidFill>
                <a:latin typeface="Bookman Old Style"/>
                <a:ea typeface="Bookman Old Style"/>
                <a:cs typeface="Bookman Old Style"/>
                <a:sym typeface="Bookman Old Style"/>
              </a:rPr>
              <a:t>allocate a complete word </a:t>
            </a:r>
            <a:r>
              <a:rPr lang="en-US" sz="1800">
                <a:solidFill>
                  <a:schemeClr val="dk1"/>
                </a:solidFill>
                <a:latin typeface="Bookman Old Style"/>
                <a:ea typeface="Bookman Old Style"/>
                <a:cs typeface="Bookman Old Style"/>
                <a:sym typeface="Bookman Old Style"/>
              </a:rPr>
              <a:t>at a time, even when fewer bits would suffice to represent values of that type</a:t>
            </a:r>
            <a:endParaRPr/>
          </a:p>
        </p:txBody>
      </p:sp>
      <p:pic>
        <p:nvPicPr>
          <p:cNvPr id="294" name="Google Shape;294;p44"/>
          <p:cNvPicPr preferRelativeResize="0"/>
          <p:nvPr/>
        </p:nvPicPr>
        <p:blipFill rotWithShape="1">
          <a:blip r:embed="rId3">
            <a:alphaModFix/>
          </a:blip>
          <a:srcRect b="0" l="0" r="0" t="0"/>
          <a:stretch/>
        </p:blipFill>
        <p:spPr>
          <a:xfrm>
            <a:off x="5936499" y="1535370"/>
            <a:ext cx="6238658" cy="35660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Parameter Passing</a:t>
            </a:r>
            <a:endParaRPr sz="3600">
              <a:latin typeface="Arial"/>
              <a:ea typeface="Arial"/>
              <a:cs typeface="Arial"/>
              <a:sym typeface="Arial"/>
            </a:endParaRPr>
          </a:p>
        </p:txBody>
      </p:sp>
      <p:sp>
        <p:nvSpPr>
          <p:cNvPr id="104" name="Google Shape;104;p16"/>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one procedure calls another, the usual method of communication between them is through nonlocal names and through parameters of the called procedure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Example for a procedure</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Both nonlocals and parameters are used by the procedure to exchange the values of a[i] and a[j]</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Here, the array a is nonlocal to the procedure exchange, and i and j are parameters</a:t>
            </a:r>
            <a:endParaRPr/>
          </a:p>
        </p:txBody>
      </p:sp>
      <p:pic>
        <p:nvPicPr>
          <p:cNvPr id="105" name="Google Shape;105;p16"/>
          <p:cNvPicPr preferRelativeResize="0"/>
          <p:nvPr/>
        </p:nvPicPr>
        <p:blipFill rotWithShape="1">
          <a:blip r:embed="rId3">
            <a:alphaModFix/>
          </a:blip>
          <a:srcRect b="0" l="0" r="0" t="0"/>
          <a:stretch/>
        </p:blipFill>
        <p:spPr>
          <a:xfrm>
            <a:off x="1709125" y="2309657"/>
            <a:ext cx="5606075" cy="14304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Parameter Passing – cont..</a:t>
            </a:r>
            <a:endParaRPr sz="3600">
              <a:latin typeface="Arial"/>
              <a:ea typeface="Arial"/>
              <a:cs typeface="Arial"/>
              <a:sym typeface="Arial"/>
            </a:endParaRPr>
          </a:p>
        </p:txBody>
      </p:sp>
      <p:sp>
        <p:nvSpPr>
          <p:cNvPr id="111" name="Google Shape;111;p17"/>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Some of the common methods for associating actual and formal parameters are</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Call-by-value</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Call-by-reference</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Copy-restore</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Call-by-name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an assignment like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rgbClr val="FF0000"/>
                </a:solidFill>
                <a:latin typeface="Bookman Old Style"/>
                <a:ea typeface="Bookman Old Style"/>
                <a:cs typeface="Bookman Old Style"/>
                <a:sym typeface="Bookman Old Style"/>
              </a:rPr>
              <a:t>a[i] := a[j]</a:t>
            </a:r>
            <a:endParaRPr/>
          </a:p>
          <a:p>
            <a:pPr indent="-228600" lvl="0" marL="228600" rtl="0" algn="l">
              <a:lnSpc>
                <a:spcPct val="120000"/>
              </a:lnSpc>
              <a:spcBef>
                <a:spcPts val="400"/>
              </a:spcBef>
              <a:spcAft>
                <a:spcPts val="0"/>
              </a:spcAft>
              <a:buClr>
                <a:srgbClr val="FF0000"/>
              </a:buClr>
              <a:buSzPts val="1800"/>
              <a:buChar char="•"/>
            </a:pPr>
            <a:r>
              <a:rPr b="1" lang="en-US" sz="1800">
                <a:solidFill>
                  <a:srgbClr val="FF0000"/>
                </a:solidFill>
                <a:latin typeface="Bookman Old Style"/>
                <a:ea typeface="Bookman Old Style"/>
                <a:cs typeface="Bookman Old Style"/>
                <a:sym typeface="Bookman Old Style"/>
              </a:rPr>
              <a:t>a[j] </a:t>
            </a:r>
            <a:r>
              <a:rPr lang="en-US" sz="1800">
                <a:solidFill>
                  <a:schemeClr val="dk1"/>
                </a:solidFill>
                <a:latin typeface="Bookman Old Style"/>
                <a:ea typeface="Bookman Old Style"/>
                <a:cs typeface="Bookman Old Style"/>
                <a:sym typeface="Bookman Old Style"/>
              </a:rPr>
              <a:t>represents a value</a:t>
            </a:r>
            <a:endParaRPr/>
          </a:p>
          <a:p>
            <a:pPr indent="-228600" lvl="0" marL="228600" rtl="0" algn="l">
              <a:lnSpc>
                <a:spcPct val="120000"/>
              </a:lnSpc>
              <a:spcBef>
                <a:spcPts val="400"/>
              </a:spcBef>
              <a:spcAft>
                <a:spcPts val="0"/>
              </a:spcAft>
              <a:buClr>
                <a:srgbClr val="FF0000"/>
              </a:buClr>
              <a:buSzPts val="1800"/>
              <a:buChar char="•"/>
            </a:pPr>
            <a:r>
              <a:rPr b="1" lang="en-US" sz="1800">
                <a:solidFill>
                  <a:srgbClr val="FF0000"/>
                </a:solidFill>
                <a:latin typeface="Bookman Old Style"/>
                <a:ea typeface="Bookman Old Style"/>
                <a:cs typeface="Bookman Old Style"/>
                <a:sym typeface="Bookman Old Style"/>
              </a:rPr>
              <a:t>a[i] </a:t>
            </a:r>
            <a:r>
              <a:rPr lang="en-US" sz="1800">
                <a:solidFill>
                  <a:schemeClr val="dk1"/>
                </a:solidFill>
                <a:latin typeface="Bookman Old Style"/>
                <a:ea typeface="Bookman Old Style"/>
                <a:cs typeface="Bookman Old Style"/>
                <a:sym typeface="Bookman Old Style"/>
              </a:rPr>
              <a:t>represents a storage location into which the value of a[j] is placed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term </a:t>
            </a:r>
            <a:r>
              <a:rPr b="1" lang="en-US" sz="1800">
                <a:solidFill>
                  <a:srgbClr val="FF0000"/>
                </a:solidFill>
                <a:latin typeface="Bookman Old Style"/>
                <a:ea typeface="Bookman Old Style"/>
                <a:cs typeface="Bookman Old Style"/>
                <a:sym typeface="Bookman Old Style"/>
              </a:rPr>
              <a:t>l-value</a:t>
            </a:r>
            <a:r>
              <a:rPr lang="en-US" sz="1800">
                <a:solidFill>
                  <a:schemeClr val="dk1"/>
                </a:solidFill>
                <a:latin typeface="Bookman Old Style"/>
                <a:ea typeface="Bookman Old Style"/>
                <a:cs typeface="Bookman Old Style"/>
                <a:sym typeface="Bookman Old Style"/>
              </a:rPr>
              <a:t> refers to the storage represented by an expression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term </a:t>
            </a:r>
            <a:r>
              <a:rPr b="1" lang="en-US" sz="1800">
                <a:solidFill>
                  <a:srgbClr val="FF0000"/>
                </a:solidFill>
                <a:latin typeface="Bookman Old Style"/>
                <a:ea typeface="Bookman Old Style"/>
                <a:cs typeface="Bookman Old Style"/>
                <a:sym typeface="Bookman Old Style"/>
              </a:rPr>
              <a:t>r-value</a:t>
            </a:r>
            <a:r>
              <a:rPr lang="en-US" sz="1800">
                <a:solidFill>
                  <a:schemeClr val="dk1"/>
                </a:solidFill>
                <a:latin typeface="Bookman Old Style"/>
                <a:ea typeface="Bookman Old Style"/>
                <a:cs typeface="Bookman Old Style"/>
                <a:sym typeface="Bookman Old Style"/>
              </a:rPr>
              <a:t> refers to the value contained in the storage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Differences between parameter-passing methods are based primarily on whether an actual parameter represents an r-value, an l-value, or the text of the actual parameter itself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Call-by-value</a:t>
            </a:r>
            <a:endParaRPr sz="3600">
              <a:latin typeface="Arial"/>
              <a:ea typeface="Arial"/>
              <a:cs typeface="Arial"/>
              <a:sym typeface="Arial"/>
            </a:endParaRPr>
          </a:p>
        </p:txBody>
      </p:sp>
      <p:sp>
        <p:nvSpPr>
          <p:cNvPr id="117" name="Google Shape;117;p18"/>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is the simplest possible method of passing parameters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actual parameters are evaluated and their r-values are passed to the called procedure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Call-by-value can be implemented as follows: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A formal parameter is treated just like a local name.  So the storage for the formals is in the activation record of the called procedure</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caller evaluates the actual parameters and places their r-values in the storage for the formals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operations on the formal parameters do not affect values in the activation record of the caller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Call-by-value – cont..</a:t>
            </a:r>
            <a:endParaRPr sz="3600">
              <a:latin typeface="Arial"/>
              <a:ea typeface="Arial"/>
              <a:cs typeface="Arial"/>
              <a:sym typeface="Arial"/>
            </a:endParaRPr>
          </a:p>
        </p:txBody>
      </p:sp>
      <p:sp>
        <p:nvSpPr>
          <p:cNvPr id="123" name="Google Shape;123;p19"/>
          <p:cNvSpPr txBox="1"/>
          <p:nvPr/>
        </p:nvSpPr>
        <p:spPr>
          <a:xfrm>
            <a:off x="6288505" y="807656"/>
            <a:ext cx="5590675"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In this program, the call swap(a,b) leaves the values of a and b undisturbed</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Its effect is equivalent to the sequence of steps</a:t>
            </a:r>
            <a:endParaRPr/>
          </a:p>
          <a:p>
            <a:pPr indent="0" lvl="0" marL="0" marR="0" rtl="0" algn="l">
              <a:lnSpc>
                <a:spcPct val="120000"/>
              </a:lnSpc>
              <a:spcBef>
                <a:spcPts val="400"/>
              </a:spcBef>
              <a:spcAft>
                <a:spcPts val="0"/>
              </a:spcAft>
              <a:buClr>
                <a:schemeClr val="dk1"/>
              </a:buClr>
              <a:buSzPts val="1800"/>
              <a:buFont typeface="Arial"/>
              <a:buNone/>
            </a:pPr>
            <a:r>
              <a:rPr lang="en-US" sz="1800">
                <a:solidFill>
                  <a:schemeClr val="dk1"/>
                </a:solidFill>
                <a:latin typeface="Bookman Old Style"/>
                <a:ea typeface="Bookman Old Style"/>
                <a:cs typeface="Bookman Old Style"/>
                <a:sym typeface="Bookman Old Style"/>
              </a:rPr>
              <a:t>	x := a</a:t>
            </a:r>
            <a:endParaRPr/>
          </a:p>
          <a:p>
            <a:pPr indent="0" lvl="0" marL="0" marR="0" rtl="0" algn="l">
              <a:lnSpc>
                <a:spcPct val="120000"/>
              </a:lnSpc>
              <a:spcBef>
                <a:spcPts val="400"/>
              </a:spcBef>
              <a:spcAft>
                <a:spcPts val="0"/>
              </a:spcAft>
              <a:buClr>
                <a:schemeClr val="dk1"/>
              </a:buClr>
              <a:buSzPts val="1800"/>
              <a:buFont typeface="Arial"/>
              <a:buNone/>
            </a:pPr>
            <a:r>
              <a:rPr lang="en-US" sz="1800">
                <a:solidFill>
                  <a:schemeClr val="dk1"/>
                </a:solidFill>
                <a:latin typeface="Bookman Old Style"/>
                <a:ea typeface="Bookman Old Style"/>
                <a:cs typeface="Bookman Old Style"/>
                <a:sym typeface="Bookman Old Style"/>
              </a:rPr>
              <a:t>	y := b</a:t>
            </a:r>
            <a:endParaRPr/>
          </a:p>
          <a:p>
            <a:pPr indent="0" lvl="0" marL="0" marR="0" rtl="0" algn="l">
              <a:lnSpc>
                <a:spcPct val="120000"/>
              </a:lnSpc>
              <a:spcBef>
                <a:spcPts val="400"/>
              </a:spcBef>
              <a:spcAft>
                <a:spcPts val="0"/>
              </a:spcAft>
              <a:buClr>
                <a:schemeClr val="dk1"/>
              </a:buClr>
              <a:buSzPts val="1800"/>
              <a:buFont typeface="Arial"/>
              <a:buNone/>
            </a:pPr>
            <a:r>
              <a:rPr lang="en-US" sz="1800">
                <a:solidFill>
                  <a:schemeClr val="dk1"/>
                </a:solidFill>
                <a:latin typeface="Bookman Old Style"/>
                <a:ea typeface="Bookman Old Style"/>
                <a:cs typeface="Bookman Old Style"/>
                <a:sym typeface="Bookman Old Style"/>
              </a:rPr>
              <a:t>	temp := x</a:t>
            </a:r>
            <a:endParaRPr/>
          </a:p>
          <a:p>
            <a:pPr indent="0" lvl="0" marL="0" marR="0" rtl="0" algn="l">
              <a:lnSpc>
                <a:spcPct val="120000"/>
              </a:lnSpc>
              <a:spcBef>
                <a:spcPts val="400"/>
              </a:spcBef>
              <a:spcAft>
                <a:spcPts val="0"/>
              </a:spcAft>
              <a:buClr>
                <a:schemeClr val="dk1"/>
              </a:buClr>
              <a:buSzPts val="1800"/>
              <a:buFont typeface="Arial"/>
              <a:buNone/>
            </a:pPr>
            <a:r>
              <a:rPr lang="en-US" sz="1800">
                <a:solidFill>
                  <a:schemeClr val="dk1"/>
                </a:solidFill>
                <a:latin typeface="Bookman Old Style"/>
                <a:ea typeface="Bookman Old Style"/>
                <a:cs typeface="Bookman Old Style"/>
                <a:sym typeface="Bookman Old Style"/>
              </a:rPr>
              <a:t>	x := y</a:t>
            </a:r>
            <a:endParaRPr/>
          </a:p>
          <a:p>
            <a:pPr indent="0" lvl="0" marL="0" marR="0" rtl="0" algn="l">
              <a:lnSpc>
                <a:spcPct val="120000"/>
              </a:lnSpc>
              <a:spcBef>
                <a:spcPts val="400"/>
              </a:spcBef>
              <a:spcAft>
                <a:spcPts val="0"/>
              </a:spcAft>
              <a:buClr>
                <a:schemeClr val="dk1"/>
              </a:buClr>
              <a:buSzPts val="1800"/>
              <a:buFont typeface="Arial"/>
              <a:buNone/>
            </a:pPr>
            <a:r>
              <a:rPr lang="en-US" sz="1800">
                <a:solidFill>
                  <a:schemeClr val="dk1"/>
                </a:solidFill>
                <a:latin typeface="Bookman Old Style"/>
                <a:ea typeface="Bookman Old Style"/>
                <a:cs typeface="Bookman Old Style"/>
                <a:sym typeface="Bookman Old Style"/>
              </a:rPr>
              <a:t>	y := temp</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The values of locals, x, y and temp are changed</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This has no effect on the activation record of the caller</a:t>
            </a:r>
            <a:endParaRPr/>
          </a:p>
        </p:txBody>
      </p:sp>
      <p:pic>
        <p:nvPicPr>
          <p:cNvPr id="124" name="Google Shape;124;p19"/>
          <p:cNvPicPr preferRelativeResize="0"/>
          <p:nvPr/>
        </p:nvPicPr>
        <p:blipFill rotWithShape="1">
          <a:blip r:embed="rId3">
            <a:alphaModFix/>
          </a:blip>
          <a:srcRect b="0" l="0" r="0" t="0"/>
          <a:stretch/>
        </p:blipFill>
        <p:spPr>
          <a:xfrm>
            <a:off x="112501" y="1285408"/>
            <a:ext cx="5790995" cy="42871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Call-by-Reference</a:t>
            </a:r>
            <a:endParaRPr sz="3600">
              <a:latin typeface="Arial"/>
              <a:ea typeface="Arial"/>
              <a:cs typeface="Arial"/>
              <a:sym typeface="Arial"/>
            </a:endParaRPr>
          </a:p>
        </p:txBody>
      </p:sp>
      <p:sp>
        <p:nvSpPr>
          <p:cNvPr id="130" name="Google Shape;130;p20"/>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method is also known as “call-by-address” or “call-by-location”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parameters are passed by reference, a pointer to the storage address of each actual parameter is passed</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If the actual parameter is a name or an expression having an l-value, then that l-value itself is passed</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If the actual parameter is an expression like a+b or 2 that has no l-value, then the expression is evaluated in a new location and the address of that location is passed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Thus the changes that are made in the called procedure will affect the actual parameters</a:t>
            </a:r>
            <a:endParaRPr/>
          </a:p>
          <a:p>
            <a:pPr indent="0" lvl="0" marL="0" rtl="0" algn="l">
              <a:lnSpc>
                <a:spcPct val="120000"/>
              </a:lnSpc>
              <a:spcBef>
                <a:spcPts val="40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Example: </a:t>
            </a:r>
            <a:r>
              <a:rPr lang="en-US" sz="1800">
                <a:solidFill>
                  <a:schemeClr val="dk1"/>
                </a:solidFill>
                <a:latin typeface="Bookman Old Style"/>
                <a:ea typeface="Bookman Old Style"/>
                <a:cs typeface="Bookman Old Style"/>
                <a:sym typeface="Bookman Old Style"/>
              </a:rPr>
              <a:t>Consider a call to swap – swap( i , a [ i ] )</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Copy the l-values of i and a[i] into the activation record of the called procedure</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Set temp to the contents of the location pointed to by arg1</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Set the contents of location pointed to by arg1 to the value of the location pointed to by arg2</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Set the contents of location pointed to by arg2 equal to the value of temp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Copy-Restore</a:t>
            </a:r>
            <a:endParaRPr sz="3600">
              <a:latin typeface="Arial"/>
              <a:ea typeface="Arial"/>
              <a:cs typeface="Arial"/>
              <a:sym typeface="Arial"/>
            </a:endParaRPr>
          </a:p>
        </p:txBody>
      </p:sp>
      <p:sp>
        <p:nvSpPr>
          <p:cNvPr id="136" name="Google Shape;136;p21"/>
          <p:cNvSpPr txBox="1"/>
          <p:nvPr>
            <p:ph idx="1" type="body"/>
          </p:nvPr>
        </p:nvSpPr>
        <p:spPr>
          <a:xfrm>
            <a:off x="681643" y="776807"/>
            <a:ext cx="10828713"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It is a hybrid between call-by-value and call-by-reference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It is also known as “copy-in-copy-out” or “value-result”</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Steps: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Before control flows to the called procedure, the actual parameters are evaluated.  The r-values of actuals are passed to the called procedure.  The l-values of the actual parameters are determined before call</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When control returns, the current r-values of the formal parameters are copied back into the l-values of the actuals.  Only actuals having l-values are copied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first step copies-in the values of actuals into the activation record of the called procedure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second step “copies-out” the final values of the formals into the activation record of the calls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