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2"/>
          <p:cNvSpPr txBox="1"/>
          <p:nvPr/>
        </p:nvSpPr>
        <p:spPr>
          <a:xfrm>
            <a:off x="10298545" y="240145"/>
            <a:ext cx="1524000" cy="563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44200" y="270164"/>
            <a:ext cx="121920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77917" y="1122363"/>
            <a:ext cx="1061019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Arial"/>
              <a:buNone/>
            </a:pP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18CSC304J</a:t>
            </a:r>
            <a:b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4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COMPILER DESIGN</a:t>
            </a:r>
            <a:endParaRPr b="1" sz="4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524000" y="3602037"/>
            <a:ext cx="9144000" cy="3108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b="1" sz="3600"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3600"/>
              <a:buNone/>
            </a:pPr>
            <a:r>
              <a:rPr b="1" lang="en-US" sz="3600">
                <a:solidFill>
                  <a:srgbClr val="0000FF"/>
                </a:solidFill>
              </a:rPr>
              <a:t>UNIT 5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3600"/>
              <a:buNone/>
            </a:pPr>
            <a:r>
              <a:rPr b="1" lang="en-US" sz="3600">
                <a:solidFill>
                  <a:srgbClr val="0000FF"/>
                </a:solidFill>
              </a:rPr>
              <a:t>SESSION 3, 6(a)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448886" y="0"/>
            <a:ext cx="9545345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Algorithm : DAG Construction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Input : A basic block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Output : A DAG for the basic block containing the following information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label for each node.  For leaves, the label is an identifier and for interior nodes, an operator symbol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For each node, a list of attached identifiers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Method: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Assume that the function node(identifier) returns the most recently created node associated with identifier.  Initially, we assume that there are no nodes, and the function node is undefined.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Suppose the current three-address statement is either</a:t>
            </a:r>
            <a:endParaRPr/>
          </a:p>
          <a:p>
            <a:pPr indent="-400050" lvl="2" marL="13144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romanL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x := y op z</a:t>
            </a:r>
            <a:endParaRPr/>
          </a:p>
          <a:p>
            <a:pPr indent="-400050" lvl="2" marL="13144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romanL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x := op y</a:t>
            </a:r>
            <a:endParaRPr/>
          </a:p>
          <a:p>
            <a:pPr indent="-400050" lvl="2" marL="13144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romanL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x := y</a:t>
            </a:r>
            <a:endParaRPr/>
          </a:p>
          <a:p>
            <a:pPr indent="0" lvl="2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We refer to these cases as (i), (ii) and (iii).</a:t>
            </a:r>
            <a:endParaRPr/>
          </a:p>
          <a:p>
            <a:pPr indent="0" lvl="2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Relational operator is treated as case (i)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448886" y="0"/>
            <a:ext cx="9545345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Algorithm : DAG Construction – cont..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Do the following steps (1) through (3) for each statement of the block 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If node(y) is undefined, create a leaf labeled y and let node(y) be this node.  In case (i), if node(z) is undefined, create a leaf labeled z and let that leaf be node (z)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 </a:t>
            </a: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case (i)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determine if there is a node labeled op whose left child is node(y) and whose right child is node(z).  If not create such a node.  Let n be the node found or created.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In </a:t>
            </a: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case (ii)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 determine whether there is a node labeled op whose lone child is node(y).  If not,  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create such a node, and let n be the node found or created.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In </a:t>
            </a: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case (iii)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 let n be node(y)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3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Delete x from the list of attached identifiers for node(x).  Append x to the list of attached identifiers for the node n found in (2) and set node(x) to n.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448887" y="0"/>
            <a:ext cx="50757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DAG Construction – Example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448888" y="808891"/>
            <a:ext cx="4828966" cy="5816498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Consider the three-address statements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When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t1 := 4 * i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is processed,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Create leaves labeled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4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and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</a:t>
            </a:r>
            <a:r>
              <a:rPr b="1" baseline="-25000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Create a node labeled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*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  Make 4 as its left child and i</a:t>
            </a:r>
            <a:r>
              <a:rPr baseline="-25000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its right child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Attach identifier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t1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to it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58" name="Google Shape;15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596" y="1278796"/>
            <a:ext cx="2707993" cy="2277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 rotWithShape="1">
          <a:blip r:embed="rId4">
            <a:alphaModFix/>
          </a:blip>
          <a:srcRect b="0" l="0" r="0" t="8893"/>
          <a:stretch/>
        </p:blipFill>
        <p:spPr>
          <a:xfrm>
            <a:off x="1838381" y="5454316"/>
            <a:ext cx="1638529" cy="105017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/>
        </p:nvSpPr>
        <p:spPr>
          <a:xfrm>
            <a:off x="5524652" y="240632"/>
            <a:ext cx="6218400" cy="63849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When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t2 := a[t1]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is processed,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Create a new leaf labeled a.   Find the previously created node t1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Create a new node labeled [ ].  Attach the nodes a and t1 as its children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Attach identifier t2 to it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When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t3 := 4 * i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is processed,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Determine that node(4) and node(i) already exist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Find the previously created node * with the 2 children 4 and I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Append t3 on the identifier list for the node *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Proceed like this to construct the complete DAG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61" name="Google Shape;161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94294" y="4720455"/>
            <a:ext cx="2865964" cy="1467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55485" y="1600814"/>
            <a:ext cx="2743583" cy="1505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448886" y="0"/>
            <a:ext cx="9545345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Applications of DAGs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448887" y="808891"/>
            <a:ext cx="1129422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Common subexpressions are automatically detected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We can determine which identifiers have their values used in the block.  They are the identifiers for which a leaf is created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We can determine which statements compute values that could be used outside the block – They are exactly those statements S whose node n is constructed or found in step (2) and has node(x)=n at the end of the DAG construction, where x is the identifier assigned by statement 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simplified list of quadruples can be reconstructed taking advantage of common subexpressions and not performing assignments of the form x := y unless absolutely necessary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ctrTitle"/>
          </p:nvPr>
        </p:nvSpPr>
        <p:spPr>
          <a:xfrm>
            <a:off x="790903" y="1699879"/>
            <a:ext cx="1061019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200"/>
              <a:buFont typeface="Arial"/>
              <a:buNone/>
            </a:pPr>
            <a:r>
              <a:rPr lang="en-US" sz="7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PEEPHOLE OPTIMIZATION</a:t>
            </a:r>
            <a:endParaRPr b="1" sz="7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448886" y="0"/>
            <a:ext cx="9545345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Peephole Optimization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448887" y="808891"/>
            <a:ext cx="1129422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Peephole optimization is a simple but effective technique for </a:t>
            </a:r>
            <a:r>
              <a:rPr b="1" i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locally improving the target code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It is a method to improve the performance of the target program by examining </a:t>
            </a:r>
            <a:r>
              <a:rPr b="1" i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short sequence of target instructions (called the peephole)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and replacing these instructions by a shorter or faster sequence, whenever possible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peephole is a small, moving window on the target program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code in the peephole need not be contiguous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Examples 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of peephole optimization: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Redundant instruction elimination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Flow-of-control optimizations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Algebraic Simplifications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Reduction in Strength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Use of machine idioms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448886" y="0"/>
            <a:ext cx="9545345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Redundant Loads and Stores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448887" y="808891"/>
            <a:ext cx="1129422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If we see the instruction sequence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(1) MOV R0, a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(2) MOV a, R0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We can delete instruction (2) if there is no label in (2), because if there is a label in (2) we could not be sure that (1) was always executed immediately before (2)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(1) and (2) should be in the same basic block for this transformation to be safe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448886" y="0"/>
            <a:ext cx="9545345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1. Unreachable Code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448887" y="808891"/>
            <a:ext cx="1129422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 unlabeled instruction immediately following an unconditional jump may be removed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This operation can be repeated to eliminate a sequence of instructions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Consider the C source code shown below: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</a:t>
            </a:r>
            <a:r>
              <a:rPr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#define debug 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…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if(debug)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	print debugging information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}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Intermediate Representation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</a:t>
            </a:r>
            <a:r>
              <a:rPr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debug := 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…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if debug=1 goto L1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goto L2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L1: print debugging information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L2: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448886" y="0"/>
            <a:ext cx="9545345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1. Unreachable Code – cont..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448887" y="808891"/>
            <a:ext cx="1129422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One peephole optimization is to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eliminate jumps over jumps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</a:t>
            </a:r>
            <a:r>
              <a:rPr lang="en-US" sz="1800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debug := 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…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if debug≠1 goto L2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print debugging informaion</a:t>
            </a:r>
            <a:endParaRPr sz="1800">
              <a:solidFill>
                <a:srgbClr val="0000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L2: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Since debug is set to 0 at the beginning of the program, the code can be replaced by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</a:t>
            </a:r>
            <a:r>
              <a:rPr lang="en-US" sz="1800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if 0≠1 goto L2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print debugging informaion</a:t>
            </a:r>
            <a:endParaRPr sz="1800">
              <a:solidFill>
                <a:srgbClr val="0000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L2: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Since the argument of if statement evaluates to constant true, the code can be replaced by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</a:t>
            </a:r>
            <a:r>
              <a:rPr lang="en-US" sz="1800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goto L2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print debugging informaion</a:t>
            </a:r>
            <a:endParaRPr sz="1800">
              <a:solidFill>
                <a:srgbClr val="0000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L2: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Now all the statements that print debugging aids are unreachable and can be eliminated once at a time.  The code becomes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</a:t>
            </a:r>
            <a:r>
              <a:rPr lang="en-US" sz="1800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goto L2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L2: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448886" y="0"/>
            <a:ext cx="9545345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2. Flow of Control Optimizations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448886" y="797532"/>
            <a:ext cx="5406480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Unnecessary jumps can be eliminated in either the intermediate code or the target code by the following types of peephole optimizations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sequence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</a:t>
            </a:r>
            <a:r>
              <a:rPr lang="en-US" sz="1800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goto L1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    …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 L1 : goto L2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can be replaced by the statements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    </a:t>
            </a:r>
            <a:r>
              <a:rPr lang="en-US" sz="1800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goto L2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    …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 L1 : goto L2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143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04" name="Google Shape;204;p31"/>
          <p:cNvSpPr/>
          <p:nvPr/>
        </p:nvSpPr>
        <p:spPr>
          <a:xfrm>
            <a:off x="649618" y="2238194"/>
            <a:ext cx="497400" cy="513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1"/>
          <p:cNvSpPr txBox="1"/>
          <p:nvPr/>
        </p:nvSpPr>
        <p:spPr>
          <a:xfrm>
            <a:off x="6111752" y="797532"/>
            <a:ext cx="5406480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  The sequence</a:t>
            </a:r>
            <a:endParaRPr/>
          </a:p>
          <a:p>
            <a:pPr indent="0" lvl="1" marL="457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</a:t>
            </a:r>
            <a:r>
              <a:rPr b="0" i="0" lang="en-US" sz="1800" u="none" cap="none" strike="noStrike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if a&lt;b goto L1</a:t>
            </a:r>
            <a:endParaRPr/>
          </a:p>
          <a:p>
            <a:pPr indent="0" lvl="1" marL="457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    …</a:t>
            </a:r>
            <a:endParaRPr/>
          </a:p>
          <a:p>
            <a:pPr indent="0" lvl="1" marL="457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 L1 : goto L2</a:t>
            </a:r>
            <a:endParaRPr/>
          </a:p>
          <a:p>
            <a:pPr indent="0" lvl="1" marL="457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can be replaced by the statements</a:t>
            </a:r>
            <a:endParaRPr/>
          </a:p>
          <a:p>
            <a:pPr indent="0" lvl="1" marL="457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</a:t>
            </a:r>
            <a:r>
              <a:rPr b="0" i="0" lang="en-US" sz="1800" u="none" cap="none" strike="noStrike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if a&lt;b goto L2</a:t>
            </a:r>
            <a:endParaRPr/>
          </a:p>
          <a:p>
            <a:pPr indent="0" lvl="1" marL="457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    …</a:t>
            </a:r>
            <a:endParaRPr/>
          </a:p>
          <a:p>
            <a:pPr indent="0" lvl="1" marL="457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 L1 : goto L2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  </a:t>
            </a:r>
            <a:endParaRPr/>
          </a:p>
        </p:txBody>
      </p:sp>
      <p:sp>
        <p:nvSpPr>
          <p:cNvPr id="206" name="Google Shape;206;p31"/>
          <p:cNvSpPr/>
          <p:nvPr/>
        </p:nvSpPr>
        <p:spPr>
          <a:xfrm>
            <a:off x="6352671" y="925335"/>
            <a:ext cx="497306" cy="51334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1250404" y="380555"/>
            <a:ext cx="9691192" cy="832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Topics that will be covered </a:t>
            </a:r>
            <a:endParaRPr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46545" y="1732547"/>
            <a:ext cx="10982037" cy="4744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Char char="•"/>
            </a:pPr>
            <a:r>
              <a:rPr b="1" lang="en-US" sz="3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Optimization of Basic Blocks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3600"/>
              <a:buChar char="•"/>
            </a:pPr>
            <a:r>
              <a:rPr b="1" lang="en-US" sz="3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Building Expression of DAG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3600"/>
              <a:buChar char="•"/>
            </a:pPr>
            <a:r>
              <a:rPr b="1" lang="en-US" sz="3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Peephole Optimization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448886" y="0"/>
            <a:ext cx="9545345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2. Flow of Control Optimizations – cont..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2"/>
          <p:cNvSpPr txBox="1"/>
          <p:nvPr/>
        </p:nvSpPr>
        <p:spPr>
          <a:xfrm>
            <a:off x="505177" y="925335"/>
            <a:ext cx="10884718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Suppose there is only one jump to L1 and L1 is preceded by an unconditional goto.  Then the sequence</a:t>
            </a:r>
            <a:endParaRPr/>
          </a:p>
          <a:p>
            <a:pPr indent="0" lvl="1" marL="457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</a:t>
            </a:r>
            <a:r>
              <a:rPr b="0" i="0" lang="en-US" sz="1800" u="none" cap="none" strike="noStrike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 goto L1</a:t>
            </a:r>
            <a:endParaRPr/>
          </a:p>
          <a:p>
            <a:pPr indent="0" lvl="1" marL="457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          …</a:t>
            </a:r>
            <a:endParaRPr/>
          </a:p>
          <a:p>
            <a:pPr indent="0" lvl="1" marL="457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 L1 : If a&lt;b goto L2</a:t>
            </a:r>
            <a:endParaRPr/>
          </a:p>
          <a:p>
            <a:pPr indent="0" lvl="1" marL="457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   L3 :</a:t>
            </a:r>
            <a:endParaRPr/>
          </a:p>
          <a:p>
            <a:pPr indent="0" lvl="1" marL="457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can be replaced by the statements</a:t>
            </a:r>
            <a:endParaRPr/>
          </a:p>
          <a:p>
            <a:pPr indent="0" lvl="1" marL="457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</a:t>
            </a:r>
            <a:r>
              <a:rPr b="0" i="0" lang="en-US" sz="1800" u="none" cap="none" strike="noStrike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 if a&lt;b goto L2</a:t>
            </a:r>
            <a:endParaRPr/>
          </a:p>
          <a:p>
            <a:pPr indent="0" lvl="1" marL="457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        goto L3</a:t>
            </a:r>
            <a:endParaRPr/>
          </a:p>
          <a:p>
            <a:pPr indent="0" lvl="1" marL="457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           …</a:t>
            </a:r>
            <a:endParaRPr/>
          </a:p>
          <a:p>
            <a:pPr indent="0" lvl="1" marL="457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 L3 : </a:t>
            </a:r>
            <a:endParaRPr/>
          </a:p>
          <a:p>
            <a:pPr indent="0" lvl="1" marL="457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Though the number of instructions in both the sequence is the same, we sometimes skip the unconditional jump goto L3 in (2), but we cannot skip any jump in (1)</a:t>
            </a:r>
            <a:endParaRPr/>
          </a:p>
          <a:p>
            <a:pPr indent="0" lvl="1" marL="457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Thus (2) is superior to (1) in execution time</a:t>
            </a:r>
            <a:endParaRPr/>
          </a:p>
          <a:p>
            <a:pPr indent="-114300" lvl="0" marL="228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13" name="Google Shape;213;p32"/>
          <p:cNvSpPr/>
          <p:nvPr/>
        </p:nvSpPr>
        <p:spPr>
          <a:xfrm>
            <a:off x="593406" y="1133882"/>
            <a:ext cx="497306" cy="513348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2"/>
          <p:cNvSpPr/>
          <p:nvPr/>
        </p:nvSpPr>
        <p:spPr>
          <a:xfrm>
            <a:off x="4443663" y="2069432"/>
            <a:ext cx="288758" cy="1359568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2"/>
          <p:cNvSpPr txBox="1"/>
          <p:nvPr/>
        </p:nvSpPr>
        <p:spPr>
          <a:xfrm>
            <a:off x="5081262" y="2564550"/>
            <a:ext cx="8662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(1)</a:t>
            </a:r>
            <a:endParaRPr sz="1800">
              <a:solidFill>
                <a:srgbClr val="FF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16" name="Google Shape;216;p32"/>
          <p:cNvSpPr/>
          <p:nvPr/>
        </p:nvSpPr>
        <p:spPr>
          <a:xfrm>
            <a:off x="4483769" y="3954377"/>
            <a:ext cx="288758" cy="1359568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2"/>
          <p:cNvSpPr txBox="1"/>
          <p:nvPr/>
        </p:nvSpPr>
        <p:spPr>
          <a:xfrm>
            <a:off x="5121368" y="4449495"/>
            <a:ext cx="8662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(2)</a:t>
            </a:r>
            <a:endParaRPr sz="1800">
              <a:solidFill>
                <a:srgbClr val="FF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448886" y="0"/>
            <a:ext cx="9545345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3. Algebraic Simplification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3"/>
          <p:cNvSpPr txBox="1"/>
          <p:nvPr>
            <p:ph idx="1" type="body"/>
          </p:nvPr>
        </p:nvSpPr>
        <p:spPr>
          <a:xfrm>
            <a:off x="448887" y="808891"/>
            <a:ext cx="1129422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Many algebraic simplifications can be attempted through peephole optimization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few of them occur frequently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For example, statements such as x := x + 0 and x := x *1 are often produced by intermediate code generation algorithms.  They can be eliminated through peephole optimization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448886" y="0"/>
            <a:ext cx="9545345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4. Reduction in Strength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448887" y="808891"/>
            <a:ext cx="1129422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Reduction in strength replaces expensive operations by equivalent cheaper ones on the target machine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For example, it is cheaper to implement x</a:t>
            </a:r>
            <a:r>
              <a:rPr baseline="30000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as x*x than as a call to an exponentiation routine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Fixed-point multiplication or division by a power of two is cheaper to implement as a shift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Floating point division by a constant can be implemented as multiplication by a constant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448886" y="0"/>
            <a:ext cx="9545345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5. Use of Machine Idioms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448887" y="808891"/>
            <a:ext cx="1129422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target machine may have hardware instructions to implement certain specific operations efficiently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Detecting situations that permit the use of these instructions can reduce execution time significantly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For example, some machines have auto-increment and auto-decrement addressing modes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use of these modes greatly improves the quality of code when pushing or popping a stack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These modes can also be used in code for statements like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i:=i+1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i:=i-1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790903" y="1699879"/>
            <a:ext cx="1061019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200"/>
              <a:buFont typeface="Arial"/>
              <a:buNone/>
            </a:pPr>
            <a:r>
              <a:rPr lang="en-US" sz="7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OPTIMIZATIN OF BASIC BLOCKS</a:t>
            </a:r>
            <a:endParaRPr b="1" sz="7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48887" y="0"/>
            <a:ext cx="8518650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Optimization of Basic Blocks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number of code-improving transformations such as structure-preserving transformations, dead-code elimination and algebraic transformations can be applied for basic blocks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Many of the structure-preserving transformations can be implemented by constructing a DAG for a basic block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Consider the block.	The DAG for the block is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a := b + c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b := a – 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c := b + c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d := a - d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Consider the block.	The DAG for the block is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a := b + c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b := b – 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c := c + 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e := b + c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b="0" l="5024" r="0" t="5282"/>
          <a:stretch/>
        </p:blipFill>
        <p:spPr>
          <a:xfrm>
            <a:off x="6737683" y="2117558"/>
            <a:ext cx="2913361" cy="2030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7683" y="4261321"/>
            <a:ext cx="2698566" cy="2129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448886" y="0"/>
            <a:ext cx="9545345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The use of Algebraic Identities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Algebraic identities represent an important class of optimizations on basic blocks</a:t>
            </a:r>
            <a:endParaRPr b="1"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x+0 = 0+x = x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	x-0 = x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	x*1 = 1*x = x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	x/1 = x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2. </a:t>
            </a: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Reduction in strength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x**2 = x*x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2.0*x = x+x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x/2 = x*0.5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3. </a:t>
            </a: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Constant folding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 Constant expressions are evaluated at compile time and the constant expressions are replaced by their values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4. </a:t>
            </a: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Commutativity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x*y = y*x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448886" y="0"/>
            <a:ext cx="9545345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The use of Algebraic Identities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5. Associativity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(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x+y)+z = x+(y+z)</a:t>
            </a:r>
            <a:endParaRPr/>
          </a:p>
          <a:p>
            <a:pPr indent="0" lvl="0" marL="2730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Sometimes, associative laws may also be applied to expose common subexpressions</a:t>
            </a:r>
            <a:endParaRPr/>
          </a:p>
          <a:p>
            <a:pPr indent="0" lvl="0" marL="2730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i="1" lang="en-US" sz="1800" u="sng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Example:</a:t>
            </a:r>
            <a:endParaRPr/>
          </a:p>
          <a:p>
            <a:pPr indent="0" lvl="0" marL="2730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Source Code</a:t>
            </a:r>
            <a:endParaRPr/>
          </a:p>
          <a:p>
            <a:pPr indent="0" lvl="0" marL="2730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a := b + c</a:t>
            </a:r>
            <a:endParaRPr/>
          </a:p>
          <a:p>
            <a:pPr indent="0" lvl="0" marL="2730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e := c + d + b</a:t>
            </a:r>
            <a:endParaRPr/>
          </a:p>
          <a:p>
            <a:pPr indent="0" lvl="0" marL="2730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Intermediate Code</a:t>
            </a:r>
            <a:endParaRPr/>
          </a:p>
          <a:p>
            <a:pPr indent="0" lvl="0" marL="2730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a := b + c			a := b + c</a:t>
            </a:r>
            <a:endParaRPr/>
          </a:p>
          <a:p>
            <a:pPr indent="0" lvl="0" marL="2730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t := c + d			e := a + d</a:t>
            </a:r>
            <a:endParaRPr/>
          </a:p>
          <a:p>
            <a:pPr indent="0" lvl="0" marL="2730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e := t + b</a:t>
            </a:r>
            <a:endParaRPr/>
          </a:p>
          <a:p>
            <a:pPr indent="0" lvl="0" marL="2730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2422108" y="4402974"/>
            <a:ext cx="609600" cy="6096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ctrTitle"/>
          </p:nvPr>
        </p:nvSpPr>
        <p:spPr>
          <a:xfrm>
            <a:off x="790903" y="1699879"/>
            <a:ext cx="1061019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200"/>
              <a:buFont typeface="Arial"/>
              <a:buNone/>
            </a:pPr>
            <a:r>
              <a:rPr lang="en-US" sz="7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BUILDING EXPRESSION OF DAG</a:t>
            </a:r>
            <a:endParaRPr b="1" sz="7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448886" y="0"/>
            <a:ext cx="9545345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DAG Representation of Basic Blocks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Directed Acyclic Graphs (DAGs) are useful data structures for implementing transformation on basic blocks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DAG for a basic block is a directed acyclic graph with the following labels on nodes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Leaves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are labeled by unique </a:t>
            </a: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identifiers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 either variable names or constants.  From the operator applied to a name, we determine whether the l-value or r-value of a name is needed; most leaves represent r-values.  The leaves represent initial values of names and so we subscript them with 0 to avoid confusion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Interior nodes 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are labeled by an </a:t>
            </a: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operator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symbol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Nodes are also optionally given a sequence of identifiers for labels.  The interior nodes represent computed values and the identifiers labeling a node are deemed to have that value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48886" y="0"/>
            <a:ext cx="9545345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DAG Representation of Basic Blocks – cont..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EXAMPLE: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Consider the three-address code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			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				Each node of the DAG represents a formula in terms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				of the leaves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429" y="1744017"/>
            <a:ext cx="3296110" cy="2772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1041" y="1740006"/>
            <a:ext cx="6039693" cy="26959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7090611" y="1155031"/>
            <a:ext cx="8823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DAG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