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10298545" y="240145"/>
            <a:ext cx="1524000" cy="563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44200" y="270164"/>
            <a:ext cx="12192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77917" y="1122363"/>
            <a:ext cx="1061019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18CSC304J</a:t>
            </a:r>
            <a:b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COMPILER DESIGN</a:t>
            </a:r>
            <a:endParaRPr b="1" sz="4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524000" y="3602037"/>
            <a:ext cx="9144000" cy="310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b="1" sz="36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</a:pPr>
            <a:r>
              <a:rPr b="1" lang="en-US" sz="3600">
                <a:solidFill>
                  <a:srgbClr val="0000FF"/>
                </a:solidFill>
              </a:rPr>
              <a:t>UNIT 5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</a:pPr>
            <a:r>
              <a:rPr b="1" lang="en-US" sz="3600">
                <a:solidFill>
                  <a:srgbClr val="0000FF"/>
                </a:solidFill>
              </a:rPr>
              <a:t>SESSIONS 7(b),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ctrTitle"/>
          </p:nvPr>
        </p:nvSpPr>
        <p:spPr>
          <a:xfrm>
            <a:off x="790903" y="1699879"/>
            <a:ext cx="1061019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COMPUTATION OF gen &amp; kill</a:t>
            </a:r>
            <a:endParaRPr b="1" sz="7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Computation of gen &amp; kill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gen[S] and kill[S] are synthesized attributes;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They are computed bottom-up, from the smallest statements to the largest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gen[S] is the set of definitions generated by S, ie., the definition d is in gen[S] if it appears in S and reaches the end of 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kill[S] is the set of definitions that never reach the end of S, even if they reach the beginning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Computation of gen &amp; kill in different cases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b="1" lang="en-US" sz="18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Simple Statement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d is the only definition sure to reach the end of 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	So, gen[S] = { d 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	d kills all other definitions of a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	So, kill[S] = Da – { d 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	where Da is the set of all definitions in the program for variable a</a:t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564596" y="1146150"/>
            <a:ext cx="497400" cy="513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 b="0" l="0" r="56091" t="0"/>
          <a:stretch/>
        </p:blipFill>
        <p:spPr>
          <a:xfrm>
            <a:off x="1177611" y="1324548"/>
            <a:ext cx="4279160" cy="1924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44063" r="0" t="0"/>
          <a:stretch/>
        </p:blipFill>
        <p:spPr>
          <a:xfrm>
            <a:off x="5515787" y="1659492"/>
            <a:ext cx="4198950" cy="1482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48886" y="0"/>
            <a:ext cx="11068859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Computation of gen &amp; kill in different cases – cont..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b="1" lang="en-US" sz="18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Cascade of Statements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We can observe the following: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in[S1] = in[S]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in[S2] = out[S1]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out[S] = out[S2]</a:t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596679" y="935126"/>
            <a:ext cx="497306" cy="51334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985" y="1513509"/>
            <a:ext cx="3116514" cy="2143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8473" y="4079667"/>
            <a:ext cx="4446430" cy="1641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448886" y="0"/>
            <a:ext cx="11068859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Computation of gen &amp; kill in different cases – cont..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b="1" lang="en-US" sz="18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IF Statement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definition reaches the beginning of S1 or S2 exactly when it reaches the beginning of 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Therefore,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in[S1] = in[S]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in[S2] = in[S]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definition reaches the end of S if and only if it reaches the end of one or both substatements,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That is,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out[S] = out[S1] U out[S2]</a:t>
            </a: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596679" y="935126"/>
            <a:ext cx="497306" cy="51334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1777" y="1504235"/>
            <a:ext cx="3745870" cy="1698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9527" y="1344402"/>
            <a:ext cx="3612037" cy="185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448886" y="0"/>
            <a:ext cx="11068859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Computation of gen &amp; kill in different cases – cont..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b="1" lang="en-US" sz="18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LOOP Statement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definition that is in in[S] also reaches the beginning of S1.  And, since there is a loop, the definitions generated in S1 also reach the beginning of S1.  So,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in[S1] = in[S] U gen[S1]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definitions that reach the end of S1 also reach the end of 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That is,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out[S] = out[S1]</a:t>
            </a:r>
            <a:endParaRPr/>
          </a:p>
        </p:txBody>
      </p:sp>
      <p:sp>
        <p:nvSpPr>
          <p:cNvPr id="192" name="Google Shape;192;p27"/>
          <p:cNvSpPr/>
          <p:nvPr/>
        </p:nvSpPr>
        <p:spPr>
          <a:xfrm>
            <a:off x="596679" y="935126"/>
            <a:ext cx="497306" cy="51334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1777" y="1448474"/>
            <a:ext cx="3256332" cy="1768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6789" y="1448474"/>
            <a:ext cx="3430187" cy="1589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Representation of the sets gen &amp; kill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Sets of definitions such as gen[S] and kill[S] can be represented compactly using bit vectors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Definitions in flow graph are numbered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Then the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bit vector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representing a set of definitions will have 1 in position i if and only if the definition numbered i is in the set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bit-vector representation allows set operations to be implemented efficiently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union and intersection of 2 sets can be implemented by logical OR and logical AND respectively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difference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A-B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of sets A and B can be implemented by taking the complement of B and then using logical AND to compute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AND NOT B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Representation of the sets gen &amp; kill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After computing gen and kill, we can compute in and out, starting from the top of the parse tree.  Assume that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set at the root of the tree is empty</a:t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597" y="1393689"/>
            <a:ext cx="3262407" cy="3040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29"/>
          <p:cNvGrpSpPr/>
          <p:nvPr/>
        </p:nvGrpSpPr>
        <p:grpSpPr>
          <a:xfrm>
            <a:off x="3826988" y="1176543"/>
            <a:ext cx="6915979" cy="4160696"/>
            <a:chOff x="4305949" y="1248536"/>
            <a:chExt cx="6856329" cy="3852853"/>
          </a:xfrm>
        </p:grpSpPr>
        <p:pic>
          <p:nvPicPr>
            <p:cNvPr id="209" name="Google Shape;209;p29"/>
            <p:cNvPicPr preferRelativeResize="0"/>
            <p:nvPr/>
          </p:nvPicPr>
          <p:blipFill rotWithShape="1">
            <a:blip r:embed="rId4">
              <a:alphaModFix/>
            </a:blip>
            <a:srcRect b="0" l="0" r="2370" t="0"/>
            <a:stretch/>
          </p:blipFill>
          <p:spPr>
            <a:xfrm>
              <a:off x="4409137" y="1248536"/>
              <a:ext cx="6753141" cy="38528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29"/>
            <p:cNvSpPr txBox="1"/>
            <p:nvPr/>
          </p:nvSpPr>
          <p:spPr>
            <a:xfrm>
              <a:off x="6034611" y="3725346"/>
              <a:ext cx="7950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gen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kill</a:t>
              </a:r>
              <a:endParaRPr b="1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9"/>
            <p:cNvSpPr txBox="1"/>
            <p:nvPr/>
          </p:nvSpPr>
          <p:spPr>
            <a:xfrm>
              <a:off x="7600990" y="3913938"/>
              <a:ext cx="7950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gen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kill</a:t>
              </a:r>
              <a:endParaRPr b="1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9"/>
            <p:cNvSpPr txBox="1"/>
            <p:nvPr/>
          </p:nvSpPr>
          <p:spPr>
            <a:xfrm>
              <a:off x="8882154" y="4372989"/>
              <a:ext cx="7950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gen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kill</a:t>
              </a:r>
              <a:endParaRPr b="1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9"/>
            <p:cNvSpPr txBox="1"/>
            <p:nvPr/>
          </p:nvSpPr>
          <p:spPr>
            <a:xfrm>
              <a:off x="4305949" y="2533050"/>
              <a:ext cx="7950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gen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kill</a:t>
              </a:r>
              <a:endParaRPr b="1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9"/>
            <p:cNvSpPr txBox="1"/>
            <p:nvPr/>
          </p:nvSpPr>
          <p:spPr>
            <a:xfrm>
              <a:off x="5239594" y="2056145"/>
              <a:ext cx="7950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gen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kill</a:t>
              </a:r>
              <a:endParaRPr b="1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9"/>
            <p:cNvSpPr txBox="1"/>
            <p:nvPr/>
          </p:nvSpPr>
          <p:spPr>
            <a:xfrm>
              <a:off x="6259966" y="1686871"/>
              <a:ext cx="7950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gen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kill</a:t>
              </a:r>
              <a:endParaRPr b="1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9"/>
            <p:cNvSpPr txBox="1"/>
            <p:nvPr/>
          </p:nvSpPr>
          <p:spPr>
            <a:xfrm>
              <a:off x="7203482" y="1374386"/>
              <a:ext cx="7950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gen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kill</a:t>
              </a:r>
              <a:endParaRPr b="1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9"/>
            <p:cNvSpPr txBox="1"/>
            <p:nvPr/>
          </p:nvSpPr>
          <p:spPr>
            <a:xfrm>
              <a:off x="5939533" y="2684124"/>
              <a:ext cx="7950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gen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kill</a:t>
              </a:r>
              <a:endParaRPr b="1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9"/>
            <p:cNvSpPr txBox="1"/>
            <p:nvPr/>
          </p:nvSpPr>
          <p:spPr>
            <a:xfrm>
              <a:off x="6882134" y="2335941"/>
              <a:ext cx="7950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gen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kill</a:t>
              </a:r>
              <a:endParaRPr b="1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9"/>
            <p:cNvSpPr txBox="1"/>
            <p:nvPr/>
          </p:nvSpPr>
          <p:spPr>
            <a:xfrm>
              <a:off x="9964996" y="4405073"/>
              <a:ext cx="7950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gen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kill</a:t>
              </a:r>
              <a:endParaRPr b="1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9"/>
            <p:cNvSpPr txBox="1"/>
            <p:nvPr/>
          </p:nvSpPr>
          <p:spPr>
            <a:xfrm>
              <a:off x="8548813" y="3475168"/>
              <a:ext cx="7950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gen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kill</a:t>
              </a:r>
              <a:endParaRPr b="1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9"/>
            <p:cNvSpPr txBox="1"/>
            <p:nvPr/>
          </p:nvSpPr>
          <p:spPr>
            <a:xfrm>
              <a:off x="7998498" y="2871041"/>
              <a:ext cx="7950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gen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kill</a:t>
              </a:r>
              <a:endParaRPr b="1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9"/>
            <p:cNvSpPr txBox="1"/>
            <p:nvPr/>
          </p:nvSpPr>
          <p:spPr>
            <a:xfrm>
              <a:off x="7019932" y="3248826"/>
              <a:ext cx="7950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gen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kill</a:t>
              </a:r>
              <a:endParaRPr b="1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9"/>
            <p:cNvSpPr txBox="1"/>
            <p:nvPr/>
          </p:nvSpPr>
          <p:spPr>
            <a:xfrm>
              <a:off x="8793515" y="2613321"/>
              <a:ext cx="7950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gen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kill</a:t>
              </a:r>
              <a:endParaRPr b="1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Local Reaching Definitions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Consider a sequence of assignments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</a:t>
            </a:r>
            <a:r>
              <a:rPr b="1" baseline="-25000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; S</a:t>
            </a:r>
            <a:r>
              <a:rPr b="1" baseline="-25000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; … ; S</a:t>
            </a:r>
            <a:r>
              <a:rPr b="1" baseline="-25000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 a basic block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Basic blocks are usually treated as a unit, with attention restricted to only beginning points of blocks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Assume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</a:t>
            </a:r>
            <a:r>
              <a:rPr b="1" baseline="-25000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→ beginning point of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</a:t>
            </a:r>
            <a:r>
              <a:rPr b="1" baseline="-25000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→ points between statements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</a:t>
            </a:r>
            <a:r>
              <a:rPr b="1" baseline="-25000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and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</a:t>
            </a:r>
            <a:r>
              <a:rPr b="1" baseline="-25000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i+1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</a:t>
            </a:r>
            <a:r>
              <a:rPr b="1" baseline="-25000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→ point at end of the block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definitions reaching point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</a:t>
            </a:r>
            <a:r>
              <a:rPr b="1" baseline="-25000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j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can be obtained as follows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Initially, let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 = in[B]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When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</a:t>
            </a:r>
            <a:r>
              <a:rPr b="1" baseline="-25000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considered, delete from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the definitions killed by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</a:t>
            </a:r>
            <a:r>
              <a:rPr b="1" baseline="-25000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and add the definitions generated by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</a:t>
            </a:r>
            <a:r>
              <a:rPr b="1" baseline="-25000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At the end, D consists of the definitions reaching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</a:t>
            </a:r>
            <a:r>
              <a:rPr b="1" baseline="-25000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j</a:t>
            </a:r>
            <a:endParaRPr b="1" baseline="-25000" sz="1800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448887" y="0"/>
            <a:ext cx="9470968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Flow Graph for illustrating reaching definitions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 rotWithShape="1">
          <a:blip r:embed="rId3">
            <a:alphaModFix/>
          </a:blip>
          <a:srcRect b="6082" l="0" r="0" t="0"/>
          <a:stretch/>
        </p:blipFill>
        <p:spPr>
          <a:xfrm>
            <a:off x="2013528" y="1016000"/>
            <a:ext cx="7204364" cy="5255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250404" y="380555"/>
            <a:ext cx="9691192" cy="832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Topics that will be covered 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46545" y="1732547"/>
            <a:ext cx="10982037" cy="4744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Char char="•"/>
            </a:pPr>
            <a:r>
              <a:rPr b="1" lang="en-US" sz="3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Introduction to Global Data Flow Analysis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3600"/>
              <a:buChar char="•"/>
            </a:pPr>
            <a:r>
              <a:rPr b="1" lang="en-US" sz="3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Computation of gen and kill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3600"/>
              <a:buChar char="•"/>
            </a:pPr>
            <a:r>
              <a:rPr b="1" lang="en-US" sz="3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Computation of in and out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Use-Definition Chains (ud-chains)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2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reaching definition information is stored as “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use-definition chains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” or “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ud-chains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”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ud-chains are </a:t>
            </a:r>
            <a:r>
              <a:rPr b="1" i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lists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for each use of a variable, of </a:t>
            </a:r>
            <a:r>
              <a:rPr b="1" i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all the definitions that reach that use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i="1" sz="1800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a use of variable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in block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preceded by no unambiguous definitions of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then the ud-chain for that use of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the set of definitions in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in[B]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that are definitions of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there are unambiguous definitions of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within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preceding this use of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then only the last such definition of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will be on the ud-chain and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in[B]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is not placed on the ud-chain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 addition, if there are ambiguous definitions of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then all of these for which no unambiguous definition of a lies between it and the use of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are on the ud-chain for this use of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90903" y="1699879"/>
            <a:ext cx="1061019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INTRODUCTION TO GLOBAL DATA FLOW ANALYSIS</a:t>
            </a:r>
            <a:endParaRPr b="1" sz="7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Introduction to Global Data Flow Analysis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 do code optimization, a compiler needs to collect information about the program as a whole and to distribute this information to each block in the flow graph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 optimizing compiler collects data-flow information by a process known as data-flow analysis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 flow information is information such as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Information about what variables are live on exit from each block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Information such as where a variable was last defined before reaching a given block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How to find redundant computations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 flow information may be collected by setting up and solving systems of equations that relate information at various points in a program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Points and Paths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Within a basic block, we talk of the point between two adjacent statements as well as the pointer before the first statement and after the last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Example: Consider the block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This block has 4 points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Before d1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After d4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After d2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After d3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Paths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Take a global view and consider all the points in all the blocks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path from p</a:t>
            </a:r>
            <a:r>
              <a:rPr baseline="-25000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to p</a:t>
            </a:r>
            <a:r>
              <a:rPr baseline="-25000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a sequence of points p</a:t>
            </a:r>
            <a:r>
              <a:rPr baseline="-25000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p</a:t>
            </a:r>
            <a:r>
              <a:rPr baseline="-25000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…, p</a:t>
            </a:r>
            <a:r>
              <a:rPr baseline="-25000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such that</a:t>
            </a:r>
            <a:endParaRPr/>
          </a:p>
          <a:p>
            <a:pPr indent="-400050" lvl="1" marL="8572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</a:t>
            </a:r>
            <a:r>
              <a:rPr baseline="-25000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the point immediately preceding a statement and p</a:t>
            </a:r>
            <a:r>
              <a:rPr baseline="-25000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i+1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the point immediately following the statement in the same block</a:t>
            </a:r>
            <a:endParaRPr/>
          </a:p>
          <a:p>
            <a:pPr indent="-400050" lvl="1" marL="8572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</a:t>
            </a:r>
            <a:r>
              <a:rPr baseline="-25000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the end of some block and p</a:t>
            </a:r>
            <a:r>
              <a:rPr baseline="-25000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i+1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the beginning of a successor block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5384800" y="2609267"/>
            <a:ext cx="120073" cy="129309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oogle Shape;112;p17"/>
          <p:cNvGrpSpPr/>
          <p:nvPr/>
        </p:nvGrpSpPr>
        <p:grpSpPr>
          <a:xfrm>
            <a:off x="4544292" y="1976583"/>
            <a:ext cx="1921164" cy="1921162"/>
            <a:chOff x="4544292" y="1976583"/>
            <a:chExt cx="1921164" cy="1921162"/>
          </a:xfrm>
        </p:grpSpPr>
        <p:grpSp>
          <p:nvGrpSpPr>
            <p:cNvPr id="113" name="Google Shape;113;p17"/>
            <p:cNvGrpSpPr/>
            <p:nvPr/>
          </p:nvGrpSpPr>
          <p:grpSpPr>
            <a:xfrm>
              <a:off x="4544292" y="1976583"/>
              <a:ext cx="1921164" cy="1921162"/>
              <a:chOff x="4544292" y="1976583"/>
              <a:chExt cx="1921164" cy="1921162"/>
            </a:xfrm>
          </p:grpSpPr>
          <p:sp>
            <p:nvSpPr>
              <p:cNvPr id="114" name="Google Shape;114;p17"/>
              <p:cNvSpPr/>
              <p:nvPr/>
            </p:nvSpPr>
            <p:spPr>
              <a:xfrm>
                <a:off x="4544292" y="1976583"/>
                <a:ext cx="1921164" cy="1921162"/>
              </a:xfrm>
              <a:prstGeom prst="rect">
                <a:avLst/>
              </a:prstGeom>
              <a:noFill/>
              <a:ln cap="flat" cmpd="sng" w="28575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d1 :   t1 := m – 1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d2 :   j := n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d3 :   a := u1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7"/>
              <p:cNvSpPr/>
              <p:nvPr/>
            </p:nvSpPr>
            <p:spPr>
              <a:xfrm>
                <a:off x="5384800" y="2087418"/>
                <a:ext cx="120073" cy="129309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7"/>
              <p:cNvSpPr/>
              <p:nvPr/>
            </p:nvSpPr>
            <p:spPr>
              <a:xfrm>
                <a:off x="5384799" y="3188851"/>
                <a:ext cx="120073" cy="129309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7" name="Google Shape;117;p17"/>
            <p:cNvSpPr/>
            <p:nvPr/>
          </p:nvSpPr>
          <p:spPr>
            <a:xfrm>
              <a:off x="5384798" y="3710700"/>
              <a:ext cx="120073" cy="129309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17"/>
          <p:cNvSpPr txBox="1"/>
          <p:nvPr/>
        </p:nvSpPr>
        <p:spPr>
          <a:xfrm>
            <a:off x="5532582" y="1941943"/>
            <a:ext cx="45258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</a:t>
            </a:r>
            <a:r>
              <a:rPr b="1" baseline="-25000" lang="en-US" sz="16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5532582" y="2467698"/>
            <a:ext cx="45258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</a:t>
            </a:r>
            <a:r>
              <a:rPr b="1" baseline="-25000" lang="en-US" sz="16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5520909" y="3013444"/>
            <a:ext cx="45258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</a:t>
            </a:r>
            <a:r>
              <a:rPr b="1" baseline="-25000" lang="en-US" sz="16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5502434" y="3535292"/>
            <a:ext cx="45258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</a:t>
            </a:r>
            <a:r>
              <a:rPr b="1" baseline="-25000" lang="en-US" sz="16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Reaching Definitions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definition of a variable x is a statement that assigns, or may assign a value to x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most common forms of definition are assignments to x and statements that read a value from an I/O device and store it in x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There are two types of definitions: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Unambiguous Definitions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Statements that certainly define a value for x.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	Example for unambiguous definitions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Ambiguous Definitions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Statements that may define a value for x are called ambiguous definitions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Example: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call of a procedure with x as a parameter or a procedure that can access x because x is in the scope of the procedure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 assignment through a pointer that could refer to x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8349271" y="3006002"/>
            <a:ext cx="1921200" cy="11754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d1 :   t1 := m –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d2 :   j := 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d3 :   a := u1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6935430" y="3592050"/>
            <a:ext cx="1173000" cy="12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Reaching Definitions – cont..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Reaching Definitions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definition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reaches a point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if there is a path from the point immediately following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to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such that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not killed along that path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Killing a Definition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 kill a definition of a variable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if between two points along the path there is a definition of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Conservative decision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 the face of any doubt, we must make only conservative decisions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decision is conservative if it never leads to a change in what the program computes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Conservative decisions may sometimes cause us to miss some transformations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 applications of reaching definitions, it is normally conservative to assume that a definition can reach a point even if it might not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Data Flow Analysis of Structured Programs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Flow graphs for control-flow constructs such as do-while statements have a useful property : there is a single beginning point at which control enters and a single end point at which control leaves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Region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portion of a flow graph called a region is a set of nodes N that includes a header, which dominates all other nodes in the regions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All edges between nodes in N are in the region, except for some that enter the header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 Flow Equations for reaching definition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Consider the syntax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S → id := E | S ; S | if E then S else S | do S while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E → id + id | id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448886" y="0"/>
            <a:ext cx="9960495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Data Flow Analysis of Structured Programs – contd..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 Flow Equations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 flow equations are equations of the form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out[S] = gen[S] U ( in[S] – kill[S] )   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---------- (1)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where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gen[S]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→ information generated within the statement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in[S]  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→ information that enters at the beginning of the statement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out[S]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→ information at the end of a statement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kill[S]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→ information that is killed as control flows through the statement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Equation (1) can be read as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“</a:t>
            </a:r>
            <a:r>
              <a:rPr i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Information at the end of a statement is either generated within the statement or enters at the beginning and is not killed as control flows through the statement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”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Such equations are called data-flow equations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