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12192000" cy="6858000"/>
  <p:notesSz cx="6858000" cy="9144000"/>
  <p:embeddedFontLst>
    <p:embeddedFont>
      <p:font typeface="Calibri" panose="020F0502020204030204"/>
      <p:regular r:id="rId83"/>
      <p:bold r:id="rId84"/>
      <p:italic r:id="rId85"/>
      <p:boldItalic r:id="rId86"/>
    </p:embeddedFont>
    <p:embeddedFont>
      <p:font typeface="Bookman Old Style" panose="02050604050505020204"/>
      <p:regular r:id="rId87"/>
      <p:bold r:id="rId88"/>
      <p:italic r:id="rId89"/>
    </p:embeddedFont>
    <p:embeddedFont>
      <p:font typeface="Balthazar" panose="02000506070000020004"/>
      <p:regular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8E6FD9-7549-4A28-98FC-8A6A18AADEEE}" styleName="Table_0">
    <a:wholeTbl>
      <a:tcTxStyle>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Style>
        <a:tcBdr/>
      </a:tcStyle>
    </a:band2H>
    <a:band1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1"/>
          </a:solidFill>
        </a:fill>
      </a:tcStyle>
    </a:firstRow>
    <a:neCell>
      <a:tcStyle>
        <a:tcBdr/>
      </a:tcStyle>
    </a:neCell>
    <a:nwCell>
      <a:tcStyle>
        <a:tcBdr/>
      </a:tcStyle>
    </a:nwCell>
  </a:tblStyle>
  <a:tblStyle styleId="{B92A76E3-1F0D-4777-925B-23E6D2FBC8FC}" styleName="Table_1">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C08507B2-F226-4FCD-8627-D34546EB639E}" styleName="Table_2">
    <a:wholeTbl>
      <a:tcTxStyle>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BF1E8"/>
          </a:solidFill>
        </a:fill>
      </a:tcStyle>
    </a:wholeTbl>
    <a:band1H>
      <a:tcStyle>
        <a:tcBdr/>
        <a:fill>
          <a:solidFill>
            <a:srgbClr val="D4E2CE"/>
          </a:solidFill>
        </a:fill>
      </a:tcStyle>
    </a:band1H>
    <a:band2H>
      <a:tcStyle>
        <a:tcBdr/>
      </a:tcStyle>
    </a:band2H>
    <a:band1V>
      <a:tcStyle>
        <a:tcBdr/>
        <a:fill>
          <a:solidFill>
            <a:srgbClr val="D4E2CE"/>
          </a:solidFill>
        </a:fill>
      </a:tcStyle>
    </a:band1V>
    <a:band2V>
      <a:tcStyle>
        <a:tcBdr/>
      </a:tcStyle>
    </a:band2V>
    <a:lastCol>
      <a:tcTxStyle b="on"/>
      <a:tcStyle>
        <a:tcBdr/>
      </a:tcStyle>
    </a:lastCol>
    <a:firstCol>
      <a:tcTxStyle b="on"/>
      <a:tcStyle>
        <a:tcBdr/>
      </a:tcStyle>
    </a:firstCol>
    <a:lastRow>
      <a:tcTxStyle b="on"/>
      <a:tcStyle>
        <a:tcBdr>
          <a:top>
            <a:ln w="25400" cap="flat" cmpd="sng">
              <a:solidFill>
                <a:schemeClr val="accent6"/>
              </a:solidFill>
              <a:prstDash val="solid"/>
              <a:round/>
              <a:headEnd type="none" w="sm" len="sm"/>
              <a:tailEnd type="none" w="sm" len="sm"/>
            </a:ln>
          </a:top>
        </a:tcBdr>
        <a:fill>
          <a:solidFill>
            <a:srgbClr val="EBF1E8"/>
          </a:solidFill>
        </a:fill>
      </a:tcStyle>
    </a:lastRow>
    <a:seCell>
      <a:tcStyle>
        <a:tcBdr/>
      </a:tcStyle>
    </a:seCell>
    <a:swCell>
      <a:tcStyle>
        <a:tcBdr/>
      </a:tcStyle>
    </a:swCell>
    <a:firstRow>
      <a:tcTxStyle b="on"/>
      <a:tcStyle>
        <a:tcBdr/>
        <a:fill>
          <a:solidFill>
            <a:srgbClr val="EBF1E8"/>
          </a:solidFill>
        </a:fill>
      </a:tcStyle>
    </a:firstRow>
    <a:neCell>
      <a:tcStyle>
        <a:tcBdr/>
      </a:tcStyle>
    </a:neCell>
    <a:nwCell>
      <a:tcStyle>
        <a:tcBdr/>
      </a:tcStyle>
    </a:nwCell>
  </a:tblStyle>
  <a:tblStyle styleId="{03D99776-5CEB-4177-9B84-45114C8CA804}" styleName="Table_3">
    <a:wholeTbl>
      <a:tcTxStyle>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Style>
        <a:tcBdr/>
        <a:fill>
          <a:solidFill>
            <a:schemeClr val="accent6">
              <a:alpha val="40000"/>
            </a:schemeClr>
          </a:solidFill>
        </a:fill>
      </a:tcStyle>
    </a:band1H>
    <a:band2H>
      <a:tcStyle>
        <a:tcBdr/>
      </a:tcStyle>
    </a:band2H>
    <a:band1V>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Style>
        <a:tcBdr/>
      </a:tcStyle>
    </a:band2V>
    <a:lastCol>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Calibri"/>
          <a:ea typeface="Calibri"/>
          <a:cs typeface="Calibri"/>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font" Target="fonts/font8.fntdata"/><Relationship Id="rId9" Type="http://schemas.openxmlformats.org/officeDocument/2006/relationships/slide" Target="slides/slide6.xml"/><Relationship Id="rId89" Type="http://schemas.openxmlformats.org/officeDocument/2006/relationships/font" Target="fonts/font7.fntdata"/><Relationship Id="rId88" Type="http://schemas.openxmlformats.org/officeDocument/2006/relationships/font" Target="fonts/font6.fntdata"/><Relationship Id="rId87" Type="http://schemas.openxmlformats.org/officeDocument/2006/relationships/font" Target="fonts/font5.fntdata"/><Relationship Id="rId86" Type="http://schemas.openxmlformats.org/officeDocument/2006/relationships/font" Target="fonts/font4.fntdata"/><Relationship Id="rId85" Type="http://schemas.openxmlformats.org/officeDocument/2006/relationships/font" Target="fonts/font3.fntdata"/><Relationship Id="rId84" Type="http://schemas.openxmlformats.org/officeDocument/2006/relationships/font" Target="fonts/font2.fntdata"/><Relationship Id="rId83" Type="http://schemas.openxmlformats.org/officeDocument/2006/relationships/font" Target="fonts/font1.fntdata"/><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3" name="Google Shape;243;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2" name="Google Shape;252;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 name="Google Shape;270;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0" name="Google Shape;290;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0" name="Google Shape;310;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2" name="Google Shape;332;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4" name="Google Shape;364;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3" name="Google Shape;373;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3" name="Google Shape;393;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2" name="Google Shape;402;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1" name="Google Shape;411;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0" name="Google Shape;420;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9" name="Google Shape;429;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1" name="Google Shape;471;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0" name="Google Shape;480;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p4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8" name="Google Shape;498;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7" name="Google Shape;507;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p4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6" name="Google Shape;516;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6" name="Google Shape;546;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3" name="Shape 553"/>
        <p:cNvGrpSpPr/>
        <p:nvPr/>
      </p:nvGrpSpPr>
      <p:grpSpPr>
        <a:xfrm>
          <a:off x="0" y="0"/>
          <a:ext cx="0" cy="0"/>
          <a:chOff x="0" y="0"/>
          <a:chExt cx="0" cy="0"/>
        </a:xfrm>
      </p:grpSpPr>
      <p:sp>
        <p:nvSpPr>
          <p:cNvPr id="554" name="Google Shape;554;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5" name="Google Shape;555;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4" name="Google Shape;564;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4" name="Google Shape;574;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1" name="Shape 581"/>
        <p:cNvGrpSpPr/>
        <p:nvPr/>
      </p:nvGrpSpPr>
      <p:grpSpPr>
        <a:xfrm>
          <a:off x="0" y="0"/>
          <a:ext cx="0" cy="0"/>
          <a:chOff x="0" y="0"/>
          <a:chExt cx="0" cy="0"/>
        </a:xfrm>
      </p:grpSpPr>
      <p:sp>
        <p:nvSpPr>
          <p:cNvPr id="582" name="Google Shape;582;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3" name="Google Shape;583;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 name="Shape 590"/>
        <p:cNvGrpSpPr/>
        <p:nvPr/>
      </p:nvGrpSpPr>
      <p:grpSpPr>
        <a:xfrm>
          <a:off x="0" y="0"/>
          <a:ext cx="0" cy="0"/>
          <a:chOff x="0" y="0"/>
          <a:chExt cx="0" cy="0"/>
        </a:xfrm>
      </p:grpSpPr>
      <p:sp>
        <p:nvSpPr>
          <p:cNvPr id="591" name="Google Shape;591;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2" name="Google Shape;592;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8" name="Shape 608"/>
        <p:cNvGrpSpPr/>
        <p:nvPr/>
      </p:nvGrpSpPr>
      <p:grpSpPr>
        <a:xfrm>
          <a:off x="0" y="0"/>
          <a:ext cx="0" cy="0"/>
          <a:chOff x="0" y="0"/>
          <a:chExt cx="0" cy="0"/>
        </a:xfrm>
      </p:grpSpPr>
      <p:sp>
        <p:nvSpPr>
          <p:cNvPr id="609" name="Google Shape;609;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0" name="Google Shape;610;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8" name="Shape 618"/>
        <p:cNvGrpSpPr/>
        <p:nvPr/>
      </p:nvGrpSpPr>
      <p:grpSpPr>
        <a:xfrm>
          <a:off x="0" y="0"/>
          <a:ext cx="0" cy="0"/>
          <a:chOff x="0" y="0"/>
          <a:chExt cx="0" cy="0"/>
        </a:xfrm>
      </p:grpSpPr>
      <p:sp>
        <p:nvSpPr>
          <p:cNvPr id="619" name="Google Shape;619;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0" name="Google Shape;620;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5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9" name="Google Shape;629;p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 name="Shape 636"/>
        <p:cNvGrpSpPr/>
        <p:nvPr/>
      </p:nvGrpSpPr>
      <p:grpSpPr>
        <a:xfrm>
          <a:off x="0" y="0"/>
          <a:ext cx="0" cy="0"/>
          <a:chOff x="0" y="0"/>
          <a:chExt cx="0" cy="0"/>
        </a:xfrm>
      </p:grpSpPr>
      <p:sp>
        <p:nvSpPr>
          <p:cNvPr id="637" name="Google Shape;637;p5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8" name="Google Shape;638;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6" name="Shape 646"/>
        <p:cNvGrpSpPr/>
        <p:nvPr/>
      </p:nvGrpSpPr>
      <p:grpSpPr>
        <a:xfrm>
          <a:off x="0" y="0"/>
          <a:ext cx="0" cy="0"/>
          <a:chOff x="0" y="0"/>
          <a:chExt cx="0" cy="0"/>
        </a:xfrm>
      </p:grpSpPr>
      <p:sp>
        <p:nvSpPr>
          <p:cNvPr id="647" name="Google Shape;647;p5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8" name="Google Shape;648;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5" name="Shape 655"/>
        <p:cNvGrpSpPr/>
        <p:nvPr/>
      </p:nvGrpSpPr>
      <p:grpSpPr>
        <a:xfrm>
          <a:off x="0" y="0"/>
          <a:ext cx="0" cy="0"/>
          <a:chOff x="0" y="0"/>
          <a:chExt cx="0" cy="0"/>
        </a:xfrm>
      </p:grpSpPr>
      <p:sp>
        <p:nvSpPr>
          <p:cNvPr id="656" name="Google Shape;656;p5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7" name="Google Shape;657;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4" name="Shape 664"/>
        <p:cNvGrpSpPr/>
        <p:nvPr/>
      </p:nvGrpSpPr>
      <p:grpSpPr>
        <a:xfrm>
          <a:off x="0" y="0"/>
          <a:ext cx="0" cy="0"/>
          <a:chOff x="0" y="0"/>
          <a:chExt cx="0" cy="0"/>
        </a:xfrm>
      </p:grpSpPr>
      <p:sp>
        <p:nvSpPr>
          <p:cNvPr id="665" name="Google Shape;665;p5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6" name="Google Shape;666;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3" name="Shape 673"/>
        <p:cNvGrpSpPr/>
        <p:nvPr/>
      </p:nvGrpSpPr>
      <p:grpSpPr>
        <a:xfrm>
          <a:off x="0" y="0"/>
          <a:ext cx="0" cy="0"/>
          <a:chOff x="0" y="0"/>
          <a:chExt cx="0" cy="0"/>
        </a:xfrm>
      </p:grpSpPr>
      <p:sp>
        <p:nvSpPr>
          <p:cNvPr id="674" name="Google Shape;674;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5" name="Google Shape;675;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2" name="Shape 682"/>
        <p:cNvGrpSpPr/>
        <p:nvPr/>
      </p:nvGrpSpPr>
      <p:grpSpPr>
        <a:xfrm>
          <a:off x="0" y="0"/>
          <a:ext cx="0" cy="0"/>
          <a:chOff x="0" y="0"/>
          <a:chExt cx="0" cy="0"/>
        </a:xfrm>
      </p:grpSpPr>
      <p:sp>
        <p:nvSpPr>
          <p:cNvPr id="683" name="Google Shape;683;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4" name="Google Shape;684;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3" name="Google Shape;693;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0" name="Shape 700"/>
        <p:cNvGrpSpPr/>
        <p:nvPr/>
      </p:nvGrpSpPr>
      <p:grpSpPr>
        <a:xfrm>
          <a:off x="0" y="0"/>
          <a:ext cx="0" cy="0"/>
          <a:chOff x="0" y="0"/>
          <a:chExt cx="0" cy="0"/>
        </a:xfrm>
      </p:grpSpPr>
      <p:sp>
        <p:nvSpPr>
          <p:cNvPr id="701" name="Google Shape;701;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2" name="Google Shape;702;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9" name="Shape 709"/>
        <p:cNvGrpSpPr/>
        <p:nvPr/>
      </p:nvGrpSpPr>
      <p:grpSpPr>
        <a:xfrm>
          <a:off x="0" y="0"/>
          <a:ext cx="0" cy="0"/>
          <a:chOff x="0" y="0"/>
          <a:chExt cx="0" cy="0"/>
        </a:xfrm>
      </p:grpSpPr>
      <p:sp>
        <p:nvSpPr>
          <p:cNvPr id="710" name="Google Shape;710;p6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1" name="Google Shape;711;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p6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0" name="Google Shape;720;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7" name="Shape 727"/>
        <p:cNvGrpSpPr/>
        <p:nvPr/>
      </p:nvGrpSpPr>
      <p:grpSpPr>
        <a:xfrm>
          <a:off x="0" y="0"/>
          <a:ext cx="0" cy="0"/>
          <a:chOff x="0" y="0"/>
          <a:chExt cx="0" cy="0"/>
        </a:xfrm>
      </p:grpSpPr>
      <p:sp>
        <p:nvSpPr>
          <p:cNvPr id="728" name="Google Shape;728;p6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9" name="Google Shape;729;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6" name="Shape 736"/>
        <p:cNvGrpSpPr/>
        <p:nvPr/>
      </p:nvGrpSpPr>
      <p:grpSpPr>
        <a:xfrm>
          <a:off x="0" y="0"/>
          <a:ext cx="0" cy="0"/>
          <a:chOff x="0" y="0"/>
          <a:chExt cx="0" cy="0"/>
        </a:xfrm>
      </p:grpSpPr>
      <p:sp>
        <p:nvSpPr>
          <p:cNvPr id="737" name="Google Shape;737;p6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8" name="Google Shape;738;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6" name="Shape 746"/>
        <p:cNvGrpSpPr/>
        <p:nvPr/>
      </p:nvGrpSpPr>
      <p:grpSpPr>
        <a:xfrm>
          <a:off x="0" y="0"/>
          <a:ext cx="0" cy="0"/>
          <a:chOff x="0" y="0"/>
          <a:chExt cx="0" cy="0"/>
        </a:xfrm>
      </p:grpSpPr>
      <p:sp>
        <p:nvSpPr>
          <p:cNvPr id="747" name="Google Shape;747;p6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8" name="Google Shape;748;p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6" name="Shape 756"/>
        <p:cNvGrpSpPr/>
        <p:nvPr/>
      </p:nvGrpSpPr>
      <p:grpSpPr>
        <a:xfrm>
          <a:off x="0" y="0"/>
          <a:ext cx="0" cy="0"/>
          <a:chOff x="0" y="0"/>
          <a:chExt cx="0" cy="0"/>
        </a:xfrm>
      </p:grpSpPr>
      <p:sp>
        <p:nvSpPr>
          <p:cNvPr id="757" name="Google Shape;757;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8" name="Google Shape;758;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6" name="Shape 766"/>
        <p:cNvGrpSpPr/>
        <p:nvPr/>
      </p:nvGrpSpPr>
      <p:grpSpPr>
        <a:xfrm>
          <a:off x="0" y="0"/>
          <a:ext cx="0" cy="0"/>
          <a:chOff x="0" y="0"/>
          <a:chExt cx="0" cy="0"/>
        </a:xfrm>
      </p:grpSpPr>
      <p:sp>
        <p:nvSpPr>
          <p:cNvPr id="767" name="Google Shape;767;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8" name="Google Shape;768;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5" name="Shape 775"/>
        <p:cNvGrpSpPr/>
        <p:nvPr/>
      </p:nvGrpSpPr>
      <p:grpSpPr>
        <a:xfrm>
          <a:off x="0" y="0"/>
          <a:ext cx="0" cy="0"/>
          <a:chOff x="0" y="0"/>
          <a:chExt cx="0" cy="0"/>
        </a:xfrm>
      </p:grpSpPr>
      <p:sp>
        <p:nvSpPr>
          <p:cNvPr id="776" name="Google Shape;776;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7" name="Google Shape;777;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4" name="Shape 784"/>
        <p:cNvGrpSpPr/>
        <p:nvPr/>
      </p:nvGrpSpPr>
      <p:grpSpPr>
        <a:xfrm>
          <a:off x="0" y="0"/>
          <a:ext cx="0" cy="0"/>
          <a:chOff x="0" y="0"/>
          <a:chExt cx="0" cy="0"/>
        </a:xfrm>
      </p:grpSpPr>
      <p:sp>
        <p:nvSpPr>
          <p:cNvPr id="785" name="Google Shape;785;p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6" name="Google Shape;786;p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3" name="Shape 793"/>
        <p:cNvGrpSpPr/>
        <p:nvPr/>
      </p:nvGrpSpPr>
      <p:grpSpPr>
        <a:xfrm>
          <a:off x="0" y="0"/>
          <a:ext cx="0" cy="0"/>
          <a:chOff x="0" y="0"/>
          <a:chExt cx="0" cy="0"/>
        </a:xfrm>
      </p:grpSpPr>
      <p:sp>
        <p:nvSpPr>
          <p:cNvPr id="794" name="Google Shape;794;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95" name="Google Shape;795;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2" name="Shape 802"/>
        <p:cNvGrpSpPr/>
        <p:nvPr/>
      </p:nvGrpSpPr>
      <p:grpSpPr>
        <a:xfrm>
          <a:off x="0" y="0"/>
          <a:ext cx="0" cy="0"/>
          <a:chOff x="0" y="0"/>
          <a:chExt cx="0" cy="0"/>
        </a:xfrm>
      </p:grpSpPr>
      <p:sp>
        <p:nvSpPr>
          <p:cNvPr id="803" name="Google Shape;803;p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4" name="Google Shape;804;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1" name="Shape 811"/>
        <p:cNvGrpSpPr/>
        <p:nvPr/>
      </p:nvGrpSpPr>
      <p:grpSpPr>
        <a:xfrm>
          <a:off x="0" y="0"/>
          <a:ext cx="0" cy="0"/>
          <a:chOff x="0" y="0"/>
          <a:chExt cx="0" cy="0"/>
        </a:xfrm>
      </p:grpSpPr>
      <p:sp>
        <p:nvSpPr>
          <p:cNvPr id="812" name="Google Shape;812;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13" name="Google Shape;813;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0" name="Shape 820"/>
        <p:cNvGrpSpPr/>
        <p:nvPr/>
      </p:nvGrpSpPr>
      <p:grpSpPr>
        <a:xfrm>
          <a:off x="0" y="0"/>
          <a:ext cx="0" cy="0"/>
          <a:chOff x="0" y="0"/>
          <a:chExt cx="0" cy="0"/>
        </a:xfrm>
      </p:grpSpPr>
      <p:sp>
        <p:nvSpPr>
          <p:cNvPr id="821" name="Google Shape;821;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2" name="Google Shape;822;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9" name="Shape 829"/>
        <p:cNvGrpSpPr/>
        <p:nvPr/>
      </p:nvGrpSpPr>
      <p:grpSpPr>
        <a:xfrm>
          <a:off x="0" y="0"/>
          <a:ext cx="0" cy="0"/>
          <a:chOff x="0" y="0"/>
          <a:chExt cx="0" cy="0"/>
        </a:xfrm>
      </p:grpSpPr>
      <p:sp>
        <p:nvSpPr>
          <p:cNvPr id="830" name="Google Shape;830;p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31" name="Google Shape;831;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8" name="Shape 838"/>
        <p:cNvGrpSpPr/>
        <p:nvPr/>
      </p:nvGrpSpPr>
      <p:grpSpPr>
        <a:xfrm>
          <a:off x="0" y="0"/>
          <a:ext cx="0" cy="0"/>
          <a:chOff x="0" y="0"/>
          <a:chExt cx="0" cy="0"/>
        </a:xfrm>
      </p:grpSpPr>
      <p:sp>
        <p:nvSpPr>
          <p:cNvPr id="839" name="Google Shape;839;p7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0" name="Google Shape;840;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8" name="Shape 848"/>
        <p:cNvGrpSpPr/>
        <p:nvPr/>
      </p:nvGrpSpPr>
      <p:grpSpPr>
        <a:xfrm>
          <a:off x="0" y="0"/>
          <a:ext cx="0" cy="0"/>
          <a:chOff x="0" y="0"/>
          <a:chExt cx="0" cy="0"/>
        </a:xfrm>
      </p:grpSpPr>
      <p:sp>
        <p:nvSpPr>
          <p:cNvPr id="849" name="Google Shape;849;p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0" name="Google Shape;850;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7" name="Shape 857"/>
        <p:cNvGrpSpPr/>
        <p:nvPr/>
      </p:nvGrpSpPr>
      <p:grpSpPr>
        <a:xfrm>
          <a:off x="0" y="0"/>
          <a:ext cx="0" cy="0"/>
          <a:chOff x="0" y="0"/>
          <a:chExt cx="0" cy="0"/>
        </a:xfrm>
      </p:grpSpPr>
      <p:sp>
        <p:nvSpPr>
          <p:cNvPr id="858" name="Google Shape;858;p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9" name="Google Shape;859;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5" name="Shape 15"/>
        <p:cNvGrpSpPr/>
        <p:nvPr/>
      </p:nvGrpSpPr>
      <p:grpSpPr>
        <a:xfrm>
          <a:off x="0" y="0"/>
          <a:ext cx="0" cy="0"/>
          <a:chOff x="0" y="0"/>
          <a:chExt cx="0" cy="0"/>
        </a:xfrm>
      </p:grpSpPr>
      <p:sp>
        <p:nvSpPr>
          <p:cNvPr id="16" name="Google Shape;16;p78"/>
          <p:cNvSpPr txBox="1"/>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7" name="Google Shape;17;p78"/>
          <p:cNvPicPr preferRelativeResize="0"/>
          <p:nvPr/>
        </p:nvPicPr>
        <p:blipFill rotWithShape="1">
          <a:blip r:embed="rId2"/>
          <a:srcRect/>
          <a:stretch>
            <a:fillRect/>
          </a:stretch>
        </p:blipFill>
        <p:spPr>
          <a:xfrm>
            <a:off x="11190649" y="50800"/>
            <a:ext cx="963251" cy="960203"/>
          </a:xfrm>
          <a:prstGeom prst="rect">
            <a:avLst/>
          </a:prstGeom>
          <a:noFill/>
          <a:ln>
            <a:noFill/>
          </a:ln>
        </p:spPr>
      </p:pic>
      <p:sp>
        <p:nvSpPr>
          <p:cNvPr id="18" name="Google Shape;18;p7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200" b="1" i="0" u="none" strike="noStrike" cap="none">
                <a:solidFill>
                  <a:srgbClr val="0000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8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7"/>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8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88"/>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8"/>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8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79"/>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9"/>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7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80"/>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0"/>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8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1"/>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81"/>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8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82"/>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2"/>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82"/>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82"/>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82"/>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8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8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8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5"/>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85"/>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8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8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6"/>
          <p:cNvSpPr/>
          <p:nvPr>
            <p:ph type="pic" idx="2"/>
          </p:nvPr>
        </p:nvSpPr>
        <p:spPr>
          <a:xfrm>
            <a:off x="5183188" y="987425"/>
            <a:ext cx="6172200" cy="4873625"/>
          </a:xfrm>
          <a:prstGeom prst="rect">
            <a:avLst/>
          </a:prstGeom>
          <a:noFill/>
          <a:ln>
            <a:noFill/>
          </a:ln>
        </p:spPr>
      </p:sp>
      <p:sp>
        <p:nvSpPr>
          <p:cNvPr id="68" name="Google Shape;68;p86"/>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8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7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7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7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7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
          <p:cNvSpPr txBox="1"/>
          <p:nvPr>
            <p:ph type="title" idx="4294967295"/>
          </p:nvPr>
        </p:nvSpPr>
        <p:spPr>
          <a:xfrm>
            <a:off x="5867936" y="1287887"/>
            <a:ext cx="4269883" cy="7856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panose="02000506070000020004"/>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18csc303J -Database Management Systems</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90" name="Google Shape;90;p1"/>
          <p:cNvSpPr txBox="1"/>
          <p:nvPr>
            <p:ph type="body" idx="1"/>
          </p:nvPr>
        </p:nvSpPr>
        <p:spPr>
          <a:xfrm>
            <a:off x="5867936" y="3615789"/>
            <a:ext cx="5485327" cy="20637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Dr.B.Muruganantham</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Associate Professor</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Department of Computing Technology</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SRM Institute of Science and Technology</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1800"/>
              <a:buNone/>
            </a:pPr>
            <a:r>
              <a:rPr lang="en-US" sz="1800">
                <a:solidFill>
                  <a:srgbClr val="0000FF"/>
                </a:solidFill>
                <a:latin typeface="Balthazar" panose="02000506070000020004"/>
                <a:ea typeface="Balthazar" panose="02000506070000020004"/>
                <a:cs typeface="Balthazar" panose="02000506070000020004"/>
                <a:sym typeface="Balthazar" panose="02000506070000020004"/>
              </a:rPr>
              <a:t> </a:t>
            </a:r>
            <a:endParaRPr lang="en-US" sz="1800">
              <a:solidFill>
                <a:srgbClr val="0000FF"/>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1800"/>
              <a:buNone/>
            </a:pPr>
            <a:endParaRPr sz="1800">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91" name="Google Shape;91;p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13-02-2022</a:t>
            </a:r>
            <a:endParaRPr b="1">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2" name="Google Shape;92;p1"/>
          <p:cNvSpPr txBox="1"/>
          <p:nvPr>
            <p:ph type="ftr" idx="11"/>
          </p:nvPr>
        </p:nvSpPr>
        <p:spPr>
          <a:xfrm>
            <a:off x="4038652" y="6483350"/>
            <a:ext cx="41148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Dr.B.Muruganantham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ctr" rtl="0">
              <a:spcBef>
                <a:spcPts val="0"/>
              </a:spcBef>
              <a:spcAft>
                <a:spcPts val="0"/>
              </a:spcAft>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Associate Professor / C.Tech</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93" name="Google Shape;93;p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4" name="Google Shape;94;p1"/>
          <p:cNvPicPr preferRelativeResize="0"/>
          <p:nvPr/>
        </p:nvPicPr>
        <p:blipFill rotWithShape="1">
          <a:blip r:embed="rId1"/>
          <a:srcRect/>
          <a:stretch>
            <a:fillRect/>
          </a:stretch>
        </p:blipFill>
        <p:spPr>
          <a:xfrm>
            <a:off x="0" y="-33655"/>
            <a:ext cx="4803775" cy="65163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0"/>
          <p:cNvSpPr txBox="1"/>
          <p:nvPr>
            <p:ph type="body" idx="1"/>
          </p:nvPr>
        </p:nvSpPr>
        <p:spPr>
          <a:xfrm>
            <a:off x="103031" y="1977904"/>
            <a:ext cx="6253766" cy="37738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Purpose of DBMS: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diagram given explains the process as to how the transformation of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data</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to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information</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to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knowledge</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to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action</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happens respectively in the DBMS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73" name="Google Shape;173;p1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74" name="Google Shape;174;p1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75" name="Google Shape;175;p1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6" name="Google Shape;176;p10"/>
          <p:cNvSpPr/>
          <p:nvPr/>
        </p:nvSpPr>
        <p:spPr>
          <a:xfrm>
            <a:off x="0" y="0"/>
            <a:ext cx="109728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S-2 	SLO-2 :Purpose of database system</a:t>
            </a:r>
            <a:endParaRPr lang="en-US" sz="32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177" name="Google Shape;177;p10"/>
          <p:cNvGrpSpPr/>
          <p:nvPr/>
        </p:nvGrpSpPr>
        <p:grpSpPr>
          <a:xfrm>
            <a:off x="6118538" y="896682"/>
            <a:ext cx="4069723" cy="5302581"/>
            <a:chOff x="5351172" y="767667"/>
            <a:chExt cx="4069723" cy="5302581"/>
          </a:xfrm>
        </p:grpSpPr>
        <p:sp>
          <p:nvSpPr>
            <p:cNvPr id="178" name="Google Shape;178;p10"/>
            <p:cNvSpPr/>
            <p:nvPr/>
          </p:nvSpPr>
          <p:spPr>
            <a:xfrm>
              <a:off x="6170056" y="767667"/>
              <a:ext cx="2343954" cy="777809"/>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DATA</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79" name="Google Shape;179;p10"/>
            <p:cNvSpPr/>
            <p:nvPr/>
          </p:nvSpPr>
          <p:spPr>
            <a:xfrm>
              <a:off x="5704002" y="2078703"/>
              <a:ext cx="3276061" cy="877440"/>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Information</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0" name="Google Shape;180;p10"/>
            <p:cNvSpPr/>
            <p:nvPr/>
          </p:nvSpPr>
          <p:spPr>
            <a:xfrm>
              <a:off x="5589431" y="3533262"/>
              <a:ext cx="3593206" cy="1000103"/>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knowledge</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1" name="Google Shape;181;p10"/>
            <p:cNvSpPr/>
            <p:nvPr/>
          </p:nvSpPr>
          <p:spPr>
            <a:xfrm>
              <a:off x="5351172" y="5123184"/>
              <a:ext cx="4069723" cy="947064"/>
            </a:xfrm>
            <a:prstGeom prst="ellipse">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Action</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 Processing)</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82" name="Google Shape;182;p10"/>
            <p:cNvSpPr/>
            <p:nvPr/>
          </p:nvSpPr>
          <p:spPr>
            <a:xfrm>
              <a:off x="7199289" y="1545476"/>
              <a:ext cx="321972" cy="533227"/>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10"/>
            <p:cNvSpPr/>
            <p:nvPr/>
          </p:nvSpPr>
          <p:spPr>
            <a:xfrm>
              <a:off x="7197141" y="2968843"/>
              <a:ext cx="321972" cy="563025"/>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4" name="Google Shape;184;p10"/>
            <p:cNvSpPr/>
            <p:nvPr/>
          </p:nvSpPr>
          <p:spPr>
            <a:xfrm>
              <a:off x="7225048" y="4547459"/>
              <a:ext cx="321972" cy="563025"/>
            </a:xfrm>
            <a:prstGeom prst="downArrow">
              <a:avLst>
                <a:gd name="adj1" fmla="val 50000"/>
                <a:gd name="adj2" fmla="val 50000"/>
              </a:avLst>
            </a:prstGeom>
            <a:solidFill>
              <a:srgbClr val="0000FF"/>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1"/>
          <p:cNvSpPr txBox="1"/>
          <p:nvPr>
            <p:ph type="body" idx="1"/>
          </p:nvPr>
        </p:nvSpPr>
        <p:spPr>
          <a:xfrm>
            <a:off x="0" y="597474"/>
            <a:ext cx="10515600" cy="56616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 Abstraction</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Abstraction is a process of hiding unwanted or irrelevant details from the end user.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abstraction has different views and support in attaining data independence which is used to enhance the security of data.</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database systems consist of complicated data structures and relations.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50800" algn="l" rtl="0">
              <a:lnSpc>
                <a:spcPct val="90000"/>
              </a:lnSpc>
              <a:spcBef>
                <a:spcPts val="1000"/>
              </a:spcBef>
              <a:spcAft>
                <a:spcPts val="0"/>
              </a:spcAft>
              <a:buClr>
                <a:srgbClr val="C00000"/>
              </a:buClr>
              <a:buSzPts val="28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make the easy access of data by the users the 	complications are kept hidden and the remaining part of the database is accessible to the them through data 	abstraction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90" name="Google Shape;190;p1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91" name="Google Shape;191;p1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92" name="Google Shape;192;p1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3" name="Google Shape;193;p11"/>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2"/>
          <p:cNvSpPr txBox="1"/>
          <p:nvPr>
            <p:ph type="body" idx="1"/>
          </p:nvPr>
        </p:nvSpPr>
        <p:spPr>
          <a:xfrm>
            <a:off x="695459" y="798490"/>
            <a:ext cx="11178862" cy="567216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C00000"/>
              </a:buClr>
              <a:buSzPct val="100000"/>
              <a:buNone/>
            </a:pPr>
            <a:r>
              <a:rPr lang="en-US" sz="3300">
                <a:solidFill>
                  <a:srgbClr val="C00000"/>
                </a:solidFill>
                <a:latin typeface="Balthazar" panose="02000506070000020004"/>
                <a:ea typeface="Balthazar" panose="02000506070000020004"/>
                <a:cs typeface="Balthazar" panose="02000506070000020004"/>
                <a:sym typeface="Balthazar" panose="02000506070000020004"/>
              </a:rPr>
              <a:t>Levels of Abstraction</a:t>
            </a:r>
            <a:endParaRPr lang="en-US" sz="33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ct val="100000"/>
              <a:buNone/>
            </a:pPr>
            <a:endParaRPr sz="33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C00000"/>
              </a:buClr>
              <a:buSzPct val="100000"/>
              <a:buNone/>
            </a:pPr>
            <a:r>
              <a:rPr lang="en-US" sz="26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Physical level: </a:t>
            </a: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describes how a record (e.g., student) is stored.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ct val="100000"/>
              <a:buNone/>
            </a:pPr>
            <a:r>
              <a:rPr lang="en-US" sz="26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Logical level: </a:t>
            </a: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describes data stored in database, and the 					   relationships among the data.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type student = record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student_reg_number : integer;</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student_name : string;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student_degree : string;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customer_mobile : integer;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student_email : string</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2" indent="0" algn="l" rtl="0">
              <a:lnSpc>
                <a:spcPct val="90000"/>
              </a:lnSpc>
              <a:spcBef>
                <a:spcPts val="5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end;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ct val="100000"/>
              <a:buNone/>
            </a:pPr>
            <a:r>
              <a:rPr lang="en-US" sz="26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View level: 	</a:t>
            </a: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application programs hide details of data types. Views 				can also hide information (such as an student’s mobile 			number /email) for security purposes.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99" name="Google Shape;199;p1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00" name="Google Shape;200;p1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01" name="Google Shape;201;p1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2" name="Google Shape;202;p12"/>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3"/>
          <p:cNvSpPr txBox="1"/>
          <p:nvPr>
            <p:ph type="body" idx="1"/>
          </p:nvPr>
        </p:nvSpPr>
        <p:spPr>
          <a:xfrm>
            <a:off x="228600" y="71172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View of Data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208" name="Google Shape;208;p1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09" name="Google Shape;209;p1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10" name="Google Shape;210;p1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1" name="Google Shape;211;p13"/>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212" name="Google Shape;212;p13"/>
          <p:cNvGrpSpPr/>
          <p:nvPr/>
        </p:nvGrpSpPr>
        <p:grpSpPr>
          <a:xfrm>
            <a:off x="177084" y="1455457"/>
            <a:ext cx="11826025" cy="4592329"/>
            <a:chOff x="228600" y="1391062"/>
            <a:chExt cx="11826025" cy="4592329"/>
          </a:xfrm>
        </p:grpSpPr>
        <p:sp>
          <p:nvSpPr>
            <p:cNvPr id="213" name="Google Shape;213;p13"/>
            <p:cNvSpPr/>
            <p:nvPr/>
          </p:nvSpPr>
          <p:spPr>
            <a:xfrm>
              <a:off x="228600" y="1391062"/>
              <a:ext cx="11826025" cy="1693338"/>
            </a:xfrm>
            <a:prstGeom prst="roundRect">
              <a:avLst>
                <a:gd name="adj" fmla="val 16667"/>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85623"/>
                  </a:solidFill>
                  <a:latin typeface="Calibri" panose="020F0502020204030204"/>
                  <a:ea typeface="Calibri" panose="020F0502020204030204"/>
                  <a:cs typeface="Calibri" panose="020F0502020204030204"/>
                  <a:sym typeface="Calibri" panose="020F0502020204030204"/>
                </a:rPr>
                <a:t>					 </a:t>
              </a:r>
              <a:r>
                <a:rPr lang="en-US" sz="2400" b="1">
                  <a:solidFill>
                    <a:srgbClr val="FF0000"/>
                  </a:solidFill>
                  <a:latin typeface="Balthazar" panose="02000506070000020004"/>
                  <a:ea typeface="Balthazar" panose="02000506070000020004"/>
                  <a:cs typeface="Balthazar" panose="02000506070000020004"/>
                  <a:sym typeface="Balthazar" panose="02000506070000020004"/>
                </a:rPr>
                <a:t>View Level</a:t>
              </a:r>
              <a:endParaRPr sz="2400" b="1">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214" name="Google Shape;214;p13"/>
            <p:cNvSpPr/>
            <p:nvPr/>
          </p:nvSpPr>
          <p:spPr>
            <a:xfrm>
              <a:off x="521057" y="2041211"/>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View 1</a:t>
              </a:r>
              <a:endParaRPr sz="18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215" name="Google Shape;215;p13"/>
            <p:cNvSpPr/>
            <p:nvPr/>
          </p:nvSpPr>
          <p:spPr>
            <a:xfrm>
              <a:off x="4955145" y="3890685"/>
              <a:ext cx="1545465" cy="682580"/>
            </a:xfrm>
            <a:prstGeom prst="rect">
              <a:avLst/>
            </a:prstGeom>
            <a:gradFill>
              <a:gsLst>
                <a:gs pos="0">
                  <a:srgbClr val="FFDC9B"/>
                </a:gs>
                <a:gs pos="50000">
                  <a:srgbClr val="FFD68D"/>
                </a:gs>
                <a:gs pos="100000">
                  <a:srgbClr val="FFD478"/>
                </a:gs>
              </a:gsLst>
              <a:lin ang="5400000" scaled="0"/>
            </a:gradFill>
            <a:ln w="412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C00000"/>
                  </a:solidFill>
                  <a:latin typeface="Balthazar" panose="02000506070000020004"/>
                  <a:ea typeface="Balthazar" panose="02000506070000020004"/>
                  <a:cs typeface="Balthazar" panose="02000506070000020004"/>
                  <a:sym typeface="Balthazar" panose="02000506070000020004"/>
                </a:rPr>
                <a:t>Logical level</a:t>
              </a:r>
              <a:endParaRPr sz="1800" b="1">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216" name="Google Shape;216;p13"/>
            <p:cNvSpPr/>
            <p:nvPr/>
          </p:nvSpPr>
          <p:spPr>
            <a:xfrm>
              <a:off x="2789348" y="2041211"/>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View 2</a:t>
              </a:r>
              <a:endParaRPr lang="en-US" sz="18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217" name="Google Shape;217;p13"/>
            <p:cNvSpPr/>
            <p:nvPr/>
          </p:nvSpPr>
          <p:spPr>
            <a:xfrm>
              <a:off x="4955146" y="2034250"/>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View 3</a:t>
              </a:r>
              <a:endParaRPr lang="en-US" sz="18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218" name="Google Shape;218;p13"/>
            <p:cNvSpPr/>
            <p:nvPr/>
          </p:nvSpPr>
          <p:spPr>
            <a:xfrm>
              <a:off x="10200067" y="2034250"/>
              <a:ext cx="1545465" cy="682580"/>
            </a:xfrm>
            <a:prstGeom prst="rect">
              <a:avLst/>
            </a:prstGeom>
            <a:gradFill>
              <a:gsLst>
                <a:gs pos="0">
                  <a:srgbClr val="A6B6DE"/>
                </a:gs>
                <a:gs pos="50000">
                  <a:srgbClr val="98AAD9"/>
                </a:gs>
                <a:gs pos="100000">
                  <a:srgbClr val="859CD7"/>
                </a:gs>
              </a:gsLst>
              <a:lin ang="5400000" scaled="0"/>
            </a:gra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FF"/>
                  </a:solidFill>
                  <a:latin typeface="Balthazar" panose="02000506070000020004"/>
                  <a:ea typeface="Balthazar" panose="02000506070000020004"/>
                  <a:cs typeface="Balthazar" panose="02000506070000020004"/>
                  <a:sym typeface="Balthazar" panose="02000506070000020004"/>
                </a:rPr>
                <a:t>View n</a:t>
              </a:r>
              <a:endParaRPr lang="en-US" sz="1800" b="1">
                <a:solidFill>
                  <a:srgbClr val="0000FF"/>
                </a:solidFill>
                <a:latin typeface="Balthazar" panose="02000506070000020004"/>
                <a:ea typeface="Balthazar" panose="02000506070000020004"/>
                <a:cs typeface="Balthazar" panose="02000506070000020004"/>
                <a:sym typeface="Balthazar" panose="02000506070000020004"/>
              </a:endParaRPr>
            </a:p>
          </p:txBody>
        </p:sp>
        <p:sp>
          <p:nvSpPr>
            <p:cNvPr id="219" name="Google Shape;219;p13"/>
            <p:cNvSpPr/>
            <p:nvPr/>
          </p:nvSpPr>
          <p:spPr>
            <a:xfrm>
              <a:off x="4955145" y="5300811"/>
              <a:ext cx="1545465" cy="682580"/>
            </a:xfrm>
            <a:prstGeom prst="rect">
              <a:avLst/>
            </a:prstGeom>
            <a:gradFill>
              <a:gsLst>
                <a:gs pos="0">
                  <a:srgbClr val="B4D4A5"/>
                </a:gs>
                <a:gs pos="50000">
                  <a:srgbClr val="A8CD97"/>
                </a:gs>
                <a:gs pos="100000">
                  <a:srgbClr val="9BC985"/>
                </a:gs>
              </a:gsLst>
              <a:lin ang="5400000" scaled="0"/>
            </a:gra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385623"/>
                  </a:solidFill>
                  <a:latin typeface="Balthazar" panose="02000506070000020004"/>
                  <a:ea typeface="Balthazar" panose="02000506070000020004"/>
                  <a:cs typeface="Balthazar" panose="02000506070000020004"/>
                  <a:sym typeface="Balthazar" panose="02000506070000020004"/>
                </a:rPr>
                <a:t>Physical Level</a:t>
              </a:r>
              <a:endParaRPr sz="1800" b="1">
                <a:solidFill>
                  <a:srgbClr val="385623"/>
                </a:solidFill>
                <a:latin typeface="Balthazar" panose="02000506070000020004"/>
                <a:ea typeface="Balthazar" panose="02000506070000020004"/>
                <a:cs typeface="Balthazar" panose="02000506070000020004"/>
                <a:sym typeface="Balthazar" panose="02000506070000020004"/>
              </a:endParaRPr>
            </a:p>
          </p:txBody>
        </p:sp>
        <p:cxnSp>
          <p:nvCxnSpPr>
            <p:cNvPr id="220" name="Google Shape;220;p13"/>
            <p:cNvCxnSpPr/>
            <p:nvPr/>
          </p:nvCxnSpPr>
          <p:spPr>
            <a:xfrm>
              <a:off x="6766774" y="2375540"/>
              <a:ext cx="3124200" cy="0"/>
            </a:xfrm>
            <a:prstGeom prst="straightConnector1">
              <a:avLst/>
            </a:prstGeom>
            <a:noFill/>
            <a:ln w="50800" cap="flat" cmpd="sng">
              <a:solidFill>
                <a:srgbClr val="0000FF"/>
              </a:solidFill>
              <a:prstDash val="dash"/>
              <a:miter lim="800000"/>
              <a:headEnd type="none" w="sm" len="sm"/>
              <a:tailEnd type="none" w="sm" len="sm"/>
            </a:ln>
          </p:spPr>
        </p:cxnSp>
        <p:cxnSp>
          <p:nvCxnSpPr>
            <p:cNvPr id="221" name="Google Shape;221;p13"/>
            <p:cNvCxnSpPr>
              <a:endCxn id="215" idx="0"/>
            </p:cNvCxnSpPr>
            <p:nvPr/>
          </p:nvCxnSpPr>
          <p:spPr>
            <a:xfrm>
              <a:off x="5727878" y="3084285"/>
              <a:ext cx="0" cy="806400"/>
            </a:xfrm>
            <a:prstGeom prst="straightConnector1">
              <a:avLst/>
            </a:prstGeom>
            <a:noFill/>
            <a:ln w="41275" cap="flat" cmpd="sng">
              <a:solidFill>
                <a:srgbClr val="FF0000"/>
              </a:solidFill>
              <a:prstDash val="solid"/>
              <a:miter lim="800000"/>
              <a:headEnd type="none" w="sm" len="sm"/>
              <a:tailEnd type="none" w="sm" len="sm"/>
            </a:ln>
          </p:spPr>
        </p:cxnSp>
        <p:cxnSp>
          <p:nvCxnSpPr>
            <p:cNvPr id="222" name="Google Shape;222;p13"/>
            <p:cNvCxnSpPr/>
            <p:nvPr/>
          </p:nvCxnSpPr>
          <p:spPr>
            <a:xfrm>
              <a:off x="5727876" y="4541883"/>
              <a:ext cx="1" cy="759731"/>
            </a:xfrm>
            <a:prstGeom prst="straightConnector1">
              <a:avLst/>
            </a:prstGeom>
            <a:noFill/>
            <a:ln w="41275" cap="flat" cmpd="sng">
              <a:solidFill>
                <a:srgbClr val="FF0000"/>
              </a:solidFill>
              <a:prstDash val="solid"/>
              <a:miter lim="800000"/>
              <a:headEnd type="none" w="sm" len="sm"/>
              <a:tailEnd type="none" w="sm" len="sm"/>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14"/>
          <p:cNvSpPr txBox="1"/>
          <p:nvPr>
            <p:ph type="body" idx="1"/>
          </p:nvPr>
        </p:nvSpPr>
        <p:spPr>
          <a:xfrm>
            <a:off x="838200" y="914400"/>
            <a:ext cx="10515600" cy="538336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Instances and Schemas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Schema</a:t>
            </a:r>
            <a:r>
              <a:rPr lang="en-US" sz="2400">
                <a:solidFill>
                  <a:srgbClr val="0000FF"/>
                </a:solidFill>
                <a:latin typeface="Balthazar" panose="02000506070000020004"/>
                <a:ea typeface="Balthazar" panose="02000506070000020004"/>
                <a:cs typeface="Balthazar" panose="02000506070000020004"/>
                <a:sym typeface="Balthazar" panose="02000506070000020004"/>
              </a:rPr>
              <a:t>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logical structure of the database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The database consists of information about a set of students and departments and the relationship between them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two types of schemas are available in database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514350" lvl="0" indent="-514350" algn="l" rtl="0">
              <a:lnSpc>
                <a:spcPct val="90000"/>
              </a:lnSpc>
              <a:spcBef>
                <a:spcPts val="1000"/>
              </a:spcBef>
              <a:spcAft>
                <a:spcPts val="0"/>
              </a:spcAft>
              <a:buClr>
                <a:srgbClr val="C00000"/>
              </a:buClr>
              <a:buSzPts val="2400"/>
              <a:buAutoNum type="arabicPeriod"/>
            </a:pPr>
            <a:r>
              <a:rPr lang="en-US" sz="2400">
                <a:solidFill>
                  <a:srgbClr val="C00000"/>
                </a:solidFill>
                <a:latin typeface="Balthazar" panose="02000506070000020004"/>
                <a:ea typeface="Balthazar" panose="02000506070000020004"/>
                <a:cs typeface="Balthazar" panose="02000506070000020004"/>
                <a:sym typeface="Balthazar" panose="02000506070000020004"/>
              </a:rPr>
              <a:t>Physical Schema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Database design at physical level and relates 			      with physical structure)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Datafiles, Control file, Redolog files, Tablespaces, Datablocks, 	Segments, Extents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r>
              <a:rPr lang="en-US" sz="2400">
                <a:solidFill>
                  <a:srgbClr val="C00000"/>
                </a:solidFill>
                <a:latin typeface="Balthazar" panose="02000506070000020004"/>
                <a:ea typeface="Balthazar" panose="02000506070000020004"/>
                <a:cs typeface="Balthazar" panose="02000506070000020004"/>
                <a:sym typeface="Balthazar" panose="02000506070000020004"/>
              </a:rPr>
              <a:t>Logical Schema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Database design at logical level and relates 				      with logical structures)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Tables, Views, Synonyms, Indexes, Clusters, Sequences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28" name="Google Shape;228;p1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29" name="Google Shape;229;p1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30" name="Google Shape;230;p1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1" name="Google Shape;231;p14"/>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15"/>
          <p:cNvSpPr txBox="1"/>
          <p:nvPr>
            <p:ph type="body" idx="1"/>
          </p:nvPr>
        </p:nvSpPr>
        <p:spPr>
          <a:xfrm>
            <a:off x="457200" y="978794"/>
            <a:ext cx="10515600" cy="499496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Instances and Schemas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Instance</a:t>
            </a:r>
            <a:r>
              <a:rPr lang="en-US">
                <a:solidFill>
                  <a:srgbClr val="C00000"/>
                </a:solidFill>
              </a:rPr>
              <a:t> – </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actual content of the database at a 				  particular point in time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Physical Data Independence – </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ability to modify the physical schema without changing the logical schema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Applications depend on the logical schema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general, the interfaces between the various levels and components should be well defined so that changes in some parts do not seriously influence others.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37" name="Google Shape;237;p1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38" name="Google Shape;238;p1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39" name="Google Shape;239;p1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0" name="Google Shape;240;p15"/>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16"/>
          <p:cNvSpPr txBox="1"/>
          <p:nvPr>
            <p:ph type="body" idx="1"/>
          </p:nvPr>
        </p:nvSpPr>
        <p:spPr>
          <a:xfrm>
            <a:off x="104103" y="695146"/>
            <a:ext cx="11654307" cy="56412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 Models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8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models is , a collection of tools for describing </a:t>
            </a: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Data</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and  its </a:t>
            </a: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relationships, Semantics </a:t>
            </a: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and</a:t>
            </a: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Constraints</a:t>
            </a:r>
            <a:endPar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8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different types of data models are available in DBMS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 model </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Entity-Relationship data model (mainly for database design) </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Object-based data models (Object-oriented and Object-relational) </a:t>
            </a:r>
            <a:endPar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Semi structured data model (XML) </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Other older models: </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Network model </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ts val="2800"/>
              <a:buChar char="•"/>
            </a:pPr>
            <a:r>
              <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Hierarchical model</a:t>
            </a:r>
            <a:endParaRPr lang="en-US"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46" name="Google Shape;246;p1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47" name="Google Shape;247;p1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48" name="Google Shape;248;p1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9" name="Google Shape;249;p16"/>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S-3	SLO-1 &amp; SLO2 :Views of data</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17"/>
          <p:cNvSpPr txBox="1"/>
          <p:nvPr>
            <p:ph type="body" idx="1"/>
          </p:nvPr>
        </p:nvSpPr>
        <p:spPr>
          <a:xfrm>
            <a:off x="115910" y="1043188"/>
            <a:ext cx="11719775" cy="5452861"/>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Structured Query Language ( SQL)</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SQL became a standard of the American National Standards Institute (ANSI) in 1986, and of the International Organization for Standardization (ISO) in 1987</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Common language for all Databases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Fourth generation Language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Non procedural Language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Commands like an normal English statements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SQL is not a case sensitive language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 SQL statements should ended with terminator , the default terminator is  semi-colon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Based on the operation SQL divided into three categories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DDL ( Data Definition Language)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DML ( Data Manipulation Language)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ct val="100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DCL ( Data Control Language)</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55" name="Google Shape;255;p1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56" name="Google Shape;256;p1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57" name="Google Shape;257;p1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8" name="Google Shape;258;p17"/>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18"/>
          <p:cNvSpPr txBox="1"/>
          <p:nvPr>
            <p:ph type="body" idx="1"/>
          </p:nvPr>
        </p:nvSpPr>
        <p:spPr>
          <a:xfrm>
            <a:off x="656823" y="1262130"/>
            <a:ext cx="10696977" cy="47116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 types in SQL ( ORACLE)</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VARCHAR2</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NUMBER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RAW</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LONG</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CLOB</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BLOB , etc.,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64" name="Google Shape;264;p1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65" name="Google Shape;265;p1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66" name="Google Shape;266;p1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7" name="Google Shape;267;p18"/>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19"/>
          <p:cNvSpPr txBox="1"/>
          <p:nvPr>
            <p:ph type="body" idx="1"/>
          </p:nvPr>
        </p:nvSpPr>
        <p:spPr>
          <a:xfrm>
            <a:off x="321972" y="1081824"/>
            <a:ext cx="11031828" cy="5254581"/>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 Definition Language (DDL)</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DDL is the subset of SQL and part of DBMS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DDL relates only with base tables structure and it is no where relates with the information stored in the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Note : All the DDL command statements are AUTO COMMIT Statements</a:t>
            </a:r>
            <a:endParaRPr lang="en-US" sz="2400" b="1">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DDL consists of the following commands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10490" algn="l" rtl="0">
              <a:lnSpc>
                <a:spcPct val="90000"/>
              </a:lnSpc>
              <a:spcBef>
                <a:spcPts val="1000"/>
              </a:spcBef>
              <a:spcAft>
                <a:spcPts val="0"/>
              </a:spcAft>
              <a:buClr>
                <a:srgbClr val="C00000"/>
              </a:buClr>
              <a:buSzPct val="1000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CREATE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ALTER</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DROP</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TRUNCATE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20015" algn="l" rtl="0">
              <a:lnSpc>
                <a:spcPct val="160000"/>
              </a:lnSpc>
              <a:spcBef>
                <a:spcPts val="500"/>
              </a:spcBef>
              <a:spcAft>
                <a:spcPts val="0"/>
              </a:spcAft>
              <a:buClr>
                <a:srgbClr val="0000FF"/>
              </a:buClr>
              <a:buSzPct val="100000"/>
              <a:buNone/>
            </a:pP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273" name="Google Shape;273;p1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74" name="Google Shape;274;p1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75" name="Google Shape;275;p1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6" name="Google Shape;276;p19"/>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
          <p:cNvSpPr txBox="1"/>
          <p:nvPr>
            <p:ph type="title" idx="4294967295"/>
          </p:nvPr>
        </p:nvSpPr>
        <p:spPr>
          <a:xfrm>
            <a:off x="0" y="0"/>
            <a:ext cx="10515600" cy="4636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Balthazar" panose="02000506070000020004"/>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Outline of the Presentation</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p:nvPr>
            <p:ph type="body" idx="1"/>
          </p:nvPr>
        </p:nvSpPr>
        <p:spPr>
          <a:xfrm>
            <a:off x="326265" y="613669"/>
            <a:ext cx="11539470" cy="50470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 	SLO-1 :What is Database Management System</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SLO-2 :Advantage of DBMS over File Processing System</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S-2 	SLO-1 :Introduction and applications of DBMS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SLO-2 :Purpose of database system</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S-3	SLO-1 &amp; SLO2 :Views of data</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 4-5	SLO-1 &amp; SLO-2 : Lab 1: SQL Data Definition Language Commands on sample exercise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S-6	SLO-1 &amp; SLO-2 : Database system Architecture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S-7	SLO-1 &amp; SLO-2 : Data Independence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S-8	SLO-1 &amp; SLO-2 : The evolution of Data Models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S-9-10	SLO-1 &amp; SLO-2 : Lab 2: SQL Data Manipulation Language Commands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S-11	SLO-1 &amp; SLO-2 : Degrees of Data Abstraction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S-12	SLO-1 &amp; SLO-2 : Database Users and DBA</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S-13	SLO-1 &amp; SLO-2 : Database Languages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0000FF"/>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S-14-15	SLO-1 &amp; SLO-2 : Lab 3: SQL Data Control Language Commands and Transaction control 				             commands to the sample exercises</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01" name="Google Shape;101;p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2" name="Google Shape;102;p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03" name="Google Shape;103;p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20"/>
          <p:cNvSpPr txBox="1"/>
          <p:nvPr>
            <p:ph type="body" idx="1"/>
          </p:nvPr>
        </p:nvSpPr>
        <p:spPr>
          <a:xfrm>
            <a:off x="116983" y="1145906"/>
            <a:ext cx="10515600" cy="49329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CREATE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Used to create a new object / schema with a defined structure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Syntax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2" name="Google Shape;282;p2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83" name="Google Shape;283;p2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84" name="Google Shape;284;p2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5" name="Google Shape;285;p20"/>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286" name="Google Shape;286;p20"/>
          <p:cNvSpPr txBox="1"/>
          <p:nvPr/>
        </p:nvSpPr>
        <p:spPr>
          <a:xfrm>
            <a:off x="2109453" y="2218328"/>
            <a:ext cx="7163337" cy="224676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CREATE TABLE table_name (</a:t>
            </a:r>
            <a:b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column1 datatype,</a:t>
            </a:r>
            <a:b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column2 datatype,</a:t>
            </a:r>
            <a:b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column3 datatype,</a:t>
            </a:r>
            <a:b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b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b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87" name="Google Shape;287;p20"/>
          <p:cNvSpPr txBox="1"/>
          <p:nvPr/>
        </p:nvSpPr>
        <p:spPr>
          <a:xfrm>
            <a:off x="2109453" y="4789426"/>
            <a:ext cx="9906535" cy="1477328"/>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CREATE TABLE EMP</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(EMPNO NUMBER(4) NOT NULL,  ENAME VARCHAR2(10),  JOB VARCHAR2(9),</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MGR NUMBER(4), HIREDATE DATE, SAL NUMBER(7, 2), COMM NUMBER(7, 2),</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DEPTNO NUMBER(2));</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21"/>
          <p:cNvSpPr txBox="1"/>
          <p:nvPr>
            <p:ph type="body" idx="1"/>
          </p:nvPr>
        </p:nvSpPr>
        <p:spPr>
          <a:xfrm>
            <a:off x="228600" y="1133028"/>
            <a:ext cx="11040414" cy="53630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ALTER COMMAND</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Alter command used to modify the base table structure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Using this command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 new column can be added with restrictions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column data width can be increased / decreased with restrictions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 column can be dropped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Two key words are using in this command</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ADD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MODIFY</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293" name="Google Shape;293;p2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294" name="Google Shape;294;p2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295" name="Google Shape;295;p2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6" name="Google Shape;296;p21"/>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22"/>
          <p:cNvSpPr txBox="1"/>
          <p:nvPr>
            <p:ph type="body" idx="1"/>
          </p:nvPr>
        </p:nvSpPr>
        <p:spPr>
          <a:xfrm>
            <a:off x="0" y="1107270"/>
            <a:ext cx="10515600" cy="45107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ALTER COMMAND</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302" name="Google Shape;302;p2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03" name="Google Shape;303;p2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04" name="Google Shape;304;p2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5" name="Google Shape;305;p22"/>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306" name="Google Shape;306;p22"/>
          <p:cNvSpPr txBox="1"/>
          <p:nvPr/>
        </p:nvSpPr>
        <p:spPr>
          <a:xfrm>
            <a:off x="319287" y="1711507"/>
            <a:ext cx="10962606" cy="156966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althazar" panose="02000506070000020004"/>
                <a:ea typeface="Balthazar" panose="02000506070000020004"/>
                <a:cs typeface="Balthazar" panose="02000506070000020004"/>
                <a:sym typeface="Balthazar" panose="02000506070000020004"/>
              </a:rPr>
              <a:t>SYNTAX</a:t>
            </a:r>
            <a:endParaRPr lang="en-US" sz="2400">
              <a:solidFill>
                <a:srgbClr val="0000FF"/>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ALTER TABLE table_name ADD / MODIFY column_name datatype;</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07" name="Google Shape;307;p22"/>
          <p:cNvSpPr txBox="1"/>
          <p:nvPr/>
        </p:nvSpPr>
        <p:spPr>
          <a:xfrm>
            <a:off x="319287" y="3434330"/>
            <a:ext cx="10962606" cy="2677656"/>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1: To add a new column in a table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ALTER TABLE emp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ADD</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phone_no number(10);</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2 : TO modify the existing column data width</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ALTER TABLE emp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MODIFY</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phone_no number(13);</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23"/>
          <p:cNvSpPr txBox="1"/>
          <p:nvPr>
            <p:ph type="body" idx="1"/>
          </p:nvPr>
        </p:nvSpPr>
        <p:spPr>
          <a:xfrm>
            <a:off x="554864" y="1966876"/>
            <a:ext cx="10515600" cy="1458903"/>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050"/>
              <a:buNone/>
            </a:pPr>
            <a:endParaRPr sz="105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Syntax</a:t>
            </a:r>
            <a:r>
              <a:rPr lang="en-US"/>
              <a:t> </a:t>
            </a: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to DROP a column </a:t>
            </a:r>
            <a:endPar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900"/>
              <a:buNone/>
            </a:pPr>
            <a:endParaRPr sz="9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ts val="2400"/>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ALTER TABLE table_name DROP column column_name;</a:t>
            </a: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13" name="Google Shape;313;p2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14" name="Google Shape;314;p2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15" name="Google Shape;315;p2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16" name="Google Shape;316;p23"/>
          <p:cNvSpPr txBox="1"/>
          <p:nvPr/>
        </p:nvSpPr>
        <p:spPr>
          <a:xfrm>
            <a:off x="0" y="1107270"/>
            <a:ext cx="10515600" cy="45107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C00000"/>
              </a:buClr>
              <a:buSzPts val="2800"/>
              <a:buFont typeface="Arial" panose="020B0604020202020204"/>
              <a:buNone/>
            </a:pPr>
            <a:r>
              <a:rPr lang="en-US" sz="2800">
                <a:solidFill>
                  <a:srgbClr val="C00000"/>
                </a:solidFill>
                <a:latin typeface="Balthazar" panose="02000506070000020004"/>
                <a:ea typeface="Balthazar" panose="02000506070000020004"/>
                <a:cs typeface="Balthazar" panose="02000506070000020004"/>
                <a:sym typeface="Balthazar" panose="02000506070000020004"/>
              </a:rPr>
              <a:t>ALTER COMMAND</a:t>
            </a:r>
            <a:endParaRPr sz="28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317" name="Google Shape;317;p23"/>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318" name="Google Shape;318;p23"/>
          <p:cNvSpPr txBox="1"/>
          <p:nvPr/>
        </p:nvSpPr>
        <p:spPr>
          <a:xfrm>
            <a:off x="554864" y="3847780"/>
            <a:ext cx="10515600" cy="1600438"/>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ALTER TABLE emp DROP column phone_no;</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24"/>
          <p:cNvSpPr txBox="1"/>
          <p:nvPr>
            <p:ph type="body" idx="1"/>
          </p:nvPr>
        </p:nvSpPr>
        <p:spPr>
          <a:xfrm>
            <a:off x="228600" y="1197422"/>
            <a:ext cx="10515600" cy="137835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rgbClr val="C00000"/>
              </a:buClr>
              <a:buSzPct val="100000"/>
              <a:buNone/>
            </a:pPr>
            <a:r>
              <a:rPr lang="en-US" sz="3100">
                <a:solidFill>
                  <a:srgbClr val="C00000"/>
                </a:solidFill>
                <a:latin typeface="Balthazar" panose="02000506070000020004"/>
                <a:ea typeface="Balthazar" panose="02000506070000020004"/>
                <a:cs typeface="Balthazar" panose="02000506070000020004"/>
                <a:sym typeface="Balthazar" panose="02000506070000020004"/>
              </a:rPr>
              <a:t>DROP COMMAND</a:t>
            </a:r>
            <a:endParaRPr lang="en-US" sz="31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120000"/>
              </a:lnSpc>
              <a:spcBef>
                <a:spcPts val="1000"/>
              </a:spcBef>
              <a:spcAft>
                <a:spcPts val="0"/>
              </a:spcAft>
              <a:buClr>
                <a:srgbClr val="0000FF"/>
              </a:buClr>
              <a:buSzPct val="100000"/>
              <a:buNone/>
            </a:pPr>
            <a:r>
              <a:rPr lang="en-US" sz="3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used to remove the base table with records (information) from database permanently.</a:t>
            </a:r>
            <a:r>
              <a:rPr lang="en-US" sz="3100"/>
              <a:t> </a:t>
            </a:r>
            <a:endParaRPr sz="3100"/>
          </a:p>
        </p:txBody>
      </p:sp>
      <p:sp>
        <p:nvSpPr>
          <p:cNvPr id="324" name="Google Shape;324;p2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25" name="Google Shape;325;p2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26" name="Google Shape;326;p2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27" name="Google Shape;327;p24"/>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328" name="Google Shape;328;p24"/>
          <p:cNvSpPr txBox="1"/>
          <p:nvPr/>
        </p:nvSpPr>
        <p:spPr>
          <a:xfrm>
            <a:off x="1893194" y="2735419"/>
            <a:ext cx="7186411" cy="120032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Syntax: </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DROP TABLE table_name ; </a:t>
            </a: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29" name="Google Shape;329;p24"/>
          <p:cNvSpPr txBox="1"/>
          <p:nvPr/>
        </p:nvSpPr>
        <p:spPr>
          <a:xfrm>
            <a:off x="1893194" y="4274217"/>
            <a:ext cx="7186411" cy="1200329"/>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DROP TABLE emp;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5"/>
          <p:cNvSpPr txBox="1"/>
          <p:nvPr>
            <p:ph type="body" idx="1"/>
          </p:nvPr>
        </p:nvSpPr>
        <p:spPr>
          <a:xfrm>
            <a:off x="228599" y="1145907"/>
            <a:ext cx="11143445" cy="15715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TRUNCATE COMMAND</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10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Truncate command used to delete the records (information) from the base table permanently and keeps the structure of the base table alone</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35" name="Google Shape;335;p2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36" name="Google Shape;336;p2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37" name="Google Shape;337;p2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8" name="Google Shape;338;p25"/>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 4-5	SLO-1 &amp; SLO-2 : Lab 1: SQL Data Definition Language Commands on sample exercise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339" name="Google Shape;339;p25"/>
          <p:cNvSpPr txBox="1"/>
          <p:nvPr/>
        </p:nvSpPr>
        <p:spPr>
          <a:xfrm>
            <a:off x="2573092" y="2909242"/>
            <a:ext cx="5043524" cy="1200329"/>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Syntax:</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TRUNCATE TABLE table_name;</a:t>
            </a: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40" name="Google Shape;340;p25"/>
          <p:cNvSpPr txBox="1"/>
          <p:nvPr/>
        </p:nvSpPr>
        <p:spPr>
          <a:xfrm>
            <a:off x="2573092" y="4503756"/>
            <a:ext cx="5043524" cy="1200329"/>
          </a:xfrm>
          <a:prstGeom prst="rect">
            <a:avLst/>
          </a:prstGeom>
          <a:noFill/>
          <a:ln w="9525" cap="flat" cmpd="sng">
            <a:solidFill>
              <a:srgbClr val="0000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Example: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TRUNCATE TABLE emp;</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2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46" name="Google Shape;346;p2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47" name="Google Shape;347;p2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8" name="Google Shape;348;p26"/>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DATABASE SYSTEM ARCHITECTURE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pic>
        <p:nvPicPr>
          <p:cNvPr id="349" name="Google Shape;349;p26" descr="Draw the database system architecture. DBMS « Online Class Notes"/>
          <p:cNvPicPr preferRelativeResize="0"/>
          <p:nvPr>
            <p:ph type="body" idx="1"/>
          </p:nvPr>
        </p:nvPicPr>
        <p:blipFill rotWithShape="1">
          <a:blip r:embed="rId1"/>
          <a:srcRect b="3828"/>
          <a:stretch>
            <a:fillRect/>
          </a:stretch>
        </p:blipFill>
        <p:spPr>
          <a:xfrm>
            <a:off x="5812665" y="511977"/>
            <a:ext cx="5018467" cy="5935057"/>
          </a:xfrm>
          <a:prstGeom prst="rect">
            <a:avLst/>
          </a:prstGeom>
          <a:noFill/>
          <a:ln w="28575" cap="flat" cmpd="sng">
            <a:solidFill>
              <a:srgbClr val="0000FF"/>
            </a:solidFill>
            <a:prstDash val="solid"/>
            <a:round/>
            <a:headEnd type="none" w="sm" len="sm"/>
            <a:tailEnd type="none" w="sm" len="sm"/>
          </a:ln>
        </p:spPr>
      </p:pic>
      <p:sp>
        <p:nvSpPr>
          <p:cNvPr id="350" name="Google Shape;350;p26"/>
          <p:cNvSpPr txBox="1"/>
          <p:nvPr/>
        </p:nvSpPr>
        <p:spPr>
          <a:xfrm>
            <a:off x="167426" y="3575187"/>
            <a:ext cx="5503572" cy="2862322"/>
          </a:xfrm>
          <a:prstGeom prst="rect">
            <a:avLst/>
          </a:prstGeom>
          <a:noFill/>
          <a:ln w="9525" cap="flat" cmpd="sng">
            <a:solidFill>
              <a:srgbClr val="D6009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The database system is divided into three components:</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Query Processor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Storage Manager</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Disk Storage.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51" name="Google Shape;351;p26"/>
          <p:cNvSpPr txBox="1"/>
          <p:nvPr/>
        </p:nvSpPr>
        <p:spPr>
          <a:xfrm>
            <a:off x="167425" y="502452"/>
            <a:ext cx="5503572" cy="3046988"/>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There are four types users accessing / managing the database</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Naïve Users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Application Programmers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Sophisticated Users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342900" marR="0" lvl="0" indent="-342900" algn="l" rtl="0">
              <a:lnSpc>
                <a:spcPct val="150000"/>
              </a:lnSpc>
              <a:spcBef>
                <a:spcPts val="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Administrators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27"/>
          <p:cNvSpPr txBox="1"/>
          <p:nvPr>
            <p:ph type="body" idx="1"/>
          </p:nvPr>
        </p:nvSpPr>
        <p:spPr>
          <a:xfrm>
            <a:off x="257576" y="631066"/>
            <a:ext cx="11436439" cy="2957563"/>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Query Processor </a:t>
            </a: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br>
              <a:rPr lang="en-US" sz="2400">
                <a:latin typeface="Bookman Old Style" panose="02050604050505020204"/>
                <a:ea typeface="Bookman Old Style" panose="02050604050505020204"/>
                <a:cs typeface="Bookman Old Style" panose="02050604050505020204"/>
                <a:sym typeface="Bookman Old Style" panose="02050604050505020204"/>
              </a:rPr>
            </a:br>
            <a:r>
              <a:rPr lang="en-US" sz="2400">
                <a:latin typeface="Bookman Old Style" panose="02050604050505020204"/>
                <a:ea typeface="Bookman Old Style" panose="02050604050505020204"/>
                <a:cs typeface="Bookman Old Style" panose="02050604050505020204"/>
                <a:sym typeface="Bookman Old Style" panose="02050604050505020204"/>
              </a:rPr>
              <a:t>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interprets the requests (queries) from user(s) via an application 	program /interface into instructions.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20000"/>
              </a:lnSpc>
              <a:spcBef>
                <a:spcPts val="1000"/>
              </a:spcBef>
              <a:spcAft>
                <a:spcPts val="0"/>
              </a:spcAft>
              <a:buClr>
                <a:srgbClr val="C00000"/>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It also executes the user request which is received from the DML 	compiler. </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Query Processor contains the following components </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57" name="Google Shape;357;p2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58" name="Google Shape;358;p2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59" name="Google Shape;359;p2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0" name="Google Shape;360;p27"/>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DATABASE SYSTEM ARCHITECTURE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361" name="Google Shape;361;p27"/>
          <p:cNvGraphicFramePr/>
          <p:nvPr/>
        </p:nvGraphicFramePr>
        <p:xfrm>
          <a:off x="1021080" y="3601329"/>
          <a:ext cx="10515600" cy="3000000"/>
        </p:xfrm>
        <a:graphic>
          <a:graphicData uri="http://schemas.openxmlformats.org/drawingml/2006/table">
            <a:tbl>
              <a:tblPr firstRow="1" bandRow="1">
                <a:noFill/>
                <a:tableStyleId>{B92A76E3-1F0D-4777-925B-23E6D2FBC8FC}</a:tableStyleId>
              </a:tblPr>
              <a:tblGrid>
                <a:gridCol w="3785325"/>
                <a:gridCol w="6730275"/>
              </a:tblGrid>
              <a:tr h="370850">
                <a:tc>
                  <a:txBody>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Name of the Component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FF2CC"/>
                    </a:solidFill>
                  </a:tcPr>
                </a:tc>
                <a:tc>
                  <a:txBody>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Purpose</a:t>
                      </a:r>
                      <a:r>
                        <a:rPr lang="en-US" sz="1800">
                          <a:solidFill>
                            <a:srgbClr val="C00000"/>
                          </a:solidFill>
                          <a:latin typeface="Balthazar" panose="02000506070000020004"/>
                          <a:ea typeface="Balthazar" panose="02000506070000020004"/>
                          <a:cs typeface="Balthazar" panose="02000506070000020004"/>
                          <a:sym typeface="Balthazar" panose="02000506070000020004"/>
                        </a:rPr>
                        <a:t> of the component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solidFill>
                      <a:srgbClr val="FFF2CC"/>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DML Compiler </a:t>
                      </a:r>
                      <a:endParaRPr sz="1800">
                        <a:solidFill>
                          <a:srgbClr val="0000FF"/>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It processes the DML statements into low level instruction </a:t>
                      </a:r>
                      <a:endParaRPr sz="1800">
                        <a:solidFill>
                          <a:srgbClr val="0000FF"/>
                        </a:solidFill>
                      </a:endParaRPr>
                    </a:p>
                  </a:txBody>
                  <a:tcPr marL="91450" marR="91450" marT="45725" marB="45725">
                    <a:solidFill>
                      <a:srgbClr val="FFF2CC"/>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DDL Interpreter </a:t>
                      </a:r>
                      <a:endParaRPr sz="1800">
                        <a:solidFill>
                          <a:srgbClr val="0000FF"/>
                        </a:solidFill>
                      </a:endParaRPr>
                    </a:p>
                  </a:txBody>
                  <a:tcPr marL="91450" marR="91450" marT="45725" marB="45725">
                    <a:solidFill>
                      <a:srgbClr val="FFF2CC"/>
                    </a:solidFill>
                  </a:tcPr>
                </a:tc>
                <a:tc>
                  <a:txBody>
                    <a:bodyPr/>
                    <a:lstStyle/>
                    <a:p>
                      <a:pPr marL="0" marR="0" lvl="0" indent="0" algn="l" rtl="0">
                        <a:lnSpc>
                          <a:spcPct val="100000"/>
                        </a:lnSpc>
                        <a:spcBef>
                          <a:spcPts val="0"/>
                        </a:spcBef>
                        <a:spcAft>
                          <a:spcPts val="0"/>
                        </a:spcAft>
                        <a:buClr>
                          <a:srgbClr val="0000FF"/>
                        </a:buClr>
                        <a:buSzPts val="1800"/>
                        <a:buFont typeface="Bookman Old Style" panose="02050604050505020204"/>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It processes the DDL statements into a set of table containing meta data</a:t>
                      </a:r>
                      <a:endParaRPr sz="1800">
                        <a:solidFill>
                          <a:srgbClr val="0000FF"/>
                        </a:solidFill>
                      </a:endParaRPr>
                    </a:p>
                  </a:txBody>
                  <a:tcPr marL="91450" marR="91450" marT="45725" marB="45725">
                    <a:solidFill>
                      <a:srgbClr val="FFF2CC"/>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Embedded DML Pre-compiler </a:t>
                      </a:r>
                      <a:endParaRPr sz="1800">
                        <a:solidFill>
                          <a:srgbClr val="0000FF"/>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processes DML statements embedded in an application program into procedural calls.</a:t>
                      </a:r>
                      <a:endParaRPr sz="1800">
                        <a:solidFill>
                          <a:srgbClr val="0000FF"/>
                        </a:solidFill>
                      </a:endParaRPr>
                    </a:p>
                  </a:txBody>
                  <a:tcPr marL="91450" marR="91450" marT="45725" marB="45725">
                    <a:solidFill>
                      <a:srgbClr val="FFF2CC"/>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Query Optimizer </a:t>
                      </a:r>
                      <a:endParaRPr sz="1800">
                        <a:solidFill>
                          <a:srgbClr val="0000FF"/>
                        </a:solidFill>
                      </a:endParaRPr>
                    </a:p>
                  </a:txBody>
                  <a:tcPr marL="91450" marR="91450" marT="45725" marB="45725">
                    <a:solidFill>
                      <a:srgbClr val="FFF2CC"/>
                    </a:solidFill>
                  </a:tcPr>
                </a:tc>
                <a:tc>
                  <a:txBody>
                    <a:bodyPr/>
                    <a:lstStyle/>
                    <a:p>
                      <a:pPr marL="0" marR="0" lvl="0" indent="0" algn="l" rtl="0">
                        <a:lnSpc>
                          <a:spcPct val="100000"/>
                        </a:lnSpc>
                        <a:spcBef>
                          <a:spcPts val="0"/>
                        </a:spcBef>
                        <a:spcAft>
                          <a:spcPts val="0"/>
                        </a:spcAft>
                        <a:buClr>
                          <a:srgbClr val="0000FF"/>
                        </a:buClr>
                        <a:buSzPts val="1800"/>
                        <a:buFont typeface="Bookman Old Style" panose="02050604050505020204"/>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executes the instruction generated by DML Compiler. </a:t>
                      </a:r>
                      <a:endParaRPr sz="1800">
                        <a:solidFill>
                          <a:srgbClr val="0000FF"/>
                        </a:solidFill>
                      </a:endParaRPr>
                    </a:p>
                  </a:txBody>
                  <a:tcPr marL="91450" marR="91450" marT="45725" marB="45725">
                    <a:solidFill>
                      <a:srgbClr val="FFF2CC"/>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2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67" name="Google Shape;367;p2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68" name="Google Shape;368;p2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9" name="Google Shape;369;p28"/>
          <p:cNvSpPr txBox="1"/>
          <p:nvPr>
            <p:ph type="body" idx="1"/>
          </p:nvPr>
        </p:nvSpPr>
        <p:spPr>
          <a:xfrm>
            <a:off x="228600" y="114590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Storage Manager :</a:t>
            </a:r>
            <a:r>
              <a:rPr lang="en-US">
                <a:solidFill>
                  <a:srgbClr val="C00000"/>
                </a:solidFill>
              </a:rPr>
              <a:t> </a:t>
            </a:r>
            <a:endParaRPr>
              <a:solidFill>
                <a:srgbClr val="C00000"/>
              </a:solidFill>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an interface between the information stored in the database an and the requests ( queries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also known as Database Control System</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maintains the consistency and Integrity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main responsibility is managing the data manipulation such as addition deletion, modification , etc.,</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70" name="Google Shape;370;p28"/>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DATABASE SYSTEM ARCHITECTURE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29"/>
          <p:cNvSpPr txBox="1"/>
          <p:nvPr>
            <p:ph type="body" idx="1"/>
          </p:nvPr>
        </p:nvSpPr>
        <p:spPr>
          <a:xfrm>
            <a:off x="0" y="523220"/>
            <a:ext cx="10515600" cy="5669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FF"/>
              </a:buClr>
              <a:buSzPts val="2800"/>
              <a:buNone/>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Storage Manager contains the following components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p>
        </p:txBody>
      </p:sp>
      <p:sp>
        <p:nvSpPr>
          <p:cNvPr id="376" name="Google Shape;376;p2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77" name="Google Shape;377;p2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78" name="Google Shape;378;p2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79" name="Google Shape;379;p29"/>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DATABASE SYSTEM ARCHITECTURE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380" name="Google Shape;380;p29"/>
          <p:cNvGraphicFramePr/>
          <p:nvPr/>
        </p:nvGraphicFramePr>
        <p:xfrm>
          <a:off x="154546" y="1102902"/>
          <a:ext cx="11900075" cy="4931575"/>
        </p:xfrm>
        <a:graphic>
          <a:graphicData uri="http://schemas.openxmlformats.org/drawingml/2006/table">
            <a:tbl>
              <a:tblPr firstRow="1" bandRow="1">
                <a:noFill/>
                <a:tableStyleId>{C08507B2-F226-4FCD-8627-D34546EB639E}</a:tableStyleId>
              </a:tblPr>
              <a:tblGrid>
                <a:gridCol w="2928825"/>
                <a:gridCol w="8971250"/>
              </a:tblGrid>
              <a:tr h="512475">
                <a:tc>
                  <a:txBody>
                    <a:bodyPr/>
                    <a:lstStyle/>
                    <a:p>
                      <a:pPr marL="0" marR="0" lvl="0" indent="0" algn="ctr" rtl="0">
                        <a:spcBef>
                          <a:spcPts val="0"/>
                        </a:spcBef>
                        <a:spcAft>
                          <a:spcPts val="0"/>
                        </a:spcAft>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Components </a:t>
                      </a:r>
                      <a:endParaRPr sz="20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ctr" rtl="0">
                        <a:spcBef>
                          <a:spcPts val="0"/>
                        </a:spcBef>
                        <a:spcAft>
                          <a:spcPts val="0"/>
                        </a:spcAft>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Purpose of the Components</a:t>
                      </a:r>
                      <a:endParaRPr sz="20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1182600">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Authorization Manager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ensures role-based access control, i.e,. checks whether the particular person is privileged to perform the requested operation or not.</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479625">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Integrity Manager</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checks the integrity constraints when the database is modified.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1101225">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Transaction Manager</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controls concurrent access by performing the operations in a scheduled way that it receives the transaction. Thus, it ensures that the database remains in the consistent state before and after the execution of a transaction.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827825">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File Manager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manages the file space and the data structure used to represent information in the database.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827825">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Buffer Manager</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responsible for cache memory and the transfer of data between the secondary storage and main memory. </a:t>
                      </a:r>
                      <a:endParaRPr sz="1900" b="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09" name="Google Shape;109;p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10" name="Google Shape;110;p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1" name="Google Shape;111;p3"/>
          <p:cNvSpPr txBox="1"/>
          <p:nvPr>
            <p:ph type="body" idx="1"/>
          </p:nvPr>
        </p:nvSpPr>
        <p:spPr>
          <a:xfrm>
            <a:off x="412123" y="695459"/>
            <a:ext cx="11552349" cy="57826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C00000"/>
              </a:buClr>
              <a:buSzPts val="2000"/>
              <a:buNone/>
            </a:pPr>
            <a:r>
              <a:rPr lang="en-US" sz="2000" b="1">
                <a:solidFill>
                  <a:srgbClr val="C00000"/>
                </a:solidFill>
                <a:latin typeface="Balthazar" panose="02000506070000020004"/>
                <a:ea typeface="Balthazar" panose="02000506070000020004"/>
                <a:cs typeface="Balthazar" panose="02000506070000020004"/>
                <a:sym typeface="Balthazar" panose="02000506070000020004"/>
              </a:rPr>
              <a:t>Data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a RAW FACT ( It won’t give any meaning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 10, RAM, etc.</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panose="02000506070000020004"/>
                <a:ea typeface="Balthazar" panose="02000506070000020004"/>
                <a:cs typeface="Balthazar" panose="02000506070000020004"/>
                <a:sym typeface="Balthazar" panose="02000506070000020004"/>
              </a:rPr>
              <a:t>Information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Which gives meaning for Data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 id = 10 , name = ‘RAM’ Distance in miles = 200, etc.</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panose="02000506070000020004"/>
                <a:ea typeface="Balthazar" panose="02000506070000020004"/>
                <a:cs typeface="Balthazar" panose="02000506070000020004"/>
                <a:sym typeface="Balthazar" panose="02000506070000020004"/>
              </a:rPr>
              <a:t>Database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Collection of meaningful interrelated information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 DB2,ORACLE, SQL Server, MySQL, etc.</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ts val="2000"/>
              <a:buNone/>
            </a:pPr>
            <a:r>
              <a:rPr lang="en-US" sz="2000" b="1">
                <a:solidFill>
                  <a:srgbClr val="C00000"/>
                </a:solidFill>
                <a:latin typeface="Balthazar" panose="02000506070000020004"/>
                <a:ea typeface="Balthazar" panose="02000506070000020004"/>
                <a:cs typeface="Balthazar" panose="02000506070000020004"/>
                <a:sym typeface="Balthazar" panose="02000506070000020004"/>
              </a:rPr>
              <a:t>Database Management System ( DBMS ) :</a:t>
            </a:r>
            <a:endParaRPr lang="en-US" sz="2000" b="1">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Management Systems (DBMS) are software systems used to store, retrieve, and run queries on data which is stored in a database.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DBMS serves as an interface between an end-user and a database, allowing users to create, read, update, and delete data in the database.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DBMS manage the data, the database engine, and the database schema, allowing for data to be manipulated or extracted by users and other programs.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helps provide data security, data integrity, concurrency, and uniform data administration procedures.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2" name="Google Shape;112;p3"/>
          <p:cNvSpPr/>
          <p:nvPr/>
        </p:nvSpPr>
        <p:spPr>
          <a:xfrm>
            <a:off x="0" y="0"/>
            <a:ext cx="1041042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FF0000"/>
                </a:solidFill>
                <a:latin typeface="Balthazar" panose="02000506070000020004"/>
                <a:ea typeface="Balthazar" panose="02000506070000020004"/>
                <a:cs typeface="Balthazar" panose="02000506070000020004"/>
                <a:sym typeface="Balthazar" panose="02000506070000020004"/>
              </a:rPr>
              <a:t>S-1 	SLO-1 : What is Database Management System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30"/>
          <p:cNvSpPr txBox="1"/>
          <p:nvPr>
            <p:ph type="body" idx="1"/>
          </p:nvPr>
        </p:nvSpPr>
        <p:spPr>
          <a:xfrm>
            <a:off x="228600" y="667348"/>
            <a:ext cx="10515600" cy="15328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latin typeface="Balthazar" panose="02000506070000020004"/>
                <a:ea typeface="Balthazar" panose="02000506070000020004"/>
                <a:cs typeface="Balthazar" panose="02000506070000020004"/>
                <a:sym typeface="Balthazar" panose="02000506070000020004"/>
              </a:rPr>
              <a:t>Disk Storage </a:t>
            </a: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8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Used to store all the information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8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contains the following components</a:t>
            </a:r>
            <a:r>
              <a:rPr lang="en-US"/>
              <a:t> </a:t>
            </a:r>
            <a:endParaRPr lang="en-US"/>
          </a:p>
        </p:txBody>
      </p:sp>
      <p:sp>
        <p:nvSpPr>
          <p:cNvPr id="386" name="Google Shape;386;p3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87" name="Google Shape;387;p3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88" name="Google Shape;388;p3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9" name="Google Shape;389;p30"/>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S-6  SLO-1 &amp; SLO-2 : DATABASE SYSTEM ARCHITECTURE</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390" name="Google Shape;390;p30"/>
          <p:cNvGraphicFramePr/>
          <p:nvPr/>
        </p:nvGraphicFramePr>
        <p:xfrm>
          <a:off x="731949" y="2392716"/>
          <a:ext cx="10728100" cy="3000000"/>
        </p:xfrm>
        <a:graphic>
          <a:graphicData uri="http://schemas.openxmlformats.org/drawingml/2006/table">
            <a:tbl>
              <a:tblPr firstRow="1" bandRow="1">
                <a:gradFill>
                  <a:gsLst>
                    <a:gs pos="0">
                      <a:srgbClr val="B4D4A5"/>
                    </a:gs>
                    <a:gs pos="50000">
                      <a:srgbClr val="A8CD97"/>
                    </a:gs>
                    <a:gs pos="100000">
                      <a:srgbClr val="9BC985"/>
                    </a:gs>
                  </a:gsLst>
                  <a:lin ang="5400000" scaled="0"/>
                </a:gradFill>
                <a:tableStyleId>{03D99776-5CEB-4177-9B84-45114C8CA804}</a:tableStyleId>
              </a:tblPr>
              <a:tblGrid>
                <a:gridCol w="2899225"/>
                <a:gridCol w="7828875"/>
              </a:tblGrid>
              <a:tr h="619725">
                <a:tc>
                  <a:txBody>
                    <a:bodyPr/>
                    <a:lstStyle/>
                    <a:p>
                      <a:pPr marL="0" marR="0" lvl="0" indent="0" algn="ctr" rtl="0">
                        <a:spcBef>
                          <a:spcPts val="0"/>
                        </a:spcBef>
                        <a:spcAft>
                          <a:spcPts val="0"/>
                        </a:spcAft>
                        <a:buNone/>
                      </a:pPr>
                      <a:r>
                        <a:rPr lang="en-US" sz="2800" b="0">
                          <a:solidFill>
                            <a:srgbClr val="C00000"/>
                          </a:solidFill>
                          <a:latin typeface="Balthazar" panose="02000506070000020004"/>
                          <a:ea typeface="Balthazar" panose="02000506070000020004"/>
                          <a:cs typeface="Balthazar" panose="02000506070000020004"/>
                          <a:sym typeface="Balthazar" panose="02000506070000020004"/>
                        </a:rPr>
                        <a:t>Components</a:t>
                      </a:r>
                      <a:endParaRPr sz="28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c>
                  <a:txBody>
                    <a:bodyPr/>
                    <a:lstStyle/>
                    <a:p>
                      <a:pPr marL="0" marR="0" lvl="0" indent="0" algn="ctr" rtl="0">
                        <a:spcBef>
                          <a:spcPts val="0"/>
                        </a:spcBef>
                        <a:spcAft>
                          <a:spcPts val="0"/>
                        </a:spcAft>
                        <a:buNone/>
                      </a:pPr>
                      <a:r>
                        <a:rPr lang="en-US" sz="2800" b="0">
                          <a:solidFill>
                            <a:srgbClr val="C00000"/>
                          </a:solidFill>
                          <a:latin typeface="Balthazar" panose="02000506070000020004"/>
                          <a:ea typeface="Balthazar" panose="02000506070000020004"/>
                          <a:cs typeface="Balthazar" panose="02000506070000020004"/>
                          <a:sym typeface="Balthazar" panose="02000506070000020004"/>
                        </a:rPr>
                        <a:t>Purpose of the Components</a:t>
                      </a:r>
                      <a:endParaRPr sz="2800" b="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tc>
              </a:tr>
              <a:tr h="370850">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Files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stores the data.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370850">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Dictionary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contains the information about the structure of any database object. It is the repository of information that governs the metadata.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370850">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Indices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provides faster retrieval of data item.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370850">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Statistical Data</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l" rtl="0">
                        <a:spcBef>
                          <a:spcPts val="0"/>
                        </a:spcBef>
                        <a:spcAft>
                          <a:spcPts val="0"/>
                        </a:spcAft>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Contains the statistics of all information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5" name="Google Shape;395;p31"/>
          <p:cNvSpPr txBox="1"/>
          <p:nvPr>
            <p:ph type="body" idx="1"/>
          </p:nvPr>
        </p:nvSpPr>
        <p:spPr>
          <a:xfrm>
            <a:off x="519022" y="863300"/>
            <a:ext cx="10515600" cy="5209695"/>
          </a:xfrm>
          <a:prstGeom prst="rect">
            <a:avLst/>
          </a:prstGeom>
          <a:noFill/>
          <a:ln>
            <a:noFill/>
          </a:ln>
        </p:spPr>
        <p:txBody>
          <a:bodyPr spcFirstLastPara="1" wrap="square" lIns="91425" tIns="45700" rIns="91425" bIns="45700" anchor="t" anchorCtr="0">
            <a:normAutofit fontScale="70000" lnSpcReduction="20000"/>
          </a:bodyPr>
          <a:lstStyle/>
          <a:p>
            <a:pPr marL="0" lvl="0" indent="-124460" algn="l" rtl="0">
              <a:lnSpc>
                <a:spcPct val="90000"/>
              </a:lnSpc>
              <a:spcBef>
                <a:spcPts val="0"/>
              </a:spcBef>
              <a:spcAft>
                <a:spcPts val="0"/>
              </a:spcAft>
              <a:buClr>
                <a:srgbClr val="0000FF"/>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Independence is an important property of DBMS and also an advantage.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three levels in database: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514350" algn="l" rtl="0">
              <a:lnSpc>
                <a:spcPct val="120000"/>
              </a:lnSpc>
              <a:spcBef>
                <a:spcPts val="500"/>
              </a:spcBef>
              <a:spcAft>
                <a:spcPts val="0"/>
              </a:spcAft>
              <a:buClr>
                <a:srgbClr val="0000FF"/>
              </a:buClr>
              <a:buSzPct val="100000"/>
              <a:buFont typeface="Calibri" panose="020F0502020204030204"/>
              <a:buAutoNum type="arabicPeriod"/>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Physical level / Low level ( Disk storage)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514350" algn="l" rtl="0">
              <a:lnSpc>
                <a:spcPct val="120000"/>
              </a:lnSpc>
              <a:spcBef>
                <a:spcPts val="500"/>
              </a:spcBef>
              <a:spcAft>
                <a:spcPts val="0"/>
              </a:spcAft>
              <a:buClr>
                <a:srgbClr val="0000FF"/>
              </a:buClr>
              <a:buSzPct val="100000"/>
              <a:buFont typeface="Calibri" panose="020F0502020204030204"/>
              <a:buAutoNum type="arabicPeriod"/>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Conceptual level ( query / procedure / logics / etc.,)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514350" algn="l" rtl="0">
              <a:lnSpc>
                <a:spcPct val="120000"/>
              </a:lnSpc>
              <a:spcBef>
                <a:spcPts val="500"/>
              </a:spcBef>
              <a:spcAft>
                <a:spcPts val="0"/>
              </a:spcAft>
              <a:buClr>
                <a:srgbClr val="0000FF"/>
              </a:buClr>
              <a:buSzPct val="100000"/>
              <a:buFont typeface="Calibri" panose="020F0502020204030204"/>
              <a:buAutoNum type="arabicPeriod"/>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Logical level / View level ( User Interface)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407670" algn="l" rtl="0">
              <a:lnSpc>
                <a:spcPct val="90000"/>
              </a:lnSpc>
              <a:spcBef>
                <a:spcPts val="500"/>
              </a:spcBef>
              <a:spcAft>
                <a:spcPts val="0"/>
              </a:spcAft>
              <a:buClr>
                <a:srgbClr val="0000FF"/>
              </a:buClr>
              <a:buSzPct val="1000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Data Independence is used to achieve the changes in physical level without </a:t>
            </a:r>
            <a:endPar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ct val="100000"/>
              <a:buNone/>
            </a:pP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affecting logical level and vice versa.</a:t>
            </a:r>
            <a:endPar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0000FF"/>
              </a:buClr>
              <a:buSzPct val="1000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124460" algn="l" rtl="0">
              <a:lnSpc>
                <a:spcPct val="90000"/>
              </a:lnSpc>
              <a:spcBef>
                <a:spcPts val="1000"/>
              </a:spcBef>
              <a:spcAft>
                <a:spcPts val="0"/>
              </a:spcAft>
              <a:buClr>
                <a:srgbClr val="0000FF"/>
              </a:buClr>
              <a:buSzPct val="100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two types of Data Independence in DBMS: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514350" algn="l" rtl="0">
              <a:lnSpc>
                <a:spcPct val="120000"/>
              </a:lnSpc>
              <a:spcBef>
                <a:spcPts val="500"/>
              </a:spcBef>
              <a:spcAft>
                <a:spcPts val="0"/>
              </a:spcAft>
              <a:buClr>
                <a:srgbClr val="0000FF"/>
              </a:buClr>
              <a:buSzPct val="100000"/>
              <a:buAutoNum type="arabicPeriod"/>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Physical Data Independence</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71550" lvl="1" indent="-514350" algn="l" rtl="0">
              <a:lnSpc>
                <a:spcPct val="120000"/>
              </a:lnSpc>
              <a:spcBef>
                <a:spcPts val="500"/>
              </a:spcBef>
              <a:spcAft>
                <a:spcPts val="0"/>
              </a:spcAft>
              <a:buClr>
                <a:srgbClr val="0000FF"/>
              </a:buClr>
              <a:buSzPct val="100000"/>
              <a:buAutoNum type="arabicPeriod"/>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Logical Data Independence </a:t>
            </a: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396" name="Google Shape;396;p3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397" name="Google Shape;397;p3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398" name="Google Shape;398;p3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9" name="Google Shape;399;p31"/>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Data Independence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p32"/>
          <p:cNvSpPr txBox="1"/>
          <p:nvPr>
            <p:ph type="body" idx="1"/>
          </p:nvPr>
        </p:nvSpPr>
        <p:spPr>
          <a:xfrm>
            <a:off x="596661" y="1182476"/>
            <a:ext cx="10515600" cy="38294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Need of Data Independence</a:t>
            </a:r>
            <a:endParaRPr lang="en-US" sz="2400" b="1">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400"/>
              <a:buNone/>
            </a:pPr>
            <a:endParaRPr sz="2400" b="1">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improve the quality of data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maintenance of DBMS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achieve database security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Developer need not be worry about internal structure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Easily making the changes in physical level to improve the performance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405" name="Google Shape;405;p3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06" name="Google Shape;406;p3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07" name="Google Shape;407;p3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8" name="Google Shape;408;p32"/>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Data Independence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33"/>
          <p:cNvSpPr txBox="1"/>
          <p:nvPr>
            <p:ph type="body" idx="1"/>
          </p:nvPr>
        </p:nvSpPr>
        <p:spPr>
          <a:xfrm>
            <a:off x="450011" y="888521"/>
            <a:ext cx="11083506" cy="53224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Physical Data Independence</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chemeClr val="dk1"/>
              </a:buClr>
              <a:buSzPts val="2800"/>
              <a:buNone/>
            </a:pPr>
            <a:r>
              <a:rPr lang="en-US">
                <a:latin typeface="Bookman Old Style" panose="02050604050505020204"/>
                <a:ea typeface="Bookman Old Style" panose="02050604050505020204"/>
                <a:cs typeface="Bookman Old Style" panose="02050604050505020204"/>
                <a:sym typeface="Bookman Old Style" panose="02050604050505020204"/>
              </a:rPr>
              <a:t>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defined as to make the changes in the structure of the physical level /low level of DBMS without affecting the logical level / view level.</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Some of the changes in Physical level</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Changing the storage devices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Changing the file organization techniques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Changing the data structures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Changing the data access method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Modifying indexes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Migrating the Database from one drive to another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14" name="Google Shape;414;p3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15" name="Google Shape;415;p3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16" name="Google Shape;416;p3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17" name="Google Shape;417;p33"/>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Data Independence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34"/>
          <p:cNvSpPr txBox="1"/>
          <p:nvPr>
            <p:ph type="body" idx="1"/>
          </p:nvPr>
        </p:nvSpPr>
        <p:spPr>
          <a:xfrm>
            <a:off x="570782" y="120835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Logical Data Independence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chemeClr val="dk1"/>
              </a:buClr>
              <a:buSzPts val="2800"/>
              <a:buNone/>
            </a:pPr>
            <a:r>
              <a:rPr lang="en-US">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defined as to make the changes in the structure of the logical level / view level of DBMS without affecting the physical / low level.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Some of the changes in Logical level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Add a new attribute in an entity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Modify / Delete an attribute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Merging records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Splitting records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chemeClr val="dk1"/>
              </a:buClr>
              <a:buSzPts val="28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423" name="Google Shape;423;p3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24" name="Google Shape;424;p3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25" name="Google Shape;425;p3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26" name="Google Shape;426;p34"/>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Data Independence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35"/>
          <p:cNvSpPr txBox="1"/>
          <p:nvPr>
            <p:ph type="body" idx="1"/>
          </p:nvPr>
        </p:nvSpPr>
        <p:spPr>
          <a:xfrm>
            <a:off x="0" y="759782"/>
            <a:ext cx="10515600" cy="7929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   Difference between physical data independence and logical data independence</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432" name="Google Shape;432;p3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33" name="Google Shape;433;p3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34" name="Google Shape;434;p3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35" name="Google Shape;435;p35"/>
          <p:cNvSpPr/>
          <p:nvPr/>
        </p:nvSpPr>
        <p:spPr>
          <a:xfrm>
            <a:off x="0" y="0"/>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S-7	SLO-1 &amp; SLO-2 : Data Independence </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436" name="Google Shape;436;p35"/>
          <p:cNvGraphicFramePr/>
          <p:nvPr/>
        </p:nvGraphicFramePr>
        <p:xfrm>
          <a:off x="1574800" y="1746209"/>
          <a:ext cx="8128000" cy="3000000"/>
        </p:xfrm>
        <a:graphic>
          <a:graphicData uri="http://schemas.openxmlformats.org/drawingml/2006/table">
            <a:tbl>
              <a:tblPr firstRow="1" bandRow="1">
                <a:noFill/>
                <a:tableStyleId>{B92A76E3-1F0D-4777-925B-23E6D2FBC8FC}</a:tableStyleId>
              </a:tblPr>
              <a:tblGrid>
                <a:gridCol w="4064000"/>
                <a:gridCol w="4064000"/>
              </a:tblGrid>
              <a:tr h="370850">
                <a:tc>
                  <a:txBody>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physical data independence </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ctr" rtl="0">
                        <a:spcBef>
                          <a:spcPts val="0"/>
                        </a:spcBef>
                        <a:spcAft>
                          <a:spcPts val="0"/>
                        </a:spcAft>
                        <a:buNone/>
                      </a:pPr>
                      <a:endParaRPr sz="1800"/>
                    </a:p>
                  </a:txBody>
                  <a:tcPr marL="91450" marR="91450" marT="45725" marB="45725">
                    <a:solidFill>
                      <a:srgbClr val="FBE4D4"/>
                    </a:solidFill>
                  </a:tcPr>
                </a:tc>
                <a:tc>
                  <a:txBody>
                    <a:bodyPr/>
                    <a:lstStyle/>
                    <a:p>
                      <a:pPr marL="0" marR="0" lvl="0" indent="0" algn="ctr" rtl="0">
                        <a:lnSpc>
                          <a:spcPct val="100000"/>
                        </a:lnSpc>
                        <a:spcBef>
                          <a:spcPts val="0"/>
                        </a:spcBef>
                        <a:spcAft>
                          <a:spcPts val="0"/>
                        </a:spcAft>
                        <a:buClr>
                          <a:srgbClr val="C00000"/>
                        </a:buClr>
                        <a:buSzPts val="1800"/>
                        <a:buFont typeface="Balthazar" panose="02000506070000020004"/>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logical data independence</a:t>
                      </a:r>
                      <a:endParaRPr sz="1800"/>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800" b="0" i="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Concerned with the storage of the data.</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b="0" i="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Concerned with the structure of data definition.</a:t>
                      </a:r>
                      <a:endParaRPr lang="en-US" sz="1800" b="0" i="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to retrieve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Difficult to retrieve because</a:t>
                      </a: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of dependent on logical structure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to achieve</a:t>
                      </a: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compare with logical data independence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Difficult to achieve, compare with physical data independence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r h="370850">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Concerned with physical schema</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c>
                  <a:txBody>
                    <a:bodyPr/>
                    <a:lstStyle/>
                    <a:p>
                      <a:pPr marL="0" marR="0" lvl="0" indent="0" algn="l" rtl="0">
                        <a:spcBef>
                          <a:spcPts val="0"/>
                        </a:spcBef>
                        <a:spcAft>
                          <a:spcPts val="0"/>
                        </a:spcAft>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Concerned with logical schema</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solidFill>
                      <a:srgbClr val="FBE4D4"/>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36"/>
          <p:cNvSpPr txBox="1"/>
          <p:nvPr>
            <p:ph type="body" idx="1"/>
          </p:nvPr>
        </p:nvSpPr>
        <p:spPr>
          <a:xfrm>
            <a:off x="362309" y="854016"/>
            <a:ext cx="10991491" cy="511974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None/>
            </a:pPr>
            <a:r>
              <a:rPr lang="en-US"/>
              <a:t>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come across the limitations of file systems, there are lot of researchers and software developers designed and developed various data models.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chemeClr val="dk1"/>
              </a:buClr>
              <a:buSzPts val="2800"/>
              <a:buNone/>
            </a:pPr>
            <a:r>
              <a:rPr lang="en-US"/>
              <a:t>	</a:t>
            </a:r>
            <a:r>
              <a:rPr lang="en-US" sz="2400">
                <a:solidFill>
                  <a:srgbClr val="C00000"/>
                </a:solidFill>
                <a:latin typeface="Balthazar" panose="02000506070000020004"/>
                <a:ea typeface="Balthazar" panose="02000506070000020004"/>
                <a:cs typeface="Balthazar" panose="02000506070000020004"/>
                <a:sym typeface="Balthazar" panose="02000506070000020004"/>
              </a:rPr>
              <a:t>The important and widely accepted models are: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Hierarchical</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Network</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Entity relationship</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Relational</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Object oriented</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442" name="Google Shape;442;p3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43" name="Google Shape;443;p3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44" name="Google Shape;444;p3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5" name="Google Shape;445;p36"/>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37"/>
          <p:cNvSpPr txBox="1"/>
          <p:nvPr>
            <p:ph type="body" idx="1"/>
          </p:nvPr>
        </p:nvSpPr>
        <p:spPr>
          <a:xfrm>
            <a:off x="260230" y="639014"/>
            <a:ext cx="10515600" cy="21904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Hierarchical Model</a:t>
            </a:r>
            <a:endParaRPr lang="en-US" sz="2400" b="1">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first and fore most model of the DBMS.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model organizes the data in the hierarchical tree structure.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model is easy to understand with real time examples site map of a website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Example :  </a:t>
            </a: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the following is the representation of 			        		  relationships present on online clothes shopping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1" name="Google Shape;451;p3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52" name="Google Shape;452;p3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53" name="Google Shape;453;p3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54" name="Google Shape;454;p37"/>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455" name="Google Shape;455;p37"/>
          <p:cNvGrpSpPr/>
          <p:nvPr/>
        </p:nvGrpSpPr>
        <p:grpSpPr>
          <a:xfrm>
            <a:off x="1017916" y="3338422"/>
            <a:ext cx="10090031" cy="2337760"/>
            <a:chOff x="517584" y="3321170"/>
            <a:chExt cx="10090031" cy="2337760"/>
          </a:xfrm>
        </p:grpSpPr>
        <p:sp>
          <p:nvSpPr>
            <p:cNvPr id="456" name="Google Shape;456;p37"/>
            <p:cNvSpPr/>
            <p:nvPr/>
          </p:nvSpPr>
          <p:spPr>
            <a:xfrm>
              <a:off x="4560578" y="3321170"/>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CLOTHES</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7" name="Google Shape;457;p37"/>
            <p:cNvSpPr/>
            <p:nvPr/>
          </p:nvSpPr>
          <p:spPr>
            <a:xfrm>
              <a:off x="2194065" y="4232695"/>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MEN</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8" name="Google Shape;458;p37"/>
            <p:cNvSpPr/>
            <p:nvPr/>
          </p:nvSpPr>
          <p:spPr>
            <a:xfrm>
              <a:off x="7315280" y="4307458"/>
              <a:ext cx="1762584" cy="25879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WOMEN</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59" name="Google Shape;459;p37"/>
            <p:cNvSpPr/>
            <p:nvPr/>
          </p:nvSpPr>
          <p:spPr>
            <a:xfrm>
              <a:off x="517584" y="5092459"/>
              <a:ext cx="2168105" cy="471579"/>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PANT AND SHIT</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0" name="Google Shape;460;p37"/>
            <p:cNvSpPr/>
            <p:nvPr/>
          </p:nvSpPr>
          <p:spPr>
            <a:xfrm>
              <a:off x="3108036" y="5106836"/>
              <a:ext cx="2663035" cy="457201"/>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VESTTI AND SHIRT</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1" name="Google Shape;461;p37"/>
            <p:cNvSpPr/>
            <p:nvPr/>
          </p:nvSpPr>
          <p:spPr>
            <a:xfrm>
              <a:off x="5932178" y="5124093"/>
              <a:ext cx="1762584" cy="448572"/>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SAREE</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62" name="Google Shape;462;p37"/>
            <p:cNvSpPr/>
            <p:nvPr/>
          </p:nvSpPr>
          <p:spPr>
            <a:xfrm>
              <a:off x="8845031" y="5233362"/>
              <a:ext cx="1762584" cy="425568"/>
            </a:xfrm>
            <a:prstGeom prst="rect">
              <a:avLst/>
            </a:prstGeom>
            <a:solidFill>
              <a:srgbClr val="FBE4D4"/>
            </a:solidFill>
            <a:ln w="127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SALWAR</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63" name="Google Shape;463;p37"/>
            <p:cNvCxnSpPr>
              <a:stCxn id="456" idx="2"/>
              <a:endCxn id="457" idx="0"/>
            </p:cNvCxnSpPr>
            <p:nvPr/>
          </p:nvCxnSpPr>
          <p:spPr>
            <a:xfrm flipH="1">
              <a:off x="3075470" y="3579962"/>
              <a:ext cx="2366400" cy="652800"/>
            </a:xfrm>
            <a:prstGeom prst="straightConnector1">
              <a:avLst/>
            </a:prstGeom>
            <a:noFill/>
            <a:ln w="28575" cap="flat" cmpd="sng">
              <a:solidFill>
                <a:srgbClr val="0000FF"/>
              </a:solidFill>
              <a:prstDash val="solid"/>
              <a:miter lim="800000"/>
              <a:headEnd type="none" w="sm" len="sm"/>
              <a:tailEnd type="stealth" w="med" len="med"/>
            </a:ln>
          </p:spPr>
        </p:cxnSp>
        <p:cxnSp>
          <p:nvCxnSpPr>
            <p:cNvPr id="464" name="Google Shape;464;p37"/>
            <p:cNvCxnSpPr>
              <a:stCxn id="456" idx="2"/>
              <a:endCxn id="458" idx="0"/>
            </p:cNvCxnSpPr>
            <p:nvPr/>
          </p:nvCxnSpPr>
          <p:spPr>
            <a:xfrm>
              <a:off x="5441870" y="3579962"/>
              <a:ext cx="2754600" cy="727500"/>
            </a:xfrm>
            <a:prstGeom prst="straightConnector1">
              <a:avLst/>
            </a:prstGeom>
            <a:noFill/>
            <a:ln w="28575" cap="flat" cmpd="sng">
              <a:solidFill>
                <a:srgbClr val="0000FF"/>
              </a:solidFill>
              <a:prstDash val="solid"/>
              <a:miter lim="800000"/>
              <a:headEnd type="none" w="sm" len="sm"/>
              <a:tailEnd type="stealth" w="med" len="med"/>
            </a:ln>
          </p:spPr>
        </p:cxnSp>
        <p:cxnSp>
          <p:nvCxnSpPr>
            <p:cNvPr id="465" name="Google Shape;465;p37"/>
            <p:cNvCxnSpPr>
              <a:stCxn id="457" idx="2"/>
              <a:endCxn id="459" idx="0"/>
            </p:cNvCxnSpPr>
            <p:nvPr/>
          </p:nvCxnSpPr>
          <p:spPr>
            <a:xfrm flipH="1">
              <a:off x="1601757" y="4491487"/>
              <a:ext cx="1473600" cy="600900"/>
            </a:xfrm>
            <a:prstGeom prst="straightConnector1">
              <a:avLst/>
            </a:prstGeom>
            <a:noFill/>
            <a:ln w="28575" cap="flat" cmpd="sng">
              <a:solidFill>
                <a:srgbClr val="0000FF"/>
              </a:solidFill>
              <a:prstDash val="solid"/>
              <a:miter lim="800000"/>
              <a:headEnd type="none" w="sm" len="sm"/>
              <a:tailEnd type="stealth" w="med" len="med"/>
            </a:ln>
          </p:spPr>
        </p:cxnSp>
        <p:cxnSp>
          <p:nvCxnSpPr>
            <p:cNvPr id="466" name="Google Shape;466;p37"/>
            <p:cNvCxnSpPr>
              <a:stCxn id="457" idx="2"/>
              <a:endCxn id="460" idx="0"/>
            </p:cNvCxnSpPr>
            <p:nvPr/>
          </p:nvCxnSpPr>
          <p:spPr>
            <a:xfrm>
              <a:off x="3075357" y="4491487"/>
              <a:ext cx="1364100" cy="615300"/>
            </a:xfrm>
            <a:prstGeom prst="straightConnector1">
              <a:avLst/>
            </a:prstGeom>
            <a:noFill/>
            <a:ln w="28575" cap="flat" cmpd="sng">
              <a:solidFill>
                <a:srgbClr val="0000FF"/>
              </a:solidFill>
              <a:prstDash val="solid"/>
              <a:miter lim="800000"/>
              <a:headEnd type="none" w="sm" len="sm"/>
              <a:tailEnd type="stealth" w="med" len="med"/>
            </a:ln>
          </p:spPr>
        </p:cxnSp>
        <p:cxnSp>
          <p:nvCxnSpPr>
            <p:cNvPr id="467" name="Google Shape;467;p37"/>
            <p:cNvCxnSpPr>
              <a:stCxn id="458" idx="2"/>
              <a:endCxn id="461" idx="0"/>
            </p:cNvCxnSpPr>
            <p:nvPr/>
          </p:nvCxnSpPr>
          <p:spPr>
            <a:xfrm flipH="1">
              <a:off x="6813572" y="4566250"/>
              <a:ext cx="1383000" cy="557700"/>
            </a:xfrm>
            <a:prstGeom prst="straightConnector1">
              <a:avLst/>
            </a:prstGeom>
            <a:noFill/>
            <a:ln w="28575" cap="flat" cmpd="sng">
              <a:solidFill>
                <a:srgbClr val="0000FF"/>
              </a:solidFill>
              <a:prstDash val="solid"/>
              <a:miter lim="800000"/>
              <a:headEnd type="none" w="sm" len="sm"/>
              <a:tailEnd type="stealth" w="med" len="med"/>
            </a:ln>
          </p:spPr>
        </p:cxnSp>
        <p:cxnSp>
          <p:nvCxnSpPr>
            <p:cNvPr id="468" name="Google Shape;468;p37"/>
            <p:cNvCxnSpPr>
              <a:stCxn id="458" idx="2"/>
              <a:endCxn id="462" idx="0"/>
            </p:cNvCxnSpPr>
            <p:nvPr/>
          </p:nvCxnSpPr>
          <p:spPr>
            <a:xfrm>
              <a:off x="8196572" y="4566250"/>
              <a:ext cx="1529700" cy="667200"/>
            </a:xfrm>
            <a:prstGeom prst="straightConnector1">
              <a:avLst/>
            </a:prstGeom>
            <a:noFill/>
            <a:ln w="28575" cap="flat" cmpd="sng">
              <a:solidFill>
                <a:srgbClr val="0000FF"/>
              </a:solidFill>
              <a:prstDash val="solid"/>
              <a:miter lim="800000"/>
              <a:headEnd type="none" w="sm" len="sm"/>
              <a:tailEnd type="stealth" w="med" len="med"/>
            </a:ln>
          </p:spPr>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Google Shape;473;p38"/>
          <p:cNvSpPr txBox="1"/>
          <p:nvPr>
            <p:ph type="body" idx="1"/>
          </p:nvPr>
        </p:nvSpPr>
        <p:spPr>
          <a:xfrm>
            <a:off x="345057" y="793630"/>
            <a:ext cx="11008743" cy="518013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Features of a Hierarchical Model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122555" algn="l" rtl="0">
              <a:lnSpc>
                <a:spcPct val="120000"/>
              </a:lnSpc>
              <a:spcBef>
                <a:spcPts val="500"/>
              </a:spcBef>
              <a:spcAft>
                <a:spcPts val="0"/>
              </a:spcAft>
              <a:buClr>
                <a:srgbClr val="C00000"/>
              </a:buClr>
              <a:buSzPct val="100000"/>
              <a:buFont typeface="Noto Sans Symbols"/>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One-to-many relationship:</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Parent-Child Relationship</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Deletion Problem:</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Pointers</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22555" algn="l" rtl="0">
              <a:lnSpc>
                <a:spcPct val="90000"/>
              </a:lnSpc>
              <a:spcBef>
                <a:spcPts val="500"/>
              </a:spcBef>
              <a:spcAft>
                <a:spcPts val="0"/>
              </a:spcAft>
              <a:buClr>
                <a:srgbClr val="C00000"/>
              </a:buClr>
              <a:buSzPct val="100000"/>
              <a:buFont typeface="Noto Sans Symbols"/>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Advantages of Hierarchical Model</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ct val="100000"/>
              <a:buNone/>
            </a:pPr>
            <a:endParaRPr sz="1800">
              <a:solidFill>
                <a:srgbClr val="C00000"/>
              </a:solidFill>
              <a:latin typeface="Balthazar" panose="02000506070000020004"/>
              <a:ea typeface="Balthazar" panose="02000506070000020004"/>
              <a:cs typeface="Balthazar" panose="02000506070000020004"/>
              <a:sym typeface="Balthazar" panose="02000506070000020004"/>
            </a:endParaRPr>
          </a:p>
          <a:p>
            <a:pPr marL="1143000" lvl="2"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Simple and fast traversal because of using tree structure</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Changes in parent node automatically reflected in child node</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None/>
            </a:pPr>
            <a:endParaRPr sz="18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ct val="100000"/>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Disadvantages of Hierarchical Model	</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1143000" lvl="2" indent="-122555" algn="l" rtl="0">
              <a:lnSpc>
                <a:spcPct val="110000"/>
              </a:lnSpc>
              <a:spcBef>
                <a:spcPts val="500"/>
              </a:spcBef>
              <a:spcAft>
                <a:spcPts val="0"/>
              </a:spcAft>
              <a:buClr>
                <a:srgbClr val="C00000"/>
              </a:buClr>
              <a:buSzPct val="100000"/>
              <a:buFont typeface="Noto Sans Symbols"/>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Complexity</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20000"/>
              </a:lnSpc>
              <a:spcBef>
                <a:spcPts val="500"/>
              </a:spcBef>
              <a:spcAft>
                <a:spcPts val="0"/>
              </a:spcAft>
              <a:buClr>
                <a:srgbClr val="C00000"/>
              </a:buClr>
              <a:buSzPct val="1000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Parent mode deleted automatically child node will be deleted</a:t>
            </a:r>
            <a:r>
              <a:rPr lang="en-US" sz="1900">
                <a:solidFill>
                  <a:srgbClr val="C00000"/>
                </a:solidFill>
                <a:latin typeface="Balthazar" panose="02000506070000020004"/>
                <a:ea typeface="Balthazar" panose="02000506070000020004"/>
                <a:cs typeface="Balthazar" panose="02000506070000020004"/>
                <a:sym typeface="Balthazar" panose="02000506070000020004"/>
              </a:rPr>
              <a:t> </a:t>
            </a:r>
            <a:endParaRPr lang="en-US" sz="19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ct val="100000"/>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	</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474" name="Google Shape;474;p3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75" name="Google Shape;475;p3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76" name="Google Shape;476;p3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7" name="Google Shape;477;p38"/>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39"/>
          <p:cNvSpPr txBox="1"/>
          <p:nvPr>
            <p:ph type="body" idx="1"/>
          </p:nvPr>
        </p:nvSpPr>
        <p:spPr>
          <a:xfrm>
            <a:off x="156714" y="725278"/>
            <a:ext cx="10515600" cy="257863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Network Model</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Network model is an extension of hierarchical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model was recommended as the best before relationship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Same like hierarchical model, the only difference between these two models are a record can have more than one parent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 consider the following diagram a student entity has more than one parent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3" name="Google Shape;483;p3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484" name="Google Shape;484;p3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485" name="Google Shape;485;p39"/>
          <p:cNvSpPr txBox="1"/>
          <p:nvPr>
            <p:ph type="sldNum" idx="12"/>
          </p:nvPr>
        </p:nvSpPr>
        <p:spPr>
          <a:xfrm>
            <a:off x="815340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6" name="Google Shape;486;p39"/>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pSp>
        <p:nvGrpSpPr>
          <p:cNvPr id="487" name="Google Shape;487;p39"/>
          <p:cNvGrpSpPr/>
          <p:nvPr/>
        </p:nvGrpSpPr>
        <p:grpSpPr>
          <a:xfrm>
            <a:off x="3789872" y="3278039"/>
            <a:ext cx="4172309" cy="2838090"/>
            <a:chOff x="3142891" y="3053752"/>
            <a:chExt cx="4543244" cy="3137138"/>
          </a:xfrm>
        </p:grpSpPr>
        <p:sp>
          <p:nvSpPr>
            <p:cNvPr id="488" name="Google Shape;488;p39"/>
            <p:cNvSpPr/>
            <p:nvPr/>
          </p:nvSpPr>
          <p:spPr>
            <a:xfrm>
              <a:off x="4502988" y="305375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COLLEGE</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89" name="Google Shape;489;p39"/>
            <p:cNvSpPr/>
            <p:nvPr/>
          </p:nvSpPr>
          <p:spPr>
            <a:xfrm>
              <a:off x="4551871" y="568193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90" name="Google Shape;490;p39"/>
            <p:cNvSpPr/>
            <p:nvPr/>
          </p:nvSpPr>
          <p:spPr>
            <a:xfrm>
              <a:off x="3142891" y="4367842"/>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DEPARTMENT</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491" name="Google Shape;491;p39"/>
            <p:cNvSpPr/>
            <p:nvPr/>
          </p:nvSpPr>
          <p:spPr>
            <a:xfrm>
              <a:off x="5952226" y="4373593"/>
              <a:ext cx="1733909" cy="508958"/>
            </a:xfrm>
            <a:prstGeom prst="roundRect">
              <a:avLst>
                <a:gd name="adj" fmla="val 16667"/>
              </a:avLst>
            </a:prstGeom>
            <a:solidFill>
              <a:srgbClr val="FBE4D4"/>
            </a:solid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LIBRARY</a:t>
              </a:r>
              <a:endParaRPr sz="1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492" name="Google Shape;492;p39"/>
            <p:cNvCxnSpPr>
              <a:stCxn id="488" idx="2"/>
              <a:endCxn id="490" idx="0"/>
            </p:cNvCxnSpPr>
            <p:nvPr/>
          </p:nvCxnSpPr>
          <p:spPr>
            <a:xfrm flipH="1">
              <a:off x="4009743" y="3562710"/>
              <a:ext cx="1360200" cy="805200"/>
            </a:xfrm>
            <a:prstGeom prst="straightConnector1">
              <a:avLst/>
            </a:prstGeom>
            <a:noFill/>
            <a:ln w="28575" cap="flat" cmpd="sng">
              <a:solidFill>
                <a:srgbClr val="0000FF"/>
              </a:solidFill>
              <a:prstDash val="solid"/>
              <a:miter lim="800000"/>
              <a:headEnd type="none" w="sm" len="sm"/>
              <a:tailEnd type="stealth" w="med" len="med"/>
            </a:ln>
          </p:spPr>
        </p:cxnSp>
        <p:cxnSp>
          <p:nvCxnSpPr>
            <p:cNvPr id="493" name="Google Shape;493;p39"/>
            <p:cNvCxnSpPr>
              <a:stCxn id="488" idx="2"/>
              <a:endCxn id="491" idx="0"/>
            </p:cNvCxnSpPr>
            <p:nvPr/>
          </p:nvCxnSpPr>
          <p:spPr>
            <a:xfrm>
              <a:off x="5369943" y="3562710"/>
              <a:ext cx="1449300" cy="810900"/>
            </a:xfrm>
            <a:prstGeom prst="straightConnector1">
              <a:avLst/>
            </a:prstGeom>
            <a:noFill/>
            <a:ln w="28575" cap="flat" cmpd="sng">
              <a:solidFill>
                <a:srgbClr val="0000FF"/>
              </a:solidFill>
              <a:prstDash val="solid"/>
              <a:miter lim="800000"/>
              <a:headEnd type="none" w="sm" len="sm"/>
              <a:tailEnd type="stealth" w="med" len="med"/>
            </a:ln>
          </p:spPr>
        </p:cxnSp>
        <p:cxnSp>
          <p:nvCxnSpPr>
            <p:cNvPr id="494" name="Google Shape;494;p39"/>
            <p:cNvCxnSpPr>
              <a:stCxn id="490" idx="2"/>
              <a:endCxn id="489" idx="0"/>
            </p:cNvCxnSpPr>
            <p:nvPr/>
          </p:nvCxnSpPr>
          <p:spPr>
            <a:xfrm>
              <a:off x="4009846" y="4876800"/>
              <a:ext cx="1409100" cy="805200"/>
            </a:xfrm>
            <a:prstGeom prst="straightConnector1">
              <a:avLst/>
            </a:prstGeom>
            <a:noFill/>
            <a:ln w="28575" cap="flat" cmpd="sng">
              <a:solidFill>
                <a:srgbClr val="0000FF"/>
              </a:solidFill>
              <a:prstDash val="solid"/>
              <a:miter lim="800000"/>
              <a:headEnd type="none" w="sm" len="sm"/>
              <a:tailEnd type="stealth" w="med" len="med"/>
            </a:ln>
          </p:spPr>
        </p:cxnSp>
        <p:cxnSp>
          <p:nvCxnSpPr>
            <p:cNvPr id="495" name="Google Shape;495;p39"/>
            <p:cNvCxnSpPr>
              <a:stCxn id="491" idx="2"/>
              <a:endCxn id="489" idx="0"/>
            </p:cNvCxnSpPr>
            <p:nvPr/>
          </p:nvCxnSpPr>
          <p:spPr>
            <a:xfrm flipH="1">
              <a:off x="5418780" y="4882551"/>
              <a:ext cx="1400400" cy="799500"/>
            </a:xfrm>
            <a:prstGeom prst="straightConnector1">
              <a:avLst/>
            </a:prstGeom>
            <a:noFill/>
            <a:ln w="28575" cap="flat" cmpd="sng">
              <a:solidFill>
                <a:srgbClr val="0000FF"/>
              </a:solidFill>
              <a:prstDash val="solid"/>
              <a:miter lim="800000"/>
              <a:headEnd type="none" w="sm" len="sm"/>
              <a:tailEnd type="stealth"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4"/>
          <p:cNvSpPr txBox="1"/>
          <p:nvPr>
            <p:ph type="body" idx="1"/>
          </p:nvPr>
        </p:nvSpPr>
        <p:spPr>
          <a:xfrm>
            <a:off x="228600" y="954106"/>
            <a:ext cx="10515600" cy="540224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What is File Processing / Management System? </a:t>
            </a:r>
            <a:br>
              <a:rPr lang="en-US" sz="2400">
                <a:latin typeface="Balthazar" panose="02000506070000020004"/>
                <a:ea typeface="Balthazar" panose="02000506070000020004"/>
                <a:cs typeface="Balthazar" panose="02000506070000020004"/>
                <a:sym typeface="Balthazar" panose="02000506070000020004"/>
              </a:rPr>
            </a:br>
            <a:endParaRPr sz="2400">
              <a:latin typeface="Balthazar" panose="02000506070000020004"/>
              <a:ea typeface="Balthazar" panose="02000506070000020004"/>
              <a:cs typeface="Balthazar" panose="02000506070000020004"/>
              <a:sym typeface="Balthazar" panose="02000506070000020004"/>
            </a:endParaRPr>
          </a:p>
          <a:p>
            <a:pPr marL="0" lvl="0" indent="0" algn="l" rtl="0">
              <a:lnSpc>
                <a:spcPct val="120000"/>
              </a:lnSpc>
              <a:spcBef>
                <a:spcPts val="1000"/>
              </a:spcBef>
              <a:spcAft>
                <a:spcPts val="0"/>
              </a:spcAft>
              <a:buClr>
                <a:srgbClr val="0000FF"/>
              </a:buClr>
              <a:buSzPct val="1000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 File Processing / Management system is a DBMS that allows access to single files or tables at a time. In a File System, data is directly stored in set of files.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20000"/>
              </a:lnSpc>
              <a:spcBef>
                <a:spcPts val="1000"/>
              </a:spcBef>
              <a:spcAft>
                <a:spcPts val="0"/>
              </a:spcAft>
              <a:buClr>
                <a:srgbClr val="0000FF"/>
              </a:buClr>
              <a:buSzPct val="1000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contains flat files that have no relation to other files (when only one table is stored in single file, then this file is known as flat file). </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chemeClr val="dk1"/>
              </a:buClr>
              <a:buSzPct val="100000"/>
              <a:buNone/>
            </a:pPr>
            <a:endParaRPr sz="18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Limitations of File Processing System</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131445" algn="l" rtl="0">
              <a:lnSpc>
                <a:spcPct val="100000"/>
              </a:lnSpc>
              <a:spcBef>
                <a:spcPts val="500"/>
              </a:spcBef>
              <a:spcAft>
                <a:spcPts val="0"/>
              </a:spcAft>
              <a:buClr>
                <a:srgbClr val="C00000"/>
              </a:buClr>
              <a:buSzPct val="100000"/>
              <a:buFont typeface="Noto Sans Symbols"/>
              <a:buNone/>
            </a:pP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redundancy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inconsistency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Isolation</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Dependency on application programs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Atomicity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60000"/>
              </a:lnSpc>
              <a:spcBef>
                <a:spcPts val="500"/>
              </a:spcBef>
              <a:spcAft>
                <a:spcPts val="0"/>
              </a:spcAft>
              <a:buClr>
                <a:srgbClr val="C00000"/>
              </a:buClr>
              <a:buSzPct val="1000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Security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18" name="Google Shape;118;p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19" name="Google Shape;119;p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0" name="Google Shape;120;p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1" name="Google Shape;121;p4"/>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 	SLO-2 : 	Advantage of DBMS over File Processing 			System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40"/>
          <p:cNvSpPr txBox="1"/>
          <p:nvPr>
            <p:ph type="body" idx="1"/>
          </p:nvPr>
        </p:nvSpPr>
        <p:spPr>
          <a:xfrm>
            <a:off x="570782" y="118247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Features of a Network Model</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  to Merge more Relationships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More paths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Circular Linked List</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Advantages of Network Model</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access is faster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Because of parent child relationship , the changes in parent reflect in child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Disadvantages of Network Model</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More complex because of more and more relations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01" name="Google Shape;501;p4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02" name="Google Shape;502;p4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03" name="Google Shape;503;p4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4" name="Google Shape;504;p40"/>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41"/>
          <p:cNvSpPr txBox="1"/>
          <p:nvPr>
            <p:ph type="body" idx="1"/>
          </p:nvPr>
        </p:nvSpPr>
        <p:spPr>
          <a:xfrm>
            <a:off x="415505" y="836762"/>
            <a:ext cx="10515600" cy="55122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b="1">
                <a:solidFill>
                  <a:srgbClr val="C00000"/>
                </a:solidFill>
                <a:latin typeface="Balthazar" panose="02000506070000020004"/>
                <a:ea typeface="Balthazar" panose="02000506070000020004"/>
                <a:cs typeface="Balthazar" panose="02000506070000020004"/>
                <a:sym typeface="Balthazar" panose="02000506070000020004"/>
              </a:rPr>
              <a:t>Entity-Relationship Model (ER Model)</a:t>
            </a:r>
            <a:endParaRPr lang="en-US" sz="2400" b="1">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1050"/>
              <a:buNone/>
            </a:pPr>
            <a:endParaRPr sz="1050" b="1">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This model is a high level data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Represents the real – world problem as a pictorial representation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to understand by the developers about the specification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like a visualization tool to represent a specific database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contains three components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371600" lvl="2" indent="-457200" algn="l" rtl="0">
              <a:lnSpc>
                <a:spcPct val="160000"/>
              </a:lnSpc>
              <a:spcBef>
                <a:spcPts val="500"/>
              </a:spcBef>
              <a:spcAft>
                <a:spcPts val="0"/>
              </a:spcAft>
              <a:buClr>
                <a:srgbClr val="C00000"/>
              </a:buClr>
              <a:buSzPts val="20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Entities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371600" lvl="2" indent="-457200" algn="l" rtl="0">
              <a:lnSpc>
                <a:spcPct val="160000"/>
              </a:lnSpc>
              <a:spcBef>
                <a:spcPts val="500"/>
              </a:spcBef>
              <a:spcAft>
                <a:spcPts val="0"/>
              </a:spcAft>
              <a:buClr>
                <a:srgbClr val="C00000"/>
              </a:buClr>
              <a:buSzPts val="20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371600" lvl="2" indent="-457200" algn="l" rtl="0">
              <a:lnSpc>
                <a:spcPct val="160000"/>
              </a:lnSpc>
              <a:spcBef>
                <a:spcPts val="500"/>
              </a:spcBef>
              <a:spcAft>
                <a:spcPts val="0"/>
              </a:spcAft>
              <a:buClr>
                <a:srgbClr val="C00000"/>
              </a:buClr>
              <a:buSzPts val="2000"/>
              <a:buFont typeface="Calibri" panose="020F0502020204030204"/>
              <a:buAutoNum type="arabicPeriod"/>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Relationships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b="1"/>
          </a:p>
          <a:p>
            <a:pPr marL="228600" lvl="0" indent="-228600" algn="l" rtl="0">
              <a:lnSpc>
                <a:spcPct val="90000"/>
              </a:lnSpc>
              <a:spcBef>
                <a:spcPts val="1000"/>
              </a:spcBef>
              <a:spcAft>
                <a:spcPts val="0"/>
              </a:spcAft>
              <a:buClr>
                <a:schemeClr val="dk1"/>
              </a:buClr>
              <a:buSzPts val="2800"/>
              <a:buNone/>
            </a:pPr>
          </a:p>
        </p:txBody>
      </p:sp>
      <p:sp>
        <p:nvSpPr>
          <p:cNvPr id="510" name="Google Shape;510;p4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11" name="Google Shape;511;p4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12" name="Google Shape;512;p4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13" name="Google Shape;513;p41"/>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p42"/>
          <p:cNvSpPr txBox="1"/>
          <p:nvPr>
            <p:ph type="body" idx="1"/>
          </p:nvPr>
        </p:nvSpPr>
        <p:spPr>
          <a:xfrm>
            <a:off x="104954" y="595881"/>
            <a:ext cx="10515600" cy="4479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for ER Diagram ( Faculty and Department entity set)</a:t>
            </a:r>
            <a:endParaRPr sz="20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519" name="Google Shape;519;p4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20" name="Google Shape;520;p4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21" name="Google Shape;521;p4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22" name="Google Shape;522;p42"/>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523" name="Google Shape;523;p42"/>
          <p:cNvSpPr/>
          <p:nvPr/>
        </p:nvSpPr>
        <p:spPr>
          <a:xfrm>
            <a:off x="1395605" y="2717321"/>
            <a:ext cx="2871469" cy="888521"/>
          </a:xfrm>
          <a:prstGeom prst="rect">
            <a:avLst/>
          </a:prstGeom>
          <a:solidFill>
            <a:srgbClr val="FBE4D4"/>
          </a:solidFill>
          <a:ln w="190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 </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524" name="Google Shape;524;p42"/>
          <p:cNvSpPr/>
          <p:nvPr/>
        </p:nvSpPr>
        <p:spPr>
          <a:xfrm>
            <a:off x="7405341" y="2714444"/>
            <a:ext cx="2871469" cy="888521"/>
          </a:xfrm>
          <a:prstGeom prst="rect">
            <a:avLst/>
          </a:prstGeom>
          <a:solidFill>
            <a:srgbClr val="FBE4D4"/>
          </a:solidFill>
          <a:ln w="190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Department </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525" name="Google Shape;525;p42"/>
          <p:cNvSpPr/>
          <p:nvPr/>
        </p:nvSpPr>
        <p:spPr>
          <a:xfrm>
            <a:off x="4761783" y="2285999"/>
            <a:ext cx="2147977" cy="1751162"/>
          </a:xfrm>
          <a:prstGeom prst="diamond">
            <a:avLst/>
          </a:prstGeom>
          <a:solidFill>
            <a:srgbClr val="FFF2CC"/>
          </a:solid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Works for</a:t>
            </a:r>
            <a:endParaRPr sz="1800">
              <a:solidFill>
                <a:srgbClr val="FF0000"/>
              </a:solidFill>
              <a:latin typeface="Balthazar" panose="02000506070000020004"/>
              <a:ea typeface="Balthazar" panose="02000506070000020004"/>
              <a:cs typeface="Balthazar" panose="02000506070000020004"/>
              <a:sym typeface="Balthazar" panose="02000506070000020004"/>
            </a:endParaRPr>
          </a:p>
        </p:txBody>
      </p:sp>
      <p:cxnSp>
        <p:nvCxnSpPr>
          <p:cNvPr id="526" name="Google Shape;526;p42"/>
          <p:cNvCxnSpPr>
            <a:stCxn id="523" idx="3"/>
            <a:endCxn id="525" idx="1"/>
          </p:cNvCxnSpPr>
          <p:nvPr/>
        </p:nvCxnSpPr>
        <p:spPr>
          <a:xfrm>
            <a:off x="4267074" y="3161582"/>
            <a:ext cx="494700" cy="0"/>
          </a:xfrm>
          <a:prstGeom prst="straightConnector1">
            <a:avLst/>
          </a:prstGeom>
          <a:noFill/>
          <a:ln w="19050" cap="flat" cmpd="sng">
            <a:solidFill>
              <a:srgbClr val="C00000"/>
            </a:solidFill>
            <a:prstDash val="solid"/>
            <a:miter lim="800000"/>
            <a:headEnd type="none" w="sm" len="sm"/>
            <a:tailEnd type="none" w="sm" len="sm"/>
          </a:ln>
        </p:spPr>
      </p:cxnSp>
      <p:cxnSp>
        <p:nvCxnSpPr>
          <p:cNvPr id="527" name="Google Shape;527;p42"/>
          <p:cNvCxnSpPr>
            <a:stCxn id="525" idx="3"/>
            <a:endCxn id="524" idx="1"/>
          </p:cNvCxnSpPr>
          <p:nvPr/>
        </p:nvCxnSpPr>
        <p:spPr>
          <a:xfrm rot="10800000" flipH="1">
            <a:off x="6909760" y="3158580"/>
            <a:ext cx="495600" cy="3000"/>
          </a:xfrm>
          <a:prstGeom prst="straightConnector1">
            <a:avLst/>
          </a:prstGeom>
          <a:noFill/>
          <a:ln w="19050" cap="flat" cmpd="sng">
            <a:solidFill>
              <a:srgbClr val="C00000"/>
            </a:solidFill>
            <a:prstDash val="solid"/>
            <a:miter lim="800000"/>
            <a:headEnd type="none" w="sm" len="sm"/>
            <a:tailEnd type="none" w="sm" len="sm"/>
          </a:ln>
        </p:spPr>
      </p:cxnSp>
      <p:sp>
        <p:nvSpPr>
          <p:cNvPr id="528" name="Google Shape;528;p42"/>
          <p:cNvSpPr/>
          <p:nvPr/>
        </p:nvSpPr>
        <p:spPr>
          <a:xfrm>
            <a:off x="172529" y="1354347"/>
            <a:ext cx="2070340"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29" name="Google Shape;529;p42"/>
          <p:cNvSpPr/>
          <p:nvPr/>
        </p:nvSpPr>
        <p:spPr>
          <a:xfrm>
            <a:off x="2541916" y="1265207"/>
            <a:ext cx="2487283"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0" name="Google Shape;530;p42"/>
          <p:cNvSpPr/>
          <p:nvPr/>
        </p:nvSpPr>
        <p:spPr>
          <a:xfrm>
            <a:off x="201283" y="4091796"/>
            <a:ext cx="1843177"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Phone_ 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1" name="Google Shape;531;p42"/>
          <p:cNvSpPr/>
          <p:nvPr/>
        </p:nvSpPr>
        <p:spPr>
          <a:xfrm>
            <a:off x="1242204" y="5443268"/>
            <a:ext cx="2406771"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Date_of_ Birth</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2" name="Google Shape;532;p42"/>
          <p:cNvSpPr/>
          <p:nvPr/>
        </p:nvSpPr>
        <p:spPr>
          <a:xfrm>
            <a:off x="3295292" y="4520241"/>
            <a:ext cx="1595887" cy="724619"/>
          </a:xfrm>
          <a:prstGeom prst="ellipse">
            <a:avLst/>
          </a:prstGeom>
          <a:solidFill>
            <a:srgbClr val="BBD6EE"/>
          </a:solidFill>
          <a:ln w="1905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Salary</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33" name="Google Shape;533;p42"/>
          <p:cNvCxnSpPr>
            <a:stCxn id="528" idx="4"/>
            <a:endCxn id="523" idx="0"/>
          </p:cNvCxnSpPr>
          <p:nvPr/>
        </p:nvCxnSpPr>
        <p:spPr>
          <a:xfrm>
            <a:off x="1207699" y="2078966"/>
            <a:ext cx="1623600" cy="638400"/>
          </a:xfrm>
          <a:prstGeom prst="straightConnector1">
            <a:avLst/>
          </a:prstGeom>
          <a:noFill/>
          <a:ln w="19050" cap="flat" cmpd="sng">
            <a:solidFill>
              <a:srgbClr val="548135"/>
            </a:solidFill>
            <a:prstDash val="solid"/>
            <a:miter lim="800000"/>
            <a:headEnd type="none" w="sm" len="sm"/>
            <a:tailEnd type="none" w="sm" len="sm"/>
          </a:ln>
        </p:spPr>
      </p:cxnSp>
      <p:cxnSp>
        <p:nvCxnSpPr>
          <p:cNvPr id="534" name="Google Shape;534;p42"/>
          <p:cNvCxnSpPr>
            <a:stCxn id="524" idx="0"/>
          </p:cNvCxnSpPr>
          <p:nvPr/>
        </p:nvCxnSpPr>
        <p:spPr>
          <a:xfrm rot="10800000">
            <a:off x="8824876" y="1613144"/>
            <a:ext cx="16200" cy="1101300"/>
          </a:xfrm>
          <a:prstGeom prst="straightConnector1">
            <a:avLst/>
          </a:prstGeom>
          <a:noFill/>
          <a:ln w="19050" cap="flat" cmpd="sng">
            <a:solidFill>
              <a:srgbClr val="548135"/>
            </a:solidFill>
            <a:prstDash val="solid"/>
            <a:miter lim="800000"/>
            <a:headEnd type="none" w="sm" len="sm"/>
            <a:tailEnd type="none" w="sm" len="sm"/>
          </a:ln>
        </p:spPr>
      </p:cxnSp>
      <p:cxnSp>
        <p:nvCxnSpPr>
          <p:cNvPr id="535" name="Google Shape;535;p42"/>
          <p:cNvCxnSpPr>
            <a:stCxn id="523" idx="2"/>
            <a:endCxn id="530" idx="0"/>
          </p:cNvCxnSpPr>
          <p:nvPr/>
        </p:nvCxnSpPr>
        <p:spPr>
          <a:xfrm flipH="1">
            <a:off x="1122840" y="3605842"/>
            <a:ext cx="1708500" cy="486000"/>
          </a:xfrm>
          <a:prstGeom prst="straightConnector1">
            <a:avLst/>
          </a:prstGeom>
          <a:noFill/>
          <a:ln w="19050" cap="flat" cmpd="sng">
            <a:solidFill>
              <a:srgbClr val="548135"/>
            </a:solidFill>
            <a:prstDash val="solid"/>
            <a:miter lim="800000"/>
            <a:headEnd type="none" w="sm" len="sm"/>
            <a:tailEnd type="none" w="sm" len="sm"/>
          </a:ln>
        </p:spPr>
      </p:cxnSp>
      <p:cxnSp>
        <p:nvCxnSpPr>
          <p:cNvPr id="536" name="Google Shape;536;p42"/>
          <p:cNvCxnSpPr>
            <a:stCxn id="523" idx="2"/>
            <a:endCxn id="531" idx="0"/>
          </p:cNvCxnSpPr>
          <p:nvPr/>
        </p:nvCxnSpPr>
        <p:spPr>
          <a:xfrm flipH="1">
            <a:off x="2445540" y="3605842"/>
            <a:ext cx="385800" cy="1837500"/>
          </a:xfrm>
          <a:prstGeom prst="straightConnector1">
            <a:avLst/>
          </a:prstGeom>
          <a:noFill/>
          <a:ln w="19050" cap="flat" cmpd="sng">
            <a:solidFill>
              <a:srgbClr val="548135"/>
            </a:solidFill>
            <a:prstDash val="solid"/>
            <a:miter lim="800000"/>
            <a:headEnd type="none" w="sm" len="sm"/>
            <a:tailEnd type="none" w="sm" len="sm"/>
          </a:ln>
        </p:spPr>
      </p:cxnSp>
      <p:cxnSp>
        <p:nvCxnSpPr>
          <p:cNvPr id="537" name="Google Shape;537;p42"/>
          <p:cNvCxnSpPr>
            <a:stCxn id="523" idx="2"/>
            <a:endCxn id="532" idx="0"/>
          </p:cNvCxnSpPr>
          <p:nvPr/>
        </p:nvCxnSpPr>
        <p:spPr>
          <a:xfrm>
            <a:off x="2831340" y="3605842"/>
            <a:ext cx="1261800" cy="914400"/>
          </a:xfrm>
          <a:prstGeom prst="straightConnector1">
            <a:avLst/>
          </a:prstGeom>
          <a:noFill/>
          <a:ln w="19050" cap="flat" cmpd="sng">
            <a:solidFill>
              <a:srgbClr val="548135"/>
            </a:solidFill>
            <a:prstDash val="solid"/>
            <a:miter lim="800000"/>
            <a:headEnd type="none" w="sm" len="sm"/>
            <a:tailEnd type="none" w="sm" len="sm"/>
          </a:ln>
        </p:spPr>
      </p:cxnSp>
      <p:sp>
        <p:nvSpPr>
          <p:cNvPr id="538" name="Google Shape;538;p42"/>
          <p:cNvSpPr/>
          <p:nvPr/>
        </p:nvSpPr>
        <p:spPr>
          <a:xfrm>
            <a:off x="7927677" y="905773"/>
            <a:ext cx="1811547"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Dept_ID</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39" name="Google Shape;539;p42"/>
          <p:cNvSpPr/>
          <p:nvPr/>
        </p:nvSpPr>
        <p:spPr>
          <a:xfrm>
            <a:off x="6881005" y="4664015"/>
            <a:ext cx="1811547"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40" name="Google Shape;540;p42"/>
          <p:cNvSpPr/>
          <p:nvPr/>
        </p:nvSpPr>
        <p:spPr>
          <a:xfrm>
            <a:off x="9443050" y="4543245"/>
            <a:ext cx="2107720" cy="698740"/>
          </a:xfrm>
          <a:prstGeom prst="ellipse">
            <a:avLst/>
          </a:prstGeom>
          <a:solidFill>
            <a:srgbClr val="FFC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Dept_Location</a:t>
            </a:r>
            <a:endParaRPr sz="1400">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cxnSp>
        <p:nvCxnSpPr>
          <p:cNvPr id="541" name="Google Shape;541;p42"/>
          <p:cNvCxnSpPr>
            <a:stCxn id="539" idx="0"/>
            <a:endCxn id="524" idx="2"/>
          </p:cNvCxnSpPr>
          <p:nvPr/>
        </p:nvCxnSpPr>
        <p:spPr>
          <a:xfrm rot="10800000" flipH="1">
            <a:off x="7786779" y="3602915"/>
            <a:ext cx="1054200" cy="1061100"/>
          </a:xfrm>
          <a:prstGeom prst="straightConnector1">
            <a:avLst/>
          </a:prstGeom>
          <a:noFill/>
          <a:ln w="19050" cap="flat" cmpd="sng">
            <a:solidFill>
              <a:srgbClr val="548135"/>
            </a:solidFill>
            <a:prstDash val="solid"/>
            <a:miter lim="800000"/>
            <a:headEnd type="none" w="sm" len="sm"/>
            <a:tailEnd type="none" w="sm" len="sm"/>
          </a:ln>
        </p:spPr>
      </p:cxnSp>
      <p:cxnSp>
        <p:nvCxnSpPr>
          <p:cNvPr id="542" name="Google Shape;542;p42"/>
          <p:cNvCxnSpPr>
            <a:stCxn id="540" idx="0"/>
            <a:endCxn id="524" idx="2"/>
          </p:cNvCxnSpPr>
          <p:nvPr/>
        </p:nvCxnSpPr>
        <p:spPr>
          <a:xfrm rot="10800000">
            <a:off x="8841210" y="3603045"/>
            <a:ext cx="1655700" cy="940200"/>
          </a:xfrm>
          <a:prstGeom prst="straightConnector1">
            <a:avLst/>
          </a:prstGeom>
          <a:noFill/>
          <a:ln w="19050" cap="flat" cmpd="sng">
            <a:solidFill>
              <a:srgbClr val="548135"/>
            </a:solidFill>
            <a:prstDash val="solid"/>
            <a:miter lim="800000"/>
            <a:headEnd type="none" w="sm" len="sm"/>
            <a:tailEnd type="none" w="sm" len="sm"/>
          </a:ln>
        </p:spPr>
      </p:cxnSp>
      <p:cxnSp>
        <p:nvCxnSpPr>
          <p:cNvPr id="543" name="Google Shape;543;p42"/>
          <p:cNvCxnSpPr>
            <a:stCxn id="529" idx="4"/>
            <a:endCxn id="523" idx="0"/>
          </p:cNvCxnSpPr>
          <p:nvPr/>
        </p:nvCxnSpPr>
        <p:spPr>
          <a:xfrm flipH="1">
            <a:off x="2831257" y="1989826"/>
            <a:ext cx="954300" cy="727500"/>
          </a:xfrm>
          <a:prstGeom prst="straightConnector1">
            <a:avLst/>
          </a:prstGeom>
          <a:noFill/>
          <a:ln w="19050" cap="flat" cmpd="sng">
            <a:solidFill>
              <a:srgbClr val="548135"/>
            </a:solidFill>
            <a:prstDash val="solid"/>
            <a:miter lim="800000"/>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3"/>
          <p:cNvSpPr txBox="1"/>
          <p:nvPr>
            <p:ph type="body" idx="1"/>
          </p:nvPr>
        </p:nvSpPr>
        <p:spPr>
          <a:xfrm>
            <a:off x="465827" y="1121434"/>
            <a:ext cx="11043249" cy="525777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In the above example:</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two entities , Faculty and Department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of Faculty entities are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Faculty_Id</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Faculty_Name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Phone_No</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Date_of_birth</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Salary</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attributes of Department entities are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Dept_ID</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Dept_Name</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10000"/>
              </a:lnSpc>
              <a:spcBef>
                <a:spcPts val="500"/>
              </a:spcBef>
              <a:spcAft>
                <a:spcPts val="0"/>
              </a:spcAft>
              <a:buClr>
                <a:srgbClr val="0000FF"/>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Dept_Location</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Relationship : Faculty works for a department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r>
              <a:rPr lang="en-US"/>
              <a:t>	</a:t>
            </a:r>
            <a:endParaRPr lang="en-US"/>
          </a:p>
        </p:txBody>
      </p:sp>
      <p:sp>
        <p:nvSpPr>
          <p:cNvPr id="549" name="Google Shape;549;p4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50" name="Google Shape;550;p4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51" name="Google Shape;551;p4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52" name="Google Shape;552;p43"/>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56" name="Shape 556"/>
        <p:cNvGrpSpPr/>
        <p:nvPr/>
      </p:nvGrpSpPr>
      <p:grpSpPr>
        <a:xfrm>
          <a:off x="0" y="0"/>
          <a:ext cx="0" cy="0"/>
          <a:chOff x="0" y="0"/>
          <a:chExt cx="0" cy="0"/>
        </a:xfrm>
      </p:grpSpPr>
      <p:sp>
        <p:nvSpPr>
          <p:cNvPr id="557" name="Google Shape;557;p44"/>
          <p:cNvSpPr txBox="1"/>
          <p:nvPr>
            <p:ph type="body" idx="1"/>
          </p:nvPr>
        </p:nvSpPr>
        <p:spPr>
          <a:xfrm>
            <a:off x="414067" y="897146"/>
            <a:ext cx="11360989" cy="529661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Features of ER Model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Graphical representation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Visualization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Good Database design (Widely used)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Advantages of ER Model</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Very Simple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Better communication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to convert to any model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Disadvantage of ER Model</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101600" algn="l" rtl="0">
              <a:lnSpc>
                <a:spcPct val="9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 industry standard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Hidden information</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58" name="Google Shape;558;p4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59" name="Google Shape;559;p4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60" name="Google Shape;560;p4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61" name="Google Shape;561;p44"/>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45"/>
          <p:cNvSpPr txBox="1"/>
          <p:nvPr>
            <p:ph type="body" idx="1"/>
          </p:nvPr>
        </p:nvSpPr>
        <p:spPr>
          <a:xfrm>
            <a:off x="475889" y="544122"/>
            <a:ext cx="10609053" cy="24578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6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Relational Model</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Widely used model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are represented as row-wise and column-wise ( 2 Dimensional  Array)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EMP (Employee) Table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r>
              <a:rPr lang="en-US"/>
              <a:t> </a:t>
            </a:r>
            <a:endParaRPr lang="en-US"/>
          </a:p>
        </p:txBody>
      </p:sp>
      <p:sp>
        <p:nvSpPr>
          <p:cNvPr id="567" name="Google Shape;567;p4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68" name="Google Shape;568;p4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69" name="Google Shape;569;p4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70" name="Google Shape;570;p45"/>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571" name="Google Shape;571;p45"/>
          <p:cNvGraphicFramePr/>
          <p:nvPr/>
        </p:nvGraphicFramePr>
        <p:xfrm>
          <a:off x="2152770" y="2165244"/>
          <a:ext cx="8128000" cy="3976775"/>
        </p:xfrm>
        <a:graphic>
          <a:graphicData uri="http://schemas.openxmlformats.org/drawingml/2006/table">
            <a:tbl>
              <a:tblPr firstRow="1" bandRow="1">
                <a:noFill/>
                <a:tableStyleId>{B92A76E3-1F0D-4777-925B-23E6D2FBC8FC}</a:tableStyleId>
              </a:tblPr>
              <a:tblGrid>
                <a:gridCol w="814725"/>
                <a:gridCol w="1086925"/>
                <a:gridCol w="1146350"/>
                <a:gridCol w="777325"/>
                <a:gridCol w="1254675"/>
                <a:gridCol w="1016000"/>
                <a:gridCol w="1016000"/>
                <a:gridCol w="1016000"/>
              </a:tblGrid>
              <a:tr h="395200">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EMPNO</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ENAME</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JOB</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MGR</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HIREDATE</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SAL</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COMM</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DEPTNO</a:t>
                      </a:r>
                      <a:endParaRPr lang="en-US" sz="13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r>
              <a:tr h="2536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7369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SMITH</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17-DEC-80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800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9025">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7499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ALLEN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20-FEB-81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1600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7521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WARD</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22-FEB-81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1250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500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JONES</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02-APR-81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2975</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53125">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7654</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MARTIN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28-SEP-81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1250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1400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BLAKE</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01-MAY-81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2850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CLARK</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09-JUN-81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2450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666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SCOTT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ANALYST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09-DEC-82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KING</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PRESIDENT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17-NOV-81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5000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850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7844</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TURNER</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08-SEP-81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1500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48225">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7876</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ADAMS</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12-JAN-83</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1100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JAMES</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03-DEC-81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950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FORD</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ANALYST</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03-DEC-81</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395200">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7934</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MILLER</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23-JAN-82</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1300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3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46"/>
          <p:cNvSpPr txBox="1"/>
          <p:nvPr>
            <p:ph type="body" idx="1"/>
          </p:nvPr>
        </p:nvSpPr>
        <p:spPr>
          <a:xfrm>
            <a:off x="769188" y="128599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Relational Model</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row is known as RECORD or TUPLE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Each Column is known as ATTRIBUTE or FILED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collection of attributes are called as record – An Entity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collection of records are called as Table – Entity Set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the above example: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Table – EMP</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Attributes – Empno, Ename, Sal,….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77" name="Google Shape;577;p4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78" name="Google Shape;578;p4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79" name="Google Shape;579;p4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80" name="Google Shape;580;p46"/>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84" name="Shape 584"/>
        <p:cNvGrpSpPr/>
        <p:nvPr/>
      </p:nvGrpSpPr>
      <p:grpSpPr>
        <a:xfrm>
          <a:off x="0" y="0"/>
          <a:ext cx="0" cy="0"/>
          <a:chOff x="0" y="0"/>
          <a:chExt cx="0" cy="0"/>
        </a:xfrm>
      </p:grpSpPr>
      <p:sp>
        <p:nvSpPr>
          <p:cNvPr id="585" name="Google Shape;585;p47"/>
          <p:cNvSpPr txBox="1"/>
          <p:nvPr>
            <p:ph type="body" idx="1"/>
          </p:nvPr>
        </p:nvSpPr>
        <p:spPr>
          <a:xfrm>
            <a:off x="1260893" y="966817"/>
            <a:ext cx="7322389" cy="5037167"/>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Features of Relational Model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Records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Attributes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Advantages of Relational Model</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Simple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Scalable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Structured format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Isolation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Disadvantages of Relational Model</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Hardware overheads</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86" name="Google Shape;586;p4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87" name="Google Shape;587;p4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88" name="Google Shape;588;p4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89" name="Google Shape;589;p47"/>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93" name="Shape 593"/>
        <p:cNvGrpSpPr/>
        <p:nvPr/>
      </p:nvGrpSpPr>
      <p:grpSpPr>
        <a:xfrm>
          <a:off x="0" y="0"/>
          <a:ext cx="0" cy="0"/>
          <a:chOff x="0" y="0"/>
          <a:chExt cx="0" cy="0"/>
        </a:xfrm>
      </p:grpSpPr>
      <p:sp>
        <p:nvSpPr>
          <p:cNvPr id="594" name="Google Shape;594;p48"/>
          <p:cNvSpPr txBox="1"/>
          <p:nvPr>
            <p:ph type="body" idx="1"/>
          </p:nvPr>
        </p:nvSpPr>
        <p:spPr>
          <a:xfrm>
            <a:off x="415505" y="621761"/>
            <a:ext cx="11549333" cy="26476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Object Oriented Model</a:t>
            </a:r>
            <a:endParaRPr lang="en-US" sz="2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real- time problems are easily represented through </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None/>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object-oriented data model which is an OBJECT.</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this Model, the data and its relationship present in the single structure</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Complex data like images, audio, videos can be stored easily</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Objects connected through links using common attribute(s)</a:t>
            </a:r>
            <a:endPar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800"/>
              <a:buFont typeface="Noto Sans Symbols"/>
              <a:buChar char="✔"/>
            </a:pPr>
            <a:r>
              <a:rPr lang="en-US" sz="18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a:t>
            </a:r>
            <a:r>
              <a:rPr lang="en-US"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Three Objects Faculty, Department and Campus linked using common attribute</a:t>
            </a:r>
            <a:endParaRPr sz="1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595" name="Google Shape;595;p4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596" name="Google Shape;596;p4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597" name="Google Shape;597;p4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98" name="Google Shape;598;p48"/>
          <p:cNvSpPr/>
          <p:nvPr/>
        </p:nvSpPr>
        <p:spPr>
          <a:xfrm>
            <a:off x="0" y="25879"/>
            <a:ext cx="10972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S-8	SLO-1 &amp; SLO-2 : The evolution of Data Models  </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599" name="Google Shape;599;p48"/>
          <p:cNvGraphicFramePr/>
          <p:nvPr/>
        </p:nvGraphicFramePr>
        <p:xfrm>
          <a:off x="1755954" y="3031526"/>
          <a:ext cx="3000000" cy="3000000"/>
        </p:xfrm>
        <a:graphic>
          <a:graphicData uri="http://schemas.openxmlformats.org/drawingml/2006/table">
            <a:tbl>
              <a:tblPr firstRow="1" bandRow="1">
                <a:noFill/>
                <a:tableStyleId>{B92A76E3-1F0D-4777-925B-23E6D2FBC8FC}</a:tableStyleId>
              </a:tblPr>
              <a:tblGrid>
                <a:gridCol w="237610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FACULTY</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ATTRIBUTES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Faculty_Designation</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a:t>
                      </a: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_Sal</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Faculty_DOB</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Faculty_MobileNo</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Methods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EF1141"/>
                          </a:solidFill>
                          <a:latin typeface="Bookman Old Style" panose="02050604050505020204"/>
                          <a:ea typeface="Bookman Old Style" panose="02050604050505020204"/>
                          <a:cs typeface="Bookman Old Style" panose="02050604050505020204"/>
                          <a:sym typeface="Bookman Old Style" panose="02050604050505020204"/>
                        </a:rPr>
                        <a:t>Teaching</a:t>
                      </a:r>
                      <a:r>
                        <a:rPr lang="en-US" sz="1600">
                          <a:solidFill>
                            <a:srgbClr val="EF1141"/>
                          </a:solidFill>
                          <a:latin typeface="Bookman Old Style" panose="02050604050505020204"/>
                          <a:ea typeface="Bookman Old Style" panose="02050604050505020204"/>
                          <a:cs typeface="Bookman Old Style" panose="02050604050505020204"/>
                          <a:sym typeface="Bookman Old Style" panose="02050604050505020204"/>
                        </a:rPr>
                        <a:t>_Subjects</a:t>
                      </a:r>
                      <a:endParaRPr sz="1600">
                        <a:solidFill>
                          <a:srgbClr val="EF114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EF1141"/>
                          </a:solidFill>
                          <a:latin typeface="Bookman Old Style" panose="02050604050505020204"/>
                          <a:ea typeface="Bookman Old Style" panose="02050604050505020204"/>
                          <a:cs typeface="Bookman Old Style" panose="02050604050505020204"/>
                          <a:sym typeface="Bookman Old Style" panose="02050604050505020204"/>
                        </a:rPr>
                        <a:t>Designation_Change</a:t>
                      </a:r>
                      <a:endParaRPr sz="1600">
                        <a:solidFill>
                          <a:srgbClr val="EF1141"/>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928278"/>
                        </a:gs>
                        <a:gs pos="50000">
                          <a:srgbClr val="D3BDAE"/>
                        </a:gs>
                        <a:gs pos="100000">
                          <a:srgbClr val="FDE3D1"/>
                        </a:gs>
                      </a:gsLst>
                      <a:path path="circle">
                        <a:fillToRect l="100000" t="100000"/>
                      </a:path>
                      <a:tileRect r="-100000" b="-100000"/>
                    </a:gradFill>
                  </a:tcPr>
                </a:tc>
              </a:tr>
            </a:tbl>
          </a:graphicData>
        </a:graphic>
      </p:graphicFrame>
      <p:graphicFrame>
        <p:nvGraphicFramePr>
          <p:cNvPr id="600" name="Google Shape;600;p48"/>
          <p:cNvGraphicFramePr/>
          <p:nvPr/>
        </p:nvGraphicFramePr>
        <p:xfrm>
          <a:off x="5151888" y="3218431"/>
          <a:ext cx="3000000" cy="3000000"/>
        </p:xfrm>
        <a:graphic>
          <a:graphicData uri="http://schemas.openxmlformats.org/drawingml/2006/table">
            <a:tbl>
              <a:tblPr firstRow="1" bandRow="1">
                <a:noFill/>
                <a:tableStyleId>{B92A76E3-1F0D-4777-925B-23E6D2FBC8FC}</a:tableStyleId>
              </a:tblPr>
              <a:tblGrid>
                <a:gridCol w="2275450"/>
              </a:tblGrid>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DEPARTMENT</a:t>
                      </a:r>
                      <a:endParaRPr sz="18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gradFill>
                      <a:gsLst>
                        <a:gs pos="0">
                          <a:srgbClr val="C8EBB2"/>
                        </a:gs>
                        <a:gs pos="50000">
                          <a:srgbClr val="DBF1CE"/>
                        </a:gs>
                        <a:gs pos="100000">
                          <a:srgbClr val="EDF8E6"/>
                        </a:gs>
                      </a:gsLst>
                      <a:lin ang="2700000" scaled="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ATTRIBUTES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Dept_Location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Campus_ID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C8EBB2"/>
                        </a:gs>
                        <a:gs pos="50000">
                          <a:srgbClr val="DBF1CE"/>
                        </a:gs>
                        <a:gs pos="100000">
                          <a:srgbClr val="EDF8E6"/>
                        </a:gs>
                      </a:gsLst>
                      <a:lin ang="2700000" scaled="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Methods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Department Change</a:t>
                      </a:r>
                      <a:endPar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Campus Change</a:t>
                      </a:r>
                      <a:endParaRPr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C8EBB2"/>
                        </a:gs>
                        <a:gs pos="50000">
                          <a:srgbClr val="DBF1CE"/>
                        </a:gs>
                        <a:gs pos="100000">
                          <a:srgbClr val="EDF8E6"/>
                        </a:gs>
                      </a:gsLst>
                      <a:lin ang="2700000" scaled="0"/>
                    </a:gradFill>
                  </a:tcPr>
                </a:tc>
              </a:tr>
            </a:tbl>
          </a:graphicData>
        </a:graphic>
      </p:graphicFrame>
      <p:graphicFrame>
        <p:nvGraphicFramePr>
          <p:cNvPr id="601" name="Google Shape;601;p48"/>
          <p:cNvGraphicFramePr/>
          <p:nvPr/>
        </p:nvGraphicFramePr>
        <p:xfrm>
          <a:off x="8409811" y="3267315"/>
          <a:ext cx="3000000" cy="3000000"/>
        </p:xfrm>
        <a:graphic>
          <a:graphicData uri="http://schemas.openxmlformats.org/drawingml/2006/table">
            <a:tbl>
              <a:tblPr firstRow="1" bandRow="1">
                <a:noFill/>
                <a:tableStyleId>{B92A76E3-1F0D-4777-925B-23E6D2FBC8FC}</a:tableStyleId>
              </a:tblPr>
              <a:tblGrid>
                <a:gridCol w="2433600"/>
              </a:tblGrid>
              <a:tr h="370850">
                <a:tc>
                  <a:txBody>
                    <a:bodyPr/>
                    <a:lstStyle/>
                    <a:p>
                      <a:pPr marL="0" marR="0" lvl="0" indent="0" algn="l" rtl="0">
                        <a:spcBef>
                          <a:spcPts val="0"/>
                        </a:spcBef>
                        <a:spcAft>
                          <a:spcPts val="0"/>
                        </a:spcAft>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CAMPUS</a:t>
                      </a:r>
                      <a:endParaRPr sz="2000">
                        <a:solidFill>
                          <a:srgbClr val="C00000"/>
                        </a:solidFill>
                        <a:latin typeface="Balthazar" panose="02000506070000020004"/>
                        <a:ea typeface="Balthazar" panose="02000506070000020004"/>
                        <a:cs typeface="Balthazar" panose="02000506070000020004"/>
                        <a:sym typeface="Balthazar" panose="02000506070000020004"/>
                      </a:endParaRPr>
                    </a:p>
                  </a:txBody>
                  <a:tcPr marL="91450" marR="91450" marT="45725" marB="45725">
                    <a:gradFill>
                      <a:gsLst>
                        <a:gs pos="0">
                          <a:srgbClr val="98C2F5"/>
                        </a:gs>
                        <a:gs pos="50000">
                          <a:srgbClr val="BFD7F7"/>
                        </a:gs>
                        <a:gs pos="100000">
                          <a:srgbClr val="DFEBFB"/>
                        </a:gs>
                      </a:gsLst>
                      <a:lin ang="2700000" scaled="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ATTRIBUTES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Campus_ID</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Campus_Name</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Campus_Location</a:t>
                      </a:r>
                      <a:endParaRPr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98C2F5"/>
                        </a:gs>
                        <a:gs pos="50000">
                          <a:srgbClr val="BFD7F7"/>
                        </a:gs>
                        <a:gs pos="100000">
                          <a:srgbClr val="DFEBFB"/>
                        </a:gs>
                      </a:gsLst>
                      <a:lin ang="2700000" scaled="0"/>
                    </a:gradFill>
                  </a:tcPr>
                </a:tc>
              </a:tr>
              <a:tr h="370850">
                <a:tc>
                  <a:txBody>
                    <a:bodyPr/>
                    <a:lstStyle/>
                    <a:p>
                      <a:pPr marL="0" marR="0" lvl="0" indent="0" algn="l" rtl="0">
                        <a:spcBef>
                          <a:spcPts val="0"/>
                        </a:spcBef>
                        <a:spcAft>
                          <a:spcPts val="0"/>
                        </a:spcAft>
                        <a:buNone/>
                      </a:pPr>
                      <a:r>
                        <a:rPr lang="en-US" sz="1800">
                          <a:solidFill>
                            <a:srgbClr val="C00000"/>
                          </a:solidFill>
                          <a:latin typeface="Balthazar" panose="02000506070000020004"/>
                          <a:ea typeface="Balthazar" panose="02000506070000020004"/>
                          <a:cs typeface="Balthazar" panose="02000506070000020004"/>
                          <a:sym typeface="Balthazar" panose="02000506070000020004"/>
                        </a:rPr>
                        <a:t>Methods</a:t>
                      </a:r>
                      <a:endParaRPr lang="en-US" sz="1800">
                        <a:solidFill>
                          <a:srgbClr val="C0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New Campus Creation</a:t>
                      </a:r>
                      <a:endPar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Location</a:t>
                      </a:r>
                      <a:r>
                        <a:rPr lang="en-US"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rPr>
                        <a:t> Change</a:t>
                      </a:r>
                      <a:endParaRPr sz="1600">
                        <a:solidFill>
                          <a:srgbClr val="D60093"/>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gradFill>
                      <a:gsLst>
                        <a:gs pos="0">
                          <a:srgbClr val="98C2F5"/>
                        </a:gs>
                        <a:gs pos="50000">
                          <a:srgbClr val="BFD7F7"/>
                        </a:gs>
                        <a:gs pos="100000">
                          <a:srgbClr val="DFEBFB"/>
                        </a:gs>
                      </a:gsLst>
                      <a:lin ang="2700000" scaled="0"/>
                    </a:gradFill>
                  </a:tcPr>
                </a:tc>
              </a:tr>
            </a:tbl>
          </a:graphicData>
        </a:graphic>
      </p:graphicFrame>
      <p:cxnSp>
        <p:nvCxnSpPr>
          <p:cNvPr id="602" name="Google Shape;602;p48"/>
          <p:cNvCxnSpPr/>
          <p:nvPr/>
        </p:nvCxnSpPr>
        <p:spPr>
          <a:xfrm>
            <a:off x="4149308" y="5339731"/>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3" name="Google Shape;603;p48"/>
          <p:cNvCxnSpPr/>
          <p:nvPr/>
        </p:nvCxnSpPr>
        <p:spPr>
          <a:xfrm rot="5400000" flipH="1">
            <a:off x="3994032" y="4684121"/>
            <a:ext cx="1319840" cy="8630"/>
          </a:xfrm>
          <a:prstGeom prst="straightConnector1">
            <a:avLst/>
          </a:prstGeom>
          <a:noFill/>
          <a:ln w="28575" cap="flat" cmpd="sng">
            <a:solidFill>
              <a:srgbClr val="385623"/>
            </a:solidFill>
            <a:prstDash val="solid"/>
            <a:miter lim="800000"/>
            <a:headEnd type="none" w="sm" len="sm"/>
            <a:tailEnd type="none" w="sm" len="sm"/>
          </a:ln>
        </p:spPr>
      </p:cxnSp>
      <p:cxnSp>
        <p:nvCxnSpPr>
          <p:cNvPr id="604" name="Google Shape;604;p48"/>
          <p:cNvCxnSpPr/>
          <p:nvPr/>
        </p:nvCxnSpPr>
        <p:spPr>
          <a:xfrm>
            <a:off x="4638122" y="4034337"/>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5" name="Google Shape;605;p48"/>
          <p:cNvCxnSpPr/>
          <p:nvPr/>
        </p:nvCxnSpPr>
        <p:spPr>
          <a:xfrm>
            <a:off x="7921926" y="4152231"/>
            <a:ext cx="500332" cy="1588"/>
          </a:xfrm>
          <a:prstGeom prst="straightConnector1">
            <a:avLst/>
          </a:prstGeom>
          <a:noFill/>
          <a:ln w="28575" cap="flat" cmpd="sng">
            <a:solidFill>
              <a:srgbClr val="385623"/>
            </a:solidFill>
            <a:prstDash val="solid"/>
            <a:miter lim="800000"/>
            <a:headEnd type="none" w="sm" len="sm"/>
            <a:tailEnd type="none" w="sm" len="sm"/>
          </a:ln>
        </p:spPr>
      </p:cxnSp>
      <p:cxnSp>
        <p:nvCxnSpPr>
          <p:cNvPr id="606" name="Google Shape;606;p48"/>
          <p:cNvCxnSpPr/>
          <p:nvPr/>
        </p:nvCxnSpPr>
        <p:spPr>
          <a:xfrm rot="-5400000">
            <a:off x="7584064" y="4455518"/>
            <a:ext cx="667109" cy="14391"/>
          </a:xfrm>
          <a:prstGeom prst="straightConnector1">
            <a:avLst/>
          </a:prstGeom>
          <a:noFill/>
          <a:ln w="28575" cap="flat" cmpd="sng">
            <a:solidFill>
              <a:srgbClr val="385623"/>
            </a:solidFill>
            <a:prstDash val="solid"/>
            <a:miter lim="800000"/>
            <a:headEnd type="none" w="sm" len="sm"/>
            <a:tailEnd type="none" w="sm" len="sm"/>
          </a:ln>
        </p:spPr>
      </p:cxnSp>
      <p:cxnSp>
        <p:nvCxnSpPr>
          <p:cNvPr id="607" name="Google Shape;607;p48"/>
          <p:cNvCxnSpPr/>
          <p:nvPr/>
        </p:nvCxnSpPr>
        <p:spPr>
          <a:xfrm>
            <a:off x="7415844" y="4810644"/>
            <a:ext cx="500332" cy="1588"/>
          </a:xfrm>
          <a:prstGeom prst="straightConnector1">
            <a:avLst/>
          </a:prstGeom>
          <a:noFill/>
          <a:ln w="28575" cap="flat" cmpd="sng">
            <a:solidFill>
              <a:srgbClr val="385623"/>
            </a:solidFill>
            <a:prstDash val="solid"/>
            <a:miter lim="800000"/>
            <a:headEnd type="none" w="sm" len="sm"/>
            <a:tailEnd type="none" w="sm" len="sm"/>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11" name="Shape 611"/>
        <p:cNvGrpSpPr/>
        <p:nvPr/>
      </p:nvGrpSpPr>
      <p:grpSpPr>
        <a:xfrm>
          <a:off x="0" y="0"/>
          <a:ext cx="0" cy="0"/>
          <a:chOff x="0" y="0"/>
          <a:chExt cx="0" cy="0"/>
        </a:xfrm>
      </p:grpSpPr>
      <p:sp>
        <p:nvSpPr>
          <p:cNvPr id="612" name="Google Shape;612;p49"/>
          <p:cNvSpPr txBox="1"/>
          <p:nvPr>
            <p:ph type="body" idx="1"/>
          </p:nvPr>
        </p:nvSpPr>
        <p:spPr>
          <a:xfrm>
            <a:off x="0" y="854675"/>
            <a:ext cx="10515600" cy="4306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Consider EMP table for DML operations</a:t>
            </a:r>
            <a:endParaRPr sz="2400">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613" name="Google Shape;613;p4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14" name="Google Shape;614;p4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15" name="Google Shape;615;p4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16" name="Google Shape;616;p49"/>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617" name="Google Shape;617;p49"/>
          <p:cNvGraphicFramePr/>
          <p:nvPr/>
        </p:nvGraphicFramePr>
        <p:xfrm>
          <a:off x="1859473" y="1345726"/>
          <a:ext cx="9087400" cy="3976775"/>
        </p:xfrm>
        <a:graphic>
          <a:graphicData uri="http://schemas.openxmlformats.org/drawingml/2006/table">
            <a:tbl>
              <a:tblPr firstRow="1" bandRow="1">
                <a:noFill/>
                <a:tableStyleId>{B92A76E3-1F0D-4777-925B-23E6D2FBC8FC}</a:tableStyleId>
              </a:tblPr>
              <a:tblGrid>
                <a:gridCol w="1173000"/>
                <a:gridCol w="1173000"/>
                <a:gridCol w="1701775"/>
                <a:gridCol w="791100"/>
                <a:gridCol w="1445475"/>
                <a:gridCol w="830175"/>
                <a:gridCol w="1123175"/>
                <a:gridCol w="849700"/>
              </a:tblGrid>
              <a:tr h="395200">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EMPNO</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ENAME</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JOB</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MGR</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HIREDATE</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SAL</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COMM</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c>
                  <a:txBody>
                    <a:bodyPr/>
                    <a:lstStyle/>
                    <a:p>
                      <a:pPr marL="0" marR="0" lvl="0" indent="0" algn="l" rtl="0">
                        <a:spcBef>
                          <a:spcPts val="0"/>
                        </a:spcBef>
                        <a:spcAft>
                          <a:spcPts val="0"/>
                        </a:spcAft>
                        <a:buNone/>
                      </a:pPr>
                      <a:r>
                        <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DEPTNO</a:t>
                      </a:r>
                      <a:endParaRPr lang="en-US" sz="1600" b="1">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60950" marB="60950">
                    <a:solidFill>
                      <a:srgbClr val="FBE4D4"/>
                    </a:solidFill>
                  </a:tcPr>
                </a:tc>
              </a:tr>
              <a:tr h="2536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7369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SMITH</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17-DEC-80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800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9025">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7499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ALLEN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20-FEB-81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1600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7521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WARD</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22-FEB-81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1250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500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JONES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02-APR-81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2975</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53125">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7654</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MARTIN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28-SEP-81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1250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1400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BLAKE</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01-MAY-81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2850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CLARK</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MANAGER</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09-JUN-81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2450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666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SCOTT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ANALYST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09-DEC-82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7839</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KING</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PRESIDENT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17-NOV-81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5000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850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7844</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TURNER</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SALESMAN</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08-SEP-81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1500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48225">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7876</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ADAMS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12-JAN-83</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1100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JAMES</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7698</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03-DEC-81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950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2344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7902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FORD</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ANALYST</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7566</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03-DEC-81</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3000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r h="395200">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7934</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MILLER</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CLERK</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7782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l"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23-JAN-82</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1300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c>
                  <a:txBody>
                    <a:bodyPr/>
                    <a:lstStyle/>
                    <a:p>
                      <a:pPr marL="0" marR="0" lvl="0" indent="0" algn="r" rtl="0">
                        <a:spcBef>
                          <a:spcPts val="0"/>
                        </a:spcBef>
                        <a:spcAft>
                          <a:spcPts val="0"/>
                        </a:spcAft>
                        <a:buNone/>
                      </a:pPr>
                      <a:r>
                        <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10</a:t>
                      </a:r>
                      <a:endParaRPr lang="en-US" sz="1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60950" marR="60950" marT="30475" marB="30475">
                    <a:solidFill>
                      <a:srgbClr val="FBE4D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5"/>
          <p:cNvSpPr txBox="1"/>
          <p:nvPr>
            <p:ph type="body" idx="1"/>
          </p:nvPr>
        </p:nvSpPr>
        <p:spPr>
          <a:xfrm>
            <a:off x="189781" y="569343"/>
            <a:ext cx="10554419" cy="573656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Advantage of DBMS over file system</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457200" lvl="1" indent="0" algn="l" rtl="0">
              <a:lnSpc>
                <a:spcPct val="90000"/>
              </a:lnSpc>
              <a:spcBef>
                <a:spcPts val="500"/>
              </a:spcBef>
              <a:spcAft>
                <a:spcPts val="0"/>
              </a:spcAft>
              <a:buClr>
                <a:schemeClr val="dk1"/>
              </a:buClr>
              <a:buSzPts val="2000"/>
              <a:buNone/>
            </a:pP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No redundant data</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Consistency and Integrity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Concurrency</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Security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Privacy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Easy access to data</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Recovery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Flexible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150000"/>
              </a:lnSpc>
              <a:spcBef>
                <a:spcPts val="5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27" name="Google Shape;127;p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28" name="Google Shape;128;p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29" name="Google Shape;129;p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0" name="Google Shape;130;p5"/>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 	SLO-2 : 	Advantage of DBMS over File Processing 			System</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21" name="Shape 621"/>
        <p:cNvGrpSpPr/>
        <p:nvPr/>
      </p:nvGrpSpPr>
      <p:grpSpPr>
        <a:xfrm>
          <a:off x="0" y="0"/>
          <a:ext cx="0" cy="0"/>
          <a:chOff x="0" y="0"/>
          <a:chExt cx="0" cy="0"/>
        </a:xfrm>
      </p:grpSpPr>
      <p:sp>
        <p:nvSpPr>
          <p:cNvPr id="622" name="Google Shape;622;p50"/>
          <p:cNvSpPr txBox="1"/>
          <p:nvPr>
            <p:ph type="body" idx="1"/>
          </p:nvPr>
        </p:nvSpPr>
        <p:spPr>
          <a:xfrm>
            <a:off x="510397" y="992697"/>
            <a:ext cx="10515600" cy="53132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None/>
            </a:pPr>
            <a:r>
              <a:rPr lang="en-US" sz="2000"/>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DML Commands are relates only with base table information ( value in an attribute)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There are four commands in DML: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457200" algn="l" rtl="0">
              <a:lnSpc>
                <a:spcPct val="150000"/>
              </a:lnSpc>
              <a:spcBef>
                <a:spcPts val="500"/>
              </a:spcBef>
              <a:spcAft>
                <a:spcPts val="0"/>
              </a:spcAft>
              <a:buClr>
                <a:srgbClr val="C00000"/>
              </a:buClr>
              <a:buSzPts val="2000"/>
              <a:buFont typeface="Calibri" panose="020F0502020204030204"/>
              <a:buAutoNum type="arabicPeriod"/>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457200" algn="l" rtl="0">
              <a:lnSpc>
                <a:spcPct val="150000"/>
              </a:lnSpc>
              <a:spcBef>
                <a:spcPts val="500"/>
              </a:spcBef>
              <a:spcAft>
                <a:spcPts val="0"/>
              </a:spcAft>
              <a:buClr>
                <a:srgbClr val="C00000"/>
              </a:buClr>
              <a:buSzPts val="2000"/>
              <a:buFont typeface="Calibri" panose="020F0502020204030204"/>
              <a:buAutoNum type="arabicPeriod"/>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457200" algn="l" rtl="0">
              <a:lnSpc>
                <a:spcPct val="150000"/>
              </a:lnSpc>
              <a:spcBef>
                <a:spcPts val="500"/>
              </a:spcBef>
              <a:spcAft>
                <a:spcPts val="0"/>
              </a:spcAft>
              <a:buClr>
                <a:srgbClr val="C00000"/>
              </a:buClr>
              <a:buSzPts val="2000"/>
              <a:buFont typeface="Calibri" panose="020F0502020204030204"/>
              <a:buAutoNum type="arabicPeriod"/>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914400" lvl="1" indent="-457200" algn="l" rtl="0">
              <a:lnSpc>
                <a:spcPct val="150000"/>
              </a:lnSpc>
              <a:spcBef>
                <a:spcPts val="500"/>
              </a:spcBef>
              <a:spcAft>
                <a:spcPts val="0"/>
              </a:spcAft>
              <a:buClr>
                <a:srgbClr val="C00000"/>
              </a:buClr>
              <a:buSzPts val="2000"/>
              <a:buFont typeface="Calibri" panose="020F0502020204030204"/>
              <a:buAutoNum type="arabicPeriod"/>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Where clause ( Conditional retrieval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Order by clause ( Retrieval in Ascending or Descending Order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Group by clause ( Retrieval of distinct values by considering groups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150000"/>
              </a:lnSpc>
              <a:spcBef>
                <a:spcPts val="500"/>
              </a:spcBef>
              <a:spcAft>
                <a:spcPts val="0"/>
              </a:spcAft>
              <a:buClr>
                <a:srgbClr val="C00000"/>
              </a:buClr>
              <a:buSzPts val="20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Having clause ( Followed by Group by clause with COUNT function ) </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23" name="Google Shape;623;p5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24" name="Google Shape;624;p5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25" name="Google Shape;625;p50"/>
          <p:cNvSpPr txBox="1"/>
          <p:nvPr>
            <p:ph type="sldNum" idx="12"/>
          </p:nvPr>
        </p:nvSpPr>
        <p:spPr>
          <a:xfrm>
            <a:off x="8153400" y="651383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26" name="Google Shape;626;p50"/>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sp>
        <p:nvSpPr>
          <p:cNvPr id="631" name="Google Shape;631;p51"/>
          <p:cNvSpPr txBox="1"/>
          <p:nvPr>
            <p:ph type="body" idx="1"/>
          </p:nvPr>
        </p:nvSpPr>
        <p:spPr>
          <a:xfrm>
            <a:off x="665672" y="133775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INSERT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relates only with new records.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Only one row can be inserted at a time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Multiple rows can be inserted using “&amp;” symbol one by one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 insert to entire table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 insert in selected columns with some restrictions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Must follow the order of the column specified in the query statement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None/>
            </a:pPr>
          </a:p>
        </p:txBody>
      </p:sp>
      <p:sp>
        <p:nvSpPr>
          <p:cNvPr id="632" name="Google Shape;632;p5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33" name="Google Shape;633;p5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34" name="Google Shape;634;p5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35" name="Google Shape;635;p51"/>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39" name="Shape 639"/>
        <p:cNvGrpSpPr/>
        <p:nvPr/>
      </p:nvGrpSpPr>
      <p:grpSpPr>
        <a:xfrm>
          <a:off x="0" y="0"/>
          <a:ext cx="0" cy="0"/>
          <a:chOff x="0" y="0"/>
          <a:chExt cx="0" cy="0"/>
        </a:xfrm>
      </p:grpSpPr>
      <p:sp>
        <p:nvSpPr>
          <p:cNvPr id="640" name="Google Shape;640;p52"/>
          <p:cNvSpPr txBox="1"/>
          <p:nvPr>
            <p:ph type="body" idx="1"/>
          </p:nvPr>
        </p:nvSpPr>
        <p:spPr>
          <a:xfrm>
            <a:off x="450010" y="1009949"/>
            <a:ext cx="7977998" cy="5123432"/>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INSERT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Syntax: </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INTO &lt;table_name&gt; (column_name1 &lt;datatype&gt;,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column_name2 &lt;datatype&gt;,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 . ,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column_name_n &lt;datatype&gt;)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VALUES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(value1,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value2,</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 . . , </a:t>
            </a:r>
            <a:endPar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6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value n);</a:t>
            </a:r>
            <a:br>
              <a:rPr lang="en-US" sz="2600"/>
            </a:br>
            <a:endParaRPr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p>
        </p:txBody>
      </p:sp>
      <p:sp>
        <p:nvSpPr>
          <p:cNvPr id="641" name="Google Shape;641;p5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42" name="Google Shape;642;p5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43" name="Google Shape;643;p5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44" name="Google Shape;644;p52"/>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645" name="Google Shape;645;p52"/>
          <p:cNvSpPr txBox="1"/>
          <p:nvPr/>
        </p:nvSpPr>
        <p:spPr>
          <a:xfrm>
            <a:off x="8439509" y="3925019"/>
            <a:ext cx="3752491"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Balthazar" panose="02000506070000020004"/>
                <a:ea typeface="Balthazar" panose="02000506070000020004"/>
                <a:cs typeface="Balthazar" panose="02000506070000020004"/>
                <a:sym typeface="Balthazar" panose="02000506070000020004"/>
              </a:rPr>
              <a:t>Note :</a:t>
            </a:r>
            <a:endParaRPr lang="en-US" sz="1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1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114300" algn="l" rtl="0">
              <a:spcBef>
                <a:spcPts val="0"/>
              </a:spcBef>
              <a:spcAft>
                <a:spcPts val="0"/>
              </a:spcAft>
              <a:buClr>
                <a:srgbClr val="C00000"/>
              </a:buClr>
              <a:buSzPts val="1800"/>
              <a:buFont typeface="Noto Sans Symbols"/>
              <a:buChar char="▪"/>
            </a:pPr>
            <a:r>
              <a:rPr lang="en-US" sz="1800">
                <a:solidFill>
                  <a:srgbClr val="FF0000"/>
                </a:solidFill>
                <a:latin typeface="Calibri" panose="020F0502020204030204"/>
                <a:ea typeface="Calibri" panose="020F0502020204030204"/>
                <a:cs typeface="Calibri" panose="020F0502020204030204"/>
                <a:sym typeface="Calibri" panose="020F0502020204030204"/>
              </a:rPr>
              <a:t> </a:t>
            </a:r>
            <a:r>
              <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Number values can be    </a:t>
            </a:r>
            <a:endPar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inserted as integer or   </a:t>
            </a:r>
            <a:endPar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float</a:t>
            </a:r>
            <a:endPar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Clr>
                <a:srgbClr val="C00000"/>
              </a:buClr>
              <a:buSzPts val="1800"/>
              <a:buFont typeface="Noto Sans Symbols"/>
              <a:buNone/>
            </a:pPr>
            <a:endParaRPr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114300" algn="l" rtl="0">
              <a:spcBef>
                <a:spcPts val="0"/>
              </a:spcBef>
              <a:spcAft>
                <a:spcPts val="0"/>
              </a:spcAft>
              <a:buClr>
                <a:srgbClr val="C00000"/>
              </a:buClr>
              <a:buSzPts val="1800"/>
              <a:buFont typeface="Noto Sans Symbols"/>
              <a:buChar char="▪"/>
            </a:pPr>
            <a:r>
              <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Char and Date values </a:t>
            </a:r>
            <a:endPar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must be in single quote </a:t>
            </a:r>
            <a:endParaRPr lang="en-US" sz="18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1800">
              <a:solidFill>
                <a:schemeClr val="dk1"/>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p53"/>
          <p:cNvSpPr txBox="1"/>
          <p:nvPr>
            <p:ph type="body" idx="1"/>
          </p:nvPr>
        </p:nvSpPr>
        <p:spPr>
          <a:xfrm>
            <a:off x="337866" y="1018576"/>
            <a:ext cx="11471695" cy="546848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INSERT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22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1: To insert a record using all fields in EMP table</a:t>
            </a:r>
            <a:endPar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INTO EMP VALUES (7369, 'SMITH',  'CLERK', 7902, '17-12-1980‘, 800, NULL, 20);</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r>
              <a:rPr lang="en-US" sz="2200">
                <a:latin typeface="Bookman Old Style" panose="02050604050505020204"/>
                <a:ea typeface="Bookman Old Style" panose="02050604050505020204"/>
                <a:cs typeface="Bookman Old Style" panose="02050604050505020204"/>
                <a:sym typeface="Bookman Old Style" panose="02050604050505020204"/>
              </a:rPr>
              <a:t>				</a:t>
            </a:r>
            <a:r>
              <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(OR)</a:t>
            </a:r>
            <a:endPar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INTO EMP (EMPNO,ENAME,JOB,MGR,HIREDATE,SAL,COMM,DEPTNO)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VALUES (7369, 'SMITH',  'CLERK', 7902, '17-12-1980',  800, NULL, 20);</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2: To insert a record using selected fields in EMP table </a:t>
            </a:r>
            <a:endParaRPr lang="en-US" sz="22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INTO EMP (EMPNO, ENAME) VALUES (7499, 'ALLEN);</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When a record is inserted using selected fields, it must include </a:t>
            </a:r>
            <a:endPar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NOT NULL and Primary key fields.</a:t>
            </a:r>
            <a:r>
              <a:rPr lang="en-US" sz="2200">
                <a:latin typeface="Bookman Old Style" panose="02050604050505020204"/>
                <a:ea typeface="Bookman Old Style" panose="02050604050505020204"/>
                <a:cs typeface="Bookman Old Style" panose="02050604050505020204"/>
                <a:sym typeface="Bookman Old Style" panose="02050604050505020204"/>
              </a:rPr>
              <a:t>   </a:t>
            </a:r>
            <a:endParaRPr sz="2200">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51" name="Google Shape;651;p5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52" name="Google Shape;652;p5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53" name="Google Shape;653;p5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54" name="Google Shape;654;p53"/>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58" name="Shape 658"/>
        <p:cNvGrpSpPr/>
        <p:nvPr/>
      </p:nvGrpSpPr>
      <p:grpSpPr>
        <a:xfrm>
          <a:off x="0" y="0"/>
          <a:ext cx="0" cy="0"/>
          <a:chOff x="0" y="0"/>
          <a:chExt cx="0" cy="0"/>
        </a:xfrm>
      </p:grpSpPr>
      <p:sp>
        <p:nvSpPr>
          <p:cNvPr id="659" name="Google Shape;659;p54"/>
          <p:cNvSpPr txBox="1"/>
          <p:nvPr>
            <p:ph type="body" idx="1"/>
          </p:nvPr>
        </p:nvSpPr>
        <p:spPr>
          <a:xfrm>
            <a:off x="286110" y="117385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000"/>
              <a:buNone/>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3: To insert multiple records using all fields in EMP table</a:t>
            </a:r>
            <a:endPar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000"/>
              <a:buNone/>
            </a:pP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INTO EMP values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(&amp;EMPNO,’&amp;ENAME’,’&amp;JOB’,&amp;MGR,’&amp;HIREDATE’,&amp;SAL,&amp;COMM,&amp;DEPTNO) ;</a:t>
            </a: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‘&amp;’ (Ampersand) symbol used to ask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Enter value for followed by the string during runtime.</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The input value will be store in the appropriate field using  bind 	   	   variable ( :OLD and :NEW)</a:t>
            </a:r>
            <a:r>
              <a:rPr lang="en-US">
                <a:solidFill>
                  <a:srgbClr val="FF0000"/>
                </a:solidFill>
              </a:rPr>
              <a:t>	 </a:t>
            </a:r>
            <a:endParaRPr>
              <a:solidFill>
                <a:srgbClr val="FF0000"/>
              </a:solidFill>
            </a:endParaRPr>
          </a:p>
        </p:txBody>
      </p:sp>
      <p:sp>
        <p:nvSpPr>
          <p:cNvPr id="660" name="Google Shape;660;p5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61" name="Google Shape;661;p5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62" name="Google Shape;662;p5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63" name="Google Shape;663;p54"/>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67" name="Shape 667"/>
        <p:cNvGrpSpPr/>
        <p:nvPr/>
      </p:nvGrpSpPr>
      <p:grpSpPr>
        <a:xfrm>
          <a:off x="0" y="0"/>
          <a:ext cx="0" cy="0"/>
          <a:chOff x="0" y="0"/>
          <a:chExt cx="0" cy="0"/>
        </a:xfrm>
      </p:grpSpPr>
      <p:sp>
        <p:nvSpPr>
          <p:cNvPr id="668" name="Google Shape;668;p55"/>
          <p:cNvSpPr txBox="1"/>
          <p:nvPr>
            <p:ph type="body" idx="1"/>
          </p:nvPr>
        </p:nvSpPr>
        <p:spPr>
          <a:xfrm>
            <a:off x="294735" y="854014"/>
            <a:ext cx="11488947" cy="58832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Update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600"/>
              <a:buNone/>
            </a:pPr>
            <a:endParaRPr sz="6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works with only existing records</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works only column wise</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1900"/>
              <a:buFont typeface="Noto Sans Symbols"/>
              <a:buChar char="✔"/>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used to modify the column values ( increase / decrease / change)</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Syntax</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0000FF"/>
              </a:buClr>
              <a:buSzPts val="1900"/>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UPDATE &lt;table_name&gt; set &lt;field_name&gt; = value [ where &lt;condition&gt;];</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200"/>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Note :</a:t>
            </a:r>
            <a:r>
              <a:rPr lang="en-US"/>
              <a:t> </a:t>
            </a:r>
            <a:r>
              <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Update command without where condition will update all the records.</a:t>
            </a:r>
            <a:endPar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1900"/>
              <a:buNone/>
            </a:pPr>
            <a:r>
              <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Update command with where condition will update the records which are satisfy 	the condition</a:t>
            </a:r>
            <a:endPar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1900"/>
              <a:buNone/>
            </a:pPr>
            <a:r>
              <a:rPr lang="en-US" sz="19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1:</a:t>
            </a:r>
            <a:endParaRPr lang="en-US" sz="19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1900"/>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UPDATE emp set comm = 2000 ; </a:t>
            </a:r>
            <a:r>
              <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Update all the records in EMP table )</a:t>
            </a:r>
            <a:endPar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1900"/>
              <a:buNone/>
            </a:pPr>
            <a:r>
              <a:rPr lang="en-US" sz="19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2 :</a:t>
            </a:r>
            <a:endParaRPr lang="en-US" sz="19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1900"/>
              <a:buNone/>
            </a:pPr>
            <a:r>
              <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Update emp set comm = 1000 where empno = 7369; </a:t>
            </a:r>
            <a:endParaRPr lang="en-US" sz="1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1900"/>
              <a:buNone/>
            </a:pPr>
            <a:r>
              <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(Update the records having the empno as 7369)</a:t>
            </a:r>
            <a:endParaRPr lang="en-US" sz="19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669" name="Google Shape;669;p5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70" name="Google Shape;670;p5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71" name="Google Shape;671;p5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72" name="Google Shape;672;p55"/>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76" name="Shape 676"/>
        <p:cNvGrpSpPr/>
        <p:nvPr/>
      </p:nvGrpSpPr>
      <p:grpSpPr>
        <a:xfrm>
          <a:off x="0" y="0"/>
          <a:ext cx="0" cy="0"/>
          <a:chOff x="0" y="0"/>
          <a:chExt cx="0" cy="0"/>
        </a:xfrm>
      </p:grpSpPr>
      <p:sp>
        <p:nvSpPr>
          <p:cNvPr id="677" name="Google Shape;677;p56"/>
          <p:cNvSpPr txBox="1"/>
          <p:nvPr>
            <p:ph type="body" idx="1"/>
          </p:nvPr>
        </p:nvSpPr>
        <p:spPr>
          <a:xfrm>
            <a:off x="363747" y="1035829"/>
            <a:ext cx="11428561" cy="550299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Delete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1000"/>
              <a:buNone/>
            </a:pPr>
            <a:endParaRPr sz="10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works only with existing records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works only with row wise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not possible to delete a single column in a row</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Syntax </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DELETE from &lt;table_name&gt; [ where &lt;condition&gt;];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Delete command with out where condition will delete all the records in the table.</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Delete command with where condition will delete the selected records which are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000"/>
              <a:buNone/>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satisfy the condition.</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1:</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DELETE from emp; </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All records will be deleted from emp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Example 2:</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DELETE from emp where empno = 7369;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Those records holding the value in the field empno as 7369 will be deleted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78" name="Google Shape;678;p5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79" name="Google Shape;679;p5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80" name="Google Shape;680;p5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81" name="Google Shape;681;p56"/>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85" name="Shape 685"/>
        <p:cNvGrpSpPr/>
        <p:nvPr/>
      </p:nvGrpSpPr>
      <p:grpSpPr>
        <a:xfrm>
          <a:off x="0" y="0"/>
          <a:ext cx="0" cy="0"/>
          <a:chOff x="0" y="0"/>
          <a:chExt cx="0" cy="0"/>
        </a:xfrm>
      </p:grpSpPr>
      <p:sp>
        <p:nvSpPr>
          <p:cNvPr id="686" name="Google Shape;686;p57"/>
          <p:cNvSpPr txBox="1"/>
          <p:nvPr>
            <p:ph type="body" idx="1"/>
          </p:nvPr>
        </p:nvSpPr>
        <p:spPr>
          <a:xfrm>
            <a:off x="838200" y="1173192"/>
            <a:ext cx="10515600" cy="48005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Works with existing records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Works with row wise and column wise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Works with multiple tables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Never affect / change / update / modification in the data base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Using this command , we can select a column , multiple columns, all columns, single row, multiple row, all rows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Specially called as “QUERY STATEMENT”</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87" name="Google Shape;687;p5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88" name="Google Shape;688;p5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89" name="Google Shape;689;p5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90" name="Google Shape;690;p57"/>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94" name="Shape 694"/>
        <p:cNvGrpSpPr/>
        <p:nvPr/>
      </p:nvGrpSpPr>
      <p:grpSpPr>
        <a:xfrm>
          <a:off x="0" y="0"/>
          <a:ext cx="0" cy="0"/>
          <a:chOff x="0" y="0"/>
          <a:chExt cx="0" cy="0"/>
        </a:xfrm>
      </p:grpSpPr>
      <p:sp>
        <p:nvSpPr>
          <p:cNvPr id="695" name="Google Shape;695;p58"/>
          <p:cNvSpPr txBox="1"/>
          <p:nvPr>
            <p:ph type="body" idx="1"/>
          </p:nvPr>
        </p:nvSpPr>
        <p:spPr>
          <a:xfrm>
            <a:off x="519022" y="11997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Syntax</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r>
              <a:rPr lang="en-US"/>
              <a:t>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column_list FROM table-name</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[WHERE Clause]</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[GROUP BY clause]</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[HAVING clause]</a:t>
            </a:r>
            <a:b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b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[ORDER BY clause];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400"/>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400"/>
              <a:buNone/>
            </a:pP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NOTE : To retrieve all the column from the table ‘ * ’ symbol can be 	  	   used instead of specifying the column_list.</a:t>
            </a:r>
            <a:endParaRPr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696" name="Google Shape;696;p5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697" name="Google Shape;697;p5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698" name="Google Shape;698;p5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99" name="Google Shape;699;p58"/>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703" name="Shape 703"/>
        <p:cNvGrpSpPr/>
        <p:nvPr/>
      </p:nvGrpSpPr>
      <p:grpSpPr>
        <a:xfrm>
          <a:off x="0" y="0"/>
          <a:ext cx="0" cy="0"/>
          <a:chOff x="0" y="0"/>
          <a:chExt cx="0" cy="0"/>
        </a:xfrm>
      </p:grpSpPr>
      <p:sp>
        <p:nvSpPr>
          <p:cNvPr id="704" name="Google Shape;704;p59"/>
          <p:cNvSpPr txBox="1"/>
          <p:nvPr>
            <p:ph type="body" idx="1"/>
          </p:nvPr>
        </p:nvSpPr>
        <p:spPr>
          <a:xfrm>
            <a:off x="396815" y="914400"/>
            <a:ext cx="11593902" cy="567618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8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1:</a:t>
            </a:r>
            <a:r>
              <a:rPr lang="en-US" sz="2200"/>
              <a:t>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all the columns and rows from emp table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 ‘*’ stands from all columns and rows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2: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select retrieve the specific columns from all rows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empno,ename from emp;</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Select command with where clause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ct val="1000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3: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which record holds the salary value 		       greater than 1000;</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WHERE sal&gt; 1000;</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4: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columns empno and ename from emp table which records holds 	        the value as CLERK in job column.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empno, ename from emp WHERE job = ‘CLERK’</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05" name="Google Shape;705;p5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06" name="Google Shape;706;p5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07" name="Google Shape;707;p5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08" name="Google Shape;708;p59"/>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6"/>
          <p:cNvSpPr txBox="1"/>
          <p:nvPr>
            <p:ph type="body" idx="1"/>
          </p:nvPr>
        </p:nvSpPr>
        <p:spPr>
          <a:xfrm>
            <a:off x="138448" y="803588"/>
            <a:ext cx="10515600" cy="56924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DBMS stands for Database Management System.</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is collection of meaningful interrelated information.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76200" algn="l" rtl="0">
              <a:lnSpc>
                <a:spcPct val="90000"/>
              </a:lnSpc>
              <a:spcBef>
                <a:spcPts val="5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DBMS is a collection of set of programs to store and access data in an easy and effective manner from a database</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Need for DBMS: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chemeClr val="dk1"/>
              </a:buClr>
              <a:buSzPts val="28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systems are developed to deal huge amount of data.</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76200" algn="l" rtl="0">
              <a:lnSpc>
                <a:spcPct val="90000"/>
              </a:lnSpc>
              <a:spcBef>
                <a:spcPts val="500"/>
              </a:spcBef>
              <a:spcAft>
                <a:spcPts val="0"/>
              </a:spcAft>
              <a:buClr>
                <a:srgbClr val="C00000"/>
              </a:buClr>
              <a:buSzPts val="2400"/>
              <a:buFont typeface="Noto Sans Symbols"/>
              <a:buNone/>
            </a:pP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to be stored and retrieved for data processing in an effective manner.</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76200" algn="l" rtl="0">
              <a:lnSpc>
                <a:spcPct val="90000"/>
              </a:lnSpc>
              <a:spcBef>
                <a:spcPts val="1000"/>
              </a:spcBef>
              <a:spcAft>
                <a:spcPts val="0"/>
              </a:spcAft>
              <a:buClr>
                <a:srgbClr val="C00000"/>
              </a:buClr>
              <a:buSzPts val="2400"/>
              <a:buFont typeface="Noto Sans Symbols"/>
              <a:buNone/>
            </a:pP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p>
        </p:txBody>
      </p:sp>
      <p:sp>
        <p:nvSpPr>
          <p:cNvPr id="136" name="Google Shape;136;p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37" name="Google Shape;137;p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38" name="Google Shape;138;p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9" name="Google Shape;139;p6"/>
          <p:cNvSpPr/>
          <p:nvPr/>
        </p:nvSpPr>
        <p:spPr>
          <a:xfrm>
            <a:off x="0" y="0"/>
            <a:ext cx="109728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:Introduction and applications of DBMS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712" name="Shape 712"/>
        <p:cNvGrpSpPr/>
        <p:nvPr/>
      </p:nvGrpSpPr>
      <p:grpSpPr>
        <a:xfrm>
          <a:off x="0" y="0"/>
          <a:ext cx="0" cy="0"/>
          <a:chOff x="0" y="0"/>
          <a:chExt cx="0" cy="0"/>
        </a:xfrm>
      </p:grpSpPr>
      <p:sp>
        <p:nvSpPr>
          <p:cNvPr id="713" name="Google Shape;713;p60"/>
          <p:cNvSpPr txBox="1"/>
          <p:nvPr>
            <p:ph type="body" idx="1"/>
          </p:nvPr>
        </p:nvSpPr>
        <p:spPr>
          <a:xfrm>
            <a:off x="838200" y="1009291"/>
            <a:ext cx="10515600" cy="527936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 with order by clause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Example 5 :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in 				 	 ascending order using empno</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empno asc;</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(OR) </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empno;</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Example 6:  </a:t>
            </a: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in 				 	 ascending order using job and empno</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job,empno asc;</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(OR)</a:t>
            </a:r>
            <a:endParaRPr lang="en-US" sz="24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ct val="1000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job,empno;</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NOTE : Ascending order is default condition, no need to specify</a:t>
            </a:r>
            <a:endParaRPr sz="24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14" name="Google Shape;714;p6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15" name="Google Shape;715;p6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16" name="Google Shape;716;p6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17" name="Google Shape;717;p60"/>
          <p:cNvSpPr/>
          <p:nvPr/>
        </p:nvSpPr>
        <p:spPr>
          <a:xfrm>
            <a:off x="0" y="0"/>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61"/>
          <p:cNvSpPr txBox="1"/>
          <p:nvPr>
            <p:ph type="body" idx="1"/>
          </p:nvPr>
        </p:nvSpPr>
        <p:spPr>
          <a:xfrm>
            <a:off x="500332" y="1130048"/>
            <a:ext cx="11585276" cy="524486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Select command with order by clause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7 :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in descending order using 			empno.</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empno desc;</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8: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in descending order using job 		and empno</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job desc,empno desc;</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200"/>
              <a:buNone/>
            </a:pPr>
            <a:endParaRPr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8: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records from emp table in ascending order using job 			and descending order empno</a:t>
            </a:r>
            <a:endParaRPr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 from emp order by job asc,empno desc;</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723" name="Google Shape;723;p6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24" name="Google Shape;724;p6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25" name="Google Shape;725;p6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26" name="Google Shape;726;p61"/>
          <p:cNvSpPr/>
          <p:nvPr/>
        </p:nvSpPr>
        <p:spPr>
          <a:xfrm>
            <a:off x="0" y="17252"/>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30" name="Shape 730"/>
        <p:cNvGrpSpPr/>
        <p:nvPr/>
      </p:nvGrpSpPr>
      <p:grpSpPr>
        <a:xfrm>
          <a:off x="0" y="0"/>
          <a:ext cx="0" cy="0"/>
          <a:chOff x="0" y="0"/>
          <a:chExt cx="0" cy="0"/>
        </a:xfrm>
      </p:grpSpPr>
      <p:sp>
        <p:nvSpPr>
          <p:cNvPr id="731" name="Google Shape;731;p62"/>
          <p:cNvSpPr txBox="1"/>
          <p:nvPr>
            <p:ph type="body" idx="1"/>
          </p:nvPr>
        </p:nvSpPr>
        <p:spPr>
          <a:xfrm>
            <a:off x="803693" y="966159"/>
            <a:ext cx="10850593" cy="54087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SELECT COMMAND</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Select command with group by clause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9: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different jobs from emp table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job from emp group by job;</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900"/>
              <a:buNone/>
            </a:pPr>
            <a:endParaRPr sz="9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10: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different jobs and its average salary from emp table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job, avg(sal) from emp group by job;</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1050"/>
              <a:buNone/>
            </a:pPr>
            <a:endParaRPr sz="105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Select command with group by and having clause</a:t>
            </a:r>
            <a:endParaRPr lang="en-US" sz="22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200"/>
              <a:buNone/>
            </a:pPr>
            <a:r>
              <a:rPr lang="en-US" sz="2200">
                <a:solidFill>
                  <a:srgbClr val="C00000"/>
                </a:solidFill>
                <a:latin typeface="Balthazar" panose="02000506070000020004"/>
                <a:ea typeface="Balthazar" panose="02000506070000020004"/>
                <a:cs typeface="Balthazar" panose="02000506070000020004"/>
                <a:sym typeface="Balthazar" panose="02000506070000020004"/>
              </a:rPr>
              <a:t>Example 11: </a:t>
            </a: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retrieve the different jobs from emp table where the total 				numbers in a group is greater than 2;</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0000FF"/>
              </a:buClr>
              <a:buSzPts val="2200"/>
              <a:buNone/>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SELECT job from emp group by job having count(job) &gt;2;</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200"/>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NOTE : </a:t>
            </a:r>
            <a:r>
              <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Count is built-in group function</a:t>
            </a:r>
            <a:endPar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800"/>
              <a:buNone/>
            </a:pPr>
          </a:p>
        </p:txBody>
      </p:sp>
      <p:sp>
        <p:nvSpPr>
          <p:cNvPr id="732" name="Google Shape;732;p6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33" name="Google Shape;733;p6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34" name="Google Shape;734;p6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35" name="Google Shape;735;p62"/>
          <p:cNvSpPr/>
          <p:nvPr/>
        </p:nvSpPr>
        <p:spPr>
          <a:xfrm>
            <a:off x="0" y="17252"/>
            <a:ext cx="1100730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S-9-10	SLO-1 &amp; SLO-2 :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Lab 2: SQL Data Manipulation Language Commands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739" name="Shape 739"/>
        <p:cNvGrpSpPr/>
        <p:nvPr/>
      </p:nvGrpSpPr>
      <p:grpSpPr>
        <a:xfrm>
          <a:off x="0" y="0"/>
          <a:ext cx="0" cy="0"/>
          <a:chOff x="0" y="0"/>
          <a:chExt cx="0" cy="0"/>
        </a:xfrm>
      </p:grpSpPr>
      <p:sp>
        <p:nvSpPr>
          <p:cNvPr id="740" name="Google Shape;740;p63"/>
          <p:cNvSpPr txBox="1"/>
          <p:nvPr>
            <p:ph type="body" idx="1"/>
          </p:nvPr>
        </p:nvSpPr>
        <p:spPr>
          <a:xfrm>
            <a:off x="519023" y="87192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abstraction is the idea that a database design begins with a high level view and as it approaches implementation level, the level of detail increases.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1970, the American National Standards Institute (ANSI) Standards Planning and Requirements Committee (SPARC) established a framework for database design based on the degrees of abstraction.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ANSI/SPARC architecture is composed of four levels of data abstraction; these levels are external, conceptual, internal, and physical</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41" name="Google Shape;741;p6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42" name="Google Shape;742;p6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43" name="Google Shape;743;p6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44" name="Google Shape;744;p63"/>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&amp; SLO-2 : Degrees of Data Abstraction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745" name="Google Shape;745;p63"/>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Reference : https://databasemanagement.fandom.com/wiki/Degrees_of_Abstraction</a:t>
            </a:r>
            <a:endParaRPr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49" name="Shape 749"/>
        <p:cNvGrpSpPr/>
        <p:nvPr/>
      </p:nvGrpSpPr>
      <p:grpSpPr>
        <a:xfrm>
          <a:off x="0" y="0"/>
          <a:ext cx="0" cy="0"/>
          <a:chOff x="0" y="0"/>
          <a:chExt cx="0" cy="0"/>
        </a:xfrm>
      </p:grpSpPr>
      <p:sp>
        <p:nvSpPr>
          <p:cNvPr id="750" name="Google Shape;750;p64"/>
          <p:cNvSpPr txBox="1"/>
          <p:nvPr>
            <p:ph type="body" idx="1"/>
          </p:nvPr>
        </p:nvSpPr>
        <p:spPr>
          <a:xfrm>
            <a:off x="251604" y="949565"/>
            <a:ext cx="11066252" cy="52442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External Model is the end users' view of the data. The end users view of data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usually applies to their specific business needs and those of  their organizational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unit.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Conceptual Model is the database as seen by the specific DBMS. What sets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 internal model apart from the external and conceptual is its reliance on its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software platform.</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goal in designing the internal model is to achieve logical independence, where the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internal model can be changed without affecting conceptual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chemeClr val="dk1"/>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51" name="Google Shape;751;p6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52" name="Google Shape;752;p6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53" name="Google Shape;753;p6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54" name="Google Shape;754;p64"/>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&amp; SLO-2 : Degrees of Data Abstraction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755" name="Google Shape;755;p64"/>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Reference : https://databasemanagement.fandom.com/wiki/Degrees_of_Abstraction</a:t>
            </a:r>
            <a:endParaRPr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59" name="Shape 759"/>
        <p:cNvGrpSpPr/>
        <p:nvPr/>
      </p:nvGrpSpPr>
      <p:grpSpPr>
        <a:xfrm>
          <a:off x="0" y="0"/>
          <a:ext cx="0" cy="0"/>
          <a:chOff x="0" y="0"/>
          <a:chExt cx="0" cy="0"/>
        </a:xfrm>
      </p:grpSpPr>
      <p:sp>
        <p:nvSpPr>
          <p:cNvPr id="760" name="Google Shape;760;p65"/>
          <p:cNvSpPr txBox="1"/>
          <p:nvPr>
            <p:ph type="body" idx="1"/>
          </p:nvPr>
        </p:nvSpPr>
        <p:spPr>
          <a:xfrm>
            <a:off x="700177" y="1018576"/>
            <a:ext cx="10515600" cy="471799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Physical Model is the final and lowest level of abstraction. This is the model which describe such implementation level design as how the data is stored on media and what media to use. This level of abstraction is reliant on software and hardware.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r>
              <a:rPr lang="en-US" sz="2400"/>
              <a:t>	</a:t>
            </a:r>
            <a:r>
              <a:rPr lang="en-US" sz="2400">
                <a:solidFill>
                  <a:srgbClr val="FF0000"/>
                </a:solidFill>
                <a:latin typeface="Balthazar" panose="02000506070000020004"/>
                <a:ea typeface="Balthazar" panose="02000506070000020004"/>
                <a:cs typeface="Balthazar" panose="02000506070000020004"/>
                <a:sym typeface="Balthazar" panose="02000506070000020004"/>
              </a:rPr>
              <a:t>Note:</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If the rules established by the ANSI/SPARC are followed, the database is easily scalable and upgradeable.</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A common need is for the ease of upgradability in the physical model. </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00000"/>
              </a:lnSpc>
              <a:spcBef>
                <a:spcPts val="500"/>
              </a:spcBef>
              <a:spcAft>
                <a:spcPts val="0"/>
              </a:spcAft>
              <a:buClr>
                <a:srgbClr val="C00000"/>
              </a:buClr>
              <a:buSzPts val="2000"/>
              <a:buFont typeface="Noto Sans Symbols"/>
              <a:buChar char="▪"/>
            </a:pPr>
            <a:r>
              <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As technology improves and as the database grows and needs more processing power and space it is important to be able to upgrade the hardware without worrying about needing to redesign parts or the entire database.</a:t>
            </a:r>
            <a:endParaRPr lang="en-US" sz="20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endParaRPr sz="2400">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endParaRPr sz="2400"/>
          </a:p>
        </p:txBody>
      </p:sp>
      <p:sp>
        <p:nvSpPr>
          <p:cNvPr id="761" name="Google Shape;761;p6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62" name="Google Shape;762;p6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63" name="Google Shape;763;p6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64" name="Google Shape;764;p65"/>
          <p:cNvSpPr/>
          <p:nvPr/>
        </p:nvSpPr>
        <p:spPr>
          <a:xfrm>
            <a:off x="0" y="17252"/>
            <a:ext cx="1100730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S-11	SLO-1 &amp; SLO-2 : Degrees of Data Abstraction</a:t>
            </a:r>
            <a:endParaRPr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765" name="Google Shape;765;p65"/>
          <p:cNvSpPr txBox="1"/>
          <p:nvPr/>
        </p:nvSpPr>
        <p:spPr>
          <a:xfrm>
            <a:off x="0" y="6124753"/>
            <a:ext cx="1219200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rPr>
              <a:t>Reference : https://databasemanagement.fandom.com/wiki/Degrees_of_Abstraction</a:t>
            </a:r>
            <a:endParaRPr sz="1800" i="1">
              <a:solidFill>
                <a:srgbClr val="385623"/>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769" name="Shape 769"/>
        <p:cNvGrpSpPr/>
        <p:nvPr/>
      </p:nvGrpSpPr>
      <p:grpSpPr>
        <a:xfrm>
          <a:off x="0" y="0"/>
          <a:ext cx="0" cy="0"/>
          <a:chOff x="0" y="0"/>
          <a:chExt cx="0" cy="0"/>
        </a:xfrm>
      </p:grpSpPr>
      <p:sp>
        <p:nvSpPr>
          <p:cNvPr id="770" name="Google Shape;770;p66"/>
          <p:cNvSpPr txBox="1"/>
          <p:nvPr>
            <p:ph type="body" idx="1"/>
          </p:nvPr>
        </p:nvSpPr>
        <p:spPr>
          <a:xfrm>
            <a:off x="398253" y="1216984"/>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Users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Naive Users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Application Programmers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Sophisticated Users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Native Users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Specialized Users </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400"/>
              <a:buFont typeface="Noto Sans Symbols"/>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Stand-alone Users</a:t>
            </a:r>
            <a:endParaRPr>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71" name="Google Shape;771;p6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72" name="Google Shape;772;p6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73" name="Google Shape;773;p6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74" name="Google Shape;774;p66"/>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Database Users and DBA</a:t>
            </a: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778" name="Shape 778"/>
        <p:cNvGrpSpPr/>
        <p:nvPr/>
      </p:nvGrpSpPr>
      <p:grpSpPr>
        <a:xfrm>
          <a:off x="0" y="0"/>
          <a:ext cx="0" cy="0"/>
          <a:chOff x="0" y="0"/>
          <a:chExt cx="0" cy="0"/>
        </a:xfrm>
      </p:grpSpPr>
      <p:sp>
        <p:nvSpPr>
          <p:cNvPr id="779" name="Google Shape;779;p67"/>
          <p:cNvSpPr txBox="1"/>
          <p:nvPr>
            <p:ph type="body" idx="1"/>
          </p:nvPr>
        </p:nvSpPr>
        <p:spPr>
          <a:xfrm>
            <a:off x="311988" y="820168"/>
            <a:ext cx="11299167" cy="5166564"/>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Naive Users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Those who don’t have any knowledge about DBMS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Use DBMS applications frequently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Mostly using the internet browser as an interface to access the database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They don’t have any privileges to modify the database, simply use the application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Railway booking users, Clerks in bank accessing database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Application Programmers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457200" lvl="0" indent="-4572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Users who develop DBMS applications.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They are backend programmers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0" indent="-4572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Programs can be written in any programming languages like C++, JAVA, Python, PHP</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80" name="Google Shape;780;p6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81" name="Google Shape;781;p6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82" name="Google Shape;782;p6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83" name="Google Shape;783;p67"/>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Database Users and DBA</a:t>
            </a: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787" name="Shape 787"/>
        <p:cNvGrpSpPr/>
        <p:nvPr/>
      </p:nvGrpSpPr>
      <p:grpSpPr>
        <a:xfrm>
          <a:off x="0" y="0"/>
          <a:ext cx="0" cy="0"/>
          <a:chOff x="0" y="0"/>
          <a:chExt cx="0" cy="0"/>
        </a:xfrm>
      </p:grpSpPr>
      <p:sp>
        <p:nvSpPr>
          <p:cNvPr id="788" name="Google Shape;788;p68"/>
          <p:cNvSpPr txBox="1"/>
          <p:nvPr>
            <p:ph type="body" idx="1"/>
          </p:nvPr>
        </p:nvSpPr>
        <p:spPr>
          <a:xfrm>
            <a:off x="217098" y="897807"/>
            <a:ext cx="11790872" cy="4683484"/>
          </a:xfrm>
          <a:prstGeom prst="rect">
            <a:avLst/>
          </a:prstGeom>
          <a:noFill/>
          <a:ln>
            <a:noFill/>
          </a:ln>
        </p:spPr>
        <p:txBody>
          <a:bodyPr spcFirstLastPara="1" wrap="square" lIns="91425" tIns="45700" rIns="91425" bIns="45700" anchor="t" anchorCtr="0">
            <a:normAutofit/>
          </a:bodyPr>
          <a:lstStyle/>
          <a:p>
            <a:pPr marL="228600" lvl="1" indent="-228600" algn="l" rtl="0">
              <a:lnSpc>
                <a:spcPct val="90000"/>
              </a:lnSpc>
              <a:spcBef>
                <a:spcPts val="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Sophisticated Users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Having knowledge about database and DBMS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They can create their own applications based on requirements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They don’t write codes in any programming languages, but able to manage using queries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 Business Analyst, Researchers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Native Users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These are the users, who use the existing database applications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They don’t write any codes or queries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Example: Library Management Systems, Inventory Control Systems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800"/>
              <a:buNone/>
            </a:pPr>
          </a:p>
        </p:txBody>
      </p:sp>
      <p:sp>
        <p:nvSpPr>
          <p:cNvPr id="789" name="Google Shape;789;p6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90" name="Google Shape;790;p6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791" name="Google Shape;791;p6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92" name="Google Shape;792;p68"/>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Database Users and DBA</a:t>
            </a: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796" name="Shape 796"/>
        <p:cNvGrpSpPr/>
        <p:nvPr/>
      </p:nvGrpSpPr>
      <p:grpSpPr>
        <a:xfrm>
          <a:off x="0" y="0"/>
          <a:ext cx="0" cy="0"/>
          <a:chOff x="0" y="0"/>
          <a:chExt cx="0" cy="0"/>
        </a:xfrm>
      </p:grpSpPr>
      <p:sp>
        <p:nvSpPr>
          <p:cNvPr id="797" name="Google Shape;797;p69"/>
          <p:cNvSpPr txBox="1"/>
          <p:nvPr>
            <p:ph type="body" idx="1"/>
          </p:nvPr>
        </p:nvSpPr>
        <p:spPr>
          <a:xfrm>
            <a:off x="786441" y="1320501"/>
            <a:ext cx="10515600" cy="46834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Specialized Users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101600" algn="l" rtl="0">
              <a:lnSpc>
                <a:spcPct val="90000"/>
              </a:lnSpc>
              <a:spcBef>
                <a:spcPts val="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These are also sophisticated users, but they write special database application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programs.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They are the developers who develop the complex programs to the requirement.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1" indent="-228600" algn="l" rtl="0">
              <a:lnSpc>
                <a:spcPct val="90000"/>
              </a:lnSpc>
              <a:spcBef>
                <a:spcPts val="1000"/>
              </a:spcBef>
              <a:spcAft>
                <a:spcPts val="0"/>
              </a:spcAft>
              <a:buClr>
                <a:schemeClr val="dk1"/>
              </a:buClr>
              <a:buSzPts val="24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a:p>
            <a:pPr marL="228600" lvl="1" indent="-228600" algn="l" rtl="0">
              <a:lnSpc>
                <a:spcPct val="90000"/>
              </a:lnSpc>
              <a:spcBef>
                <a:spcPts val="1000"/>
              </a:spcBef>
              <a:spcAft>
                <a:spcPts val="0"/>
              </a:spcAft>
              <a:buClr>
                <a:srgbClr val="C00000"/>
              </a:buClr>
              <a:buSzPts val="24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Stand-alone Users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5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These users will have a stand-alone database for their personal use.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These kinds of the database will have readymade database packages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00000"/>
              </a:lnSpc>
              <a:spcBef>
                <a:spcPts val="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which will have menus and graphical interfaces.</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98" name="Google Shape;798;p6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799" name="Google Shape;799;p6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00" name="Google Shape;800;p6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01" name="Google Shape;801;p69"/>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Database Users and DBA</a:t>
            </a: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7"/>
          <p:cNvSpPr txBox="1"/>
          <p:nvPr>
            <p:ph type="body" idx="1"/>
          </p:nvPr>
        </p:nvSpPr>
        <p:spPr>
          <a:xfrm>
            <a:off x="386366" y="966807"/>
            <a:ext cx="10967434" cy="50069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Why use DBMS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develop software applications In less time.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independence and efficient use of data.</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uniform data administration.</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data integrity and security.</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concurrent access to data, and data recovery from crashes.</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0000FF"/>
              </a:buClr>
              <a:buSzPts val="2400"/>
              <a:buChar char="•"/>
            </a:pPr>
            <a:r>
              <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use user-friendly declarative query language</a:t>
            </a:r>
            <a:endParaRPr lang="en-US">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p>
        </p:txBody>
      </p:sp>
      <p:sp>
        <p:nvSpPr>
          <p:cNvPr id="145" name="Google Shape;145;p7"/>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46" name="Google Shape;146;p7"/>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47" name="Google Shape;147;p7"/>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8" name="Google Shape;148;p7"/>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:Introduction and applications of DBMS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805" name="Shape 805"/>
        <p:cNvGrpSpPr/>
        <p:nvPr/>
      </p:nvGrpSpPr>
      <p:grpSpPr>
        <a:xfrm>
          <a:off x="0" y="0"/>
          <a:ext cx="0" cy="0"/>
          <a:chOff x="0" y="0"/>
          <a:chExt cx="0" cy="0"/>
        </a:xfrm>
      </p:grpSpPr>
      <p:sp>
        <p:nvSpPr>
          <p:cNvPr id="806" name="Google Shape;806;p70"/>
          <p:cNvSpPr txBox="1"/>
          <p:nvPr>
            <p:ph type="body" idx="1"/>
          </p:nvPr>
        </p:nvSpPr>
        <p:spPr>
          <a:xfrm>
            <a:off x="336429" y="871268"/>
            <a:ext cx="11619781" cy="536563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Database Administrator ( DBA)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DBA is a person or a group who define and manage the database in all three levels.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DBA can create / modify /remove the users based on the requirements.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DBA is the super user having all the privileges of DBMS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Responsibilities of DBA</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Install the Database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Upgrade the Database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Design and Implementation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Database tuning</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Migrating the Database</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 Management</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Backup and Recovery</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Security of the Database in all access points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Documentation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None/>
            </a:pPr>
          </a:p>
        </p:txBody>
      </p:sp>
      <p:sp>
        <p:nvSpPr>
          <p:cNvPr id="807" name="Google Shape;807;p70"/>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08" name="Google Shape;808;p70"/>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09" name="Google Shape;809;p70"/>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10" name="Google Shape;810;p70"/>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S-12	SLO-1 &amp; SLO-2 : Database Users and DBA</a:t>
            </a:r>
            <a:r>
              <a:rPr lang="en-US" sz="2400">
                <a:solidFill>
                  <a:srgbClr val="FF0000"/>
                </a:solidFill>
                <a:latin typeface="Balthazar" panose="02000506070000020004"/>
                <a:ea typeface="Balthazar" panose="02000506070000020004"/>
                <a:cs typeface="Balthazar" panose="02000506070000020004"/>
                <a:sym typeface="Balthazar" panose="02000506070000020004"/>
              </a:rPr>
              <a:t> </a:t>
            </a:r>
            <a:endParaRPr lang="en-US"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814" name="Shape 814"/>
        <p:cNvGrpSpPr/>
        <p:nvPr/>
      </p:nvGrpSpPr>
      <p:grpSpPr>
        <a:xfrm>
          <a:off x="0" y="0"/>
          <a:ext cx="0" cy="0"/>
          <a:chOff x="0" y="0"/>
          <a:chExt cx="0" cy="0"/>
        </a:xfrm>
      </p:grpSpPr>
      <p:sp>
        <p:nvSpPr>
          <p:cNvPr id="815" name="Google Shape;815;p71"/>
          <p:cNvSpPr txBox="1"/>
          <p:nvPr>
            <p:ph type="body" idx="1"/>
          </p:nvPr>
        </p:nvSpPr>
        <p:spPr>
          <a:xfrm>
            <a:off x="268857" y="89780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common language is Structured Query Language</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50000"/>
              </a:lnSpc>
              <a:spcBef>
                <a:spcPts val="1000"/>
              </a:spcBef>
              <a:spcAft>
                <a:spcPts val="0"/>
              </a:spcAft>
              <a:buClr>
                <a:srgbClr val="0000FF"/>
              </a:buClr>
              <a:buSzPts val="2400"/>
              <a:buNone/>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categorized into three types based on operations</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2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Definition Language (DDL)        – To specify the database 							      schema</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Manipulation Language (DML) –  To express the database 							      queries and updates. </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110000"/>
              </a:lnSpc>
              <a:spcBef>
                <a:spcPts val="1000"/>
              </a:spcBef>
              <a:spcAft>
                <a:spcPts val="0"/>
              </a:spcAft>
              <a:buClr>
                <a:srgbClr val="C00000"/>
              </a:buClr>
              <a:buSzPts val="24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Control Language (DCL)            -  To manage the database 							      operations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16" name="Google Shape;816;p71"/>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17" name="Google Shape;817;p71"/>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18" name="Google Shape;818;p71"/>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19" name="Google Shape;819;p71"/>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S-13	SLO-1 &amp; SLO-2 : Database Languages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823" name="Shape 823"/>
        <p:cNvGrpSpPr/>
        <p:nvPr/>
      </p:nvGrpSpPr>
      <p:grpSpPr>
        <a:xfrm>
          <a:off x="0" y="0"/>
          <a:ext cx="0" cy="0"/>
          <a:chOff x="0" y="0"/>
          <a:chExt cx="0" cy="0"/>
        </a:xfrm>
      </p:grpSpPr>
      <p:sp>
        <p:nvSpPr>
          <p:cNvPr id="824" name="Google Shape;824;p72"/>
          <p:cNvSpPr txBox="1"/>
          <p:nvPr>
            <p:ph type="body" idx="1"/>
          </p:nvPr>
        </p:nvSpPr>
        <p:spPr>
          <a:xfrm>
            <a:off x="207034" y="1043796"/>
            <a:ext cx="10515600" cy="42614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Data Definition Language (DDL)</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 specify the storage structure and access methods used by the database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system by a set of statements in a special type of DDL called a data storage and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definition language.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values stored in a database must satisfy certain constraints to maintain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consistency and reliability</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25" name="Google Shape;825;p72"/>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26" name="Google Shape;826;p72"/>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27" name="Google Shape;827;p72"/>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28" name="Google Shape;828;p72"/>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S-13	SLO-1 &amp; SLO-2 : Database Languages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832" name="Shape 832"/>
        <p:cNvGrpSpPr/>
        <p:nvPr/>
      </p:nvGrpSpPr>
      <p:grpSpPr>
        <a:xfrm>
          <a:off x="0" y="0"/>
          <a:ext cx="0" cy="0"/>
          <a:chOff x="0" y="0"/>
          <a:chExt cx="0" cy="0"/>
        </a:xfrm>
      </p:grpSpPr>
      <p:sp>
        <p:nvSpPr>
          <p:cNvPr id="833" name="Google Shape;833;p73"/>
          <p:cNvSpPr txBox="1"/>
          <p:nvPr>
            <p:ph type="body" idx="1"/>
          </p:nvPr>
        </p:nvSpPr>
        <p:spPr>
          <a:xfrm>
            <a:off x="241540" y="577970"/>
            <a:ext cx="11395494" cy="56934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Data Definition Language (DDL)</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None/>
            </a:pPr>
            <a:r>
              <a:rPr lang="en-US" sz="2600">
                <a:solidFill>
                  <a:srgbClr val="C00000"/>
                </a:solidFill>
                <a:latin typeface="Balthazar" panose="02000506070000020004"/>
                <a:ea typeface="Balthazar" panose="02000506070000020004"/>
                <a:cs typeface="Balthazar" panose="02000506070000020004"/>
                <a:sym typeface="Balthazar" panose="02000506070000020004"/>
              </a:rPr>
              <a:t>Different types of constraints</a:t>
            </a:r>
            <a:endParaRPr lang="en-US" sz="26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Domain Constraints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types , Not Null, Check ,Unique, Primary key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Referential Integrity constraints</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Foreign key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Assertions </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Any condition that the database must satisfy.</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Domain and Referential Integrity constraints are special forms of assertion.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User 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Read 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 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Update 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Delete Authorization</a:t>
            </a:r>
            <a:endParaRPr lang="en-US" sz="22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FF0000"/>
              </a:buClr>
              <a:buSzPct val="100000"/>
              <a:buNone/>
            </a:pPr>
            <a:r>
              <a:rPr lang="en-US" sz="2200">
                <a:solidFill>
                  <a:srgbClr val="FF0000"/>
                </a:solidFill>
                <a:latin typeface="Balthazar" panose="02000506070000020004"/>
                <a:ea typeface="Balthazar" panose="02000506070000020004"/>
                <a:cs typeface="Balthazar" panose="02000506070000020004"/>
                <a:sym typeface="Balthazar" panose="02000506070000020004"/>
              </a:rPr>
              <a:t>Note </a:t>
            </a:r>
            <a:r>
              <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rPr>
              <a:t>: The output of the DDL will be stored in Data Dictionary which contains all the 	details about the data, like meta-data </a:t>
            </a:r>
            <a:endParaRPr lang="en-US" sz="2200">
              <a:solidFill>
                <a:srgbClr val="FF0000"/>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ct val="100000"/>
              <a:buNone/>
            </a:pPr>
          </a:p>
        </p:txBody>
      </p:sp>
      <p:sp>
        <p:nvSpPr>
          <p:cNvPr id="834" name="Google Shape;834;p73"/>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35" name="Google Shape;835;p73"/>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36" name="Google Shape;836;p73"/>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37" name="Google Shape;837;p73"/>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S-13	SLO-1 &amp; SLO-2 : Database Languages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841" name="Shape 841"/>
        <p:cNvGrpSpPr/>
        <p:nvPr/>
      </p:nvGrpSpPr>
      <p:grpSpPr>
        <a:xfrm>
          <a:off x="0" y="0"/>
          <a:ext cx="0" cy="0"/>
          <a:chOff x="0" y="0"/>
          <a:chExt cx="0" cy="0"/>
        </a:xfrm>
      </p:grpSpPr>
      <p:sp>
        <p:nvSpPr>
          <p:cNvPr id="842" name="Google Shape;842;p74"/>
          <p:cNvSpPr txBox="1"/>
          <p:nvPr>
            <p:ph type="body" idx="1"/>
          </p:nvPr>
        </p:nvSpPr>
        <p:spPr>
          <a:xfrm>
            <a:off x="208472" y="630387"/>
            <a:ext cx="10515600" cy="348441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Data Manipulation Language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Enables users to access or manipulate data as organized by the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appropriate data model.</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followings are the different types of access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Retrieval of information stored in the database ( SELECT)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Insertion of new information into the database (INSERT)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Deletion of information from the database (DELETE)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150000"/>
              </a:lnSpc>
              <a:spcBef>
                <a:spcPts val="500"/>
              </a:spcBef>
              <a:spcAft>
                <a:spcPts val="0"/>
              </a:spcAft>
              <a:buClr>
                <a:srgbClr val="C00000"/>
              </a:buClr>
              <a:buSzPts val="2000"/>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Modification of information stored in the database (UPDATE)</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43" name="Google Shape;843;p74"/>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44" name="Google Shape;844;p74"/>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45" name="Google Shape;845;p74"/>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46" name="Google Shape;846;p74"/>
          <p:cNvSpPr/>
          <p:nvPr/>
        </p:nvSpPr>
        <p:spPr>
          <a:xfrm>
            <a:off x="0" y="17252"/>
            <a:ext cx="110073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S-13	SLO-1 &amp; SLO-2 : Database Languages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847" name="Google Shape;847;p74"/>
          <p:cNvSpPr txBox="1"/>
          <p:nvPr/>
        </p:nvSpPr>
        <p:spPr>
          <a:xfrm>
            <a:off x="181155" y="4123427"/>
            <a:ext cx="10541479" cy="2246769"/>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There are basically two types: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27000" algn="l" rtl="0">
              <a:spcBef>
                <a:spcPts val="0"/>
              </a:spcBef>
              <a:spcAft>
                <a:spcPts val="0"/>
              </a:spcAft>
              <a:buClr>
                <a:srgbClr val="C00000"/>
              </a:buClr>
              <a:buSzPts val="2000"/>
              <a:buFont typeface="Arial" panose="020B0604020202020204"/>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Procedural DMLs require a user to specify what data are needed and how to</a:t>
            </a:r>
            <a:endPar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get those data.</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Clr>
                <a:srgbClr val="C00000"/>
              </a:buClr>
              <a:buSzPts val="2000"/>
              <a:buFont typeface="Arial" panose="020B0604020202020204"/>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marR="0" lvl="1" indent="-127000" algn="l" rtl="0">
              <a:spcBef>
                <a:spcPts val="0"/>
              </a:spcBef>
              <a:spcAft>
                <a:spcPts val="0"/>
              </a:spcAft>
              <a:buClr>
                <a:srgbClr val="C00000"/>
              </a:buClr>
              <a:buSzPts val="2000"/>
              <a:buFont typeface="Arial" panose="020B0604020202020204"/>
              <a:buChar char="•"/>
            </a:pPr>
            <a:r>
              <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Declarative DMLs (also referred to as nonprocedural DMLs) require a user to</a:t>
            </a:r>
            <a:endParaRPr lang="en-US" sz="2000" b="0" i="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l" rtl="0">
              <a:spcBef>
                <a:spcPts val="0"/>
              </a:spcBef>
              <a:spcAft>
                <a:spcPts val="0"/>
              </a:spcAft>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specify what data are needed without specifying how to get those data.</a:t>
            </a: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851" name="Shape 851"/>
        <p:cNvGrpSpPr/>
        <p:nvPr/>
      </p:nvGrpSpPr>
      <p:grpSpPr>
        <a:xfrm>
          <a:off x="0" y="0"/>
          <a:ext cx="0" cy="0"/>
          <a:chOff x="0" y="0"/>
          <a:chExt cx="0" cy="0"/>
        </a:xfrm>
      </p:grpSpPr>
      <p:sp>
        <p:nvSpPr>
          <p:cNvPr id="852" name="Google Shape;852;p75"/>
          <p:cNvSpPr txBox="1"/>
          <p:nvPr>
            <p:ph type="body" idx="1"/>
          </p:nvPr>
        </p:nvSpPr>
        <p:spPr>
          <a:xfrm>
            <a:off x="217097" y="1233576"/>
            <a:ext cx="11359551" cy="5124091"/>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Clr>
                <a:srgbClr val="C00000"/>
              </a:buClr>
              <a:buSzPct val="1000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Data Control Languages</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140970" algn="l" rtl="0">
              <a:lnSpc>
                <a:spcPct val="150000"/>
              </a:lnSpc>
              <a:spcBef>
                <a:spcPts val="1000"/>
              </a:spcBef>
              <a:spcAft>
                <a:spcPts val="0"/>
              </a:spcAft>
              <a:buClr>
                <a:srgbClr val="C00000"/>
              </a:buClr>
              <a:buSzPct val="100000"/>
              <a:buFont typeface="Noto Sans Symbols"/>
              <a:buChar char="✔"/>
            </a:pPr>
            <a:r>
              <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Used to give / get back / control the privileges of an object by the owner</a:t>
            </a:r>
            <a:endParaRPr lang="en-US"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GRANT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give access privileges of an object to other user by the owner</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Syntax :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GRANT [ ALL / INSERT /UPDATE /DELETE /SELECT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on &lt;OBJECT_NAME&gt; to &lt;USER_NAME&gt;;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GRANT all on emp to scott;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REVOKE :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get back all the privileges from the user who has been granted</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Syntax : </a:t>
            </a: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REVOKE [ ALL / INSERT /UPDATE /DELETE /SELECT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0000FF"/>
              </a:buClr>
              <a:buSzPct val="100000"/>
              <a:buNone/>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on &lt;OBJECT_NAME&gt; from &lt;USER_NAME&gt;;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50000"/>
              </a:lnSpc>
              <a:spcBef>
                <a:spcPts val="1000"/>
              </a:spcBef>
              <a:spcAft>
                <a:spcPts val="0"/>
              </a:spcAft>
              <a:buClr>
                <a:srgbClr val="C00000"/>
              </a:buClr>
              <a:buSzPct val="100000"/>
              <a:buNone/>
            </a:pPr>
            <a:r>
              <a:rPr lang="en-US" sz="2000">
                <a:solidFill>
                  <a:srgbClr val="C00000"/>
                </a:solidFill>
                <a:latin typeface="Balthazar" panose="02000506070000020004"/>
                <a:ea typeface="Balthazar" panose="02000506070000020004"/>
                <a:cs typeface="Balthazar" panose="02000506070000020004"/>
                <a:sym typeface="Balthazar" panose="02000506070000020004"/>
              </a:rPr>
              <a:t>Example: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REVOKE all on emp from scott;</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1000"/>
              </a:spcBef>
              <a:spcAft>
                <a:spcPts val="0"/>
              </a:spcAft>
              <a:buClr>
                <a:schemeClr val="dk1"/>
              </a:buClr>
              <a:buSzPct val="100000"/>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853" name="Google Shape;853;p75"/>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54" name="Google Shape;854;p75"/>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55" name="Google Shape;855;p75"/>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56" name="Google Shape;856;p75"/>
          <p:cNvSpPr/>
          <p:nvPr/>
        </p:nvSpPr>
        <p:spPr>
          <a:xfrm>
            <a:off x="0" y="17252"/>
            <a:ext cx="11257472"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S-14-15SLO-1 &amp; SLO-2 : Lab 3: SQL Data Control Language 						 commands and Transaction control 				                         commands to the sample exercises</a:t>
            </a:r>
            <a:endParaRPr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860" name="Shape 860"/>
        <p:cNvGrpSpPr/>
        <p:nvPr/>
      </p:nvGrpSpPr>
      <p:grpSpPr>
        <a:xfrm>
          <a:off x="0" y="0"/>
          <a:ext cx="0" cy="0"/>
          <a:chOff x="0" y="0"/>
          <a:chExt cx="0" cy="0"/>
        </a:xfrm>
      </p:grpSpPr>
      <p:sp>
        <p:nvSpPr>
          <p:cNvPr id="861" name="Google Shape;861;p76"/>
          <p:cNvSpPr txBox="1"/>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400"/>
              <a:buNone/>
            </a:pPr>
            <a:r>
              <a:rPr lang="en-US" sz="2400">
                <a:solidFill>
                  <a:srgbClr val="C00000"/>
                </a:solidFill>
                <a:latin typeface="Balthazar" panose="02000506070000020004"/>
                <a:ea typeface="Balthazar" panose="02000506070000020004"/>
                <a:cs typeface="Balthazar" panose="02000506070000020004"/>
                <a:sym typeface="Balthazar" panose="02000506070000020004"/>
              </a:rPr>
              <a:t>Transaction Control Language</a:t>
            </a:r>
            <a:endParaRPr lang="en-US"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chemeClr val="dk1"/>
              </a:buClr>
              <a:buSzPts val="2400"/>
              <a:buNone/>
            </a:pPr>
            <a:endParaRPr sz="2400">
              <a:solidFill>
                <a:srgbClr val="C00000"/>
              </a:solidFill>
              <a:latin typeface="Balthazar" panose="02000506070000020004"/>
              <a:ea typeface="Balthazar" panose="02000506070000020004"/>
              <a:cs typeface="Balthazar" panose="02000506070000020004"/>
              <a:sym typeface="Balthazar" panose="02000506070000020004"/>
            </a:endParaRPr>
          </a:p>
          <a:p>
            <a:pPr marL="228600" lvl="0" indent="-228600" algn="l" rtl="0">
              <a:lnSpc>
                <a:spcPct val="90000"/>
              </a:lnSpc>
              <a:spcBef>
                <a:spcPts val="1000"/>
              </a:spcBef>
              <a:spcAft>
                <a:spcPts val="0"/>
              </a:spcAft>
              <a:buClr>
                <a:srgbClr val="C00000"/>
              </a:buClr>
              <a:buSzPts val="2000"/>
              <a:buFont typeface="Noto Sans Symbols"/>
              <a:buChar char="✔"/>
            </a:pP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 control the database operation</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101600" algn="l" rtl="0">
              <a:lnSpc>
                <a:spcPct val="90000"/>
              </a:lnSpc>
              <a:spcBef>
                <a:spcPts val="1000"/>
              </a:spcBef>
              <a:spcAft>
                <a:spcPts val="0"/>
              </a:spcAft>
              <a:buClr>
                <a:srgbClr val="C00000"/>
              </a:buClr>
              <a:buSzPts val="2000"/>
              <a:buFont typeface="Noto Sans Symbols"/>
              <a:buNone/>
            </a:pPr>
            <a:endParaRPr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COMMIT:</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Commits a Transaction. Save the changes permanently , can’t 			   rollback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None/>
            </a:pP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ROLLBACK: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Rollbacks a transaction in case of any error occurs.</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101600" algn="l" rtl="0">
              <a:lnSpc>
                <a:spcPct val="90000"/>
              </a:lnSpc>
              <a:spcBef>
                <a:spcPts val="500"/>
              </a:spcBef>
              <a:spcAft>
                <a:spcPts val="0"/>
              </a:spcAft>
              <a:buClr>
                <a:srgbClr val="C00000"/>
              </a:buClr>
              <a:buSzPts val="2000"/>
              <a:buNone/>
            </a:pPr>
            <a:endParaRPr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ts val="2000"/>
              <a:buChar char="•"/>
            </a:pPr>
            <a:r>
              <a:rPr lang="en-US" sz="2000">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SAVEPOINT: </a:t>
            </a:r>
            <a:r>
              <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Sets a savepoint within a transaction. Rolled back from the 			      specified savepoint </a:t>
            </a:r>
            <a:endParaRPr lang="en-US" sz="2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800"/>
              <a:buNone/>
            </a:pPr>
          </a:p>
        </p:txBody>
      </p:sp>
      <p:sp>
        <p:nvSpPr>
          <p:cNvPr id="862" name="Google Shape;862;p76"/>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863" name="Google Shape;863;p76"/>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864" name="Google Shape;864;p76"/>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65" name="Google Shape;865;p76"/>
          <p:cNvSpPr/>
          <p:nvPr/>
        </p:nvSpPr>
        <p:spPr>
          <a:xfrm>
            <a:off x="0" y="17252"/>
            <a:ext cx="11257472"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Balthazar" panose="02000506070000020004"/>
                <a:ea typeface="Balthazar" panose="02000506070000020004"/>
                <a:cs typeface="Balthazar" panose="02000506070000020004"/>
                <a:sym typeface="Balthazar" panose="02000506070000020004"/>
              </a:rPr>
              <a:t>S-14-15SLO-1 &amp; SLO-2 : Lab 3: SQL Data Control Language 						 commands and Transaction control 				                         commands to the sample exercises</a:t>
            </a:r>
            <a:endParaRPr sz="24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4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8"/>
          <p:cNvSpPr txBox="1"/>
          <p:nvPr>
            <p:ph type="body" idx="1"/>
          </p:nvPr>
        </p:nvSpPr>
        <p:spPr>
          <a:xfrm>
            <a:off x="0" y="606042"/>
            <a:ext cx="4390623" cy="721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rPr>
              <a:t>Applications of DBMS</a:t>
            </a:r>
            <a:endParaRPr lang="en-US">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ts val="2800"/>
              <a:buNone/>
            </a:pPr>
            <a:endParaRPr>
              <a:solidFill>
                <a:srgbClr val="C00000"/>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154" name="Google Shape;154;p8"/>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55" name="Google Shape;155;p8"/>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56" name="Google Shape;156;p8"/>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7" name="Google Shape;157;p8"/>
          <p:cNvSpPr/>
          <p:nvPr/>
        </p:nvSpPr>
        <p:spPr>
          <a:xfrm>
            <a:off x="0" y="0"/>
            <a:ext cx="10972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Balthazar" panose="02000506070000020004"/>
                <a:ea typeface="Balthazar" panose="02000506070000020004"/>
                <a:cs typeface="Balthazar" panose="02000506070000020004"/>
                <a:sym typeface="Balthazar" panose="02000506070000020004"/>
              </a:rPr>
              <a:t>S-2 	SLO-1 :Introduction and applications of DBMS</a:t>
            </a:r>
            <a:endParaRPr lang="en-US" sz="2800">
              <a:solidFill>
                <a:srgbClr val="FF0000"/>
              </a:solidFill>
              <a:latin typeface="Balthazar" panose="02000506070000020004"/>
              <a:ea typeface="Balthazar" panose="02000506070000020004"/>
              <a:cs typeface="Balthazar" panose="02000506070000020004"/>
              <a:sym typeface="Balthazar" panose="02000506070000020004"/>
            </a:endParaRPr>
          </a:p>
          <a:p>
            <a:pPr marL="0" marR="0" lvl="0" indent="0" algn="l" rtl="0">
              <a:spcBef>
                <a:spcPts val="0"/>
              </a:spcBef>
              <a:spcAft>
                <a:spcPts val="0"/>
              </a:spcAft>
              <a:buNone/>
            </a:pPr>
            <a:endParaRPr sz="2800">
              <a:solidFill>
                <a:srgbClr val="FF0000"/>
              </a:solidFill>
              <a:latin typeface="Balthazar" panose="02000506070000020004"/>
              <a:ea typeface="Balthazar" panose="02000506070000020004"/>
              <a:cs typeface="Balthazar" panose="02000506070000020004"/>
              <a:sym typeface="Balthazar" panose="02000506070000020004"/>
            </a:endParaRPr>
          </a:p>
        </p:txBody>
      </p:sp>
      <p:graphicFrame>
        <p:nvGraphicFramePr>
          <p:cNvPr id="158" name="Google Shape;158;p8"/>
          <p:cNvGraphicFramePr/>
          <p:nvPr/>
        </p:nvGraphicFramePr>
        <p:xfrm>
          <a:off x="38636" y="1150772"/>
          <a:ext cx="12153375" cy="3345075"/>
        </p:xfrm>
        <a:graphic>
          <a:graphicData uri="http://schemas.openxmlformats.org/drawingml/2006/table">
            <a:tbl>
              <a:tblPr firstRow="1" bandRow="1">
                <a:noFill/>
                <a:tableStyleId>{D48E6FD9-7549-4A28-98FC-8A6A18AADEEE}</a:tableStyleId>
              </a:tblPr>
              <a:tblGrid>
                <a:gridCol w="2938025"/>
                <a:gridCol w="9215350"/>
              </a:tblGrid>
              <a:tr h="378275">
                <a:tc>
                  <a:txBody>
                    <a:bodyPr/>
                    <a:lstStyle/>
                    <a:p>
                      <a:pPr marL="0" marR="0" lvl="0" indent="0" algn="ctr" rtl="0">
                        <a:spcBef>
                          <a:spcPts val="0"/>
                        </a:spcBef>
                        <a:spcAft>
                          <a:spcPts val="0"/>
                        </a:spcAft>
                        <a:buNone/>
                      </a:pPr>
                      <a:r>
                        <a:rPr lang="en-US" sz="2100" u="none" strike="noStrike" cap="none">
                          <a:latin typeface="Bookman Old Style" panose="02050604050505020204"/>
                          <a:ea typeface="Bookman Old Style" panose="02050604050505020204"/>
                          <a:cs typeface="Bookman Old Style" panose="02050604050505020204"/>
                          <a:sym typeface="Bookman Old Style" panose="02050604050505020204"/>
                        </a:rPr>
                        <a:t>Domain</a:t>
                      </a:r>
                      <a:endParaRPr sz="21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c>
                  <a:txBody>
                    <a:bodyPr/>
                    <a:lstStyle/>
                    <a:p>
                      <a:pPr marL="0" marR="0" lvl="0" indent="0" algn="ctr" rtl="0">
                        <a:spcBef>
                          <a:spcPts val="0"/>
                        </a:spcBef>
                        <a:spcAft>
                          <a:spcPts val="0"/>
                        </a:spcAft>
                        <a:buNone/>
                      </a:pPr>
                      <a:r>
                        <a:rPr lang="en-US" sz="2100" u="none" strike="noStrike" cap="none">
                          <a:latin typeface="Bookman Old Style" panose="02050604050505020204"/>
                          <a:ea typeface="Bookman Old Style" panose="02050604050505020204"/>
                          <a:cs typeface="Bookman Old Style" panose="02050604050505020204"/>
                          <a:sym typeface="Bookman Old Style" panose="02050604050505020204"/>
                        </a:rPr>
                        <a:t>Usage of DBMS</a:t>
                      </a:r>
                      <a:endParaRPr sz="21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tc>
              </a:tr>
              <a:tr h="370850">
                <a:tc>
                  <a:txBody>
                    <a:bodyPr/>
                    <a:lstStyle/>
                    <a:p>
                      <a:pPr marL="0" marR="0" lvl="0" indent="0" algn="l" rtl="0">
                        <a:spcBef>
                          <a:spcPts val="0"/>
                        </a:spcBef>
                        <a:spcAft>
                          <a:spcPts val="0"/>
                        </a:spcAft>
                        <a:buNone/>
                      </a:pPr>
                      <a:r>
                        <a:rPr lang="en-US" sz="2100" u="none" strike="noStrike" cap="none">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Banking</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Managing</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customer information, account activities, payments, deposits, loans, etc.</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Transportation</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Maintain</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and Manage the Passenger Manifesto, </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reservations and schedule information.</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Universities</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Student information, course registrations, colleges and grades.</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Telecommunication</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helps to keep call records, monthly bills, maintaining balances, etc.</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Finance</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storing information about stock, sales, and purchases of financial instruments like stocks and bonds.</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Sales</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To</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store customer details , product details &amp; sales information.</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Manufacturing</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It is used for the management of supply chain and for tracking production of items. Inventories status in warehouses.</a:t>
                      </a:r>
                      <a:endPar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r h="370850">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Social</a:t>
                      </a: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 Media</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c>
                  <a:txBody>
                    <a:bodyPr/>
                    <a:lstStyle/>
                    <a:p>
                      <a:pPr marL="0" marR="0" lvl="0" indent="0" algn="l" rtl="0">
                        <a:spcBef>
                          <a:spcPts val="0"/>
                        </a:spcBef>
                        <a:spcAft>
                          <a:spcPts val="0"/>
                        </a:spcAft>
                        <a:buNone/>
                      </a:pPr>
                      <a:r>
                        <a:rPr lang="en-US"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Manage the user accounts, Security, Data access</a:t>
                      </a:r>
                      <a:endParaRPr sz="21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txBody>
                  <a:tcPr marL="91450" marR="91450" marT="45725" marB="457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9"/>
          <p:cNvSpPr txBox="1"/>
          <p:nvPr>
            <p:ph type="body" idx="1"/>
          </p:nvPr>
        </p:nvSpPr>
        <p:spPr>
          <a:xfrm>
            <a:off x="314460" y="892641"/>
            <a:ext cx="10915918" cy="5615189"/>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C00000"/>
              </a:buClr>
              <a:buSzPct val="100000"/>
              <a:buNone/>
            </a:pPr>
            <a:r>
              <a:rPr lang="en-US">
                <a:solidFill>
                  <a:srgbClr val="C00000"/>
                </a:solidFill>
                <a:latin typeface="Balthazar" panose="02000506070000020004"/>
                <a:ea typeface="Balthazar" panose="02000506070000020004"/>
                <a:cs typeface="Balthazar" panose="02000506070000020004"/>
                <a:sym typeface="Balthazar" panose="02000506070000020004"/>
              </a:rPr>
              <a:t>Purpose of DBMS:</a:t>
            </a:r>
            <a:endParaRPr lang="en-US">
              <a:solidFill>
                <a:srgbClr val="C00000"/>
              </a:solidFill>
              <a:latin typeface="Balthazar" panose="02000506070000020004"/>
              <a:ea typeface="Balthazar" panose="02000506070000020004"/>
              <a:cs typeface="Balthazar" panose="02000506070000020004"/>
              <a:sym typeface="Balthazar" panose="02000506070000020004"/>
            </a:endParaRPr>
          </a:p>
          <a:p>
            <a:pPr marL="0" lvl="0" indent="0" algn="l" rtl="0">
              <a:lnSpc>
                <a:spcPct val="90000"/>
              </a:lnSpc>
              <a:spcBef>
                <a:spcPts val="1000"/>
              </a:spcBef>
              <a:spcAft>
                <a:spcPts val="0"/>
              </a:spcAft>
              <a:buClr>
                <a:srgbClr val="0000FF"/>
              </a:buClr>
              <a:buSzPct val="100000"/>
              <a:buNone/>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purpose of DBMS is to transform the following −</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sz="10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into information.</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Raw fact is converted into Meaningful information</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The data ‘1000’ is converted into INR = ‘1000’</a:t>
            </a:r>
            <a:endParaRPr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Information into knowledge.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Using the information or comparing the information , can easily develop knowledge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For Example:</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INR 75 = 1 USD</a:t>
            </a:r>
            <a:endPar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INR100 = 1.17 EURO</a:t>
            </a:r>
            <a:endPar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01930" algn="l" rtl="0">
              <a:lnSpc>
                <a:spcPct val="90000"/>
              </a:lnSpc>
              <a:spcBef>
                <a:spcPts val="500"/>
              </a:spcBef>
              <a:spcAft>
                <a:spcPts val="0"/>
              </a:spcAft>
              <a:buClr>
                <a:schemeClr val="dk1"/>
              </a:buClr>
              <a:buSzPct val="100000"/>
              <a:buNone/>
            </a:pPr>
            <a:endParaRPr sz="6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228600" lvl="0" indent="-228600" algn="l" rtl="0">
              <a:lnSpc>
                <a:spcPct val="90000"/>
              </a:lnSpc>
              <a:spcBef>
                <a:spcPts val="1000"/>
              </a:spcBef>
              <a:spcAft>
                <a:spcPts val="0"/>
              </a:spcAft>
              <a:buClr>
                <a:srgbClr val="C00000"/>
              </a:buClr>
              <a:buSzPct val="100000"/>
              <a:buFont typeface="Noto Sans Symbols"/>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Knowledge to the action.</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Can predict the USD , EURO value in the mere future from history of information</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1900 what is the equivalent of INR for USD</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685800" lvl="1" indent="-228600" algn="l" rtl="0">
              <a:lnSpc>
                <a:spcPct val="90000"/>
              </a:lnSpc>
              <a:spcBef>
                <a:spcPts val="500"/>
              </a:spcBef>
              <a:spcAft>
                <a:spcPts val="0"/>
              </a:spcAft>
              <a:buClr>
                <a:srgbClr val="C00000"/>
              </a:buClr>
              <a:buSzPct val="100000"/>
              <a:buChar char="•"/>
            </a:pPr>
            <a:r>
              <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 1950, 2000, etc.,</a:t>
            </a:r>
            <a:endParaRPr lang="en-US" sz="29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1143000" lvl="2" indent="-228600" algn="l" rtl="0">
              <a:lnSpc>
                <a:spcPct val="90000"/>
              </a:lnSpc>
              <a:spcBef>
                <a:spcPts val="500"/>
              </a:spcBef>
              <a:spcAft>
                <a:spcPts val="0"/>
              </a:spcAft>
              <a:buClr>
                <a:srgbClr val="C00000"/>
              </a:buClr>
              <a:buSzPct val="100000"/>
              <a:buChar char="•"/>
            </a:pPr>
            <a:r>
              <a:rPr lang="en-US"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What will be the equivalent value in 2030?</a:t>
            </a:r>
            <a:endParaRPr sz="25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90000"/>
              </a:lnSpc>
              <a:spcBef>
                <a:spcPts val="1000"/>
              </a:spcBef>
              <a:spcAft>
                <a:spcPts val="0"/>
              </a:spcAft>
              <a:buClr>
                <a:schemeClr val="dk1"/>
              </a:buClr>
              <a:buSzPct val="100000"/>
              <a:buNone/>
            </a:pPr>
            <a:endParaRPr>
              <a:solidFill>
                <a:srgbClr val="C00000"/>
              </a:solidFill>
              <a:latin typeface="Balthazar" panose="02000506070000020004"/>
              <a:ea typeface="Balthazar" panose="02000506070000020004"/>
              <a:cs typeface="Balthazar" panose="02000506070000020004"/>
              <a:sym typeface="Balthazar" panose="02000506070000020004"/>
            </a:endParaRPr>
          </a:p>
        </p:txBody>
      </p:sp>
      <p:sp>
        <p:nvSpPr>
          <p:cNvPr id="164" name="Google Shape;164;p9"/>
          <p:cNvSpPr txBox="1"/>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13-02-2022</a:t>
            </a:r>
            <a:endParaRPr lang="en-US"/>
          </a:p>
        </p:txBody>
      </p:sp>
      <p:sp>
        <p:nvSpPr>
          <p:cNvPr id="165" name="Google Shape;165;p9"/>
          <p:cNvSpPr txBox="1"/>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Dr.B.Muruganantham                                   Associate Professor / C.Tech</a:t>
            </a:r>
            <a:endParaRPr lang="en-US"/>
          </a:p>
        </p:txBody>
      </p:sp>
      <p:sp>
        <p:nvSpPr>
          <p:cNvPr id="166" name="Google Shape;166;p9"/>
          <p:cNvSpPr txBox="1"/>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7" name="Google Shape;167;p9"/>
          <p:cNvSpPr/>
          <p:nvPr/>
        </p:nvSpPr>
        <p:spPr>
          <a:xfrm>
            <a:off x="0" y="0"/>
            <a:ext cx="10972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Balthazar" panose="02000506070000020004"/>
                <a:ea typeface="Balthazar" panose="02000506070000020004"/>
                <a:cs typeface="Balthazar" panose="02000506070000020004"/>
                <a:sym typeface="Balthazar" panose="02000506070000020004"/>
              </a:rPr>
              <a:t>S-2 	SLO-2 :Purpose of database system</a:t>
            </a:r>
            <a:endParaRPr sz="3200">
              <a:solidFill>
                <a:srgbClr val="FF0000"/>
              </a:solidFill>
              <a:latin typeface="Balthazar" panose="02000506070000020004"/>
              <a:ea typeface="Balthazar" panose="02000506070000020004"/>
              <a:cs typeface="Balthazar" panose="02000506070000020004"/>
              <a:sym typeface="Balthazar" panose="020005060700000200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42133</Words>
  <Application>WPS Presentation</Application>
  <PresentationFormat/>
  <Paragraphs>2189</Paragraphs>
  <Slides>76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Arial</vt:lpstr>
      <vt:lpstr>SimSun</vt:lpstr>
      <vt:lpstr>Wingdings</vt:lpstr>
      <vt:lpstr>Arial</vt:lpstr>
      <vt:lpstr>Calibri</vt:lpstr>
      <vt:lpstr>Bookman Old Style</vt:lpstr>
      <vt:lpstr>Balthazar</vt:lpstr>
      <vt:lpstr>Noto Sans Symbols</vt:lpstr>
      <vt:lpstr>Segoe Print</vt:lpstr>
      <vt:lpstr>Microsoft YaHei</vt:lpstr>
      <vt:lpstr>Arial Unicode MS</vt:lpstr>
      <vt:lpstr>Office Theme</vt:lpstr>
      <vt:lpstr>18csc303J -Database Management Systems</vt:lpstr>
      <vt:lpstr>Outline of the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rs423</cp:lastModifiedBy>
  <cp:revision>4</cp:revision>
  <dcterms:created xsi:type="dcterms:W3CDTF">2023-02-13T18:57:00Z</dcterms:created>
  <dcterms:modified xsi:type="dcterms:W3CDTF">2023-02-14T20:11:45Z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2A39B1B78E364069900332EA4D0D438A</vt:lpwstr>
  </property>
  <property fmtid="{D5CDD505-2E9C-101B-9397-08002B2CF9AE}" pid="3" name="KSOProductBuildVer">
    <vt:lpwstr>1033-11.2.0.11440</vt:lpwstr>
  </property>
</Properties>
</file>