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Lst>
  <p:sldSz cx="12192000" cy="6858000"/>
  <p:notesSz cx="6858000" cy="9144000"/>
  <p:embeddedFontLst>
    <p:embeddedFont>
      <p:font typeface="Calibri" panose="020F0502020204030204"/>
      <p:regular r:id="rId145"/>
      <p:bold r:id="rId146"/>
      <p:italic r:id="rId147"/>
      <p:boldItalic r:id="rId148"/>
    </p:embeddedFont>
    <p:embeddedFont>
      <p:font typeface="Bookman Old Style" panose="02050604050505020204"/>
      <p:regular r:id="rId149"/>
      <p:bold r:id="rId150"/>
      <p:italic r:id="rId151"/>
    </p:embeddedFont>
    <p:embeddedFont>
      <p:font typeface="Balthazar" panose="02000506070000020004"/>
      <p:regular r:id="rId1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3EFA01C-9CCF-440E-8957-49F7C5947DCA}" styleName="Table_0">
    <a:wholeTbl>
      <a:tcTxStyle>
        <a:font>
          <a:latin typeface="Calibri"/>
          <a:ea typeface="Calibri"/>
          <a:cs typeface="Calibri"/>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Style>
        <a:tcBdr/>
      </a:tcStyle>
    </a:band2H>
    <a:band1V>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5"/>
              </a:solidFill>
              <a:prstDash val="solid"/>
              <a:round/>
              <a:headEnd type="none" w="sm" len="sm"/>
              <a:tailEnd type="none" w="sm" len="sm"/>
            </a:ln>
          </a:top>
        </a:tcBdr>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5"/>
          </a:solidFill>
        </a:fill>
      </a:tcStyle>
    </a:firstRow>
    <a:neCell>
      <a:tcStyle>
        <a:tcBdr/>
      </a:tcStyle>
    </a:neCell>
    <a:nwCell>
      <a:tcStyle>
        <a:tcBdr/>
      </a:tcStyle>
    </a:nwCell>
  </a:tblStyle>
  <a:tblStyle styleId="{F7A2726B-AE8A-486C-8FE5-3F44DB69FFC6}" styleName="Table_1">
    <a:wholeTbl>
      <a:tcTxStyle>
        <a:font>
          <a:latin typeface="Calibri"/>
          <a:ea typeface="Calibri"/>
          <a:cs typeface="Calibri"/>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Style>
        <a:tcBdr/>
      </a:tcStyle>
    </a:band2H>
    <a:band1V>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2"/>
              </a:solidFill>
              <a:prstDash val="solid"/>
              <a:round/>
              <a:headEnd type="none" w="sm" len="sm"/>
              <a:tailEnd type="none" w="sm" len="sm"/>
            </a:ln>
          </a:top>
        </a:tcBdr>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2"/>
          </a:solidFill>
        </a:fill>
      </a:tcStyle>
    </a:firstRow>
    <a:neCell>
      <a:tcStyle>
        <a:tcBdr/>
      </a:tcStyle>
    </a:neCell>
    <a:nwCell>
      <a:tcStyle>
        <a:tcBdr/>
      </a:tcStyle>
    </a:nwCell>
  </a:tblStyle>
  <a:tblStyle styleId="{A93E7CC2-067E-4454-A0F7-20907F6D55E8}" styleName="Table_2">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E53EEB27-87BB-4D79-894F-303EF2C5D0C4}" styleName="Table_3">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B87CBE7-002E-4D07-AB63-DD7DAA7BDAD7}" styleName="Table_4">
    <a:wholeTbl>
      <a:tcTxStyle>
        <a:font>
          <a:latin typeface="Calibri"/>
          <a:ea typeface="Calibri"/>
          <a:cs typeface="Calibri"/>
        </a:font>
        <a:schemeClr val="lt1"/>
      </a:tcTxStyle>
      <a:tcStyle>
        <a:tcBdr>
          <a:left>
            <a:ln w="9525" cap="flat" cmpd="sng">
              <a:solidFill>
                <a:srgbClr val="BFC8E4"/>
              </a:solidFill>
              <a:prstDash val="solid"/>
              <a:round/>
              <a:headEnd type="none" w="sm" len="sm"/>
              <a:tailEnd type="none" w="sm" len="sm"/>
            </a:ln>
          </a:left>
          <a:right>
            <a:ln w="9525" cap="flat" cmpd="sng">
              <a:solidFill>
                <a:srgbClr val="BFC8E4"/>
              </a:solidFill>
              <a:prstDash val="solid"/>
              <a:round/>
              <a:headEnd type="none" w="sm" len="sm"/>
              <a:tailEnd type="none" w="sm" len="sm"/>
            </a:ln>
          </a:right>
          <a:top>
            <a:ln w="9525" cap="flat" cmpd="sng">
              <a:solidFill>
                <a:srgbClr val="BFC8E4"/>
              </a:solidFill>
              <a:prstDash val="solid"/>
              <a:round/>
              <a:headEnd type="none" w="sm" len="sm"/>
              <a:tailEnd type="none" w="sm" len="sm"/>
            </a:ln>
          </a:top>
          <a:bottom>
            <a:ln w="9525" cap="flat" cmpd="sng">
              <a:solidFill>
                <a:srgbClr val="BFC8E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 w="9525" cap="flat" cmpd="sng">
              <a:solidFill>
                <a:schemeClr val="lt1"/>
              </a:solidFill>
              <a:prstDash val="solid"/>
              <a:round/>
              <a:headEnd type="none" w="sm" len="sm"/>
              <a:tailEnd type="none" w="sm" len="sm"/>
            </a:ln>
          </a:left>
        </a:tcBdr>
      </a:tcStyle>
    </a:lastCol>
    <a:firstCol>
      <a:tcTxStyle b="on"/>
      <a:tcStyle>
        <a:tcBdr>
          <a:right>
            <a:ln w="9525" cap="flat" cmpd="sng">
              <a:solidFill>
                <a:schemeClr val="lt1"/>
              </a:solidFill>
              <a:prstDash val="solid"/>
              <a:round/>
              <a:headEnd type="none" w="sm" len="sm"/>
              <a:tailEnd type="none" w="sm" len="sm"/>
            </a:ln>
          </a:right>
        </a:tcBdr>
      </a:tcStyle>
    </a:firstCol>
    <a:lastRow>
      <a:tcTxStyle b="on"/>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Style>
        <a:tcBdr>
          <a:bottom>
            <a:ln w="9525" cap="flat" cmpd="sng">
              <a:solidFill>
                <a:srgbClr val="000000">
                  <a:alpha val="0"/>
                </a:srgbClr>
              </a:solidFill>
              <a:prstDash val="solid"/>
              <a:round/>
              <a:headEnd type="none" w="sm" len="sm"/>
              <a:tailEnd type="none" w="sm" len="sm"/>
            </a:ln>
          </a:bottom>
        </a:tcBdr>
      </a:tcStyle>
    </a:neCell>
    <a:nwCell>
      <a:tcStyle>
        <a:tcBdr/>
      </a:tcStyle>
    </a:nwCell>
  </a:tblStyle>
  <a:tblStyle styleId="{C3C02787-C0B9-404A-998E-F2BCFEF63E88}" styleName="Table_5">
    <a:wholeTbl>
      <a:tcTxStyle>
        <a:font>
          <a:latin typeface="Calibri"/>
          <a:ea typeface="Calibri"/>
          <a:cs typeface="Calibri"/>
        </a:font>
        <a:schemeClr val="lt1"/>
      </a:tcTxStyle>
      <a:tcStyle>
        <a:tcBdr>
          <a:left>
            <a:ln w="9525" cap="flat" cmpd="sng">
              <a:solidFill>
                <a:srgbClr val="F6CBBC"/>
              </a:solidFill>
              <a:prstDash val="solid"/>
              <a:round/>
              <a:headEnd type="none" w="sm" len="sm"/>
              <a:tailEnd type="none" w="sm" len="sm"/>
            </a:ln>
          </a:left>
          <a:right>
            <a:ln w="9525" cap="flat" cmpd="sng">
              <a:solidFill>
                <a:srgbClr val="F6CBBC"/>
              </a:solidFill>
              <a:prstDash val="solid"/>
              <a:round/>
              <a:headEnd type="none" w="sm" len="sm"/>
              <a:tailEnd type="none" w="sm" len="sm"/>
            </a:ln>
          </a:right>
          <a:top>
            <a:ln w="9525" cap="flat" cmpd="sng">
              <a:solidFill>
                <a:srgbClr val="F6CBBC"/>
              </a:solidFill>
              <a:prstDash val="solid"/>
              <a:round/>
              <a:headEnd type="none" w="sm" len="sm"/>
              <a:tailEnd type="none" w="sm" len="sm"/>
            </a:ln>
          </a:top>
          <a:bottom>
            <a:ln w="9525" cap="flat" cmpd="sng">
              <a:solidFill>
                <a:srgbClr val="F6CBBC"/>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 w="9525" cap="flat" cmpd="sng">
              <a:solidFill>
                <a:schemeClr val="lt1"/>
              </a:solidFill>
              <a:prstDash val="solid"/>
              <a:round/>
              <a:headEnd type="none" w="sm" len="sm"/>
              <a:tailEnd type="none" w="sm" len="sm"/>
            </a:ln>
          </a:left>
        </a:tcBdr>
      </a:tcStyle>
    </a:lastCol>
    <a:firstCol>
      <a:tcTxStyle b="on"/>
      <a:tcStyle>
        <a:tcBdr>
          <a:right>
            <a:ln w="9525" cap="flat" cmpd="sng">
              <a:solidFill>
                <a:schemeClr val="lt1"/>
              </a:solidFill>
              <a:prstDash val="solid"/>
              <a:round/>
              <a:headEnd type="none" w="sm" len="sm"/>
              <a:tailEnd type="none" w="sm" len="sm"/>
            </a:ln>
          </a:right>
        </a:tcBdr>
      </a:tcStyle>
    </a:firstCol>
    <a:lastRow>
      <a:tcTxStyle b="on"/>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Style>
        <a:tcBdr>
          <a:bottom>
            <a:ln w="9525" cap="flat" cmpd="sng">
              <a:solidFill>
                <a:srgbClr val="000000">
                  <a:alpha val="0"/>
                </a:srgbClr>
              </a:solidFill>
              <a:prstDash val="solid"/>
              <a:round/>
              <a:headEnd type="none" w="sm" len="sm"/>
              <a:tailEnd type="none" w="sm" len="sm"/>
            </a:ln>
          </a:bottom>
        </a:tcBdr>
      </a:tcStyle>
    </a:neCell>
    <a:nwCell>
      <a:tcStyle>
        <a:tcBdr/>
      </a:tcStyle>
    </a:nwCell>
  </a:tblStyle>
  <a:tblStyle styleId="{1A4F9D69-5864-4514-9B9C-AA176F13FF56}" styleName="Table_6">
    <a:wholeTbl>
      <a:tcTxStyle>
        <a:font>
          <a:latin typeface="Calibri"/>
          <a:ea typeface="Calibri"/>
          <a:cs typeface="Calibri"/>
        </a:font>
        <a:schemeClr val="lt1"/>
      </a:tcTxStyle>
      <a:tcStyle>
        <a:tcBdr>
          <a:left>
            <a:ln w="9525" cap="flat" cmpd="sng">
              <a:solidFill>
                <a:srgbClr val="C7DBBF"/>
              </a:solidFill>
              <a:prstDash val="solid"/>
              <a:round/>
              <a:headEnd type="none" w="sm" len="sm"/>
              <a:tailEnd type="none" w="sm" len="sm"/>
            </a:ln>
          </a:left>
          <a:right>
            <a:ln w="9525" cap="flat" cmpd="sng">
              <a:solidFill>
                <a:srgbClr val="C7DBBF"/>
              </a:solidFill>
              <a:prstDash val="solid"/>
              <a:round/>
              <a:headEnd type="none" w="sm" len="sm"/>
              <a:tailEnd type="none" w="sm" len="sm"/>
            </a:ln>
          </a:right>
          <a:top>
            <a:ln w="9525" cap="flat" cmpd="sng">
              <a:solidFill>
                <a:srgbClr val="C7DBBF"/>
              </a:solidFill>
              <a:prstDash val="solid"/>
              <a:round/>
              <a:headEnd type="none" w="sm" len="sm"/>
              <a:tailEnd type="none" w="sm" len="sm"/>
            </a:ln>
          </a:top>
          <a:bottom>
            <a:ln w="9525" cap="flat" cmpd="sng">
              <a:solidFill>
                <a:srgbClr val="C7DBB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 w="9525" cap="flat" cmpd="sng">
              <a:solidFill>
                <a:schemeClr val="lt1"/>
              </a:solidFill>
              <a:prstDash val="solid"/>
              <a:round/>
              <a:headEnd type="none" w="sm" len="sm"/>
              <a:tailEnd type="none" w="sm" len="sm"/>
            </a:ln>
          </a:left>
        </a:tcBdr>
      </a:tcStyle>
    </a:lastCol>
    <a:firstCol>
      <a:tcTxStyle b="on"/>
      <a:tcStyle>
        <a:tcBdr>
          <a:right>
            <a:ln w="9525" cap="flat" cmpd="sng">
              <a:solidFill>
                <a:schemeClr val="lt1"/>
              </a:solidFill>
              <a:prstDash val="solid"/>
              <a:round/>
              <a:headEnd type="none" w="sm" len="sm"/>
              <a:tailEnd type="none" w="sm" len="sm"/>
            </a:ln>
          </a:right>
        </a:tcBdr>
      </a:tcStyle>
    </a:firstCol>
    <a:lastRow>
      <a:tcTxStyle b="on"/>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Style>
        <a:tcBdr>
          <a:bottom>
            <a:ln w="9525" cap="flat" cmpd="sng">
              <a:solidFill>
                <a:srgbClr val="000000">
                  <a:alpha val="0"/>
                </a:srgbClr>
              </a:solidFill>
              <a:prstDash val="solid"/>
              <a:round/>
              <a:headEnd type="none" w="sm" len="sm"/>
              <a:tailEnd type="none" w="sm" len="sm"/>
            </a:ln>
          </a:bottom>
        </a:tcBdr>
      </a:tcStyle>
    </a:neCell>
    <a:nwCell>
      <a:tcStyle>
        <a:tcBdr/>
      </a:tcStyle>
    </a:nwCell>
  </a:tblStyle>
  <a:tblStyle styleId="{0EE35D01-8C57-4DE9-A64F-675A21AB873D}" styleName="Table_7">
    <a:wholeTbl>
      <a:tcTxStyle>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FFF4E6"/>
          </a:solidFill>
        </a:fill>
      </a:tcStyle>
    </a:band1H>
    <a:band2H>
      <a:tcStyle>
        <a:tcBdr/>
      </a:tcStyle>
    </a:band2H>
    <a:band1V>
      <a:tcStyle>
        <a:tcBdr/>
        <a:fill>
          <a:solidFill>
            <a:srgbClr val="FFF4E6"/>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accent4"/>
              </a:solidFill>
              <a:prstDash val="solid"/>
              <a:round/>
              <a:headEnd type="none" w="sm" len="sm"/>
              <a:tailEnd type="none" w="sm" len="sm"/>
            </a:ln>
          </a:top>
        </a:tcBdr>
        <a:fill>
          <a:solidFill>
            <a:schemeClr val="lt1"/>
          </a:solidFill>
        </a:fill>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4"/>
          </a:solidFill>
        </a:fill>
      </a:tcStyle>
    </a:firstRow>
    <a:neCell>
      <a:tcStyle>
        <a:tcBdr/>
      </a:tcStyle>
    </a:neCell>
    <a:nwCell>
      <a:tcStyle>
        <a:tcBdr/>
      </a:tcStyle>
    </a:nwCell>
  </a:tblStyle>
  <a:tblStyle styleId="{B9FD342C-18B9-4DA6-A7D8-089167B80329}" styleName="Table_8">
    <a:wholeTbl>
      <a:tcTxStyle>
        <a:font>
          <a:latin typeface="Calibri"/>
          <a:ea typeface="Calibri"/>
          <a:cs typeface="Calibri"/>
        </a:font>
        <a:schemeClr val="lt1"/>
      </a:tcTxStyle>
      <a:tcStyle>
        <a:tcBdr>
          <a:left>
            <a:ln w="9525" cap="flat" cmpd="sng">
              <a:solidFill>
                <a:srgbClr val="D8D8D8"/>
              </a:solidFill>
              <a:prstDash val="solid"/>
              <a:round/>
              <a:headEnd type="none" w="sm" len="sm"/>
              <a:tailEnd type="none" w="sm" len="sm"/>
            </a:ln>
          </a:left>
          <a:right>
            <a:ln w="9525" cap="flat" cmpd="sng">
              <a:solidFill>
                <a:srgbClr val="D8D8D8"/>
              </a:solidFill>
              <a:prstDash val="solid"/>
              <a:round/>
              <a:headEnd type="none" w="sm" len="sm"/>
              <a:tailEnd type="none" w="sm" len="sm"/>
            </a:ln>
          </a:right>
          <a:top>
            <a:ln w="9525" cap="flat" cmpd="sng">
              <a:solidFill>
                <a:srgbClr val="D8D8D8"/>
              </a:solidFill>
              <a:prstDash val="solid"/>
              <a:round/>
              <a:headEnd type="none" w="sm" len="sm"/>
              <a:tailEnd type="none" w="sm" len="sm"/>
            </a:ln>
          </a:top>
          <a:bottom>
            <a:ln w="9525" cap="flat" cmpd="sng">
              <a:solidFill>
                <a:srgbClr val="D8D8D8"/>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 w="9525" cap="flat" cmpd="sng">
              <a:solidFill>
                <a:schemeClr val="lt1"/>
              </a:solidFill>
              <a:prstDash val="solid"/>
              <a:round/>
              <a:headEnd type="none" w="sm" len="sm"/>
              <a:tailEnd type="none" w="sm" len="sm"/>
            </a:ln>
          </a:left>
        </a:tcBdr>
      </a:tcStyle>
    </a:lastCol>
    <a:firstCol>
      <a:tcTxStyle b="on"/>
      <a:tcStyle>
        <a:tcBdr>
          <a:right>
            <a:ln w="9525" cap="flat" cmpd="sng">
              <a:solidFill>
                <a:schemeClr val="lt1"/>
              </a:solidFill>
              <a:prstDash val="solid"/>
              <a:round/>
              <a:headEnd type="none" w="sm" len="sm"/>
              <a:tailEnd type="none" w="sm" len="sm"/>
            </a:ln>
          </a:right>
        </a:tcBdr>
      </a:tcStyle>
    </a:firstCol>
    <a:lastRow>
      <a:tcTxStyle b="on"/>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Style>
        <a:tcBdr>
          <a:bottom>
            <a:ln w="9525" cap="flat" cmpd="sng">
              <a:solidFill>
                <a:srgbClr val="000000">
                  <a:alpha val="0"/>
                </a:srgbClr>
              </a:solidFill>
              <a:prstDash val="solid"/>
              <a:round/>
              <a:headEnd type="none" w="sm" len="sm"/>
              <a:tailEnd type="none" w="sm" len="sm"/>
            </a:ln>
          </a:bottom>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2" Type="http://schemas.openxmlformats.org/officeDocument/2006/relationships/font" Target="fonts/font8.fntdata"/><Relationship Id="rId151" Type="http://schemas.openxmlformats.org/officeDocument/2006/relationships/font" Target="fonts/font7.fntdata"/><Relationship Id="rId150" Type="http://schemas.openxmlformats.org/officeDocument/2006/relationships/font" Target="fonts/font6.fntdata"/><Relationship Id="rId15" Type="http://schemas.openxmlformats.org/officeDocument/2006/relationships/slide" Target="slides/slide12.xml"/><Relationship Id="rId149" Type="http://schemas.openxmlformats.org/officeDocument/2006/relationships/font" Target="fonts/font5.fntdata"/><Relationship Id="rId148" Type="http://schemas.openxmlformats.org/officeDocument/2006/relationships/font" Target="fonts/font4.fntdata"/><Relationship Id="rId147" Type="http://schemas.openxmlformats.org/officeDocument/2006/relationships/font" Target="fonts/font3.fntdata"/><Relationship Id="rId146" Type="http://schemas.openxmlformats.org/officeDocument/2006/relationships/font" Target="fonts/font2.fntdata"/><Relationship Id="rId145" Type="http://schemas.openxmlformats.org/officeDocument/2006/relationships/font" Target="fonts/font1.fntdata"/><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 name="Google Shape;87;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8" name="Shape 1318"/>
        <p:cNvGrpSpPr/>
        <p:nvPr/>
      </p:nvGrpSpPr>
      <p:grpSpPr>
        <a:xfrm>
          <a:off x="0" y="0"/>
          <a:ext cx="0" cy="0"/>
          <a:chOff x="0" y="0"/>
          <a:chExt cx="0" cy="0"/>
        </a:xfrm>
      </p:grpSpPr>
      <p:sp>
        <p:nvSpPr>
          <p:cNvPr id="1319" name="Google Shape;1319;p10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0" name="Google Shape;1320;p10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7" name="Shape 1327"/>
        <p:cNvGrpSpPr/>
        <p:nvPr/>
      </p:nvGrpSpPr>
      <p:grpSpPr>
        <a:xfrm>
          <a:off x="0" y="0"/>
          <a:ext cx="0" cy="0"/>
          <a:chOff x="0" y="0"/>
          <a:chExt cx="0" cy="0"/>
        </a:xfrm>
      </p:grpSpPr>
      <p:sp>
        <p:nvSpPr>
          <p:cNvPr id="1328" name="Google Shape;1328;p10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9" name="Google Shape;1329;p1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5" name="Shape 1345"/>
        <p:cNvGrpSpPr/>
        <p:nvPr/>
      </p:nvGrpSpPr>
      <p:grpSpPr>
        <a:xfrm>
          <a:off x="0" y="0"/>
          <a:ext cx="0" cy="0"/>
          <a:chOff x="0" y="0"/>
          <a:chExt cx="0" cy="0"/>
        </a:xfrm>
      </p:grpSpPr>
      <p:sp>
        <p:nvSpPr>
          <p:cNvPr id="1346" name="Google Shape;1346;p10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47" name="Google Shape;1347;p10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4" name="Shape 1354"/>
        <p:cNvGrpSpPr/>
        <p:nvPr/>
      </p:nvGrpSpPr>
      <p:grpSpPr>
        <a:xfrm>
          <a:off x="0" y="0"/>
          <a:ext cx="0" cy="0"/>
          <a:chOff x="0" y="0"/>
          <a:chExt cx="0" cy="0"/>
        </a:xfrm>
      </p:grpSpPr>
      <p:sp>
        <p:nvSpPr>
          <p:cNvPr id="1355" name="Google Shape;1355;p10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6" name="Google Shape;1356;p10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0" name="Shape 1370"/>
        <p:cNvGrpSpPr/>
        <p:nvPr/>
      </p:nvGrpSpPr>
      <p:grpSpPr>
        <a:xfrm>
          <a:off x="0" y="0"/>
          <a:ext cx="0" cy="0"/>
          <a:chOff x="0" y="0"/>
          <a:chExt cx="0" cy="0"/>
        </a:xfrm>
      </p:grpSpPr>
      <p:sp>
        <p:nvSpPr>
          <p:cNvPr id="1371" name="Google Shape;1371;p10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2" name="Google Shape;1372;p10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2" name="Shape 1392"/>
        <p:cNvGrpSpPr/>
        <p:nvPr/>
      </p:nvGrpSpPr>
      <p:grpSpPr>
        <a:xfrm>
          <a:off x="0" y="0"/>
          <a:ext cx="0" cy="0"/>
          <a:chOff x="0" y="0"/>
          <a:chExt cx="0" cy="0"/>
        </a:xfrm>
      </p:grpSpPr>
      <p:sp>
        <p:nvSpPr>
          <p:cNvPr id="1393" name="Google Shape;1393;p10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4" name="Google Shape;1394;p10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0" name="Shape 1400"/>
        <p:cNvGrpSpPr/>
        <p:nvPr/>
      </p:nvGrpSpPr>
      <p:grpSpPr>
        <a:xfrm>
          <a:off x="0" y="0"/>
          <a:ext cx="0" cy="0"/>
          <a:chOff x="0" y="0"/>
          <a:chExt cx="0" cy="0"/>
        </a:xfrm>
      </p:grpSpPr>
      <p:sp>
        <p:nvSpPr>
          <p:cNvPr id="1401" name="Google Shape;1401;p10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2" name="Google Shape;1402;p10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1" name="Shape 1421"/>
        <p:cNvGrpSpPr/>
        <p:nvPr/>
      </p:nvGrpSpPr>
      <p:grpSpPr>
        <a:xfrm>
          <a:off x="0" y="0"/>
          <a:ext cx="0" cy="0"/>
          <a:chOff x="0" y="0"/>
          <a:chExt cx="0" cy="0"/>
        </a:xfrm>
      </p:grpSpPr>
      <p:sp>
        <p:nvSpPr>
          <p:cNvPr id="1422" name="Google Shape;1422;p10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3" name="Google Shape;1423;p10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0" name="Shape 1430"/>
        <p:cNvGrpSpPr/>
        <p:nvPr/>
      </p:nvGrpSpPr>
      <p:grpSpPr>
        <a:xfrm>
          <a:off x="0" y="0"/>
          <a:ext cx="0" cy="0"/>
          <a:chOff x="0" y="0"/>
          <a:chExt cx="0" cy="0"/>
        </a:xfrm>
      </p:grpSpPr>
      <p:sp>
        <p:nvSpPr>
          <p:cNvPr id="1431" name="Google Shape;1431;p10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2" name="Google Shape;1432;p10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0" name="Shape 1440"/>
        <p:cNvGrpSpPr/>
        <p:nvPr/>
      </p:nvGrpSpPr>
      <p:grpSpPr>
        <a:xfrm>
          <a:off x="0" y="0"/>
          <a:ext cx="0" cy="0"/>
          <a:chOff x="0" y="0"/>
          <a:chExt cx="0" cy="0"/>
        </a:xfrm>
      </p:grpSpPr>
      <p:sp>
        <p:nvSpPr>
          <p:cNvPr id="1441" name="Google Shape;1441;p10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42" name="Google Shape;1442;p10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0" name="Shape 1450"/>
        <p:cNvGrpSpPr/>
        <p:nvPr/>
      </p:nvGrpSpPr>
      <p:grpSpPr>
        <a:xfrm>
          <a:off x="0" y="0"/>
          <a:ext cx="0" cy="0"/>
          <a:chOff x="0" y="0"/>
          <a:chExt cx="0" cy="0"/>
        </a:xfrm>
      </p:grpSpPr>
      <p:sp>
        <p:nvSpPr>
          <p:cNvPr id="1451" name="Google Shape;1451;p1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2" name="Google Shape;1452;p1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0" name="Shape 1460"/>
        <p:cNvGrpSpPr/>
        <p:nvPr/>
      </p:nvGrpSpPr>
      <p:grpSpPr>
        <a:xfrm>
          <a:off x="0" y="0"/>
          <a:ext cx="0" cy="0"/>
          <a:chOff x="0" y="0"/>
          <a:chExt cx="0" cy="0"/>
        </a:xfrm>
      </p:grpSpPr>
      <p:sp>
        <p:nvSpPr>
          <p:cNvPr id="1461" name="Google Shape;1461;p1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2" name="Google Shape;1462;p1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9" name="Shape 1469"/>
        <p:cNvGrpSpPr/>
        <p:nvPr/>
      </p:nvGrpSpPr>
      <p:grpSpPr>
        <a:xfrm>
          <a:off x="0" y="0"/>
          <a:ext cx="0" cy="0"/>
          <a:chOff x="0" y="0"/>
          <a:chExt cx="0" cy="0"/>
        </a:xfrm>
      </p:grpSpPr>
      <p:sp>
        <p:nvSpPr>
          <p:cNvPr id="1470" name="Google Shape;1470;p1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1" name="Google Shape;1471;p1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8" name="Shape 1478"/>
        <p:cNvGrpSpPr/>
        <p:nvPr/>
      </p:nvGrpSpPr>
      <p:grpSpPr>
        <a:xfrm>
          <a:off x="0" y="0"/>
          <a:ext cx="0" cy="0"/>
          <a:chOff x="0" y="0"/>
          <a:chExt cx="0" cy="0"/>
        </a:xfrm>
      </p:grpSpPr>
      <p:sp>
        <p:nvSpPr>
          <p:cNvPr id="1479" name="Google Shape;1479;p1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0" name="Google Shape;1480;p1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8" name="Shape 1488"/>
        <p:cNvGrpSpPr/>
        <p:nvPr/>
      </p:nvGrpSpPr>
      <p:grpSpPr>
        <a:xfrm>
          <a:off x="0" y="0"/>
          <a:ext cx="0" cy="0"/>
          <a:chOff x="0" y="0"/>
          <a:chExt cx="0" cy="0"/>
        </a:xfrm>
      </p:grpSpPr>
      <p:sp>
        <p:nvSpPr>
          <p:cNvPr id="1489" name="Google Shape;1489;p1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0" name="Google Shape;1490;p1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7" name="Shape 1497"/>
        <p:cNvGrpSpPr/>
        <p:nvPr/>
      </p:nvGrpSpPr>
      <p:grpSpPr>
        <a:xfrm>
          <a:off x="0" y="0"/>
          <a:ext cx="0" cy="0"/>
          <a:chOff x="0" y="0"/>
          <a:chExt cx="0" cy="0"/>
        </a:xfrm>
      </p:grpSpPr>
      <p:sp>
        <p:nvSpPr>
          <p:cNvPr id="1498" name="Google Shape;1498;p1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9" name="Google Shape;1499;p1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7" name="Shape 1507"/>
        <p:cNvGrpSpPr/>
        <p:nvPr/>
      </p:nvGrpSpPr>
      <p:grpSpPr>
        <a:xfrm>
          <a:off x="0" y="0"/>
          <a:ext cx="0" cy="0"/>
          <a:chOff x="0" y="0"/>
          <a:chExt cx="0" cy="0"/>
        </a:xfrm>
      </p:grpSpPr>
      <p:sp>
        <p:nvSpPr>
          <p:cNvPr id="1508" name="Google Shape;1508;p1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9" name="Google Shape;1509;p1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7" name="Shape 1517"/>
        <p:cNvGrpSpPr/>
        <p:nvPr/>
      </p:nvGrpSpPr>
      <p:grpSpPr>
        <a:xfrm>
          <a:off x="0" y="0"/>
          <a:ext cx="0" cy="0"/>
          <a:chOff x="0" y="0"/>
          <a:chExt cx="0" cy="0"/>
        </a:xfrm>
      </p:grpSpPr>
      <p:sp>
        <p:nvSpPr>
          <p:cNvPr id="1518" name="Google Shape;1518;p1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9" name="Google Shape;1519;p1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6" name="Shape 1526"/>
        <p:cNvGrpSpPr/>
        <p:nvPr/>
      </p:nvGrpSpPr>
      <p:grpSpPr>
        <a:xfrm>
          <a:off x="0" y="0"/>
          <a:ext cx="0" cy="0"/>
          <a:chOff x="0" y="0"/>
          <a:chExt cx="0" cy="0"/>
        </a:xfrm>
      </p:grpSpPr>
      <p:sp>
        <p:nvSpPr>
          <p:cNvPr id="1527" name="Google Shape;1527;p1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8" name="Google Shape;1528;p1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5" name="Shape 1535"/>
        <p:cNvGrpSpPr/>
        <p:nvPr/>
      </p:nvGrpSpPr>
      <p:grpSpPr>
        <a:xfrm>
          <a:off x="0" y="0"/>
          <a:ext cx="0" cy="0"/>
          <a:chOff x="0" y="0"/>
          <a:chExt cx="0" cy="0"/>
        </a:xfrm>
      </p:grpSpPr>
      <p:sp>
        <p:nvSpPr>
          <p:cNvPr id="1536" name="Google Shape;1536;p1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37" name="Google Shape;1537;p1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5" name="Shape 1545"/>
        <p:cNvGrpSpPr/>
        <p:nvPr/>
      </p:nvGrpSpPr>
      <p:grpSpPr>
        <a:xfrm>
          <a:off x="0" y="0"/>
          <a:ext cx="0" cy="0"/>
          <a:chOff x="0" y="0"/>
          <a:chExt cx="0" cy="0"/>
        </a:xfrm>
      </p:grpSpPr>
      <p:sp>
        <p:nvSpPr>
          <p:cNvPr id="1546" name="Google Shape;1546;p1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7" name="Google Shape;1547;p1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4" name="Shape 1554"/>
        <p:cNvGrpSpPr/>
        <p:nvPr/>
      </p:nvGrpSpPr>
      <p:grpSpPr>
        <a:xfrm>
          <a:off x="0" y="0"/>
          <a:ext cx="0" cy="0"/>
          <a:chOff x="0" y="0"/>
          <a:chExt cx="0" cy="0"/>
        </a:xfrm>
      </p:grpSpPr>
      <p:sp>
        <p:nvSpPr>
          <p:cNvPr id="1555" name="Google Shape;1555;p1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6" name="Google Shape;1556;p1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3" name="Shape 1563"/>
        <p:cNvGrpSpPr/>
        <p:nvPr/>
      </p:nvGrpSpPr>
      <p:grpSpPr>
        <a:xfrm>
          <a:off x="0" y="0"/>
          <a:ext cx="0" cy="0"/>
          <a:chOff x="0" y="0"/>
          <a:chExt cx="0" cy="0"/>
        </a:xfrm>
      </p:grpSpPr>
      <p:sp>
        <p:nvSpPr>
          <p:cNvPr id="1564" name="Google Shape;1564;p1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5" name="Google Shape;1565;p1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4" name="Shape 1584"/>
        <p:cNvGrpSpPr/>
        <p:nvPr/>
      </p:nvGrpSpPr>
      <p:grpSpPr>
        <a:xfrm>
          <a:off x="0" y="0"/>
          <a:ext cx="0" cy="0"/>
          <a:chOff x="0" y="0"/>
          <a:chExt cx="0" cy="0"/>
        </a:xfrm>
      </p:grpSpPr>
      <p:sp>
        <p:nvSpPr>
          <p:cNvPr id="1585" name="Google Shape;1585;p1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6" name="Google Shape;1586;p1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6" name="Shape 1616"/>
        <p:cNvGrpSpPr/>
        <p:nvPr/>
      </p:nvGrpSpPr>
      <p:grpSpPr>
        <a:xfrm>
          <a:off x="0" y="0"/>
          <a:ext cx="0" cy="0"/>
          <a:chOff x="0" y="0"/>
          <a:chExt cx="0" cy="0"/>
        </a:xfrm>
      </p:grpSpPr>
      <p:sp>
        <p:nvSpPr>
          <p:cNvPr id="1617" name="Google Shape;1617;p1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8" name="Google Shape;1618;p1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1" name="Shape 1641"/>
        <p:cNvGrpSpPr/>
        <p:nvPr/>
      </p:nvGrpSpPr>
      <p:grpSpPr>
        <a:xfrm>
          <a:off x="0" y="0"/>
          <a:ext cx="0" cy="0"/>
          <a:chOff x="0" y="0"/>
          <a:chExt cx="0" cy="0"/>
        </a:xfrm>
      </p:grpSpPr>
      <p:sp>
        <p:nvSpPr>
          <p:cNvPr id="1642" name="Google Shape;1642;p1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3" name="Google Shape;1643;p1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4" name="Shape 1664"/>
        <p:cNvGrpSpPr/>
        <p:nvPr/>
      </p:nvGrpSpPr>
      <p:grpSpPr>
        <a:xfrm>
          <a:off x="0" y="0"/>
          <a:ext cx="0" cy="0"/>
          <a:chOff x="0" y="0"/>
          <a:chExt cx="0" cy="0"/>
        </a:xfrm>
      </p:grpSpPr>
      <p:sp>
        <p:nvSpPr>
          <p:cNvPr id="1665" name="Google Shape;1665;p1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6" name="Google Shape;1666;p1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9" name="Shape 1699"/>
        <p:cNvGrpSpPr/>
        <p:nvPr/>
      </p:nvGrpSpPr>
      <p:grpSpPr>
        <a:xfrm>
          <a:off x="0" y="0"/>
          <a:ext cx="0" cy="0"/>
          <a:chOff x="0" y="0"/>
          <a:chExt cx="0" cy="0"/>
        </a:xfrm>
      </p:grpSpPr>
      <p:sp>
        <p:nvSpPr>
          <p:cNvPr id="1700" name="Google Shape;1700;p1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1" name="Google Shape;1701;p1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8" name="Shape 1708"/>
        <p:cNvGrpSpPr/>
        <p:nvPr/>
      </p:nvGrpSpPr>
      <p:grpSpPr>
        <a:xfrm>
          <a:off x="0" y="0"/>
          <a:ext cx="0" cy="0"/>
          <a:chOff x="0" y="0"/>
          <a:chExt cx="0" cy="0"/>
        </a:xfrm>
      </p:grpSpPr>
      <p:sp>
        <p:nvSpPr>
          <p:cNvPr id="1709" name="Google Shape;1709;p1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0" name="Google Shape;1710;p1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2" name="Shape 1722"/>
        <p:cNvGrpSpPr/>
        <p:nvPr/>
      </p:nvGrpSpPr>
      <p:grpSpPr>
        <a:xfrm>
          <a:off x="0" y="0"/>
          <a:ext cx="0" cy="0"/>
          <a:chOff x="0" y="0"/>
          <a:chExt cx="0" cy="0"/>
        </a:xfrm>
      </p:grpSpPr>
      <p:sp>
        <p:nvSpPr>
          <p:cNvPr id="1723" name="Google Shape;1723;p1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4" name="Google Shape;1724;p1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6" name="Shape 1736"/>
        <p:cNvGrpSpPr/>
        <p:nvPr/>
      </p:nvGrpSpPr>
      <p:grpSpPr>
        <a:xfrm>
          <a:off x="0" y="0"/>
          <a:ext cx="0" cy="0"/>
          <a:chOff x="0" y="0"/>
          <a:chExt cx="0" cy="0"/>
        </a:xfrm>
      </p:grpSpPr>
      <p:sp>
        <p:nvSpPr>
          <p:cNvPr id="1737" name="Google Shape;1737;p1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8" name="Google Shape;1738;p1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0" name="Shape 1750"/>
        <p:cNvGrpSpPr/>
        <p:nvPr/>
      </p:nvGrpSpPr>
      <p:grpSpPr>
        <a:xfrm>
          <a:off x="0" y="0"/>
          <a:ext cx="0" cy="0"/>
          <a:chOff x="0" y="0"/>
          <a:chExt cx="0" cy="0"/>
        </a:xfrm>
      </p:grpSpPr>
      <p:sp>
        <p:nvSpPr>
          <p:cNvPr id="1751" name="Google Shape;1751;p1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52" name="Google Shape;1752;p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4" name="Shape 1764"/>
        <p:cNvGrpSpPr/>
        <p:nvPr/>
      </p:nvGrpSpPr>
      <p:grpSpPr>
        <a:xfrm>
          <a:off x="0" y="0"/>
          <a:ext cx="0" cy="0"/>
          <a:chOff x="0" y="0"/>
          <a:chExt cx="0" cy="0"/>
        </a:xfrm>
      </p:grpSpPr>
      <p:sp>
        <p:nvSpPr>
          <p:cNvPr id="1765" name="Google Shape;1765;p1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6" name="Google Shape;1766;p1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9" name="Shape 1789"/>
        <p:cNvGrpSpPr/>
        <p:nvPr/>
      </p:nvGrpSpPr>
      <p:grpSpPr>
        <a:xfrm>
          <a:off x="0" y="0"/>
          <a:ext cx="0" cy="0"/>
          <a:chOff x="0" y="0"/>
          <a:chExt cx="0" cy="0"/>
        </a:xfrm>
      </p:grpSpPr>
      <p:sp>
        <p:nvSpPr>
          <p:cNvPr id="1790" name="Google Shape;1790;p1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1" name="Google Shape;1791;p1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4" name="Shape 1814"/>
        <p:cNvGrpSpPr/>
        <p:nvPr/>
      </p:nvGrpSpPr>
      <p:grpSpPr>
        <a:xfrm>
          <a:off x="0" y="0"/>
          <a:ext cx="0" cy="0"/>
          <a:chOff x="0" y="0"/>
          <a:chExt cx="0" cy="0"/>
        </a:xfrm>
      </p:grpSpPr>
      <p:sp>
        <p:nvSpPr>
          <p:cNvPr id="1815" name="Google Shape;1815;p1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6" name="Google Shape;1816;p1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2" name="Shape 1842"/>
        <p:cNvGrpSpPr/>
        <p:nvPr/>
      </p:nvGrpSpPr>
      <p:grpSpPr>
        <a:xfrm>
          <a:off x="0" y="0"/>
          <a:ext cx="0" cy="0"/>
          <a:chOff x="0" y="0"/>
          <a:chExt cx="0" cy="0"/>
        </a:xfrm>
      </p:grpSpPr>
      <p:sp>
        <p:nvSpPr>
          <p:cNvPr id="1843" name="Google Shape;1843;p1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4" name="Google Shape;1844;p1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1" name="Shape 1851"/>
        <p:cNvGrpSpPr/>
        <p:nvPr/>
      </p:nvGrpSpPr>
      <p:grpSpPr>
        <a:xfrm>
          <a:off x="0" y="0"/>
          <a:ext cx="0" cy="0"/>
          <a:chOff x="0" y="0"/>
          <a:chExt cx="0" cy="0"/>
        </a:xfrm>
      </p:grpSpPr>
      <p:sp>
        <p:nvSpPr>
          <p:cNvPr id="1852" name="Google Shape;1852;p1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53" name="Google Shape;1853;p1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0" name="Shape 1860"/>
        <p:cNvGrpSpPr/>
        <p:nvPr/>
      </p:nvGrpSpPr>
      <p:grpSpPr>
        <a:xfrm>
          <a:off x="0" y="0"/>
          <a:ext cx="0" cy="0"/>
          <a:chOff x="0" y="0"/>
          <a:chExt cx="0" cy="0"/>
        </a:xfrm>
      </p:grpSpPr>
      <p:sp>
        <p:nvSpPr>
          <p:cNvPr id="1861" name="Google Shape;1861;p1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2" name="Google Shape;1862;p1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9" name="Shape 1869"/>
        <p:cNvGrpSpPr/>
        <p:nvPr/>
      </p:nvGrpSpPr>
      <p:grpSpPr>
        <a:xfrm>
          <a:off x="0" y="0"/>
          <a:ext cx="0" cy="0"/>
          <a:chOff x="0" y="0"/>
          <a:chExt cx="0" cy="0"/>
        </a:xfrm>
      </p:grpSpPr>
      <p:sp>
        <p:nvSpPr>
          <p:cNvPr id="1870" name="Google Shape;1870;p1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1" name="Google Shape;1871;p1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0" name="Google Shape;210;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8" name="Google Shape;228;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7" name="Google Shape;237;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5" name="Google Shape;255;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 name="Google Shape;264;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 name="Google Shape;273;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6" name="Google Shape;286;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6" name="Google Shape;316;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5" name="Google Shape;325;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4" name="Google Shape;334;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3" name="Google Shape;343;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p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5" name="Google Shape;365;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4" name="Google Shape;374;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0" name="Shape 390"/>
        <p:cNvGrpSpPr/>
        <p:nvPr/>
      </p:nvGrpSpPr>
      <p:grpSpPr>
        <a:xfrm>
          <a:off x="0" y="0"/>
          <a:ext cx="0" cy="0"/>
          <a:chOff x="0" y="0"/>
          <a:chExt cx="0" cy="0"/>
        </a:xfrm>
      </p:grpSpPr>
      <p:sp>
        <p:nvSpPr>
          <p:cNvPr id="391" name="Google Shape;391;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2" name="Google Shape;392;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1" name="Google Shape;401;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8" name="Shape 408"/>
        <p:cNvGrpSpPr/>
        <p:nvPr/>
      </p:nvGrpSpPr>
      <p:grpSpPr>
        <a:xfrm>
          <a:off x="0" y="0"/>
          <a:ext cx="0" cy="0"/>
          <a:chOff x="0" y="0"/>
          <a:chExt cx="0" cy="0"/>
        </a:xfrm>
      </p:grpSpPr>
      <p:sp>
        <p:nvSpPr>
          <p:cNvPr id="409" name="Google Shape;409;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0" name="Google Shape;410;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7" name="Shape 417"/>
        <p:cNvGrpSpPr/>
        <p:nvPr/>
      </p:nvGrpSpPr>
      <p:grpSpPr>
        <a:xfrm>
          <a:off x="0" y="0"/>
          <a:ext cx="0" cy="0"/>
          <a:chOff x="0" y="0"/>
          <a:chExt cx="0" cy="0"/>
        </a:xfrm>
      </p:grpSpPr>
      <p:sp>
        <p:nvSpPr>
          <p:cNvPr id="418" name="Google Shape;418;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9" name="Google Shape;419;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 name="Shape 441"/>
        <p:cNvGrpSpPr/>
        <p:nvPr/>
      </p:nvGrpSpPr>
      <p:grpSpPr>
        <a:xfrm>
          <a:off x="0" y="0"/>
          <a:ext cx="0" cy="0"/>
          <a:chOff x="0" y="0"/>
          <a:chExt cx="0" cy="0"/>
        </a:xfrm>
      </p:grpSpPr>
      <p:sp>
        <p:nvSpPr>
          <p:cNvPr id="442" name="Google Shape;442;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3" name="Google Shape;443;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0" name="Google Shape;470;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5" name="Shape 495"/>
        <p:cNvGrpSpPr/>
        <p:nvPr/>
      </p:nvGrpSpPr>
      <p:grpSpPr>
        <a:xfrm>
          <a:off x="0" y="0"/>
          <a:ext cx="0" cy="0"/>
          <a:chOff x="0" y="0"/>
          <a:chExt cx="0" cy="0"/>
        </a:xfrm>
      </p:grpSpPr>
      <p:sp>
        <p:nvSpPr>
          <p:cNvPr id="496" name="Google Shape;496;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7" name="Google Shape;497;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5" name="Google Shape;525;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7" name="Shape 547"/>
        <p:cNvGrpSpPr/>
        <p:nvPr/>
      </p:nvGrpSpPr>
      <p:grpSpPr>
        <a:xfrm>
          <a:off x="0" y="0"/>
          <a:ext cx="0" cy="0"/>
          <a:chOff x="0" y="0"/>
          <a:chExt cx="0" cy="0"/>
        </a:xfrm>
      </p:grpSpPr>
      <p:sp>
        <p:nvSpPr>
          <p:cNvPr id="548" name="Google Shape;548;p3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9" name="Google Shape;549;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3" name="Shape 593"/>
        <p:cNvGrpSpPr/>
        <p:nvPr/>
      </p:nvGrpSpPr>
      <p:grpSpPr>
        <a:xfrm>
          <a:off x="0" y="0"/>
          <a:ext cx="0" cy="0"/>
          <a:chOff x="0" y="0"/>
          <a:chExt cx="0" cy="0"/>
        </a:xfrm>
      </p:grpSpPr>
      <p:sp>
        <p:nvSpPr>
          <p:cNvPr id="594" name="Google Shape;594;p4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5" name="Google Shape;595;p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2" name="Shape 602"/>
        <p:cNvGrpSpPr/>
        <p:nvPr/>
      </p:nvGrpSpPr>
      <p:grpSpPr>
        <a:xfrm>
          <a:off x="0" y="0"/>
          <a:ext cx="0" cy="0"/>
          <a:chOff x="0" y="0"/>
          <a:chExt cx="0" cy="0"/>
        </a:xfrm>
      </p:grpSpPr>
      <p:sp>
        <p:nvSpPr>
          <p:cNvPr id="603" name="Google Shape;603;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4" name="Google Shape;604;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6" name="Shape 616"/>
        <p:cNvGrpSpPr/>
        <p:nvPr/>
      </p:nvGrpSpPr>
      <p:grpSpPr>
        <a:xfrm>
          <a:off x="0" y="0"/>
          <a:ext cx="0" cy="0"/>
          <a:chOff x="0" y="0"/>
          <a:chExt cx="0" cy="0"/>
        </a:xfrm>
      </p:grpSpPr>
      <p:sp>
        <p:nvSpPr>
          <p:cNvPr id="617" name="Google Shape;617;p4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8" name="Google Shape;618;p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2" name="Shape 632"/>
        <p:cNvGrpSpPr/>
        <p:nvPr/>
      </p:nvGrpSpPr>
      <p:grpSpPr>
        <a:xfrm>
          <a:off x="0" y="0"/>
          <a:ext cx="0" cy="0"/>
          <a:chOff x="0" y="0"/>
          <a:chExt cx="0" cy="0"/>
        </a:xfrm>
      </p:grpSpPr>
      <p:sp>
        <p:nvSpPr>
          <p:cNvPr id="633" name="Google Shape;633;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4" name="Google Shape;634;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6" name="Shape 646"/>
        <p:cNvGrpSpPr/>
        <p:nvPr/>
      </p:nvGrpSpPr>
      <p:grpSpPr>
        <a:xfrm>
          <a:off x="0" y="0"/>
          <a:ext cx="0" cy="0"/>
          <a:chOff x="0" y="0"/>
          <a:chExt cx="0" cy="0"/>
        </a:xfrm>
      </p:grpSpPr>
      <p:sp>
        <p:nvSpPr>
          <p:cNvPr id="647" name="Google Shape;647;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8" name="Google Shape;648;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p4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2" name="Google Shape;662;p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4" name="Shape 674"/>
        <p:cNvGrpSpPr/>
        <p:nvPr/>
      </p:nvGrpSpPr>
      <p:grpSpPr>
        <a:xfrm>
          <a:off x="0" y="0"/>
          <a:ext cx="0" cy="0"/>
          <a:chOff x="0" y="0"/>
          <a:chExt cx="0" cy="0"/>
        </a:xfrm>
      </p:grpSpPr>
      <p:sp>
        <p:nvSpPr>
          <p:cNvPr id="675" name="Google Shape;675;p4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6" name="Google Shape;676;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8" name="Shape 688"/>
        <p:cNvGrpSpPr/>
        <p:nvPr/>
      </p:nvGrpSpPr>
      <p:grpSpPr>
        <a:xfrm>
          <a:off x="0" y="0"/>
          <a:ext cx="0" cy="0"/>
          <a:chOff x="0" y="0"/>
          <a:chExt cx="0" cy="0"/>
        </a:xfrm>
      </p:grpSpPr>
      <p:sp>
        <p:nvSpPr>
          <p:cNvPr id="689" name="Google Shape;689;p4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0" name="Google Shape;690;p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p4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0" name="Google Shape;700;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7" name="Shape 707"/>
        <p:cNvGrpSpPr/>
        <p:nvPr/>
      </p:nvGrpSpPr>
      <p:grpSpPr>
        <a:xfrm>
          <a:off x="0" y="0"/>
          <a:ext cx="0" cy="0"/>
          <a:chOff x="0" y="0"/>
          <a:chExt cx="0" cy="0"/>
        </a:xfrm>
      </p:grpSpPr>
      <p:sp>
        <p:nvSpPr>
          <p:cNvPr id="708" name="Google Shape;708;p4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9" name="Google Shape;709;p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7" name="Shape 717"/>
        <p:cNvGrpSpPr/>
        <p:nvPr/>
      </p:nvGrpSpPr>
      <p:grpSpPr>
        <a:xfrm>
          <a:off x="0" y="0"/>
          <a:ext cx="0" cy="0"/>
          <a:chOff x="0" y="0"/>
          <a:chExt cx="0" cy="0"/>
        </a:xfrm>
      </p:grpSpPr>
      <p:sp>
        <p:nvSpPr>
          <p:cNvPr id="718" name="Google Shape;718;p5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9" name="Google Shape;719;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7" name="Shape 727"/>
        <p:cNvGrpSpPr/>
        <p:nvPr/>
      </p:nvGrpSpPr>
      <p:grpSpPr>
        <a:xfrm>
          <a:off x="0" y="0"/>
          <a:ext cx="0" cy="0"/>
          <a:chOff x="0" y="0"/>
          <a:chExt cx="0" cy="0"/>
        </a:xfrm>
      </p:grpSpPr>
      <p:sp>
        <p:nvSpPr>
          <p:cNvPr id="728" name="Google Shape;728;p5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9" name="Google Shape;729;p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7" name="Shape 737"/>
        <p:cNvGrpSpPr/>
        <p:nvPr/>
      </p:nvGrpSpPr>
      <p:grpSpPr>
        <a:xfrm>
          <a:off x="0" y="0"/>
          <a:ext cx="0" cy="0"/>
          <a:chOff x="0" y="0"/>
          <a:chExt cx="0" cy="0"/>
        </a:xfrm>
      </p:grpSpPr>
      <p:sp>
        <p:nvSpPr>
          <p:cNvPr id="738" name="Google Shape;738;p5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9" name="Google Shape;739;p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7" name="Shape 747"/>
        <p:cNvGrpSpPr/>
        <p:nvPr/>
      </p:nvGrpSpPr>
      <p:grpSpPr>
        <a:xfrm>
          <a:off x="0" y="0"/>
          <a:ext cx="0" cy="0"/>
          <a:chOff x="0" y="0"/>
          <a:chExt cx="0" cy="0"/>
        </a:xfrm>
      </p:grpSpPr>
      <p:sp>
        <p:nvSpPr>
          <p:cNvPr id="748" name="Google Shape;748;p5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9" name="Google Shape;749;p5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7" name="Shape 757"/>
        <p:cNvGrpSpPr/>
        <p:nvPr/>
      </p:nvGrpSpPr>
      <p:grpSpPr>
        <a:xfrm>
          <a:off x="0" y="0"/>
          <a:ext cx="0" cy="0"/>
          <a:chOff x="0" y="0"/>
          <a:chExt cx="0" cy="0"/>
        </a:xfrm>
      </p:grpSpPr>
      <p:sp>
        <p:nvSpPr>
          <p:cNvPr id="758" name="Google Shape;758;p5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9" name="Google Shape;759;p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7" name="Shape 767"/>
        <p:cNvGrpSpPr/>
        <p:nvPr/>
      </p:nvGrpSpPr>
      <p:grpSpPr>
        <a:xfrm>
          <a:off x="0" y="0"/>
          <a:ext cx="0" cy="0"/>
          <a:chOff x="0" y="0"/>
          <a:chExt cx="0" cy="0"/>
        </a:xfrm>
      </p:grpSpPr>
      <p:sp>
        <p:nvSpPr>
          <p:cNvPr id="768" name="Google Shape;768;p5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9" name="Google Shape;769;p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7" name="Shape 777"/>
        <p:cNvGrpSpPr/>
        <p:nvPr/>
      </p:nvGrpSpPr>
      <p:grpSpPr>
        <a:xfrm>
          <a:off x="0" y="0"/>
          <a:ext cx="0" cy="0"/>
          <a:chOff x="0" y="0"/>
          <a:chExt cx="0" cy="0"/>
        </a:xfrm>
      </p:grpSpPr>
      <p:sp>
        <p:nvSpPr>
          <p:cNvPr id="778" name="Google Shape;778;p5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9" name="Google Shape;779;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7" name="Shape 787"/>
        <p:cNvGrpSpPr/>
        <p:nvPr/>
      </p:nvGrpSpPr>
      <p:grpSpPr>
        <a:xfrm>
          <a:off x="0" y="0"/>
          <a:ext cx="0" cy="0"/>
          <a:chOff x="0" y="0"/>
          <a:chExt cx="0" cy="0"/>
        </a:xfrm>
      </p:grpSpPr>
      <p:sp>
        <p:nvSpPr>
          <p:cNvPr id="788" name="Google Shape;788;p5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9" name="Google Shape;789;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6" name="Shape 796"/>
        <p:cNvGrpSpPr/>
        <p:nvPr/>
      </p:nvGrpSpPr>
      <p:grpSpPr>
        <a:xfrm>
          <a:off x="0" y="0"/>
          <a:ext cx="0" cy="0"/>
          <a:chOff x="0" y="0"/>
          <a:chExt cx="0" cy="0"/>
        </a:xfrm>
      </p:grpSpPr>
      <p:sp>
        <p:nvSpPr>
          <p:cNvPr id="797" name="Google Shape;797;p5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98" name="Google Shape;798;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5" name="Shape 805"/>
        <p:cNvGrpSpPr/>
        <p:nvPr/>
      </p:nvGrpSpPr>
      <p:grpSpPr>
        <a:xfrm>
          <a:off x="0" y="0"/>
          <a:ext cx="0" cy="0"/>
          <a:chOff x="0" y="0"/>
          <a:chExt cx="0" cy="0"/>
        </a:xfrm>
      </p:grpSpPr>
      <p:sp>
        <p:nvSpPr>
          <p:cNvPr id="806" name="Google Shape;806;p5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07" name="Google Shape;807;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4" name="Shape 814"/>
        <p:cNvGrpSpPr/>
        <p:nvPr/>
      </p:nvGrpSpPr>
      <p:grpSpPr>
        <a:xfrm>
          <a:off x="0" y="0"/>
          <a:ext cx="0" cy="0"/>
          <a:chOff x="0" y="0"/>
          <a:chExt cx="0" cy="0"/>
        </a:xfrm>
      </p:grpSpPr>
      <p:sp>
        <p:nvSpPr>
          <p:cNvPr id="815" name="Google Shape;815;p6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16" name="Google Shape;816;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3" name="Shape 823"/>
        <p:cNvGrpSpPr/>
        <p:nvPr/>
      </p:nvGrpSpPr>
      <p:grpSpPr>
        <a:xfrm>
          <a:off x="0" y="0"/>
          <a:ext cx="0" cy="0"/>
          <a:chOff x="0" y="0"/>
          <a:chExt cx="0" cy="0"/>
        </a:xfrm>
      </p:grpSpPr>
      <p:sp>
        <p:nvSpPr>
          <p:cNvPr id="824" name="Google Shape;824;p6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5" name="Google Shape;825;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2" name="Shape 832"/>
        <p:cNvGrpSpPr/>
        <p:nvPr/>
      </p:nvGrpSpPr>
      <p:grpSpPr>
        <a:xfrm>
          <a:off x="0" y="0"/>
          <a:ext cx="0" cy="0"/>
          <a:chOff x="0" y="0"/>
          <a:chExt cx="0" cy="0"/>
        </a:xfrm>
      </p:grpSpPr>
      <p:sp>
        <p:nvSpPr>
          <p:cNvPr id="833" name="Google Shape;833;p6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34" name="Google Shape;834;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1" name="Shape 841"/>
        <p:cNvGrpSpPr/>
        <p:nvPr/>
      </p:nvGrpSpPr>
      <p:grpSpPr>
        <a:xfrm>
          <a:off x="0" y="0"/>
          <a:ext cx="0" cy="0"/>
          <a:chOff x="0" y="0"/>
          <a:chExt cx="0" cy="0"/>
        </a:xfrm>
      </p:grpSpPr>
      <p:sp>
        <p:nvSpPr>
          <p:cNvPr id="842" name="Google Shape;842;p6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3" name="Google Shape;843;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3" name="Shape 853"/>
        <p:cNvGrpSpPr/>
        <p:nvPr/>
      </p:nvGrpSpPr>
      <p:grpSpPr>
        <a:xfrm>
          <a:off x="0" y="0"/>
          <a:ext cx="0" cy="0"/>
          <a:chOff x="0" y="0"/>
          <a:chExt cx="0" cy="0"/>
        </a:xfrm>
      </p:grpSpPr>
      <p:sp>
        <p:nvSpPr>
          <p:cNvPr id="854" name="Google Shape;854;p6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5" name="Google Shape;855;p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2" name="Shape 862"/>
        <p:cNvGrpSpPr/>
        <p:nvPr/>
      </p:nvGrpSpPr>
      <p:grpSpPr>
        <a:xfrm>
          <a:off x="0" y="0"/>
          <a:ext cx="0" cy="0"/>
          <a:chOff x="0" y="0"/>
          <a:chExt cx="0" cy="0"/>
        </a:xfrm>
      </p:grpSpPr>
      <p:sp>
        <p:nvSpPr>
          <p:cNvPr id="863" name="Google Shape;863;p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4" name="Google Shape;864;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8" name="Shape 878"/>
        <p:cNvGrpSpPr/>
        <p:nvPr/>
      </p:nvGrpSpPr>
      <p:grpSpPr>
        <a:xfrm>
          <a:off x="0" y="0"/>
          <a:ext cx="0" cy="0"/>
          <a:chOff x="0" y="0"/>
          <a:chExt cx="0" cy="0"/>
        </a:xfrm>
      </p:grpSpPr>
      <p:sp>
        <p:nvSpPr>
          <p:cNvPr id="879" name="Google Shape;879;p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0" name="Google Shape;880;p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6" name="Shape 906"/>
        <p:cNvGrpSpPr/>
        <p:nvPr/>
      </p:nvGrpSpPr>
      <p:grpSpPr>
        <a:xfrm>
          <a:off x="0" y="0"/>
          <a:ext cx="0" cy="0"/>
          <a:chOff x="0" y="0"/>
          <a:chExt cx="0" cy="0"/>
        </a:xfrm>
      </p:grpSpPr>
      <p:sp>
        <p:nvSpPr>
          <p:cNvPr id="907" name="Google Shape;907;p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8" name="Google Shape;908;p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2" name="Shape 922"/>
        <p:cNvGrpSpPr/>
        <p:nvPr/>
      </p:nvGrpSpPr>
      <p:grpSpPr>
        <a:xfrm>
          <a:off x="0" y="0"/>
          <a:ext cx="0" cy="0"/>
          <a:chOff x="0" y="0"/>
          <a:chExt cx="0" cy="0"/>
        </a:xfrm>
      </p:grpSpPr>
      <p:sp>
        <p:nvSpPr>
          <p:cNvPr id="923" name="Google Shape;923;p6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4" name="Google Shape;924;p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8" name="Shape 938"/>
        <p:cNvGrpSpPr/>
        <p:nvPr/>
      </p:nvGrpSpPr>
      <p:grpSpPr>
        <a:xfrm>
          <a:off x="0" y="0"/>
          <a:ext cx="0" cy="0"/>
          <a:chOff x="0" y="0"/>
          <a:chExt cx="0" cy="0"/>
        </a:xfrm>
      </p:grpSpPr>
      <p:sp>
        <p:nvSpPr>
          <p:cNvPr id="939" name="Google Shape;939;p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0" name="Google Shape;940;p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6" name="Shape 956"/>
        <p:cNvGrpSpPr/>
        <p:nvPr/>
      </p:nvGrpSpPr>
      <p:grpSpPr>
        <a:xfrm>
          <a:off x="0" y="0"/>
          <a:ext cx="0" cy="0"/>
          <a:chOff x="0" y="0"/>
          <a:chExt cx="0" cy="0"/>
        </a:xfrm>
      </p:grpSpPr>
      <p:sp>
        <p:nvSpPr>
          <p:cNvPr id="957" name="Google Shape;957;p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8" name="Google Shape;958;p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2" name="Shape 972"/>
        <p:cNvGrpSpPr/>
        <p:nvPr/>
      </p:nvGrpSpPr>
      <p:grpSpPr>
        <a:xfrm>
          <a:off x="0" y="0"/>
          <a:ext cx="0" cy="0"/>
          <a:chOff x="0" y="0"/>
          <a:chExt cx="0" cy="0"/>
        </a:xfrm>
      </p:grpSpPr>
      <p:sp>
        <p:nvSpPr>
          <p:cNvPr id="973" name="Google Shape;973;p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4" name="Google Shape;974;p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1" name="Shape 981"/>
        <p:cNvGrpSpPr/>
        <p:nvPr/>
      </p:nvGrpSpPr>
      <p:grpSpPr>
        <a:xfrm>
          <a:off x="0" y="0"/>
          <a:ext cx="0" cy="0"/>
          <a:chOff x="0" y="0"/>
          <a:chExt cx="0" cy="0"/>
        </a:xfrm>
      </p:grpSpPr>
      <p:sp>
        <p:nvSpPr>
          <p:cNvPr id="982" name="Google Shape;982;p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3" name="Google Shape;983;p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1" name="Shape 991"/>
        <p:cNvGrpSpPr/>
        <p:nvPr/>
      </p:nvGrpSpPr>
      <p:grpSpPr>
        <a:xfrm>
          <a:off x="0" y="0"/>
          <a:ext cx="0" cy="0"/>
          <a:chOff x="0" y="0"/>
          <a:chExt cx="0" cy="0"/>
        </a:xfrm>
      </p:grpSpPr>
      <p:sp>
        <p:nvSpPr>
          <p:cNvPr id="992" name="Google Shape;992;p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3" name="Google Shape;993;p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1" name="Shape 1001"/>
        <p:cNvGrpSpPr/>
        <p:nvPr/>
      </p:nvGrpSpPr>
      <p:grpSpPr>
        <a:xfrm>
          <a:off x="0" y="0"/>
          <a:ext cx="0" cy="0"/>
          <a:chOff x="0" y="0"/>
          <a:chExt cx="0" cy="0"/>
        </a:xfrm>
      </p:grpSpPr>
      <p:sp>
        <p:nvSpPr>
          <p:cNvPr id="1002" name="Google Shape;1002;p7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03" name="Google Shape;1003;p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2" name="Shape 1012"/>
        <p:cNvGrpSpPr/>
        <p:nvPr/>
      </p:nvGrpSpPr>
      <p:grpSpPr>
        <a:xfrm>
          <a:off x="0" y="0"/>
          <a:ext cx="0" cy="0"/>
          <a:chOff x="0" y="0"/>
          <a:chExt cx="0" cy="0"/>
        </a:xfrm>
      </p:grpSpPr>
      <p:sp>
        <p:nvSpPr>
          <p:cNvPr id="1013" name="Google Shape;1013;p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4" name="Google Shape;1014;p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2" name="Shape 1022"/>
        <p:cNvGrpSpPr/>
        <p:nvPr/>
      </p:nvGrpSpPr>
      <p:grpSpPr>
        <a:xfrm>
          <a:off x="0" y="0"/>
          <a:ext cx="0" cy="0"/>
          <a:chOff x="0" y="0"/>
          <a:chExt cx="0" cy="0"/>
        </a:xfrm>
      </p:grpSpPr>
      <p:sp>
        <p:nvSpPr>
          <p:cNvPr id="1023" name="Google Shape;1023;p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4" name="Google Shape;1024;p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2" name="Shape 1032"/>
        <p:cNvGrpSpPr/>
        <p:nvPr/>
      </p:nvGrpSpPr>
      <p:grpSpPr>
        <a:xfrm>
          <a:off x="0" y="0"/>
          <a:ext cx="0" cy="0"/>
          <a:chOff x="0" y="0"/>
          <a:chExt cx="0" cy="0"/>
        </a:xfrm>
      </p:grpSpPr>
      <p:sp>
        <p:nvSpPr>
          <p:cNvPr id="1033" name="Google Shape;1033;p7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4" name="Google Shape;1034;p7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2" name="Shape 1042"/>
        <p:cNvGrpSpPr/>
        <p:nvPr/>
      </p:nvGrpSpPr>
      <p:grpSpPr>
        <a:xfrm>
          <a:off x="0" y="0"/>
          <a:ext cx="0" cy="0"/>
          <a:chOff x="0" y="0"/>
          <a:chExt cx="0" cy="0"/>
        </a:xfrm>
      </p:grpSpPr>
      <p:sp>
        <p:nvSpPr>
          <p:cNvPr id="1043" name="Google Shape;1043;p7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4" name="Google Shape;1044;p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1" name="Shape 1051"/>
        <p:cNvGrpSpPr/>
        <p:nvPr/>
      </p:nvGrpSpPr>
      <p:grpSpPr>
        <a:xfrm>
          <a:off x="0" y="0"/>
          <a:ext cx="0" cy="0"/>
          <a:chOff x="0" y="0"/>
          <a:chExt cx="0" cy="0"/>
        </a:xfrm>
      </p:grpSpPr>
      <p:sp>
        <p:nvSpPr>
          <p:cNvPr id="1052" name="Google Shape;1052;p7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3" name="Google Shape;1053;p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 name="Google Shape;151;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0" name="Shape 1060"/>
        <p:cNvGrpSpPr/>
        <p:nvPr/>
      </p:nvGrpSpPr>
      <p:grpSpPr>
        <a:xfrm>
          <a:off x="0" y="0"/>
          <a:ext cx="0" cy="0"/>
          <a:chOff x="0" y="0"/>
          <a:chExt cx="0" cy="0"/>
        </a:xfrm>
      </p:grpSpPr>
      <p:sp>
        <p:nvSpPr>
          <p:cNvPr id="1061" name="Google Shape;1061;p8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2" name="Google Shape;1062;p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9" name="Shape 1069"/>
        <p:cNvGrpSpPr/>
        <p:nvPr/>
      </p:nvGrpSpPr>
      <p:grpSpPr>
        <a:xfrm>
          <a:off x="0" y="0"/>
          <a:ext cx="0" cy="0"/>
          <a:chOff x="0" y="0"/>
          <a:chExt cx="0" cy="0"/>
        </a:xfrm>
      </p:grpSpPr>
      <p:sp>
        <p:nvSpPr>
          <p:cNvPr id="1070" name="Google Shape;1070;p8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1" name="Google Shape;1071;p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p8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0" name="Google Shape;1080;p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p8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9" name="Google Shape;1089;p8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6" name="Shape 1096"/>
        <p:cNvGrpSpPr/>
        <p:nvPr/>
      </p:nvGrpSpPr>
      <p:grpSpPr>
        <a:xfrm>
          <a:off x="0" y="0"/>
          <a:ext cx="0" cy="0"/>
          <a:chOff x="0" y="0"/>
          <a:chExt cx="0" cy="0"/>
        </a:xfrm>
      </p:grpSpPr>
      <p:sp>
        <p:nvSpPr>
          <p:cNvPr id="1097" name="Google Shape;1097;p8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8" name="Google Shape;1098;p8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5" name="Shape 1105"/>
        <p:cNvGrpSpPr/>
        <p:nvPr/>
      </p:nvGrpSpPr>
      <p:grpSpPr>
        <a:xfrm>
          <a:off x="0" y="0"/>
          <a:ext cx="0" cy="0"/>
          <a:chOff x="0" y="0"/>
          <a:chExt cx="0" cy="0"/>
        </a:xfrm>
      </p:grpSpPr>
      <p:sp>
        <p:nvSpPr>
          <p:cNvPr id="1106" name="Google Shape;1106;p8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07" name="Google Shape;1107;p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1" name="Shape 1131"/>
        <p:cNvGrpSpPr/>
        <p:nvPr/>
      </p:nvGrpSpPr>
      <p:grpSpPr>
        <a:xfrm>
          <a:off x="0" y="0"/>
          <a:ext cx="0" cy="0"/>
          <a:chOff x="0" y="0"/>
          <a:chExt cx="0" cy="0"/>
        </a:xfrm>
      </p:grpSpPr>
      <p:sp>
        <p:nvSpPr>
          <p:cNvPr id="1132" name="Google Shape;1132;p8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3" name="Google Shape;1133;p8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0" name="Shape 1140"/>
        <p:cNvGrpSpPr/>
        <p:nvPr/>
      </p:nvGrpSpPr>
      <p:grpSpPr>
        <a:xfrm>
          <a:off x="0" y="0"/>
          <a:ext cx="0" cy="0"/>
          <a:chOff x="0" y="0"/>
          <a:chExt cx="0" cy="0"/>
        </a:xfrm>
      </p:grpSpPr>
      <p:sp>
        <p:nvSpPr>
          <p:cNvPr id="1141" name="Google Shape;1141;p8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2" name="Google Shape;1142;p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9" name="Shape 1149"/>
        <p:cNvGrpSpPr/>
        <p:nvPr/>
      </p:nvGrpSpPr>
      <p:grpSpPr>
        <a:xfrm>
          <a:off x="0" y="0"/>
          <a:ext cx="0" cy="0"/>
          <a:chOff x="0" y="0"/>
          <a:chExt cx="0" cy="0"/>
        </a:xfrm>
      </p:grpSpPr>
      <p:sp>
        <p:nvSpPr>
          <p:cNvPr id="1150" name="Google Shape;1150;p8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1" name="Google Shape;1151;p8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8" name="Shape 1158"/>
        <p:cNvGrpSpPr/>
        <p:nvPr/>
      </p:nvGrpSpPr>
      <p:grpSpPr>
        <a:xfrm>
          <a:off x="0" y="0"/>
          <a:ext cx="0" cy="0"/>
          <a:chOff x="0" y="0"/>
          <a:chExt cx="0" cy="0"/>
        </a:xfrm>
      </p:grpSpPr>
      <p:sp>
        <p:nvSpPr>
          <p:cNvPr id="1159" name="Google Shape;1159;p8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0" name="Google Shape;1160;p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7" name="Shape 1167"/>
        <p:cNvGrpSpPr/>
        <p:nvPr/>
      </p:nvGrpSpPr>
      <p:grpSpPr>
        <a:xfrm>
          <a:off x="0" y="0"/>
          <a:ext cx="0" cy="0"/>
          <a:chOff x="0" y="0"/>
          <a:chExt cx="0" cy="0"/>
        </a:xfrm>
      </p:grpSpPr>
      <p:sp>
        <p:nvSpPr>
          <p:cNvPr id="1168" name="Google Shape;1168;p9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9" name="Google Shape;1169;p9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6" name="Shape 1176"/>
        <p:cNvGrpSpPr/>
        <p:nvPr/>
      </p:nvGrpSpPr>
      <p:grpSpPr>
        <a:xfrm>
          <a:off x="0" y="0"/>
          <a:ext cx="0" cy="0"/>
          <a:chOff x="0" y="0"/>
          <a:chExt cx="0" cy="0"/>
        </a:xfrm>
      </p:grpSpPr>
      <p:sp>
        <p:nvSpPr>
          <p:cNvPr id="1177" name="Google Shape;1177;p9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8" name="Google Shape;1178;p9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2" name="Shape 1202"/>
        <p:cNvGrpSpPr/>
        <p:nvPr/>
      </p:nvGrpSpPr>
      <p:grpSpPr>
        <a:xfrm>
          <a:off x="0" y="0"/>
          <a:ext cx="0" cy="0"/>
          <a:chOff x="0" y="0"/>
          <a:chExt cx="0" cy="0"/>
        </a:xfrm>
      </p:grpSpPr>
      <p:sp>
        <p:nvSpPr>
          <p:cNvPr id="1203" name="Google Shape;1203;p9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4" name="Google Shape;1204;p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8" name="Shape 1218"/>
        <p:cNvGrpSpPr/>
        <p:nvPr/>
      </p:nvGrpSpPr>
      <p:grpSpPr>
        <a:xfrm>
          <a:off x="0" y="0"/>
          <a:ext cx="0" cy="0"/>
          <a:chOff x="0" y="0"/>
          <a:chExt cx="0" cy="0"/>
        </a:xfrm>
      </p:grpSpPr>
      <p:sp>
        <p:nvSpPr>
          <p:cNvPr id="1219" name="Google Shape;1219;p9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0" name="Google Shape;1220;p9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7" name="Shape 1227"/>
        <p:cNvGrpSpPr/>
        <p:nvPr/>
      </p:nvGrpSpPr>
      <p:grpSpPr>
        <a:xfrm>
          <a:off x="0" y="0"/>
          <a:ext cx="0" cy="0"/>
          <a:chOff x="0" y="0"/>
          <a:chExt cx="0" cy="0"/>
        </a:xfrm>
      </p:grpSpPr>
      <p:sp>
        <p:nvSpPr>
          <p:cNvPr id="1228" name="Google Shape;1228;p9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9" name="Google Shape;1229;p9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1" name="Shape 1251"/>
        <p:cNvGrpSpPr/>
        <p:nvPr/>
      </p:nvGrpSpPr>
      <p:grpSpPr>
        <a:xfrm>
          <a:off x="0" y="0"/>
          <a:ext cx="0" cy="0"/>
          <a:chOff x="0" y="0"/>
          <a:chExt cx="0" cy="0"/>
        </a:xfrm>
      </p:grpSpPr>
      <p:sp>
        <p:nvSpPr>
          <p:cNvPr id="1252" name="Google Shape;1252;p9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3" name="Google Shape;1253;p9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2" name="Shape 1272"/>
        <p:cNvGrpSpPr/>
        <p:nvPr/>
      </p:nvGrpSpPr>
      <p:grpSpPr>
        <a:xfrm>
          <a:off x="0" y="0"/>
          <a:ext cx="0" cy="0"/>
          <a:chOff x="0" y="0"/>
          <a:chExt cx="0" cy="0"/>
        </a:xfrm>
      </p:grpSpPr>
      <p:sp>
        <p:nvSpPr>
          <p:cNvPr id="1273" name="Google Shape;1273;p9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4" name="Google Shape;1274;p9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3" name="Shape 1283"/>
        <p:cNvGrpSpPr/>
        <p:nvPr/>
      </p:nvGrpSpPr>
      <p:grpSpPr>
        <a:xfrm>
          <a:off x="0" y="0"/>
          <a:ext cx="0" cy="0"/>
          <a:chOff x="0" y="0"/>
          <a:chExt cx="0" cy="0"/>
        </a:xfrm>
      </p:grpSpPr>
      <p:sp>
        <p:nvSpPr>
          <p:cNvPr id="1284" name="Google Shape;1284;p9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85" name="Google Shape;1285;p9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2" name="Shape 1292"/>
        <p:cNvGrpSpPr/>
        <p:nvPr/>
      </p:nvGrpSpPr>
      <p:grpSpPr>
        <a:xfrm>
          <a:off x="0" y="0"/>
          <a:ext cx="0" cy="0"/>
          <a:chOff x="0" y="0"/>
          <a:chExt cx="0" cy="0"/>
        </a:xfrm>
      </p:grpSpPr>
      <p:sp>
        <p:nvSpPr>
          <p:cNvPr id="1293" name="Google Shape;1293;p9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4" name="Google Shape;1294;p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9" name="Shape 1309"/>
        <p:cNvGrpSpPr/>
        <p:nvPr/>
      </p:nvGrpSpPr>
      <p:grpSpPr>
        <a:xfrm>
          <a:off x="0" y="0"/>
          <a:ext cx="0" cy="0"/>
          <a:chOff x="0" y="0"/>
          <a:chExt cx="0" cy="0"/>
        </a:xfrm>
      </p:grpSpPr>
      <p:sp>
        <p:nvSpPr>
          <p:cNvPr id="1310" name="Google Shape;1310;p9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1" name="Google Shape;1311;p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5" name="Shape 15"/>
        <p:cNvGrpSpPr/>
        <p:nvPr/>
      </p:nvGrpSpPr>
      <p:grpSpPr>
        <a:xfrm>
          <a:off x="0" y="0"/>
          <a:ext cx="0" cy="0"/>
          <a:chOff x="0" y="0"/>
          <a:chExt cx="0" cy="0"/>
        </a:xfrm>
      </p:grpSpPr>
      <p:sp>
        <p:nvSpPr>
          <p:cNvPr id="16" name="Google Shape;16;p140"/>
          <p:cNvSpPr txBox="1"/>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17" name="Google Shape;17;p140"/>
          <p:cNvPicPr preferRelativeResize="0"/>
          <p:nvPr/>
        </p:nvPicPr>
        <p:blipFill rotWithShape="1">
          <a:blip r:embed="rId2"/>
          <a:srcRect/>
          <a:stretch>
            <a:fillRect/>
          </a:stretch>
        </p:blipFill>
        <p:spPr>
          <a:xfrm>
            <a:off x="11190649" y="50800"/>
            <a:ext cx="963251" cy="960203"/>
          </a:xfrm>
          <a:prstGeom prst="rect">
            <a:avLst/>
          </a:prstGeom>
          <a:noFill/>
          <a:ln>
            <a:noFill/>
          </a:ln>
        </p:spPr>
      </p:pic>
      <p:sp>
        <p:nvSpPr>
          <p:cNvPr id="18" name="Google Shape;18;p14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4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9"/>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4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50"/>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0"/>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5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14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4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142"/>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2"/>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14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3"/>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43"/>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14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144"/>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4"/>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144"/>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44"/>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144"/>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14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14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14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147"/>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7"/>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147"/>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14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48"/>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8"/>
          <p:cNvSpPr/>
          <p:nvPr>
            <p:ph type="pic" idx="2"/>
          </p:nvPr>
        </p:nvSpPr>
        <p:spPr>
          <a:xfrm>
            <a:off x="5183188" y="987425"/>
            <a:ext cx="6172200" cy="4873625"/>
          </a:xfrm>
          <a:prstGeom prst="rect">
            <a:avLst/>
          </a:prstGeom>
          <a:noFill/>
          <a:ln>
            <a:noFill/>
          </a:ln>
        </p:spPr>
      </p:sp>
      <p:sp>
        <p:nvSpPr>
          <p:cNvPr id="68" name="Google Shape;68;p148"/>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3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3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3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3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
          <p:cNvSpPr txBox="1"/>
          <p:nvPr>
            <p:ph type="title" idx="4294967295"/>
          </p:nvPr>
        </p:nvSpPr>
        <p:spPr>
          <a:xfrm>
            <a:off x="7567339" y="1477668"/>
            <a:ext cx="4269883" cy="7856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Balthazar" panose="02000506070000020004"/>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18csc303j -Database Management Systems</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90" name="Google Shape;90;p1"/>
          <p:cNvSpPr txBox="1"/>
          <p:nvPr>
            <p:ph type="body" idx="1"/>
          </p:nvPr>
        </p:nvSpPr>
        <p:spPr>
          <a:xfrm>
            <a:off x="6706673" y="3546777"/>
            <a:ext cx="5485327" cy="20637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Dr.B.Muruganantham</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Associate Professor</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Department of Computing Technology</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SRM Institute of Science and Technology</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 </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91" name="Google Shape;91;p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US"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13-02-2022</a:t>
            </a:r>
            <a:endPara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2" name="Google Shape;92;p1"/>
          <p:cNvSpPr txBox="1"/>
          <p:nvPr>
            <p:ph type="ftr" idx="11"/>
          </p:nvPr>
        </p:nvSpPr>
        <p:spPr>
          <a:xfrm>
            <a:off x="4072942" y="6492875"/>
            <a:ext cx="41148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Dr.B.Muruganantham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ctr" rtl="0">
              <a:spcBef>
                <a:spcPts val="0"/>
              </a:spcBef>
              <a:spcAft>
                <a:spcPts val="0"/>
              </a:spcAft>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Associate Professor / C.Tech</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3" name="Google Shape;93;p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94" name="Google Shape;94;p1" descr="UB.jpg"/>
          <p:cNvPicPr preferRelativeResize="0"/>
          <p:nvPr/>
        </p:nvPicPr>
        <p:blipFill rotWithShape="1">
          <a:blip r:embed="rId1"/>
          <a:srcRect/>
          <a:stretch>
            <a:fillRect/>
          </a:stretch>
        </p:blipFill>
        <p:spPr>
          <a:xfrm>
            <a:off x="0" y="0"/>
            <a:ext cx="6694099" cy="64870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10"/>
          <p:cNvSpPr txBox="1"/>
          <p:nvPr>
            <p:ph type="body" idx="1"/>
          </p:nvPr>
        </p:nvSpPr>
        <p:spPr>
          <a:xfrm>
            <a:off x="536276" y="1078961"/>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Major Characteristics of the University</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department has a list of teaching assignments specifying, for each</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 the sections the faculty is teaching.</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88265" algn="l" rtl="0">
              <a:lnSpc>
                <a:spcPct val="90000"/>
              </a:lnSpc>
              <a:spcBef>
                <a:spcPts val="1000"/>
              </a:spcBef>
              <a:spcAft>
                <a:spcPts val="0"/>
              </a:spcAft>
              <a:buClr>
                <a:srgbClr val="C00000"/>
              </a:buClr>
              <a:buSzPct val="100000"/>
              <a:buFont typeface="Noto Sans Symbols"/>
              <a:buNone/>
            </a:pP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university has a list of all student course registrations, specifying, for</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each student, the courses and the associated sections that the student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has taken (registered for).</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88265" algn="l" rtl="0">
              <a:lnSpc>
                <a:spcPct val="90000"/>
              </a:lnSpc>
              <a:spcBef>
                <a:spcPts val="1000"/>
              </a:spcBef>
              <a:spcAft>
                <a:spcPts val="0"/>
              </a:spcAft>
              <a:buClr>
                <a:srgbClr val="C00000"/>
              </a:buClr>
              <a:buSzPct val="100000"/>
              <a:buFont typeface="Noto Sans Symbols"/>
              <a:buNone/>
            </a:pP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real university database would be much more complex than the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preceding design.</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72" name="Google Shape;172;p1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3" name="Google Shape;173;p1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4" name="Google Shape;174;p1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5" name="Google Shape;175;p10"/>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321" name="Shape 1321"/>
        <p:cNvGrpSpPr/>
        <p:nvPr/>
      </p:nvGrpSpPr>
      <p:grpSpPr>
        <a:xfrm>
          <a:off x="0" y="0"/>
          <a:ext cx="0" cy="0"/>
          <a:chOff x="0" y="0"/>
          <a:chExt cx="0" cy="0"/>
        </a:xfrm>
      </p:grpSpPr>
      <p:sp>
        <p:nvSpPr>
          <p:cNvPr id="1322" name="Google Shape;1322;p100"/>
          <p:cNvSpPr txBox="1"/>
          <p:nvPr>
            <p:ph type="body" idx="1"/>
          </p:nvPr>
        </p:nvSpPr>
        <p:spPr>
          <a:xfrm>
            <a:off x="173965" y="604507"/>
            <a:ext cx="11187023" cy="5856677"/>
          </a:xfrm>
          <a:prstGeom prst="rect">
            <a:avLst/>
          </a:prstGeom>
          <a:noFill/>
          <a:ln>
            <a:noFill/>
          </a:ln>
        </p:spPr>
        <p:txBody>
          <a:bodyPr spcFirstLastPara="1" wrap="square" lIns="91425" tIns="45700" rIns="91425" bIns="45700" anchor="t" anchorCtr="0">
            <a:normAutofit lnSpcReduction="10000"/>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Use of Entity Sets versus Relationship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not always clear whether an object is best expressed by an entity set or a relationship set.</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ER diagram for University Management system, we used the takes relationship set to model the situation where a student takes a (section of a) course.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alternative is to imagine that there is a course-registration record for each course that each student takes.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Then need to have an entity set to represent the course-registration record.</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Let us call that entity set registration. Each registration entity is related to exactly one student and to exactly one section,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Have two relationship sets, one to relate course registration records to students and one to relate course-registration records to sections.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323" name="Google Shape;1323;p10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24" name="Google Shape;1324;p10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25" name="Google Shape;1325;p10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26" name="Google Shape;1326;p100"/>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330" name="Shape 1330"/>
        <p:cNvGrpSpPr/>
        <p:nvPr/>
      </p:nvGrpSpPr>
      <p:grpSpPr>
        <a:xfrm>
          <a:off x="0" y="0"/>
          <a:ext cx="0" cy="0"/>
          <a:chOff x="0" y="0"/>
          <a:chExt cx="0" cy="0"/>
        </a:xfrm>
      </p:grpSpPr>
      <p:sp>
        <p:nvSpPr>
          <p:cNvPr id="1331" name="Google Shape;1331;p101"/>
          <p:cNvSpPr txBox="1"/>
          <p:nvPr>
            <p:ph type="body" idx="1"/>
          </p:nvPr>
        </p:nvSpPr>
        <p:spPr>
          <a:xfrm>
            <a:off x="156712" y="656267"/>
            <a:ext cx="11557959" cy="5632390"/>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Use of Entity Sets versus Relationship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given Figure , we show the entity sets section and student from ER diagram for University Management System with the takes relationship set replaced by one entity set and two relationship sets: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registration, the entity set representing course-registration records.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section reg, the relationship set relating registration and course.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 reg, the relationship set relating registration and student.</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332" name="Google Shape;1332;p10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33" name="Google Shape;1333;p10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34" name="Google Shape;1334;p10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35" name="Google Shape;1335;p101"/>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336" name="Google Shape;1336;p101"/>
          <p:cNvGraphicFramePr/>
          <p:nvPr/>
        </p:nvGraphicFramePr>
        <p:xfrm>
          <a:off x="4829842" y="3407433"/>
          <a:ext cx="3000000" cy="3000000"/>
        </p:xfrm>
        <a:graphic>
          <a:graphicData uri="http://schemas.openxmlformats.org/drawingml/2006/table">
            <a:tbl>
              <a:tblPr firstRow="1" bandRow="1">
                <a:noFill/>
                <a:tableStyleId>{23EFA01C-9CCF-440E-8957-49F7C5947DCA}</a:tableStyleId>
              </a:tblPr>
              <a:tblGrid>
                <a:gridCol w="1941900"/>
              </a:tblGrid>
              <a:tr h="170075">
                <a:tc>
                  <a:txBody>
                    <a:bodyPr/>
                    <a:lstStyle/>
                    <a:p>
                      <a:pPr marL="0" marR="0" lvl="0" indent="0" algn="ctr" rtl="0">
                        <a:spcBef>
                          <a:spcPts val="0"/>
                        </a:spcBef>
                        <a:spcAft>
                          <a:spcPts val="0"/>
                        </a:spcAft>
                        <a:buNone/>
                      </a:pPr>
                      <a:r>
                        <a:rPr lang="en-US" sz="1800" b="0">
                          <a:solidFill>
                            <a:srgbClr val="0000FF"/>
                          </a:solidFill>
                          <a:latin typeface="Balthazar" panose="02000506070000020004"/>
                          <a:ea typeface="Balthazar" panose="02000506070000020004"/>
                          <a:cs typeface="Balthazar" panose="02000506070000020004"/>
                          <a:sym typeface="Balthazar" panose="02000506070000020004"/>
                        </a:rPr>
                        <a:t>Registration</a:t>
                      </a:r>
                      <a:endParaRPr sz="1800" b="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8E2F3"/>
                    </a:solidFill>
                  </a:tcPr>
                </a:tc>
              </a:tr>
              <a:tr h="545925">
                <a:tc>
                  <a:txBody>
                    <a:bodyPr/>
                    <a:lstStyle/>
                    <a:p>
                      <a:pPr marL="0" marR="0" lvl="0" indent="0" algn="l" rtl="0">
                        <a:spcBef>
                          <a:spcPts val="0"/>
                        </a:spcBef>
                        <a:spcAft>
                          <a:spcPts val="0"/>
                        </a:spcAft>
                        <a:buNone/>
                      </a:pP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8E2F3"/>
                    </a:solidFill>
                  </a:tcPr>
                </a:tc>
              </a:tr>
            </a:tbl>
          </a:graphicData>
        </a:graphic>
      </p:graphicFrame>
      <p:sp>
        <p:nvSpPr>
          <p:cNvPr id="1337" name="Google Shape;1337;p101"/>
          <p:cNvSpPr/>
          <p:nvPr/>
        </p:nvSpPr>
        <p:spPr>
          <a:xfrm>
            <a:off x="7815388" y="3605841"/>
            <a:ext cx="1319840" cy="638355"/>
          </a:xfrm>
          <a:prstGeom prst="diamond">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Student_Reg</a:t>
            </a:r>
            <a:endParaRPr sz="700" b="1">
              <a:solidFill>
                <a:schemeClr val="lt1"/>
              </a:solidFill>
              <a:latin typeface="Balthazar" panose="02000506070000020004"/>
              <a:ea typeface="Balthazar" panose="02000506070000020004"/>
              <a:cs typeface="Balthazar" panose="02000506070000020004"/>
              <a:sym typeface="Balthazar" panose="02000506070000020004"/>
            </a:endParaRPr>
          </a:p>
        </p:txBody>
      </p:sp>
      <p:cxnSp>
        <p:nvCxnSpPr>
          <p:cNvPr id="1338" name="Google Shape;1338;p101"/>
          <p:cNvCxnSpPr/>
          <p:nvPr/>
        </p:nvCxnSpPr>
        <p:spPr>
          <a:xfrm rot="10800000">
            <a:off x="6754484" y="3916395"/>
            <a:ext cx="1095411" cy="8625"/>
          </a:xfrm>
          <a:prstGeom prst="straightConnector1">
            <a:avLst/>
          </a:prstGeom>
          <a:noFill/>
          <a:ln w="28575" cap="flat" cmpd="sng">
            <a:solidFill>
              <a:srgbClr val="FF0000"/>
            </a:solidFill>
            <a:prstDash val="solid"/>
            <a:miter lim="800000"/>
            <a:headEnd type="none" w="sm" len="sm"/>
            <a:tailEnd type="none" w="sm" len="sm"/>
          </a:ln>
        </p:spPr>
      </p:cxnSp>
      <p:sp>
        <p:nvSpPr>
          <p:cNvPr id="1339" name="Google Shape;1339;p101"/>
          <p:cNvSpPr/>
          <p:nvPr/>
        </p:nvSpPr>
        <p:spPr>
          <a:xfrm>
            <a:off x="2541774" y="3620218"/>
            <a:ext cx="1319840" cy="638355"/>
          </a:xfrm>
          <a:prstGeom prst="diamond">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Section _Reg</a:t>
            </a:r>
            <a:endParaRPr sz="700" b="1">
              <a:solidFill>
                <a:schemeClr val="lt1"/>
              </a:solidFill>
              <a:latin typeface="Balthazar" panose="02000506070000020004"/>
              <a:ea typeface="Balthazar" panose="02000506070000020004"/>
              <a:cs typeface="Balthazar" panose="02000506070000020004"/>
              <a:sym typeface="Balthazar" panose="02000506070000020004"/>
            </a:endParaRPr>
          </a:p>
        </p:txBody>
      </p:sp>
      <p:cxnSp>
        <p:nvCxnSpPr>
          <p:cNvPr id="1340" name="Google Shape;1340;p101"/>
          <p:cNvCxnSpPr>
            <a:stCxn id="1339" idx="2"/>
          </p:cNvCxnSpPr>
          <p:nvPr/>
        </p:nvCxnSpPr>
        <p:spPr>
          <a:xfrm flipH="1">
            <a:off x="3183094" y="4258573"/>
            <a:ext cx="18600" cy="701700"/>
          </a:xfrm>
          <a:prstGeom prst="straightConnector1">
            <a:avLst/>
          </a:prstGeom>
          <a:noFill/>
          <a:ln w="28575" cap="flat" cmpd="sng">
            <a:solidFill>
              <a:srgbClr val="FF0000"/>
            </a:solidFill>
            <a:prstDash val="solid"/>
            <a:miter lim="800000"/>
            <a:headEnd type="none" w="sm" len="sm"/>
            <a:tailEnd type="none" w="sm" len="sm"/>
          </a:ln>
        </p:spPr>
      </p:cxnSp>
      <p:cxnSp>
        <p:nvCxnSpPr>
          <p:cNvPr id="1341" name="Google Shape;1341;p101"/>
          <p:cNvCxnSpPr/>
          <p:nvPr/>
        </p:nvCxnSpPr>
        <p:spPr>
          <a:xfrm flipH="1">
            <a:off x="3844363" y="3925018"/>
            <a:ext cx="986435" cy="14378"/>
          </a:xfrm>
          <a:prstGeom prst="straightConnector1">
            <a:avLst/>
          </a:prstGeom>
          <a:noFill/>
          <a:ln w="28575" cap="flat" cmpd="sng">
            <a:solidFill>
              <a:srgbClr val="FF0000"/>
            </a:solidFill>
            <a:prstDash val="solid"/>
            <a:miter lim="800000"/>
            <a:headEnd type="none" w="sm" len="sm"/>
            <a:tailEnd type="none" w="sm" len="sm"/>
          </a:ln>
        </p:spPr>
      </p:cxnSp>
      <p:graphicFrame>
        <p:nvGraphicFramePr>
          <p:cNvPr id="1342" name="Google Shape;1342;p101"/>
          <p:cNvGraphicFramePr/>
          <p:nvPr/>
        </p:nvGraphicFramePr>
        <p:xfrm>
          <a:off x="2178640" y="4957313"/>
          <a:ext cx="3000000" cy="3000000"/>
        </p:xfrm>
        <a:graphic>
          <a:graphicData uri="http://schemas.openxmlformats.org/drawingml/2006/table">
            <a:tbl>
              <a:tblPr firstRow="1" bandRow="1">
                <a:noFill/>
                <a:tableStyleId>{23EFA01C-9CCF-440E-8957-49F7C5947DCA}</a:tableStyleId>
              </a:tblPr>
              <a:tblGrid>
                <a:gridCol w="1941900"/>
              </a:tblGrid>
              <a:tr h="170075">
                <a:tc>
                  <a:txBody>
                    <a:bodyPr/>
                    <a:lstStyle/>
                    <a:p>
                      <a:pPr marL="0" marR="0" lvl="0" indent="0" algn="ctr" rtl="0">
                        <a:spcBef>
                          <a:spcPts val="0"/>
                        </a:spcBef>
                        <a:spcAft>
                          <a:spcPts val="0"/>
                        </a:spcAft>
                        <a:buNone/>
                      </a:pPr>
                      <a:r>
                        <a:rPr lang="en-US" sz="1800" b="0">
                          <a:solidFill>
                            <a:srgbClr val="0000FF"/>
                          </a:solidFill>
                          <a:latin typeface="Balthazar" panose="02000506070000020004"/>
                          <a:ea typeface="Balthazar" panose="02000506070000020004"/>
                          <a:cs typeface="Balthazar" panose="02000506070000020004"/>
                          <a:sym typeface="Balthazar" panose="02000506070000020004"/>
                        </a:rPr>
                        <a:t>Section</a:t>
                      </a:r>
                      <a:endParaRPr sz="1800" b="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545925">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Section_id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graphicFrame>
        <p:nvGraphicFramePr>
          <p:cNvPr id="1343" name="Google Shape;1343;p101"/>
          <p:cNvGraphicFramePr/>
          <p:nvPr/>
        </p:nvGraphicFramePr>
        <p:xfrm>
          <a:off x="7593170" y="4954437"/>
          <a:ext cx="3000000" cy="3000000"/>
        </p:xfrm>
        <a:graphic>
          <a:graphicData uri="http://schemas.openxmlformats.org/drawingml/2006/table">
            <a:tbl>
              <a:tblPr firstRow="1" bandRow="1">
                <a:noFill/>
                <a:tableStyleId>{23EFA01C-9CCF-440E-8957-49F7C5947DCA}</a:tableStyleId>
              </a:tblPr>
              <a:tblGrid>
                <a:gridCol w="1941900"/>
              </a:tblGrid>
              <a:tr h="170075">
                <a:tc>
                  <a:txBody>
                    <a:bodyPr/>
                    <a:lstStyle/>
                    <a:p>
                      <a:pPr marL="0" marR="0" lvl="0" indent="0" algn="ctr" rtl="0">
                        <a:spcBef>
                          <a:spcPts val="0"/>
                        </a:spcBef>
                        <a:spcAft>
                          <a:spcPts val="0"/>
                        </a:spcAft>
                        <a:buNone/>
                      </a:pPr>
                      <a:r>
                        <a:rPr lang="en-US" sz="1800" b="0">
                          <a:solidFill>
                            <a:srgbClr val="0000FF"/>
                          </a:solidFill>
                          <a:latin typeface="Balthazar" panose="02000506070000020004"/>
                          <a:ea typeface="Balthazar" panose="02000506070000020004"/>
                          <a:cs typeface="Balthazar" panose="02000506070000020004"/>
                          <a:sym typeface="Balthazar" panose="02000506070000020004"/>
                        </a:rPr>
                        <a:t>Student</a:t>
                      </a:r>
                      <a:endParaRPr sz="1800" b="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E1EFD8"/>
                    </a:solidFill>
                  </a:tcPr>
                </a:tc>
              </a:tr>
              <a:tr h="545925">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Student_id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E1EFD8"/>
                    </a:solidFill>
                  </a:tcPr>
                </a:tc>
              </a:tr>
            </a:tbl>
          </a:graphicData>
        </a:graphic>
      </p:graphicFrame>
      <p:cxnSp>
        <p:nvCxnSpPr>
          <p:cNvPr id="1344" name="Google Shape;1344;p101"/>
          <p:cNvCxnSpPr>
            <a:stCxn id="1337" idx="2"/>
          </p:cNvCxnSpPr>
          <p:nvPr/>
        </p:nvCxnSpPr>
        <p:spPr>
          <a:xfrm flipH="1">
            <a:off x="8462408" y="4244196"/>
            <a:ext cx="12900" cy="698700"/>
          </a:xfrm>
          <a:prstGeom prst="straightConnector1">
            <a:avLst/>
          </a:prstGeom>
          <a:noFill/>
          <a:ln w="28575" cap="flat" cmpd="sng">
            <a:solidFill>
              <a:srgbClr val="FF0000"/>
            </a:solidFill>
            <a:prstDash val="solid"/>
            <a:miter lim="800000"/>
            <a:headEnd type="none" w="sm" len="sm"/>
            <a:tailEnd type="none" w="sm" len="sm"/>
          </a:ln>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348" name="Shape 1348"/>
        <p:cNvGrpSpPr/>
        <p:nvPr/>
      </p:nvGrpSpPr>
      <p:grpSpPr>
        <a:xfrm>
          <a:off x="0" y="0"/>
          <a:ext cx="0" cy="0"/>
          <a:chOff x="0" y="0"/>
          <a:chExt cx="0" cy="0"/>
        </a:xfrm>
      </p:grpSpPr>
      <p:sp>
        <p:nvSpPr>
          <p:cNvPr id="1349" name="Google Shape;1349;p102"/>
          <p:cNvSpPr txBox="1"/>
          <p:nvPr>
            <p:ph type="body" idx="1"/>
          </p:nvPr>
        </p:nvSpPr>
        <p:spPr>
          <a:xfrm>
            <a:off x="199846" y="690772"/>
            <a:ext cx="10515600" cy="5580632"/>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Use of Entity Sets versus Relationship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Relationships in databases are often binary.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Some relationships that appear to be nonbinary could actually be better represented by several binary relationships.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instance, one could create a ternary relationship parent, relating a child to his/her mother and father.</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However, such a relationship could also be represented by two binary relationships, mother and father, relating a  child to his/her mother and father separately.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always possible to replace a nonbinary (n-ary, for n &gt; 2) relationship set by a number of distinct binary relationship sets.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4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350" name="Google Shape;1350;p10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51" name="Google Shape;1351;p10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52" name="Google Shape;1352;p10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53" name="Google Shape;1353;p102"/>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357" name="Shape 1357"/>
        <p:cNvGrpSpPr/>
        <p:nvPr/>
      </p:nvGrpSpPr>
      <p:grpSpPr>
        <a:xfrm>
          <a:off x="0" y="0"/>
          <a:ext cx="0" cy="0"/>
          <a:chOff x="0" y="0"/>
          <a:chExt cx="0" cy="0"/>
        </a:xfrm>
      </p:grpSpPr>
      <p:sp>
        <p:nvSpPr>
          <p:cNvPr id="1358" name="Google Shape;1358;p103"/>
          <p:cNvSpPr txBox="1"/>
          <p:nvPr>
            <p:ph type="body" idx="1"/>
          </p:nvPr>
        </p:nvSpPr>
        <p:spPr>
          <a:xfrm>
            <a:off x="267419" y="759125"/>
            <a:ext cx="11086381" cy="52146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Use of Entity Sets versus Relationship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abstract ternary (n = 3) relationship set R, relating entity sets A, B, and C. We replace the relationship set R by an entity set E, and create three relationship sets as shown in Figure below.</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RA, relating E and A.</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RB, relating E and B.</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RC, relating E and C.</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359" name="Google Shape;1359;p10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60" name="Google Shape;1360;p10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61" name="Google Shape;1361;p10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62" name="Google Shape;1362;p103"/>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363" name="Google Shape;1363;p103"/>
          <p:cNvSpPr/>
          <p:nvPr/>
        </p:nvSpPr>
        <p:spPr>
          <a:xfrm>
            <a:off x="5633050" y="4710023"/>
            <a:ext cx="828137" cy="862641"/>
          </a:xfrm>
          <a:prstGeom prst="diamond">
            <a:avLst/>
          </a:prstGeom>
          <a:solidFill>
            <a:srgbClr val="FF3399"/>
          </a:solidFill>
          <a:ln w="28575" cap="flat" cmpd="sng">
            <a:solidFill>
              <a:srgbClr val="FF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althazar" panose="02000506070000020004"/>
                <a:ea typeface="Balthazar" panose="02000506070000020004"/>
                <a:cs typeface="Balthazar" panose="02000506070000020004"/>
                <a:sym typeface="Balthazar" panose="02000506070000020004"/>
              </a:rPr>
              <a:t>R</a:t>
            </a:r>
            <a:endParaRPr sz="1800">
              <a:solidFill>
                <a:schemeClr val="lt1"/>
              </a:solidFill>
              <a:latin typeface="Balthazar" panose="02000506070000020004"/>
              <a:ea typeface="Balthazar" panose="02000506070000020004"/>
              <a:cs typeface="Balthazar" panose="02000506070000020004"/>
              <a:sym typeface="Balthazar" panose="02000506070000020004"/>
            </a:endParaRPr>
          </a:p>
        </p:txBody>
      </p:sp>
      <p:sp>
        <p:nvSpPr>
          <p:cNvPr id="1364" name="Google Shape;1364;p103"/>
          <p:cNvSpPr/>
          <p:nvPr/>
        </p:nvSpPr>
        <p:spPr>
          <a:xfrm>
            <a:off x="5641675" y="3347050"/>
            <a:ext cx="845389" cy="759124"/>
          </a:xfrm>
          <a:prstGeom prst="rect">
            <a:avLst/>
          </a:prstGeom>
          <a:solidFill>
            <a:srgbClr val="D8E2F3"/>
          </a:solidFill>
          <a:ln w="28575"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A</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365" name="Google Shape;1365;p103"/>
          <p:cNvSpPr/>
          <p:nvPr/>
        </p:nvSpPr>
        <p:spPr>
          <a:xfrm>
            <a:off x="4077421" y="4758908"/>
            <a:ext cx="845389" cy="759124"/>
          </a:xfrm>
          <a:prstGeom prst="rect">
            <a:avLst/>
          </a:prstGeom>
          <a:solidFill>
            <a:srgbClr val="FFF2CC"/>
          </a:solidFill>
          <a:ln w="28575" cap="flat" cmpd="sng">
            <a:solidFill>
              <a:srgbClr val="FFF2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B</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366" name="Google Shape;1366;p103"/>
          <p:cNvSpPr/>
          <p:nvPr/>
        </p:nvSpPr>
        <p:spPr>
          <a:xfrm>
            <a:off x="7197306" y="4790538"/>
            <a:ext cx="845389" cy="759124"/>
          </a:xfrm>
          <a:prstGeom prst="rect">
            <a:avLst/>
          </a:prstGeom>
          <a:solidFill>
            <a:srgbClr val="FBE4D4"/>
          </a:solidFill>
          <a:ln w="28575" cap="flat" cmpd="sng">
            <a:solidFill>
              <a:srgbClr val="FBE4D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C</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cxnSp>
        <p:nvCxnSpPr>
          <p:cNvPr id="1367" name="Google Shape;1367;p103"/>
          <p:cNvCxnSpPr>
            <a:stCxn id="1364" idx="2"/>
            <a:endCxn id="1363" idx="0"/>
          </p:cNvCxnSpPr>
          <p:nvPr/>
        </p:nvCxnSpPr>
        <p:spPr>
          <a:xfrm flipH="1">
            <a:off x="6046970" y="4106174"/>
            <a:ext cx="17400" cy="603900"/>
          </a:xfrm>
          <a:prstGeom prst="straightConnector1">
            <a:avLst/>
          </a:prstGeom>
          <a:noFill/>
          <a:ln w="28575" cap="flat" cmpd="sng">
            <a:solidFill>
              <a:srgbClr val="FF3399"/>
            </a:solidFill>
            <a:prstDash val="solid"/>
            <a:miter lim="800000"/>
            <a:headEnd type="none" w="sm" len="sm"/>
            <a:tailEnd type="none" w="sm" len="sm"/>
          </a:ln>
        </p:spPr>
      </p:cxnSp>
      <p:cxnSp>
        <p:nvCxnSpPr>
          <p:cNvPr id="1368" name="Google Shape;1368;p103"/>
          <p:cNvCxnSpPr/>
          <p:nvPr/>
        </p:nvCxnSpPr>
        <p:spPr>
          <a:xfrm rot="10800000">
            <a:off x="6458314" y="5147098"/>
            <a:ext cx="738993" cy="5751"/>
          </a:xfrm>
          <a:prstGeom prst="straightConnector1">
            <a:avLst/>
          </a:prstGeom>
          <a:noFill/>
          <a:ln w="28575" cap="flat" cmpd="sng">
            <a:solidFill>
              <a:srgbClr val="FF3399"/>
            </a:solidFill>
            <a:prstDash val="solid"/>
            <a:miter lim="800000"/>
            <a:headEnd type="none" w="sm" len="sm"/>
            <a:tailEnd type="none" w="sm" len="sm"/>
          </a:ln>
        </p:spPr>
      </p:cxnSp>
      <p:cxnSp>
        <p:nvCxnSpPr>
          <p:cNvPr id="1369" name="Google Shape;1369;p103"/>
          <p:cNvCxnSpPr/>
          <p:nvPr/>
        </p:nvCxnSpPr>
        <p:spPr>
          <a:xfrm rot="10800000">
            <a:off x="4894058" y="5135596"/>
            <a:ext cx="738993" cy="5751"/>
          </a:xfrm>
          <a:prstGeom prst="straightConnector1">
            <a:avLst/>
          </a:prstGeom>
          <a:noFill/>
          <a:ln w="28575" cap="flat" cmpd="sng">
            <a:solidFill>
              <a:srgbClr val="FF3399"/>
            </a:solidFill>
            <a:prstDash val="solid"/>
            <a:miter lim="800000"/>
            <a:headEnd type="none" w="sm" len="sm"/>
            <a:tailEnd type="none" w="sm" len="sm"/>
          </a:ln>
        </p:spPr>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373" name="Shape 1373"/>
        <p:cNvGrpSpPr/>
        <p:nvPr/>
      </p:nvGrpSpPr>
      <p:grpSpPr>
        <a:xfrm>
          <a:off x="0" y="0"/>
          <a:ext cx="0" cy="0"/>
          <a:chOff x="0" y="0"/>
          <a:chExt cx="0" cy="0"/>
        </a:xfrm>
      </p:grpSpPr>
      <p:sp>
        <p:nvSpPr>
          <p:cNvPr id="1374" name="Google Shape;1374;p104"/>
          <p:cNvSpPr txBox="1"/>
          <p:nvPr>
            <p:ph type="body" idx="1"/>
          </p:nvPr>
        </p:nvSpPr>
        <p:spPr>
          <a:xfrm>
            <a:off x="156713" y="647640"/>
            <a:ext cx="10515600" cy="3216994"/>
          </a:xfrm>
          <a:prstGeom prst="rect">
            <a:avLst/>
          </a:prstGeom>
          <a:noFill/>
          <a:ln>
            <a:noFill/>
          </a:ln>
        </p:spPr>
        <p:txBody>
          <a:bodyPr spcFirstLastPara="1" wrap="square" lIns="91425" tIns="45700" rIns="91425" bIns="45700" anchor="t" anchorCtr="0">
            <a:normAutofit lnSpcReduction="10000"/>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Use of Entity Sets versus Relationship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the relationship set R had any attributes, these are assigned to entity set 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Further, a special identifying attribute is created for E For each relationship    (ai, bi, ci) in the relationship set R, we create a new entity ei in the entity set 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Then, in each of the three new relationship sets, we insert a relationship as follows: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(ei, ai) in RA.</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(ei, bi) in RB.</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(ei, ci) in RC</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375" name="Google Shape;1375;p10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76" name="Google Shape;1376;p10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77" name="Google Shape;1377;p10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78" name="Google Shape;1378;p104"/>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379" name="Google Shape;1379;p104"/>
          <p:cNvSpPr/>
          <p:nvPr/>
        </p:nvSpPr>
        <p:spPr>
          <a:xfrm>
            <a:off x="4114874" y="5382851"/>
            <a:ext cx="828137" cy="862641"/>
          </a:xfrm>
          <a:prstGeom prst="diamond">
            <a:avLst/>
          </a:prstGeom>
          <a:solidFill>
            <a:srgbClr val="FF3399"/>
          </a:solidFill>
          <a:ln w="28575" cap="flat" cmpd="sng">
            <a:solidFill>
              <a:srgbClr val="FF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althazar" panose="02000506070000020004"/>
                <a:ea typeface="Balthazar" panose="02000506070000020004"/>
                <a:cs typeface="Balthazar" panose="02000506070000020004"/>
                <a:sym typeface="Balthazar" panose="02000506070000020004"/>
              </a:rPr>
              <a:t>R</a:t>
            </a:r>
            <a:endParaRPr sz="1800">
              <a:solidFill>
                <a:schemeClr val="lt1"/>
              </a:solidFill>
              <a:latin typeface="Balthazar" panose="02000506070000020004"/>
              <a:ea typeface="Balthazar" panose="02000506070000020004"/>
              <a:cs typeface="Balthazar" panose="02000506070000020004"/>
              <a:sym typeface="Balthazar" panose="02000506070000020004"/>
            </a:endParaRPr>
          </a:p>
        </p:txBody>
      </p:sp>
      <p:sp>
        <p:nvSpPr>
          <p:cNvPr id="1380" name="Google Shape;1380;p104"/>
          <p:cNvSpPr/>
          <p:nvPr/>
        </p:nvSpPr>
        <p:spPr>
          <a:xfrm>
            <a:off x="2559245" y="5431736"/>
            <a:ext cx="845389" cy="759124"/>
          </a:xfrm>
          <a:prstGeom prst="rect">
            <a:avLst/>
          </a:prstGeom>
          <a:solidFill>
            <a:srgbClr val="FFF2CC"/>
          </a:solidFill>
          <a:ln w="28575" cap="flat" cmpd="sng">
            <a:solidFill>
              <a:srgbClr val="FFF2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B</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381" name="Google Shape;1381;p104"/>
          <p:cNvSpPr/>
          <p:nvPr/>
        </p:nvSpPr>
        <p:spPr>
          <a:xfrm>
            <a:off x="5679130" y="5463366"/>
            <a:ext cx="845389" cy="759124"/>
          </a:xfrm>
          <a:prstGeom prst="rect">
            <a:avLst/>
          </a:prstGeom>
          <a:solidFill>
            <a:srgbClr val="00B0F0"/>
          </a:solidFill>
          <a:ln w="28575"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E</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cxnSp>
        <p:nvCxnSpPr>
          <p:cNvPr id="1382" name="Google Shape;1382;p104"/>
          <p:cNvCxnSpPr/>
          <p:nvPr/>
        </p:nvCxnSpPr>
        <p:spPr>
          <a:xfrm rot="5400000">
            <a:off x="5831532" y="5141314"/>
            <a:ext cx="603849" cy="17251"/>
          </a:xfrm>
          <a:prstGeom prst="straightConnector1">
            <a:avLst/>
          </a:prstGeom>
          <a:noFill/>
          <a:ln w="28575" cap="flat" cmpd="sng">
            <a:solidFill>
              <a:srgbClr val="FF3399"/>
            </a:solidFill>
            <a:prstDash val="solid"/>
            <a:miter lim="800000"/>
            <a:headEnd type="none" w="sm" len="sm"/>
            <a:tailEnd type="none" w="sm" len="sm"/>
          </a:ln>
        </p:spPr>
      </p:cxnSp>
      <p:cxnSp>
        <p:nvCxnSpPr>
          <p:cNvPr id="1383" name="Google Shape;1383;p104"/>
          <p:cNvCxnSpPr/>
          <p:nvPr/>
        </p:nvCxnSpPr>
        <p:spPr>
          <a:xfrm rot="10800000">
            <a:off x="4940138" y="5819926"/>
            <a:ext cx="738993" cy="5751"/>
          </a:xfrm>
          <a:prstGeom prst="straightConnector1">
            <a:avLst/>
          </a:prstGeom>
          <a:noFill/>
          <a:ln w="28575" cap="flat" cmpd="sng">
            <a:solidFill>
              <a:srgbClr val="FF3399"/>
            </a:solidFill>
            <a:prstDash val="solid"/>
            <a:miter lim="800000"/>
            <a:headEnd type="none" w="sm" len="sm"/>
            <a:tailEnd type="none" w="sm" len="sm"/>
          </a:ln>
        </p:spPr>
      </p:cxnSp>
      <p:cxnSp>
        <p:nvCxnSpPr>
          <p:cNvPr id="1384" name="Google Shape;1384;p104"/>
          <p:cNvCxnSpPr/>
          <p:nvPr/>
        </p:nvCxnSpPr>
        <p:spPr>
          <a:xfrm rot="10800000">
            <a:off x="3375882" y="5808424"/>
            <a:ext cx="738993" cy="5751"/>
          </a:xfrm>
          <a:prstGeom prst="straightConnector1">
            <a:avLst/>
          </a:prstGeom>
          <a:noFill/>
          <a:ln w="28575" cap="flat" cmpd="sng">
            <a:solidFill>
              <a:srgbClr val="FF3399"/>
            </a:solidFill>
            <a:prstDash val="solid"/>
            <a:miter lim="800000"/>
            <a:headEnd type="none" w="sm" len="sm"/>
            <a:tailEnd type="none" w="sm" len="sm"/>
          </a:ln>
        </p:spPr>
      </p:cxnSp>
      <p:sp>
        <p:nvSpPr>
          <p:cNvPr id="1385" name="Google Shape;1385;p104"/>
          <p:cNvSpPr/>
          <p:nvPr/>
        </p:nvSpPr>
        <p:spPr>
          <a:xfrm>
            <a:off x="5733764" y="3982496"/>
            <a:ext cx="828137" cy="862641"/>
          </a:xfrm>
          <a:prstGeom prst="diamond">
            <a:avLst/>
          </a:prstGeom>
          <a:solidFill>
            <a:srgbClr val="FF3399"/>
          </a:solidFill>
          <a:ln w="28575" cap="flat" cmpd="sng">
            <a:solidFill>
              <a:srgbClr val="FF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althazar" panose="02000506070000020004"/>
                <a:ea typeface="Balthazar" panose="02000506070000020004"/>
                <a:cs typeface="Balthazar" panose="02000506070000020004"/>
                <a:sym typeface="Balthazar" panose="02000506070000020004"/>
              </a:rPr>
              <a:t>R</a:t>
            </a:r>
            <a:endParaRPr sz="1800">
              <a:solidFill>
                <a:schemeClr val="lt1"/>
              </a:solidFill>
              <a:latin typeface="Balthazar" panose="02000506070000020004"/>
              <a:ea typeface="Balthazar" panose="02000506070000020004"/>
              <a:cs typeface="Balthazar" panose="02000506070000020004"/>
              <a:sym typeface="Balthazar" panose="02000506070000020004"/>
            </a:endParaRPr>
          </a:p>
        </p:txBody>
      </p:sp>
      <p:sp>
        <p:nvSpPr>
          <p:cNvPr id="1386" name="Google Shape;1386;p104"/>
          <p:cNvSpPr/>
          <p:nvPr/>
        </p:nvSpPr>
        <p:spPr>
          <a:xfrm>
            <a:off x="5751019" y="2671281"/>
            <a:ext cx="845389" cy="759124"/>
          </a:xfrm>
          <a:prstGeom prst="rect">
            <a:avLst/>
          </a:prstGeom>
          <a:solidFill>
            <a:srgbClr val="D8E2F3"/>
          </a:solidFill>
          <a:ln w="28575"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A</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387" name="Google Shape;1387;p104"/>
          <p:cNvSpPr/>
          <p:nvPr/>
        </p:nvSpPr>
        <p:spPr>
          <a:xfrm>
            <a:off x="7266390" y="5377097"/>
            <a:ext cx="828137" cy="862641"/>
          </a:xfrm>
          <a:prstGeom prst="diamond">
            <a:avLst/>
          </a:prstGeom>
          <a:solidFill>
            <a:srgbClr val="FF3399"/>
          </a:solidFill>
          <a:ln w="28575" cap="flat" cmpd="sng">
            <a:solidFill>
              <a:srgbClr val="FF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althazar" panose="02000506070000020004"/>
                <a:ea typeface="Balthazar" panose="02000506070000020004"/>
                <a:cs typeface="Balthazar" panose="02000506070000020004"/>
                <a:sym typeface="Balthazar" panose="02000506070000020004"/>
              </a:rPr>
              <a:t>R</a:t>
            </a:r>
            <a:endParaRPr sz="1800">
              <a:solidFill>
                <a:schemeClr val="lt1"/>
              </a:solidFill>
              <a:latin typeface="Balthazar" panose="02000506070000020004"/>
              <a:ea typeface="Balthazar" panose="02000506070000020004"/>
              <a:cs typeface="Balthazar" panose="02000506070000020004"/>
              <a:sym typeface="Balthazar" panose="02000506070000020004"/>
            </a:endParaRPr>
          </a:p>
        </p:txBody>
      </p:sp>
      <p:sp>
        <p:nvSpPr>
          <p:cNvPr id="1388" name="Google Shape;1388;p104"/>
          <p:cNvSpPr/>
          <p:nvPr/>
        </p:nvSpPr>
        <p:spPr>
          <a:xfrm>
            <a:off x="8816269" y="5400105"/>
            <a:ext cx="845389" cy="759124"/>
          </a:xfrm>
          <a:prstGeom prst="rect">
            <a:avLst/>
          </a:prstGeom>
          <a:solidFill>
            <a:srgbClr val="FBE4D4"/>
          </a:solidFill>
          <a:ln w="28575" cap="flat" cmpd="sng">
            <a:solidFill>
              <a:srgbClr val="FBE4D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C</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cxnSp>
        <p:nvCxnSpPr>
          <p:cNvPr id="1389" name="Google Shape;1389;p104"/>
          <p:cNvCxnSpPr/>
          <p:nvPr/>
        </p:nvCxnSpPr>
        <p:spPr>
          <a:xfrm rot="10800000">
            <a:off x="6541775" y="5817048"/>
            <a:ext cx="738993" cy="5751"/>
          </a:xfrm>
          <a:prstGeom prst="straightConnector1">
            <a:avLst/>
          </a:prstGeom>
          <a:noFill/>
          <a:ln w="28575" cap="flat" cmpd="sng">
            <a:solidFill>
              <a:srgbClr val="FF3399"/>
            </a:solidFill>
            <a:prstDash val="solid"/>
            <a:miter lim="800000"/>
            <a:headEnd type="none" w="sm" len="sm"/>
            <a:tailEnd type="none" w="sm" len="sm"/>
          </a:ln>
        </p:spPr>
      </p:cxnSp>
      <p:cxnSp>
        <p:nvCxnSpPr>
          <p:cNvPr id="1390" name="Google Shape;1390;p104"/>
          <p:cNvCxnSpPr/>
          <p:nvPr/>
        </p:nvCxnSpPr>
        <p:spPr>
          <a:xfrm rot="10800000">
            <a:off x="8083027" y="5805546"/>
            <a:ext cx="738993" cy="5751"/>
          </a:xfrm>
          <a:prstGeom prst="straightConnector1">
            <a:avLst/>
          </a:prstGeom>
          <a:noFill/>
          <a:ln w="28575" cap="flat" cmpd="sng">
            <a:solidFill>
              <a:srgbClr val="FF3399"/>
            </a:solidFill>
            <a:prstDash val="solid"/>
            <a:miter lim="800000"/>
            <a:headEnd type="none" w="sm" len="sm"/>
            <a:tailEnd type="none" w="sm" len="sm"/>
          </a:ln>
        </p:spPr>
      </p:cxnSp>
      <p:cxnSp>
        <p:nvCxnSpPr>
          <p:cNvPr id="1391" name="Google Shape;1391;p104"/>
          <p:cNvCxnSpPr/>
          <p:nvPr/>
        </p:nvCxnSpPr>
        <p:spPr>
          <a:xfrm rot="5400000">
            <a:off x="5854537" y="3697827"/>
            <a:ext cx="603849" cy="17251"/>
          </a:xfrm>
          <a:prstGeom prst="straightConnector1">
            <a:avLst/>
          </a:prstGeom>
          <a:noFill/>
          <a:ln w="28575" cap="flat" cmpd="sng">
            <a:solidFill>
              <a:srgbClr val="FF3399"/>
            </a:solidFill>
            <a:prstDash val="solid"/>
            <a:miter lim="800000"/>
            <a:headEnd type="none" w="sm" len="sm"/>
            <a:tailEnd type="none" w="sm" len="sm"/>
          </a:ln>
        </p:spPr>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395" name="Shape 1395"/>
        <p:cNvGrpSpPr/>
        <p:nvPr/>
      </p:nvGrpSpPr>
      <p:grpSpPr>
        <a:xfrm>
          <a:off x="0" y="0"/>
          <a:ext cx="0" cy="0"/>
          <a:chOff x="0" y="0"/>
          <a:chExt cx="0" cy="0"/>
        </a:xfrm>
      </p:grpSpPr>
      <p:sp>
        <p:nvSpPr>
          <p:cNvPr id="1396" name="Google Shape;1396;p105"/>
          <p:cNvSpPr txBox="1"/>
          <p:nvPr>
            <p:ph type="body" idx="1"/>
          </p:nvPr>
        </p:nvSpPr>
        <p:spPr>
          <a:xfrm>
            <a:off x="191219" y="725278"/>
            <a:ext cx="10515600" cy="4890518"/>
          </a:xfrm>
          <a:prstGeom prst="rect">
            <a:avLst/>
          </a:prstGeom>
          <a:noFill/>
          <a:ln>
            <a:noFill/>
          </a:ln>
        </p:spPr>
        <p:txBody>
          <a:bodyPr spcFirstLastPara="1" wrap="square" lIns="91425" tIns="45700" rIns="91425" bIns="45700" anchor="t" anchorCtr="0">
            <a:normAutofit lnSpcReduction="10000"/>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Placement of Relationship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cardinality ratio of a relationship can affect the placement of relationship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Thus, attributes of one-to-one or one-to-many relationship sets can be associated with one of the participating entity sets, rather than with the relationship set.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instance, let us specify that counselor is a one-to-many relationship set such that one faculty may advise several students, but each student can be counseled only a single faculty.</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397" name="Google Shape;1397;p10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98" name="Google Shape;1398;p10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99" name="Google Shape;1399;p105"/>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403" name="Shape 1403"/>
        <p:cNvGrpSpPr/>
        <p:nvPr/>
      </p:nvGrpSpPr>
      <p:grpSpPr>
        <a:xfrm>
          <a:off x="0" y="0"/>
          <a:ext cx="0" cy="0"/>
          <a:chOff x="0" y="0"/>
          <a:chExt cx="0" cy="0"/>
        </a:xfrm>
      </p:grpSpPr>
      <p:sp>
        <p:nvSpPr>
          <p:cNvPr id="1404" name="Google Shape;1404;p106"/>
          <p:cNvSpPr txBox="1"/>
          <p:nvPr>
            <p:ph type="body" idx="1"/>
          </p:nvPr>
        </p:nvSpPr>
        <p:spPr>
          <a:xfrm>
            <a:off x="234350" y="716652"/>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800"/>
              <a:buNone/>
            </a:pPr>
            <a:r>
              <a:rPr lang="en-US" sz="2800">
                <a:solidFill>
                  <a:srgbClr val="C00000"/>
                </a:solidFill>
                <a:latin typeface="Balthazar" panose="02000506070000020004"/>
                <a:ea typeface="Balthazar" panose="02000506070000020004"/>
                <a:cs typeface="Balthazar" panose="02000506070000020004"/>
                <a:sym typeface="Balthazar" panose="02000506070000020004"/>
              </a:rPr>
              <a:t>Placement of Relationship Attributes</a:t>
            </a:r>
            <a:endParaRPr lang="en-US" sz="28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this case, the attribute date, which specifies when the faculty became the counselor of a student, could be associated with the student entity set, as Figure below depicts.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405" name="Google Shape;1405;p10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06" name="Google Shape;1406;p10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07" name="Google Shape;1407;p10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408" name="Google Shape;1408;p106"/>
          <p:cNvGraphicFramePr/>
          <p:nvPr/>
        </p:nvGraphicFramePr>
        <p:xfrm>
          <a:off x="393015" y="2557048"/>
          <a:ext cx="3000000" cy="3000000"/>
        </p:xfrm>
        <a:graphic>
          <a:graphicData uri="http://schemas.openxmlformats.org/drawingml/2006/table">
            <a:tbl>
              <a:tblPr firstRow="1" bandRow="1">
                <a:noFill/>
                <a:tableStyleId>{A93E7CC2-067E-4454-A0F7-20907F6D55E8}</a:tableStyleId>
              </a:tblPr>
              <a:tblGrid>
                <a:gridCol w="1133850"/>
                <a:gridCol w="1457900"/>
              </a:tblGrid>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Nantha</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Murugan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100199</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Ganesh</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100201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Senthil</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Pradeep</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100212</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Sivakumar</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100300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Chirsty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bl>
          </a:graphicData>
        </a:graphic>
      </p:graphicFrame>
      <p:graphicFrame>
        <p:nvGraphicFramePr>
          <p:cNvPr id="1409" name="Google Shape;1409;p106"/>
          <p:cNvGraphicFramePr/>
          <p:nvPr/>
        </p:nvGraphicFramePr>
        <p:xfrm>
          <a:off x="4623793" y="2493788"/>
          <a:ext cx="6780350" cy="3708500"/>
        </p:xfrm>
        <a:graphic>
          <a:graphicData uri="http://schemas.openxmlformats.org/drawingml/2006/table">
            <a:tbl>
              <a:tblPr firstRow="1" bandRow="1">
                <a:noFill/>
                <a:tableStyleId>{A93E7CC2-067E-4454-A0F7-20907F6D55E8}</a:tableStyleId>
              </a:tblPr>
              <a:tblGrid>
                <a:gridCol w="2139325"/>
                <a:gridCol w="3027875"/>
                <a:gridCol w="1613150"/>
              </a:tblGrid>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Koduru siva gowtham reddy</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Jan 2022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RA1911003010003</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Abhinav ranjan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Jan 2022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RA1911003010004</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Venkata rakesh chowdary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Dec</a:t>
                      </a: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2021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RA1911003010005</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Avi tewari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Feb 2022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RA1911003010006</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Jayesh jayanandan</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Dec 2021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RA1911003010007</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Ajay samuel victor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Feb 2022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RA1911003010008</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M p nanda</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Jan 2022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RA1911003010009</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Harshil bhandari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Jan 2022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Dhanush jayakrishnan nair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Feb 2022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Rachana komanduri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ctr"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Dec</a:t>
                      </a: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2021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bl>
          </a:graphicData>
        </a:graphic>
      </p:graphicFrame>
      <p:cxnSp>
        <p:nvCxnSpPr>
          <p:cNvPr id="1410" name="Google Shape;1410;p106"/>
          <p:cNvCxnSpPr/>
          <p:nvPr/>
        </p:nvCxnSpPr>
        <p:spPr>
          <a:xfrm>
            <a:off x="2984775" y="2751826"/>
            <a:ext cx="1639019" cy="336431"/>
          </a:xfrm>
          <a:prstGeom prst="straightConnector1">
            <a:avLst/>
          </a:prstGeom>
          <a:noFill/>
          <a:ln w="19050" cap="flat" cmpd="sng">
            <a:solidFill>
              <a:srgbClr val="00B050"/>
            </a:solidFill>
            <a:prstDash val="solid"/>
            <a:miter lim="800000"/>
            <a:headEnd type="none" w="sm" len="sm"/>
            <a:tailEnd type="none" w="sm" len="sm"/>
          </a:ln>
        </p:spPr>
      </p:cxnSp>
      <p:cxnSp>
        <p:nvCxnSpPr>
          <p:cNvPr id="1411" name="Google Shape;1411;p106"/>
          <p:cNvCxnSpPr/>
          <p:nvPr/>
        </p:nvCxnSpPr>
        <p:spPr>
          <a:xfrm>
            <a:off x="2973273" y="3128513"/>
            <a:ext cx="1639019" cy="336431"/>
          </a:xfrm>
          <a:prstGeom prst="straightConnector1">
            <a:avLst/>
          </a:prstGeom>
          <a:noFill/>
          <a:ln w="19050" cap="flat" cmpd="sng">
            <a:solidFill>
              <a:schemeClr val="accent2"/>
            </a:solidFill>
            <a:prstDash val="solid"/>
            <a:miter lim="800000"/>
            <a:headEnd type="none" w="sm" len="sm"/>
            <a:tailEnd type="none" w="sm" len="sm"/>
          </a:ln>
        </p:spPr>
      </p:cxnSp>
      <p:cxnSp>
        <p:nvCxnSpPr>
          <p:cNvPr id="1412" name="Google Shape;1412;p106"/>
          <p:cNvCxnSpPr/>
          <p:nvPr/>
        </p:nvCxnSpPr>
        <p:spPr>
          <a:xfrm rot="10800000" flipH="1">
            <a:off x="3027907" y="2734575"/>
            <a:ext cx="1630393" cy="17251"/>
          </a:xfrm>
          <a:prstGeom prst="straightConnector1">
            <a:avLst/>
          </a:prstGeom>
          <a:noFill/>
          <a:ln w="19050" cap="flat" cmpd="sng">
            <a:solidFill>
              <a:srgbClr val="00B050"/>
            </a:solidFill>
            <a:prstDash val="solid"/>
            <a:miter lim="800000"/>
            <a:headEnd type="none" w="sm" len="sm"/>
            <a:tailEnd type="none" w="sm" len="sm"/>
          </a:ln>
        </p:spPr>
      </p:cxnSp>
      <p:cxnSp>
        <p:nvCxnSpPr>
          <p:cNvPr id="1413" name="Google Shape;1413;p106"/>
          <p:cNvCxnSpPr/>
          <p:nvPr/>
        </p:nvCxnSpPr>
        <p:spPr>
          <a:xfrm>
            <a:off x="2958896" y="3140015"/>
            <a:ext cx="1690778" cy="681486"/>
          </a:xfrm>
          <a:prstGeom prst="straightConnector1">
            <a:avLst/>
          </a:prstGeom>
          <a:noFill/>
          <a:ln w="19050" cap="flat" cmpd="sng">
            <a:solidFill>
              <a:schemeClr val="accent2"/>
            </a:solidFill>
            <a:prstDash val="solid"/>
            <a:miter lim="800000"/>
            <a:headEnd type="none" w="sm" len="sm"/>
            <a:tailEnd type="none" w="sm" len="sm"/>
          </a:ln>
        </p:spPr>
      </p:cxnSp>
      <p:cxnSp>
        <p:nvCxnSpPr>
          <p:cNvPr id="1414" name="Google Shape;1414;p106"/>
          <p:cNvCxnSpPr/>
          <p:nvPr/>
        </p:nvCxnSpPr>
        <p:spPr>
          <a:xfrm>
            <a:off x="2956020" y="3577087"/>
            <a:ext cx="1685027" cy="632604"/>
          </a:xfrm>
          <a:prstGeom prst="straightConnector1">
            <a:avLst/>
          </a:prstGeom>
          <a:noFill/>
          <a:ln w="19050" cap="flat" cmpd="sng">
            <a:solidFill>
              <a:schemeClr val="accent4"/>
            </a:solidFill>
            <a:prstDash val="solid"/>
            <a:miter lim="800000"/>
            <a:headEnd type="none" w="sm" len="sm"/>
            <a:tailEnd type="none" w="sm" len="sm"/>
          </a:ln>
        </p:spPr>
      </p:cxnSp>
      <p:cxnSp>
        <p:nvCxnSpPr>
          <p:cNvPr id="1415" name="Google Shape;1415;p106"/>
          <p:cNvCxnSpPr/>
          <p:nvPr/>
        </p:nvCxnSpPr>
        <p:spPr>
          <a:xfrm>
            <a:off x="2970397" y="3919268"/>
            <a:ext cx="1670650" cy="1342845"/>
          </a:xfrm>
          <a:prstGeom prst="straightConnector1">
            <a:avLst/>
          </a:prstGeom>
          <a:noFill/>
          <a:ln w="19050" cap="flat" cmpd="sng">
            <a:solidFill>
              <a:srgbClr val="548135"/>
            </a:solidFill>
            <a:prstDash val="solid"/>
            <a:miter lim="800000"/>
            <a:headEnd type="none" w="sm" len="sm"/>
            <a:tailEnd type="none" w="sm" len="sm"/>
          </a:ln>
        </p:spPr>
      </p:cxnSp>
      <p:cxnSp>
        <p:nvCxnSpPr>
          <p:cNvPr id="1416" name="Google Shape;1416;p106"/>
          <p:cNvCxnSpPr/>
          <p:nvPr/>
        </p:nvCxnSpPr>
        <p:spPr>
          <a:xfrm>
            <a:off x="2993402" y="4304581"/>
            <a:ext cx="1633267" cy="572220"/>
          </a:xfrm>
          <a:prstGeom prst="straightConnector1">
            <a:avLst/>
          </a:prstGeom>
          <a:noFill/>
          <a:ln w="19050" cap="flat" cmpd="sng">
            <a:solidFill>
              <a:srgbClr val="00B0F0"/>
            </a:solidFill>
            <a:prstDash val="solid"/>
            <a:miter lim="800000"/>
            <a:headEnd type="none" w="sm" len="sm"/>
            <a:tailEnd type="none" w="sm" len="sm"/>
          </a:ln>
        </p:spPr>
      </p:cxnSp>
      <p:cxnSp>
        <p:nvCxnSpPr>
          <p:cNvPr id="1417" name="Google Shape;1417;p106"/>
          <p:cNvCxnSpPr/>
          <p:nvPr/>
        </p:nvCxnSpPr>
        <p:spPr>
          <a:xfrm>
            <a:off x="2993402" y="4295955"/>
            <a:ext cx="1639019" cy="258792"/>
          </a:xfrm>
          <a:prstGeom prst="straightConnector1">
            <a:avLst/>
          </a:prstGeom>
          <a:noFill/>
          <a:ln w="19050" cap="flat" cmpd="sng">
            <a:solidFill>
              <a:srgbClr val="00B0F0"/>
            </a:solidFill>
            <a:prstDash val="solid"/>
            <a:miter lim="800000"/>
            <a:headEnd type="none" w="sm" len="sm"/>
            <a:tailEnd type="none" w="sm" len="sm"/>
          </a:ln>
        </p:spPr>
      </p:cxnSp>
      <p:cxnSp>
        <p:nvCxnSpPr>
          <p:cNvPr id="1418" name="Google Shape;1418;p106"/>
          <p:cNvCxnSpPr/>
          <p:nvPr/>
        </p:nvCxnSpPr>
        <p:spPr>
          <a:xfrm>
            <a:off x="2973273" y="4595003"/>
            <a:ext cx="1667774" cy="1063925"/>
          </a:xfrm>
          <a:prstGeom prst="straightConnector1">
            <a:avLst/>
          </a:prstGeom>
          <a:noFill/>
          <a:ln w="19050" cap="flat" cmpd="sng">
            <a:solidFill>
              <a:srgbClr val="7030A0"/>
            </a:solidFill>
            <a:prstDash val="solid"/>
            <a:miter lim="800000"/>
            <a:headEnd type="none" w="sm" len="sm"/>
            <a:tailEnd type="none" w="sm" len="sm"/>
          </a:ln>
        </p:spPr>
      </p:cxnSp>
      <p:cxnSp>
        <p:nvCxnSpPr>
          <p:cNvPr id="1419" name="Google Shape;1419;p106"/>
          <p:cNvCxnSpPr/>
          <p:nvPr/>
        </p:nvCxnSpPr>
        <p:spPr>
          <a:xfrm>
            <a:off x="2979024" y="4911305"/>
            <a:ext cx="1627517" cy="1084053"/>
          </a:xfrm>
          <a:prstGeom prst="straightConnector1">
            <a:avLst/>
          </a:prstGeom>
          <a:noFill/>
          <a:ln w="19050" cap="flat" cmpd="sng">
            <a:solidFill>
              <a:srgbClr val="C00000"/>
            </a:solidFill>
            <a:prstDash val="solid"/>
            <a:miter lim="800000"/>
            <a:headEnd type="none" w="sm" len="sm"/>
            <a:tailEnd type="none" w="sm" len="sm"/>
          </a:ln>
        </p:spPr>
      </p:cxnSp>
      <p:sp>
        <p:nvSpPr>
          <p:cNvPr id="1420" name="Google Shape;1420;p106"/>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424" name="Shape 1424"/>
        <p:cNvGrpSpPr/>
        <p:nvPr/>
      </p:nvGrpSpPr>
      <p:grpSpPr>
        <a:xfrm>
          <a:off x="0" y="0"/>
          <a:ext cx="0" cy="0"/>
          <a:chOff x="0" y="0"/>
          <a:chExt cx="0" cy="0"/>
        </a:xfrm>
      </p:grpSpPr>
      <p:sp>
        <p:nvSpPr>
          <p:cNvPr id="1425" name="Google Shape;1425;p107"/>
          <p:cNvSpPr txBox="1"/>
          <p:nvPr>
            <p:ph type="body" idx="1"/>
          </p:nvPr>
        </p:nvSpPr>
        <p:spPr>
          <a:xfrm>
            <a:off x="0" y="715993"/>
            <a:ext cx="11455878" cy="570206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relational model is today the primary data model for commercial data processing applications.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attained its primary position because of its simplicity, which eases the job of the programmer / developer.</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simple and easy to understand compared to earlier data models such as the network model or the hierarchical model.</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followings should be consider for Relational Model</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Structure of Relational Databases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Schema</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Keys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Schema Diagrams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Relational Query Languages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Relational Operations</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426" name="Google Shape;1426;p10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27" name="Google Shape;1427;p10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28" name="Google Shape;1428;p10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29" name="Google Shape;1429;p107"/>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433" name="Shape 1433"/>
        <p:cNvGrpSpPr/>
        <p:nvPr/>
      </p:nvGrpSpPr>
      <p:grpSpPr>
        <a:xfrm>
          <a:off x="0" y="0"/>
          <a:ext cx="0" cy="0"/>
          <a:chOff x="0" y="0"/>
          <a:chExt cx="0" cy="0"/>
        </a:xfrm>
      </p:grpSpPr>
      <p:sp>
        <p:nvSpPr>
          <p:cNvPr id="1434" name="Google Shape;1434;p108"/>
          <p:cNvSpPr txBox="1"/>
          <p:nvPr>
            <p:ph type="body" idx="1"/>
          </p:nvPr>
        </p:nvSpPr>
        <p:spPr>
          <a:xfrm>
            <a:off x="139461" y="647640"/>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Structure of Relational Databases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relational database consists of a collection of tables.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table will have a unique name (unique identification)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consider the faculty table in the given figure, which stores information about faculty.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table contains four attributes (columns) named faculty_id, faculty_name, dept_name and salary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p:txBody>
      </p:sp>
      <p:sp>
        <p:nvSpPr>
          <p:cNvPr id="1435" name="Google Shape;1435;p10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36" name="Google Shape;1436;p10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37" name="Google Shape;1437;p10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38" name="Google Shape;1438;p108"/>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439" name="Google Shape;1439;p108"/>
          <p:cNvGraphicFramePr/>
          <p:nvPr/>
        </p:nvGraphicFramePr>
        <p:xfrm>
          <a:off x="1992700" y="3350679"/>
          <a:ext cx="5848700" cy="3000000"/>
        </p:xfrm>
        <a:graphic>
          <a:graphicData uri="http://schemas.openxmlformats.org/drawingml/2006/table">
            <a:tbl>
              <a:tblPr firstRow="1" bandRow="1">
                <a:noFill/>
                <a:tableStyleId>{A93E7CC2-067E-4454-A0F7-20907F6D55E8}</a:tableStyleId>
              </a:tblPr>
              <a:tblGrid>
                <a:gridCol w="1380225"/>
                <a:gridCol w="1725275"/>
                <a:gridCol w="1423350"/>
                <a:gridCol w="1319850"/>
              </a:tblGrid>
              <a:tr h="370850">
                <a:tc>
                  <a:txBody>
                    <a:bodyPr/>
                    <a:lstStyle/>
                    <a:p>
                      <a:pPr marL="0" marR="0" lvl="0" indent="0" algn="r"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Faculty</a:t>
                      </a:r>
                      <a:r>
                        <a:rPr lang="en-US" sz="1600">
                          <a:solidFill>
                            <a:srgbClr val="0000FF"/>
                          </a:solidFill>
                          <a:latin typeface="Balthazar" panose="02000506070000020004"/>
                          <a:ea typeface="Balthazar" panose="02000506070000020004"/>
                          <a:cs typeface="Balthazar" panose="02000506070000020004"/>
                          <a:sym typeface="Balthazar" panose="02000506070000020004"/>
                        </a:rPr>
                        <a:t>_id</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Faculty_Name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Dept_Name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Salary</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Nantha</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CSE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12345</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Murugan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DSBS</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23456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100199</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Ganesh</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DSBS</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12456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100201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Senthil</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CSE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34213</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Pradeep</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23457</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100212</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Sivakumar</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MECH</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12567</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100300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Chirsty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ECE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23425</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443" name="Shape 1443"/>
        <p:cNvGrpSpPr/>
        <p:nvPr/>
      </p:nvGrpSpPr>
      <p:grpSpPr>
        <a:xfrm>
          <a:off x="0" y="0"/>
          <a:ext cx="0" cy="0"/>
          <a:chOff x="0" y="0"/>
          <a:chExt cx="0" cy="0"/>
        </a:xfrm>
      </p:grpSpPr>
      <p:sp>
        <p:nvSpPr>
          <p:cNvPr id="1444" name="Google Shape;1444;p109"/>
          <p:cNvSpPr txBox="1"/>
          <p:nvPr>
            <p:ph type="body" idx="1"/>
          </p:nvPr>
        </p:nvSpPr>
        <p:spPr>
          <a:xfrm>
            <a:off x="199845" y="639014"/>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Structure of Relational Databases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following table Course, which stores the information about course details like course_code, title, dept_name, credits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445" name="Google Shape;1445;p10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46" name="Google Shape;1446;p10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47" name="Google Shape;1447;p10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48" name="Google Shape;1448;p109"/>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449" name="Google Shape;1449;p109"/>
          <p:cNvGraphicFramePr/>
          <p:nvPr/>
        </p:nvGraphicFramePr>
        <p:xfrm>
          <a:off x="543464" y="2117102"/>
          <a:ext cx="11222975" cy="3998975"/>
        </p:xfrm>
        <a:graphic>
          <a:graphicData uri="http://schemas.openxmlformats.org/drawingml/2006/table">
            <a:tbl>
              <a:tblPr firstRow="1" bandRow="1">
                <a:noFill/>
                <a:tableStyleId>{A93E7CC2-067E-4454-A0F7-20907F6D55E8}</a:tableStyleId>
              </a:tblPr>
              <a:tblGrid>
                <a:gridCol w="2015925"/>
                <a:gridCol w="3690850"/>
                <a:gridCol w="4112075"/>
                <a:gridCol w="1404125"/>
              </a:tblGrid>
              <a:tr h="493225">
                <a:tc>
                  <a:txBody>
                    <a:bodyPr/>
                    <a:lstStyle/>
                    <a:p>
                      <a:pPr marL="0" marR="0" lvl="0" indent="0" algn="r"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Course_code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Title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Dept_Name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Credits</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BBD6EE"/>
                    </a:solidFill>
                  </a:tcPr>
                </a:tc>
              </a:tr>
              <a:tr h="493225">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18CSC303J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Management Systems</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Computing</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Technology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4</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534675">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18CSE456T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Distributed Operating System</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lnSpc>
                          <a:spcPct val="100000"/>
                        </a:lnSpc>
                        <a:spcBef>
                          <a:spcPts val="0"/>
                        </a:spcBef>
                        <a:spcAft>
                          <a:spcPts val="0"/>
                        </a:spcAft>
                        <a:buClr>
                          <a:srgbClr val="0000FF"/>
                        </a:buClr>
                        <a:buSzPts val="1600"/>
                        <a:buFont typeface="Bookman Old Style" panose="02050604050505020204"/>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Computing</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Technology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93225">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18CSE390T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Computer Vision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Science and Business Systems</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504950">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18CSC205J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lnSpc>
                          <a:spcPct val="100000"/>
                        </a:lnSpc>
                        <a:spcBef>
                          <a:spcPts val="0"/>
                        </a:spcBef>
                        <a:spcAft>
                          <a:spcPts val="0"/>
                        </a:spcAft>
                        <a:buClr>
                          <a:srgbClr val="0000FF"/>
                        </a:buClr>
                        <a:buSzPts val="1600"/>
                        <a:buFont typeface="Bookman Old Style" panose="02050604050505020204"/>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Operating Systems</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lnSpc>
                          <a:spcPct val="100000"/>
                        </a:lnSpc>
                        <a:spcBef>
                          <a:spcPts val="0"/>
                        </a:spcBef>
                        <a:spcAft>
                          <a:spcPts val="0"/>
                        </a:spcAft>
                        <a:buClr>
                          <a:srgbClr val="0000FF"/>
                        </a:buClr>
                        <a:buSzPts val="1600"/>
                        <a:buFont typeface="Bookman Old Style" panose="02050604050505020204"/>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Science and Business Systems</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4</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93225">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18CSE344T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Cloud Architecture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Networking and Communications</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93225">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18CSC305J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Artificial Intelligence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Computing Intelligence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4</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93225">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18CSE459T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Service Oriented Architecture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lnSpc>
                          <a:spcPct val="100000"/>
                        </a:lnSpc>
                        <a:spcBef>
                          <a:spcPts val="0"/>
                        </a:spcBef>
                        <a:spcAft>
                          <a:spcPts val="0"/>
                        </a:spcAft>
                        <a:buClr>
                          <a:srgbClr val="0000FF"/>
                        </a:buClr>
                        <a:buSzPts val="1600"/>
                        <a:buFont typeface="Bookman Old Style" panose="02050604050505020204"/>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Computing Intelligence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1"/>
          <p:cNvSpPr txBox="1"/>
          <p:nvPr>
            <p:ph type="body" idx="1"/>
          </p:nvPr>
        </p:nvSpPr>
        <p:spPr>
          <a:xfrm>
            <a:off x="496947" y="463657"/>
            <a:ext cx="10931100" cy="59781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The Entity-Relationship (E-R) Model</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6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Entity :</a:t>
            </a:r>
            <a:r>
              <a:rPr lang="en-US" sz="2000"/>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Any object in the real world is an entity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6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Example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Person, Furniture, University / Department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0"/>
              </a:spcBef>
              <a:spcAft>
                <a:spcPts val="0"/>
              </a:spcAft>
              <a:buClr>
                <a:schemeClr val="dk1"/>
              </a:buClr>
              <a:buSzPct val="100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0"/>
              </a:spcBef>
              <a:spcAft>
                <a:spcPts val="0"/>
              </a:spcAft>
              <a:buClr>
                <a:srgbClr val="0000FF"/>
              </a:buClr>
              <a:buSzPct val="100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ER data model uses a collection of entities (objects) and relationships among  these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0"/>
              </a:spcBef>
              <a:spcAft>
                <a:spcPts val="0"/>
              </a:spcAft>
              <a:buClr>
                <a:srgbClr val="0000FF"/>
              </a:buClr>
              <a:buSzPct val="100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entities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60000"/>
              </a:lnSpc>
              <a:spcBef>
                <a:spcPts val="1000"/>
              </a:spcBef>
              <a:spcAft>
                <a:spcPts val="0"/>
              </a:spcAft>
              <a:buClr>
                <a:srgbClr val="0000FF"/>
              </a:buClr>
              <a:buSzPct val="100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Entities in database are described using their attributes / properties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0"/>
              </a:spcBef>
              <a:spcAft>
                <a:spcPts val="0"/>
              </a:spcAft>
              <a:buClr>
                <a:schemeClr val="dk1"/>
              </a:buClr>
              <a:buSzPct val="100000"/>
              <a:buNone/>
            </a:pPr>
            <a:endParaRPr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Example 1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attributes like dept_id, dept_name, dept_location, etc., describes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0"/>
              </a:spcBef>
              <a:spcAft>
                <a:spcPts val="0"/>
              </a:spcAft>
              <a:buClr>
                <a:srgbClr val="0000FF"/>
              </a:buClr>
              <a:buSzPct val="100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about a particular department in an university.</a:t>
            </a:r>
            <a:r>
              <a:rPr lang="en-US" sz="2000"/>
              <a:t> </a:t>
            </a:r>
            <a:endParaRPr lang="en-US" sz="2000"/>
          </a:p>
          <a:p>
            <a:pPr marL="228600" lvl="0" indent="-228600" algn="l" rtl="0">
              <a:lnSpc>
                <a:spcPct val="110000"/>
              </a:lnSpc>
              <a:spcBef>
                <a:spcPts val="0"/>
              </a:spcBef>
              <a:spcAft>
                <a:spcPts val="0"/>
              </a:spcAft>
              <a:buClr>
                <a:schemeClr val="dk1"/>
              </a:buClr>
              <a:buSzPct val="100000"/>
              <a:buNone/>
            </a:pPr>
            <a:endParaRPr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Example 2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attributes Faculty_id, Faculty_name, Faculty_salary, etc., describes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0"/>
              </a:spcBef>
              <a:spcAft>
                <a:spcPts val="0"/>
              </a:spcAft>
              <a:buClr>
                <a:srgbClr val="0000FF"/>
              </a:buClr>
              <a:buSzPct val="100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about a faculty works for the particular department.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000"/>
          </a:p>
          <a:p>
            <a:pPr marL="228600" lvl="0" indent="-228600" algn="l" rtl="0">
              <a:lnSpc>
                <a:spcPct val="90000"/>
              </a:lnSpc>
              <a:spcBef>
                <a:spcPts val="1000"/>
              </a:spcBef>
              <a:spcAft>
                <a:spcPts val="0"/>
              </a:spcAft>
              <a:buClr>
                <a:srgbClr val="FF0000"/>
              </a:buClr>
              <a:buSzPct val="100000"/>
              <a:buNone/>
            </a:pPr>
            <a:r>
              <a:rPr lang="en-US" sz="2000">
                <a:solidFill>
                  <a:srgbClr val="FF0000"/>
                </a:solidFill>
                <a:latin typeface="Balthazar" panose="02000506070000020004"/>
                <a:ea typeface="Balthazar" panose="02000506070000020004"/>
                <a:cs typeface="Balthazar" panose="02000506070000020004"/>
                <a:sym typeface="Balthazar" panose="02000506070000020004"/>
              </a:rPr>
              <a:t>Note : 	</a:t>
            </a: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The attributes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used to identify an entity in an entity set. Like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ct val="100000"/>
              <a:buNone/>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AADHAR CARD number for a person . ( Will be discussed later in detail )</a:t>
            </a:r>
            <a:r>
              <a:rPr lang="en-US" sz="2000"/>
              <a:t>			</a:t>
            </a:r>
            <a:endParaRPr sz="2000"/>
          </a:p>
        </p:txBody>
      </p:sp>
      <p:sp>
        <p:nvSpPr>
          <p:cNvPr id="181" name="Google Shape;181;p1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82" name="Google Shape;182;p1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83" name="Google Shape;183;p1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4" name="Google Shape;184;p11"/>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453" name="Shape 1453"/>
        <p:cNvGrpSpPr/>
        <p:nvPr/>
      </p:nvGrpSpPr>
      <p:grpSpPr>
        <a:xfrm>
          <a:off x="0" y="0"/>
          <a:ext cx="0" cy="0"/>
          <a:chOff x="0" y="0"/>
          <a:chExt cx="0" cy="0"/>
        </a:xfrm>
      </p:grpSpPr>
      <p:sp>
        <p:nvSpPr>
          <p:cNvPr id="1454" name="Google Shape;1454;p110"/>
          <p:cNvSpPr txBox="1"/>
          <p:nvPr>
            <p:ph type="body" idx="1"/>
          </p:nvPr>
        </p:nvSpPr>
        <p:spPr>
          <a:xfrm>
            <a:off x="173966" y="621761"/>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Structure of Relational Databases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table, prereq, which stores the prerequisite courses for each course.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table has two attributes, course_code and prereq_code.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455" name="Google Shape;1455;p11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56" name="Google Shape;1456;p11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57" name="Google Shape;1457;p11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58" name="Google Shape;1458;p110"/>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459" name="Google Shape;1459;p110"/>
          <p:cNvGraphicFramePr/>
          <p:nvPr/>
        </p:nvGraphicFramePr>
        <p:xfrm>
          <a:off x="3791789" y="2548467"/>
          <a:ext cx="3359500" cy="3481475"/>
        </p:xfrm>
        <a:graphic>
          <a:graphicData uri="http://schemas.openxmlformats.org/drawingml/2006/table">
            <a:tbl>
              <a:tblPr firstRow="1" bandRow="1">
                <a:noFill/>
                <a:tableStyleId>{A93E7CC2-067E-4454-A0F7-20907F6D55E8}</a:tableStyleId>
              </a:tblPr>
              <a:tblGrid>
                <a:gridCol w="1679975"/>
                <a:gridCol w="1679525"/>
              </a:tblGrid>
              <a:tr h="429400">
                <a:tc>
                  <a:txBody>
                    <a:bodyPr/>
                    <a:lstStyle/>
                    <a:p>
                      <a:pPr marL="0" marR="0" lvl="0" indent="0" algn="r"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Course_code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BBD6EE"/>
                    </a:solidFill>
                  </a:tcPr>
                </a:tc>
                <a:tc>
                  <a:txBody>
                    <a:bodyPr/>
                    <a:lstStyle/>
                    <a:p>
                      <a:pPr marL="0" marR="0" lvl="0" indent="0" algn="r"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Prereq_code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BBD6EE"/>
                    </a:solidFill>
                  </a:tcPr>
                </a:tc>
              </a:tr>
              <a:tr h="429400">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18CSC303J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lnSpc>
                          <a:spcPct val="100000"/>
                        </a:lnSpc>
                        <a:spcBef>
                          <a:spcPts val="0"/>
                        </a:spcBef>
                        <a:spcAft>
                          <a:spcPts val="0"/>
                        </a:spcAft>
                        <a:buClr>
                          <a:srgbClr val="0000FF"/>
                        </a:buClr>
                        <a:buSzPts val="1600"/>
                        <a:buFont typeface="Bookman Old Style" panose="02050604050505020204"/>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18CSC161J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65475">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18CSE456T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18CSC205J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29400">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18CSE390T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18CSE353T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39600">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18CSC205J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18CSC161J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29400">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18CSE344T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18CSE378T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29400">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18CSC305J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18CSE388T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r h="429400">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18CSE459T</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18CSC302J</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BBD6EE"/>
                    </a:solid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463" name="Shape 1463"/>
        <p:cNvGrpSpPr/>
        <p:nvPr/>
      </p:nvGrpSpPr>
      <p:grpSpPr>
        <a:xfrm>
          <a:off x="0" y="0"/>
          <a:ext cx="0" cy="0"/>
          <a:chOff x="0" y="0"/>
          <a:chExt cx="0" cy="0"/>
        </a:xfrm>
      </p:grpSpPr>
      <p:sp>
        <p:nvSpPr>
          <p:cNvPr id="1464" name="Google Shape;1464;p111"/>
          <p:cNvSpPr txBox="1"/>
          <p:nvPr>
            <p:ph type="body" idx="1"/>
          </p:nvPr>
        </p:nvSpPr>
        <p:spPr>
          <a:xfrm>
            <a:off x="146650" y="742529"/>
            <a:ext cx="11937521" cy="5572005"/>
          </a:xfrm>
          <a:prstGeom prst="rect">
            <a:avLst/>
          </a:prstGeom>
          <a:noFill/>
          <a:ln>
            <a:noFill/>
          </a:ln>
        </p:spPr>
        <p:txBody>
          <a:bodyPr spcFirstLastPara="1" wrap="square" lIns="91425" tIns="45700" rIns="91425" bIns="45700" anchor="t" anchorCtr="0">
            <a:normAutofit fontScale="92500" lnSpcReduction="10000"/>
          </a:bodyPr>
          <a:lstStyle/>
          <a:p>
            <a:pPr marL="228600" lvl="1"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Structure of Relational Databases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row in a table represents a relationship among a set of values.</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table is a collection of such relationships,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mathematical terminology, a tuple is simply a sequence (or list) of values.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relationship between n values is represented mathematically by an n-tuple of values, i.e., a tuple with n values, which corresponds to a row in a table.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relational model the term relation is used to refer to a table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term tuple is used to refer to a row.</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term attribute refers to a column of a table.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each attribute of a relation, there is a set of permitted values, called the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Domain of that attribute.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domains of all attributes of relation be atomic.</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null value is a special value that signifies that the value is unknown or does not exist.</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465" name="Google Shape;1465;p11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66" name="Google Shape;1466;p11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67" name="Google Shape;1467;p11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68" name="Google Shape;1468;p111"/>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472" name="Shape 1472"/>
        <p:cNvGrpSpPr/>
        <p:nvPr/>
      </p:nvGrpSpPr>
      <p:grpSpPr>
        <a:xfrm>
          <a:off x="0" y="0"/>
          <a:ext cx="0" cy="0"/>
          <a:chOff x="0" y="0"/>
          <a:chExt cx="0" cy="0"/>
        </a:xfrm>
      </p:grpSpPr>
      <p:sp>
        <p:nvSpPr>
          <p:cNvPr id="1473" name="Google Shape;1473;p112"/>
          <p:cNvSpPr txBox="1"/>
          <p:nvPr>
            <p:ph type="body" idx="1"/>
          </p:nvPr>
        </p:nvSpPr>
        <p:spPr>
          <a:xfrm>
            <a:off x="165340" y="630387"/>
            <a:ext cx="11299166" cy="5692776"/>
          </a:xfrm>
          <a:prstGeom prst="rect">
            <a:avLst/>
          </a:prstGeom>
          <a:noFill/>
          <a:ln>
            <a:noFill/>
          </a:ln>
        </p:spPr>
        <p:txBody>
          <a:bodyPr spcFirstLastPara="1" wrap="square" lIns="91425" tIns="45700" rIns="91425" bIns="45700" anchor="t" anchorCtr="0">
            <a:normAutofit/>
          </a:bodyPr>
          <a:lstStyle/>
          <a:p>
            <a:pPr marL="228600" lvl="1" indent="-228600" algn="l" rtl="0">
              <a:lnSpc>
                <a:spcPct val="15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Schema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15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database schema, which is the logical design of the database.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1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instance, which is a snapshot of the data in the database at a given instant in time.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1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concept of a relation corresponds to the programming-language notion of a variable.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concept of a relation schema corresponds to the programming-language notion of type definition.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schema consists of a list of attributes and their corresponding domains.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chemeClr val="dk1"/>
              </a:buClr>
              <a:buSzPts val="2800"/>
              <a:buNone/>
            </a:pPr>
          </a:p>
        </p:txBody>
      </p:sp>
      <p:sp>
        <p:nvSpPr>
          <p:cNvPr id="1474" name="Google Shape;1474;p11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75" name="Google Shape;1475;p11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76" name="Google Shape;1476;p11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77" name="Google Shape;1477;p112"/>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481" name="Shape 1481"/>
        <p:cNvGrpSpPr/>
        <p:nvPr/>
      </p:nvGrpSpPr>
      <p:grpSpPr>
        <a:xfrm>
          <a:off x="0" y="0"/>
          <a:ext cx="0" cy="0"/>
          <a:chOff x="0" y="0"/>
          <a:chExt cx="0" cy="0"/>
        </a:xfrm>
      </p:grpSpPr>
      <p:sp>
        <p:nvSpPr>
          <p:cNvPr id="1482" name="Google Shape;1482;p113"/>
          <p:cNvSpPr txBox="1"/>
          <p:nvPr>
            <p:ph type="body" idx="1"/>
          </p:nvPr>
        </p:nvSpPr>
        <p:spPr>
          <a:xfrm>
            <a:off x="139460" y="604508"/>
            <a:ext cx="8754374" cy="5088926"/>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Schema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Department relation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schema for that relation is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0000FF"/>
              </a:buClr>
              <a:buSzPts val="2400"/>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department (dept_name, location, budget)</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483" name="Google Shape;1483;p11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84" name="Google Shape;1484;p11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85" name="Google Shape;1485;p11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86" name="Google Shape;1486;p113"/>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487" name="Google Shape;1487;p113"/>
          <p:cNvGraphicFramePr/>
          <p:nvPr/>
        </p:nvGraphicFramePr>
        <p:xfrm>
          <a:off x="2023375" y="1565054"/>
          <a:ext cx="6861825" cy="3052075"/>
        </p:xfrm>
        <a:graphic>
          <a:graphicData uri="http://schemas.openxmlformats.org/drawingml/2006/table">
            <a:tbl>
              <a:tblPr firstRow="1" bandRow="1">
                <a:noFill/>
                <a:tableStyleId>{A93E7CC2-067E-4454-A0F7-20907F6D55E8}</a:tableStyleId>
              </a:tblPr>
              <a:tblGrid>
                <a:gridCol w="3359500"/>
                <a:gridCol w="1956500"/>
                <a:gridCol w="1545825"/>
              </a:tblGrid>
              <a:tr h="429400">
                <a:tc>
                  <a:txBody>
                    <a:bodyPr/>
                    <a:lstStyle/>
                    <a:p>
                      <a:pPr marL="0" marR="0" lvl="0" indent="0" algn="ctr"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Dept_name</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Location</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Budget</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BE4D4"/>
                    </a:solidFill>
                  </a:tcPr>
                </a:tc>
              </a:tr>
              <a:tr h="429400">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Computing</a:t>
                      </a: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Technologies</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Techpark</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r" rtl="0">
                        <a:lnSpc>
                          <a:spcPct val="100000"/>
                        </a:lnSpc>
                        <a:spcBef>
                          <a:spcPts val="0"/>
                        </a:spcBef>
                        <a:spcAft>
                          <a:spcPts val="0"/>
                        </a:spcAft>
                        <a:buClr>
                          <a:srgbClr val="0000FF"/>
                        </a:buClr>
                        <a:buSzPts val="1400"/>
                        <a:buFont typeface="Bookman Old Style" panose="02050604050505020204"/>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7000000</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r>
              <a:tr h="465475">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Networking</a:t>
                      </a: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and Communication</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Techpark</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4000000</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r>
              <a:tr h="429400">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Computing Intelligence</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Building</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6000000</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r>
              <a:tr h="439600">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Science and Business Systems</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Building</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3000000</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r>
              <a:tr h="429400">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Mechatronics</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Hitech</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3500000</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r>
              <a:tr h="429400">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Electrical Engineering</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Main Building</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2000000</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491" name="Shape 1491"/>
        <p:cNvGrpSpPr/>
        <p:nvPr/>
      </p:nvGrpSpPr>
      <p:grpSpPr>
        <a:xfrm>
          <a:off x="0" y="0"/>
          <a:ext cx="0" cy="0"/>
          <a:chOff x="0" y="0"/>
          <a:chExt cx="0" cy="0"/>
        </a:xfrm>
      </p:grpSpPr>
      <p:sp>
        <p:nvSpPr>
          <p:cNvPr id="1492" name="Google Shape;1492;p114"/>
          <p:cNvSpPr txBox="1"/>
          <p:nvPr>
            <p:ph type="body" idx="1"/>
          </p:nvPr>
        </p:nvSpPr>
        <p:spPr>
          <a:xfrm>
            <a:off x="475890" y="1000664"/>
            <a:ext cx="10515600" cy="5158596"/>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Schema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university database example ( Slide Number : 96)</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course in a university may be offered multiple times, across different semesters, or even within a semester.</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to describe each individual offering, or section, of the class.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schema is: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section (course_code, sec id, semester, year, location, room 	number, time slot id)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describe the association between faculty and the class sections that they teach.</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teaches (faculty_id, course id, sec id, semester, year)</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493" name="Google Shape;1493;p11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94" name="Google Shape;1494;p11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95" name="Google Shape;1495;p11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96" name="Google Shape;1496;p114"/>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500" name="Shape 1500"/>
        <p:cNvGrpSpPr/>
        <p:nvPr/>
      </p:nvGrpSpPr>
      <p:grpSpPr>
        <a:xfrm>
          <a:off x="0" y="0"/>
          <a:ext cx="0" cy="0"/>
          <a:chOff x="0" y="0"/>
          <a:chExt cx="0" cy="0"/>
        </a:xfrm>
      </p:grpSpPr>
      <p:sp>
        <p:nvSpPr>
          <p:cNvPr id="1501" name="Google Shape;1501;p115"/>
          <p:cNvSpPr txBox="1"/>
          <p:nvPr>
            <p:ph type="body" idx="1"/>
          </p:nvPr>
        </p:nvSpPr>
        <p:spPr>
          <a:xfrm>
            <a:off x="251604" y="570003"/>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Schema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0000FF"/>
              </a:buClr>
              <a:buSzPts val="2400"/>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Section relation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502" name="Google Shape;1502;p11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03" name="Google Shape;1503;p11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04" name="Google Shape;1504;p11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05" name="Google Shape;1505;p115"/>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506" name="Google Shape;1506;p115"/>
          <p:cNvGraphicFramePr/>
          <p:nvPr/>
        </p:nvGraphicFramePr>
        <p:xfrm>
          <a:off x="422693" y="2134398"/>
          <a:ext cx="11438625" cy="3274350"/>
        </p:xfrm>
        <a:graphic>
          <a:graphicData uri="http://schemas.openxmlformats.org/drawingml/2006/table">
            <a:tbl>
              <a:tblPr firstRow="1" bandRow="1">
                <a:noFill/>
                <a:tableStyleId>{A93E7CC2-067E-4454-A0F7-20907F6D55E8}</a:tableStyleId>
              </a:tblPr>
              <a:tblGrid>
                <a:gridCol w="2069575"/>
                <a:gridCol w="1081400"/>
                <a:gridCol w="1538150"/>
                <a:gridCol w="955025"/>
                <a:gridCol w="2335850"/>
                <a:gridCol w="1454300"/>
                <a:gridCol w="2004325"/>
              </a:tblGrid>
              <a:tr h="394425">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Course_code</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Sec_id</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Semester</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Year</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Location</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Room_no</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Time_slot_id</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94425">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18CSC303J</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Techpark</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TP801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394425">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18CSE456T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ODD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Techpark</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TP706</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17550">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18CSE390T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Building</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UB4001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48575">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18CSC205J</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Building</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UB5002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394425">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18CSE344T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ODD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Techpark</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TP403</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25075">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18CSC305J</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ODD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Building</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UB1201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05450">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18CSE459T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Building</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UB1210</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510" name="Shape 1510"/>
        <p:cNvGrpSpPr/>
        <p:nvPr/>
      </p:nvGrpSpPr>
      <p:grpSpPr>
        <a:xfrm>
          <a:off x="0" y="0"/>
          <a:ext cx="0" cy="0"/>
          <a:chOff x="0" y="0"/>
          <a:chExt cx="0" cy="0"/>
        </a:xfrm>
      </p:grpSpPr>
      <p:sp>
        <p:nvSpPr>
          <p:cNvPr id="1511" name="Google Shape;1511;p116"/>
          <p:cNvSpPr txBox="1"/>
          <p:nvPr>
            <p:ph type="body" idx="1"/>
          </p:nvPr>
        </p:nvSpPr>
        <p:spPr>
          <a:xfrm>
            <a:off x="242978" y="604508"/>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Schema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Teaches Relation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512" name="Google Shape;1512;p11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13" name="Google Shape;1513;p11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14" name="Google Shape;1514;p11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15" name="Google Shape;1515;p116"/>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516" name="Google Shape;1516;p116"/>
          <p:cNvGraphicFramePr/>
          <p:nvPr/>
        </p:nvGraphicFramePr>
        <p:xfrm>
          <a:off x="2001328" y="1785668"/>
          <a:ext cx="8928375" cy="3856050"/>
        </p:xfrm>
        <a:graphic>
          <a:graphicData uri="http://schemas.openxmlformats.org/drawingml/2006/table">
            <a:tbl>
              <a:tblPr firstRow="1" bandRow="1">
                <a:noFill/>
                <a:tableStyleId>{A93E7CC2-067E-4454-A0F7-20907F6D55E8}</a:tableStyleId>
              </a:tblPr>
              <a:tblGrid>
                <a:gridCol w="1650425"/>
                <a:gridCol w="2093400"/>
                <a:gridCol w="1369700"/>
                <a:gridCol w="2213200"/>
                <a:gridCol w="1601650"/>
              </a:tblGrid>
              <a:tr h="464500">
                <a:tc>
                  <a:txBody>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Faculty_id</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Course_Code</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Sec_id</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Semester</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Year</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464500">
                <a:tc>
                  <a:txBody>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18CSC303J</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64500">
                <a:tc>
                  <a:txBody>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18CSE456T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ODD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91725">
                <a:tc>
                  <a:txBody>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100199</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18CSE390T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528250">
                <a:tc>
                  <a:txBody>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100201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18CSC205J</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64500">
                <a:tc>
                  <a:txBody>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18CSE344T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ODD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500600">
                <a:tc>
                  <a:txBody>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100212</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18CSC305J</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ODD</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477475">
                <a:tc>
                  <a:txBody>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100300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18CSE459T</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EVEN</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2022</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520" name="Shape 1520"/>
        <p:cNvGrpSpPr/>
        <p:nvPr/>
      </p:nvGrpSpPr>
      <p:grpSpPr>
        <a:xfrm>
          <a:off x="0" y="0"/>
          <a:ext cx="0" cy="0"/>
          <a:chOff x="0" y="0"/>
          <a:chExt cx="0" cy="0"/>
        </a:xfrm>
      </p:grpSpPr>
      <p:sp>
        <p:nvSpPr>
          <p:cNvPr id="1521" name="Google Shape;1521;p117"/>
          <p:cNvSpPr txBox="1"/>
          <p:nvPr>
            <p:ph type="body" idx="1"/>
          </p:nvPr>
        </p:nvSpPr>
        <p:spPr>
          <a:xfrm>
            <a:off x="450011" y="863300"/>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Schema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15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other relations of University database is given below</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 (reg_no, name, dept name, fees)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counselor (faculty_id, reg_no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takes (reg_no, course_code, sec_id, semester, year, credits)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classroom (location, room number, capacity)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time_slot (time_slot_id, day_order, start_time, end_time)</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522" name="Google Shape;1522;p11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23" name="Google Shape;1523;p11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24" name="Google Shape;1524;p11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25" name="Google Shape;1525;p117"/>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529" name="Shape 1529"/>
        <p:cNvGrpSpPr/>
        <p:nvPr/>
      </p:nvGrpSpPr>
      <p:grpSpPr>
        <a:xfrm>
          <a:off x="0" y="0"/>
          <a:ext cx="0" cy="0"/>
          <a:chOff x="0" y="0"/>
          <a:chExt cx="0" cy="0"/>
        </a:xfrm>
      </p:grpSpPr>
      <p:sp>
        <p:nvSpPr>
          <p:cNvPr id="1530" name="Google Shape;1530;p118"/>
          <p:cNvSpPr txBox="1"/>
          <p:nvPr>
            <p:ph type="body" idx="1"/>
          </p:nvPr>
        </p:nvSpPr>
        <p:spPr>
          <a:xfrm>
            <a:off x="517585" y="888521"/>
            <a:ext cx="10620555" cy="47962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Keys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or more attributes used to identify an entity uniquely in an entity set if known as key attributes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Key attributes are called Super Key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Minimal of Super key is Candidate Key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Candidate key is also known as Primary key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primary key for a particular relation will be act as a referential key for another table is known as Foreign key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531" name="Google Shape;1531;p11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32" name="Google Shape;1532;p11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33" name="Google Shape;1533;p11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34" name="Google Shape;1534;p118"/>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538" name="Shape 1538"/>
        <p:cNvGrpSpPr/>
        <p:nvPr/>
      </p:nvGrpSpPr>
      <p:grpSpPr>
        <a:xfrm>
          <a:off x="0" y="0"/>
          <a:ext cx="0" cy="0"/>
          <a:chOff x="0" y="0"/>
          <a:chExt cx="0" cy="0"/>
        </a:xfrm>
      </p:grpSpPr>
      <p:sp>
        <p:nvSpPr>
          <p:cNvPr id="1539" name="Google Shape;1539;p119"/>
          <p:cNvSpPr txBox="1"/>
          <p:nvPr>
            <p:ph type="body" idx="1"/>
          </p:nvPr>
        </p:nvSpPr>
        <p:spPr>
          <a:xfrm>
            <a:off x="122208" y="621760"/>
            <a:ext cx="5390071" cy="6063712"/>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C00000"/>
              </a:buClr>
              <a:buSzPct val="100000"/>
              <a:buNone/>
            </a:pPr>
            <a:r>
              <a:rPr lang="en-US" sz="3600">
                <a:solidFill>
                  <a:srgbClr val="C00000"/>
                </a:solidFill>
                <a:latin typeface="Balthazar" panose="02000506070000020004"/>
                <a:ea typeface="Balthazar" panose="02000506070000020004"/>
                <a:cs typeface="Balthazar" panose="02000506070000020004"/>
                <a:sym typeface="Balthazar" panose="02000506070000020004"/>
              </a:rPr>
              <a:t>Schema Diagram</a:t>
            </a:r>
            <a:endParaRPr lang="en-US" sz="3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70000"/>
              </a:lnSpc>
              <a:spcBef>
                <a:spcPts val="1000"/>
              </a:spcBef>
              <a:spcAft>
                <a:spcPts val="0"/>
              </a:spcAft>
              <a:buClr>
                <a:srgbClr val="C00000"/>
              </a:buClr>
              <a:buSzPct val="100000"/>
              <a:buFont typeface="Noto Sans Symbols"/>
              <a:buChar char="✔"/>
            </a:pPr>
            <a:r>
              <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given figure is for University Database</a:t>
            </a:r>
            <a:endPar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database schema, along with primary key and foreign key dependencies, can be depicted by schema diagrams.</a:t>
            </a:r>
            <a:endPar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relation given as relation name and list of attributes</a:t>
            </a:r>
            <a:endPar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70000"/>
              </a:lnSpc>
              <a:spcBef>
                <a:spcPts val="1000"/>
              </a:spcBef>
              <a:spcAft>
                <a:spcPts val="0"/>
              </a:spcAft>
              <a:buClr>
                <a:srgbClr val="C00000"/>
              </a:buClr>
              <a:buSzPct val="100000"/>
              <a:buFont typeface="Noto Sans Symbols"/>
              <a:buChar char="✔"/>
            </a:pPr>
            <a:r>
              <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Primary key attributes are underlined</a:t>
            </a:r>
            <a:endPar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Foreign key dependencies appear as arrows from the foreign key attributes of the referencing relation to the primary key of the referenced relation.</a:t>
            </a:r>
            <a:endPar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Referential integrity constraints other than foreign key constraints are not shown explicitly in schema diagrams.</a:t>
            </a:r>
            <a:endParaRPr lang="en-US" sz="3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p>
        </p:txBody>
      </p:sp>
      <p:sp>
        <p:nvSpPr>
          <p:cNvPr id="1540" name="Google Shape;1540;p11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41" name="Google Shape;1541;p11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42" name="Google Shape;1542;p11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43" name="Google Shape;1543;p119"/>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pic>
        <p:nvPicPr>
          <p:cNvPr id="1544" name="Google Shape;1544;p119" descr="Solved Schema Diagram for University Database takes student | Chegg.com"/>
          <p:cNvPicPr preferRelativeResize="0"/>
          <p:nvPr/>
        </p:nvPicPr>
        <p:blipFill rotWithShape="1">
          <a:blip r:embed="rId1"/>
          <a:srcRect t="10439"/>
          <a:stretch>
            <a:fillRect/>
          </a:stretch>
        </p:blipFill>
        <p:spPr>
          <a:xfrm>
            <a:off x="5409062" y="1276710"/>
            <a:ext cx="6667500" cy="40947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12"/>
          <p:cNvSpPr txBox="1"/>
          <p:nvPr>
            <p:ph type="body" idx="1"/>
          </p:nvPr>
        </p:nvSpPr>
        <p:spPr>
          <a:xfrm>
            <a:off x="148085" y="828794"/>
            <a:ext cx="10919605" cy="540810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The Entity-Relationship (E-R) Model</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9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Relationship :   </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9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an association among several entities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 a member is associates as faculty in her/his department.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 works for the department. </a:t>
            </a:r>
            <a:endParaRPr sz="2200">
              <a:solidFill>
                <a:srgbClr val="0000FF"/>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13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Entity set :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Set of all entities of the same type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9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Relationship set :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Set of all relationships of the same type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overall logical structure of a database can be represented using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graphical notations by an E-R diagram.</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69545" algn="l" rtl="0">
              <a:lnSpc>
                <a:spcPct val="90000"/>
              </a:lnSpc>
              <a:spcBef>
                <a:spcPts val="1000"/>
              </a:spcBef>
              <a:spcAft>
                <a:spcPts val="0"/>
              </a:spcAft>
              <a:buClr>
                <a:srgbClr val="C00000"/>
              </a:buClr>
              <a:buSzPct val="100000"/>
              <a:buFont typeface="Noto Sans Symbols"/>
              <a:buNone/>
            </a:pPr>
            <a:endParaRPr sz="1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of the most popular model is to use UML ( Unified Modeling Language)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90" name="Google Shape;190;p1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91" name="Google Shape;191;p1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92" name="Google Shape;192;p1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93" name="Google Shape;193;p12"/>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548" name="Shape 1548"/>
        <p:cNvGrpSpPr/>
        <p:nvPr/>
      </p:nvGrpSpPr>
      <p:grpSpPr>
        <a:xfrm>
          <a:off x="0" y="0"/>
          <a:ext cx="0" cy="0"/>
          <a:chOff x="0" y="0"/>
          <a:chExt cx="0" cy="0"/>
        </a:xfrm>
      </p:grpSpPr>
      <p:sp>
        <p:nvSpPr>
          <p:cNvPr id="1549" name="Google Shape;1549;p120"/>
          <p:cNvSpPr txBox="1"/>
          <p:nvPr>
            <p:ph type="body" idx="1"/>
          </p:nvPr>
        </p:nvSpPr>
        <p:spPr>
          <a:xfrm>
            <a:off x="208472" y="673517"/>
            <a:ext cx="11135264" cy="587393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Relational Query Languages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query language is a language in which a user requests info</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These languages are usually on a level higher than that of a standard programming.</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Query languages can be categorized as either procedural or nonprocedural.</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a procedural language, the user instructs the system to perform a sequence of operations on the database to compute the desired result.</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a nonprocedural language, the user describes the desired information without giving a specific procedure for obtaining that information.</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a number of “pure” query languages.</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relational algebra is procedural.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tuple relational calculus and domain relational calculus are nonprocedural.</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550" name="Google Shape;1550;p12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51" name="Google Shape;1551;p12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52" name="Google Shape;1552;p12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53" name="Google Shape;1553;p120"/>
          <p:cNvSpPr/>
          <p:nvPr/>
        </p:nvSpPr>
        <p:spPr>
          <a:xfrm>
            <a:off x="0" y="0"/>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Relational Model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557" name="Shape 1557"/>
        <p:cNvGrpSpPr/>
        <p:nvPr/>
      </p:nvGrpSpPr>
      <p:grpSpPr>
        <a:xfrm>
          <a:off x="0" y="0"/>
          <a:ext cx="0" cy="0"/>
          <a:chOff x="0" y="0"/>
          <a:chExt cx="0" cy="0"/>
        </a:xfrm>
      </p:grpSpPr>
      <p:sp>
        <p:nvSpPr>
          <p:cNvPr id="1558" name="Google Shape;1558;p121"/>
          <p:cNvSpPr txBox="1"/>
          <p:nvPr>
            <p:ph type="body" idx="1"/>
          </p:nvPr>
        </p:nvSpPr>
        <p:spPr>
          <a:xfrm>
            <a:off x="319178" y="741873"/>
            <a:ext cx="11326482" cy="580557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After completing the ER diagram</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ER diagram is converted into the tables in relational model</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Relational model can be easily implemented in ORACLE, MYSQL , etc.,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below points to be considered for converting ER diagram into tables.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Strong Entity Set With Only Simple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Strong Entity Set With Composite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Strong Entity Set With Multi Valued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Translating Relationship Set into a Table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Relationships With Cardinality Ratios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Both Cardinality Constraints and Participation Constraints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Weak Entity Set</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endParaRPr sz="2400">
              <a:solidFill>
                <a:srgbClr val="0000FF"/>
              </a:solidFill>
            </a:endParaRPr>
          </a:p>
        </p:txBody>
      </p:sp>
      <p:sp>
        <p:nvSpPr>
          <p:cNvPr id="1559" name="Google Shape;1559;p12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60" name="Google Shape;1560;p12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61" name="Google Shape;1561;p12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62" name="Google Shape;1562;p121"/>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566" name="Shape 1566"/>
        <p:cNvGrpSpPr/>
        <p:nvPr/>
      </p:nvGrpSpPr>
      <p:grpSpPr>
        <a:xfrm>
          <a:off x="0" y="0"/>
          <a:ext cx="0" cy="0"/>
          <a:chOff x="0" y="0"/>
          <a:chExt cx="0" cy="0"/>
        </a:xfrm>
      </p:grpSpPr>
      <p:sp>
        <p:nvSpPr>
          <p:cNvPr id="1567" name="Google Shape;1567;p122"/>
          <p:cNvSpPr txBox="1"/>
          <p:nvPr>
            <p:ph type="body" idx="1"/>
          </p:nvPr>
        </p:nvSpPr>
        <p:spPr>
          <a:xfrm>
            <a:off x="268857" y="854674"/>
            <a:ext cx="11005868" cy="2535507"/>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Strong Entity Set With Only Simple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strong entity set with only simple attributes will require only one table in relational model.</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of the table will be the attributes of the entity set.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primary key of the table will be the key attribute of the entity set.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568" name="Google Shape;1568;p12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69" name="Google Shape;1569;p12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70" name="Google Shape;1570;p12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71" name="Google Shape;1571;p122"/>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572" name="Google Shape;1572;p122"/>
          <p:cNvSpPr/>
          <p:nvPr/>
        </p:nvSpPr>
        <p:spPr>
          <a:xfrm>
            <a:off x="1362974" y="4822165"/>
            <a:ext cx="150962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STUDENT</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573" name="Google Shape;1573;p122"/>
          <p:cNvSpPr/>
          <p:nvPr/>
        </p:nvSpPr>
        <p:spPr>
          <a:xfrm>
            <a:off x="327804" y="3856007"/>
            <a:ext cx="1483743" cy="569343"/>
          </a:xfrm>
          <a:prstGeom prst="ellipse">
            <a:avLst/>
          </a:prstGeom>
          <a:solidFill>
            <a:srgbClr val="FBE4D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REG_NO</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574" name="Google Shape;1574;p122"/>
          <p:cNvSpPr/>
          <p:nvPr/>
        </p:nvSpPr>
        <p:spPr>
          <a:xfrm>
            <a:off x="1385975" y="5742317"/>
            <a:ext cx="1483743" cy="569343"/>
          </a:xfrm>
          <a:prstGeom prst="ellipse">
            <a:avLst/>
          </a:prstGeom>
          <a:solidFill>
            <a:srgbClr val="FBE4D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DOB</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575" name="Google Shape;1575;p122"/>
          <p:cNvSpPr/>
          <p:nvPr/>
        </p:nvSpPr>
        <p:spPr>
          <a:xfrm>
            <a:off x="2815088" y="3936521"/>
            <a:ext cx="1483743" cy="569343"/>
          </a:xfrm>
          <a:prstGeom prst="ellipse">
            <a:avLst/>
          </a:prstGeom>
          <a:solidFill>
            <a:srgbClr val="FBE4D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NAME</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576" name="Google Shape;1576;p122"/>
          <p:cNvCxnSpPr>
            <a:endCxn id="1573" idx="4"/>
          </p:cNvCxnSpPr>
          <p:nvPr/>
        </p:nvCxnSpPr>
        <p:spPr>
          <a:xfrm rot="10800000">
            <a:off x="1069676" y="4425350"/>
            <a:ext cx="759000" cy="396900"/>
          </a:xfrm>
          <a:prstGeom prst="straightConnector1">
            <a:avLst/>
          </a:prstGeom>
          <a:noFill/>
          <a:ln w="19050" cap="flat" cmpd="sng">
            <a:solidFill>
              <a:schemeClr val="accent1"/>
            </a:solidFill>
            <a:prstDash val="solid"/>
            <a:miter lim="800000"/>
            <a:headEnd type="none" w="sm" len="sm"/>
            <a:tailEnd type="none" w="sm" len="sm"/>
          </a:ln>
        </p:spPr>
      </p:cxnSp>
      <p:cxnSp>
        <p:nvCxnSpPr>
          <p:cNvPr id="1577" name="Google Shape;1577;p122"/>
          <p:cNvCxnSpPr>
            <a:stCxn id="1575" idx="4"/>
          </p:cNvCxnSpPr>
          <p:nvPr/>
        </p:nvCxnSpPr>
        <p:spPr>
          <a:xfrm flipH="1">
            <a:off x="2527660" y="4505864"/>
            <a:ext cx="1029300" cy="333600"/>
          </a:xfrm>
          <a:prstGeom prst="straightConnector1">
            <a:avLst/>
          </a:prstGeom>
          <a:noFill/>
          <a:ln w="19050" cap="flat" cmpd="sng">
            <a:solidFill>
              <a:schemeClr val="accent1"/>
            </a:solidFill>
            <a:prstDash val="solid"/>
            <a:miter lim="800000"/>
            <a:headEnd type="none" w="sm" len="sm"/>
            <a:tailEnd type="none" w="sm" len="sm"/>
          </a:ln>
        </p:spPr>
      </p:cxnSp>
      <p:cxnSp>
        <p:nvCxnSpPr>
          <p:cNvPr id="1578" name="Google Shape;1578;p122"/>
          <p:cNvCxnSpPr>
            <a:stCxn id="1572" idx="2"/>
            <a:endCxn id="1574" idx="0"/>
          </p:cNvCxnSpPr>
          <p:nvPr/>
        </p:nvCxnSpPr>
        <p:spPr>
          <a:xfrm>
            <a:off x="2117785" y="5365630"/>
            <a:ext cx="10200" cy="376800"/>
          </a:xfrm>
          <a:prstGeom prst="straightConnector1">
            <a:avLst/>
          </a:prstGeom>
          <a:noFill/>
          <a:ln w="19050" cap="flat" cmpd="sng">
            <a:solidFill>
              <a:schemeClr val="accent1"/>
            </a:solidFill>
            <a:prstDash val="solid"/>
            <a:miter lim="800000"/>
            <a:headEnd type="none" w="sm" len="sm"/>
            <a:tailEnd type="none" w="sm" len="sm"/>
          </a:ln>
        </p:spPr>
      </p:cxnSp>
      <p:sp>
        <p:nvSpPr>
          <p:cNvPr id="1579" name="Google Shape;1579;p122"/>
          <p:cNvSpPr txBox="1"/>
          <p:nvPr/>
        </p:nvSpPr>
        <p:spPr>
          <a:xfrm>
            <a:off x="1328467" y="3312544"/>
            <a:ext cx="20703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ER DIAGRAM</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580" name="Google Shape;1580;p122"/>
          <p:cNvSpPr txBox="1"/>
          <p:nvPr/>
        </p:nvSpPr>
        <p:spPr>
          <a:xfrm>
            <a:off x="8166284" y="3361428"/>
            <a:ext cx="30221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RELATIONAL TABLE</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581" name="Google Shape;1581;p122"/>
          <p:cNvGraphicFramePr/>
          <p:nvPr/>
        </p:nvGraphicFramePr>
        <p:xfrm>
          <a:off x="7763718" y="3997703"/>
          <a:ext cx="3735225" cy="3000000"/>
        </p:xfrm>
        <a:graphic>
          <a:graphicData uri="http://schemas.openxmlformats.org/drawingml/2006/table">
            <a:tbl>
              <a:tblPr firstRow="1" bandRow="1">
                <a:noFill/>
                <a:tableStyleId>{A93E7CC2-067E-4454-A0F7-20907F6D55E8}</a:tableStyleId>
              </a:tblPr>
              <a:tblGrid>
                <a:gridCol w="1245075"/>
                <a:gridCol w="1245075"/>
                <a:gridCol w="1245075"/>
              </a:tblGrid>
              <a:tr h="370850">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REG_NO</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NAME</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DOB</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sp>
        <p:nvSpPr>
          <p:cNvPr id="1582" name="Google Shape;1582;p122"/>
          <p:cNvSpPr/>
          <p:nvPr/>
        </p:nvSpPr>
        <p:spPr>
          <a:xfrm>
            <a:off x="4011284" y="3303918"/>
            <a:ext cx="3795622" cy="491705"/>
          </a:xfrm>
          <a:prstGeom prst="rightArrow">
            <a:avLst>
              <a:gd name="adj1" fmla="val 50000"/>
              <a:gd name="adj2" fmla="val 50000"/>
            </a:avLst>
          </a:prstGeom>
          <a:noFill/>
          <a:ln w="31750" cap="flat" cmpd="sng">
            <a:solidFill>
              <a:srgbClr val="5481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Er Diagram to relational table</a:t>
            </a:r>
            <a:endParaRPr sz="16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583" name="Google Shape;1583;p122"/>
          <p:cNvSpPr txBox="1"/>
          <p:nvPr/>
        </p:nvSpPr>
        <p:spPr>
          <a:xfrm>
            <a:off x="7550989" y="5817080"/>
            <a:ext cx="47617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Schema : student (reg_no, name, dob)</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587" name="Shape 1587"/>
        <p:cNvGrpSpPr/>
        <p:nvPr/>
      </p:nvGrpSpPr>
      <p:grpSpPr>
        <a:xfrm>
          <a:off x="0" y="0"/>
          <a:ext cx="0" cy="0"/>
          <a:chOff x="0" y="0"/>
          <a:chExt cx="0" cy="0"/>
        </a:xfrm>
      </p:grpSpPr>
      <p:sp>
        <p:nvSpPr>
          <p:cNvPr id="1588" name="Google Shape;1588;p123"/>
          <p:cNvSpPr txBox="1"/>
          <p:nvPr>
            <p:ph type="body" idx="1"/>
          </p:nvPr>
        </p:nvSpPr>
        <p:spPr>
          <a:xfrm>
            <a:off x="189781" y="707366"/>
            <a:ext cx="11164019" cy="5266397"/>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Strong Entity Set With Composite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strong entity set with any number of composite attributes will require only one table in relational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While conversion, simple attributes of the composite attributes are taken into account and not the composite attribute itself.</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p:txBody>
      </p:sp>
      <p:sp>
        <p:nvSpPr>
          <p:cNvPr id="1589" name="Google Shape;1589;p12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90" name="Google Shape;1590;p12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91" name="Google Shape;1591;p12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92" name="Google Shape;1592;p123"/>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593" name="Google Shape;1593;p123"/>
          <p:cNvSpPr/>
          <p:nvPr/>
        </p:nvSpPr>
        <p:spPr>
          <a:xfrm>
            <a:off x="1362974" y="4822165"/>
            <a:ext cx="1509622" cy="543465"/>
          </a:xfrm>
          <a:prstGeom prst="rect">
            <a:avLst/>
          </a:prstGeom>
          <a:solidFill>
            <a:srgbClr val="B3C6E7"/>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STUDENT</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594" name="Google Shape;1594;p123"/>
          <p:cNvSpPr/>
          <p:nvPr/>
        </p:nvSpPr>
        <p:spPr>
          <a:xfrm>
            <a:off x="327804" y="3856007"/>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REG_NO</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595" name="Google Shape;1595;p123"/>
          <p:cNvSpPr/>
          <p:nvPr/>
        </p:nvSpPr>
        <p:spPr>
          <a:xfrm>
            <a:off x="1385975" y="5742317"/>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address</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596" name="Google Shape;1596;p123"/>
          <p:cNvSpPr/>
          <p:nvPr/>
        </p:nvSpPr>
        <p:spPr>
          <a:xfrm>
            <a:off x="2815088" y="3936521"/>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NAME</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597" name="Google Shape;1597;p123"/>
          <p:cNvCxnSpPr>
            <a:endCxn id="1594" idx="4"/>
          </p:cNvCxnSpPr>
          <p:nvPr/>
        </p:nvCxnSpPr>
        <p:spPr>
          <a:xfrm rot="10800000">
            <a:off x="1069676" y="4425350"/>
            <a:ext cx="759000" cy="396900"/>
          </a:xfrm>
          <a:prstGeom prst="straightConnector1">
            <a:avLst/>
          </a:prstGeom>
          <a:noFill/>
          <a:ln w="19050" cap="flat" cmpd="sng">
            <a:solidFill>
              <a:schemeClr val="accent1"/>
            </a:solidFill>
            <a:prstDash val="solid"/>
            <a:miter lim="800000"/>
            <a:headEnd type="none" w="sm" len="sm"/>
            <a:tailEnd type="none" w="sm" len="sm"/>
          </a:ln>
        </p:spPr>
      </p:cxnSp>
      <p:cxnSp>
        <p:nvCxnSpPr>
          <p:cNvPr id="1598" name="Google Shape;1598;p123"/>
          <p:cNvCxnSpPr>
            <a:stCxn id="1596" idx="4"/>
          </p:cNvCxnSpPr>
          <p:nvPr/>
        </p:nvCxnSpPr>
        <p:spPr>
          <a:xfrm flipH="1">
            <a:off x="2527660" y="4505864"/>
            <a:ext cx="1029300" cy="333600"/>
          </a:xfrm>
          <a:prstGeom prst="straightConnector1">
            <a:avLst/>
          </a:prstGeom>
          <a:noFill/>
          <a:ln w="19050" cap="flat" cmpd="sng">
            <a:solidFill>
              <a:schemeClr val="accent1"/>
            </a:solidFill>
            <a:prstDash val="solid"/>
            <a:miter lim="800000"/>
            <a:headEnd type="none" w="sm" len="sm"/>
            <a:tailEnd type="none" w="sm" len="sm"/>
          </a:ln>
        </p:spPr>
      </p:cxnSp>
      <p:cxnSp>
        <p:nvCxnSpPr>
          <p:cNvPr id="1599" name="Google Shape;1599;p123"/>
          <p:cNvCxnSpPr>
            <a:stCxn id="1593" idx="2"/>
            <a:endCxn id="1595" idx="0"/>
          </p:cNvCxnSpPr>
          <p:nvPr/>
        </p:nvCxnSpPr>
        <p:spPr>
          <a:xfrm>
            <a:off x="2117785" y="5365630"/>
            <a:ext cx="10200" cy="376800"/>
          </a:xfrm>
          <a:prstGeom prst="straightConnector1">
            <a:avLst/>
          </a:prstGeom>
          <a:noFill/>
          <a:ln w="19050" cap="flat" cmpd="sng">
            <a:solidFill>
              <a:schemeClr val="accent1"/>
            </a:solidFill>
            <a:prstDash val="solid"/>
            <a:miter lim="800000"/>
            <a:headEnd type="none" w="sm" len="sm"/>
            <a:tailEnd type="none" w="sm" len="sm"/>
          </a:ln>
        </p:spPr>
      </p:cxnSp>
      <p:sp>
        <p:nvSpPr>
          <p:cNvPr id="1600" name="Google Shape;1600;p123"/>
          <p:cNvSpPr/>
          <p:nvPr/>
        </p:nvSpPr>
        <p:spPr>
          <a:xfrm>
            <a:off x="2139352" y="3019246"/>
            <a:ext cx="1483743" cy="569343"/>
          </a:xfrm>
          <a:prstGeom prst="ellipse">
            <a:avLst/>
          </a:prstGeom>
          <a:solidFill>
            <a:srgbClr val="E1EFD8"/>
          </a:solidFill>
          <a:ln w="127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F_NAME</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01" name="Google Shape;1601;p123"/>
          <p:cNvSpPr/>
          <p:nvPr/>
        </p:nvSpPr>
        <p:spPr>
          <a:xfrm>
            <a:off x="4042914" y="3024997"/>
            <a:ext cx="1483743" cy="569343"/>
          </a:xfrm>
          <a:prstGeom prst="ellipse">
            <a:avLst/>
          </a:prstGeom>
          <a:solidFill>
            <a:srgbClr val="E1EFD8"/>
          </a:solidFill>
          <a:ln w="127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L_NAME</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02" name="Google Shape;1602;p123"/>
          <p:cNvSpPr/>
          <p:nvPr/>
        </p:nvSpPr>
        <p:spPr>
          <a:xfrm>
            <a:off x="25878" y="5371382"/>
            <a:ext cx="1483743" cy="569343"/>
          </a:xfrm>
          <a:prstGeom prst="ellipse">
            <a:avLst/>
          </a:prstGeom>
          <a:solidFill>
            <a:srgbClr val="E1EFD8"/>
          </a:solidFill>
          <a:ln w="127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Dno</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03" name="Google Shape;1603;p123"/>
          <p:cNvSpPr/>
          <p:nvPr/>
        </p:nvSpPr>
        <p:spPr>
          <a:xfrm>
            <a:off x="3168768" y="4928559"/>
            <a:ext cx="1483743" cy="569343"/>
          </a:xfrm>
          <a:prstGeom prst="ellipse">
            <a:avLst/>
          </a:prstGeom>
          <a:solidFill>
            <a:srgbClr val="E1EFD8"/>
          </a:solidFill>
          <a:ln w="127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Street</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04" name="Google Shape;1604;p123"/>
          <p:cNvSpPr/>
          <p:nvPr/>
        </p:nvSpPr>
        <p:spPr>
          <a:xfrm>
            <a:off x="3131387" y="5762445"/>
            <a:ext cx="1483743" cy="569343"/>
          </a:xfrm>
          <a:prstGeom prst="ellipse">
            <a:avLst/>
          </a:prstGeom>
          <a:solidFill>
            <a:srgbClr val="E1EFD8"/>
          </a:solidFill>
          <a:ln w="127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city</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605" name="Google Shape;1605;p123"/>
          <p:cNvCxnSpPr>
            <a:stCxn id="1600" idx="4"/>
          </p:cNvCxnSpPr>
          <p:nvPr/>
        </p:nvCxnSpPr>
        <p:spPr>
          <a:xfrm>
            <a:off x="2881224" y="3588589"/>
            <a:ext cx="431400" cy="353700"/>
          </a:xfrm>
          <a:prstGeom prst="straightConnector1">
            <a:avLst/>
          </a:prstGeom>
          <a:noFill/>
          <a:ln w="19050" cap="flat" cmpd="sng">
            <a:solidFill>
              <a:srgbClr val="C00000"/>
            </a:solidFill>
            <a:prstDash val="solid"/>
            <a:miter lim="800000"/>
            <a:headEnd type="none" w="sm" len="sm"/>
            <a:tailEnd type="none" w="sm" len="sm"/>
          </a:ln>
        </p:spPr>
      </p:cxnSp>
      <p:cxnSp>
        <p:nvCxnSpPr>
          <p:cNvPr id="1606" name="Google Shape;1606;p123"/>
          <p:cNvCxnSpPr>
            <a:stCxn id="1601" idx="4"/>
            <a:endCxn id="1596" idx="7"/>
          </p:cNvCxnSpPr>
          <p:nvPr/>
        </p:nvCxnSpPr>
        <p:spPr>
          <a:xfrm flipH="1">
            <a:off x="4081586" y="3594340"/>
            <a:ext cx="703200" cy="425700"/>
          </a:xfrm>
          <a:prstGeom prst="straightConnector1">
            <a:avLst/>
          </a:prstGeom>
          <a:noFill/>
          <a:ln w="19050" cap="flat" cmpd="sng">
            <a:solidFill>
              <a:srgbClr val="C00000"/>
            </a:solidFill>
            <a:prstDash val="solid"/>
            <a:miter lim="800000"/>
            <a:headEnd type="none" w="sm" len="sm"/>
            <a:tailEnd type="none" w="sm" len="sm"/>
          </a:ln>
        </p:spPr>
      </p:cxnSp>
      <p:cxnSp>
        <p:nvCxnSpPr>
          <p:cNvPr id="1607" name="Google Shape;1607;p123"/>
          <p:cNvCxnSpPr>
            <a:stCxn id="1602" idx="5"/>
            <a:endCxn id="1595" idx="2"/>
          </p:cNvCxnSpPr>
          <p:nvPr/>
        </p:nvCxnSpPr>
        <p:spPr>
          <a:xfrm>
            <a:off x="1292332" y="5857347"/>
            <a:ext cx="93600" cy="169500"/>
          </a:xfrm>
          <a:prstGeom prst="straightConnector1">
            <a:avLst/>
          </a:prstGeom>
          <a:noFill/>
          <a:ln w="19050" cap="flat" cmpd="sng">
            <a:solidFill>
              <a:srgbClr val="C00000"/>
            </a:solidFill>
            <a:prstDash val="solid"/>
            <a:miter lim="800000"/>
            <a:headEnd type="none" w="sm" len="sm"/>
            <a:tailEnd type="none" w="sm" len="sm"/>
          </a:ln>
        </p:spPr>
      </p:cxnSp>
      <p:cxnSp>
        <p:nvCxnSpPr>
          <p:cNvPr id="1608" name="Google Shape;1608;p123"/>
          <p:cNvCxnSpPr>
            <a:stCxn id="1603" idx="3"/>
            <a:endCxn id="1595" idx="7"/>
          </p:cNvCxnSpPr>
          <p:nvPr/>
        </p:nvCxnSpPr>
        <p:spPr>
          <a:xfrm flipH="1">
            <a:off x="2652557" y="5414524"/>
            <a:ext cx="733500" cy="411300"/>
          </a:xfrm>
          <a:prstGeom prst="straightConnector1">
            <a:avLst/>
          </a:prstGeom>
          <a:noFill/>
          <a:ln w="19050" cap="flat" cmpd="sng">
            <a:solidFill>
              <a:srgbClr val="C00000"/>
            </a:solidFill>
            <a:prstDash val="solid"/>
            <a:miter lim="800000"/>
            <a:headEnd type="none" w="sm" len="sm"/>
            <a:tailEnd type="none" w="sm" len="sm"/>
          </a:ln>
        </p:spPr>
      </p:cxnSp>
      <p:cxnSp>
        <p:nvCxnSpPr>
          <p:cNvPr id="1609" name="Google Shape;1609;p123"/>
          <p:cNvCxnSpPr>
            <a:stCxn id="1595" idx="6"/>
            <a:endCxn id="1604" idx="2"/>
          </p:cNvCxnSpPr>
          <p:nvPr/>
        </p:nvCxnSpPr>
        <p:spPr>
          <a:xfrm>
            <a:off x="2869718" y="6026989"/>
            <a:ext cx="261600" cy="20100"/>
          </a:xfrm>
          <a:prstGeom prst="straightConnector1">
            <a:avLst/>
          </a:prstGeom>
          <a:noFill/>
          <a:ln w="19050" cap="flat" cmpd="sng">
            <a:solidFill>
              <a:srgbClr val="C00000"/>
            </a:solidFill>
            <a:prstDash val="solid"/>
            <a:miter lim="800000"/>
            <a:headEnd type="none" w="sm" len="sm"/>
            <a:tailEnd type="none" w="sm" len="sm"/>
          </a:ln>
        </p:spPr>
      </p:cxnSp>
      <p:graphicFrame>
        <p:nvGraphicFramePr>
          <p:cNvPr id="1610" name="Google Shape;1610;p123"/>
          <p:cNvGraphicFramePr/>
          <p:nvPr/>
        </p:nvGraphicFramePr>
        <p:xfrm>
          <a:off x="6487010" y="3083304"/>
          <a:ext cx="5503725" cy="3000000"/>
        </p:xfrm>
        <a:graphic>
          <a:graphicData uri="http://schemas.openxmlformats.org/drawingml/2006/table">
            <a:tbl>
              <a:tblPr firstRow="1" bandRow="1">
                <a:noFill/>
                <a:tableStyleId>{A93E7CC2-067E-4454-A0F7-20907F6D55E8}</a:tableStyleId>
              </a:tblPr>
              <a:tblGrid>
                <a:gridCol w="973950"/>
                <a:gridCol w="928800"/>
                <a:gridCol w="964875"/>
                <a:gridCol w="662550"/>
                <a:gridCol w="986775"/>
                <a:gridCol w="986775"/>
              </a:tblGrid>
              <a:tr h="398050">
                <a:tc>
                  <a:txBody>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Reg_no</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F_name</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L_name</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dno</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street</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city</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980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980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980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pSp>
        <p:nvGrpSpPr>
          <p:cNvPr id="1611" name="Google Shape;1611;p123"/>
          <p:cNvGrpSpPr/>
          <p:nvPr/>
        </p:nvGrpSpPr>
        <p:grpSpPr>
          <a:xfrm>
            <a:off x="1302588" y="2389560"/>
            <a:ext cx="9859939" cy="491705"/>
            <a:chOff x="1302588" y="2389560"/>
            <a:chExt cx="9859939" cy="491705"/>
          </a:xfrm>
        </p:grpSpPr>
        <p:sp>
          <p:nvSpPr>
            <p:cNvPr id="1612" name="Google Shape;1612;p123"/>
            <p:cNvSpPr txBox="1"/>
            <p:nvPr/>
          </p:nvSpPr>
          <p:spPr>
            <a:xfrm>
              <a:off x="1302588" y="2441318"/>
              <a:ext cx="207034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ER DIAGRAM</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13" name="Google Shape;1613;p123"/>
            <p:cNvSpPr txBox="1"/>
            <p:nvPr/>
          </p:nvSpPr>
          <p:spPr>
            <a:xfrm>
              <a:off x="8140405" y="2490202"/>
              <a:ext cx="302212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RELATIONAL TABLE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14" name="Google Shape;1614;p123"/>
            <p:cNvSpPr/>
            <p:nvPr/>
          </p:nvSpPr>
          <p:spPr>
            <a:xfrm>
              <a:off x="3985405" y="2389560"/>
              <a:ext cx="3795622" cy="491705"/>
            </a:xfrm>
            <a:prstGeom prst="rightArrow">
              <a:avLst>
                <a:gd name="adj1" fmla="val 50000"/>
                <a:gd name="adj2" fmla="val 50000"/>
              </a:avLst>
            </a:prstGeom>
            <a:noFill/>
            <a:ln w="31750" cap="flat" cmpd="sng">
              <a:solidFill>
                <a:srgbClr val="5481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Er Diagram to relational table</a:t>
              </a:r>
              <a:endParaRPr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grpSp>
      <p:sp>
        <p:nvSpPr>
          <p:cNvPr id="1615" name="Google Shape;1615;p123"/>
          <p:cNvSpPr txBox="1"/>
          <p:nvPr/>
        </p:nvSpPr>
        <p:spPr>
          <a:xfrm>
            <a:off x="6340415" y="4807790"/>
            <a:ext cx="602123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Schema : student (reg_no, f_name, l_name, dno, street, city)</a:t>
            </a:r>
            <a:endParaRPr sz="1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619" name="Shape 1619"/>
        <p:cNvGrpSpPr/>
        <p:nvPr/>
      </p:nvGrpSpPr>
      <p:grpSpPr>
        <a:xfrm>
          <a:off x="0" y="0"/>
          <a:ext cx="0" cy="0"/>
          <a:chOff x="0" y="0"/>
          <a:chExt cx="0" cy="0"/>
        </a:xfrm>
      </p:grpSpPr>
      <p:sp>
        <p:nvSpPr>
          <p:cNvPr id="1620" name="Google Shape;1620;p124"/>
          <p:cNvSpPr txBox="1"/>
          <p:nvPr>
            <p:ph type="body" idx="1"/>
          </p:nvPr>
        </p:nvSpPr>
        <p:spPr>
          <a:xfrm>
            <a:off x="199845" y="664892"/>
            <a:ext cx="11583837" cy="544260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Strong Entity Set With Multi Valued Attributes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strong entity set with any number of multi valued attributes will require two tables in relational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table will contain all the simple attributes with the primary key.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Other table will contain the primary key and all the multi valued attributes.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4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21" name="Google Shape;1621;p12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622" name="Google Shape;1622;p12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623" name="Google Shape;1623;p12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24" name="Google Shape;1624;p124"/>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625" name="Google Shape;1625;p124"/>
          <p:cNvSpPr/>
          <p:nvPr/>
        </p:nvSpPr>
        <p:spPr>
          <a:xfrm>
            <a:off x="1362974" y="4408117"/>
            <a:ext cx="150962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STUDENT</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26" name="Google Shape;1626;p124"/>
          <p:cNvSpPr/>
          <p:nvPr/>
        </p:nvSpPr>
        <p:spPr>
          <a:xfrm>
            <a:off x="327804" y="3441959"/>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REG_NO</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27" name="Google Shape;1627;p124"/>
          <p:cNvSpPr/>
          <p:nvPr/>
        </p:nvSpPr>
        <p:spPr>
          <a:xfrm>
            <a:off x="1319843" y="5328269"/>
            <a:ext cx="1673524"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Phone_no</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28" name="Google Shape;1628;p124"/>
          <p:cNvSpPr/>
          <p:nvPr/>
        </p:nvSpPr>
        <p:spPr>
          <a:xfrm>
            <a:off x="2815088" y="3522473"/>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NAME</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629" name="Google Shape;1629;p124"/>
          <p:cNvCxnSpPr>
            <a:endCxn id="1626" idx="4"/>
          </p:cNvCxnSpPr>
          <p:nvPr/>
        </p:nvCxnSpPr>
        <p:spPr>
          <a:xfrm rot="10800000">
            <a:off x="1069676" y="4011302"/>
            <a:ext cx="759000" cy="396900"/>
          </a:xfrm>
          <a:prstGeom prst="straightConnector1">
            <a:avLst/>
          </a:prstGeom>
          <a:noFill/>
          <a:ln w="19050" cap="flat" cmpd="sng">
            <a:solidFill>
              <a:schemeClr val="accent1"/>
            </a:solidFill>
            <a:prstDash val="solid"/>
            <a:miter lim="800000"/>
            <a:headEnd type="none" w="sm" len="sm"/>
            <a:tailEnd type="none" w="sm" len="sm"/>
          </a:ln>
        </p:spPr>
      </p:cxnSp>
      <p:cxnSp>
        <p:nvCxnSpPr>
          <p:cNvPr id="1630" name="Google Shape;1630;p124"/>
          <p:cNvCxnSpPr>
            <a:stCxn id="1628" idx="4"/>
          </p:cNvCxnSpPr>
          <p:nvPr/>
        </p:nvCxnSpPr>
        <p:spPr>
          <a:xfrm flipH="1">
            <a:off x="2527660" y="4091816"/>
            <a:ext cx="1029300" cy="333600"/>
          </a:xfrm>
          <a:prstGeom prst="straightConnector1">
            <a:avLst/>
          </a:prstGeom>
          <a:noFill/>
          <a:ln w="19050" cap="flat" cmpd="sng">
            <a:solidFill>
              <a:schemeClr val="accent1"/>
            </a:solidFill>
            <a:prstDash val="solid"/>
            <a:miter lim="800000"/>
            <a:headEnd type="none" w="sm" len="sm"/>
            <a:tailEnd type="none" w="sm" len="sm"/>
          </a:ln>
        </p:spPr>
      </p:cxnSp>
      <p:cxnSp>
        <p:nvCxnSpPr>
          <p:cNvPr id="1631" name="Google Shape;1631;p124"/>
          <p:cNvCxnSpPr>
            <a:stCxn id="1625" idx="2"/>
            <a:endCxn id="1627" idx="0"/>
          </p:cNvCxnSpPr>
          <p:nvPr/>
        </p:nvCxnSpPr>
        <p:spPr>
          <a:xfrm>
            <a:off x="2117785" y="4951582"/>
            <a:ext cx="38700" cy="376800"/>
          </a:xfrm>
          <a:prstGeom prst="straightConnector1">
            <a:avLst/>
          </a:prstGeom>
          <a:noFill/>
          <a:ln w="19050" cap="flat" cmpd="sng">
            <a:solidFill>
              <a:schemeClr val="accent1"/>
            </a:solidFill>
            <a:prstDash val="solid"/>
            <a:miter lim="800000"/>
            <a:headEnd type="none" w="sm" len="sm"/>
            <a:tailEnd type="none" w="sm" len="sm"/>
          </a:ln>
        </p:spPr>
      </p:cxnSp>
      <p:grpSp>
        <p:nvGrpSpPr>
          <p:cNvPr id="1632" name="Google Shape;1632;p124"/>
          <p:cNvGrpSpPr/>
          <p:nvPr/>
        </p:nvGrpSpPr>
        <p:grpSpPr>
          <a:xfrm>
            <a:off x="905773" y="2786375"/>
            <a:ext cx="9859939" cy="491705"/>
            <a:chOff x="1302588" y="2389560"/>
            <a:chExt cx="9859939" cy="491705"/>
          </a:xfrm>
        </p:grpSpPr>
        <p:sp>
          <p:nvSpPr>
            <p:cNvPr id="1633" name="Google Shape;1633;p124"/>
            <p:cNvSpPr txBox="1"/>
            <p:nvPr/>
          </p:nvSpPr>
          <p:spPr>
            <a:xfrm>
              <a:off x="1302588" y="2441318"/>
              <a:ext cx="207034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ER DIAGRAM</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34" name="Google Shape;1634;p124"/>
            <p:cNvSpPr txBox="1"/>
            <p:nvPr/>
          </p:nvSpPr>
          <p:spPr>
            <a:xfrm>
              <a:off x="8140405" y="2490202"/>
              <a:ext cx="302212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RELATIONAL TABLE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35" name="Google Shape;1635;p124"/>
            <p:cNvSpPr/>
            <p:nvPr/>
          </p:nvSpPr>
          <p:spPr>
            <a:xfrm>
              <a:off x="3985405" y="2389560"/>
              <a:ext cx="3795622" cy="491705"/>
            </a:xfrm>
            <a:prstGeom prst="rightArrow">
              <a:avLst>
                <a:gd name="adj1" fmla="val 50000"/>
                <a:gd name="adj2" fmla="val 50000"/>
              </a:avLst>
            </a:prstGeom>
            <a:noFill/>
            <a:ln w="31750" cap="flat" cmpd="sng">
              <a:solidFill>
                <a:srgbClr val="5481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Er Diagram to relational table</a:t>
              </a:r>
              <a:endParaRPr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grpSp>
      <p:sp>
        <p:nvSpPr>
          <p:cNvPr id="1636" name="Google Shape;1636;p124"/>
          <p:cNvSpPr/>
          <p:nvPr/>
        </p:nvSpPr>
        <p:spPr>
          <a:xfrm>
            <a:off x="1247956" y="5282260"/>
            <a:ext cx="1814422" cy="669986"/>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637" name="Google Shape;1637;p124"/>
          <p:cNvGraphicFramePr/>
          <p:nvPr/>
        </p:nvGraphicFramePr>
        <p:xfrm>
          <a:off x="5253431" y="3937317"/>
          <a:ext cx="3000000" cy="3000000"/>
        </p:xfrm>
        <a:graphic>
          <a:graphicData uri="http://schemas.openxmlformats.org/drawingml/2006/table">
            <a:tbl>
              <a:tblPr firstRow="1" bandRow="1">
                <a:noFill/>
                <a:tableStyleId>{A93E7CC2-067E-4454-A0F7-20907F6D55E8}</a:tableStyleId>
              </a:tblPr>
              <a:tblGrid>
                <a:gridCol w="1245075"/>
                <a:gridCol w="1245075"/>
              </a:tblGrid>
              <a:tr h="370850">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REG_NO</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NAME</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638" name="Google Shape;1638;p124"/>
          <p:cNvGraphicFramePr/>
          <p:nvPr/>
        </p:nvGraphicFramePr>
        <p:xfrm>
          <a:off x="8588977" y="3951695"/>
          <a:ext cx="3142950" cy="3000000"/>
        </p:xfrm>
        <a:graphic>
          <a:graphicData uri="http://schemas.openxmlformats.org/drawingml/2006/table">
            <a:tbl>
              <a:tblPr firstRow="1" bandRow="1">
                <a:noFill/>
                <a:tableStyleId>{A93E7CC2-067E-4454-A0F7-20907F6D55E8}</a:tableStyleId>
              </a:tblPr>
              <a:tblGrid>
                <a:gridCol w="1571475"/>
                <a:gridCol w="1571475"/>
              </a:tblGrid>
              <a:tr h="370850">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REG_NO</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Phone</a:t>
                      </a:r>
                      <a:r>
                        <a:rPr lang="en-US" sz="1800">
                          <a:solidFill>
                            <a:srgbClr val="0000FF"/>
                          </a:solidFill>
                          <a:latin typeface="Balthazar" panose="02000506070000020004"/>
                          <a:ea typeface="Balthazar" panose="02000506070000020004"/>
                          <a:cs typeface="Balthazar" panose="02000506070000020004"/>
                          <a:sym typeface="Balthazar" panose="02000506070000020004"/>
                        </a:rPr>
                        <a:t>_no</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sp>
        <p:nvSpPr>
          <p:cNvPr id="1639" name="Google Shape;1639;p124"/>
          <p:cNvSpPr/>
          <p:nvPr/>
        </p:nvSpPr>
        <p:spPr>
          <a:xfrm>
            <a:off x="4779034" y="5512606"/>
            <a:ext cx="35627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Schema : student (reg_no,  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640" name="Google Shape;1640;p124"/>
          <p:cNvSpPr/>
          <p:nvPr/>
        </p:nvSpPr>
        <p:spPr>
          <a:xfrm>
            <a:off x="8315864" y="5535609"/>
            <a:ext cx="387613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Schema : student (reg_no, phone_no)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644" name="Shape 1644"/>
        <p:cNvGrpSpPr/>
        <p:nvPr/>
      </p:nvGrpSpPr>
      <p:grpSpPr>
        <a:xfrm>
          <a:off x="0" y="0"/>
          <a:ext cx="0" cy="0"/>
          <a:chOff x="0" y="0"/>
          <a:chExt cx="0" cy="0"/>
        </a:xfrm>
      </p:grpSpPr>
      <p:sp>
        <p:nvSpPr>
          <p:cNvPr id="1645" name="Google Shape;1645;p125"/>
          <p:cNvSpPr txBox="1"/>
          <p:nvPr>
            <p:ph type="body" idx="1"/>
          </p:nvPr>
        </p:nvSpPr>
        <p:spPr>
          <a:xfrm>
            <a:off x="362309" y="957532"/>
            <a:ext cx="10991491" cy="50162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Strong Entity Set With Multi Valued Attributes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Also the stronger entity set with any number of multi valued attributes may be converted as shown below</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646" name="Google Shape;1646;p12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647" name="Google Shape;1647;p12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648" name="Google Shape;1648;p12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49" name="Google Shape;1649;p125"/>
          <p:cNvSpPr/>
          <p:nvPr/>
        </p:nvSpPr>
        <p:spPr>
          <a:xfrm>
            <a:off x="1362974" y="4408117"/>
            <a:ext cx="150962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STUDENT</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50" name="Google Shape;1650;p125"/>
          <p:cNvSpPr/>
          <p:nvPr/>
        </p:nvSpPr>
        <p:spPr>
          <a:xfrm>
            <a:off x="327804" y="3441959"/>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REG_NO</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51" name="Google Shape;1651;p125"/>
          <p:cNvSpPr/>
          <p:nvPr/>
        </p:nvSpPr>
        <p:spPr>
          <a:xfrm>
            <a:off x="1319843" y="5328269"/>
            <a:ext cx="1673524"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Phone_no</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52" name="Google Shape;1652;p125"/>
          <p:cNvSpPr/>
          <p:nvPr/>
        </p:nvSpPr>
        <p:spPr>
          <a:xfrm>
            <a:off x="2815088" y="3522473"/>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NAME</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653" name="Google Shape;1653;p125"/>
          <p:cNvCxnSpPr>
            <a:endCxn id="1650" idx="4"/>
          </p:cNvCxnSpPr>
          <p:nvPr/>
        </p:nvCxnSpPr>
        <p:spPr>
          <a:xfrm rot="10800000">
            <a:off x="1069676" y="4011302"/>
            <a:ext cx="759000" cy="396900"/>
          </a:xfrm>
          <a:prstGeom prst="straightConnector1">
            <a:avLst/>
          </a:prstGeom>
          <a:noFill/>
          <a:ln w="19050" cap="flat" cmpd="sng">
            <a:solidFill>
              <a:schemeClr val="accent1"/>
            </a:solidFill>
            <a:prstDash val="solid"/>
            <a:miter lim="800000"/>
            <a:headEnd type="none" w="sm" len="sm"/>
            <a:tailEnd type="none" w="sm" len="sm"/>
          </a:ln>
        </p:spPr>
      </p:cxnSp>
      <p:cxnSp>
        <p:nvCxnSpPr>
          <p:cNvPr id="1654" name="Google Shape;1654;p125"/>
          <p:cNvCxnSpPr>
            <a:stCxn id="1652" idx="4"/>
          </p:cNvCxnSpPr>
          <p:nvPr/>
        </p:nvCxnSpPr>
        <p:spPr>
          <a:xfrm flipH="1">
            <a:off x="2527660" y="4091816"/>
            <a:ext cx="1029300" cy="333600"/>
          </a:xfrm>
          <a:prstGeom prst="straightConnector1">
            <a:avLst/>
          </a:prstGeom>
          <a:noFill/>
          <a:ln w="19050" cap="flat" cmpd="sng">
            <a:solidFill>
              <a:schemeClr val="accent1"/>
            </a:solidFill>
            <a:prstDash val="solid"/>
            <a:miter lim="800000"/>
            <a:headEnd type="none" w="sm" len="sm"/>
            <a:tailEnd type="none" w="sm" len="sm"/>
          </a:ln>
        </p:spPr>
      </p:cxnSp>
      <p:cxnSp>
        <p:nvCxnSpPr>
          <p:cNvPr id="1655" name="Google Shape;1655;p125"/>
          <p:cNvCxnSpPr>
            <a:stCxn id="1649" idx="2"/>
            <a:endCxn id="1651" idx="0"/>
          </p:cNvCxnSpPr>
          <p:nvPr/>
        </p:nvCxnSpPr>
        <p:spPr>
          <a:xfrm>
            <a:off x="2117785" y="4951582"/>
            <a:ext cx="38700" cy="376800"/>
          </a:xfrm>
          <a:prstGeom prst="straightConnector1">
            <a:avLst/>
          </a:prstGeom>
          <a:noFill/>
          <a:ln w="19050" cap="flat" cmpd="sng">
            <a:solidFill>
              <a:schemeClr val="accent1"/>
            </a:solidFill>
            <a:prstDash val="solid"/>
            <a:miter lim="800000"/>
            <a:headEnd type="none" w="sm" len="sm"/>
            <a:tailEnd type="none" w="sm" len="sm"/>
          </a:ln>
        </p:spPr>
      </p:cxnSp>
      <p:grpSp>
        <p:nvGrpSpPr>
          <p:cNvPr id="1656" name="Google Shape;1656;p125"/>
          <p:cNvGrpSpPr/>
          <p:nvPr/>
        </p:nvGrpSpPr>
        <p:grpSpPr>
          <a:xfrm>
            <a:off x="905773" y="2786375"/>
            <a:ext cx="9859939" cy="491705"/>
            <a:chOff x="1302588" y="2389560"/>
            <a:chExt cx="9859939" cy="491705"/>
          </a:xfrm>
        </p:grpSpPr>
        <p:sp>
          <p:nvSpPr>
            <p:cNvPr id="1657" name="Google Shape;1657;p125"/>
            <p:cNvSpPr txBox="1"/>
            <p:nvPr/>
          </p:nvSpPr>
          <p:spPr>
            <a:xfrm>
              <a:off x="1302588" y="2441318"/>
              <a:ext cx="207034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ER DIAGRAM</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58" name="Google Shape;1658;p125"/>
            <p:cNvSpPr txBox="1"/>
            <p:nvPr/>
          </p:nvSpPr>
          <p:spPr>
            <a:xfrm>
              <a:off x="8140405" y="2490202"/>
              <a:ext cx="302212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RELATIONAL TABLE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59" name="Google Shape;1659;p125"/>
            <p:cNvSpPr/>
            <p:nvPr/>
          </p:nvSpPr>
          <p:spPr>
            <a:xfrm>
              <a:off x="3985405" y="2389560"/>
              <a:ext cx="3795622" cy="491705"/>
            </a:xfrm>
            <a:prstGeom prst="rightArrow">
              <a:avLst>
                <a:gd name="adj1" fmla="val 50000"/>
                <a:gd name="adj2" fmla="val 50000"/>
              </a:avLst>
            </a:prstGeom>
            <a:noFill/>
            <a:ln w="31750" cap="flat" cmpd="sng">
              <a:solidFill>
                <a:srgbClr val="5481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Er Diagram to relational table</a:t>
              </a:r>
              <a:endParaRPr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grpSp>
      <p:sp>
        <p:nvSpPr>
          <p:cNvPr id="1660" name="Google Shape;1660;p125"/>
          <p:cNvSpPr/>
          <p:nvPr/>
        </p:nvSpPr>
        <p:spPr>
          <a:xfrm>
            <a:off x="1247956" y="5282260"/>
            <a:ext cx="1814422" cy="669986"/>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661" name="Google Shape;1661;p125"/>
          <p:cNvGraphicFramePr/>
          <p:nvPr/>
        </p:nvGraphicFramePr>
        <p:xfrm>
          <a:off x="5339750" y="3971823"/>
          <a:ext cx="6521600" cy="3000000"/>
        </p:xfrm>
        <a:graphic>
          <a:graphicData uri="http://schemas.openxmlformats.org/drawingml/2006/table">
            <a:tbl>
              <a:tblPr firstRow="1" bandRow="1">
                <a:noFill/>
                <a:tableStyleId>{A93E7CC2-067E-4454-A0F7-20907F6D55E8}</a:tableStyleId>
              </a:tblPr>
              <a:tblGrid>
                <a:gridCol w="1017925"/>
                <a:gridCol w="810875"/>
                <a:gridCol w="1449250"/>
                <a:gridCol w="1621775"/>
                <a:gridCol w="1621775"/>
              </a:tblGrid>
              <a:tr h="306875">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reg_no</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name</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phone_no1</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phone_no2</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600">
                          <a:solidFill>
                            <a:srgbClr val="0000FF"/>
                          </a:solidFill>
                          <a:latin typeface="Balthazar" panose="02000506070000020004"/>
                          <a:ea typeface="Balthazar" panose="02000506070000020004"/>
                          <a:cs typeface="Balthazar" panose="02000506070000020004"/>
                          <a:sym typeface="Balthazar" panose="02000506070000020004"/>
                        </a:rPr>
                        <a:t>Phone_no3</a:t>
                      </a:r>
                      <a:endParaRPr sz="16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sp>
        <p:nvSpPr>
          <p:cNvPr id="1662" name="Google Shape;1662;p125"/>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663" name="Google Shape;1663;p125"/>
          <p:cNvSpPr/>
          <p:nvPr/>
        </p:nvSpPr>
        <p:spPr>
          <a:xfrm>
            <a:off x="4934310" y="5521232"/>
            <a:ext cx="74014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Schema : student (reg_no,  name, phone_no1 ,phone_no2, phone_no3)</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667" name="Shape 1667"/>
        <p:cNvGrpSpPr/>
        <p:nvPr/>
      </p:nvGrpSpPr>
      <p:grpSpPr>
        <a:xfrm>
          <a:off x="0" y="0"/>
          <a:ext cx="0" cy="0"/>
          <a:chOff x="0" y="0"/>
          <a:chExt cx="0" cy="0"/>
        </a:xfrm>
      </p:grpSpPr>
      <p:sp>
        <p:nvSpPr>
          <p:cNvPr id="1668" name="Google Shape;1668;p126"/>
          <p:cNvSpPr txBox="1"/>
          <p:nvPr>
            <p:ph type="body" idx="1"/>
          </p:nvPr>
        </p:nvSpPr>
        <p:spPr>
          <a:xfrm>
            <a:off x="189781" y="724619"/>
            <a:ext cx="11164019" cy="5249144"/>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Translating Relationship Set into a Table</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relationship set will require one table in the relational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of the table are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Primary key attributes of the participating entity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Its own descriptive attributes if any.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Set of non-descriptive attributes will be the primary key.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chemeClr val="dk1"/>
              </a:buClr>
              <a:buSzPts val="24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1669" name="Google Shape;1669;p12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670" name="Google Shape;1670;p12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671" name="Google Shape;1671;p12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72" name="Google Shape;1672;p126"/>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1673" name="Google Shape;1673;p126"/>
          <p:cNvGrpSpPr/>
          <p:nvPr/>
        </p:nvGrpSpPr>
        <p:grpSpPr>
          <a:xfrm>
            <a:off x="112144" y="3631741"/>
            <a:ext cx="6814867" cy="2484387"/>
            <a:chOff x="60398" y="3058130"/>
            <a:chExt cx="9242199" cy="2894116"/>
          </a:xfrm>
        </p:grpSpPr>
        <p:sp>
          <p:nvSpPr>
            <p:cNvPr id="1674" name="Google Shape;1674;p126"/>
            <p:cNvSpPr/>
            <p:nvPr/>
          </p:nvSpPr>
          <p:spPr>
            <a:xfrm>
              <a:off x="1095568" y="4488506"/>
              <a:ext cx="150962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rgbClr val="0000FF"/>
                  </a:solidFill>
                  <a:latin typeface="Balthazar" panose="02000506070000020004"/>
                  <a:ea typeface="Balthazar" panose="02000506070000020004"/>
                  <a:cs typeface="Balthazar" panose="02000506070000020004"/>
                  <a:sym typeface="Balthazar" panose="02000506070000020004"/>
                </a:rPr>
                <a:t>emp</a:t>
              </a:r>
              <a:endParaRPr sz="11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75" name="Google Shape;1675;p126"/>
            <p:cNvSpPr/>
            <p:nvPr/>
          </p:nvSpPr>
          <p:spPr>
            <a:xfrm>
              <a:off x="60398" y="3441959"/>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u="sng">
                  <a:solidFill>
                    <a:srgbClr val="C00000"/>
                  </a:solidFill>
                  <a:latin typeface="Balthazar" panose="02000506070000020004"/>
                  <a:ea typeface="Balthazar" panose="02000506070000020004"/>
                  <a:cs typeface="Balthazar" panose="02000506070000020004"/>
                  <a:sym typeface="Balthazar" panose="02000506070000020004"/>
                </a:rPr>
                <a:t>empno</a:t>
              </a:r>
              <a:endParaRPr sz="11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76" name="Google Shape;1676;p126"/>
            <p:cNvSpPr/>
            <p:nvPr/>
          </p:nvSpPr>
          <p:spPr>
            <a:xfrm>
              <a:off x="1017342" y="5328269"/>
              <a:ext cx="1673524"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rgbClr val="C00000"/>
                  </a:solidFill>
                  <a:latin typeface="Balthazar" panose="02000506070000020004"/>
                  <a:ea typeface="Balthazar" panose="02000506070000020004"/>
                  <a:cs typeface="Balthazar" panose="02000506070000020004"/>
                  <a:sym typeface="Balthazar" panose="02000506070000020004"/>
                </a:rPr>
                <a:t>salary</a:t>
              </a:r>
              <a:endParaRPr sz="11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77" name="Google Shape;1677;p126"/>
            <p:cNvSpPr/>
            <p:nvPr/>
          </p:nvSpPr>
          <p:spPr>
            <a:xfrm>
              <a:off x="2556309" y="3496593"/>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rgbClr val="C00000"/>
                  </a:solidFill>
                  <a:latin typeface="Balthazar" panose="02000506070000020004"/>
                  <a:ea typeface="Balthazar" panose="02000506070000020004"/>
                  <a:cs typeface="Balthazar" panose="02000506070000020004"/>
                  <a:sym typeface="Balthazar" panose="02000506070000020004"/>
                </a:rPr>
                <a:t>ename</a:t>
              </a:r>
              <a:endParaRPr sz="11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678" name="Google Shape;1678;p126"/>
            <p:cNvCxnSpPr>
              <a:endCxn id="1675" idx="4"/>
            </p:cNvCxnSpPr>
            <p:nvPr/>
          </p:nvCxnSpPr>
          <p:spPr>
            <a:xfrm rot="10800000">
              <a:off x="802270" y="4011302"/>
              <a:ext cx="673800" cy="493800"/>
            </a:xfrm>
            <a:prstGeom prst="straightConnector1">
              <a:avLst/>
            </a:prstGeom>
            <a:noFill/>
            <a:ln w="19050" cap="flat" cmpd="sng">
              <a:solidFill>
                <a:schemeClr val="accent1"/>
              </a:solidFill>
              <a:prstDash val="solid"/>
              <a:miter lim="800000"/>
              <a:headEnd type="none" w="sm" len="sm"/>
              <a:tailEnd type="none" w="sm" len="sm"/>
            </a:ln>
          </p:spPr>
        </p:cxnSp>
        <p:cxnSp>
          <p:nvCxnSpPr>
            <p:cNvPr id="1679" name="Google Shape;1679;p126"/>
            <p:cNvCxnSpPr>
              <a:stCxn id="1677" idx="4"/>
            </p:cNvCxnSpPr>
            <p:nvPr/>
          </p:nvCxnSpPr>
          <p:spPr>
            <a:xfrm flipH="1">
              <a:off x="2306681" y="4065936"/>
              <a:ext cx="991500" cy="429300"/>
            </a:xfrm>
            <a:prstGeom prst="straightConnector1">
              <a:avLst/>
            </a:prstGeom>
            <a:noFill/>
            <a:ln w="19050" cap="flat" cmpd="sng">
              <a:solidFill>
                <a:schemeClr val="accent1"/>
              </a:solidFill>
              <a:prstDash val="solid"/>
              <a:miter lim="800000"/>
              <a:headEnd type="none" w="sm" len="sm"/>
              <a:tailEnd type="none" w="sm" len="sm"/>
            </a:ln>
          </p:spPr>
        </p:cxnSp>
        <p:cxnSp>
          <p:nvCxnSpPr>
            <p:cNvPr id="1680" name="Google Shape;1680;p126"/>
            <p:cNvCxnSpPr>
              <a:stCxn id="1674" idx="2"/>
              <a:endCxn id="1681" idx="0"/>
            </p:cNvCxnSpPr>
            <p:nvPr/>
          </p:nvCxnSpPr>
          <p:spPr>
            <a:xfrm>
              <a:off x="1850379" y="5031971"/>
              <a:ext cx="2400" cy="250200"/>
            </a:xfrm>
            <a:prstGeom prst="straightConnector1">
              <a:avLst/>
            </a:prstGeom>
            <a:noFill/>
            <a:ln w="19050" cap="flat" cmpd="sng">
              <a:solidFill>
                <a:schemeClr val="accent1"/>
              </a:solidFill>
              <a:prstDash val="solid"/>
              <a:miter lim="800000"/>
              <a:headEnd type="none" w="sm" len="sm"/>
              <a:tailEnd type="none" w="sm" len="sm"/>
            </a:ln>
          </p:spPr>
        </p:cxnSp>
        <p:sp>
          <p:nvSpPr>
            <p:cNvPr id="1681" name="Google Shape;1681;p126"/>
            <p:cNvSpPr/>
            <p:nvPr/>
          </p:nvSpPr>
          <p:spPr>
            <a:xfrm>
              <a:off x="945454" y="5282260"/>
              <a:ext cx="1814422" cy="669986"/>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82" name="Google Shape;1682;p126"/>
            <p:cNvSpPr/>
            <p:nvPr/>
          </p:nvSpPr>
          <p:spPr>
            <a:xfrm>
              <a:off x="3605842" y="3976777"/>
              <a:ext cx="2173856" cy="1604513"/>
            </a:xfrm>
            <a:prstGeom prst="diamond">
              <a:avLst/>
            </a:prstGeom>
            <a:solidFill>
              <a:srgbClr val="EF114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lt1"/>
                  </a:solidFill>
                  <a:latin typeface="Balthazar" panose="02000506070000020004"/>
                  <a:ea typeface="Balthazar" panose="02000506070000020004"/>
                  <a:cs typeface="Balthazar" panose="02000506070000020004"/>
                  <a:sym typeface="Balthazar" panose="02000506070000020004"/>
                </a:rPr>
                <a:t>Works_in</a:t>
              </a:r>
              <a:endParaRPr sz="1100" b="1">
                <a:solidFill>
                  <a:schemeClr val="lt1"/>
                </a:solidFill>
                <a:latin typeface="Balthazar" panose="02000506070000020004"/>
                <a:ea typeface="Balthazar" panose="02000506070000020004"/>
                <a:cs typeface="Balthazar" panose="02000506070000020004"/>
                <a:sym typeface="Balthazar" panose="02000506070000020004"/>
              </a:endParaRPr>
            </a:p>
          </p:txBody>
        </p:sp>
        <p:sp>
          <p:nvSpPr>
            <p:cNvPr id="1683" name="Google Shape;1683;p126"/>
            <p:cNvSpPr/>
            <p:nvPr/>
          </p:nvSpPr>
          <p:spPr>
            <a:xfrm>
              <a:off x="3825303" y="3058130"/>
              <a:ext cx="1757022" cy="569343"/>
            </a:xfrm>
            <a:prstGeom prst="ellipse">
              <a:avLst/>
            </a:prstGeom>
            <a:solidFill>
              <a:srgbClr val="C4E0B2"/>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rgbClr val="548135"/>
                  </a:solidFill>
                  <a:latin typeface="Balthazar" panose="02000506070000020004"/>
                  <a:ea typeface="Balthazar" panose="02000506070000020004"/>
                  <a:cs typeface="Balthazar" panose="02000506070000020004"/>
                  <a:sym typeface="Balthazar" panose="02000506070000020004"/>
                </a:rPr>
                <a:t>Date_of _join</a:t>
              </a:r>
              <a:endParaRPr sz="1100" b="1">
                <a:solidFill>
                  <a:srgbClr val="548135"/>
                </a:solidFill>
                <a:latin typeface="Balthazar" panose="02000506070000020004"/>
                <a:ea typeface="Balthazar" panose="02000506070000020004"/>
                <a:cs typeface="Balthazar" panose="02000506070000020004"/>
                <a:sym typeface="Balthazar" panose="02000506070000020004"/>
              </a:endParaRPr>
            </a:p>
          </p:txBody>
        </p:sp>
        <p:cxnSp>
          <p:nvCxnSpPr>
            <p:cNvPr id="1684" name="Google Shape;1684;p126"/>
            <p:cNvCxnSpPr>
              <a:stCxn id="1682" idx="0"/>
              <a:endCxn id="1683" idx="4"/>
            </p:cNvCxnSpPr>
            <p:nvPr/>
          </p:nvCxnSpPr>
          <p:spPr>
            <a:xfrm rot="10800000" flipH="1">
              <a:off x="4692770" y="3627577"/>
              <a:ext cx="11100" cy="349200"/>
            </a:xfrm>
            <a:prstGeom prst="straightConnector1">
              <a:avLst/>
            </a:prstGeom>
            <a:noFill/>
            <a:ln w="19050" cap="flat" cmpd="sng">
              <a:solidFill>
                <a:srgbClr val="C00000"/>
              </a:solidFill>
              <a:prstDash val="solid"/>
              <a:miter lim="800000"/>
              <a:headEnd type="none" w="sm" len="sm"/>
              <a:tailEnd type="none" w="sm" len="sm"/>
            </a:ln>
          </p:spPr>
        </p:cxnSp>
        <p:sp>
          <p:nvSpPr>
            <p:cNvPr id="1685" name="Google Shape;1685;p126"/>
            <p:cNvSpPr/>
            <p:nvPr/>
          </p:nvSpPr>
          <p:spPr>
            <a:xfrm>
              <a:off x="6673985" y="4491319"/>
              <a:ext cx="150962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rgbClr val="0000FF"/>
                  </a:solidFill>
                  <a:latin typeface="Balthazar" panose="02000506070000020004"/>
                  <a:ea typeface="Balthazar" panose="02000506070000020004"/>
                  <a:cs typeface="Balthazar" panose="02000506070000020004"/>
                  <a:sym typeface="Balthazar" panose="02000506070000020004"/>
                </a:rPr>
                <a:t>dept</a:t>
              </a:r>
              <a:endParaRPr sz="11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86" name="Google Shape;1686;p126"/>
            <p:cNvSpPr/>
            <p:nvPr/>
          </p:nvSpPr>
          <p:spPr>
            <a:xfrm>
              <a:off x="5732406" y="3535215"/>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u="sng">
                  <a:solidFill>
                    <a:srgbClr val="C00000"/>
                  </a:solidFill>
                  <a:latin typeface="Balthazar" panose="02000506070000020004"/>
                  <a:ea typeface="Balthazar" panose="02000506070000020004"/>
                  <a:cs typeface="Balthazar" panose="02000506070000020004"/>
                  <a:sym typeface="Balthazar" panose="02000506070000020004"/>
                </a:rPr>
                <a:t>Dept_id</a:t>
              </a:r>
              <a:endParaRPr sz="11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87" name="Google Shape;1687;p126"/>
            <p:cNvSpPr/>
            <p:nvPr/>
          </p:nvSpPr>
          <p:spPr>
            <a:xfrm>
              <a:off x="7818854" y="3529555"/>
              <a:ext cx="1483743" cy="56934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rgbClr val="C00000"/>
                  </a:solidFill>
                  <a:latin typeface="Balthazar" panose="02000506070000020004"/>
                  <a:ea typeface="Balthazar" panose="02000506070000020004"/>
                  <a:cs typeface="Balthazar" panose="02000506070000020004"/>
                  <a:sym typeface="Balthazar" panose="02000506070000020004"/>
                </a:rPr>
                <a:t>dname</a:t>
              </a:r>
              <a:endParaRPr sz="11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688" name="Google Shape;1688;p126"/>
            <p:cNvCxnSpPr>
              <a:endCxn id="1686" idx="4"/>
            </p:cNvCxnSpPr>
            <p:nvPr/>
          </p:nvCxnSpPr>
          <p:spPr>
            <a:xfrm rot="10800000">
              <a:off x="6474277" y="4104558"/>
              <a:ext cx="759000" cy="396900"/>
            </a:xfrm>
            <a:prstGeom prst="straightConnector1">
              <a:avLst/>
            </a:prstGeom>
            <a:noFill/>
            <a:ln w="19050" cap="flat" cmpd="sng">
              <a:solidFill>
                <a:schemeClr val="accent1"/>
              </a:solidFill>
              <a:prstDash val="solid"/>
              <a:miter lim="800000"/>
              <a:headEnd type="none" w="sm" len="sm"/>
              <a:tailEnd type="none" w="sm" len="sm"/>
            </a:ln>
          </p:spPr>
        </p:cxnSp>
        <p:cxnSp>
          <p:nvCxnSpPr>
            <p:cNvPr id="1689" name="Google Shape;1689;p126"/>
            <p:cNvCxnSpPr>
              <a:stCxn id="1687" idx="4"/>
            </p:cNvCxnSpPr>
            <p:nvPr/>
          </p:nvCxnSpPr>
          <p:spPr>
            <a:xfrm flipH="1">
              <a:off x="7625026" y="4098898"/>
              <a:ext cx="935700" cy="383700"/>
            </a:xfrm>
            <a:prstGeom prst="straightConnector1">
              <a:avLst/>
            </a:prstGeom>
            <a:noFill/>
            <a:ln w="19050" cap="flat" cmpd="sng">
              <a:solidFill>
                <a:schemeClr val="accent1"/>
              </a:solidFill>
              <a:prstDash val="solid"/>
              <a:miter lim="800000"/>
              <a:headEnd type="none" w="sm" len="sm"/>
              <a:tailEnd type="none" w="sm" len="sm"/>
            </a:ln>
          </p:spPr>
        </p:cxnSp>
      </p:grpSp>
      <p:cxnSp>
        <p:nvCxnSpPr>
          <p:cNvPr id="1690" name="Google Shape;1690;p126"/>
          <p:cNvCxnSpPr>
            <a:stCxn id="1674" idx="3"/>
            <a:endCxn id="1682" idx="1"/>
          </p:cNvCxnSpPr>
          <p:nvPr/>
        </p:nvCxnSpPr>
        <p:spPr>
          <a:xfrm>
            <a:off x="1988583" y="5092877"/>
            <a:ext cx="737700" cy="16200"/>
          </a:xfrm>
          <a:prstGeom prst="straightConnector1">
            <a:avLst/>
          </a:prstGeom>
          <a:noFill/>
          <a:ln w="19050" cap="flat" cmpd="sng">
            <a:solidFill>
              <a:srgbClr val="C00000"/>
            </a:solidFill>
            <a:prstDash val="solid"/>
            <a:miter lim="800000"/>
            <a:headEnd type="none" w="sm" len="sm"/>
            <a:tailEnd type="none" w="sm" len="sm"/>
          </a:ln>
        </p:spPr>
      </p:cxnSp>
      <p:cxnSp>
        <p:nvCxnSpPr>
          <p:cNvPr id="1691" name="Google Shape;1691;p126"/>
          <p:cNvCxnSpPr/>
          <p:nvPr/>
        </p:nvCxnSpPr>
        <p:spPr>
          <a:xfrm>
            <a:off x="4332091" y="5098628"/>
            <a:ext cx="671230" cy="8210"/>
          </a:xfrm>
          <a:prstGeom prst="straightConnector1">
            <a:avLst/>
          </a:prstGeom>
          <a:noFill/>
          <a:ln w="19050" cap="flat" cmpd="sng">
            <a:solidFill>
              <a:srgbClr val="C00000"/>
            </a:solidFill>
            <a:prstDash val="solid"/>
            <a:miter lim="800000"/>
            <a:headEnd type="none" w="sm" len="sm"/>
            <a:tailEnd type="none" w="sm" len="sm"/>
          </a:ln>
        </p:spPr>
      </p:cxnSp>
      <p:grpSp>
        <p:nvGrpSpPr>
          <p:cNvPr id="1692" name="Google Shape;1692;p126"/>
          <p:cNvGrpSpPr/>
          <p:nvPr/>
        </p:nvGrpSpPr>
        <p:grpSpPr>
          <a:xfrm>
            <a:off x="646983" y="3165937"/>
            <a:ext cx="10739831" cy="491705"/>
            <a:chOff x="1595822" y="2389560"/>
            <a:chExt cx="9126853" cy="491705"/>
          </a:xfrm>
        </p:grpSpPr>
        <p:sp>
          <p:nvSpPr>
            <p:cNvPr id="1693" name="Google Shape;1693;p126"/>
            <p:cNvSpPr txBox="1"/>
            <p:nvPr/>
          </p:nvSpPr>
          <p:spPr>
            <a:xfrm>
              <a:off x="1595822" y="2432691"/>
              <a:ext cx="207034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ER DIAGRAM</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94" name="Google Shape;1694;p126"/>
            <p:cNvSpPr txBox="1"/>
            <p:nvPr/>
          </p:nvSpPr>
          <p:spPr>
            <a:xfrm>
              <a:off x="8494144" y="2455697"/>
              <a:ext cx="2228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00FF"/>
                  </a:solidFill>
                  <a:latin typeface="Balthazar" panose="02000506070000020004"/>
                  <a:ea typeface="Balthazar" panose="02000506070000020004"/>
                  <a:cs typeface="Balthazar" panose="02000506070000020004"/>
                  <a:sym typeface="Balthazar" panose="02000506070000020004"/>
                </a:rPr>
                <a:t>RELATIONAL TABLE</a:t>
              </a:r>
              <a:endParaRPr sz="14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695" name="Google Shape;1695;p126"/>
            <p:cNvSpPr/>
            <p:nvPr/>
          </p:nvSpPr>
          <p:spPr>
            <a:xfrm>
              <a:off x="3985405" y="2389560"/>
              <a:ext cx="3795622" cy="491705"/>
            </a:xfrm>
            <a:prstGeom prst="rightArrow">
              <a:avLst>
                <a:gd name="adj1" fmla="val 50000"/>
                <a:gd name="adj2" fmla="val 50000"/>
              </a:avLst>
            </a:prstGeom>
            <a:noFill/>
            <a:ln w="31750" cap="flat" cmpd="sng">
              <a:solidFill>
                <a:srgbClr val="5481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Er Diagram to relational table</a:t>
              </a:r>
              <a:endParaRPr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grpSp>
      <p:graphicFrame>
        <p:nvGraphicFramePr>
          <p:cNvPr id="1696" name="Google Shape;1696;p126"/>
          <p:cNvGraphicFramePr/>
          <p:nvPr/>
        </p:nvGraphicFramePr>
        <p:xfrm>
          <a:off x="7763718" y="3997703"/>
          <a:ext cx="4244250" cy="3000000"/>
        </p:xfrm>
        <a:graphic>
          <a:graphicData uri="http://schemas.openxmlformats.org/drawingml/2006/table">
            <a:tbl>
              <a:tblPr firstRow="1" bandRow="1">
                <a:noFill/>
                <a:tableStyleId>{A93E7CC2-067E-4454-A0F7-20907F6D55E8}</a:tableStyleId>
              </a:tblPr>
              <a:tblGrid>
                <a:gridCol w="1156000"/>
                <a:gridCol w="1078300"/>
                <a:gridCol w="2009950"/>
              </a:tblGrid>
              <a:tr h="370850">
                <a:tc>
                  <a:txBody>
                    <a:bodyPr/>
                    <a:lstStyle/>
                    <a:p>
                      <a:pPr marL="0" marR="0" lvl="0" indent="0" algn="l" rtl="0">
                        <a:spcBef>
                          <a:spcPts val="0"/>
                        </a:spcBef>
                        <a:spcAft>
                          <a:spcPts val="0"/>
                        </a:spcAft>
                        <a:buNone/>
                      </a:pPr>
                      <a:r>
                        <a:rPr lang="en-US" sz="1800" u="sng">
                          <a:solidFill>
                            <a:srgbClr val="0000FF"/>
                          </a:solidFill>
                          <a:latin typeface="Balthazar" panose="02000506070000020004"/>
                          <a:ea typeface="Balthazar" panose="02000506070000020004"/>
                          <a:cs typeface="Balthazar" panose="02000506070000020004"/>
                          <a:sym typeface="Balthazar" panose="02000506070000020004"/>
                        </a:rPr>
                        <a:t>empno</a:t>
                      </a:r>
                      <a:endParaRPr sz="1800" u="sng">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800" u="sng">
                          <a:solidFill>
                            <a:srgbClr val="0000FF"/>
                          </a:solidFill>
                          <a:latin typeface="Balthazar" panose="02000506070000020004"/>
                          <a:ea typeface="Balthazar" panose="02000506070000020004"/>
                          <a:cs typeface="Balthazar" panose="02000506070000020004"/>
                          <a:sym typeface="Balthazar" panose="02000506070000020004"/>
                        </a:rPr>
                        <a:t>dept_id</a:t>
                      </a:r>
                      <a:endParaRPr sz="1800" u="sng">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date_of_join</a:t>
                      </a: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l" rtl="0">
                        <a:spcBef>
                          <a:spcPts val="0"/>
                        </a:spcBef>
                        <a:spcAft>
                          <a:spcPts val="0"/>
                        </a:spcAft>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sp>
        <p:nvSpPr>
          <p:cNvPr id="1697" name="Google Shape;1697;p126"/>
          <p:cNvSpPr/>
          <p:nvPr/>
        </p:nvSpPr>
        <p:spPr>
          <a:xfrm>
            <a:off x="7185804" y="5650628"/>
            <a:ext cx="514996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Schema : works_in (empno, dept_id, date_of_join)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698" name="Google Shape;1698;p126"/>
          <p:cNvSpPr txBox="1"/>
          <p:nvPr/>
        </p:nvSpPr>
        <p:spPr>
          <a:xfrm>
            <a:off x="8379125" y="1155939"/>
            <a:ext cx="3657600" cy="1846659"/>
          </a:xfrm>
          <a:prstGeom prst="rect">
            <a:avLst/>
          </a:prstGeom>
          <a:solidFill>
            <a:srgbClr val="D0CEC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NOTE</a:t>
            </a: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01600" algn="l" rtl="0">
              <a:spcBef>
                <a:spcPts val="0"/>
              </a:spcBef>
              <a:spcAft>
                <a:spcPts val="0"/>
              </a:spcAft>
              <a:buClr>
                <a:srgbClr val="C00000"/>
              </a:buClr>
              <a:buSzPts val="1600"/>
              <a:buFont typeface="Noto Sans Symbols"/>
              <a:buChar char="✔"/>
            </a:pPr>
            <a:r>
              <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If we consider the overall ER </a:t>
            </a:r>
            <a:endPar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diagram, three tables will be    </a:t>
            </a:r>
            <a:endPar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required in relational model</a:t>
            </a:r>
            <a:endPar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1. Emp </a:t>
            </a:r>
            <a:endPar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2. Dept </a:t>
            </a:r>
            <a:endPar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3.Works_in</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702" name="Shape 1702"/>
        <p:cNvGrpSpPr/>
        <p:nvPr/>
      </p:nvGrpSpPr>
      <p:grpSpPr>
        <a:xfrm>
          <a:off x="0" y="0"/>
          <a:ext cx="0" cy="0"/>
          <a:chOff x="0" y="0"/>
          <a:chExt cx="0" cy="0"/>
        </a:xfrm>
      </p:grpSpPr>
      <p:sp>
        <p:nvSpPr>
          <p:cNvPr id="1703" name="Google Shape;1703;p127"/>
          <p:cNvSpPr txBox="1"/>
          <p:nvPr>
            <p:ph type="body" idx="1"/>
          </p:nvPr>
        </p:nvSpPr>
        <p:spPr>
          <a:xfrm>
            <a:off x="172528" y="690113"/>
            <a:ext cx="11060502" cy="5033484"/>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Binary Relationships With Cardinality Ratios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15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Four types are possible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028700" lvl="1" indent="-571500" algn="l" rtl="0">
              <a:lnSpc>
                <a:spcPct val="150000"/>
              </a:lnSpc>
              <a:spcBef>
                <a:spcPts val="500"/>
              </a:spcBef>
              <a:spcAft>
                <a:spcPts val="0"/>
              </a:spcAft>
              <a:buClr>
                <a:srgbClr val="C00000"/>
              </a:buClr>
              <a:buSzPts val="2400"/>
              <a:buFont typeface="Calibri" panose="020F0502020204030204"/>
              <a:buAutoNum type="arabicPeriod"/>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1:1</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028700" lvl="1" indent="-571500" algn="l" rtl="0">
              <a:lnSpc>
                <a:spcPct val="150000"/>
              </a:lnSpc>
              <a:spcBef>
                <a:spcPts val="500"/>
              </a:spcBef>
              <a:spcAft>
                <a:spcPts val="0"/>
              </a:spcAft>
              <a:buClr>
                <a:srgbClr val="C00000"/>
              </a:buClr>
              <a:buSzPts val="2400"/>
              <a:buFont typeface="Calibri" panose="020F0502020204030204"/>
              <a:buAutoNum type="arabicPeriod"/>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1:m</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028700" lvl="1" indent="-571500" algn="l" rtl="0">
              <a:lnSpc>
                <a:spcPct val="150000"/>
              </a:lnSpc>
              <a:spcBef>
                <a:spcPts val="500"/>
              </a:spcBef>
              <a:spcAft>
                <a:spcPts val="0"/>
              </a:spcAft>
              <a:buClr>
                <a:srgbClr val="C00000"/>
              </a:buClr>
              <a:buSzPts val="2400"/>
              <a:buFont typeface="Calibri" panose="020F0502020204030204"/>
              <a:buAutoNum type="arabicPeriod"/>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m:1</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028700" lvl="1" indent="-571500" algn="l" rtl="0">
              <a:lnSpc>
                <a:spcPct val="150000"/>
              </a:lnSpc>
              <a:spcBef>
                <a:spcPts val="500"/>
              </a:spcBef>
              <a:spcAft>
                <a:spcPts val="0"/>
              </a:spcAft>
              <a:buClr>
                <a:srgbClr val="C00000"/>
              </a:buClr>
              <a:buSzPts val="2400"/>
              <a:buFont typeface="Calibri" panose="020F0502020204030204"/>
              <a:buAutoNum type="arabicPeriod"/>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m:m</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a:p>
            <a:pPr marL="228600" lvl="1" indent="-228600" algn="l" rtl="0">
              <a:lnSpc>
                <a:spcPct val="90000"/>
              </a:lnSpc>
              <a:spcBef>
                <a:spcPts val="1000"/>
              </a:spcBef>
              <a:spcAft>
                <a:spcPts val="0"/>
              </a:spcAft>
              <a:buClr>
                <a:schemeClr val="dk1"/>
              </a:buClr>
              <a:buSzPts val="24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1704" name="Google Shape;1704;p12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05" name="Google Shape;1705;p12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06" name="Google Shape;1706;p12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07" name="Google Shape;1707;p127"/>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711" name="Shape 1711"/>
        <p:cNvGrpSpPr/>
        <p:nvPr/>
      </p:nvGrpSpPr>
      <p:grpSpPr>
        <a:xfrm>
          <a:off x="0" y="0"/>
          <a:ext cx="0" cy="0"/>
          <a:chOff x="0" y="0"/>
          <a:chExt cx="0" cy="0"/>
        </a:xfrm>
      </p:grpSpPr>
      <p:sp>
        <p:nvSpPr>
          <p:cNvPr id="1712" name="Google Shape;1712;p128"/>
          <p:cNvSpPr txBox="1"/>
          <p:nvPr>
            <p:ph type="body" idx="1"/>
          </p:nvPr>
        </p:nvSpPr>
        <p:spPr>
          <a:xfrm>
            <a:off x="277483" y="613135"/>
            <a:ext cx="10515600" cy="54253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Mapping Cardinality</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457200" lvl="0" indent="-457200" algn="l" rtl="0">
              <a:lnSpc>
                <a:spcPct val="90000"/>
              </a:lnSpc>
              <a:spcBef>
                <a:spcPts val="10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relationship set counselor, between the faculty and student entity sets may be one-to-one, one-to-many, many-to-one, or many-to-many.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457200" algn="l" rtl="0">
              <a:lnSpc>
                <a:spcPct val="90000"/>
              </a:lnSpc>
              <a:spcBef>
                <a:spcPts val="10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distinguish among these types, we draw either a directed line ( → ) or an undirected line ( — ) between the relationship set and the entity.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457200" algn="l" rtl="0">
              <a:lnSpc>
                <a:spcPct val="90000"/>
              </a:lnSpc>
              <a:spcBef>
                <a:spcPts val="100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Binary Relationships With Cardinality Ratios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457200" lvl="1" indent="-457200" algn="l" rtl="0">
              <a:lnSpc>
                <a:spcPct val="90000"/>
              </a:lnSpc>
              <a:spcBef>
                <a:spcPts val="10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1:1</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457200" algn="l" rtl="0">
              <a:lnSpc>
                <a:spcPct val="90000"/>
              </a:lnSpc>
              <a:spcBef>
                <a:spcPts val="1000"/>
              </a:spcBef>
              <a:spcAft>
                <a:spcPts val="0"/>
              </a:spcAft>
              <a:buClr>
                <a:srgbClr val="C00000"/>
              </a:buClr>
              <a:buSzPts val="1800"/>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	</a:t>
            </a: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Line from the relationship set counselor to both entity sets faculty and student as given in the figure below. This indicates that a faculty may counsel at most one student, and a student may have at most one counselor.</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713" name="Google Shape;1713;p12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14" name="Google Shape;1714;p12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15" name="Google Shape;1715;p12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716" name="Google Shape;1716;p128"/>
          <p:cNvGraphicFramePr/>
          <p:nvPr/>
        </p:nvGraphicFramePr>
        <p:xfrm>
          <a:off x="962324" y="4083896"/>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1717" name="Google Shape;1717;p128"/>
          <p:cNvGraphicFramePr/>
          <p:nvPr/>
        </p:nvGraphicFramePr>
        <p:xfrm>
          <a:off x="8619703" y="434843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1718" name="Google Shape;1718;p128"/>
          <p:cNvSpPr/>
          <p:nvPr/>
        </p:nvSpPr>
        <p:spPr>
          <a:xfrm>
            <a:off x="4606507" y="4045737"/>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1719" name="Google Shape;1719;p128"/>
          <p:cNvCxnSpPr>
            <a:stCxn id="1718" idx="1"/>
          </p:cNvCxnSpPr>
          <p:nvPr/>
        </p:nvCxnSpPr>
        <p:spPr>
          <a:xfrm rot="10800000">
            <a:off x="3303907" y="5244961"/>
            <a:ext cx="1302600" cy="17100"/>
          </a:xfrm>
          <a:prstGeom prst="straightConnector1">
            <a:avLst/>
          </a:prstGeom>
          <a:noFill/>
          <a:ln w="38100" cap="flat" cmpd="sng">
            <a:solidFill>
              <a:srgbClr val="FF0000"/>
            </a:solidFill>
            <a:prstDash val="solid"/>
            <a:miter lim="800000"/>
            <a:headEnd type="none" w="sm" len="sm"/>
            <a:tailEnd type="stealth" w="med" len="med"/>
          </a:ln>
        </p:spPr>
      </p:cxnSp>
      <p:cxnSp>
        <p:nvCxnSpPr>
          <p:cNvPr id="1720" name="Google Shape;1720;p128"/>
          <p:cNvCxnSpPr/>
          <p:nvPr/>
        </p:nvCxnSpPr>
        <p:spPr>
          <a:xfrm rot="10800000" flipH="1">
            <a:off x="7260567" y="5227593"/>
            <a:ext cx="1408980" cy="22967"/>
          </a:xfrm>
          <a:prstGeom prst="straightConnector1">
            <a:avLst/>
          </a:prstGeom>
          <a:noFill/>
          <a:ln w="38100" cap="flat" cmpd="sng">
            <a:solidFill>
              <a:srgbClr val="FF0000"/>
            </a:solidFill>
            <a:prstDash val="solid"/>
            <a:miter lim="800000"/>
            <a:headEnd type="none" w="sm" len="sm"/>
            <a:tailEnd type="stealth" w="med" len="med"/>
          </a:ln>
        </p:spPr>
      </p:cxnSp>
      <p:sp>
        <p:nvSpPr>
          <p:cNvPr id="1721" name="Google Shape;1721;p128"/>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725" name="Shape 1725"/>
        <p:cNvGrpSpPr/>
        <p:nvPr/>
      </p:nvGrpSpPr>
      <p:grpSpPr>
        <a:xfrm>
          <a:off x="0" y="0"/>
          <a:ext cx="0" cy="0"/>
          <a:chOff x="0" y="0"/>
          <a:chExt cx="0" cy="0"/>
        </a:xfrm>
      </p:grpSpPr>
      <p:sp>
        <p:nvSpPr>
          <p:cNvPr id="1726" name="Google Shape;1726;p129"/>
          <p:cNvSpPr txBox="1"/>
          <p:nvPr>
            <p:ph type="body" idx="1"/>
          </p:nvPr>
        </p:nvSpPr>
        <p:spPr>
          <a:xfrm>
            <a:off x="225725" y="587255"/>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Binary Relationships With Cardinality Ratios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1:m</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600"/>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directed line from the relationship set counselor to the entity set faculty and an undirected line to the entity set student as shown in the below figure, indicates that a faculty may counsel many students, but a student may have at most one counselor.</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727" name="Google Shape;1727;p12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28" name="Google Shape;1728;p12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29" name="Google Shape;1729;p12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730" name="Google Shape;1730;p129"/>
          <p:cNvGraphicFramePr/>
          <p:nvPr/>
        </p:nvGraphicFramePr>
        <p:xfrm>
          <a:off x="988203" y="3204016"/>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1731" name="Google Shape;1731;p129"/>
          <p:cNvGraphicFramePr/>
          <p:nvPr/>
        </p:nvGraphicFramePr>
        <p:xfrm>
          <a:off x="8645582" y="346855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1732" name="Google Shape;1732;p129"/>
          <p:cNvSpPr/>
          <p:nvPr/>
        </p:nvSpPr>
        <p:spPr>
          <a:xfrm>
            <a:off x="4632386" y="3165857"/>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1733" name="Google Shape;1733;p129"/>
          <p:cNvCxnSpPr>
            <a:stCxn id="1732" idx="1"/>
          </p:cNvCxnSpPr>
          <p:nvPr/>
        </p:nvCxnSpPr>
        <p:spPr>
          <a:xfrm rot="10800000">
            <a:off x="3329786" y="4365081"/>
            <a:ext cx="1302600" cy="17100"/>
          </a:xfrm>
          <a:prstGeom prst="straightConnector1">
            <a:avLst/>
          </a:prstGeom>
          <a:noFill/>
          <a:ln w="38100" cap="flat" cmpd="sng">
            <a:solidFill>
              <a:srgbClr val="FF0000"/>
            </a:solidFill>
            <a:prstDash val="solid"/>
            <a:miter lim="800000"/>
            <a:headEnd type="none" w="sm" len="sm"/>
            <a:tailEnd type="stealth" w="med" len="med"/>
          </a:ln>
        </p:spPr>
      </p:cxnSp>
      <p:cxnSp>
        <p:nvCxnSpPr>
          <p:cNvPr id="1734" name="Google Shape;1734;p129"/>
          <p:cNvCxnSpPr/>
          <p:nvPr/>
        </p:nvCxnSpPr>
        <p:spPr>
          <a:xfrm rot="10800000" flipH="1">
            <a:off x="7286446" y="4347713"/>
            <a:ext cx="1357222" cy="22969"/>
          </a:xfrm>
          <a:prstGeom prst="straightConnector1">
            <a:avLst/>
          </a:prstGeom>
          <a:noFill/>
          <a:ln w="38100" cap="flat" cmpd="sng">
            <a:solidFill>
              <a:srgbClr val="FF0000"/>
            </a:solidFill>
            <a:prstDash val="solid"/>
            <a:miter lim="800000"/>
            <a:headEnd type="none" w="sm" len="sm"/>
            <a:tailEnd type="none" w="sm" len="sm"/>
          </a:ln>
        </p:spPr>
      </p:cxnSp>
      <p:sp>
        <p:nvSpPr>
          <p:cNvPr id="1735" name="Google Shape;1735;p129"/>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3"/>
          <p:cNvSpPr txBox="1"/>
          <p:nvPr>
            <p:ph type="body" idx="1"/>
          </p:nvPr>
        </p:nvSpPr>
        <p:spPr>
          <a:xfrm>
            <a:off x="363747" y="1001322"/>
            <a:ext cx="10515600" cy="53649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The Entity-Relationship (E-R) Model</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A Sample E-R Diagram</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Entity sets are represented by a Rectangle : Faculty and Department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Header as Name of the Entity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are listed below the header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Relationship sets are represented as Diamond : Member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above E-R diagram represents the relationship member between faculty and department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99" name="Google Shape;199;p1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00" name="Google Shape;200;p1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01" name="Google Shape;201;p1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202" name="Google Shape;202;p13"/>
          <p:cNvGraphicFramePr/>
          <p:nvPr/>
        </p:nvGraphicFramePr>
        <p:xfrm>
          <a:off x="2394316" y="2082639"/>
          <a:ext cx="3000000" cy="3000000"/>
        </p:xfrm>
        <a:graphic>
          <a:graphicData uri="http://schemas.openxmlformats.org/drawingml/2006/table">
            <a:tbl>
              <a:tblPr firstRow="1" bandRow="1">
                <a:noFill/>
                <a:tableStyleId>{23EFA01C-9CCF-440E-8957-49F7C5947DCA}</a:tableStyleId>
              </a:tblPr>
              <a:tblGrid>
                <a:gridCol w="1936075"/>
              </a:tblGrid>
              <a:tr h="375075">
                <a:tc>
                  <a:txBody>
                    <a:bodyPr/>
                    <a:lstStyle/>
                    <a:p>
                      <a:pPr marL="0" marR="0" lvl="0" indent="0" algn="ctr" rtl="0">
                        <a:spcBef>
                          <a:spcPts val="0"/>
                        </a:spcBef>
                        <a:spcAft>
                          <a:spcPts val="0"/>
                        </a:spcAft>
                        <a:buNone/>
                      </a:pPr>
                      <a:r>
                        <a:rPr lang="en-US" sz="1800" b="0" u="none" strike="noStrike" cap="none">
                          <a:latin typeface="Balthazar" panose="02000506070000020004"/>
                          <a:ea typeface="Balthazar" panose="02000506070000020004"/>
                          <a:cs typeface="Balthazar" panose="02000506070000020004"/>
                          <a:sym typeface="Balthazar" panose="02000506070000020004"/>
                        </a:rPr>
                        <a:t>Faculty</a:t>
                      </a:r>
                      <a:endParaRPr sz="1800" b="0" u="none" strike="noStrike" cap="none">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1174025">
                <a:tc>
                  <a:txBody>
                    <a:bodyPr/>
                    <a:lstStyle/>
                    <a:p>
                      <a:pPr marL="0" marR="0" lvl="0" indent="0" algn="l" rtl="0">
                        <a:spcBef>
                          <a:spcPts val="0"/>
                        </a:spcBef>
                        <a:spcAft>
                          <a:spcPts val="0"/>
                        </a:spcAft>
                        <a:buNone/>
                      </a:pPr>
                      <a:r>
                        <a:rPr lang="en-US" sz="1800" b="0" u="none" strike="noStrike" cap="none">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8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8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_name</a:t>
                      </a:r>
                      <a:endParaRPr sz="18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Fcaulty_salary</a:t>
                      </a:r>
                      <a:endParaRPr sz="16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bl>
          </a:graphicData>
        </a:graphic>
      </p:graphicFrame>
      <p:sp>
        <p:nvSpPr>
          <p:cNvPr id="203" name="Google Shape;203;p13"/>
          <p:cNvSpPr/>
          <p:nvPr/>
        </p:nvSpPr>
        <p:spPr>
          <a:xfrm>
            <a:off x="5098141" y="1975476"/>
            <a:ext cx="2096289" cy="1587234"/>
          </a:xfrm>
          <a:prstGeom prst="diamond">
            <a:avLst/>
          </a:prstGeom>
          <a:solidFill>
            <a:schemeClr val="lt1"/>
          </a:solidFill>
          <a:ln w="1905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rgbClr val="00B050"/>
                </a:solidFill>
                <a:latin typeface="Balthazar" panose="02000506070000020004"/>
                <a:ea typeface="Balthazar" panose="02000506070000020004"/>
                <a:cs typeface="Balthazar" panose="02000506070000020004"/>
                <a:sym typeface="Balthazar" panose="02000506070000020004"/>
              </a:rPr>
              <a:t>Member</a:t>
            </a:r>
            <a:endParaRPr sz="1600" b="0" i="0" u="none" strike="noStrike" cap="none">
              <a:solidFill>
                <a:srgbClr val="00B05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204" name="Google Shape;204;p13"/>
          <p:cNvGraphicFramePr/>
          <p:nvPr/>
        </p:nvGraphicFramePr>
        <p:xfrm>
          <a:off x="8015785" y="2078968"/>
          <a:ext cx="3000000" cy="3000000"/>
        </p:xfrm>
        <a:graphic>
          <a:graphicData uri="http://schemas.openxmlformats.org/drawingml/2006/table">
            <a:tbl>
              <a:tblPr firstRow="1" bandRow="1">
                <a:noFill/>
                <a:tableStyleId>{F7A2726B-AE8A-486C-8FE5-3F44DB69FFC6}</a:tableStyleId>
              </a:tblPr>
              <a:tblGrid>
                <a:gridCol w="1904525"/>
              </a:tblGrid>
              <a:tr h="462975">
                <a:tc>
                  <a:txBody>
                    <a:bodyPr/>
                    <a:lstStyle/>
                    <a:p>
                      <a:pPr marL="0" marR="0" lvl="0" indent="0" algn="l" rtl="0">
                        <a:spcBef>
                          <a:spcPts val="0"/>
                        </a:spcBef>
                        <a:spcAft>
                          <a:spcPts val="0"/>
                        </a:spcAft>
                        <a:buNone/>
                      </a:pPr>
                      <a:r>
                        <a:rPr lang="en-US" sz="1600">
                          <a:latin typeface="Balthazar" panose="02000506070000020004"/>
                          <a:ea typeface="Balthazar" panose="02000506070000020004"/>
                          <a:cs typeface="Balthazar" panose="02000506070000020004"/>
                          <a:sym typeface="Balthazar" panose="02000506070000020004"/>
                        </a:rPr>
                        <a:t>Department</a:t>
                      </a:r>
                      <a:endParaRPr sz="16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1141550">
                <a:tc>
                  <a:txBody>
                    <a:bodyPr/>
                    <a:lstStyle/>
                    <a:p>
                      <a:pPr marL="0" marR="0" lvl="0" indent="0" algn="l" rtl="0">
                        <a:spcBef>
                          <a:spcPts val="0"/>
                        </a:spcBef>
                        <a:spcAft>
                          <a:spcPts val="0"/>
                        </a:spcAft>
                        <a:buNone/>
                      </a:pPr>
                      <a:r>
                        <a:rPr lang="en-US"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rPr>
                        <a:t>Dept_name</a:t>
                      </a:r>
                      <a:endParaRPr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rPr>
                        <a:t>Dept_location</a:t>
                      </a:r>
                      <a:endParaRPr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bl>
          </a:graphicData>
        </a:graphic>
      </p:graphicFrame>
      <p:cxnSp>
        <p:nvCxnSpPr>
          <p:cNvPr id="205" name="Google Shape;205;p13"/>
          <p:cNvCxnSpPr/>
          <p:nvPr/>
        </p:nvCxnSpPr>
        <p:spPr>
          <a:xfrm flipH="1">
            <a:off x="4330408" y="2760453"/>
            <a:ext cx="793615" cy="8654"/>
          </a:xfrm>
          <a:prstGeom prst="straightConnector1">
            <a:avLst/>
          </a:prstGeom>
          <a:noFill/>
          <a:ln w="19050" cap="flat" cmpd="sng">
            <a:solidFill>
              <a:srgbClr val="00B050"/>
            </a:solidFill>
            <a:prstDash val="solid"/>
            <a:miter lim="800000"/>
            <a:headEnd type="none" w="sm" len="sm"/>
            <a:tailEnd type="none" w="sm" len="sm"/>
          </a:ln>
        </p:spPr>
      </p:cxnSp>
      <p:cxnSp>
        <p:nvCxnSpPr>
          <p:cNvPr id="206" name="Google Shape;206;p13"/>
          <p:cNvCxnSpPr/>
          <p:nvPr/>
        </p:nvCxnSpPr>
        <p:spPr>
          <a:xfrm rot="10800000">
            <a:off x="7191497" y="2766234"/>
            <a:ext cx="839623" cy="28725"/>
          </a:xfrm>
          <a:prstGeom prst="straightConnector1">
            <a:avLst/>
          </a:prstGeom>
          <a:noFill/>
          <a:ln w="19050" cap="flat" cmpd="sng">
            <a:solidFill>
              <a:srgbClr val="00B050"/>
            </a:solidFill>
            <a:prstDash val="solid"/>
            <a:miter lim="800000"/>
            <a:headEnd type="none" w="sm" len="sm"/>
            <a:tailEnd type="none" w="sm" len="sm"/>
          </a:ln>
        </p:spPr>
      </p:cxnSp>
      <p:sp>
        <p:nvSpPr>
          <p:cNvPr id="207" name="Google Shape;207;p13"/>
          <p:cNvSpPr txBox="1"/>
          <p:nvPr/>
        </p:nvSpPr>
        <p:spPr>
          <a:xfrm>
            <a:off x="0" y="172529"/>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739" name="Shape 1739"/>
        <p:cNvGrpSpPr/>
        <p:nvPr/>
      </p:nvGrpSpPr>
      <p:grpSpPr>
        <a:xfrm>
          <a:off x="0" y="0"/>
          <a:ext cx="0" cy="0"/>
          <a:chOff x="0" y="0"/>
          <a:chExt cx="0" cy="0"/>
        </a:xfrm>
      </p:grpSpPr>
      <p:sp>
        <p:nvSpPr>
          <p:cNvPr id="1740" name="Google Shape;1740;p130"/>
          <p:cNvSpPr txBox="1"/>
          <p:nvPr>
            <p:ph type="body" idx="1"/>
          </p:nvPr>
        </p:nvSpPr>
        <p:spPr>
          <a:xfrm>
            <a:off x="182592" y="647640"/>
            <a:ext cx="10515600" cy="4351338"/>
          </a:xfrm>
          <a:prstGeom prst="rect">
            <a:avLst/>
          </a:prstGeom>
          <a:noFill/>
          <a:ln>
            <a:noFill/>
          </a:ln>
        </p:spPr>
        <p:txBody>
          <a:bodyPr spcFirstLastPara="1" wrap="square" lIns="91425" tIns="45700" rIns="91425" bIns="45700" anchor="t" anchorCtr="0">
            <a:normAutofit/>
          </a:bodyPr>
          <a:lstStyle/>
          <a:p>
            <a:pPr marL="457200" lvl="1" indent="-4572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Binary Relationships With Cardinality Ratios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m:1</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undirected line from the relationship set counselor to the entity set faculty and a directed line to the entity set student as shown in the below figure, indicates that a faculty may counsel at most one student, but a student may have many counselors.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741" name="Google Shape;1741;p13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42" name="Google Shape;1742;p13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43" name="Google Shape;1743;p13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744" name="Google Shape;1744;p130"/>
          <p:cNvGraphicFramePr/>
          <p:nvPr/>
        </p:nvGraphicFramePr>
        <p:xfrm>
          <a:off x="988203" y="3204016"/>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1745" name="Google Shape;1745;p130"/>
          <p:cNvGraphicFramePr/>
          <p:nvPr/>
        </p:nvGraphicFramePr>
        <p:xfrm>
          <a:off x="8645582" y="346855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1746" name="Google Shape;1746;p130"/>
          <p:cNvSpPr/>
          <p:nvPr/>
        </p:nvSpPr>
        <p:spPr>
          <a:xfrm>
            <a:off x="4632386" y="3165857"/>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1747" name="Google Shape;1747;p130"/>
          <p:cNvCxnSpPr>
            <a:stCxn id="1746" idx="1"/>
          </p:cNvCxnSpPr>
          <p:nvPr/>
        </p:nvCxnSpPr>
        <p:spPr>
          <a:xfrm rot="10800000">
            <a:off x="3329786" y="4365081"/>
            <a:ext cx="1302600" cy="17100"/>
          </a:xfrm>
          <a:prstGeom prst="straightConnector1">
            <a:avLst/>
          </a:prstGeom>
          <a:noFill/>
          <a:ln w="38100" cap="flat" cmpd="sng">
            <a:solidFill>
              <a:srgbClr val="FF0000"/>
            </a:solidFill>
            <a:prstDash val="solid"/>
            <a:miter lim="800000"/>
            <a:headEnd type="none" w="sm" len="sm"/>
            <a:tailEnd type="none" w="sm" len="sm"/>
          </a:ln>
        </p:spPr>
      </p:cxnSp>
      <p:cxnSp>
        <p:nvCxnSpPr>
          <p:cNvPr id="1748" name="Google Shape;1748;p130"/>
          <p:cNvCxnSpPr/>
          <p:nvPr/>
        </p:nvCxnSpPr>
        <p:spPr>
          <a:xfrm rot="10800000" flipH="1">
            <a:off x="7286446" y="4347713"/>
            <a:ext cx="1357222" cy="22969"/>
          </a:xfrm>
          <a:prstGeom prst="straightConnector1">
            <a:avLst/>
          </a:prstGeom>
          <a:noFill/>
          <a:ln w="38100" cap="flat" cmpd="sng">
            <a:solidFill>
              <a:srgbClr val="FF0000"/>
            </a:solidFill>
            <a:prstDash val="solid"/>
            <a:miter lim="800000"/>
            <a:headEnd type="none" w="sm" len="sm"/>
            <a:tailEnd type="triangle" w="med" len="med"/>
          </a:ln>
        </p:spPr>
      </p:cxnSp>
      <p:sp>
        <p:nvSpPr>
          <p:cNvPr id="1749" name="Google Shape;1749;p130"/>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753" name="Shape 1753"/>
        <p:cNvGrpSpPr/>
        <p:nvPr/>
      </p:nvGrpSpPr>
      <p:grpSpPr>
        <a:xfrm>
          <a:off x="0" y="0"/>
          <a:ext cx="0" cy="0"/>
          <a:chOff x="0" y="0"/>
          <a:chExt cx="0" cy="0"/>
        </a:xfrm>
      </p:grpSpPr>
      <p:sp>
        <p:nvSpPr>
          <p:cNvPr id="1754" name="Google Shape;1754;p131"/>
          <p:cNvSpPr txBox="1"/>
          <p:nvPr>
            <p:ph type="body" idx="1"/>
          </p:nvPr>
        </p:nvSpPr>
        <p:spPr>
          <a:xfrm>
            <a:off x="225724" y="716651"/>
            <a:ext cx="10515600" cy="4351338"/>
          </a:xfrm>
          <a:prstGeom prst="rect">
            <a:avLst/>
          </a:prstGeom>
          <a:noFill/>
          <a:ln>
            <a:noFill/>
          </a:ln>
        </p:spPr>
        <p:txBody>
          <a:bodyPr spcFirstLastPara="1" wrap="square" lIns="91425" tIns="45700" rIns="91425" bIns="45700" anchor="t" anchorCtr="0">
            <a:normAutofit/>
          </a:bodyPr>
          <a:lstStyle/>
          <a:p>
            <a:pPr marL="457200" lvl="1" indent="-4572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Binary Relationships With Cardinality Ratios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relationship with cardinality ratio m:m</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We draw an undirected line from the relationship set counselor to both entity sets faculty and student as shown in the below figure, indicates that a faculty may counsel many students, and a student may have many counselor.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755" name="Google Shape;1755;p13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56" name="Google Shape;1756;p13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57" name="Google Shape;1757;p13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758" name="Google Shape;1758;p131"/>
          <p:cNvGraphicFramePr/>
          <p:nvPr/>
        </p:nvGraphicFramePr>
        <p:xfrm>
          <a:off x="988203" y="3204016"/>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1759" name="Google Shape;1759;p131"/>
          <p:cNvGraphicFramePr/>
          <p:nvPr/>
        </p:nvGraphicFramePr>
        <p:xfrm>
          <a:off x="8645582" y="346855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1760" name="Google Shape;1760;p131"/>
          <p:cNvSpPr/>
          <p:nvPr/>
        </p:nvSpPr>
        <p:spPr>
          <a:xfrm>
            <a:off x="4632386" y="3165857"/>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1761" name="Google Shape;1761;p131"/>
          <p:cNvCxnSpPr>
            <a:stCxn id="1760" idx="1"/>
          </p:cNvCxnSpPr>
          <p:nvPr/>
        </p:nvCxnSpPr>
        <p:spPr>
          <a:xfrm rot="10800000">
            <a:off x="3329786" y="4365081"/>
            <a:ext cx="1302600" cy="17100"/>
          </a:xfrm>
          <a:prstGeom prst="straightConnector1">
            <a:avLst/>
          </a:prstGeom>
          <a:noFill/>
          <a:ln w="38100" cap="flat" cmpd="sng">
            <a:solidFill>
              <a:srgbClr val="FF0000"/>
            </a:solidFill>
            <a:prstDash val="solid"/>
            <a:miter lim="800000"/>
            <a:headEnd type="none" w="sm" len="sm"/>
            <a:tailEnd type="none" w="sm" len="sm"/>
          </a:ln>
        </p:spPr>
      </p:cxnSp>
      <p:cxnSp>
        <p:nvCxnSpPr>
          <p:cNvPr id="1762" name="Google Shape;1762;p131"/>
          <p:cNvCxnSpPr/>
          <p:nvPr/>
        </p:nvCxnSpPr>
        <p:spPr>
          <a:xfrm rot="10800000" flipH="1">
            <a:off x="7286446" y="4347713"/>
            <a:ext cx="1357222" cy="22969"/>
          </a:xfrm>
          <a:prstGeom prst="straightConnector1">
            <a:avLst/>
          </a:prstGeom>
          <a:noFill/>
          <a:ln w="38100" cap="flat" cmpd="sng">
            <a:solidFill>
              <a:srgbClr val="FF0000"/>
            </a:solidFill>
            <a:prstDash val="solid"/>
            <a:miter lim="800000"/>
            <a:headEnd type="none" w="sm" len="sm"/>
            <a:tailEnd type="none" w="sm" len="sm"/>
          </a:ln>
        </p:spPr>
      </p:cxnSp>
      <p:sp>
        <p:nvSpPr>
          <p:cNvPr id="1763" name="Google Shape;1763;p131"/>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767" name="Shape 1767"/>
        <p:cNvGrpSpPr/>
        <p:nvPr/>
      </p:nvGrpSpPr>
      <p:grpSpPr>
        <a:xfrm>
          <a:off x="0" y="0"/>
          <a:ext cx="0" cy="0"/>
          <a:chOff x="0" y="0"/>
          <a:chExt cx="0" cy="0"/>
        </a:xfrm>
      </p:grpSpPr>
      <p:sp>
        <p:nvSpPr>
          <p:cNvPr id="1768" name="Google Shape;1768;p132"/>
          <p:cNvSpPr txBox="1"/>
          <p:nvPr>
            <p:ph type="body" idx="1"/>
          </p:nvPr>
        </p:nvSpPr>
        <p:spPr>
          <a:xfrm>
            <a:off x="0" y="777036"/>
            <a:ext cx="11464506"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	Binary Relationship With Both Cardinality Constraints and Participation Constraints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19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Because of the total participation constraint, foreign key acquires NOT NULL constraint </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19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Now foreign key can not be null.</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19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Option 1: 	For Binary Relationship With Cardinality Constraint and Total Participation 			Constraint From One Side</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057400" lvl="4" indent="-228600" algn="l" rtl="0">
              <a:lnSpc>
                <a:spcPct val="90000"/>
              </a:lnSpc>
              <a:spcBef>
                <a:spcPts val="500"/>
              </a:spcBef>
              <a:spcAft>
                <a:spcPts val="0"/>
              </a:spcAft>
              <a:buClr>
                <a:srgbClr val="C00000"/>
              </a:buClr>
              <a:buSzPts val="18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Because cardinality ratio = 1 : n , so we will combine the entity set B and relationship set R.</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057400" lvl="4" indent="-228600" algn="l" rtl="0">
              <a:lnSpc>
                <a:spcPct val="90000"/>
              </a:lnSpc>
              <a:spcBef>
                <a:spcPts val="500"/>
              </a:spcBef>
              <a:spcAft>
                <a:spcPts val="0"/>
              </a:spcAft>
              <a:buClr>
                <a:srgbClr val="C00000"/>
              </a:buClr>
              <a:buSzPts val="18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Then, two tables will be required-</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514600" lvl="5" indent="-228600" algn="l" rtl="0">
              <a:lnSpc>
                <a:spcPct val="90000"/>
              </a:lnSpc>
              <a:spcBef>
                <a:spcPts val="500"/>
              </a:spcBef>
              <a:spcAft>
                <a:spcPts val="0"/>
              </a:spcAft>
              <a:buClr>
                <a:srgbClr val="C00000"/>
              </a:buClr>
              <a:buSzPts val="18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 </a:t>
            </a:r>
            <a:r>
              <a:rPr lang="en-US"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a2 )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514600" lvl="5" indent="-228600" algn="l" rtl="0">
              <a:lnSpc>
                <a:spcPct val="90000"/>
              </a:lnSpc>
              <a:spcBef>
                <a:spcPts val="500"/>
              </a:spcBef>
              <a:spcAft>
                <a:spcPts val="0"/>
              </a:spcAft>
              <a:buClr>
                <a:srgbClr val="C00000"/>
              </a:buClr>
              <a:buSzPts val="18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BR ( a1 , </a:t>
            </a:r>
            <a:r>
              <a:rPr lang="en-US"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b2 )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057400" lvl="4" indent="-228600" algn="l" rtl="0">
              <a:lnSpc>
                <a:spcPct val="90000"/>
              </a:lnSpc>
              <a:spcBef>
                <a:spcPts val="500"/>
              </a:spcBef>
              <a:spcAft>
                <a:spcPts val="0"/>
              </a:spcAft>
              <a:buClr>
                <a:srgbClr val="C00000"/>
              </a:buClr>
              <a:buSzPts val="18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Because of total participation, foreign key a1 has acquired NOT NULL constraint, so it can’t be null now.</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chemeClr val="dk1"/>
              </a:buClr>
              <a:buSzPts val="24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1769" name="Google Shape;1769;p13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70" name="Google Shape;1770;p13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71" name="Google Shape;1771;p13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72" name="Google Shape;1772;p132"/>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1773" name="Google Shape;1773;p132"/>
          <p:cNvGrpSpPr/>
          <p:nvPr/>
        </p:nvGrpSpPr>
        <p:grpSpPr>
          <a:xfrm>
            <a:off x="3968121" y="4948696"/>
            <a:ext cx="4606504" cy="1443468"/>
            <a:chOff x="681489" y="3689248"/>
            <a:chExt cx="5155587" cy="1633250"/>
          </a:xfrm>
        </p:grpSpPr>
        <p:sp>
          <p:nvSpPr>
            <p:cNvPr id="1774" name="Google Shape;1774;p132"/>
            <p:cNvSpPr/>
            <p:nvPr/>
          </p:nvSpPr>
          <p:spPr>
            <a:xfrm>
              <a:off x="1362974" y="4623767"/>
              <a:ext cx="83676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A</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775" name="Google Shape;1775;p132"/>
            <p:cNvSpPr/>
            <p:nvPr/>
          </p:nvSpPr>
          <p:spPr>
            <a:xfrm>
              <a:off x="681489" y="3692116"/>
              <a:ext cx="819507" cy="44856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u="sng">
                  <a:solidFill>
                    <a:srgbClr val="C00000"/>
                  </a:solidFill>
                  <a:latin typeface="Balthazar" panose="02000506070000020004"/>
                  <a:ea typeface="Balthazar" panose="02000506070000020004"/>
                  <a:cs typeface="Balthazar" panose="02000506070000020004"/>
                  <a:sym typeface="Balthazar" panose="02000506070000020004"/>
                </a:rPr>
                <a:t>a1</a:t>
              </a:r>
              <a:endParaRPr sz="14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776" name="Google Shape;1776;p132"/>
            <p:cNvSpPr/>
            <p:nvPr/>
          </p:nvSpPr>
          <p:spPr>
            <a:xfrm>
              <a:off x="2237149" y="3720871"/>
              <a:ext cx="721711" cy="462940"/>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a2</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777" name="Google Shape;1777;p132"/>
            <p:cNvCxnSpPr>
              <a:endCxn id="1775" idx="4"/>
            </p:cNvCxnSpPr>
            <p:nvPr/>
          </p:nvCxnSpPr>
          <p:spPr>
            <a:xfrm rot="10800000">
              <a:off x="1091243" y="4140679"/>
              <a:ext cx="487500" cy="491700"/>
            </a:xfrm>
            <a:prstGeom prst="straightConnector1">
              <a:avLst/>
            </a:prstGeom>
            <a:noFill/>
            <a:ln w="19050" cap="flat" cmpd="sng">
              <a:solidFill>
                <a:schemeClr val="accent1"/>
              </a:solidFill>
              <a:prstDash val="solid"/>
              <a:miter lim="800000"/>
              <a:headEnd type="none" w="sm" len="sm"/>
              <a:tailEnd type="none" w="sm" len="sm"/>
            </a:ln>
          </p:spPr>
        </p:cxnSp>
        <p:cxnSp>
          <p:nvCxnSpPr>
            <p:cNvPr id="1778" name="Google Shape;1778;p132"/>
            <p:cNvCxnSpPr>
              <a:stCxn id="1776" idx="4"/>
            </p:cNvCxnSpPr>
            <p:nvPr/>
          </p:nvCxnSpPr>
          <p:spPr>
            <a:xfrm flipH="1">
              <a:off x="1949705" y="4183811"/>
              <a:ext cx="648300" cy="440100"/>
            </a:xfrm>
            <a:prstGeom prst="straightConnector1">
              <a:avLst/>
            </a:prstGeom>
            <a:noFill/>
            <a:ln w="19050" cap="flat" cmpd="sng">
              <a:solidFill>
                <a:schemeClr val="accent1"/>
              </a:solidFill>
              <a:prstDash val="solid"/>
              <a:miter lim="800000"/>
              <a:headEnd type="none" w="sm" len="sm"/>
              <a:tailEnd type="none" w="sm" len="sm"/>
            </a:ln>
          </p:spPr>
        </p:cxnSp>
        <p:sp>
          <p:nvSpPr>
            <p:cNvPr id="1779" name="Google Shape;1779;p132"/>
            <p:cNvSpPr/>
            <p:nvPr/>
          </p:nvSpPr>
          <p:spPr>
            <a:xfrm>
              <a:off x="2812692" y="4480717"/>
              <a:ext cx="844909" cy="841781"/>
            </a:xfrm>
            <a:prstGeom prst="diamond">
              <a:avLst/>
            </a:prstGeom>
            <a:solidFill>
              <a:srgbClr val="EF114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lt1"/>
                  </a:solidFill>
                  <a:latin typeface="Balthazar" panose="02000506070000020004"/>
                  <a:ea typeface="Balthazar" panose="02000506070000020004"/>
                  <a:cs typeface="Balthazar" panose="02000506070000020004"/>
                  <a:sym typeface="Balthazar" panose="02000506070000020004"/>
                </a:rPr>
                <a:t>R</a:t>
              </a:r>
              <a:endParaRPr sz="1100" b="1">
                <a:solidFill>
                  <a:schemeClr val="lt1"/>
                </a:solidFill>
                <a:latin typeface="Balthazar" panose="02000506070000020004"/>
                <a:ea typeface="Balthazar" panose="02000506070000020004"/>
                <a:cs typeface="Balthazar" panose="02000506070000020004"/>
                <a:sym typeface="Balthazar" panose="02000506070000020004"/>
              </a:endParaRPr>
            </a:p>
          </p:txBody>
        </p:sp>
        <p:sp>
          <p:nvSpPr>
            <p:cNvPr id="1780" name="Google Shape;1780;p132"/>
            <p:cNvSpPr/>
            <p:nvPr/>
          </p:nvSpPr>
          <p:spPr>
            <a:xfrm>
              <a:off x="4241190" y="4629525"/>
              <a:ext cx="83676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B</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781" name="Google Shape;1781;p132"/>
            <p:cNvSpPr/>
            <p:nvPr/>
          </p:nvSpPr>
          <p:spPr>
            <a:xfrm>
              <a:off x="3594209" y="3689248"/>
              <a:ext cx="819507" cy="44856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u="sng">
                  <a:solidFill>
                    <a:srgbClr val="C00000"/>
                  </a:solidFill>
                  <a:latin typeface="Balthazar" panose="02000506070000020004"/>
                  <a:ea typeface="Balthazar" panose="02000506070000020004"/>
                  <a:cs typeface="Balthazar" panose="02000506070000020004"/>
                  <a:sym typeface="Balthazar" panose="02000506070000020004"/>
                </a:rPr>
                <a:t>b1</a:t>
              </a:r>
              <a:endParaRPr sz="14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782" name="Google Shape;1782;p132"/>
            <p:cNvSpPr/>
            <p:nvPr/>
          </p:nvSpPr>
          <p:spPr>
            <a:xfrm>
              <a:off x="5115365" y="3726629"/>
              <a:ext cx="721711" cy="462940"/>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b2</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783" name="Google Shape;1783;p132"/>
            <p:cNvCxnSpPr/>
            <p:nvPr/>
          </p:nvCxnSpPr>
          <p:spPr>
            <a:xfrm rot="5400000" flipH="1">
              <a:off x="3967303" y="4148593"/>
              <a:ext cx="491708" cy="487395"/>
            </a:xfrm>
            <a:prstGeom prst="straightConnector1">
              <a:avLst/>
            </a:prstGeom>
            <a:noFill/>
            <a:ln w="19050" cap="flat" cmpd="sng">
              <a:solidFill>
                <a:schemeClr val="accent1"/>
              </a:solidFill>
              <a:prstDash val="solid"/>
              <a:miter lim="800000"/>
              <a:headEnd type="none" w="sm" len="sm"/>
              <a:tailEnd type="none" w="sm" len="sm"/>
            </a:ln>
          </p:spPr>
        </p:cxnSp>
        <p:cxnSp>
          <p:nvCxnSpPr>
            <p:cNvPr id="1784" name="Google Shape;1784;p132"/>
            <p:cNvCxnSpPr>
              <a:stCxn id="1782" idx="4"/>
            </p:cNvCxnSpPr>
            <p:nvPr/>
          </p:nvCxnSpPr>
          <p:spPr>
            <a:xfrm flipH="1">
              <a:off x="4827921" y="4189569"/>
              <a:ext cx="648300" cy="440100"/>
            </a:xfrm>
            <a:prstGeom prst="straightConnector1">
              <a:avLst/>
            </a:prstGeom>
            <a:noFill/>
            <a:ln w="19050" cap="flat" cmpd="sng">
              <a:solidFill>
                <a:schemeClr val="accent1"/>
              </a:solidFill>
              <a:prstDash val="solid"/>
              <a:miter lim="800000"/>
              <a:headEnd type="none" w="sm" len="sm"/>
              <a:tailEnd type="none" w="sm" len="sm"/>
            </a:ln>
          </p:spPr>
        </p:cxnSp>
        <p:cxnSp>
          <p:nvCxnSpPr>
            <p:cNvPr id="1785" name="Google Shape;1785;p132"/>
            <p:cNvCxnSpPr>
              <a:stCxn id="1779" idx="1"/>
              <a:endCxn id="1774" idx="3"/>
            </p:cNvCxnSpPr>
            <p:nvPr/>
          </p:nvCxnSpPr>
          <p:spPr>
            <a:xfrm rot="10800000">
              <a:off x="2199792" y="4895608"/>
              <a:ext cx="612900" cy="6000"/>
            </a:xfrm>
            <a:prstGeom prst="straightConnector1">
              <a:avLst/>
            </a:prstGeom>
            <a:noFill/>
            <a:ln w="19050" cap="flat" cmpd="sng">
              <a:solidFill>
                <a:srgbClr val="C00000"/>
              </a:solidFill>
              <a:prstDash val="solid"/>
              <a:miter lim="800000"/>
              <a:headEnd type="none" w="sm" len="sm"/>
              <a:tailEnd type="triangle" w="med" len="med"/>
            </a:ln>
          </p:spPr>
        </p:cxnSp>
        <p:cxnSp>
          <p:nvCxnSpPr>
            <p:cNvPr id="1786" name="Google Shape;1786;p132"/>
            <p:cNvCxnSpPr/>
            <p:nvPr/>
          </p:nvCxnSpPr>
          <p:spPr>
            <a:xfrm rot="10800000">
              <a:off x="3628845" y="4909877"/>
              <a:ext cx="612956" cy="6108"/>
            </a:xfrm>
            <a:prstGeom prst="straightConnector1">
              <a:avLst/>
            </a:prstGeom>
            <a:noFill/>
            <a:ln w="19050" cap="flat" cmpd="sng">
              <a:solidFill>
                <a:srgbClr val="C00000"/>
              </a:solidFill>
              <a:prstDash val="solid"/>
              <a:miter lim="800000"/>
              <a:headEnd type="none" w="sm" len="sm"/>
              <a:tailEnd type="none" w="sm" len="sm"/>
            </a:ln>
          </p:spPr>
        </p:cxnSp>
        <p:sp>
          <p:nvSpPr>
            <p:cNvPr id="1787" name="Google Shape;1787;p132"/>
            <p:cNvSpPr txBox="1"/>
            <p:nvPr/>
          </p:nvSpPr>
          <p:spPr>
            <a:xfrm>
              <a:off x="2242867" y="4597879"/>
              <a:ext cx="2932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1</a:t>
              </a:r>
              <a:endParaRPr sz="1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788" name="Google Shape;1788;p132"/>
            <p:cNvSpPr txBox="1"/>
            <p:nvPr/>
          </p:nvSpPr>
          <p:spPr>
            <a:xfrm>
              <a:off x="3913517" y="4577751"/>
              <a:ext cx="2932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m</a:t>
              </a:r>
              <a:endParaRPr sz="1800">
                <a:solidFill>
                  <a:srgbClr val="FF0000"/>
                </a:solidFill>
                <a:latin typeface="Balthazar" panose="02000506070000020004"/>
                <a:ea typeface="Balthazar" panose="02000506070000020004"/>
                <a:cs typeface="Balthazar" panose="02000506070000020004"/>
                <a:sym typeface="Balthazar" panose="02000506070000020004"/>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792" name="Shape 1792"/>
        <p:cNvGrpSpPr/>
        <p:nvPr/>
      </p:nvGrpSpPr>
      <p:grpSpPr>
        <a:xfrm>
          <a:off x="0" y="0"/>
          <a:ext cx="0" cy="0"/>
          <a:chOff x="0" y="0"/>
          <a:chExt cx="0" cy="0"/>
        </a:xfrm>
      </p:grpSpPr>
      <p:sp>
        <p:nvSpPr>
          <p:cNvPr id="1793" name="Google Shape;1793;p133"/>
          <p:cNvSpPr txBox="1"/>
          <p:nvPr>
            <p:ph type="body" idx="1"/>
          </p:nvPr>
        </p:nvSpPr>
        <p:spPr>
          <a:xfrm>
            <a:off x="329242" y="81154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	Binary Relationship With Both Cardinality Constraints and Participation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Option 2: 	Binary Relationship With Cardinality Constraint and 			Total Participation Constraint From Both Sides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057400" lvl="4" indent="-228600" algn="l" rtl="0">
              <a:lnSpc>
                <a:spcPct val="90000"/>
              </a:lnSpc>
              <a:spcBef>
                <a:spcPts val="5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there is a key constraint from both the sides of an entity set with total participation, then that binary relationship is represented using only single table.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514600" lvl="5" indent="-228600" algn="l" rtl="0">
              <a:lnSpc>
                <a:spcPct val="90000"/>
              </a:lnSpc>
              <a:spcBef>
                <a:spcPts val="500"/>
              </a:spcBef>
              <a:spcAft>
                <a:spcPts val="0"/>
              </a:spcAft>
              <a:buClr>
                <a:srgbClr val="C00000"/>
              </a:buClr>
              <a:buSzPts val="2400"/>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ARB ( </a:t>
            </a:r>
            <a:r>
              <a:rPr lang="en-US" sz="24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a2 , </a:t>
            </a:r>
            <a:r>
              <a:rPr lang="en-US" sz="24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b2 )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400"/>
              <a:buNone/>
            </a:pPr>
            <a:endParaRPr sz="2400"/>
          </a:p>
        </p:txBody>
      </p:sp>
      <p:sp>
        <p:nvSpPr>
          <p:cNvPr id="1794" name="Google Shape;1794;p13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95" name="Google Shape;1795;p13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96" name="Google Shape;1796;p13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97" name="Google Shape;1797;p133"/>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1798" name="Google Shape;1798;p133"/>
          <p:cNvGrpSpPr/>
          <p:nvPr/>
        </p:nvGrpSpPr>
        <p:grpSpPr>
          <a:xfrm>
            <a:off x="3217654" y="4071668"/>
            <a:ext cx="5400104" cy="2035824"/>
            <a:chOff x="681489" y="3689248"/>
            <a:chExt cx="5155587" cy="1633250"/>
          </a:xfrm>
        </p:grpSpPr>
        <p:sp>
          <p:nvSpPr>
            <p:cNvPr id="1799" name="Google Shape;1799;p133"/>
            <p:cNvSpPr/>
            <p:nvPr/>
          </p:nvSpPr>
          <p:spPr>
            <a:xfrm>
              <a:off x="1362974" y="4623767"/>
              <a:ext cx="83676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A</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800" name="Google Shape;1800;p133"/>
            <p:cNvSpPr/>
            <p:nvPr/>
          </p:nvSpPr>
          <p:spPr>
            <a:xfrm>
              <a:off x="681489" y="3692116"/>
              <a:ext cx="819507" cy="44856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u="sng">
                  <a:solidFill>
                    <a:srgbClr val="C00000"/>
                  </a:solidFill>
                  <a:latin typeface="Balthazar" panose="02000506070000020004"/>
                  <a:ea typeface="Balthazar" panose="02000506070000020004"/>
                  <a:cs typeface="Balthazar" panose="02000506070000020004"/>
                  <a:sym typeface="Balthazar" panose="02000506070000020004"/>
                </a:rPr>
                <a:t>a1</a:t>
              </a:r>
              <a:endParaRPr sz="14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801" name="Google Shape;1801;p133"/>
            <p:cNvSpPr/>
            <p:nvPr/>
          </p:nvSpPr>
          <p:spPr>
            <a:xfrm>
              <a:off x="2237149" y="3720871"/>
              <a:ext cx="721711" cy="462940"/>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a2</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802" name="Google Shape;1802;p133"/>
            <p:cNvCxnSpPr>
              <a:endCxn id="1800" idx="4"/>
            </p:cNvCxnSpPr>
            <p:nvPr/>
          </p:nvCxnSpPr>
          <p:spPr>
            <a:xfrm rot="10800000">
              <a:off x="1091243" y="4140679"/>
              <a:ext cx="487500" cy="491700"/>
            </a:xfrm>
            <a:prstGeom prst="straightConnector1">
              <a:avLst/>
            </a:prstGeom>
            <a:noFill/>
            <a:ln w="19050" cap="flat" cmpd="sng">
              <a:solidFill>
                <a:schemeClr val="accent1"/>
              </a:solidFill>
              <a:prstDash val="solid"/>
              <a:miter lim="800000"/>
              <a:headEnd type="none" w="sm" len="sm"/>
              <a:tailEnd type="none" w="sm" len="sm"/>
            </a:ln>
          </p:spPr>
        </p:cxnSp>
        <p:cxnSp>
          <p:nvCxnSpPr>
            <p:cNvPr id="1803" name="Google Shape;1803;p133"/>
            <p:cNvCxnSpPr>
              <a:stCxn id="1801" idx="4"/>
            </p:cNvCxnSpPr>
            <p:nvPr/>
          </p:nvCxnSpPr>
          <p:spPr>
            <a:xfrm flipH="1">
              <a:off x="1949705" y="4183811"/>
              <a:ext cx="648300" cy="440100"/>
            </a:xfrm>
            <a:prstGeom prst="straightConnector1">
              <a:avLst/>
            </a:prstGeom>
            <a:noFill/>
            <a:ln w="19050" cap="flat" cmpd="sng">
              <a:solidFill>
                <a:schemeClr val="accent1"/>
              </a:solidFill>
              <a:prstDash val="solid"/>
              <a:miter lim="800000"/>
              <a:headEnd type="none" w="sm" len="sm"/>
              <a:tailEnd type="none" w="sm" len="sm"/>
            </a:ln>
          </p:spPr>
        </p:cxnSp>
        <p:sp>
          <p:nvSpPr>
            <p:cNvPr id="1804" name="Google Shape;1804;p133"/>
            <p:cNvSpPr/>
            <p:nvPr/>
          </p:nvSpPr>
          <p:spPr>
            <a:xfrm>
              <a:off x="2812692" y="4480717"/>
              <a:ext cx="844909" cy="841781"/>
            </a:xfrm>
            <a:prstGeom prst="diamond">
              <a:avLst/>
            </a:prstGeom>
            <a:solidFill>
              <a:srgbClr val="EF114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lt1"/>
                  </a:solidFill>
                  <a:latin typeface="Balthazar" panose="02000506070000020004"/>
                  <a:ea typeface="Balthazar" panose="02000506070000020004"/>
                  <a:cs typeface="Balthazar" panose="02000506070000020004"/>
                  <a:sym typeface="Balthazar" panose="02000506070000020004"/>
                </a:rPr>
                <a:t>R</a:t>
              </a:r>
              <a:endParaRPr sz="1100" b="1">
                <a:solidFill>
                  <a:schemeClr val="lt1"/>
                </a:solidFill>
                <a:latin typeface="Balthazar" panose="02000506070000020004"/>
                <a:ea typeface="Balthazar" panose="02000506070000020004"/>
                <a:cs typeface="Balthazar" panose="02000506070000020004"/>
                <a:sym typeface="Balthazar" panose="02000506070000020004"/>
              </a:endParaRPr>
            </a:p>
          </p:txBody>
        </p:sp>
        <p:sp>
          <p:nvSpPr>
            <p:cNvPr id="1805" name="Google Shape;1805;p133"/>
            <p:cNvSpPr/>
            <p:nvPr/>
          </p:nvSpPr>
          <p:spPr>
            <a:xfrm>
              <a:off x="4241190" y="4629525"/>
              <a:ext cx="836762" cy="543465"/>
            </a:xfrm>
            <a:prstGeom prst="rect">
              <a:avLst/>
            </a:prstGeom>
            <a:solidFill>
              <a:srgbClr val="B3C6E7"/>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B</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806" name="Google Shape;1806;p133"/>
            <p:cNvSpPr/>
            <p:nvPr/>
          </p:nvSpPr>
          <p:spPr>
            <a:xfrm>
              <a:off x="3594209" y="3689248"/>
              <a:ext cx="819507" cy="44856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u="sng">
                  <a:solidFill>
                    <a:srgbClr val="C00000"/>
                  </a:solidFill>
                  <a:latin typeface="Balthazar" panose="02000506070000020004"/>
                  <a:ea typeface="Balthazar" panose="02000506070000020004"/>
                  <a:cs typeface="Balthazar" panose="02000506070000020004"/>
                  <a:sym typeface="Balthazar" panose="02000506070000020004"/>
                </a:rPr>
                <a:t>b1</a:t>
              </a:r>
              <a:endParaRPr sz="14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807" name="Google Shape;1807;p133"/>
            <p:cNvSpPr/>
            <p:nvPr/>
          </p:nvSpPr>
          <p:spPr>
            <a:xfrm>
              <a:off x="5115365" y="3726629"/>
              <a:ext cx="721711" cy="462940"/>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b2</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808" name="Google Shape;1808;p133"/>
            <p:cNvCxnSpPr/>
            <p:nvPr/>
          </p:nvCxnSpPr>
          <p:spPr>
            <a:xfrm rot="5400000" flipH="1">
              <a:off x="3967303" y="4148593"/>
              <a:ext cx="491708" cy="487395"/>
            </a:xfrm>
            <a:prstGeom prst="straightConnector1">
              <a:avLst/>
            </a:prstGeom>
            <a:noFill/>
            <a:ln w="19050" cap="flat" cmpd="sng">
              <a:solidFill>
                <a:schemeClr val="accent1"/>
              </a:solidFill>
              <a:prstDash val="solid"/>
              <a:miter lim="800000"/>
              <a:headEnd type="none" w="sm" len="sm"/>
              <a:tailEnd type="none" w="sm" len="sm"/>
            </a:ln>
          </p:spPr>
        </p:cxnSp>
        <p:cxnSp>
          <p:nvCxnSpPr>
            <p:cNvPr id="1809" name="Google Shape;1809;p133"/>
            <p:cNvCxnSpPr>
              <a:stCxn id="1807" idx="4"/>
            </p:cNvCxnSpPr>
            <p:nvPr/>
          </p:nvCxnSpPr>
          <p:spPr>
            <a:xfrm flipH="1">
              <a:off x="4827921" y="4189569"/>
              <a:ext cx="648300" cy="440100"/>
            </a:xfrm>
            <a:prstGeom prst="straightConnector1">
              <a:avLst/>
            </a:prstGeom>
            <a:noFill/>
            <a:ln w="19050" cap="flat" cmpd="sng">
              <a:solidFill>
                <a:schemeClr val="accent1"/>
              </a:solidFill>
              <a:prstDash val="solid"/>
              <a:miter lim="800000"/>
              <a:headEnd type="none" w="sm" len="sm"/>
              <a:tailEnd type="none" w="sm" len="sm"/>
            </a:ln>
          </p:spPr>
        </p:cxnSp>
        <p:cxnSp>
          <p:nvCxnSpPr>
            <p:cNvPr id="1810" name="Google Shape;1810;p133"/>
            <p:cNvCxnSpPr>
              <a:stCxn id="1804" idx="1"/>
              <a:endCxn id="1799" idx="3"/>
            </p:cNvCxnSpPr>
            <p:nvPr/>
          </p:nvCxnSpPr>
          <p:spPr>
            <a:xfrm rot="10800000">
              <a:off x="2199792" y="4895608"/>
              <a:ext cx="612900" cy="6000"/>
            </a:xfrm>
            <a:prstGeom prst="straightConnector1">
              <a:avLst/>
            </a:prstGeom>
            <a:noFill/>
            <a:ln w="19050" cap="flat" cmpd="sng">
              <a:solidFill>
                <a:srgbClr val="C00000"/>
              </a:solidFill>
              <a:prstDash val="solid"/>
              <a:miter lim="800000"/>
              <a:headEnd type="none" w="sm" len="sm"/>
              <a:tailEnd type="triangle" w="med" len="med"/>
            </a:ln>
          </p:spPr>
        </p:cxnSp>
        <p:cxnSp>
          <p:nvCxnSpPr>
            <p:cNvPr id="1811" name="Google Shape;1811;p133"/>
            <p:cNvCxnSpPr/>
            <p:nvPr/>
          </p:nvCxnSpPr>
          <p:spPr>
            <a:xfrm rot="10800000">
              <a:off x="3628845" y="4909877"/>
              <a:ext cx="612956" cy="6108"/>
            </a:xfrm>
            <a:prstGeom prst="straightConnector1">
              <a:avLst/>
            </a:prstGeom>
            <a:noFill/>
            <a:ln w="19050" cap="flat" cmpd="sng">
              <a:solidFill>
                <a:srgbClr val="C00000"/>
              </a:solidFill>
              <a:prstDash val="solid"/>
              <a:miter lim="800000"/>
              <a:headEnd type="triangle" w="med" len="med"/>
              <a:tailEnd type="none" w="sm" len="sm"/>
            </a:ln>
          </p:spPr>
        </p:cxnSp>
        <p:sp>
          <p:nvSpPr>
            <p:cNvPr id="1812" name="Google Shape;1812;p133"/>
            <p:cNvSpPr txBox="1"/>
            <p:nvPr/>
          </p:nvSpPr>
          <p:spPr>
            <a:xfrm>
              <a:off x="2242867" y="4558837"/>
              <a:ext cx="293298" cy="417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m</a:t>
              </a:r>
              <a:endParaRPr sz="1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813" name="Google Shape;1813;p133"/>
            <p:cNvSpPr txBox="1"/>
            <p:nvPr/>
          </p:nvSpPr>
          <p:spPr>
            <a:xfrm>
              <a:off x="3836284" y="4577751"/>
              <a:ext cx="2932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m</a:t>
              </a:r>
              <a:endParaRPr sz="1800">
                <a:solidFill>
                  <a:srgbClr val="FF0000"/>
                </a:solidFill>
                <a:latin typeface="Balthazar" panose="02000506070000020004"/>
                <a:ea typeface="Balthazar" panose="02000506070000020004"/>
                <a:cs typeface="Balthazar" panose="02000506070000020004"/>
                <a:sym typeface="Balthazar" panose="02000506070000020004"/>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817" name="Shape 1817"/>
        <p:cNvGrpSpPr/>
        <p:nvPr/>
      </p:nvGrpSpPr>
      <p:grpSpPr>
        <a:xfrm>
          <a:off x="0" y="0"/>
          <a:ext cx="0" cy="0"/>
          <a:chOff x="0" y="0"/>
          <a:chExt cx="0" cy="0"/>
        </a:xfrm>
      </p:grpSpPr>
      <p:sp>
        <p:nvSpPr>
          <p:cNvPr id="1818" name="Google Shape;1818;p134"/>
          <p:cNvSpPr txBox="1"/>
          <p:nvPr>
            <p:ph type="body" idx="1"/>
          </p:nvPr>
        </p:nvSpPr>
        <p:spPr>
          <a:xfrm>
            <a:off x="277483" y="751157"/>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Binary Relationship With Weak Entity Set</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Weak entity set always appears in association with identifying relationship with total participation constraint.</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Here, two tables will be required-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 </a:t>
            </a:r>
            <a:r>
              <a:rPr lang="en-US"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a2 )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BR ( </a:t>
            </a:r>
            <a:r>
              <a:rPr lang="en-US"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a1</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a:t>
            </a:r>
            <a:r>
              <a:rPr lang="en-US"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b1</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b2 )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p:txBody>
      </p:sp>
      <p:sp>
        <p:nvSpPr>
          <p:cNvPr id="1819" name="Google Shape;1819;p13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820" name="Google Shape;1820;p13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821" name="Google Shape;1821;p13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22" name="Google Shape;1822;p134"/>
          <p:cNvSpPr/>
          <p:nvPr/>
        </p:nvSpPr>
        <p:spPr>
          <a:xfrm>
            <a:off x="0" y="120770"/>
            <a:ext cx="11153955"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FF0000"/>
                </a:solidFill>
                <a:latin typeface="Balthazar" panose="02000506070000020004"/>
                <a:ea typeface="Balthazar" panose="02000506070000020004"/>
                <a:cs typeface="Balthazar" panose="02000506070000020004"/>
                <a:sym typeface="Balthazar" panose="02000506070000020004"/>
              </a:rPr>
              <a:t>S-13	SLO-1 &amp; SLO-2 : Conversion of ER to Relational Table </a:t>
            </a:r>
            <a:endParaRPr lang="en-US" sz="27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1823" name="Google Shape;1823;p134"/>
          <p:cNvGrpSpPr/>
          <p:nvPr/>
        </p:nvGrpSpPr>
        <p:grpSpPr>
          <a:xfrm>
            <a:off x="2725947" y="3692105"/>
            <a:ext cx="6280031" cy="2501660"/>
            <a:chOff x="2725947" y="3692105"/>
            <a:chExt cx="6280031" cy="2501660"/>
          </a:xfrm>
        </p:grpSpPr>
        <p:sp>
          <p:nvSpPr>
            <p:cNvPr id="1824" name="Google Shape;1824;p134"/>
            <p:cNvSpPr/>
            <p:nvPr/>
          </p:nvSpPr>
          <p:spPr>
            <a:xfrm>
              <a:off x="6960974" y="4982546"/>
              <a:ext cx="1199614" cy="943802"/>
            </a:xfrm>
            <a:prstGeom prst="rect">
              <a:avLst/>
            </a:prstGeom>
            <a:noFill/>
            <a:ln w="1905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B</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825" name="Google Shape;1825;p134"/>
            <p:cNvSpPr/>
            <p:nvPr/>
          </p:nvSpPr>
          <p:spPr>
            <a:xfrm>
              <a:off x="5217071" y="4727274"/>
              <a:ext cx="1218236" cy="1466491"/>
            </a:xfrm>
            <a:prstGeom prst="diamond">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1">
                <a:solidFill>
                  <a:schemeClr val="lt1"/>
                </a:solidFill>
                <a:latin typeface="Balthazar" panose="02000506070000020004"/>
                <a:ea typeface="Balthazar" panose="02000506070000020004"/>
                <a:cs typeface="Balthazar" panose="02000506070000020004"/>
                <a:sym typeface="Balthazar" panose="02000506070000020004"/>
              </a:endParaRPr>
            </a:p>
          </p:txBody>
        </p:sp>
        <p:grpSp>
          <p:nvGrpSpPr>
            <p:cNvPr id="1826" name="Google Shape;1826;p134"/>
            <p:cNvGrpSpPr/>
            <p:nvPr/>
          </p:nvGrpSpPr>
          <p:grpSpPr>
            <a:xfrm>
              <a:off x="2725947" y="3692105"/>
              <a:ext cx="6280031" cy="2389506"/>
              <a:chOff x="681489" y="3723876"/>
              <a:chExt cx="5169789" cy="1598622"/>
            </a:xfrm>
          </p:grpSpPr>
          <p:sp>
            <p:nvSpPr>
              <p:cNvPr id="1827" name="Google Shape;1827;p134"/>
              <p:cNvSpPr/>
              <p:nvPr/>
            </p:nvSpPr>
            <p:spPr>
              <a:xfrm>
                <a:off x="1362974" y="4623767"/>
                <a:ext cx="836762" cy="543465"/>
              </a:xfrm>
              <a:prstGeom prst="rect">
                <a:avLst/>
              </a:prstGeom>
              <a:noFill/>
              <a:ln w="1905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0000FF"/>
                    </a:solidFill>
                    <a:latin typeface="Balthazar" panose="02000506070000020004"/>
                    <a:ea typeface="Balthazar" panose="02000506070000020004"/>
                    <a:cs typeface="Balthazar" panose="02000506070000020004"/>
                    <a:sym typeface="Balthazar" panose="02000506070000020004"/>
                  </a:rPr>
                  <a:t>A</a:t>
                </a: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828" name="Google Shape;1828;p134"/>
              <p:cNvSpPr/>
              <p:nvPr/>
            </p:nvSpPr>
            <p:spPr>
              <a:xfrm>
                <a:off x="681489" y="3723876"/>
                <a:ext cx="819507" cy="41680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u="sng">
                    <a:solidFill>
                      <a:srgbClr val="C00000"/>
                    </a:solidFill>
                    <a:latin typeface="Balthazar" panose="02000506070000020004"/>
                    <a:ea typeface="Balthazar" panose="02000506070000020004"/>
                    <a:cs typeface="Balthazar" panose="02000506070000020004"/>
                    <a:sym typeface="Balthazar" panose="02000506070000020004"/>
                  </a:rPr>
                  <a:t>a1</a:t>
                </a:r>
                <a:endParaRPr sz="14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829" name="Google Shape;1829;p134"/>
              <p:cNvSpPr/>
              <p:nvPr/>
            </p:nvSpPr>
            <p:spPr>
              <a:xfrm>
                <a:off x="2172775" y="3781587"/>
                <a:ext cx="786085" cy="402223"/>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a2</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830" name="Google Shape;1830;p134"/>
              <p:cNvCxnSpPr>
                <a:endCxn id="1828" idx="4"/>
              </p:cNvCxnSpPr>
              <p:nvPr/>
            </p:nvCxnSpPr>
            <p:spPr>
              <a:xfrm rot="10800000">
                <a:off x="1091243" y="4140679"/>
                <a:ext cx="487500" cy="491700"/>
              </a:xfrm>
              <a:prstGeom prst="straightConnector1">
                <a:avLst/>
              </a:prstGeom>
              <a:noFill/>
              <a:ln w="19050" cap="flat" cmpd="sng">
                <a:solidFill>
                  <a:schemeClr val="accent1"/>
                </a:solidFill>
                <a:prstDash val="solid"/>
                <a:miter lim="800000"/>
                <a:headEnd type="none" w="sm" len="sm"/>
                <a:tailEnd type="none" w="sm" len="sm"/>
              </a:ln>
            </p:spPr>
          </p:cxnSp>
          <p:cxnSp>
            <p:nvCxnSpPr>
              <p:cNvPr id="1831" name="Google Shape;1831;p134"/>
              <p:cNvCxnSpPr>
                <a:stCxn id="1829" idx="4"/>
              </p:cNvCxnSpPr>
              <p:nvPr/>
            </p:nvCxnSpPr>
            <p:spPr>
              <a:xfrm flipH="1">
                <a:off x="1949618" y="4183810"/>
                <a:ext cx="616200" cy="440100"/>
              </a:xfrm>
              <a:prstGeom prst="straightConnector1">
                <a:avLst/>
              </a:prstGeom>
              <a:noFill/>
              <a:ln w="19050" cap="flat" cmpd="sng">
                <a:solidFill>
                  <a:schemeClr val="accent1"/>
                </a:solidFill>
                <a:prstDash val="solid"/>
                <a:miter lim="800000"/>
                <a:headEnd type="none" w="sm" len="sm"/>
                <a:tailEnd type="none" w="sm" len="sm"/>
              </a:ln>
            </p:spPr>
          </p:cxnSp>
          <p:sp>
            <p:nvSpPr>
              <p:cNvPr id="1832" name="Google Shape;1832;p134"/>
              <p:cNvSpPr/>
              <p:nvPr/>
            </p:nvSpPr>
            <p:spPr>
              <a:xfrm>
                <a:off x="2812692" y="4480717"/>
                <a:ext cx="844909" cy="841781"/>
              </a:xfrm>
              <a:prstGeom prst="diamond">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R</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833" name="Google Shape;1833;p134"/>
              <p:cNvSpPr/>
              <p:nvPr/>
            </p:nvSpPr>
            <p:spPr>
              <a:xfrm>
                <a:off x="4241190" y="4629525"/>
                <a:ext cx="836762" cy="543465"/>
              </a:xfrm>
              <a:prstGeom prst="rect">
                <a:avLst/>
              </a:prstGeom>
              <a:noFill/>
              <a:ln w="1905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834" name="Google Shape;1834;p134"/>
              <p:cNvSpPr/>
              <p:nvPr/>
            </p:nvSpPr>
            <p:spPr>
              <a:xfrm>
                <a:off x="3394209" y="3770045"/>
                <a:ext cx="884583" cy="379308"/>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u="sng">
                    <a:solidFill>
                      <a:srgbClr val="C00000"/>
                    </a:solidFill>
                    <a:latin typeface="Balthazar" panose="02000506070000020004"/>
                    <a:ea typeface="Balthazar" panose="02000506070000020004"/>
                    <a:cs typeface="Balthazar" panose="02000506070000020004"/>
                    <a:sym typeface="Balthazar" panose="02000506070000020004"/>
                  </a:rPr>
                  <a:t>b1</a:t>
                </a:r>
                <a:endParaRPr sz="1400" b="1" u="sng">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835" name="Google Shape;1835;p134"/>
              <p:cNvSpPr/>
              <p:nvPr/>
            </p:nvSpPr>
            <p:spPr>
              <a:xfrm>
                <a:off x="5015946" y="3810444"/>
                <a:ext cx="835332" cy="384897"/>
              </a:xfrm>
              <a:prstGeom prst="ellipse">
                <a:avLst/>
              </a:prstGeom>
              <a:solidFill>
                <a:srgbClr val="FBE4D4"/>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b2</a:t>
                </a:r>
                <a:endParaRPr sz="1400" b="1">
                  <a:solidFill>
                    <a:srgbClr val="C00000"/>
                  </a:solidFill>
                  <a:latin typeface="Balthazar" panose="02000506070000020004"/>
                  <a:ea typeface="Balthazar" panose="02000506070000020004"/>
                  <a:cs typeface="Balthazar" panose="02000506070000020004"/>
                  <a:sym typeface="Balthazar" panose="02000506070000020004"/>
                </a:endParaRPr>
              </a:p>
            </p:txBody>
          </p:sp>
          <p:cxnSp>
            <p:nvCxnSpPr>
              <p:cNvPr id="1836" name="Google Shape;1836;p134"/>
              <p:cNvCxnSpPr/>
              <p:nvPr/>
            </p:nvCxnSpPr>
            <p:spPr>
              <a:xfrm rot="5400000" flipH="1">
                <a:off x="4011959" y="4103938"/>
                <a:ext cx="454664" cy="539662"/>
              </a:xfrm>
              <a:prstGeom prst="straightConnector1">
                <a:avLst/>
              </a:prstGeom>
              <a:noFill/>
              <a:ln w="19050" cap="flat" cmpd="sng">
                <a:solidFill>
                  <a:schemeClr val="accent1"/>
                </a:solidFill>
                <a:prstDash val="solid"/>
                <a:miter lim="800000"/>
                <a:headEnd type="none" w="sm" len="sm"/>
                <a:tailEnd type="none" w="sm" len="sm"/>
              </a:ln>
            </p:spPr>
          </p:cxnSp>
          <p:cxnSp>
            <p:nvCxnSpPr>
              <p:cNvPr id="1837" name="Google Shape;1837;p134"/>
              <p:cNvCxnSpPr>
                <a:stCxn id="1835" idx="4"/>
              </p:cNvCxnSpPr>
              <p:nvPr/>
            </p:nvCxnSpPr>
            <p:spPr>
              <a:xfrm flipH="1">
                <a:off x="4779012" y="4195341"/>
                <a:ext cx="654600" cy="399900"/>
              </a:xfrm>
              <a:prstGeom prst="straightConnector1">
                <a:avLst/>
              </a:prstGeom>
              <a:noFill/>
              <a:ln w="19050" cap="flat" cmpd="sng">
                <a:solidFill>
                  <a:schemeClr val="accent1"/>
                </a:solidFill>
                <a:prstDash val="solid"/>
                <a:miter lim="800000"/>
                <a:headEnd type="none" w="sm" len="sm"/>
                <a:tailEnd type="none" w="sm" len="sm"/>
              </a:ln>
            </p:spPr>
          </p:cxnSp>
          <p:cxnSp>
            <p:nvCxnSpPr>
              <p:cNvPr id="1838" name="Google Shape;1838;p134"/>
              <p:cNvCxnSpPr>
                <a:stCxn id="1832" idx="1"/>
                <a:endCxn id="1827" idx="3"/>
              </p:cNvCxnSpPr>
              <p:nvPr/>
            </p:nvCxnSpPr>
            <p:spPr>
              <a:xfrm rot="10800000">
                <a:off x="2199792" y="4895608"/>
                <a:ext cx="612900" cy="6000"/>
              </a:xfrm>
              <a:prstGeom prst="straightConnector1">
                <a:avLst/>
              </a:prstGeom>
              <a:noFill/>
              <a:ln w="19050" cap="flat" cmpd="sng">
                <a:solidFill>
                  <a:srgbClr val="C00000"/>
                </a:solidFill>
                <a:prstDash val="solid"/>
                <a:miter lim="800000"/>
                <a:headEnd type="none" w="sm" len="sm"/>
                <a:tailEnd type="triangle" w="med" len="med"/>
              </a:ln>
            </p:spPr>
          </p:cxnSp>
          <p:cxnSp>
            <p:nvCxnSpPr>
              <p:cNvPr id="1839" name="Google Shape;1839;p134"/>
              <p:cNvCxnSpPr>
                <a:endCxn id="1825" idx="3"/>
              </p:cNvCxnSpPr>
              <p:nvPr/>
            </p:nvCxnSpPr>
            <p:spPr>
              <a:xfrm flipH="1">
                <a:off x="3735074" y="4904577"/>
                <a:ext cx="450000" cy="2400"/>
              </a:xfrm>
              <a:prstGeom prst="straightConnector1">
                <a:avLst/>
              </a:prstGeom>
              <a:noFill/>
              <a:ln w="19050" cap="flat" cmpd="sng">
                <a:solidFill>
                  <a:srgbClr val="C00000"/>
                </a:solidFill>
                <a:prstDash val="solid"/>
                <a:miter lim="800000"/>
                <a:headEnd type="triangle" w="med" len="med"/>
                <a:tailEnd type="none" w="sm" len="sm"/>
              </a:ln>
            </p:spPr>
          </p:cxnSp>
          <p:sp>
            <p:nvSpPr>
              <p:cNvPr id="1840" name="Google Shape;1840;p134"/>
              <p:cNvSpPr txBox="1"/>
              <p:nvPr/>
            </p:nvSpPr>
            <p:spPr>
              <a:xfrm>
                <a:off x="2242867" y="4558837"/>
                <a:ext cx="293298" cy="417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m</a:t>
                </a:r>
                <a:endParaRPr sz="1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841" name="Google Shape;1841;p134"/>
              <p:cNvSpPr txBox="1"/>
              <p:nvPr/>
            </p:nvSpPr>
            <p:spPr>
              <a:xfrm>
                <a:off x="3836284" y="4577751"/>
                <a:ext cx="2932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m</a:t>
                </a:r>
                <a:endParaRPr sz="1800">
                  <a:solidFill>
                    <a:srgbClr val="FF0000"/>
                  </a:solidFill>
                  <a:latin typeface="Balthazar" panose="02000506070000020004"/>
                  <a:ea typeface="Balthazar" panose="02000506070000020004"/>
                  <a:cs typeface="Balthazar" panose="02000506070000020004"/>
                  <a:sym typeface="Balthazar" panose="02000506070000020004"/>
                </a:endParaRPr>
              </a:p>
            </p:txBody>
          </p:sp>
        </p:gr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845" name="Shape 1845"/>
        <p:cNvGrpSpPr/>
        <p:nvPr/>
      </p:nvGrpSpPr>
      <p:grpSpPr>
        <a:xfrm>
          <a:off x="0" y="0"/>
          <a:ext cx="0" cy="0"/>
          <a:chOff x="0" y="0"/>
          <a:chExt cx="0" cy="0"/>
        </a:xfrm>
      </p:grpSpPr>
      <p:sp>
        <p:nvSpPr>
          <p:cNvPr id="1846" name="Google Shape;1846;p135"/>
          <p:cNvSpPr txBox="1"/>
          <p:nvPr>
            <p:ph type="body" idx="1"/>
          </p:nvPr>
        </p:nvSpPr>
        <p:spPr>
          <a:xfrm>
            <a:off x="207034" y="1414732"/>
            <a:ext cx="11146766" cy="49084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Guidelines for Subqueries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Enclose subqueries in parentheses.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Place subqueries on the right side of the comparison operator.</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 not add an ORDER BY clause to a subquery.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 single-row operators with single-row subqueries.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 multiple-row operators with multiple-row subqueries</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Single-Row Subqueries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Return only one row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 single-row comparison operators (ie; relational operators)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Multiple-Row Subqueries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Return more than one row</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 multiple-row comparison operators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847" name="Google Shape;1847;p13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848" name="Google Shape;1848;p13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849" name="Google Shape;1849;p13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50" name="Google Shape;1850;p135"/>
          <p:cNvSpPr/>
          <p:nvPr/>
        </p:nvSpPr>
        <p:spPr>
          <a:xfrm>
            <a:off x="0" y="0"/>
            <a:ext cx="1115395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S-14-15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Lab 6: Nested Queries on sample exercise commands to the sample 	  exercises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854" name="Shape 1854"/>
        <p:cNvGrpSpPr/>
        <p:nvPr/>
      </p:nvGrpSpPr>
      <p:grpSpPr>
        <a:xfrm>
          <a:off x="0" y="0"/>
          <a:ext cx="0" cy="0"/>
          <a:chOff x="0" y="0"/>
          <a:chExt cx="0" cy="0"/>
        </a:xfrm>
      </p:grpSpPr>
      <p:sp>
        <p:nvSpPr>
          <p:cNvPr id="1855" name="Google Shape;1855;p136"/>
          <p:cNvSpPr txBox="1"/>
          <p:nvPr>
            <p:ph type="body" idx="1"/>
          </p:nvPr>
        </p:nvSpPr>
        <p:spPr>
          <a:xfrm>
            <a:off x="189781" y="1233577"/>
            <a:ext cx="11826816" cy="507661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Answer the following queries using EMP table</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Q1) List the name of the employees whose salary is greater than that of employee with empno 7566.</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Q2) List the name of the employees whose job is equal to the job of employee with empno 7369 and salary is greater than that of employee with empno 7876.</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Q3) List the ename, job, sal of the employee who get minimum salary in the company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Q4) List deptno &amp; min(salary) department wise, only if min(sal) is greater than the min(sal) of deptno 20.</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Q5) List empno, ename, job of the employees whose job is not a ‘CLERK’ and whose salary is less than at least one of the salaries of the employees whose job is ‘CLERK’.</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Q6) List empno, ename, job of the employees whose salary is greater than the average salary of each department.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856" name="Google Shape;1856;p13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857" name="Google Shape;1857;p13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858" name="Google Shape;1858;p13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59" name="Google Shape;1859;p136"/>
          <p:cNvSpPr/>
          <p:nvPr/>
        </p:nvSpPr>
        <p:spPr>
          <a:xfrm>
            <a:off x="0" y="0"/>
            <a:ext cx="1115395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S-14-15	SLO-1 &amp; SLO-2 :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Lab 6: Nested Queries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863" name="Shape 1863"/>
        <p:cNvGrpSpPr/>
        <p:nvPr/>
      </p:nvGrpSpPr>
      <p:grpSpPr>
        <a:xfrm>
          <a:off x="0" y="0"/>
          <a:ext cx="0" cy="0"/>
          <a:chOff x="0" y="0"/>
          <a:chExt cx="0" cy="0"/>
        </a:xfrm>
      </p:grpSpPr>
      <p:sp>
        <p:nvSpPr>
          <p:cNvPr id="1864" name="Google Shape;1864;p137"/>
          <p:cNvSpPr txBox="1"/>
          <p:nvPr>
            <p:ph type="body" idx="1"/>
          </p:nvPr>
        </p:nvSpPr>
        <p:spPr>
          <a:xfrm>
            <a:off x="370936" y="1319842"/>
            <a:ext cx="10982864" cy="494293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Q7) Display the name, dept. no, salary, and commission of any employee whose salary and commission matches both the commission and salary of any employee in department 30.</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Q8) List ename sal, deptno, average salary of the dept where he/she works, if salary of the employee is greater than his/her department average salary.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Q9) List ename, job, sal of the employees whose salary is equal to any one of the salary of the employee ‘SCOTT’ and ‘WARD’.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Q10) List ename, job, sal of the employees whose salary and job is equal to the employee ‘FORD’.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Q11) List ename, job, deptno, sal of the employees whose job is same as ‘JONES’ and salary is greater than the employee ‘FORD’.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Q12) List ename, job of the employees who work in deptno 10 and his/her job is any one of the job in the department ‘SALES’.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865" name="Google Shape;1865;p13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866" name="Google Shape;1866;p13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867" name="Google Shape;1867;p13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68" name="Google Shape;1868;p137"/>
          <p:cNvSpPr/>
          <p:nvPr/>
        </p:nvSpPr>
        <p:spPr>
          <a:xfrm>
            <a:off x="0" y="0"/>
            <a:ext cx="1115395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S-14-15	SLO-1 &amp; SLO-2 :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Lab 6: Nested Queries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872" name="Shape 1872"/>
        <p:cNvGrpSpPr/>
        <p:nvPr/>
      </p:nvGrpSpPr>
      <p:grpSpPr>
        <a:xfrm>
          <a:off x="0" y="0"/>
          <a:ext cx="0" cy="0"/>
          <a:chOff x="0" y="0"/>
          <a:chExt cx="0" cy="0"/>
        </a:xfrm>
      </p:grpSpPr>
      <p:sp>
        <p:nvSpPr>
          <p:cNvPr id="1873" name="Google Shape;1873;p138"/>
          <p:cNvSpPr txBox="1"/>
          <p:nvPr>
            <p:ph type="body" idx="1"/>
          </p:nvPr>
        </p:nvSpPr>
        <p:spPr>
          <a:xfrm>
            <a:off x="4331898" y="2830123"/>
            <a:ext cx="2577860" cy="62906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FF"/>
              </a:buClr>
              <a:buSzPts val="2800"/>
              <a:buNone/>
            </a:pPr>
            <a:r>
              <a:rPr lang="en-US">
                <a:solidFill>
                  <a:srgbClr val="0000FF"/>
                </a:solidFill>
                <a:latin typeface="Balthazar" panose="02000506070000020004"/>
                <a:ea typeface="Balthazar" panose="02000506070000020004"/>
                <a:cs typeface="Balthazar" panose="02000506070000020004"/>
                <a:sym typeface="Balthazar" panose="02000506070000020004"/>
              </a:rPr>
              <a:t>THANK YOU</a:t>
            </a:r>
            <a:endParaRPr>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1874" name="Google Shape;1874;p13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875" name="Google Shape;1875;p13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876" name="Google Shape;1876;p13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14"/>
          <p:cNvSpPr txBox="1"/>
          <p:nvPr>
            <p:ph type="body" idx="1"/>
          </p:nvPr>
        </p:nvSpPr>
        <p:spPr>
          <a:xfrm>
            <a:off x="311989" y="906432"/>
            <a:ext cx="10515600" cy="46662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Normalization </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Normalization is a method to design a relational database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 process to avoid redundant information and also inability to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0"/>
              </a:spcBef>
              <a:spcAft>
                <a:spcPts val="0"/>
              </a:spcAft>
              <a:buClr>
                <a:srgbClr val="C00000"/>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represent certain information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used to design a good database without redundant information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most common approach is to use functional dependencies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several normal forms are available , each normal forms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0"/>
              </a:spcBef>
              <a:spcAft>
                <a:spcPts val="0"/>
              </a:spcAft>
              <a:buClr>
                <a:srgbClr val="C00000"/>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designed using various functional dependencies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0"/>
              </a:spcBef>
              <a:spcAft>
                <a:spcPts val="0"/>
              </a:spcAft>
              <a:buClr>
                <a:schemeClr val="dk1"/>
              </a:buClr>
              <a:buSzPts val="2800"/>
              <a:buNone/>
            </a:pPr>
            <a:r>
              <a:rPr lang="en-US"/>
              <a:t>  </a:t>
            </a:r>
            <a:endParaRPr lang="en-US"/>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p:txBody>
      </p:sp>
      <p:sp>
        <p:nvSpPr>
          <p:cNvPr id="213" name="Google Shape;213;p1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14" name="Google Shape;214;p1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15" name="Google Shape;215;p1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16" name="Google Shape;216;p14"/>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5"/>
          <p:cNvSpPr txBox="1"/>
          <p:nvPr>
            <p:ph type="body" idx="1"/>
          </p:nvPr>
        </p:nvSpPr>
        <p:spPr>
          <a:xfrm>
            <a:off x="363748" y="80291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Entity – Relationship (E-R) Model is the overall logical structure of database design about a particular enterprise or domain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100000"/>
              </a:lnSpc>
              <a:spcBef>
                <a:spcPts val="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E-R model is very useful in mapping the meaning and interactions of real world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enterprises to conceptual schema</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0"/>
              </a:spcBef>
              <a:spcAft>
                <a:spcPts val="0"/>
              </a:spcAft>
              <a:buClr>
                <a:srgbClr val="C00000"/>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E-R Model is widely used model in database design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E-R Model employs three basic concepts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Entity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Relationship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22" name="Google Shape;222;p1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23" name="Google Shape;223;p1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24" name="Google Shape;224;p1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25" name="Google Shape;225;p15"/>
          <p:cNvSpPr txBox="1"/>
          <p:nvPr/>
        </p:nvSpPr>
        <p:spPr>
          <a:xfrm>
            <a:off x="0" y="138023"/>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16"/>
          <p:cNvSpPr txBox="1"/>
          <p:nvPr>
            <p:ph type="body" idx="1"/>
          </p:nvPr>
        </p:nvSpPr>
        <p:spPr>
          <a:xfrm>
            <a:off x="355119" y="958192"/>
            <a:ext cx="11031747"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Entity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Any object in the real world is an entity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 each faculty in an university is an entity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has a set of properties called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values stored in one or more attributes will identify an entity uniquely in an entity sets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 faculty_id is an attribute hold a unique value of a faculty, similarly the student_Register_no is unique for all students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31" name="Google Shape;231;p1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32" name="Google Shape;232;p1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33" name="Google Shape;233;p1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34" name="Google Shape;234;p16"/>
          <p:cNvSpPr txBox="1"/>
          <p:nvPr/>
        </p:nvSpPr>
        <p:spPr>
          <a:xfrm>
            <a:off x="0" y="19840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17"/>
          <p:cNvSpPr txBox="1"/>
          <p:nvPr>
            <p:ph type="body" idx="1"/>
          </p:nvPr>
        </p:nvSpPr>
        <p:spPr>
          <a:xfrm>
            <a:off x="838200" y="1173192"/>
            <a:ext cx="10515600" cy="48005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Entity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set is a set of entities of the same type that shares the same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set of people who are faculties at a given university, can be defined as entity set “faculty”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Similarly the entity set “student” represent all the students in the university.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entity sets do not need to be disjoint.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we can create an entity set called “person” can have faculty entity , student entity, both or neither.</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40" name="Google Shape;240;p1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41" name="Google Shape;241;p1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42" name="Google Shape;242;p1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3" name="Google Shape;243;p17"/>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18"/>
          <p:cNvSpPr txBox="1"/>
          <p:nvPr>
            <p:ph type="body" idx="1"/>
          </p:nvPr>
        </p:nvSpPr>
        <p:spPr>
          <a:xfrm>
            <a:off x="327804" y="715992"/>
            <a:ext cx="11352362" cy="57710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are descriptive properties possessed by each member of an entity set.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entity is represented by a set of attributes.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attribute of an entity set will store the similar information.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entity must have its own value for each attribute.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Possible attributes for faculty entity set are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 ( unique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faculty_dept</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faculty_salary</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etc.,</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49" name="Google Shape;249;p1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50" name="Google Shape;250;p1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51" name="Google Shape;251;p1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2" name="Google Shape;252;p18"/>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19"/>
          <p:cNvSpPr txBox="1"/>
          <p:nvPr>
            <p:ph type="body" idx="1"/>
          </p:nvPr>
        </p:nvSpPr>
        <p:spPr>
          <a:xfrm>
            <a:off x="838200" y="854015"/>
            <a:ext cx="10515600" cy="5451894"/>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Values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entity has a value for each attribute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instance , the particular faculty entity may have the following values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 	 = 100186</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	 = ‘Nantha’</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 dept	 = ‘Computing Technologies’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faculty_salary 	 = 123456</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 	 = 9999955555</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faculty_id attribute is used to identity the faculty uniquely , because there is a possibility for more number of faculties will have the same name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general the university use to assign unique id for faculty and students (Reg. No)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327660" algn="l" rtl="0">
              <a:lnSpc>
                <a:spcPct val="90000"/>
              </a:lnSpc>
              <a:spcBef>
                <a:spcPts val="500"/>
              </a:spcBef>
              <a:spcAft>
                <a:spcPts val="0"/>
              </a:spcAft>
              <a:buClr>
                <a:srgbClr val="C00000"/>
              </a:buClr>
              <a:buSzPct val="1000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457200" algn="l" rtl="0">
              <a:lnSpc>
                <a:spcPct val="90000"/>
              </a:lnSpc>
              <a:spcBef>
                <a:spcPts val="500"/>
              </a:spcBef>
              <a:spcAft>
                <a:spcPts val="0"/>
              </a:spcAft>
              <a:buClr>
                <a:srgbClr val="C00000"/>
              </a:buClr>
              <a:buSzPct val="1000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58" name="Google Shape;258;p1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59" name="Google Shape;259;p1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60" name="Google Shape;260;p1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61" name="Google Shape;261;p19"/>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
          <p:cNvSpPr txBox="1"/>
          <p:nvPr>
            <p:ph type="title" idx="4294967295"/>
          </p:nvPr>
        </p:nvSpPr>
        <p:spPr>
          <a:xfrm>
            <a:off x="0" y="0"/>
            <a:ext cx="10515600" cy="46363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Balthazar" panose="02000506070000020004"/>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Outline of the Presentation</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p:nvPr>
            <p:ph type="body" idx="1"/>
          </p:nvPr>
        </p:nvSpPr>
        <p:spPr>
          <a:xfrm>
            <a:off x="257254" y="458394"/>
            <a:ext cx="11539470" cy="50470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 	SLO-1 :Database Design</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SLO-2 :Design process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S-2 	SLO-1 &amp; SLO-2: Entity Relationship Model</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S-3	SLO-1 &amp; SLO2 : ER diagram</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 4-5	SLO-1 &amp; SLO-2 : Lab4 : Inbuilt functions in SQL on sample exercise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S-6	SLO-1 &amp; SLO-2 : Keys , Attributes and Constraints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S-7	SLO-1 &amp; SLO-2 : Mapping Cardinality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S-8	SLO-1 &amp; SLO-2 : Extended ER - Generalization, Specialization and Aggregation</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0"/>
              </a:spcBef>
              <a:spcAft>
                <a:spcPts val="0"/>
              </a:spcAft>
              <a:buClr>
                <a:schemeClr val="dk1"/>
              </a:buClr>
              <a:buSzPts val="600"/>
              <a:buNone/>
            </a:pPr>
            <a:endParaRPr sz="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S-9-10	SLO-1 &amp; SLO-2 : Lab 5: Construct a ER Model for the application to be constructed to a</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Database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S-11	SLO-1 : ER Diagram Issues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SLO-2 : Weak Entity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S-12	SLO-1 &amp; SLO-2 : Relational Model</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S-13	SLO-1 &amp; SLO-2 : Conversion of ER to Relational Table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S-14-15	SLO-1 &amp; SLO-2 : Lab 6: Nested Queries on sample exercise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1" name="Google Shape;101;p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2" name="Google Shape;102;p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3" name="Google Shape;103;p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20"/>
          <p:cNvSpPr txBox="1"/>
          <p:nvPr>
            <p:ph type="body" idx="1"/>
          </p:nvPr>
        </p:nvSpPr>
        <p:spPr>
          <a:xfrm>
            <a:off x="562154" y="785004"/>
            <a:ext cx="11118011" cy="570206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database for a university may include a number of entity sets.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 to keeping track of faculty and students , the university also has the information about courses.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entity set has the following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course_id</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course_title</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department_id</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credits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a real setting , university database may keep more number of entity sets.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67" name="Google Shape;267;p2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68" name="Google Shape;268;p2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69" name="Google Shape;269;p2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0" name="Google Shape;270;p20"/>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21"/>
          <p:cNvSpPr txBox="1"/>
          <p:nvPr>
            <p:ph type="body" idx="1"/>
          </p:nvPr>
        </p:nvSpPr>
        <p:spPr>
          <a:xfrm>
            <a:off x="320614" y="76841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Entity sets faculty and student</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276" name="Google Shape;276;p2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77" name="Google Shape;277;p2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78" name="Google Shape;278;p2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9" name="Google Shape;279;p21"/>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280" name="Google Shape;280;p21"/>
          <p:cNvGraphicFramePr/>
          <p:nvPr/>
        </p:nvGraphicFramePr>
        <p:xfrm>
          <a:off x="970951" y="1763463"/>
          <a:ext cx="3000000" cy="3000000"/>
        </p:xfrm>
        <a:graphic>
          <a:graphicData uri="http://schemas.openxmlformats.org/drawingml/2006/table">
            <a:tbl>
              <a:tblPr firstRow="1" bandRow="1">
                <a:noFill/>
                <a:tableStyleId>{A93E7CC2-067E-4454-A0F7-20907F6D55E8}</a:tableStyleId>
              </a:tblPr>
              <a:tblGrid>
                <a:gridCol w="1133850"/>
                <a:gridCol w="1457900"/>
              </a:tblGrid>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Nantha</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Murugan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100199</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Ganesh</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100201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Senthil</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Pradeep</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100212</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Sivakumar</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100300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Chirsty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bl>
          </a:graphicData>
        </a:graphic>
      </p:graphicFrame>
      <p:graphicFrame>
        <p:nvGraphicFramePr>
          <p:cNvPr id="281" name="Google Shape;281;p21"/>
          <p:cNvGraphicFramePr/>
          <p:nvPr/>
        </p:nvGraphicFramePr>
        <p:xfrm>
          <a:off x="4403829" y="1267078"/>
          <a:ext cx="5788325" cy="3708500"/>
        </p:xfrm>
        <a:graphic>
          <a:graphicData uri="http://schemas.openxmlformats.org/drawingml/2006/table">
            <a:tbl>
              <a:tblPr firstRow="1" bandRow="1">
                <a:noFill/>
                <a:tableStyleId>{A93E7CC2-067E-4454-A0F7-20907F6D55E8}</a:tableStyleId>
              </a:tblPr>
              <a:tblGrid>
                <a:gridCol w="2594425"/>
                <a:gridCol w="3193900"/>
              </a:tblGrid>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Koduru siva gowtham reddy</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RA1911003010003</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Abhinav ranjan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RA1911003010004</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Venkata rakesh chowdary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RA1911003010005</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Avi tewari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RA1911003010006</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Jayesh jayanandan</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RA1911003010007</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Ajay samuel victor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RA1911003010008</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M p nanda</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RA1911003010009</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Harshil bhandari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Dhanush jayakrishnan nair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Rachana komanduri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bl>
          </a:graphicData>
        </a:graphic>
      </p:graphicFrame>
      <p:sp>
        <p:nvSpPr>
          <p:cNvPr id="282" name="Google Shape;282;p21"/>
          <p:cNvSpPr txBox="1"/>
          <p:nvPr/>
        </p:nvSpPr>
        <p:spPr>
          <a:xfrm>
            <a:off x="905773" y="4528868"/>
            <a:ext cx="30106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Entity set : Faculty</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83" name="Google Shape;283;p21"/>
          <p:cNvSpPr txBox="1"/>
          <p:nvPr/>
        </p:nvSpPr>
        <p:spPr>
          <a:xfrm>
            <a:off x="6596332" y="5647427"/>
            <a:ext cx="30106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Entity set : Student</a:t>
            </a:r>
            <a:endParaRPr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22"/>
          <p:cNvSpPr txBox="1"/>
          <p:nvPr>
            <p:ph type="body" idx="1"/>
          </p:nvPr>
        </p:nvSpPr>
        <p:spPr>
          <a:xfrm>
            <a:off x="319177" y="810882"/>
            <a:ext cx="11637033" cy="55554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Relationship Sets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relationship is an association among several entities.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 we can define a relationship counselor that associates faculty Nantha with the student Abhinav ranjan</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realtionship specifies that Nantha is a counselor to student Abhinav ranjan.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relationship set is a set of relationships of the same type.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Formally, it is a mathematical relation on n ≥ 2 (possibly nondistinct) entity sets.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E1, E2,..., En are entity sets, then a relationship set R is a subset of</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{(e1,e2,...,en) | e1 ∈ E1,e2 ∈ E2,...,en ∈ En}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where (e1,e2,...,en) is a relationship.</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89" name="Google Shape;289;p2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90" name="Google Shape;290;p2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91" name="Google Shape;291;p2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92" name="Google Shape;292;p22"/>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23"/>
          <p:cNvSpPr txBox="1"/>
          <p:nvPr>
            <p:ph type="body" idx="1"/>
          </p:nvPr>
        </p:nvSpPr>
        <p:spPr>
          <a:xfrm>
            <a:off x="362310" y="776378"/>
            <a:ext cx="10965611" cy="499897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two entity sets Faculty and Student  ( Ref : Slide No 21)</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define the relationship set counselor to denote the association between faculty and students.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 figure represents this association</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98" name="Google Shape;298;p2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99" name="Google Shape;299;p2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00" name="Google Shape;300;p2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1" name="Google Shape;301;p23"/>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302" name="Google Shape;302;p23"/>
          <p:cNvGraphicFramePr/>
          <p:nvPr/>
        </p:nvGraphicFramePr>
        <p:xfrm>
          <a:off x="1134851" y="2557048"/>
          <a:ext cx="3000000" cy="3000000"/>
        </p:xfrm>
        <a:graphic>
          <a:graphicData uri="http://schemas.openxmlformats.org/drawingml/2006/table">
            <a:tbl>
              <a:tblPr firstRow="1" bandRow="1">
                <a:noFill/>
                <a:tableStyleId>{A93E7CC2-067E-4454-A0F7-20907F6D55E8}</a:tableStyleId>
              </a:tblPr>
              <a:tblGrid>
                <a:gridCol w="1133850"/>
                <a:gridCol w="1457900"/>
              </a:tblGrid>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Nantha</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Murugan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100199</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Ganesh</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100201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Senthil</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Pradeep</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100212</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Sivakumar</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100300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Chirsty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bl>
          </a:graphicData>
        </a:graphic>
      </p:graphicFrame>
      <p:graphicFrame>
        <p:nvGraphicFramePr>
          <p:cNvPr id="303" name="Google Shape;303;p23"/>
          <p:cNvGraphicFramePr/>
          <p:nvPr/>
        </p:nvGraphicFramePr>
        <p:xfrm>
          <a:off x="5365629" y="2493788"/>
          <a:ext cx="5788325" cy="3708500"/>
        </p:xfrm>
        <a:graphic>
          <a:graphicData uri="http://schemas.openxmlformats.org/drawingml/2006/table">
            <a:tbl>
              <a:tblPr firstRow="1" bandRow="1">
                <a:noFill/>
                <a:tableStyleId>{A93E7CC2-067E-4454-A0F7-20907F6D55E8}</a:tableStyleId>
              </a:tblPr>
              <a:tblGrid>
                <a:gridCol w="2594425"/>
                <a:gridCol w="3193900"/>
              </a:tblGrid>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Koduru siva gowtham reddy</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RA1911003010003</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Abhinav ranjan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RA1911003010004</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Venkata rakesh chowdary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RA1911003010005</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Avi tewari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RA1911003010006</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Jayesh jayanandan</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RA1911003010007</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Ajay samuel victor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RA1911003010008</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M p nanda</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RA1911003010009</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Harshil bhandari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Dhanush jayakrishnan nair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Rachana komanduri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bl>
          </a:graphicData>
        </a:graphic>
      </p:graphicFrame>
      <p:cxnSp>
        <p:nvCxnSpPr>
          <p:cNvPr id="304" name="Google Shape;304;p23"/>
          <p:cNvCxnSpPr/>
          <p:nvPr/>
        </p:nvCxnSpPr>
        <p:spPr>
          <a:xfrm>
            <a:off x="3726611" y="2751826"/>
            <a:ext cx="1639019" cy="336431"/>
          </a:xfrm>
          <a:prstGeom prst="straightConnector1">
            <a:avLst/>
          </a:prstGeom>
          <a:noFill/>
          <a:ln w="19050" cap="flat" cmpd="sng">
            <a:solidFill>
              <a:srgbClr val="00B050"/>
            </a:solidFill>
            <a:prstDash val="solid"/>
            <a:miter lim="800000"/>
            <a:headEnd type="none" w="sm" len="sm"/>
            <a:tailEnd type="none" w="sm" len="sm"/>
          </a:ln>
        </p:spPr>
      </p:cxnSp>
      <p:cxnSp>
        <p:nvCxnSpPr>
          <p:cNvPr id="305" name="Google Shape;305;p23"/>
          <p:cNvCxnSpPr/>
          <p:nvPr/>
        </p:nvCxnSpPr>
        <p:spPr>
          <a:xfrm>
            <a:off x="3715109" y="3128513"/>
            <a:ext cx="1639019" cy="336431"/>
          </a:xfrm>
          <a:prstGeom prst="straightConnector1">
            <a:avLst/>
          </a:prstGeom>
          <a:noFill/>
          <a:ln w="19050" cap="flat" cmpd="sng">
            <a:solidFill>
              <a:schemeClr val="accent2"/>
            </a:solidFill>
            <a:prstDash val="solid"/>
            <a:miter lim="800000"/>
            <a:headEnd type="none" w="sm" len="sm"/>
            <a:tailEnd type="none" w="sm" len="sm"/>
          </a:ln>
        </p:spPr>
      </p:cxnSp>
      <p:cxnSp>
        <p:nvCxnSpPr>
          <p:cNvPr id="306" name="Google Shape;306;p23"/>
          <p:cNvCxnSpPr/>
          <p:nvPr/>
        </p:nvCxnSpPr>
        <p:spPr>
          <a:xfrm rot="10800000" flipH="1">
            <a:off x="3769743" y="2734575"/>
            <a:ext cx="1630393" cy="17251"/>
          </a:xfrm>
          <a:prstGeom prst="straightConnector1">
            <a:avLst/>
          </a:prstGeom>
          <a:noFill/>
          <a:ln w="19050" cap="flat" cmpd="sng">
            <a:solidFill>
              <a:srgbClr val="00B050"/>
            </a:solidFill>
            <a:prstDash val="solid"/>
            <a:miter lim="800000"/>
            <a:headEnd type="none" w="sm" len="sm"/>
            <a:tailEnd type="none" w="sm" len="sm"/>
          </a:ln>
        </p:spPr>
      </p:cxnSp>
      <p:cxnSp>
        <p:nvCxnSpPr>
          <p:cNvPr id="307" name="Google Shape;307;p23"/>
          <p:cNvCxnSpPr/>
          <p:nvPr/>
        </p:nvCxnSpPr>
        <p:spPr>
          <a:xfrm>
            <a:off x="3700732" y="3140015"/>
            <a:ext cx="1690778" cy="681486"/>
          </a:xfrm>
          <a:prstGeom prst="straightConnector1">
            <a:avLst/>
          </a:prstGeom>
          <a:noFill/>
          <a:ln w="19050" cap="flat" cmpd="sng">
            <a:solidFill>
              <a:schemeClr val="accent2"/>
            </a:solidFill>
            <a:prstDash val="solid"/>
            <a:miter lim="800000"/>
            <a:headEnd type="none" w="sm" len="sm"/>
            <a:tailEnd type="none" w="sm" len="sm"/>
          </a:ln>
        </p:spPr>
      </p:cxnSp>
      <p:cxnSp>
        <p:nvCxnSpPr>
          <p:cNvPr id="308" name="Google Shape;308;p23"/>
          <p:cNvCxnSpPr/>
          <p:nvPr/>
        </p:nvCxnSpPr>
        <p:spPr>
          <a:xfrm>
            <a:off x="3697856" y="3577087"/>
            <a:ext cx="1685027" cy="632604"/>
          </a:xfrm>
          <a:prstGeom prst="straightConnector1">
            <a:avLst/>
          </a:prstGeom>
          <a:noFill/>
          <a:ln w="19050" cap="flat" cmpd="sng">
            <a:solidFill>
              <a:schemeClr val="accent4"/>
            </a:solidFill>
            <a:prstDash val="solid"/>
            <a:miter lim="800000"/>
            <a:headEnd type="none" w="sm" len="sm"/>
            <a:tailEnd type="none" w="sm" len="sm"/>
          </a:ln>
        </p:spPr>
      </p:cxnSp>
      <p:cxnSp>
        <p:nvCxnSpPr>
          <p:cNvPr id="309" name="Google Shape;309;p23"/>
          <p:cNvCxnSpPr/>
          <p:nvPr/>
        </p:nvCxnSpPr>
        <p:spPr>
          <a:xfrm>
            <a:off x="3712233" y="3919268"/>
            <a:ext cx="1670650" cy="1342845"/>
          </a:xfrm>
          <a:prstGeom prst="straightConnector1">
            <a:avLst/>
          </a:prstGeom>
          <a:noFill/>
          <a:ln w="19050" cap="flat" cmpd="sng">
            <a:solidFill>
              <a:srgbClr val="548135"/>
            </a:solidFill>
            <a:prstDash val="solid"/>
            <a:miter lim="800000"/>
            <a:headEnd type="none" w="sm" len="sm"/>
            <a:tailEnd type="none" w="sm" len="sm"/>
          </a:ln>
        </p:spPr>
      </p:cxnSp>
      <p:cxnSp>
        <p:nvCxnSpPr>
          <p:cNvPr id="310" name="Google Shape;310;p23"/>
          <p:cNvCxnSpPr/>
          <p:nvPr/>
        </p:nvCxnSpPr>
        <p:spPr>
          <a:xfrm>
            <a:off x="3735238" y="4304581"/>
            <a:ext cx="1633267" cy="572220"/>
          </a:xfrm>
          <a:prstGeom prst="straightConnector1">
            <a:avLst/>
          </a:prstGeom>
          <a:noFill/>
          <a:ln w="19050" cap="flat" cmpd="sng">
            <a:solidFill>
              <a:srgbClr val="00B0F0"/>
            </a:solidFill>
            <a:prstDash val="solid"/>
            <a:miter lim="800000"/>
            <a:headEnd type="none" w="sm" len="sm"/>
            <a:tailEnd type="none" w="sm" len="sm"/>
          </a:ln>
        </p:spPr>
      </p:cxnSp>
      <p:cxnSp>
        <p:nvCxnSpPr>
          <p:cNvPr id="311" name="Google Shape;311;p23"/>
          <p:cNvCxnSpPr/>
          <p:nvPr/>
        </p:nvCxnSpPr>
        <p:spPr>
          <a:xfrm>
            <a:off x="3735238" y="4295955"/>
            <a:ext cx="1639019" cy="258792"/>
          </a:xfrm>
          <a:prstGeom prst="straightConnector1">
            <a:avLst/>
          </a:prstGeom>
          <a:noFill/>
          <a:ln w="19050" cap="flat" cmpd="sng">
            <a:solidFill>
              <a:srgbClr val="00B0F0"/>
            </a:solidFill>
            <a:prstDash val="solid"/>
            <a:miter lim="800000"/>
            <a:headEnd type="none" w="sm" len="sm"/>
            <a:tailEnd type="none" w="sm" len="sm"/>
          </a:ln>
        </p:spPr>
      </p:cxnSp>
      <p:cxnSp>
        <p:nvCxnSpPr>
          <p:cNvPr id="312" name="Google Shape;312;p23"/>
          <p:cNvCxnSpPr/>
          <p:nvPr/>
        </p:nvCxnSpPr>
        <p:spPr>
          <a:xfrm>
            <a:off x="3715109" y="4595003"/>
            <a:ext cx="1667774" cy="1063925"/>
          </a:xfrm>
          <a:prstGeom prst="straightConnector1">
            <a:avLst/>
          </a:prstGeom>
          <a:noFill/>
          <a:ln w="19050" cap="flat" cmpd="sng">
            <a:solidFill>
              <a:srgbClr val="7030A0"/>
            </a:solidFill>
            <a:prstDash val="solid"/>
            <a:miter lim="800000"/>
            <a:headEnd type="none" w="sm" len="sm"/>
            <a:tailEnd type="none" w="sm" len="sm"/>
          </a:ln>
        </p:spPr>
      </p:cxnSp>
      <p:cxnSp>
        <p:nvCxnSpPr>
          <p:cNvPr id="313" name="Google Shape;313;p23"/>
          <p:cNvCxnSpPr/>
          <p:nvPr/>
        </p:nvCxnSpPr>
        <p:spPr>
          <a:xfrm>
            <a:off x="3720860" y="4911305"/>
            <a:ext cx="1627517" cy="1084053"/>
          </a:xfrm>
          <a:prstGeom prst="straightConnector1">
            <a:avLst/>
          </a:prstGeom>
          <a:noFill/>
          <a:ln w="19050" cap="flat" cmpd="sng">
            <a:solidFill>
              <a:srgbClr val="C00000"/>
            </a:solidFill>
            <a:prstDash val="solid"/>
            <a:miter lim="800000"/>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4"/>
          <p:cNvSpPr txBox="1"/>
          <p:nvPr>
            <p:ph type="body" idx="1"/>
          </p:nvPr>
        </p:nvSpPr>
        <p:spPr>
          <a:xfrm>
            <a:off x="517585" y="836762"/>
            <a:ext cx="11214339" cy="571931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association between entity sets is referred to as participation.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entity sets E1, E2,..., En participate in relationship set R.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relationship instance in an E-R schema represents an association between the named entities in the real-world enterprise that is being modeled.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explain this, the individual faculty entity Nantha, who has faculty_id 100186, and the student entity Abhinav ranjan who has student_regno RA1911003010003 participate in a relationship instance counselor.</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relationship instance represents that in the university, the faculty Nantha is counseling student Abhinav ranjan.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0000FF"/>
              </a:buClr>
              <a:buSzPct val="1000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19" name="Google Shape;319;p2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20" name="Google Shape;320;p2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21" name="Google Shape;321;p2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22" name="Google Shape;322;p24"/>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25"/>
          <p:cNvSpPr txBox="1"/>
          <p:nvPr>
            <p:ph type="body" idx="1"/>
          </p:nvPr>
        </p:nvSpPr>
        <p:spPr>
          <a:xfrm>
            <a:off x="362309" y="750498"/>
            <a:ext cx="11455880" cy="5909094"/>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function that an entity plays in a relationship is called that entity’s </a:t>
            </a: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role</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Since entity sets participating in a relationship set are generally distinct, roles are implicit and are not usually specified.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same entity set participates in a relationship set more than once, in different roles.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this type of relationship set, sometimes called a </a:t>
            </a: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recursive relationship set</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explicit role names are necessary to specify how an entity participates in a relationship instance.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“course” entity set, which contains all about the courses offered in the university.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course C2 , has a prerequisite course C1</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relationship set prereq that is modeled by pairs of course entities.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All relationships of prereq are characterized by (C1,C2) pairs, but (C2,C1) pairs are excluded </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28" name="Google Shape;328;p2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29" name="Google Shape;329;p2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30" name="Google Shape;330;p2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1" name="Google Shape;331;p25"/>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26"/>
          <p:cNvSpPr txBox="1"/>
          <p:nvPr>
            <p:ph type="body" idx="1"/>
          </p:nvPr>
        </p:nvSpPr>
        <p:spPr>
          <a:xfrm>
            <a:off x="441384" y="974784"/>
            <a:ext cx="11437189" cy="5020573"/>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50000"/>
              </a:lnSpc>
              <a:spcBef>
                <a:spcPts val="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relationship may also have attributes called descriptive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a relationship set “counselor” with entity sets Faculty and Student.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 date can be associate with that relationship to specify the date when the faculty became the counselor of a student.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advisor relationship among the entities corresponding to faculty  Nantha and student Abhinav ranjan  has the value “3 Jan 2022” for attribute date, which means that Nantha became Abhinav ranjan’s  counselor on 3 Jan 2022.</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37" name="Google Shape;337;p2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38" name="Google Shape;338;p2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39" name="Google Shape;339;p2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40" name="Google Shape;340;p26"/>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27"/>
          <p:cNvSpPr/>
          <p:nvPr/>
        </p:nvSpPr>
        <p:spPr>
          <a:xfrm>
            <a:off x="3605854" y="2053090"/>
            <a:ext cx="1820173" cy="3907766"/>
          </a:xfrm>
          <a:prstGeom prst="ellipse">
            <a:avLst/>
          </a:prstGeom>
          <a:solidFill>
            <a:schemeClr val="lt1"/>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02 Jan 2002</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03 Jan 2022</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rgbClr val="0000FF"/>
                </a:solidFill>
                <a:latin typeface="Calibri" panose="020F0502020204030204"/>
                <a:ea typeface="Calibri" panose="020F0502020204030204"/>
                <a:cs typeface="Calibri" panose="020F0502020204030204"/>
                <a:sym typeface="Calibri" panose="020F0502020204030204"/>
              </a:rPr>
              <a:t>10 Jan 2022</a:t>
            </a:r>
            <a:endParaRPr lang="en-US" sz="1800">
              <a:solidFill>
                <a:srgbClr val="0000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rgbClr val="0000FF"/>
              </a:solidFill>
              <a:latin typeface="Calibri" panose="020F0502020204030204"/>
              <a:ea typeface="Calibri" panose="020F0502020204030204"/>
              <a:cs typeface="Calibri" panose="020F0502020204030204"/>
              <a:sym typeface="Calibri" panose="020F0502020204030204"/>
            </a:endParaRPr>
          </a:p>
        </p:txBody>
      </p:sp>
      <p:sp>
        <p:nvSpPr>
          <p:cNvPr id="346" name="Google Shape;346;p27"/>
          <p:cNvSpPr txBox="1"/>
          <p:nvPr>
            <p:ph type="body" idx="1"/>
          </p:nvPr>
        </p:nvSpPr>
        <p:spPr>
          <a:xfrm>
            <a:off x="389627" y="75115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 figure shows the relationship set counselor with a descriptive attribute date.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 Nantha counsel two students with two different counseling dates</a:t>
            </a:r>
            <a:r>
              <a:rPr lang="en-US"/>
              <a:t>.</a:t>
            </a:r>
            <a:endParaRPr lang="en-US"/>
          </a:p>
        </p:txBody>
      </p:sp>
      <p:sp>
        <p:nvSpPr>
          <p:cNvPr id="347" name="Google Shape;347;p2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48" name="Google Shape;348;p2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49" name="Google Shape;349;p2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350" name="Google Shape;350;p27"/>
          <p:cNvGraphicFramePr/>
          <p:nvPr/>
        </p:nvGraphicFramePr>
        <p:xfrm>
          <a:off x="254999" y="2470788"/>
          <a:ext cx="3000000" cy="3000000"/>
        </p:xfrm>
        <a:graphic>
          <a:graphicData uri="http://schemas.openxmlformats.org/drawingml/2006/table">
            <a:tbl>
              <a:tblPr firstRow="1" bandRow="1">
                <a:noFill/>
                <a:tableStyleId>{A93E7CC2-067E-4454-A0F7-20907F6D55E8}</a:tableStyleId>
              </a:tblPr>
              <a:tblGrid>
                <a:gridCol w="1133850"/>
                <a:gridCol w="1457900"/>
              </a:tblGrid>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100186</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Nantha</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100181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Murugan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100199</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Ganesh</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100201</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Senthil</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Pradeep</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100212</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Sivakumar</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r h="37085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100300</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Chirsty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BBD6EE"/>
                    </a:solidFill>
                  </a:tcPr>
                </a:tc>
              </a:tr>
            </a:tbl>
          </a:graphicData>
        </a:graphic>
      </p:graphicFrame>
      <p:graphicFrame>
        <p:nvGraphicFramePr>
          <p:cNvPr id="351" name="Google Shape;351;p27"/>
          <p:cNvGraphicFramePr/>
          <p:nvPr/>
        </p:nvGraphicFramePr>
        <p:xfrm>
          <a:off x="6185099" y="2364398"/>
          <a:ext cx="5788325" cy="3708500"/>
        </p:xfrm>
        <a:graphic>
          <a:graphicData uri="http://schemas.openxmlformats.org/drawingml/2006/table">
            <a:tbl>
              <a:tblPr firstRow="1" bandRow="1">
                <a:noFill/>
                <a:tableStyleId>{A93E7CC2-067E-4454-A0F7-20907F6D55E8}</a:tableStyleId>
              </a:tblPr>
              <a:tblGrid>
                <a:gridCol w="2594425"/>
                <a:gridCol w="3193900"/>
              </a:tblGrid>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Koduru siva gowtham reddy</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RA1911003010003</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Abhinav ranjan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RA1911003010004</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Venkata rakesh chowdary .</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RA1911003010005</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Avi tewari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RA1911003010006</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Jayesh jayanandan</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RA1911003010007</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Ajay samuel victor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RA1911003010008</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M p nanda</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RA1911003010009</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Harshil bhandari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RA1911003010011</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Dhanush jayakrishnan nair</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r h="370850">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RA1911003010012</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c>
                  <a:txBody>
                    <a:bodyPr/>
                    <a:lstStyle/>
                    <a:p>
                      <a:pPr marL="0" marR="0" lvl="0" indent="0" algn="l" rtl="0">
                        <a:spcBef>
                          <a:spcPts val="0"/>
                        </a:spcBef>
                        <a:spcAft>
                          <a:spcPts val="0"/>
                        </a:spcAft>
                        <a:buNone/>
                      </a:pPr>
                      <a:r>
                        <a:rPr lang="en-US"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Rachana komanduri</a:t>
                      </a:r>
                      <a:endParaRPr sz="1600" b="0" i="0" u="none" strike="noStrik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7625" marR="7625" marT="7625" marB="0" anchor="ctr">
                    <a:solidFill>
                      <a:srgbClr val="FBE4D4"/>
                    </a:solidFill>
                  </a:tcPr>
                </a:tc>
              </a:tr>
            </a:tbl>
          </a:graphicData>
        </a:graphic>
      </p:graphicFrame>
      <p:cxnSp>
        <p:nvCxnSpPr>
          <p:cNvPr id="352" name="Google Shape;352;p27"/>
          <p:cNvCxnSpPr/>
          <p:nvPr/>
        </p:nvCxnSpPr>
        <p:spPr>
          <a:xfrm>
            <a:off x="2846759" y="2665566"/>
            <a:ext cx="1095513" cy="241540"/>
          </a:xfrm>
          <a:prstGeom prst="straightConnector1">
            <a:avLst/>
          </a:prstGeom>
          <a:noFill/>
          <a:ln w="19050" cap="flat" cmpd="sng">
            <a:solidFill>
              <a:srgbClr val="00B050"/>
            </a:solidFill>
            <a:prstDash val="solid"/>
            <a:miter lim="800000"/>
            <a:headEnd type="none" w="sm" len="sm"/>
            <a:tailEnd type="none" w="sm" len="sm"/>
          </a:ln>
        </p:spPr>
      </p:cxnSp>
      <p:cxnSp>
        <p:nvCxnSpPr>
          <p:cNvPr id="353" name="Google Shape;353;p27"/>
          <p:cNvCxnSpPr/>
          <p:nvPr/>
        </p:nvCxnSpPr>
        <p:spPr>
          <a:xfrm>
            <a:off x="2835257" y="3042253"/>
            <a:ext cx="1460698" cy="235789"/>
          </a:xfrm>
          <a:prstGeom prst="straightConnector1">
            <a:avLst/>
          </a:prstGeom>
          <a:noFill/>
          <a:ln w="19050" cap="flat" cmpd="sng">
            <a:solidFill>
              <a:schemeClr val="accent2"/>
            </a:solidFill>
            <a:prstDash val="solid"/>
            <a:miter lim="800000"/>
            <a:headEnd type="none" w="sm" len="sm"/>
            <a:tailEnd type="none" w="sm" len="sm"/>
          </a:ln>
        </p:spPr>
      </p:cxnSp>
      <p:cxnSp>
        <p:nvCxnSpPr>
          <p:cNvPr id="354" name="Google Shape;354;p27"/>
          <p:cNvCxnSpPr/>
          <p:nvPr/>
        </p:nvCxnSpPr>
        <p:spPr>
          <a:xfrm>
            <a:off x="2889891" y="2665568"/>
            <a:ext cx="1086886" cy="25878"/>
          </a:xfrm>
          <a:prstGeom prst="straightConnector1">
            <a:avLst/>
          </a:prstGeom>
          <a:noFill/>
          <a:ln w="19050" cap="flat" cmpd="sng">
            <a:solidFill>
              <a:srgbClr val="00B050"/>
            </a:solidFill>
            <a:prstDash val="solid"/>
            <a:miter lim="800000"/>
            <a:headEnd type="none" w="sm" len="sm"/>
            <a:tailEnd type="none" w="sm" len="sm"/>
          </a:ln>
        </p:spPr>
      </p:cxnSp>
      <p:cxnSp>
        <p:nvCxnSpPr>
          <p:cNvPr id="355" name="Google Shape;355;p27"/>
          <p:cNvCxnSpPr/>
          <p:nvPr/>
        </p:nvCxnSpPr>
        <p:spPr>
          <a:xfrm>
            <a:off x="2820880" y="3053755"/>
            <a:ext cx="1526833" cy="483079"/>
          </a:xfrm>
          <a:prstGeom prst="straightConnector1">
            <a:avLst/>
          </a:prstGeom>
          <a:noFill/>
          <a:ln w="19050" cap="flat" cmpd="sng">
            <a:solidFill>
              <a:schemeClr val="accent2"/>
            </a:solidFill>
            <a:prstDash val="solid"/>
            <a:miter lim="800000"/>
            <a:headEnd type="none" w="sm" len="sm"/>
            <a:tailEnd type="none" w="sm" len="sm"/>
          </a:ln>
        </p:spPr>
      </p:cxnSp>
      <p:cxnSp>
        <p:nvCxnSpPr>
          <p:cNvPr id="356" name="Google Shape;356;p27"/>
          <p:cNvCxnSpPr/>
          <p:nvPr/>
        </p:nvCxnSpPr>
        <p:spPr>
          <a:xfrm>
            <a:off x="2841008" y="4825045"/>
            <a:ext cx="1144396" cy="324929"/>
          </a:xfrm>
          <a:prstGeom prst="straightConnector1">
            <a:avLst/>
          </a:prstGeom>
          <a:noFill/>
          <a:ln w="19050" cap="flat" cmpd="sng">
            <a:solidFill>
              <a:srgbClr val="C00000"/>
            </a:solidFill>
            <a:prstDash val="solid"/>
            <a:miter lim="800000"/>
            <a:headEnd type="none" w="sm" len="sm"/>
            <a:tailEnd type="none" w="sm" len="sm"/>
          </a:ln>
        </p:spPr>
      </p:cxnSp>
      <p:cxnSp>
        <p:nvCxnSpPr>
          <p:cNvPr id="357" name="Google Shape;357;p27"/>
          <p:cNvCxnSpPr/>
          <p:nvPr/>
        </p:nvCxnSpPr>
        <p:spPr>
          <a:xfrm rot="10800000" flipH="1">
            <a:off x="5095378" y="2596555"/>
            <a:ext cx="1081135" cy="83390"/>
          </a:xfrm>
          <a:prstGeom prst="straightConnector1">
            <a:avLst/>
          </a:prstGeom>
          <a:noFill/>
          <a:ln w="19050" cap="flat" cmpd="sng">
            <a:solidFill>
              <a:srgbClr val="00B050"/>
            </a:solidFill>
            <a:prstDash val="solid"/>
            <a:miter lim="800000"/>
            <a:headEnd type="none" w="sm" len="sm"/>
            <a:tailEnd type="none" w="sm" len="sm"/>
          </a:ln>
        </p:spPr>
      </p:cxnSp>
      <p:cxnSp>
        <p:nvCxnSpPr>
          <p:cNvPr id="358" name="Google Shape;358;p27"/>
          <p:cNvCxnSpPr/>
          <p:nvPr/>
        </p:nvCxnSpPr>
        <p:spPr>
          <a:xfrm>
            <a:off x="5069498" y="2921483"/>
            <a:ext cx="1055257" cy="54634"/>
          </a:xfrm>
          <a:prstGeom prst="straightConnector1">
            <a:avLst/>
          </a:prstGeom>
          <a:noFill/>
          <a:ln w="19050" cap="flat" cmpd="sng">
            <a:solidFill>
              <a:srgbClr val="00B050"/>
            </a:solidFill>
            <a:prstDash val="solid"/>
            <a:miter lim="800000"/>
            <a:headEnd type="none" w="sm" len="sm"/>
            <a:tailEnd type="none" w="sm" len="sm"/>
          </a:ln>
        </p:spPr>
      </p:cxnSp>
      <p:cxnSp>
        <p:nvCxnSpPr>
          <p:cNvPr id="359" name="Google Shape;359;p27"/>
          <p:cNvCxnSpPr/>
          <p:nvPr/>
        </p:nvCxnSpPr>
        <p:spPr>
          <a:xfrm>
            <a:off x="4574917" y="3237786"/>
            <a:ext cx="1549838" cy="74762"/>
          </a:xfrm>
          <a:prstGeom prst="straightConnector1">
            <a:avLst/>
          </a:prstGeom>
          <a:noFill/>
          <a:ln w="19050" cap="flat" cmpd="sng">
            <a:solidFill>
              <a:schemeClr val="accent2"/>
            </a:solidFill>
            <a:prstDash val="solid"/>
            <a:miter lim="800000"/>
            <a:headEnd type="none" w="sm" len="sm"/>
            <a:tailEnd type="none" w="sm" len="sm"/>
          </a:ln>
        </p:spPr>
      </p:cxnSp>
      <p:cxnSp>
        <p:nvCxnSpPr>
          <p:cNvPr id="360" name="Google Shape;360;p27"/>
          <p:cNvCxnSpPr/>
          <p:nvPr/>
        </p:nvCxnSpPr>
        <p:spPr>
          <a:xfrm>
            <a:off x="4646805" y="3499453"/>
            <a:ext cx="1486576" cy="192657"/>
          </a:xfrm>
          <a:prstGeom prst="straightConnector1">
            <a:avLst/>
          </a:prstGeom>
          <a:noFill/>
          <a:ln w="19050" cap="flat" cmpd="sng">
            <a:solidFill>
              <a:schemeClr val="accent2"/>
            </a:solidFill>
            <a:prstDash val="solid"/>
            <a:miter lim="800000"/>
            <a:headEnd type="none" w="sm" len="sm"/>
            <a:tailEnd type="none" w="sm" len="sm"/>
          </a:ln>
        </p:spPr>
      </p:cxnSp>
      <p:cxnSp>
        <p:nvCxnSpPr>
          <p:cNvPr id="361" name="Google Shape;361;p27"/>
          <p:cNvCxnSpPr/>
          <p:nvPr/>
        </p:nvCxnSpPr>
        <p:spPr>
          <a:xfrm>
            <a:off x="5020616" y="5141347"/>
            <a:ext cx="1155897" cy="698740"/>
          </a:xfrm>
          <a:prstGeom prst="straightConnector1">
            <a:avLst/>
          </a:prstGeom>
          <a:noFill/>
          <a:ln w="19050" cap="flat" cmpd="sng">
            <a:solidFill>
              <a:srgbClr val="C00000"/>
            </a:solidFill>
            <a:prstDash val="solid"/>
            <a:miter lim="800000"/>
            <a:headEnd type="none" w="sm" len="sm"/>
            <a:tailEnd type="none" w="sm" len="sm"/>
          </a:ln>
        </p:spPr>
      </p:cxnSp>
      <p:sp>
        <p:nvSpPr>
          <p:cNvPr id="362" name="Google Shape;362;p27"/>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28"/>
          <p:cNvSpPr txBox="1"/>
          <p:nvPr>
            <p:ph type="body" idx="1"/>
          </p:nvPr>
        </p:nvSpPr>
        <p:spPr>
          <a:xfrm>
            <a:off x="457200" y="879895"/>
            <a:ext cx="10689566" cy="481782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Binary relationship set</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entity set involves in two entity sets is known as Binary relationship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2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faculty and student entity sets participate in relationship set counselor.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addition each student must have another faculty who works as department counselor ( Co-ordinator )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Then the faculty and student entity sets may participate in another relationship set, dept counselor.</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68" name="Google Shape;368;p2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69" name="Google Shape;369;p2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70" name="Google Shape;370;p2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71" name="Google Shape;371;p28"/>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75" name="Shape 375"/>
        <p:cNvGrpSpPr/>
        <p:nvPr/>
      </p:nvGrpSpPr>
      <p:grpSpPr>
        <a:xfrm>
          <a:off x="0" y="0"/>
          <a:ext cx="0" cy="0"/>
          <a:chOff x="0" y="0"/>
          <a:chExt cx="0" cy="0"/>
        </a:xfrm>
      </p:grpSpPr>
      <p:sp>
        <p:nvSpPr>
          <p:cNvPr id="376" name="Google Shape;376;p29"/>
          <p:cNvSpPr txBox="1"/>
          <p:nvPr>
            <p:ph type="body" idx="1"/>
          </p:nvPr>
        </p:nvSpPr>
        <p:spPr>
          <a:xfrm>
            <a:off x="372373" y="724618"/>
            <a:ext cx="11368177" cy="571931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Attributes </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6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each attribute, there is a set of permitted values, called the domain, or value set, of that attribute.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6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the domain attribute of student_regno might be the set of all text strings of a certain length.</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6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Similarly the domain attribute of dept_name might be strings from the set                            </a:t>
            </a:r>
            <a:r>
              <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CSE,IT, MECH,ECE, EEE, BT,….}</a:t>
            </a:r>
            <a:endPar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6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attribute of an entity set is a function that maps from the entity set into a domain.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6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set may have several attributes, Each entity is described by a set of ( Attribute, Data Value) Pairs.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6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 A particular ,the Faculty entity may be described by a set                                </a:t>
            </a:r>
            <a:r>
              <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(faculty_id, 100186), (faculty_name, Nantha), (dept_name, cse), (salary, 123456)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77" name="Google Shape;377;p2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78" name="Google Shape;378;p2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79" name="Google Shape;379;p2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80" name="Google Shape;380;p29"/>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body" idx="1"/>
          </p:nvPr>
        </p:nvSpPr>
        <p:spPr>
          <a:xfrm>
            <a:off x="682925" y="1182478"/>
            <a:ext cx="1083334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Database systems are developed to manage large amount of 	information of a specific domain and related domain.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Database design involves the design database schema.</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complete design of the database of application 	environment based on the requirements given by the 	environment/business.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database design to be thoroughly discussed and designed 	by both database designer / developer and authorities from 	the 	enterprise (domain).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9" name="Google Shape;109;p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0" name="Google Shape;110;p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1" name="Google Shape;111;p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2" name="Google Shape;112;p3"/>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SLO-1 : Database Design</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30"/>
          <p:cNvSpPr txBox="1"/>
          <p:nvPr>
            <p:ph type="body" idx="1"/>
          </p:nvPr>
        </p:nvSpPr>
        <p:spPr>
          <a:xfrm>
            <a:off x="405442" y="750498"/>
            <a:ext cx="10948358" cy="522326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Attribute types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Simple 	: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Values can not be divided into subparts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 Faculty_salary, Dept_name, etc.,</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Attributes like salary, deptname can’t be divided further</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Composite	: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Values can be divided into subparts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 Faculty_name, Faculty_address</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Faculty_name can be divided into first_name, 					middle_name, last_name</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Faculty_address can be divided into Door_no, 					Street_name, City_name, State_name, Pincode</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p>
        </p:txBody>
      </p:sp>
      <p:sp>
        <p:nvSpPr>
          <p:cNvPr id="386" name="Google Shape;386;p3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87" name="Google Shape;387;p3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88" name="Google Shape;388;p3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89" name="Google Shape;389;p30"/>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graphicFrame>
        <p:nvGraphicFramePr>
          <p:cNvPr id="394" name="Google Shape;394;p31"/>
          <p:cNvGraphicFramePr/>
          <p:nvPr/>
        </p:nvGraphicFramePr>
        <p:xfrm>
          <a:off x="560724" y="1145864"/>
          <a:ext cx="11335100" cy="4746000"/>
        </p:xfrm>
        <a:graphic>
          <a:graphicData uri="http://schemas.openxmlformats.org/drawingml/2006/table">
            <a:tbl>
              <a:tblPr firstRow="1" bandRow="1">
                <a:noFill/>
                <a:tableStyleId>{A93E7CC2-067E-4454-A0F7-20907F6D55E8}</a:tableStyleId>
              </a:tblPr>
              <a:tblGrid>
                <a:gridCol w="1846050"/>
                <a:gridCol w="9489050"/>
              </a:tblGrid>
              <a:tr h="601425">
                <a:tc>
                  <a:txBody>
                    <a:bodyPr/>
                    <a:lstStyle/>
                    <a:p>
                      <a:pPr marL="0" marR="0" lvl="0" indent="0" algn="ctr"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Types of Values</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c>
                  <a:txBody>
                    <a:bodyPr/>
                    <a:lstStyle/>
                    <a:p>
                      <a:pPr marL="0" marR="0" lvl="0" indent="0" algn="ctr"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Description</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646925">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Single value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Only one value can be stored </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 Faculty_id, DOB</a:t>
                      </a:r>
                      <a:endParaRPr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62750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Multiple value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More values are possible</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 Faculty_Phone_no</a:t>
                      </a:r>
                      <a:endParaRPr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187610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Derived value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values which is derived from existing value</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 AGE</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values keep on changing is not advisable to store in the database</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Normally the values will be derived from existing value of another attribute.</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AGE will be changing continuously.</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It can be derived from DOB ( DOB never change)  </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Clr>
                          <a:schemeClr val="dk1"/>
                        </a:buClr>
                        <a:buSzPts val="1800"/>
                        <a:buFont typeface="Arial" panose="020B0604020202020204"/>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9940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Null value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solidFill>
                      <a:srgbClr val="FBE4D4"/>
                    </a:solidFill>
                  </a:tcPr>
                </a:tc>
                <a:tc>
                  <a:txBody>
                    <a:bodyPr/>
                    <a:lstStyle/>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NULL values are unknown undeclared </a:t>
                      </a:r>
                      <a:endPar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14300" algn="l" rtl="0">
                        <a:lnSpc>
                          <a:spcPct val="100000"/>
                        </a:lnSpc>
                        <a:spcBef>
                          <a:spcPts val="0"/>
                        </a:spcBef>
                        <a:spcAft>
                          <a:spcPts val="0"/>
                        </a:spcAft>
                        <a:buClr>
                          <a:srgbClr val="C00000"/>
                        </a:buClr>
                        <a:buSzPts val="1800"/>
                        <a:buFont typeface="Arial" panose="020B0604020202020204"/>
                        <a:buChar char="•"/>
                      </a:pPr>
                      <a:r>
                        <a:rPr lang="en-US"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An attribute does not have a value for a particular entity in an entity set</a:t>
                      </a:r>
                      <a:endParaRPr sz="18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395" name="Google Shape;395;p3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96" name="Google Shape;396;p3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97" name="Google Shape;397;p3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98" name="Google Shape;398;p31"/>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sp>
        <p:nvSpPr>
          <p:cNvPr id="403" name="Google Shape;403;p32"/>
          <p:cNvSpPr txBox="1"/>
          <p:nvPr>
            <p:ph type="body" idx="1"/>
          </p:nvPr>
        </p:nvSpPr>
        <p:spPr>
          <a:xfrm>
            <a:off x="812321" y="1216984"/>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Constraints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E-R enterprise schema may define certain constraints to which the contents of a database must conform.</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is achieved using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Mapping Cardinalities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Participation Constraints</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04" name="Google Shape;404;p3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05" name="Google Shape;405;p3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06" name="Google Shape;406;p3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07" name="Google Shape;407;p32"/>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11" name="Shape 411"/>
        <p:cNvGrpSpPr/>
        <p:nvPr/>
      </p:nvGrpSpPr>
      <p:grpSpPr>
        <a:xfrm>
          <a:off x="0" y="0"/>
          <a:ext cx="0" cy="0"/>
          <a:chOff x="0" y="0"/>
          <a:chExt cx="0" cy="0"/>
        </a:xfrm>
      </p:grpSpPr>
      <p:sp>
        <p:nvSpPr>
          <p:cNvPr id="412" name="Google Shape;412;p33"/>
          <p:cNvSpPr txBox="1"/>
          <p:nvPr>
            <p:ph type="body" idx="1"/>
          </p:nvPr>
        </p:nvSpPr>
        <p:spPr>
          <a:xfrm>
            <a:off x="363747" y="733245"/>
            <a:ext cx="11221528" cy="5788325"/>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Mapping Cardinalities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Mapping cardinalities, or cardinality ratios, express the number of entities to which another entity can be associated via a relationship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Mapping cardinalities are most useful in describing binary relationship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a binary relationship set “Assign” between entity sets Programmer and Project the mapping cardinality must be one of the following.</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One-to-One (1:1)</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One-to-Many (1:M)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Many-to-One (M:1)</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Many-to-Many (M:M)</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13" name="Google Shape;413;p3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14" name="Google Shape;414;p3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15" name="Google Shape;415;p3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16" name="Google Shape;416;p33"/>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20" name="Shape 420"/>
        <p:cNvGrpSpPr/>
        <p:nvPr/>
      </p:nvGrpSpPr>
      <p:grpSpPr>
        <a:xfrm>
          <a:off x="0" y="0"/>
          <a:ext cx="0" cy="0"/>
          <a:chOff x="0" y="0"/>
          <a:chExt cx="0" cy="0"/>
        </a:xfrm>
      </p:grpSpPr>
      <p:sp>
        <p:nvSpPr>
          <p:cNvPr id="421" name="Google Shape;421;p34"/>
          <p:cNvSpPr/>
          <p:nvPr/>
        </p:nvSpPr>
        <p:spPr>
          <a:xfrm>
            <a:off x="3407442" y="3398787"/>
            <a:ext cx="1992692" cy="2915729"/>
          </a:xfrm>
          <a:prstGeom prst="ellipse">
            <a:avLst/>
          </a:prstGeom>
          <a:solidFill>
            <a:srgbClr val="DDEAF6"/>
          </a:solid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22" name="Google Shape;422;p34"/>
          <p:cNvSpPr txBox="1"/>
          <p:nvPr>
            <p:ph type="body" idx="1"/>
          </p:nvPr>
        </p:nvSpPr>
        <p:spPr>
          <a:xfrm>
            <a:off x="286111" y="664893"/>
            <a:ext cx="10515600" cy="2319847"/>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Mapping Cardinalities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One-to-One (1:1)</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in Programmer is associated with at most one entity in Project, and an entity in Project is associated with at most one entity in Programmer.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 figure depicts 1:1 mapping cardinality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423" name="Google Shape;423;p3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24" name="Google Shape;424;p3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25" name="Google Shape;425;p3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26" name="Google Shape;426;p34"/>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427" name="Google Shape;427;p34"/>
          <p:cNvSpPr txBox="1"/>
          <p:nvPr/>
        </p:nvSpPr>
        <p:spPr>
          <a:xfrm>
            <a:off x="3804250" y="3873235"/>
            <a:ext cx="1259456"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Programmer1</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28" name="Google Shape;428;p34"/>
          <p:cNvSpPr txBox="1"/>
          <p:nvPr/>
        </p:nvSpPr>
        <p:spPr>
          <a:xfrm>
            <a:off x="3792751" y="4405197"/>
            <a:ext cx="1269050"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Programmer2</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29" name="Google Shape;429;p34"/>
          <p:cNvSpPr txBox="1"/>
          <p:nvPr/>
        </p:nvSpPr>
        <p:spPr>
          <a:xfrm>
            <a:off x="3789874" y="4971665"/>
            <a:ext cx="12714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Programmer3</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30" name="Google Shape;430;p34"/>
          <p:cNvSpPr txBox="1"/>
          <p:nvPr/>
        </p:nvSpPr>
        <p:spPr>
          <a:xfrm>
            <a:off x="3795625" y="5503628"/>
            <a:ext cx="12738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Programmer4</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31" name="Google Shape;431;p34"/>
          <p:cNvSpPr/>
          <p:nvPr/>
        </p:nvSpPr>
        <p:spPr>
          <a:xfrm>
            <a:off x="6251371" y="3387285"/>
            <a:ext cx="1992692" cy="2915729"/>
          </a:xfrm>
          <a:prstGeom prst="ellipse">
            <a:avLst/>
          </a:prstGeom>
          <a:solidFill>
            <a:srgbClr val="F6E0E4"/>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34"/>
          <p:cNvSpPr txBox="1"/>
          <p:nvPr/>
        </p:nvSpPr>
        <p:spPr>
          <a:xfrm>
            <a:off x="6803447" y="4025627"/>
            <a:ext cx="872794"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Project1</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33" name="Google Shape;433;p34"/>
          <p:cNvSpPr txBox="1"/>
          <p:nvPr/>
        </p:nvSpPr>
        <p:spPr>
          <a:xfrm>
            <a:off x="6791948" y="4557589"/>
            <a:ext cx="879442"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Project2</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34" name="Google Shape;434;p34"/>
          <p:cNvSpPr txBox="1"/>
          <p:nvPr/>
        </p:nvSpPr>
        <p:spPr>
          <a:xfrm>
            <a:off x="6789071" y="5124057"/>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Project3</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435" name="Google Shape;435;p34"/>
          <p:cNvCxnSpPr>
            <a:stCxn id="427" idx="3"/>
            <a:endCxn id="432" idx="1"/>
          </p:cNvCxnSpPr>
          <p:nvPr/>
        </p:nvCxnSpPr>
        <p:spPr>
          <a:xfrm>
            <a:off x="5063706" y="4011735"/>
            <a:ext cx="1739700" cy="152400"/>
          </a:xfrm>
          <a:prstGeom prst="straightConnector1">
            <a:avLst/>
          </a:prstGeom>
          <a:noFill/>
          <a:ln w="28575" cap="flat" cmpd="sng">
            <a:solidFill>
              <a:srgbClr val="548135"/>
            </a:solidFill>
            <a:prstDash val="solid"/>
            <a:miter lim="800000"/>
            <a:headEnd type="none" w="sm" len="sm"/>
            <a:tailEnd type="none" w="sm" len="sm"/>
          </a:ln>
        </p:spPr>
      </p:cxnSp>
      <p:cxnSp>
        <p:nvCxnSpPr>
          <p:cNvPr id="436" name="Google Shape;436;p34"/>
          <p:cNvCxnSpPr>
            <a:stCxn id="428" idx="3"/>
          </p:cNvCxnSpPr>
          <p:nvPr/>
        </p:nvCxnSpPr>
        <p:spPr>
          <a:xfrm>
            <a:off x="5061801" y="4543697"/>
            <a:ext cx="1721400" cy="152400"/>
          </a:xfrm>
          <a:prstGeom prst="straightConnector1">
            <a:avLst/>
          </a:prstGeom>
          <a:noFill/>
          <a:ln w="28575" cap="flat" cmpd="sng">
            <a:solidFill>
              <a:srgbClr val="548135"/>
            </a:solidFill>
            <a:prstDash val="solid"/>
            <a:miter lim="800000"/>
            <a:headEnd type="none" w="sm" len="sm"/>
            <a:tailEnd type="none" w="sm" len="sm"/>
          </a:ln>
        </p:spPr>
      </p:cxnSp>
      <p:cxnSp>
        <p:nvCxnSpPr>
          <p:cNvPr id="437" name="Google Shape;437;p34"/>
          <p:cNvCxnSpPr/>
          <p:nvPr/>
        </p:nvCxnSpPr>
        <p:spPr>
          <a:xfrm>
            <a:off x="5058925" y="5092912"/>
            <a:ext cx="1721523" cy="152392"/>
          </a:xfrm>
          <a:prstGeom prst="straightConnector1">
            <a:avLst/>
          </a:prstGeom>
          <a:noFill/>
          <a:ln w="28575" cap="flat" cmpd="sng">
            <a:solidFill>
              <a:srgbClr val="548135"/>
            </a:solidFill>
            <a:prstDash val="solid"/>
            <a:miter lim="800000"/>
            <a:headEnd type="none" w="sm" len="sm"/>
            <a:tailEnd type="none" w="sm" len="sm"/>
          </a:ln>
        </p:spPr>
      </p:cxnSp>
      <p:sp>
        <p:nvSpPr>
          <p:cNvPr id="438" name="Google Shape;438;p34"/>
          <p:cNvSpPr txBox="1"/>
          <p:nvPr/>
        </p:nvSpPr>
        <p:spPr>
          <a:xfrm>
            <a:off x="6245525" y="3045125"/>
            <a:ext cx="2493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 Entity Set</a:t>
            </a:r>
            <a:endParaRPr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39" name="Google Shape;439;p34"/>
          <p:cNvSpPr txBox="1"/>
          <p:nvPr/>
        </p:nvSpPr>
        <p:spPr>
          <a:xfrm>
            <a:off x="3183147" y="3024996"/>
            <a:ext cx="26741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 Entity Set</a:t>
            </a:r>
            <a:endParaRPr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40" name="Google Shape;440;p34"/>
          <p:cNvSpPr txBox="1"/>
          <p:nvPr/>
        </p:nvSpPr>
        <p:spPr>
          <a:xfrm rot="204161">
            <a:off x="5270745" y="3862079"/>
            <a:ext cx="13802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rPr>
              <a:t>Relationship Set “Assign”</a:t>
            </a:r>
            <a:endParaRPr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44" name="Shape 444"/>
        <p:cNvGrpSpPr/>
        <p:nvPr/>
      </p:nvGrpSpPr>
      <p:grpSpPr>
        <a:xfrm>
          <a:off x="0" y="0"/>
          <a:ext cx="0" cy="0"/>
          <a:chOff x="0" y="0"/>
          <a:chExt cx="0" cy="0"/>
        </a:xfrm>
      </p:grpSpPr>
      <p:sp>
        <p:nvSpPr>
          <p:cNvPr id="445" name="Google Shape;445;p35"/>
          <p:cNvSpPr txBox="1"/>
          <p:nvPr>
            <p:ph type="body" idx="1"/>
          </p:nvPr>
        </p:nvSpPr>
        <p:spPr>
          <a:xfrm>
            <a:off x="199845" y="759783"/>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Mapping Cardinalities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One-to-Many (1:M)</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One-to-many. An entity in Programmer is associated with any number (zero or more) of entities in Project. An entity in Project, however, can be associated with at most one entity in Programmer.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 figure depicts mapping cardinality 1:M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46" name="Google Shape;446;p3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47" name="Google Shape;447;p3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48" name="Google Shape;448;p3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49" name="Google Shape;449;p35"/>
          <p:cNvSpPr txBox="1"/>
          <p:nvPr/>
        </p:nvSpPr>
        <p:spPr>
          <a:xfrm>
            <a:off x="0" y="155275"/>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450" name="Google Shape;450;p35"/>
          <p:cNvSpPr/>
          <p:nvPr/>
        </p:nvSpPr>
        <p:spPr>
          <a:xfrm>
            <a:off x="3407442" y="3398787"/>
            <a:ext cx="1992692" cy="2915729"/>
          </a:xfrm>
          <a:prstGeom prst="ellipse">
            <a:avLst/>
          </a:prstGeom>
          <a:solidFill>
            <a:srgbClr val="DDEAF6"/>
          </a:solid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51" name="Google Shape;451;p35"/>
          <p:cNvSpPr txBox="1"/>
          <p:nvPr/>
        </p:nvSpPr>
        <p:spPr>
          <a:xfrm>
            <a:off x="3778372" y="4088885"/>
            <a:ext cx="1259456"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Programmer1</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2" name="Google Shape;452;p35"/>
          <p:cNvSpPr txBox="1"/>
          <p:nvPr/>
        </p:nvSpPr>
        <p:spPr>
          <a:xfrm>
            <a:off x="3766873" y="4620847"/>
            <a:ext cx="1269050"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Programmer2</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3" name="Google Shape;453;p35"/>
          <p:cNvSpPr txBox="1"/>
          <p:nvPr/>
        </p:nvSpPr>
        <p:spPr>
          <a:xfrm>
            <a:off x="3763996" y="5187315"/>
            <a:ext cx="12714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Programmer3</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4" name="Google Shape;454;p35"/>
          <p:cNvSpPr/>
          <p:nvPr/>
        </p:nvSpPr>
        <p:spPr>
          <a:xfrm>
            <a:off x="6251371" y="3387285"/>
            <a:ext cx="1992692" cy="2915729"/>
          </a:xfrm>
          <a:prstGeom prst="ellipse">
            <a:avLst/>
          </a:prstGeom>
          <a:solidFill>
            <a:srgbClr val="F6E0E4"/>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35"/>
          <p:cNvSpPr txBox="1"/>
          <p:nvPr/>
        </p:nvSpPr>
        <p:spPr>
          <a:xfrm>
            <a:off x="6820699" y="3663335"/>
            <a:ext cx="872794"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Project1</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6" name="Google Shape;456;p35"/>
          <p:cNvSpPr txBox="1"/>
          <p:nvPr/>
        </p:nvSpPr>
        <p:spPr>
          <a:xfrm>
            <a:off x="6809200" y="4195297"/>
            <a:ext cx="879442"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Project2</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7" name="Google Shape;457;p35"/>
          <p:cNvSpPr txBox="1"/>
          <p:nvPr/>
        </p:nvSpPr>
        <p:spPr>
          <a:xfrm>
            <a:off x="6806323" y="4761765"/>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Project3</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458" name="Google Shape;458;p35"/>
          <p:cNvCxnSpPr>
            <a:stCxn id="451" idx="3"/>
            <a:endCxn id="455" idx="1"/>
          </p:cNvCxnSpPr>
          <p:nvPr/>
        </p:nvCxnSpPr>
        <p:spPr>
          <a:xfrm rot="10800000" flipH="1">
            <a:off x="5037828" y="3801985"/>
            <a:ext cx="1782900" cy="425400"/>
          </a:xfrm>
          <a:prstGeom prst="straightConnector1">
            <a:avLst/>
          </a:prstGeom>
          <a:noFill/>
          <a:ln w="28575" cap="flat" cmpd="sng">
            <a:solidFill>
              <a:srgbClr val="548135"/>
            </a:solidFill>
            <a:prstDash val="solid"/>
            <a:miter lim="800000"/>
            <a:headEnd type="none" w="sm" len="sm"/>
            <a:tailEnd type="none" w="sm" len="sm"/>
          </a:ln>
        </p:spPr>
      </p:cxnSp>
      <p:cxnSp>
        <p:nvCxnSpPr>
          <p:cNvPr id="459" name="Google Shape;459;p35"/>
          <p:cNvCxnSpPr>
            <a:stCxn id="452" idx="3"/>
            <a:endCxn id="457" idx="1"/>
          </p:cNvCxnSpPr>
          <p:nvPr/>
        </p:nvCxnSpPr>
        <p:spPr>
          <a:xfrm>
            <a:off x="5035923" y="4759347"/>
            <a:ext cx="1770300" cy="141000"/>
          </a:xfrm>
          <a:prstGeom prst="straightConnector1">
            <a:avLst/>
          </a:prstGeom>
          <a:noFill/>
          <a:ln w="28575" cap="flat" cmpd="sng">
            <a:solidFill>
              <a:srgbClr val="548135"/>
            </a:solidFill>
            <a:prstDash val="solid"/>
            <a:miter lim="800000"/>
            <a:headEnd type="none" w="sm" len="sm"/>
            <a:tailEnd type="none" w="sm" len="sm"/>
          </a:ln>
        </p:spPr>
      </p:cxnSp>
      <p:cxnSp>
        <p:nvCxnSpPr>
          <p:cNvPr id="460" name="Google Shape;460;p35"/>
          <p:cNvCxnSpPr>
            <a:stCxn id="452" idx="3"/>
            <a:endCxn id="461" idx="1"/>
          </p:cNvCxnSpPr>
          <p:nvPr/>
        </p:nvCxnSpPr>
        <p:spPr>
          <a:xfrm>
            <a:off x="5035923" y="4759347"/>
            <a:ext cx="1793400" cy="612600"/>
          </a:xfrm>
          <a:prstGeom prst="straightConnector1">
            <a:avLst/>
          </a:prstGeom>
          <a:noFill/>
          <a:ln w="28575" cap="flat" cmpd="sng">
            <a:solidFill>
              <a:srgbClr val="548135"/>
            </a:solidFill>
            <a:prstDash val="solid"/>
            <a:miter lim="800000"/>
            <a:headEnd type="none" w="sm" len="sm"/>
            <a:tailEnd type="none" w="sm" len="sm"/>
          </a:ln>
        </p:spPr>
      </p:cxnSp>
      <p:sp>
        <p:nvSpPr>
          <p:cNvPr id="462" name="Google Shape;462;p35"/>
          <p:cNvSpPr txBox="1"/>
          <p:nvPr/>
        </p:nvSpPr>
        <p:spPr>
          <a:xfrm>
            <a:off x="6245525" y="3045125"/>
            <a:ext cx="2493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 Entity Set</a:t>
            </a:r>
            <a:endParaRPr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63" name="Google Shape;463;p35"/>
          <p:cNvSpPr txBox="1"/>
          <p:nvPr/>
        </p:nvSpPr>
        <p:spPr>
          <a:xfrm>
            <a:off x="3183147" y="3024996"/>
            <a:ext cx="26741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 Entity Set</a:t>
            </a:r>
            <a:endParaRPr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64" name="Google Shape;464;p35"/>
          <p:cNvSpPr txBox="1"/>
          <p:nvPr/>
        </p:nvSpPr>
        <p:spPr>
          <a:xfrm rot="-847808">
            <a:off x="5374263" y="3749935"/>
            <a:ext cx="13802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rPr>
              <a:t>Relationship Set “Assign”</a:t>
            </a:r>
            <a:endParaRPr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61" name="Google Shape;461;p35"/>
          <p:cNvSpPr txBox="1"/>
          <p:nvPr/>
        </p:nvSpPr>
        <p:spPr>
          <a:xfrm>
            <a:off x="6829327" y="5233342"/>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Project4</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65" name="Google Shape;465;p35"/>
          <p:cNvSpPr txBox="1"/>
          <p:nvPr/>
        </p:nvSpPr>
        <p:spPr>
          <a:xfrm>
            <a:off x="6843705" y="5773930"/>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Project5</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466" name="Google Shape;466;p35"/>
          <p:cNvCxnSpPr>
            <a:stCxn id="451" idx="3"/>
            <a:endCxn id="456" idx="1"/>
          </p:cNvCxnSpPr>
          <p:nvPr/>
        </p:nvCxnSpPr>
        <p:spPr>
          <a:xfrm>
            <a:off x="5037828" y="4227385"/>
            <a:ext cx="1771500" cy="106500"/>
          </a:xfrm>
          <a:prstGeom prst="straightConnector1">
            <a:avLst/>
          </a:prstGeom>
          <a:noFill/>
          <a:ln w="28575" cap="flat" cmpd="sng">
            <a:solidFill>
              <a:srgbClr val="548135"/>
            </a:solidFill>
            <a:prstDash val="solid"/>
            <a:miter lim="800000"/>
            <a:headEnd type="none" w="sm" len="sm"/>
            <a:tailEnd type="none" w="sm" len="sm"/>
          </a:ln>
        </p:spPr>
      </p:cxnSp>
      <p:cxnSp>
        <p:nvCxnSpPr>
          <p:cNvPr id="467" name="Google Shape;467;p35"/>
          <p:cNvCxnSpPr>
            <a:stCxn id="453" idx="3"/>
            <a:endCxn id="465" idx="1"/>
          </p:cNvCxnSpPr>
          <p:nvPr/>
        </p:nvCxnSpPr>
        <p:spPr>
          <a:xfrm>
            <a:off x="5035445" y="5325815"/>
            <a:ext cx="1808400" cy="586500"/>
          </a:xfrm>
          <a:prstGeom prst="straightConnector1">
            <a:avLst/>
          </a:prstGeom>
          <a:noFill/>
          <a:ln w="28575" cap="flat" cmpd="sng">
            <a:solidFill>
              <a:srgbClr val="548135"/>
            </a:solidFill>
            <a:prstDash val="solid"/>
            <a:miter lim="800000"/>
            <a:headEnd type="none" w="sm" len="sm"/>
            <a:tailEnd type="none" w="sm" len="sm"/>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p36"/>
          <p:cNvSpPr txBox="1"/>
          <p:nvPr>
            <p:ph type="body" idx="1"/>
          </p:nvPr>
        </p:nvSpPr>
        <p:spPr>
          <a:xfrm>
            <a:off x="294736" y="725278"/>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Mapping Cardinalities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Many-to-One (M:1)</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in Programmer is associated with at most one entity in Project. An entity in Project, however, can be associated with any number (zero or more) of entities in Programmer.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 figure depicts mapping cardinality 1:M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p:txBody>
      </p:sp>
      <p:sp>
        <p:nvSpPr>
          <p:cNvPr id="473" name="Google Shape;473;p3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74" name="Google Shape;474;p3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75" name="Google Shape;475;p3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76" name="Google Shape;476;p36"/>
          <p:cNvSpPr txBox="1"/>
          <p:nvPr/>
        </p:nvSpPr>
        <p:spPr>
          <a:xfrm>
            <a:off x="0" y="17252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477" name="Google Shape;477;p36"/>
          <p:cNvSpPr/>
          <p:nvPr/>
        </p:nvSpPr>
        <p:spPr>
          <a:xfrm>
            <a:off x="3407442" y="3398787"/>
            <a:ext cx="1992692" cy="2915729"/>
          </a:xfrm>
          <a:prstGeom prst="ellipse">
            <a:avLst/>
          </a:prstGeom>
          <a:solidFill>
            <a:srgbClr val="DDEAF6"/>
          </a:solid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78" name="Google Shape;478;p36"/>
          <p:cNvSpPr txBox="1"/>
          <p:nvPr/>
        </p:nvSpPr>
        <p:spPr>
          <a:xfrm>
            <a:off x="3795624" y="3804227"/>
            <a:ext cx="1259456"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Programmer1</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79" name="Google Shape;479;p36"/>
          <p:cNvSpPr txBox="1"/>
          <p:nvPr/>
        </p:nvSpPr>
        <p:spPr>
          <a:xfrm>
            <a:off x="3792751" y="4241303"/>
            <a:ext cx="1269050"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Programmer2</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80" name="Google Shape;480;p36"/>
          <p:cNvSpPr txBox="1"/>
          <p:nvPr/>
        </p:nvSpPr>
        <p:spPr>
          <a:xfrm>
            <a:off x="3807128" y="4678381"/>
            <a:ext cx="12714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Programmer3</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81" name="Google Shape;481;p36"/>
          <p:cNvSpPr txBox="1"/>
          <p:nvPr/>
        </p:nvSpPr>
        <p:spPr>
          <a:xfrm>
            <a:off x="3795625" y="5124084"/>
            <a:ext cx="12738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Programmer4</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82" name="Google Shape;482;p36"/>
          <p:cNvSpPr/>
          <p:nvPr/>
        </p:nvSpPr>
        <p:spPr>
          <a:xfrm>
            <a:off x="6251371" y="3387285"/>
            <a:ext cx="1992692" cy="2915729"/>
          </a:xfrm>
          <a:prstGeom prst="ellipse">
            <a:avLst/>
          </a:prstGeom>
          <a:solidFill>
            <a:srgbClr val="F6E0E4"/>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36"/>
          <p:cNvSpPr txBox="1"/>
          <p:nvPr/>
        </p:nvSpPr>
        <p:spPr>
          <a:xfrm>
            <a:off x="6803447" y="4025627"/>
            <a:ext cx="872794"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Project1</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84" name="Google Shape;484;p36"/>
          <p:cNvSpPr txBox="1"/>
          <p:nvPr/>
        </p:nvSpPr>
        <p:spPr>
          <a:xfrm>
            <a:off x="6791948" y="4557589"/>
            <a:ext cx="879442"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Project2</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85" name="Google Shape;485;p36"/>
          <p:cNvSpPr txBox="1"/>
          <p:nvPr/>
        </p:nvSpPr>
        <p:spPr>
          <a:xfrm>
            <a:off x="6789071" y="5124057"/>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Project3</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486" name="Google Shape;486;p36"/>
          <p:cNvCxnSpPr>
            <a:stCxn id="478" idx="3"/>
            <a:endCxn id="483" idx="1"/>
          </p:cNvCxnSpPr>
          <p:nvPr/>
        </p:nvCxnSpPr>
        <p:spPr>
          <a:xfrm>
            <a:off x="5055080" y="3942727"/>
            <a:ext cx="1748400" cy="221400"/>
          </a:xfrm>
          <a:prstGeom prst="straightConnector1">
            <a:avLst/>
          </a:prstGeom>
          <a:noFill/>
          <a:ln w="28575" cap="flat" cmpd="sng">
            <a:solidFill>
              <a:srgbClr val="548135"/>
            </a:solidFill>
            <a:prstDash val="solid"/>
            <a:miter lim="800000"/>
            <a:headEnd type="none" w="sm" len="sm"/>
            <a:tailEnd type="none" w="sm" len="sm"/>
          </a:ln>
        </p:spPr>
      </p:cxnSp>
      <p:cxnSp>
        <p:nvCxnSpPr>
          <p:cNvPr id="487" name="Google Shape;487;p36"/>
          <p:cNvCxnSpPr>
            <a:stCxn id="479" idx="3"/>
            <a:endCxn id="483" idx="1"/>
          </p:cNvCxnSpPr>
          <p:nvPr/>
        </p:nvCxnSpPr>
        <p:spPr>
          <a:xfrm rot="10800000" flipH="1">
            <a:off x="5061801" y="4164103"/>
            <a:ext cx="1741500" cy="215700"/>
          </a:xfrm>
          <a:prstGeom prst="straightConnector1">
            <a:avLst/>
          </a:prstGeom>
          <a:noFill/>
          <a:ln w="28575" cap="flat" cmpd="sng">
            <a:solidFill>
              <a:srgbClr val="548135"/>
            </a:solidFill>
            <a:prstDash val="solid"/>
            <a:miter lim="800000"/>
            <a:headEnd type="none" w="sm" len="sm"/>
            <a:tailEnd type="none" w="sm" len="sm"/>
          </a:ln>
        </p:spPr>
      </p:cxnSp>
      <p:cxnSp>
        <p:nvCxnSpPr>
          <p:cNvPr id="488" name="Google Shape;488;p36"/>
          <p:cNvCxnSpPr>
            <a:stCxn id="481" idx="3"/>
          </p:cNvCxnSpPr>
          <p:nvPr/>
        </p:nvCxnSpPr>
        <p:spPr>
          <a:xfrm rot="10800000" flipH="1">
            <a:off x="5069474" y="5245184"/>
            <a:ext cx="1710900" cy="17400"/>
          </a:xfrm>
          <a:prstGeom prst="straightConnector1">
            <a:avLst/>
          </a:prstGeom>
          <a:noFill/>
          <a:ln w="28575" cap="flat" cmpd="sng">
            <a:solidFill>
              <a:srgbClr val="548135"/>
            </a:solidFill>
            <a:prstDash val="solid"/>
            <a:miter lim="800000"/>
            <a:headEnd type="none" w="sm" len="sm"/>
            <a:tailEnd type="none" w="sm" len="sm"/>
          </a:ln>
        </p:spPr>
      </p:cxnSp>
      <p:sp>
        <p:nvSpPr>
          <p:cNvPr id="489" name="Google Shape;489;p36"/>
          <p:cNvSpPr txBox="1"/>
          <p:nvPr/>
        </p:nvSpPr>
        <p:spPr>
          <a:xfrm>
            <a:off x="6245525" y="3045125"/>
            <a:ext cx="2493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 Entity Set</a:t>
            </a:r>
            <a:endParaRPr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90" name="Google Shape;490;p36"/>
          <p:cNvSpPr txBox="1"/>
          <p:nvPr/>
        </p:nvSpPr>
        <p:spPr>
          <a:xfrm>
            <a:off x="3183147" y="3024996"/>
            <a:ext cx="26741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 Entity Set</a:t>
            </a:r>
            <a:endParaRPr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91" name="Google Shape;491;p36"/>
          <p:cNvSpPr txBox="1"/>
          <p:nvPr/>
        </p:nvSpPr>
        <p:spPr>
          <a:xfrm rot="483301">
            <a:off x="5201737" y="3818949"/>
            <a:ext cx="13802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rPr>
              <a:t>Relationship Set “Assign”</a:t>
            </a:r>
            <a:endParaRPr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92" name="Google Shape;492;p36"/>
          <p:cNvSpPr txBox="1"/>
          <p:nvPr/>
        </p:nvSpPr>
        <p:spPr>
          <a:xfrm>
            <a:off x="3792757" y="5543890"/>
            <a:ext cx="12738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Programmer4</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493" name="Google Shape;493;p36"/>
          <p:cNvCxnSpPr>
            <a:stCxn id="480" idx="3"/>
            <a:endCxn id="484" idx="1"/>
          </p:cNvCxnSpPr>
          <p:nvPr/>
        </p:nvCxnSpPr>
        <p:spPr>
          <a:xfrm rot="10800000" flipH="1">
            <a:off x="5078577" y="4695981"/>
            <a:ext cx="1713300" cy="120900"/>
          </a:xfrm>
          <a:prstGeom prst="straightConnector1">
            <a:avLst/>
          </a:prstGeom>
          <a:noFill/>
          <a:ln w="28575" cap="flat" cmpd="sng">
            <a:solidFill>
              <a:srgbClr val="548135"/>
            </a:solidFill>
            <a:prstDash val="solid"/>
            <a:miter lim="800000"/>
            <a:headEnd type="none" w="sm" len="sm"/>
            <a:tailEnd type="none" w="sm" len="sm"/>
          </a:ln>
        </p:spPr>
      </p:cxnSp>
      <p:cxnSp>
        <p:nvCxnSpPr>
          <p:cNvPr id="494" name="Google Shape;494;p36"/>
          <p:cNvCxnSpPr>
            <a:stCxn id="492" idx="3"/>
            <a:endCxn id="485" idx="1"/>
          </p:cNvCxnSpPr>
          <p:nvPr/>
        </p:nvCxnSpPr>
        <p:spPr>
          <a:xfrm rot="10800000" flipH="1">
            <a:off x="5066606" y="5262690"/>
            <a:ext cx="1722600" cy="419700"/>
          </a:xfrm>
          <a:prstGeom prst="straightConnector1">
            <a:avLst/>
          </a:prstGeom>
          <a:noFill/>
          <a:ln w="28575" cap="flat" cmpd="sng">
            <a:solidFill>
              <a:srgbClr val="548135"/>
            </a:solidFill>
            <a:prstDash val="solid"/>
            <a:miter lim="800000"/>
            <a:headEnd type="none" w="sm" len="sm"/>
            <a:tailEnd type="none" w="sm" len="sm"/>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98" name="Shape 498"/>
        <p:cNvGrpSpPr/>
        <p:nvPr/>
      </p:nvGrpSpPr>
      <p:grpSpPr>
        <a:xfrm>
          <a:off x="0" y="0"/>
          <a:ext cx="0" cy="0"/>
          <a:chOff x="0" y="0"/>
          <a:chExt cx="0" cy="0"/>
        </a:xfrm>
      </p:grpSpPr>
      <p:sp>
        <p:nvSpPr>
          <p:cNvPr id="499" name="Google Shape;499;p37"/>
          <p:cNvSpPr txBox="1"/>
          <p:nvPr>
            <p:ph type="body" idx="1"/>
          </p:nvPr>
        </p:nvSpPr>
        <p:spPr>
          <a:xfrm>
            <a:off x="199846" y="647639"/>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Mapping Cardinalities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Many-to-Many (M:M)</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in Programmer is associated with any number (zero or more) of entities in Project, and an entity in Project is associated with any number (zero or more) of entities in Programmer.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 figure depicts mapping cardinality M:M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chemeClr val="dk1"/>
              </a:buClr>
              <a:buSzPts val="2600"/>
              <a:buNone/>
            </a:pPr>
            <a:endParaRPr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500" name="Google Shape;500;p3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01" name="Google Shape;501;p3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02" name="Google Shape;502;p3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3" name="Google Shape;503;p37"/>
          <p:cNvSpPr txBox="1"/>
          <p:nvPr/>
        </p:nvSpPr>
        <p:spPr>
          <a:xfrm>
            <a:off x="0" y="17252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504" name="Google Shape;504;p37"/>
          <p:cNvSpPr/>
          <p:nvPr/>
        </p:nvSpPr>
        <p:spPr>
          <a:xfrm>
            <a:off x="3407442" y="3398787"/>
            <a:ext cx="1992692" cy="2915729"/>
          </a:xfrm>
          <a:prstGeom prst="ellipse">
            <a:avLst/>
          </a:prstGeom>
          <a:solidFill>
            <a:srgbClr val="DDEAF6"/>
          </a:solid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05" name="Google Shape;505;p37"/>
          <p:cNvSpPr txBox="1"/>
          <p:nvPr/>
        </p:nvSpPr>
        <p:spPr>
          <a:xfrm>
            <a:off x="3804250" y="3873235"/>
            <a:ext cx="1259456"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Programmer1</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06" name="Google Shape;506;p37"/>
          <p:cNvSpPr txBox="1"/>
          <p:nvPr/>
        </p:nvSpPr>
        <p:spPr>
          <a:xfrm>
            <a:off x="3792751" y="4405197"/>
            <a:ext cx="1269050"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Programmer2</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07" name="Google Shape;507;p37"/>
          <p:cNvSpPr txBox="1"/>
          <p:nvPr/>
        </p:nvSpPr>
        <p:spPr>
          <a:xfrm>
            <a:off x="3789874" y="4971665"/>
            <a:ext cx="12714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Programmer3</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08" name="Google Shape;508;p37"/>
          <p:cNvSpPr txBox="1"/>
          <p:nvPr/>
        </p:nvSpPr>
        <p:spPr>
          <a:xfrm>
            <a:off x="3795625" y="5503628"/>
            <a:ext cx="12738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Programmer4</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09" name="Google Shape;509;p37"/>
          <p:cNvSpPr/>
          <p:nvPr/>
        </p:nvSpPr>
        <p:spPr>
          <a:xfrm>
            <a:off x="6251371" y="3387285"/>
            <a:ext cx="1992692" cy="2915729"/>
          </a:xfrm>
          <a:prstGeom prst="ellipse">
            <a:avLst/>
          </a:prstGeom>
          <a:solidFill>
            <a:srgbClr val="F6E0E4"/>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37"/>
          <p:cNvSpPr txBox="1"/>
          <p:nvPr/>
        </p:nvSpPr>
        <p:spPr>
          <a:xfrm>
            <a:off x="6803447" y="3861733"/>
            <a:ext cx="872794"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Project1</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11" name="Google Shape;511;p37"/>
          <p:cNvSpPr txBox="1"/>
          <p:nvPr/>
        </p:nvSpPr>
        <p:spPr>
          <a:xfrm>
            <a:off x="6791948" y="4393695"/>
            <a:ext cx="879442"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Project2</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12" name="Google Shape;512;p37"/>
          <p:cNvSpPr txBox="1"/>
          <p:nvPr/>
        </p:nvSpPr>
        <p:spPr>
          <a:xfrm>
            <a:off x="6789071" y="4960163"/>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Project3</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13" name="Google Shape;513;p37"/>
          <p:cNvCxnSpPr>
            <a:stCxn id="505" idx="3"/>
            <a:endCxn id="510" idx="1"/>
          </p:cNvCxnSpPr>
          <p:nvPr/>
        </p:nvCxnSpPr>
        <p:spPr>
          <a:xfrm rot="10800000" flipH="1">
            <a:off x="5063706" y="4000335"/>
            <a:ext cx="1739700" cy="11400"/>
          </a:xfrm>
          <a:prstGeom prst="straightConnector1">
            <a:avLst/>
          </a:prstGeom>
          <a:noFill/>
          <a:ln w="28575" cap="flat" cmpd="sng">
            <a:solidFill>
              <a:srgbClr val="548135"/>
            </a:solidFill>
            <a:prstDash val="solid"/>
            <a:miter lim="800000"/>
            <a:headEnd type="none" w="sm" len="sm"/>
            <a:tailEnd type="none" w="sm" len="sm"/>
          </a:ln>
        </p:spPr>
      </p:cxnSp>
      <p:cxnSp>
        <p:nvCxnSpPr>
          <p:cNvPr id="514" name="Google Shape;514;p37"/>
          <p:cNvCxnSpPr>
            <a:stCxn id="506" idx="3"/>
            <a:endCxn id="511" idx="1"/>
          </p:cNvCxnSpPr>
          <p:nvPr/>
        </p:nvCxnSpPr>
        <p:spPr>
          <a:xfrm rot="10800000" flipH="1">
            <a:off x="5061801" y="4532297"/>
            <a:ext cx="1730100" cy="11400"/>
          </a:xfrm>
          <a:prstGeom prst="straightConnector1">
            <a:avLst/>
          </a:prstGeom>
          <a:noFill/>
          <a:ln w="28575" cap="flat" cmpd="sng">
            <a:solidFill>
              <a:srgbClr val="548135"/>
            </a:solidFill>
            <a:prstDash val="solid"/>
            <a:miter lim="800000"/>
            <a:headEnd type="none" w="sm" len="sm"/>
            <a:tailEnd type="none" w="sm" len="sm"/>
          </a:ln>
        </p:spPr>
      </p:cxnSp>
      <p:cxnSp>
        <p:nvCxnSpPr>
          <p:cNvPr id="515" name="Google Shape;515;p37"/>
          <p:cNvCxnSpPr>
            <a:endCxn id="512" idx="1"/>
          </p:cNvCxnSpPr>
          <p:nvPr/>
        </p:nvCxnSpPr>
        <p:spPr>
          <a:xfrm>
            <a:off x="5058971" y="5092963"/>
            <a:ext cx="1730100" cy="5700"/>
          </a:xfrm>
          <a:prstGeom prst="straightConnector1">
            <a:avLst/>
          </a:prstGeom>
          <a:noFill/>
          <a:ln w="28575" cap="flat" cmpd="sng">
            <a:solidFill>
              <a:srgbClr val="548135"/>
            </a:solidFill>
            <a:prstDash val="solid"/>
            <a:miter lim="800000"/>
            <a:headEnd type="none" w="sm" len="sm"/>
            <a:tailEnd type="none" w="sm" len="sm"/>
          </a:ln>
        </p:spPr>
      </p:cxnSp>
      <p:sp>
        <p:nvSpPr>
          <p:cNvPr id="516" name="Google Shape;516;p37"/>
          <p:cNvSpPr txBox="1"/>
          <p:nvPr/>
        </p:nvSpPr>
        <p:spPr>
          <a:xfrm>
            <a:off x="6245525" y="3045125"/>
            <a:ext cx="2493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 Entity Set</a:t>
            </a:r>
            <a:endParaRPr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17" name="Google Shape;517;p37"/>
          <p:cNvSpPr txBox="1"/>
          <p:nvPr/>
        </p:nvSpPr>
        <p:spPr>
          <a:xfrm>
            <a:off x="3183147" y="3024996"/>
            <a:ext cx="26741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 Entity Set</a:t>
            </a:r>
            <a:endParaRPr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18" name="Google Shape;518;p37"/>
          <p:cNvSpPr txBox="1"/>
          <p:nvPr/>
        </p:nvSpPr>
        <p:spPr>
          <a:xfrm>
            <a:off x="5365631" y="3767193"/>
            <a:ext cx="13802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rPr>
              <a:t>Relationship Set “Assign”</a:t>
            </a:r>
            <a:endParaRPr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19" name="Google Shape;519;p37"/>
          <p:cNvSpPr txBox="1"/>
          <p:nvPr/>
        </p:nvSpPr>
        <p:spPr>
          <a:xfrm>
            <a:off x="6803448" y="5483499"/>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Project4</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20" name="Google Shape;520;p37"/>
          <p:cNvCxnSpPr>
            <a:stCxn id="506" idx="3"/>
            <a:endCxn id="510" idx="1"/>
          </p:cNvCxnSpPr>
          <p:nvPr/>
        </p:nvCxnSpPr>
        <p:spPr>
          <a:xfrm rot="10800000" flipH="1">
            <a:off x="5061801" y="4000097"/>
            <a:ext cx="1741500" cy="543600"/>
          </a:xfrm>
          <a:prstGeom prst="straightConnector1">
            <a:avLst/>
          </a:prstGeom>
          <a:noFill/>
          <a:ln w="28575" cap="flat" cmpd="sng">
            <a:solidFill>
              <a:srgbClr val="548135"/>
            </a:solidFill>
            <a:prstDash val="solid"/>
            <a:miter lim="800000"/>
            <a:headEnd type="none" w="sm" len="sm"/>
            <a:tailEnd type="none" w="sm" len="sm"/>
          </a:ln>
        </p:spPr>
      </p:cxnSp>
      <p:cxnSp>
        <p:nvCxnSpPr>
          <p:cNvPr id="521" name="Google Shape;521;p37"/>
          <p:cNvCxnSpPr>
            <a:stCxn id="505" idx="3"/>
            <a:endCxn id="511" idx="1"/>
          </p:cNvCxnSpPr>
          <p:nvPr/>
        </p:nvCxnSpPr>
        <p:spPr>
          <a:xfrm>
            <a:off x="5063706" y="4011735"/>
            <a:ext cx="1728300" cy="520500"/>
          </a:xfrm>
          <a:prstGeom prst="straightConnector1">
            <a:avLst/>
          </a:prstGeom>
          <a:noFill/>
          <a:ln w="28575" cap="flat" cmpd="sng">
            <a:solidFill>
              <a:srgbClr val="548135"/>
            </a:solidFill>
            <a:prstDash val="solid"/>
            <a:miter lim="800000"/>
            <a:headEnd type="none" w="sm" len="sm"/>
            <a:tailEnd type="none" w="sm" len="sm"/>
          </a:ln>
        </p:spPr>
      </p:cxnSp>
      <p:cxnSp>
        <p:nvCxnSpPr>
          <p:cNvPr id="522" name="Google Shape;522;p37"/>
          <p:cNvCxnSpPr>
            <a:stCxn id="508" idx="3"/>
            <a:endCxn id="512" idx="1"/>
          </p:cNvCxnSpPr>
          <p:nvPr/>
        </p:nvCxnSpPr>
        <p:spPr>
          <a:xfrm rot="10800000" flipH="1">
            <a:off x="5069474" y="5098528"/>
            <a:ext cx="1719600" cy="543600"/>
          </a:xfrm>
          <a:prstGeom prst="straightConnector1">
            <a:avLst/>
          </a:prstGeom>
          <a:noFill/>
          <a:ln w="28575" cap="flat" cmpd="sng">
            <a:solidFill>
              <a:srgbClr val="548135"/>
            </a:solidFill>
            <a:prstDash val="solid"/>
            <a:miter lim="800000"/>
            <a:headEnd type="none" w="sm" len="sm"/>
            <a:tailEnd type="none" w="sm" len="sm"/>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26" name="Shape 526"/>
        <p:cNvGrpSpPr/>
        <p:nvPr/>
      </p:nvGrpSpPr>
      <p:grpSpPr>
        <a:xfrm>
          <a:off x="0" y="0"/>
          <a:ext cx="0" cy="0"/>
          <a:chOff x="0" y="0"/>
          <a:chExt cx="0" cy="0"/>
        </a:xfrm>
      </p:grpSpPr>
      <p:sp>
        <p:nvSpPr>
          <p:cNvPr id="527" name="Google Shape;527;p38"/>
          <p:cNvSpPr txBox="1"/>
          <p:nvPr>
            <p:ph type="body" idx="1"/>
          </p:nvPr>
        </p:nvSpPr>
        <p:spPr>
          <a:xfrm>
            <a:off x="225725" y="58725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Participation Constraints</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Total Participation :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participation of an entity set E in a relationship set R is said to be total if every entity in E participates in at least one relationship in 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Partial Participation :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only some entities in E participate in relationships in R, the participation of entity set E in relationship R is said to be partial.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200"/>
              <a:buNone/>
            </a:pPr>
            <a:endParaRPr sz="2200"/>
          </a:p>
        </p:txBody>
      </p:sp>
      <p:sp>
        <p:nvSpPr>
          <p:cNvPr id="528" name="Google Shape;528;p3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29" name="Google Shape;529;p3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30" name="Google Shape;530;p3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31" name="Google Shape;531;p38"/>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532" name="Google Shape;532;p38"/>
          <p:cNvSpPr/>
          <p:nvPr/>
        </p:nvSpPr>
        <p:spPr>
          <a:xfrm>
            <a:off x="5555316" y="3502299"/>
            <a:ext cx="1992692" cy="2915729"/>
          </a:xfrm>
          <a:prstGeom prst="ellipse">
            <a:avLst/>
          </a:prstGeom>
          <a:solidFill>
            <a:srgbClr val="DDEAF6"/>
          </a:solid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33" name="Google Shape;533;p38"/>
          <p:cNvSpPr txBox="1"/>
          <p:nvPr/>
        </p:nvSpPr>
        <p:spPr>
          <a:xfrm>
            <a:off x="5952124" y="3976747"/>
            <a:ext cx="1259456"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Programmer1</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4" name="Google Shape;534;p38"/>
          <p:cNvSpPr txBox="1"/>
          <p:nvPr/>
        </p:nvSpPr>
        <p:spPr>
          <a:xfrm>
            <a:off x="5940625" y="4508709"/>
            <a:ext cx="1269050"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Programmer2</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5" name="Google Shape;535;p38"/>
          <p:cNvSpPr txBox="1"/>
          <p:nvPr/>
        </p:nvSpPr>
        <p:spPr>
          <a:xfrm>
            <a:off x="5937748" y="5075177"/>
            <a:ext cx="12714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Programmer3</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6" name="Google Shape;536;p38"/>
          <p:cNvSpPr txBox="1"/>
          <p:nvPr/>
        </p:nvSpPr>
        <p:spPr>
          <a:xfrm>
            <a:off x="5943499" y="5607140"/>
            <a:ext cx="12738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Programmer4</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7" name="Google Shape;537;p38"/>
          <p:cNvSpPr/>
          <p:nvPr/>
        </p:nvSpPr>
        <p:spPr>
          <a:xfrm>
            <a:off x="8399245" y="3490797"/>
            <a:ext cx="1992692" cy="2915729"/>
          </a:xfrm>
          <a:prstGeom prst="ellipse">
            <a:avLst/>
          </a:prstGeom>
          <a:solidFill>
            <a:srgbClr val="F6E0E4"/>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38"/>
          <p:cNvSpPr txBox="1"/>
          <p:nvPr/>
        </p:nvSpPr>
        <p:spPr>
          <a:xfrm>
            <a:off x="8951321" y="4129139"/>
            <a:ext cx="872794"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Project1</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9" name="Google Shape;539;p38"/>
          <p:cNvSpPr txBox="1"/>
          <p:nvPr/>
        </p:nvSpPr>
        <p:spPr>
          <a:xfrm>
            <a:off x="8939822" y="4661101"/>
            <a:ext cx="879442"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Project2</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40" name="Google Shape;540;p38"/>
          <p:cNvSpPr txBox="1"/>
          <p:nvPr/>
        </p:nvSpPr>
        <p:spPr>
          <a:xfrm>
            <a:off x="8936945" y="5227569"/>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Project3</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41" name="Google Shape;541;p38"/>
          <p:cNvCxnSpPr>
            <a:stCxn id="533" idx="3"/>
            <a:endCxn id="538" idx="1"/>
          </p:cNvCxnSpPr>
          <p:nvPr/>
        </p:nvCxnSpPr>
        <p:spPr>
          <a:xfrm>
            <a:off x="7211580" y="4115247"/>
            <a:ext cx="1739700" cy="152400"/>
          </a:xfrm>
          <a:prstGeom prst="straightConnector1">
            <a:avLst/>
          </a:prstGeom>
          <a:noFill/>
          <a:ln w="28575" cap="flat" cmpd="sng">
            <a:solidFill>
              <a:srgbClr val="548135"/>
            </a:solidFill>
            <a:prstDash val="solid"/>
            <a:miter lim="800000"/>
            <a:headEnd type="none" w="sm" len="sm"/>
            <a:tailEnd type="none" w="sm" len="sm"/>
          </a:ln>
        </p:spPr>
      </p:cxnSp>
      <p:cxnSp>
        <p:nvCxnSpPr>
          <p:cNvPr id="542" name="Google Shape;542;p38"/>
          <p:cNvCxnSpPr>
            <a:stCxn id="534" idx="3"/>
          </p:cNvCxnSpPr>
          <p:nvPr/>
        </p:nvCxnSpPr>
        <p:spPr>
          <a:xfrm>
            <a:off x="7209675" y="4647209"/>
            <a:ext cx="1721400" cy="152400"/>
          </a:xfrm>
          <a:prstGeom prst="straightConnector1">
            <a:avLst/>
          </a:prstGeom>
          <a:noFill/>
          <a:ln w="28575" cap="flat" cmpd="sng">
            <a:solidFill>
              <a:srgbClr val="548135"/>
            </a:solidFill>
            <a:prstDash val="solid"/>
            <a:miter lim="800000"/>
            <a:headEnd type="none" w="sm" len="sm"/>
            <a:tailEnd type="none" w="sm" len="sm"/>
          </a:ln>
        </p:spPr>
      </p:cxnSp>
      <p:cxnSp>
        <p:nvCxnSpPr>
          <p:cNvPr id="543" name="Google Shape;543;p38"/>
          <p:cNvCxnSpPr/>
          <p:nvPr/>
        </p:nvCxnSpPr>
        <p:spPr>
          <a:xfrm>
            <a:off x="7206799" y="5196424"/>
            <a:ext cx="1721523" cy="152392"/>
          </a:xfrm>
          <a:prstGeom prst="straightConnector1">
            <a:avLst/>
          </a:prstGeom>
          <a:noFill/>
          <a:ln w="28575" cap="flat" cmpd="sng">
            <a:solidFill>
              <a:srgbClr val="548135"/>
            </a:solidFill>
            <a:prstDash val="solid"/>
            <a:miter lim="800000"/>
            <a:headEnd type="none" w="sm" len="sm"/>
            <a:tailEnd type="none" w="sm" len="sm"/>
          </a:ln>
        </p:spPr>
      </p:cxnSp>
      <p:sp>
        <p:nvSpPr>
          <p:cNvPr id="544" name="Google Shape;544;p38"/>
          <p:cNvSpPr txBox="1"/>
          <p:nvPr/>
        </p:nvSpPr>
        <p:spPr>
          <a:xfrm>
            <a:off x="8393399" y="3148637"/>
            <a:ext cx="2493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 Entity Set</a:t>
            </a:r>
            <a:endParaRPr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45" name="Google Shape;545;p38"/>
          <p:cNvSpPr txBox="1"/>
          <p:nvPr/>
        </p:nvSpPr>
        <p:spPr>
          <a:xfrm>
            <a:off x="5331021" y="3128508"/>
            <a:ext cx="26741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 Entity Set</a:t>
            </a:r>
            <a:endParaRPr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46" name="Google Shape;546;p38"/>
          <p:cNvSpPr txBox="1"/>
          <p:nvPr/>
        </p:nvSpPr>
        <p:spPr>
          <a:xfrm rot="204161">
            <a:off x="7418619" y="3965591"/>
            <a:ext cx="13802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rPr>
              <a:t>Relationship Set “Assign”</a:t>
            </a:r>
            <a:endParaRPr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50" name="Shape 550"/>
        <p:cNvGrpSpPr/>
        <p:nvPr/>
      </p:nvGrpSpPr>
      <p:grpSpPr>
        <a:xfrm>
          <a:off x="0" y="0"/>
          <a:ext cx="0" cy="0"/>
          <a:chOff x="0" y="0"/>
          <a:chExt cx="0" cy="0"/>
        </a:xfrm>
      </p:grpSpPr>
      <p:sp>
        <p:nvSpPr>
          <p:cNvPr id="551" name="Google Shape;551;p39"/>
          <p:cNvSpPr/>
          <p:nvPr/>
        </p:nvSpPr>
        <p:spPr>
          <a:xfrm>
            <a:off x="6202398" y="2777706"/>
            <a:ext cx="5546785" cy="3640347"/>
          </a:xfrm>
          <a:prstGeom prst="rect">
            <a:avLst/>
          </a:prstGeom>
          <a:solidFill>
            <a:srgbClr val="E1EFD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52" name="Google Shape;552;p39"/>
          <p:cNvSpPr/>
          <p:nvPr/>
        </p:nvSpPr>
        <p:spPr>
          <a:xfrm>
            <a:off x="362303" y="2803583"/>
            <a:ext cx="5598544" cy="3597216"/>
          </a:xfrm>
          <a:prstGeom prst="rect">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53" name="Google Shape;553;p39"/>
          <p:cNvSpPr txBox="1"/>
          <p:nvPr>
            <p:ph type="body" idx="1"/>
          </p:nvPr>
        </p:nvSpPr>
        <p:spPr>
          <a:xfrm>
            <a:off x="191218" y="518244"/>
            <a:ext cx="11497573" cy="218182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Participation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Example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Figure : A, the participation of Project Entity Set in the relationship set is total while the participation of A in the relationship set is partial.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Figure : B, the participation of both Programmer Entity Set and Project Entity Set in the relationship set are total.</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54" name="Google Shape;554;p3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55" name="Google Shape;555;p3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56" name="Google Shape;556;p3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57" name="Google Shape;557;p39"/>
          <p:cNvSpPr/>
          <p:nvPr/>
        </p:nvSpPr>
        <p:spPr>
          <a:xfrm>
            <a:off x="586578" y="3450546"/>
            <a:ext cx="1992692" cy="2915729"/>
          </a:xfrm>
          <a:prstGeom prst="ellipse">
            <a:avLst/>
          </a:prstGeom>
          <a:solidFill>
            <a:srgbClr val="DDEAF6"/>
          </a:solid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58" name="Google Shape;558;p39"/>
          <p:cNvSpPr txBox="1"/>
          <p:nvPr/>
        </p:nvSpPr>
        <p:spPr>
          <a:xfrm>
            <a:off x="983386" y="3924994"/>
            <a:ext cx="1259456"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Programmer1</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59" name="Google Shape;559;p39"/>
          <p:cNvSpPr txBox="1"/>
          <p:nvPr/>
        </p:nvSpPr>
        <p:spPr>
          <a:xfrm>
            <a:off x="971887" y="4456956"/>
            <a:ext cx="1269050"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Programmer2</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60" name="Google Shape;560;p39"/>
          <p:cNvSpPr txBox="1"/>
          <p:nvPr/>
        </p:nvSpPr>
        <p:spPr>
          <a:xfrm>
            <a:off x="969010" y="5023424"/>
            <a:ext cx="12714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Programmer3</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61" name="Google Shape;561;p39"/>
          <p:cNvSpPr txBox="1"/>
          <p:nvPr/>
        </p:nvSpPr>
        <p:spPr>
          <a:xfrm>
            <a:off x="974761" y="5555387"/>
            <a:ext cx="12738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Programmer4</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62" name="Google Shape;562;p39"/>
          <p:cNvSpPr/>
          <p:nvPr/>
        </p:nvSpPr>
        <p:spPr>
          <a:xfrm>
            <a:off x="3430507" y="3439044"/>
            <a:ext cx="1992692" cy="2915729"/>
          </a:xfrm>
          <a:prstGeom prst="ellipse">
            <a:avLst/>
          </a:prstGeom>
          <a:solidFill>
            <a:srgbClr val="F6E0E4"/>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39"/>
          <p:cNvSpPr txBox="1"/>
          <p:nvPr/>
        </p:nvSpPr>
        <p:spPr>
          <a:xfrm>
            <a:off x="3982583" y="4077386"/>
            <a:ext cx="872794"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Project1</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64" name="Google Shape;564;p39"/>
          <p:cNvSpPr txBox="1"/>
          <p:nvPr/>
        </p:nvSpPr>
        <p:spPr>
          <a:xfrm>
            <a:off x="3971084" y="4609348"/>
            <a:ext cx="879442"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Project2</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65" name="Google Shape;565;p39"/>
          <p:cNvSpPr txBox="1"/>
          <p:nvPr/>
        </p:nvSpPr>
        <p:spPr>
          <a:xfrm>
            <a:off x="3968207" y="5175816"/>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Project3</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66" name="Google Shape;566;p39"/>
          <p:cNvCxnSpPr>
            <a:stCxn id="558" idx="3"/>
            <a:endCxn id="563" idx="1"/>
          </p:cNvCxnSpPr>
          <p:nvPr/>
        </p:nvCxnSpPr>
        <p:spPr>
          <a:xfrm>
            <a:off x="2242842" y="4063494"/>
            <a:ext cx="1739700" cy="152400"/>
          </a:xfrm>
          <a:prstGeom prst="straightConnector1">
            <a:avLst/>
          </a:prstGeom>
          <a:noFill/>
          <a:ln w="28575" cap="flat" cmpd="sng">
            <a:solidFill>
              <a:srgbClr val="548135"/>
            </a:solidFill>
            <a:prstDash val="solid"/>
            <a:miter lim="800000"/>
            <a:headEnd type="none" w="sm" len="sm"/>
            <a:tailEnd type="none" w="sm" len="sm"/>
          </a:ln>
        </p:spPr>
      </p:cxnSp>
      <p:cxnSp>
        <p:nvCxnSpPr>
          <p:cNvPr id="567" name="Google Shape;567;p39"/>
          <p:cNvCxnSpPr>
            <a:stCxn id="559" idx="3"/>
          </p:cNvCxnSpPr>
          <p:nvPr/>
        </p:nvCxnSpPr>
        <p:spPr>
          <a:xfrm>
            <a:off x="2240937" y="4595456"/>
            <a:ext cx="1721400" cy="152400"/>
          </a:xfrm>
          <a:prstGeom prst="straightConnector1">
            <a:avLst/>
          </a:prstGeom>
          <a:noFill/>
          <a:ln w="28575" cap="flat" cmpd="sng">
            <a:solidFill>
              <a:srgbClr val="548135"/>
            </a:solidFill>
            <a:prstDash val="solid"/>
            <a:miter lim="800000"/>
            <a:headEnd type="none" w="sm" len="sm"/>
            <a:tailEnd type="none" w="sm" len="sm"/>
          </a:ln>
        </p:spPr>
      </p:cxnSp>
      <p:cxnSp>
        <p:nvCxnSpPr>
          <p:cNvPr id="568" name="Google Shape;568;p39"/>
          <p:cNvCxnSpPr/>
          <p:nvPr/>
        </p:nvCxnSpPr>
        <p:spPr>
          <a:xfrm>
            <a:off x="2238061" y="5144671"/>
            <a:ext cx="1721523" cy="152392"/>
          </a:xfrm>
          <a:prstGeom prst="straightConnector1">
            <a:avLst/>
          </a:prstGeom>
          <a:noFill/>
          <a:ln w="28575" cap="flat" cmpd="sng">
            <a:solidFill>
              <a:srgbClr val="548135"/>
            </a:solidFill>
            <a:prstDash val="solid"/>
            <a:miter lim="800000"/>
            <a:headEnd type="none" w="sm" len="sm"/>
            <a:tailEnd type="none" w="sm" len="sm"/>
          </a:ln>
        </p:spPr>
      </p:cxnSp>
      <p:sp>
        <p:nvSpPr>
          <p:cNvPr id="569" name="Google Shape;569;p39"/>
          <p:cNvSpPr txBox="1"/>
          <p:nvPr/>
        </p:nvSpPr>
        <p:spPr>
          <a:xfrm>
            <a:off x="3381529" y="3053752"/>
            <a:ext cx="2493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 Entity Set</a:t>
            </a:r>
            <a:endParaRPr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0" name="Google Shape;570;p39"/>
          <p:cNvSpPr txBox="1"/>
          <p:nvPr/>
        </p:nvSpPr>
        <p:spPr>
          <a:xfrm>
            <a:off x="362283" y="3076755"/>
            <a:ext cx="26741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 Entity Set</a:t>
            </a:r>
            <a:endParaRPr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1" name="Google Shape;571;p39"/>
          <p:cNvSpPr txBox="1"/>
          <p:nvPr/>
        </p:nvSpPr>
        <p:spPr>
          <a:xfrm rot="204161">
            <a:off x="2449881" y="3913838"/>
            <a:ext cx="13802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rPr>
              <a:t>Relationship Set “Assign”</a:t>
            </a:r>
            <a:endParaRPr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2" name="Google Shape;572;p39"/>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&amp; SLO-2: Entity Relationship Model</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573" name="Google Shape;573;p39"/>
          <p:cNvSpPr/>
          <p:nvPr/>
        </p:nvSpPr>
        <p:spPr>
          <a:xfrm>
            <a:off x="6599221" y="3372900"/>
            <a:ext cx="1992692" cy="2915729"/>
          </a:xfrm>
          <a:prstGeom prst="ellipse">
            <a:avLst/>
          </a:prstGeom>
          <a:solidFill>
            <a:srgbClr val="DDEAF6"/>
          </a:solid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4" name="Google Shape;574;p39"/>
          <p:cNvSpPr txBox="1"/>
          <p:nvPr/>
        </p:nvSpPr>
        <p:spPr>
          <a:xfrm>
            <a:off x="6970151" y="4062998"/>
            <a:ext cx="1259456"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Programmer1</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5" name="Google Shape;575;p39"/>
          <p:cNvSpPr txBox="1"/>
          <p:nvPr/>
        </p:nvSpPr>
        <p:spPr>
          <a:xfrm>
            <a:off x="6958652" y="4594960"/>
            <a:ext cx="1269050"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Programmer2</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6" name="Google Shape;576;p39"/>
          <p:cNvSpPr txBox="1"/>
          <p:nvPr/>
        </p:nvSpPr>
        <p:spPr>
          <a:xfrm>
            <a:off x="6955775" y="5161428"/>
            <a:ext cx="1271449" cy="276999"/>
          </a:xfrm>
          <a:prstGeom prst="rect">
            <a:avLst/>
          </a:prstGeom>
          <a:noFill/>
          <a:ln w="19050"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Programmer3</a:t>
            </a:r>
            <a:endParaRPr sz="12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7" name="Google Shape;577;p39"/>
          <p:cNvSpPr/>
          <p:nvPr/>
        </p:nvSpPr>
        <p:spPr>
          <a:xfrm>
            <a:off x="9443150" y="3361398"/>
            <a:ext cx="1992692" cy="2915729"/>
          </a:xfrm>
          <a:prstGeom prst="ellipse">
            <a:avLst/>
          </a:prstGeom>
          <a:solidFill>
            <a:srgbClr val="F6E0E4"/>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39"/>
          <p:cNvSpPr txBox="1"/>
          <p:nvPr/>
        </p:nvSpPr>
        <p:spPr>
          <a:xfrm>
            <a:off x="10012478" y="3637448"/>
            <a:ext cx="872794"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Project1</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9" name="Google Shape;579;p39"/>
          <p:cNvSpPr txBox="1"/>
          <p:nvPr/>
        </p:nvSpPr>
        <p:spPr>
          <a:xfrm>
            <a:off x="10000979" y="4169410"/>
            <a:ext cx="879442"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Project2</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80" name="Google Shape;580;p39"/>
          <p:cNvSpPr txBox="1"/>
          <p:nvPr/>
        </p:nvSpPr>
        <p:spPr>
          <a:xfrm>
            <a:off x="9998102" y="4735878"/>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Project3</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81" name="Google Shape;581;p39"/>
          <p:cNvCxnSpPr>
            <a:stCxn id="574" idx="3"/>
            <a:endCxn id="578" idx="1"/>
          </p:cNvCxnSpPr>
          <p:nvPr/>
        </p:nvCxnSpPr>
        <p:spPr>
          <a:xfrm rot="10800000" flipH="1">
            <a:off x="8229607" y="3776098"/>
            <a:ext cx="1782900" cy="425400"/>
          </a:xfrm>
          <a:prstGeom prst="straightConnector1">
            <a:avLst/>
          </a:prstGeom>
          <a:noFill/>
          <a:ln w="28575" cap="flat" cmpd="sng">
            <a:solidFill>
              <a:srgbClr val="548135"/>
            </a:solidFill>
            <a:prstDash val="solid"/>
            <a:miter lim="800000"/>
            <a:headEnd type="none" w="sm" len="sm"/>
            <a:tailEnd type="none" w="sm" len="sm"/>
          </a:ln>
        </p:spPr>
      </p:cxnSp>
      <p:cxnSp>
        <p:nvCxnSpPr>
          <p:cNvPr id="582" name="Google Shape;582;p39"/>
          <p:cNvCxnSpPr>
            <a:stCxn id="575" idx="3"/>
            <a:endCxn id="580" idx="1"/>
          </p:cNvCxnSpPr>
          <p:nvPr/>
        </p:nvCxnSpPr>
        <p:spPr>
          <a:xfrm>
            <a:off x="8227702" y="4733460"/>
            <a:ext cx="1770300" cy="141000"/>
          </a:xfrm>
          <a:prstGeom prst="straightConnector1">
            <a:avLst/>
          </a:prstGeom>
          <a:noFill/>
          <a:ln w="28575" cap="flat" cmpd="sng">
            <a:solidFill>
              <a:srgbClr val="548135"/>
            </a:solidFill>
            <a:prstDash val="solid"/>
            <a:miter lim="800000"/>
            <a:headEnd type="none" w="sm" len="sm"/>
            <a:tailEnd type="none" w="sm" len="sm"/>
          </a:ln>
        </p:spPr>
      </p:cxnSp>
      <p:cxnSp>
        <p:nvCxnSpPr>
          <p:cNvPr id="583" name="Google Shape;583;p39"/>
          <p:cNvCxnSpPr>
            <a:stCxn id="575" idx="3"/>
            <a:endCxn id="584" idx="1"/>
          </p:cNvCxnSpPr>
          <p:nvPr/>
        </p:nvCxnSpPr>
        <p:spPr>
          <a:xfrm>
            <a:off x="8227702" y="4733460"/>
            <a:ext cx="1793400" cy="612600"/>
          </a:xfrm>
          <a:prstGeom prst="straightConnector1">
            <a:avLst/>
          </a:prstGeom>
          <a:noFill/>
          <a:ln w="28575" cap="flat" cmpd="sng">
            <a:solidFill>
              <a:srgbClr val="548135"/>
            </a:solidFill>
            <a:prstDash val="solid"/>
            <a:miter lim="800000"/>
            <a:headEnd type="none" w="sm" len="sm"/>
            <a:tailEnd type="none" w="sm" len="sm"/>
          </a:ln>
        </p:spPr>
      </p:cxnSp>
      <p:sp>
        <p:nvSpPr>
          <p:cNvPr id="585" name="Google Shape;585;p39"/>
          <p:cNvSpPr txBox="1"/>
          <p:nvPr/>
        </p:nvSpPr>
        <p:spPr>
          <a:xfrm>
            <a:off x="9549442" y="3019238"/>
            <a:ext cx="2493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 Entity Set</a:t>
            </a:r>
            <a:endParaRPr sz="16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86" name="Google Shape;586;p39"/>
          <p:cNvSpPr txBox="1"/>
          <p:nvPr/>
        </p:nvSpPr>
        <p:spPr>
          <a:xfrm>
            <a:off x="6366300" y="2973231"/>
            <a:ext cx="26741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Programmer Entity Set</a:t>
            </a:r>
            <a:endParaRPr sz="1600"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87" name="Google Shape;587;p39"/>
          <p:cNvSpPr txBox="1"/>
          <p:nvPr/>
        </p:nvSpPr>
        <p:spPr>
          <a:xfrm rot="-847808">
            <a:off x="8566042" y="3724048"/>
            <a:ext cx="13802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rPr>
              <a:t>Relationship Set “Assign”</a:t>
            </a:r>
            <a:endParaRPr sz="1200" b="1">
              <a:solidFill>
                <a:srgbClr val="548135"/>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84" name="Google Shape;584;p39"/>
          <p:cNvSpPr txBox="1"/>
          <p:nvPr/>
        </p:nvSpPr>
        <p:spPr>
          <a:xfrm>
            <a:off x="10021106" y="5207455"/>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Project4</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88" name="Google Shape;588;p39"/>
          <p:cNvSpPr txBox="1"/>
          <p:nvPr/>
        </p:nvSpPr>
        <p:spPr>
          <a:xfrm>
            <a:off x="10035484" y="5748043"/>
            <a:ext cx="881105" cy="27699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Project5</a:t>
            </a:r>
            <a:endParaRPr sz="1200" b="1">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89" name="Google Shape;589;p39"/>
          <p:cNvCxnSpPr>
            <a:stCxn id="574" idx="3"/>
            <a:endCxn id="579" idx="1"/>
          </p:cNvCxnSpPr>
          <p:nvPr/>
        </p:nvCxnSpPr>
        <p:spPr>
          <a:xfrm>
            <a:off x="8229607" y="4201498"/>
            <a:ext cx="1771500" cy="106500"/>
          </a:xfrm>
          <a:prstGeom prst="straightConnector1">
            <a:avLst/>
          </a:prstGeom>
          <a:noFill/>
          <a:ln w="28575" cap="flat" cmpd="sng">
            <a:solidFill>
              <a:srgbClr val="548135"/>
            </a:solidFill>
            <a:prstDash val="solid"/>
            <a:miter lim="800000"/>
            <a:headEnd type="none" w="sm" len="sm"/>
            <a:tailEnd type="none" w="sm" len="sm"/>
          </a:ln>
        </p:spPr>
      </p:cxnSp>
      <p:cxnSp>
        <p:nvCxnSpPr>
          <p:cNvPr id="590" name="Google Shape;590;p39"/>
          <p:cNvCxnSpPr>
            <a:stCxn id="576" idx="3"/>
            <a:endCxn id="588" idx="1"/>
          </p:cNvCxnSpPr>
          <p:nvPr/>
        </p:nvCxnSpPr>
        <p:spPr>
          <a:xfrm>
            <a:off x="8227224" y="5299928"/>
            <a:ext cx="1808400" cy="586500"/>
          </a:xfrm>
          <a:prstGeom prst="straightConnector1">
            <a:avLst/>
          </a:prstGeom>
          <a:noFill/>
          <a:ln w="28575" cap="flat" cmpd="sng">
            <a:solidFill>
              <a:srgbClr val="548135"/>
            </a:solidFill>
            <a:prstDash val="solid"/>
            <a:miter lim="800000"/>
            <a:headEnd type="none" w="sm" len="sm"/>
            <a:tailEnd type="none" w="sm" len="sm"/>
          </a:ln>
        </p:spPr>
      </p:cxnSp>
      <p:sp>
        <p:nvSpPr>
          <p:cNvPr id="591" name="Google Shape;591;p39"/>
          <p:cNvSpPr txBox="1"/>
          <p:nvPr/>
        </p:nvSpPr>
        <p:spPr>
          <a:xfrm>
            <a:off x="2320496" y="6090249"/>
            <a:ext cx="11386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Figure : A</a:t>
            </a:r>
            <a:endParaRPr sz="1400" b="1">
              <a:solidFill>
                <a:srgbClr val="D60093"/>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92" name="Google Shape;592;p39"/>
          <p:cNvSpPr txBox="1"/>
          <p:nvPr/>
        </p:nvSpPr>
        <p:spPr>
          <a:xfrm>
            <a:off x="8433764" y="6052869"/>
            <a:ext cx="11386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Figure : B</a:t>
            </a:r>
            <a:endParaRPr sz="1400" b="1">
              <a:solidFill>
                <a:srgbClr val="D60093"/>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4"/>
          <p:cNvSpPr txBox="1"/>
          <p:nvPr>
            <p:ph type="body" idx="1"/>
          </p:nvPr>
        </p:nvSpPr>
        <p:spPr>
          <a:xfrm>
            <a:off x="441385" y="577970"/>
            <a:ext cx="10515600" cy="553815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Design Process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Conceptual design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high level data model provides the database designer with a conceptual frame work which includes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What kind of data required by the database users?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How the database to be designed to fulfill the requirements?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designer should choose the appropriate data model  and translate these requirements into a conceptual schema.</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schema developed at this conceptual-design phase provides a detailed overview of the enterprise.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designer review the schema to confirm that all data requirements.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designer can review the design to remove the redundant features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focus at this point is on describing the data and their relationships, rather than on specifying physical storage details.  </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18" name="Google Shape;118;p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9" name="Google Shape;119;p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0" name="Google Shape;120;p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1" name="Google Shape;121;p4"/>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96" name="Shape 596"/>
        <p:cNvGrpSpPr/>
        <p:nvPr/>
      </p:nvGrpSpPr>
      <p:grpSpPr>
        <a:xfrm>
          <a:off x="0" y="0"/>
          <a:ext cx="0" cy="0"/>
          <a:chOff x="0" y="0"/>
          <a:chExt cx="0" cy="0"/>
        </a:xfrm>
      </p:grpSpPr>
      <p:sp>
        <p:nvSpPr>
          <p:cNvPr id="597" name="Google Shape;597;p40"/>
          <p:cNvSpPr txBox="1"/>
          <p:nvPr>
            <p:ph type="body" idx="1"/>
          </p:nvPr>
        </p:nvSpPr>
        <p:spPr>
          <a:xfrm>
            <a:off x="225725" y="690114"/>
            <a:ext cx="11023120" cy="571068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E-R diagram can express the overall logical structure of a database graphically.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E-R diagrams are simple and easy to understand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Basic Structure</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E-R Diagram consists of following major components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Rectangles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divided into two parts represent entity sets. The first part contains the name of the entity set. The second part contains the names of all the attributes of the entity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Diamonds</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represent relationship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Undivided rectangles</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represent the attributes of a relationship set. Attributes that are part of the primary key are underlined.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Lines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link entity sets to relationship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Dashed lines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link attributes of a relationship set to the relationship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Double lines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indicate total participation of an entity in a relationship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Double diamonds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represent identifying relationship sets linked to weak entity sets</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98" name="Google Shape;598;p4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99" name="Google Shape;599;p4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00" name="Google Shape;600;p4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01" name="Google Shape;601;p40"/>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05" name="Shape 605"/>
        <p:cNvGrpSpPr/>
        <p:nvPr/>
      </p:nvGrpSpPr>
      <p:grpSpPr>
        <a:xfrm>
          <a:off x="0" y="0"/>
          <a:ext cx="0" cy="0"/>
          <a:chOff x="0" y="0"/>
          <a:chExt cx="0" cy="0"/>
        </a:xfrm>
      </p:grpSpPr>
      <p:sp>
        <p:nvSpPr>
          <p:cNvPr id="606" name="Google Shape;606;p41"/>
          <p:cNvSpPr txBox="1"/>
          <p:nvPr>
            <p:ph type="body" idx="1"/>
          </p:nvPr>
        </p:nvSpPr>
        <p:spPr>
          <a:xfrm>
            <a:off x="372374" y="733246"/>
            <a:ext cx="10515600" cy="262243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E-R diagram in following figure,  which consists of two entity sets, faculty and student related through a binary relationship set counselor.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attributes associated with faculty are Faculty_ID, Faculty_Name, Faculty_Designation, Faculty _Sal, Faculty_DOB ,Faculty_MobileNo, Dept_ID</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attributes associated with student are Student_RegNo, Student_Name, Student_DOB, Student_Location, Dept_ID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of an entity set that are members of the primary key are underlined.</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07" name="Google Shape;607;p4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08" name="Google Shape;608;p4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09" name="Google Shape;609;p4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10" name="Google Shape;610;p41"/>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11" name="Google Shape;611;p41"/>
          <p:cNvGraphicFramePr/>
          <p:nvPr/>
        </p:nvGraphicFramePr>
        <p:xfrm>
          <a:off x="962324" y="3790612"/>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612" name="Google Shape;612;p41"/>
          <p:cNvGraphicFramePr/>
          <p:nvPr/>
        </p:nvGraphicFramePr>
        <p:xfrm>
          <a:off x="8697341" y="414141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613" name="Google Shape;613;p41"/>
          <p:cNvSpPr/>
          <p:nvPr/>
        </p:nvSpPr>
        <p:spPr>
          <a:xfrm>
            <a:off x="4606507" y="3752453"/>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614" name="Google Shape;614;p41"/>
          <p:cNvCxnSpPr/>
          <p:nvPr/>
        </p:nvCxnSpPr>
        <p:spPr>
          <a:xfrm rot="10800000">
            <a:off x="3338437" y="4925653"/>
            <a:ext cx="1293948" cy="43124"/>
          </a:xfrm>
          <a:prstGeom prst="straightConnector1">
            <a:avLst/>
          </a:prstGeom>
          <a:noFill/>
          <a:ln w="19050" cap="flat" cmpd="sng">
            <a:solidFill>
              <a:srgbClr val="FF0000"/>
            </a:solidFill>
            <a:prstDash val="solid"/>
            <a:miter lim="800000"/>
            <a:headEnd type="none" w="sm" len="sm"/>
            <a:tailEnd type="none" w="sm" len="sm"/>
          </a:ln>
        </p:spPr>
      </p:cxnSp>
      <p:cxnSp>
        <p:nvCxnSpPr>
          <p:cNvPr id="615" name="Google Shape;615;p41"/>
          <p:cNvCxnSpPr/>
          <p:nvPr/>
        </p:nvCxnSpPr>
        <p:spPr>
          <a:xfrm rot="10800000">
            <a:off x="7297949" y="4968778"/>
            <a:ext cx="1385979" cy="35945"/>
          </a:xfrm>
          <a:prstGeom prst="straightConnector1">
            <a:avLst/>
          </a:prstGeom>
          <a:noFill/>
          <a:ln w="19050" cap="flat" cmpd="sng">
            <a:solidFill>
              <a:srgbClr val="FF0000"/>
            </a:solidFill>
            <a:prstDash val="solid"/>
            <a:miter lim="800000"/>
            <a:headEnd type="none" w="sm" len="sm"/>
            <a:tailEnd type="none"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19" name="Shape 619"/>
        <p:cNvGrpSpPr/>
        <p:nvPr/>
      </p:nvGrpSpPr>
      <p:grpSpPr>
        <a:xfrm>
          <a:off x="0" y="0"/>
          <a:ext cx="0" cy="0"/>
          <a:chOff x="0" y="0"/>
          <a:chExt cx="0" cy="0"/>
        </a:xfrm>
      </p:grpSpPr>
      <p:sp>
        <p:nvSpPr>
          <p:cNvPr id="620" name="Google Shape;620;p42"/>
          <p:cNvSpPr txBox="1"/>
          <p:nvPr>
            <p:ph type="body" idx="1"/>
          </p:nvPr>
        </p:nvSpPr>
        <p:spPr>
          <a:xfrm>
            <a:off x="104953" y="923685"/>
            <a:ext cx="1156658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a relationship set has some attributes associated with it, then we enclose the attributes in a rectangle and link the rectangle with a dashed line to the diamond representing that relationship set.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in the given figure, the date descriptive attribute attached to the relationship set counselor to specify the date on which the faculty became the counselor.</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21" name="Google Shape;621;p4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22" name="Google Shape;622;p4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23" name="Google Shape;623;p4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24" name="Google Shape;624;p42"/>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25" name="Google Shape;625;p42"/>
          <p:cNvGraphicFramePr/>
          <p:nvPr/>
        </p:nvGraphicFramePr>
        <p:xfrm>
          <a:off x="962324" y="3928628"/>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626" name="Google Shape;626;p42"/>
          <p:cNvGraphicFramePr/>
          <p:nvPr/>
        </p:nvGraphicFramePr>
        <p:xfrm>
          <a:off x="8697341" y="4279426"/>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627" name="Google Shape;627;p42"/>
          <p:cNvSpPr/>
          <p:nvPr/>
        </p:nvSpPr>
        <p:spPr>
          <a:xfrm>
            <a:off x="4606507" y="3890469"/>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628" name="Google Shape;628;p42"/>
          <p:cNvCxnSpPr/>
          <p:nvPr/>
        </p:nvCxnSpPr>
        <p:spPr>
          <a:xfrm rot="10800000">
            <a:off x="3338437" y="5063669"/>
            <a:ext cx="1293948" cy="43124"/>
          </a:xfrm>
          <a:prstGeom prst="straightConnector1">
            <a:avLst/>
          </a:prstGeom>
          <a:noFill/>
          <a:ln w="19050" cap="flat" cmpd="sng">
            <a:solidFill>
              <a:srgbClr val="FF0000"/>
            </a:solidFill>
            <a:prstDash val="solid"/>
            <a:miter lim="800000"/>
            <a:headEnd type="none" w="sm" len="sm"/>
            <a:tailEnd type="none" w="sm" len="sm"/>
          </a:ln>
        </p:spPr>
      </p:cxnSp>
      <p:cxnSp>
        <p:nvCxnSpPr>
          <p:cNvPr id="629" name="Google Shape;629;p42"/>
          <p:cNvCxnSpPr/>
          <p:nvPr/>
        </p:nvCxnSpPr>
        <p:spPr>
          <a:xfrm rot="10800000">
            <a:off x="7297949" y="5106794"/>
            <a:ext cx="1385979" cy="35945"/>
          </a:xfrm>
          <a:prstGeom prst="straightConnector1">
            <a:avLst/>
          </a:prstGeom>
          <a:noFill/>
          <a:ln w="19050" cap="flat" cmpd="sng">
            <a:solidFill>
              <a:srgbClr val="FF0000"/>
            </a:solidFill>
            <a:prstDash val="solid"/>
            <a:miter lim="800000"/>
            <a:headEnd type="none" w="sm" len="sm"/>
            <a:tailEnd type="none" w="sm" len="sm"/>
          </a:ln>
        </p:spPr>
      </p:cxnSp>
      <p:sp>
        <p:nvSpPr>
          <p:cNvPr id="630" name="Google Shape;630;p42"/>
          <p:cNvSpPr/>
          <p:nvPr/>
        </p:nvSpPr>
        <p:spPr>
          <a:xfrm>
            <a:off x="5262113" y="2613805"/>
            <a:ext cx="1345721" cy="586596"/>
          </a:xfrm>
          <a:prstGeom prst="rect">
            <a:avLst/>
          </a:prstGeom>
          <a:solidFill>
            <a:srgbClr val="F6E0E4"/>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D60093"/>
                </a:solidFill>
                <a:latin typeface="Balthazar" panose="02000506070000020004"/>
                <a:ea typeface="Balthazar" panose="02000506070000020004"/>
                <a:cs typeface="Balthazar" panose="02000506070000020004"/>
                <a:sym typeface="Balthazar" panose="02000506070000020004"/>
              </a:rPr>
              <a:t>DATE</a:t>
            </a:r>
            <a:endParaRPr sz="1200">
              <a:solidFill>
                <a:srgbClr val="D60093"/>
              </a:solidFill>
              <a:latin typeface="Balthazar" panose="02000506070000020004"/>
              <a:ea typeface="Balthazar" panose="02000506070000020004"/>
              <a:cs typeface="Balthazar" panose="02000506070000020004"/>
              <a:sym typeface="Balthazar" panose="02000506070000020004"/>
            </a:endParaRPr>
          </a:p>
        </p:txBody>
      </p:sp>
      <p:cxnSp>
        <p:nvCxnSpPr>
          <p:cNvPr id="631" name="Google Shape;631;p42"/>
          <p:cNvCxnSpPr>
            <a:stCxn id="630" idx="2"/>
            <a:endCxn id="627" idx="0"/>
          </p:cNvCxnSpPr>
          <p:nvPr/>
        </p:nvCxnSpPr>
        <p:spPr>
          <a:xfrm>
            <a:off x="5934974" y="3200401"/>
            <a:ext cx="4200" cy="690000"/>
          </a:xfrm>
          <a:prstGeom prst="straightConnector1">
            <a:avLst/>
          </a:prstGeom>
          <a:noFill/>
          <a:ln w="19050" cap="flat" cmpd="sng">
            <a:solidFill>
              <a:srgbClr val="FF0000"/>
            </a:solidFill>
            <a:prstDash val="dot"/>
            <a:miter lim="800000"/>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635" name="Shape 635"/>
        <p:cNvGrpSpPr/>
        <p:nvPr/>
      </p:nvGrpSpPr>
      <p:grpSpPr>
        <a:xfrm>
          <a:off x="0" y="0"/>
          <a:ext cx="0" cy="0"/>
          <a:chOff x="0" y="0"/>
          <a:chExt cx="0" cy="0"/>
        </a:xfrm>
      </p:grpSpPr>
      <p:sp>
        <p:nvSpPr>
          <p:cNvPr id="636" name="Google Shape;636;p43"/>
          <p:cNvSpPr txBox="1"/>
          <p:nvPr>
            <p:ph type="body" idx="1"/>
          </p:nvPr>
        </p:nvSpPr>
        <p:spPr>
          <a:xfrm>
            <a:off x="277483" y="613135"/>
            <a:ext cx="10515600" cy="54253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Mapping Cardinality</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457200" lvl="0" indent="-4572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relationship set counselor, between the faculty and student entity sets may be one-to-one, one-to-many, many-to-one, or many-to-many.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4572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distinguish among these types, we draw either a directed line ( → ) or an undirected line ( — ) between the relationship set and the entity.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4572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One-to-one: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457200" lvl="0" indent="-4572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Line from the relationship set counselor to both entity sets faculty and student as given in the figure below. This indicates that a faculty may counsel at most one student, and a student may have at most one counselor.</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37" name="Google Shape;637;p4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38" name="Google Shape;638;p4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39" name="Google Shape;639;p4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40" name="Google Shape;640;p43"/>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41" name="Google Shape;641;p43"/>
          <p:cNvGraphicFramePr/>
          <p:nvPr/>
        </p:nvGraphicFramePr>
        <p:xfrm>
          <a:off x="962324" y="3790612"/>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642" name="Google Shape;642;p43"/>
          <p:cNvGraphicFramePr/>
          <p:nvPr/>
        </p:nvGraphicFramePr>
        <p:xfrm>
          <a:off x="8619703" y="4055146"/>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643" name="Google Shape;643;p43"/>
          <p:cNvSpPr/>
          <p:nvPr/>
        </p:nvSpPr>
        <p:spPr>
          <a:xfrm>
            <a:off x="4606507" y="3752453"/>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644" name="Google Shape;644;p43"/>
          <p:cNvCxnSpPr>
            <a:stCxn id="643" idx="1"/>
          </p:cNvCxnSpPr>
          <p:nvPr/>
        </p:nvCxnSpPr>
        <p:spPr>
          <a:xfrm rot="10800000">
            <a:off x="3303907" y="4951677"/>
            <a:ext cx="1302600" cy="17100"/>
          </a:xfrm>
          <a:prstGeom prst="straightConnector1">
            <a:avLst/>
          </a:prstGeom>
          <a:noFill/>
          <a:ln w="38100" cap="flat" cmpd="sng">
            <a:solidFill>
              <a:srgbClr val="FF0000"/>
            </a:solidFill>
            <a:prstDash val="solid"/>
            <a:miter lim="800000"/>
            <a:headEnd type="none" w="sm" len="sm"/>
            <a:tailEnd type="stealth" w="med" len="med"/>
          </a:ln>
        </p:spPr>
      </p:cxnSp>
      <p:cxnSp>
        <p:nvCxnSpPr>
          <p:cNvPr id="645" name="Google Shape;645;p43"/>
          <p:cNvCxnSpPr/>
          <p:nvPr/>
        </p:nvCxnSpPr>
        <p:spPr>
          <a:xfrm rot="10800000" flipH="1">
            <a:off x="7260567" y="4934309"/>
            <a:ext cx="1408980" cy="22967"/>
          </a:xfrm>
          <a:prstGeom prst="straightConnector1">
            <a:avLst/>
          </a:prstGeom>
          <a:noFill/>
          <a:ln w="38100" cap="flat" cmpd="sng">
            <a:solidFill>
              <a:srgbClr val="FF0000"/>
            </a:solidFill>
            <a:prstDash val="solid"/>
            <a:miter lim="800000"/>
            <a:headEnd type="none" w="sm" len="sm"/>
            <a:tailEnd type="stealth"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649" name="Shape 649"/>
        <p:cNvGrpSpPr/>
        <p:nvPr/>
      </p:nvGrpSpPr>
      <p:grpSpPr>
        <a:xfrm>
          <a:off x="0" y="0"/>
          <a:ext cx="0" cy="0"/>
          <a:chOff x="0" y="0"/>
          <a:chExt cx="0" cy="0"/>
        </a:xfrm>
      </p:grpSpPr>
      <p:sp>
        <p:nvSpPr>
          <p:cNvPr id="650" name="Google Shape;650;p44"/>
          <p:cNvSpPr txBox="1"/>
          <p:nvPr>
            <p:ph type="body" idx="1"/>
          </p:nvPr>
        </p:nvSpPr>
        <p:spPr>
          <a:xfrm>
            <a:off x="225725" y="58725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Mapping Cardinality</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One-to-many: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1600"/>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directed line from the relationship set counselor to the entity set faculty and an undirected line to the entity set student as shown in the below figure, indicates that a faculty may counsel many students, but a student may have at most one counselor.</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51" name="Google Shape;651;p4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52" name="Google Shape;652;p4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53" name="Google Shape;653;p4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54" name="Google Shape;654;p44"/>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55" name="Google Shape;655;p44"/>
          <p:cNvGraphicFramePr/>
          <p:nvPr/>
        </p:nvGraphicFramePr>
        <p:xfrm>
          <a:off x="988203" y="3204016"/>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656" name="Google Shape;656;p44"/>
          <p:cNvGraphicFramePr/>
          <p:nvPr/>
        </p:nvGraphicFramePr>
        <p:xfrm>
          <a:off x="8645582" y="346855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657" name="Google Shape;657;p44"/>
          <p:cNvSpPr/>
          <p:nvPr/>
        </p:nvSpPr>
        <p:spPr>
          <a:xfrm>
            <a:off x="4632386" y="3165857"/>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658" name="Google Shape;658;p44"/>
          <p:cNvCxnSpPr>
            <a:stCxn id="657" idx="1"/>
          </p:cNvCxnSpPr>
          <p:nvPr/>
        </p:nvCxnSpPr>
        <p:spPr>
          <a:xfrm rot="10800000">
            <a:off x="3329786" y="4365081"/>
            <a:ext cx="1302600" cy="17100"/>
          </a:xfrm>
          <a:prstGeom prst="straightConnector1">
            <a:avLst/>
          </a:prstGeom>
          <a:noFill/>
          <a:ln w="38100" cap="flat" cmpd="sng">
            <a:solidFill>
              <a:srgbClr val="FF0000"/>
            </a:solidFill>
            <a:prstDash val="solid"/>
            <a:miter lim="800000"/>
            <a:headEnd type="none" w="sm" len="sm"/>
            <a:tailEnd type="stealth" w="med" len="med"/>
          </a:ln>
        </p:spPr>
      </p:cxnSp>
      <p:cxnSp>
        <p:nvCxnSpPr>
          <p:cNvPr id="659" name="Google Shape;659;p44"/>
          <p:cNvCxnSpPr/>
          <p:nvPr/>
        </p:nvCxnSpPr>
        <p:spPr>
          <a:xfrm rot="10800000" flipH="1">
            <a:off x="7286446" y="4347713"/>
            <a:ext cx="1357222" cy="22969"/>
          </a:xfrm>
          <a:prstGeom prst="straightConnector1">
            <a:avLst/>
          </a:prstGeom>
          <a:noFill/>
          <a:ln w="38100" cap="flat" cmpd="sng">
            <a:solidFill>
              <a:srgbClr val="FF0000"/>
            </a:solidFill>
            <a:prstDash val="solid"/>
            <a:miter lim="800000"/>
            <a:headEnd type="none" w="sm" len="sm"/>
            <a:tailEnd type="none" w="sm" len="sm"/>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sp>
        <p:nvSpPr>
          <p:cNvPr id="664" name="Google Shape;664;p45"/>
          <p:cNvSpPr txBox="1"/>
          <p:nvPr>
            <p:ph type="body" idx="1"/>
          </p:nvPr>
        </p:nvSpPr>
        <p:spPr>
          <a:xfrm>
            <a:off x="182592" y="64764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Mapping Cardinality</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Many-to-one: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undirected line from the relationship set counselor to the entity set faculty and a directed line to the entity set student as shown in the below figure, indicates that a faculty may counsel at most one student, but a student may have many counselors.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665" name="Google Shape;665;p4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66" name="Google Shape;666;p4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67" name="Google Shape;667;p4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68" name="Google Shape;668;p45"/>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69" name="Google Shape;669;p45"/>
          <p:cNvGraphicFramePr/>
          <p:nvPr/>
        </p:nvGraphicFramePr>
        <p:xfrm>
          <a:off x="988203" y="3204016"/>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670" name="Google Shape;670;p45"/>
          <p:cNvGraphicFramePr/>
          <p:nvPr/>
        </p:nvGraphicFramePr>
        <p:xfrm>
          <a:off x="8645582" y="346855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671" name="Google Shape;671;p45"/>
          <p:cNvSpPr/>
          <p:nvPr/>
        </p:nvSpPr>
        <p:spPr>
          <a:xfrm>
            <a:off x="4632386" y="3165857"/>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672" name="Google Shape;672;p45"/>
          <p:cNvCxnSpPr>
            <a:stCxn id="671" idx="1"/>
          </p:cNvCxnSpPr>
          <p:nvPr/>
        </p:nvCxnSpPr>
        <p:spPr>
          <a:xfrm rot="10800000">
            <a:off x="3329786" y="4365081"/>
            <a:ext cx="1302600" cy="17100"/>
          </a:xfrm>
          <a:prstGeom prst="straightConnector1">
            <a:avLst/>
          </a:prstGeom>
          <a:noFill/>
          <a:ln w="38100" cap="flat" cmpd="sng">
            <a:solidFill>
              <a:srgbClr val="FF0000"/>
            </a:solidFill>
            <a:prstDash val="solid"/>
            <a:miter lim="800000"/>
            <a:headEnd type="none" w="sm" len="sm"/>
            <a:tailEnd type="none" w="sm" len="sm"/>
          </a:ln>
        </p:spPr>
      </p:cxnSp>
      <p:cxnSp>
        <p:nvCxnSpPr>
          <p:cNvPr id="673" name="Google Shape;673;p45"/>
          <p:cNvCxnSpPr/>
          <p:nvPr/>
        </p:nvCxnSpPr>
        <p:spPr>
          <a:xfrm rot="10800000" flipH="1">
            <a:off x="7286446" y="4347713"/>
            <a:ext cx="1357222" cy="22969"/>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77" name="Shape 677"/>
        <p:cNvGrpSpPr/>
        <p:nvPr/>
      </p:nvGrpSpPr>
      <p:grpSpPr>
        <a:xfrm>
          <a:off x="0" y="0"/>
          <a:ext cx="0" cy="0"/>
          <a:chOff x="0" y="0"/>
          <a:chExt cx="0" cy="0"/>
        </a:xfrm>
      </p:grpSpPr>
      <p:sp>
        <p:nvSpPr>
          <p:cNvPr id="678" name="Google Shape;678;p46"/>
          <p:cNvSpPr txBox="1"/>
          <p:nvPr>
            <p:ph type="body" idx="1"/>
          </p:nvPr>
        </p:nvSpPr>
        <p:spPr>
          <a:xfrm>
            <a:off x="225724" y="71665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Mapping Cardinality</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Many-to-many: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draw an undirected line from the relationship set counselor to both entity sets faculty and student as shown in the below figure, indicates that a faculty may counsel many students, and a student may have many counselor.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679" name="Google Shape;679;p4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80" name="Google Shape;680;p4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81" name="Google Shape;681;p4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82" name="Google Shape;682;p46"/>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83" name="Google Shape;683;p46"/>
          <p:cNvGraphicFramePr/>
          <p:nvPr/>
        </p:nvGraphicFramePr>
        <p:xfrm>
          <a:off x="988203" y="3204016"/>
          <a:ext cx="3000000" cy="3000000"/>
        </p:xfrm>
        <a:graphic>
          <a:graphicData uri="http://schemas.openxmlformats.org/drawingml/2006/table">
            <a:tbl>
              <a:tblPr firstRow="1" bandRow="1">
                <a:noFill/>
                <a:tableStyleId>{A93E7CC2-067E-4454-A0F7-20907F6D55E8}</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graphicFrame>
        <p:nvGraphicFramePr>
          <p:cNvPr id="684" name="Google Shape;684;p46"/>
          <p:cNvGraphicFramePr/>
          <p:nvPr/>
        </p:nvGraphicFramePr>
        <p:xfrm>
          <a:off x="8645582" y="3468550"/>
          <a:ext cx="3000000" cy="3000000"/>
        </p:xfrm>
        <a:graphic>
          <a:graphicData uri="http://schemas.openxmlformats.org/drawingml/2006/table">
            <a:tbl>
              <a:tblPr firstRow="1" bandRow="1">
                <a:noFill/>
                <a:tableStyleId>{A93E7CC2-067E-4454-A0F7-20907F6D55E8}</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Student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Student_RegNo</a:t>
                      </a:r>
                      <a:endParaRPr sz="16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
        <p:nvSpPr>
          <p:cNvPr id="685" name="Google Shape;685;p46"/>
          <p:cNvSpPr/>
          <p:nvPr/>
        </p:nvSpPr>
        <p:spPr>
          <a:xfrm>
            <a:off x="4632386" y="3165857"/>
            <a:ext cx="2665563" cy="2432648"/>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FF0000"/>
                </a:solidFill>
                <a:latin typeface="Balthazar" panose="02000506070000020004"/>
                <a:ea typeface="Balthazar" panose="02000506070000020004"/>
                <a:cs typeface="Balthazar" panose="02000506070000020004"/>
                <a:sym typeface="Balthazar" panose="02000506070000020004"/>
              </a:rPr>
              <a:t>Counselor</a:t>
            </a:r>
            <a:endParaRPr sz="14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686" name="Google Shape;686;p46"/>
          <p:cNvCxnSpPr>
            <a:stCxn id="685" idx="1"/>
          </p:cNvCxnSpPr>
          <p:nvPr/>
        </p:nvCxnSpPr>
        <p:spPr>
          <a:xfrm rot="10800000">
            <a:off x="3329786" y="4365081"/>
            <a:ext cx="1302600" cy="17100"/>
          </a:xfrm>
          <a:prstGeom prst="straightConnector1">
            <a:avLst/>
          </a:prstGeom>
          <a:noFill/>
          <a:ln w="38100" cap="flat" cmpd="sng">
            <a:solidFill>
              <a:srgbClr val="FF0000"/>
            </a:solidFill>
            <a:prstDash val="solid"/>
            <a:miter lim="800000"/>
            <a:headEnd type="none" w="sm" len="sm"/>
            <a:tailEnd type="none" w="sm" len="sm"/>
          </a:ln>
        </p:spPr>
      </p:cxnSp>
      <p:cxnSp>
        <p:nvCxnSpPr>
          <p:cNvPr id="687" name="Google Shape;687;p46"/>
          <p:cNvCxnSpPr/>
          <p:nvPr/>
        </p:nvCxnSpPr>
        <p:spPr>
          <a:xfrm rot="10800000" flipH="1">
            <a:off x="7286446" y="4347713"/>
            <a:ext cx="1357222" cy="22969"/>
          </a:xfrm>
          <a:prstGeom prst="straightConnector1">
            <a:avLst/>
          </a:prstGeom>
          <a:noFill/>
          <a:ln w="38100" cap="flat" cmpd="sng">
            <a:solidFill>
              <a:srgbClr val="FF0000"/>
            </a:solidFill>
            <a:prstDash val="solid"/>
            <a:miter lim="800000"/>
            <a:headEnd type="none" w="sm" len="sm"/>
            <a:tailEnd type="none" w="sm" len="sm"/>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91" name="Shape 691"/>
        <p:cNvGrpSpPr/>
        <p:nvPr/>
      </p:nvGrpSpPr>
      <p:grpSpPr>
        <a:xfrm>
          <a:off x="0" y="0"/>
          <a:ext cx="0" cy="0"/>
          <a:chOff x="0" y="0"/>
          <a:chExt cx="0" cy="0"/>
        </a:xfrm>
      </p:grpSpPr>
      <p:sp>
        <p:nvSpPr>
          <p:cNvPr id="692" name="Google Shape;692;p47"/>
          <p:cNvSpPr txBox="1"/>
          <p:nvPr>
            <p:ph type="body" idx="1"/>
          </p:nvPr>
        </p:nvSpPr>
        <p:spPr>
          <a:xfrm>
            <a:off x="232914" y="570001"/>
            <a:ext cx="7686136" cy="5899809"/>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Complex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1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Figure shows how composite attributes can be represented in the E-R notation.</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1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Here, a composite attribute Faculty_name, with component attributes Faculty_first_name, Faculty_middle_name, and Faculty_last_name replaces the simple attribute name of Faculty.</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1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As another example, An address to the Faculty entity-set. The address can be defined as the composite attribute Faculty_address with the attributes street, city, state, and pincode.</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1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 street is itself a composite attribute whose component attributes are Faculty_street_no and Faculty_street name.</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1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given figure also illustrates a multivalued attribute phone number, denoted by “{ Faculty_phone_no }”.</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1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derived attribute age, depicted by a “Faculty_age ( )”.</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93" name="Google Shape;693;p4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94" name="Google Shape;694;p4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95" name="Google Shape;695;p4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96" name="Google Shape;696;p47"/>
          <p:cNvSpPr txBox="1"/>
          <p:nvPr/>
        </p:nvSpPr>
        <p:spPr>
          <a:xfrm>
            <a:off x="0" y="69008"/>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S-3	SLO-1 &amp; SLO2 : ER diagram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97" name="Google Shape;697;p47"/>
          <p:cNvGraphicFramePr/>
          <p:nvPr/>
        </p:nvGraphicFramePr>
        <p:xfrm>
          <a:off x="8067127" y="1113466"/>
          <a:ext cx="3751050" cy="5157925"/>
        </p:xfrm>
        <a:graphic>
          <a:graphicData uri="http://schemas.openxmlformats.org/drawingml/2006/table">
            <a:tbl>
              <a:tblPr firstRow="1" bandRow="1">
                <a:noFill/>
                <a:tableStyleId>{A93E7CC2-067E-4454-A0F7-20907F6D55E8}</a:tableStyleId>
              </a:tblPr>
              <a:tblGrid>
                <a:gridCol w="3751050"/>
              </a:tblGrid>
              <a:tr h="415125">
                <a:tc>
                  <a:txBody>
                    <a:bodyPr/>
                    <a:lstStyle/>
                    <a:p>
                      <a:pPr marL="0" marR="0" lvl="0" indent="0" algn="l" rtl="0">
                        <a:spcBef>
                          <a:spcPts val="0"/>
                        </a:spcBef>
                        <a:spcAft>
                          <a:spcPts val="0"/>
                        </a:spcAft>
                        <a:buNone/>
                      </a:pPr>
                      <a:r>
                        <a:rPr lang="en-US" sz="1700">
                          <a:solidFill>
                            <a:srgbClr val="C00000"/>
                          </a:solidFill>
                          <a:latin typeface="Balthazar" panose="02000506070000020004"/>
                          <a:ea typeface="Balthazar" panose="02000506070000020004"/>
                          <a:cs typeface="Balthazar" panose="02000506070000020004"/>
                          <a:sym typeface="Balthazar" panose="02000506070000020004"/>
                        </a:rPr>
                        <a:t>Faculty</a:t>
                      </a:r>
                      <a:endParaRPr sz="17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4742800">
                <a:tc>
                  <a:txBody>
                    <a:bodyPr/>
                    <a:lstStyle/>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Faculty_first_name</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Faculty_middle_name</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Faculty_last_name</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Faculty_address</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Faculty_address_doorno</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Faculty_address_street</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Street_no</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Street_name</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Faculty_address_city</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Faculty_address_state</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Faculty_address_pincode</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{Faculty_phone_no}</a:t>
                      </a:r>
                      <a:endPar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Faculty_age ( )</a:t>
                      </a:r>
                      <a:endPar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7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48"/>
          <p:cNvSpPr txBox="1"/>
          <p:nvPr>
            <p:ph type="body" idx="1"/>
          </p:nvPr>
        </p:nvSpPr>
        <p:spPr>
          <a:xfrm>
            <a:off x="336430" y="1078302"/>
            <a:ext cx="11017370" cy="48954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SQL Inbuilt functions are divided into the following categories</a:t>
            </a:r>
            <a:endParaRPr>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 Functions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Character Functions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Conversion functions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Numeric functions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Miscellaneous functions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703" name="Google Shape;703;p4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04" name="Google Shape;704;p4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05" name="Google Shape;705;p4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06" name="Google Shape;706;p48"/>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10" name="Shape 710"/>
        <p:cNvGrpSpPr/>
        <p:nvPr/>
      </p:nvGrpSpPr>
      <p:grpSpPr>
        <a:xfrm>
          <a:off x="0" y="0"/>
          <a:ext cx="0" cy="0"/>
          <a:chOff x="0" y="0"/>
          <a:chExt cx="0" cy="0"/>
        </a:xfrm>
      </p:grpSpPr>
      <p:sp>
        <p:nvSpPr>
          <p:cNvPr id="711" name="Google Shape;711;p49"/>
          <p:cNvSpPr txBox="1"/>
          <p:nvPr>
            <p:ph type="body" idx="1"/>
          </p:nvPr>
        </p:nvSpPr>
        <p:spPr>
          <a:xfrm>
            <a:off x="148087" y="78566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Date Functions</a:t>
            </a:r>
            <a:endParaRPr sz="20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712" name="Google Shape;712;p4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13" name="Google Shape;713;p4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14" name="Google Shape;714;p4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15" name="Google Shape;715;p49"/>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716" name="Google Shape;716;p49"/>
          <p:cNvGraphicFramePr/>
          <p:nvPr/>
        </p:nvGraphicFramePr>
        <p:xfrm>
          <a:off x="491706" y="1311214"/>
          <a:ext cx="11003975" cy="4942850"/>
        </p:xfrm>
        <a:graphic>
          <a:graphicData uri="http://schemas.openxmlformats.org/drawingml/2006/table">
            <a:tbl>
              <a:tblPr>
                <a:noFill/>
                <a:tableStyleId>{E53EEB27-87BB-4D79-894F-303EF2C5D0C4}</a:tableStyleId>
              </a:tblPr>
              <a:tblGrid>
                <a:gridCol w="1968225"/>
                <a:gridCol w="2879825"/>
                <a:gridCol w="3648975"/>
                <a:gridCol w="2506950"/>
              </a:tblGrid>
              <a:tr h="396825">
                <a:tc>
                  <a:txBody>
                    <a:bodyPr/>
                    <a:lstStyle/>
                    <a:p>
                      <a:pPr marL="485775" marR="0" lvl="0" indent="0" algn="l"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Functions</a:t>
                      </a:r>
                      <a:endParaRPr lang="en-US"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62560" marR="0" lvl="0" indent="0" algn="l"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Value Returned</a:t>
                      </a:r>
                      <a:endParaRPr lang="en-US"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141095" marR="1137920" lvl="0" indent="0" algn="ctr"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Input</a:t>
                      </a:r>
                      <a:endParaRPr lang="en-US"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498475" marR="497840" lvl="0" indent="0" algn="ctr"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Output</a:t>
                      </a:r>
                      <a:endParaRPr lang="en-US"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64697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add_months(d,n)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5397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 months added to date ‘d’.</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add_months(sysdate,2)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7718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last_day(d)</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960"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 corresponding to the last day of  the month</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last_day(sysdate)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84997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to_date(str,’format’)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960"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Converts the string ina given format into Oracle date.</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61595" lvl="0" indent="0" algn="l" rtl="0">
                        <a:lnSpc>
                          <a:spcPct val="98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to_date(’10-02-09’,’dd-mm-yy’)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68147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to_char(date,’format’)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32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Reformats	date according to format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8636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to_char(sysdate,’dy  dd</a:t>
                      </a: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mon </a:t>
                      </a: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yyyy’)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8240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months_between(d1,d2)</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159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	of	months between two dates</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6223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months_between(sysdate, to_date(’10-10-07’,’dd-mm-yy’) )</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7310" marR="0" lvl="0" indent="0" algn="l" rtl="0">
                        <a:spcBef>
                          <a:spcPts val="255"/>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7718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next_day(d,day)</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58420"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 of the ‘day’ that immediately follows the date ‘d’</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6350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next_day(sysdate,’wednesday’)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5"/>
          <p:cNvSpPr txBox="1"/>
          <p:nvPr>
            <p:ph type="body" idx="1"/>
          </p:nvPr>
        </p:nvSpPr>
        <p:spPr>
          <a:xfrm>
            <a:off x="286110" y="837420"/>
            <a:ext cx="10515600" cy="602058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C00000"/>
              </a:buClr>
              <a:buSzPct val="100000"/>
              <a:buNone/>
            </a:pPr>
            <a:r>
              <a:rPr lang="en-US" sz="3100">
                <a:solidFill>
                  <a:srgbClr val="C00000"/>
                </a:solidFill>
                <a:latin typeface="Balthazar" panose="02000506070000020004"/>
                <a:ea typeface="Balthazar" panose="02000506070000020004"/>
                <a:cs typeface="Balthazar" panose="02000506070000020004"/>
                <a:sym typeface="Balthazar" panose="02000506070000020004"/>
              </a:rPr>
              <a:t>Design </a:t>
            </a:r>
            <a:r>
              <a:rPr lang="en-US" sz="3100">
                <a:solidFill>
                  <a:srgbClr val="C00000"/>
                </a:solidFill>
                <a:latin typeface="Balthazar" panose="02000506070000020004"/>
                <a:ea typeface="Balthazar" panose="02000506070000020004"/>
                <a:cs typeface="Balthazar" panose="02000506070000020004"/>
                <a:sym typeface="Balthazar" panose="02000506070000020004"/>
              </a:rPr>
              <a:t>Process</a:t>
            </a:r>
            <a:endParaRPr lang="en-US" sz="31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3100">
                <a:solidFill>
                  <a:srgbClr val="C00000"/>
                </a:solidFill>
                <a:latin typeface="Balthazar" panose="02000506070000020004"/>
                <a:ea typeface="Balthazar" panose="02000506070000020004"/>
                <a:cs typeface="Balthazar" panose="02000506070000020004"/>
                <a:sym typeface="Balthazar" panose="02000506070000020004"/>
              </a:rPr>
              <a:t>Specification of functional requirements</a:t>
            </a:r>
            <a:endParaRPr lang="en-US" sz="31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fully developed conceptual schema provides the functional requirements of the enterprise.</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Functional requirements describe about what kind of operation / transaction to performed on the data.</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70000"/>
              </a:lnSpc>
              <a:spcBef>
                <a:spcPts val="500"/>
              </a:spcBef>
              <a:spcAft>
                <a:spcPts val="0"/>
              </a:spcAft>
              <a:buClr>
                <a:srgbClr val="C00000"/>
              </a:buClr>
              <a:buSzPct val="100000"/>
              <a:buFont typeface="Noto Sans Symbols"/>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operations are:</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7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Updating or Modifying data</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7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Retrieval of data for processing</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7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Deleting the data</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Designer can review the schema to ensure it meets all the functional requirements.</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r>
              <a:rPr lang="en-US"/>
              <a:t> </a:t>
            </a:r>
            <a:endParaRPr lang="en-US"/>
          </a:p>
        </p:txBody>
      </p:sp>
      <p:sp>
        <p:nvSpPr>
          <p:cNvPr id="127" name="Google Shape;127;p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8" name="Google Shape;128;p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9" name="Google Shape;129;p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0" name="Google Shape;130;p5"/>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20" name="Shape 720"/>
        <p:cNvGrpSpPr/>
        <p:nvPr/>
      </p:nvGrpSpPr>
      <p:grpSpPr>
        <a:xfrm>
          <a:off x="0" y="0"/>
          <a:ext cx="0" cy="0"/>
          <a:chOff x="0" y="0"/>
          <a:chExt cx="0" cy="0"/>
        </a:xfrm>
      </p:grpSpPr>
      <p:sp>
        <p:nvSpPr>
          <p:cNvPr id="721" name="Google Shape;721;p50"/>
          <p:cNvSpPr txBox="1"/>
          <p:nvPr>
            <p:ph type="body" idx="1"/>
          </p:nvPr>
        </p:nvSpPr>
        <p:spPr>
          <a:xfrm>
            <a:off x="113581" y="90643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Date Functions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722" name="Google Shape;722;p5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23" name="Google Shape;723;p5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24" name="Google Shape;724;p5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25" name="Google Shape;725;p50"/>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726" name="Google Shape;726;p50"/>
          <p:cNvGraphicFramePr/>
          <p:nvPr/>
        </p:nvGraphicFramePr>
        <p:xfrm>
          <a:off x="513751" y="1485641"/>
          <a:ext cx="10976650" cy="4840250"/>
        </p:xfrm>
        <a:graphic>
          <a:graphicData uri="http://schemas.openxmlformats.org/drawingml/2006/table">
            <a:tbl>
              <a:tblPr>
                <a:noFill/>
                <a:tableStyleId>{E53EEB27-87BB-4D79-894F-303EF2C5D0C4}</a:tableStyleId>
              </a:tblPr>
              <a:tblGrid>
                <a:gridCol w="1653100"/>
                <a:gridCol w="2748525"/>
                <a:gridCol w="4418425"/>
                <a:gridCol w="2156600"/>
              </a:tblGrid>
              <a:tr h="300025">
                <a:tc>
                  <a:txBody>
                    <a:bodyPr/>
                    <a:lstStyle/>
                    <a:p>
                      <a:pPr marL="485775" marR="0" lvl="0" indent="0" algn="l"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Functions</a:t>
                      </a:r>
                      <a:endParaRPr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62560" marR="0" lvl="0" indent="0" algn="ctr"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Value Returned</a:t>
                      </a:r>
                      <a:endParaRPr lang="en-US"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141095" marR="1137920" lvl="0" indent="0" algn="ctr"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Input</a:t>
                      </a:r>
                      <a:endParaRPr lang="en-US"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498475" marR="497840" lvl="0" indent="0" algn="ctr" rtl="0">
                        <a:lnSpc>
                          <a:spcPct val="98000"/>
                        </a:lnSpc>
                        <a:spcBef>
                          <a:spcPts val="0"/>
                        </a:spcBef>
                        <a:spcAft>
                          <a:spcPts val="0"/>
                        </a:spcAft>
                        <a:buNone/>
                      </a:pPr>
                      <a:r>
                        <a:rPr lang="en-US" sz="1400" b="0">
                          <a:solidFill>
                            <a:srgbClr val="C00000"/>
                          </a:solidFill>
                          <a:latin typeface="Balthazar" panose="02000506070000020004"/>
                          <a:ea typeface="Balthazar" panose="02000506070000020004"/>
                          <a:cs typeface="Balthazar" panose="02000506070000020004"/>
                          <a:sym typeface="Balthazar" panose="02000506070000020004"/>
                        </a:rPr>
                        <a:t>Output</a:t>
                      </a:r>
                      <a:endParaRPr lang="en-US" sz="14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27800">
                <a:tc rowSpan="4">
                  <a:txBody>
                    <a:bodyPr/>
                    <a:lstStyle/>
                    <a:p>
                      <a:pPr marL="67945"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round(d,’format’)</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rowSpan="4">
                  <a:txBody>
                    <a:bodyPr/>
                    <a:lstStyle/>
                    <a:p>
                      <a:pPr marL="67945" marR="118110" lvl="0" indent="0" algn="just"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 will be the rounded to nearest day.</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 marR="48895" lvl="0" indent="43815" algn="l" rtl="0">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round(sysdate,’year’)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10550">
                <a:tc vMerge="1">
                  <a:tcPr/>
                </a:tc>
                <a:tc vMerge="1">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round(sysdate,’month’)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0" marR="0" lvl="0" indent="0" algn="l" rtl="0">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55400">
                <a:tc vMerge="1">
                  <a:tcPr/>
                </a:tc>
                <a:tc vMerge="1">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round(sysdate,’day’)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70925">
                <a:tc vMerge="1">
                  <a:tcPr/>
                </a:tc>
                <a:tc vMerge="1">
                  <a:tcPr/>
                </a:tc>
                <a:tc>
                  <a:txBody>
                    <a:bodyPr/>
                    <a:lstStyle/>
                    <a:p>
                      <a:pPr marL="67310" marR="0" lvl="0" indent="0" algn="l" rtl="0">
                        <a:lnSpc>
                          <a:spcPct val="104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round(sysdate)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0" marR="0" lvl="0" indent="0" algn="l" rtl="0">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29525">
                <a:tc rowSpan="4">
                  <a:txBody>
                    <a:bodyPr/>
                    <a:lstStyle/>
                    <a:p>
                      <a:pPr marL="67945"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trunc(d,’format’);</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rowSpan="4">
                  <a:txBody>
                    <a:bodyPr/>
                    <a:lstStyle/>
                    <a:p>
                      <a:pPr marL="67945" marR="84455"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a:t>
                      </a: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will be the  truncated to nearest day.</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2075" marR="48260" lvl="0" indent="43815" algn="l" rtl="0">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trunc(sysdate,’year’)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12775">
                <a:tc vMerge="1">
                  <a:tcPr/>
                </a:tc>
                <a:tc vMerge="1">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trunc(sysdate,’month’)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30550">
                <a:tc vMerge="1">
                  <a:tcPr/>
                </a:tc>
                <a:tc vMerge="1">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trunc(sysdate,’day’)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05175">
                <a:tc vMerge="1">
                  <a:tcPr/>
                </a:tc>
                <a:tc vMerge="1">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trunc(sysdate)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46850">
                <a:tc>
                  <a:txBody>
                    <a:bodyPr/>
                    <a:lstStyle/>
                    <a:p>
                      <a:pPr marL="67945"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greatest(d1,d2,…)</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93345"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Picks latest of list of dates</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62230" lvl="0" indent="0" algn="just"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greatest(sysdate, to_date(‘02-10- 06’,’dd-mm-yy’),to-date(’12-07- 12’,’dd-mm-yy’))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62230" lvl="0" indent="0" algn="just" rtl="0">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297250">
                <a:tc rowSpan="3">
                  <a:txBody>
                    <a:bodyPr/>
                    <a:lstStyle/>
                    <a:p>
                      <a:pPr marL="67945"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 Arithmetic</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rowSpan="2">
                  <a:txBody>
                    <a:bodyPr/>
                    <a:lstStyle/>
                    <a:p>
                      <a:pPr marL="67945" marR="93345"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Add /Subtract no. of days to a date</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sysdate+25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3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36425">
                <a:tc vMerge="1">
                  <a:tcPr/>
                </a:tc>
                <a:tc vMerge="1">
                  <a:tcPr/>
                </a:tc>
                <a:tc>
                  <a:txBody>
                    <a:bodyPr/>
                    <a:lstStyle/>
                    <a:p>
                      <a:pPr marL="67310" marR="0" lvl="0" indent="0" algn="l" rtl="0">
                        <a:lnSpc>
                          <a:spcPct val="104000"/>
                        </a:lnSpc>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sysdate-25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0" lvl="0" indent="0" algn="l" rtl="0">
                        <a:lnSpc>
                          <a:spcPct val="104000"/>
                        </a:lnSpc>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717000">
                <a:tc vMerge="1">
                  <a:tcPr/>
                </a:tc>
                <a:tc>
                  <a:txBody>
                    <a:bodyPr/>
                    <a:lstStyle/>
                    <a:p>
                      <a:pPr marL="67945" marR="59690" lvl="0" indent="0" algn="just"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Subtract one date from another, producing a no. of days</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64135"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sysdate - to_date(‘02-10-06’,’dd- mm-yy’) from dual;</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310" marR="64135" lvl="0" indent="0" algn="l" rtl="0">
                        <a:spcBef>
                          <a:spcPts val="0"/>
                        </a:spcBef>
                        <a:spcAft>
                          <a:spcPts val="0"/>
                        </a:spcAft>
                        <a:buNone/>
                      </a:pPr>
                      <a:endParaRPr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30" name="Shape 730"/>
        <p:cNvGrpSpPr/>
        <p:nvPr/>
      </p:nvGrpSpPr>
      <p:grpSpPr>
        <a:xfrm>
          <a:off x="0" y="0"/>
          <a:ext cx="0" cy="0"/>
          <a:chOff x="0" y="0"/>
          <a:chExt cx="0" cy="0"/>
        </a:xfrm>
      </p:grpSpPr>
      <p:sp>
        <p:nvSpPr>
          <p:cNvPr id="731" name="Google Shape;731;p51"/>
          <p:cNvSpPr txBox="1"/>
          <p:nvPr>
            <p:ph type="body" idx="1"/>
          </p:nvPr>
        </p:nvSpPr>
        <p:spPr>
          <a:xfrm>
            <a:off x="130835" y="699399"/>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Character Functions</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732" name="Google Shape;732;p5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33" name="Google Shape;733;p5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34" name="Google Shape;734;p5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35" name="Google Shape;735;p51"/>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736" name="Google Shape;736;p51"/>
          <p:cNvGraphicFramePr/>
          <p:nvPr/>
        </p:nvGraphicFramePr>
        <p:xfrm>
          <a:off x="250166" y="1311216"/>
          <a:ext cx="11602525" cy="4403100"/>
        </p:xfrm>
        <a:graphic>
          <a:graphicData uri="http://schemas.openxmlformats.org/drawingml/2006/table">
            <a:tbl>
              <a:tblPr>
                <a:noFill/>
                <a:tableStyleId>{E53EEB27-87BB-4D79-894F-303EF2C5D0C4}</a:tableStyleId>
              </a:tblPr>
              <a:tblGrid>
                <a:gridCol w="1897800"/>
                <a:gridCol w="2984750"/>
                <a:gridCol w="4546125"/>
                <a:gridCol w="2173850"/>
              </a:tblGrid>
              <a:tr h="465825">
                <a:tc>
                  <a:txBody>
                    <a:bodyPr/>
                    <a:lstStyle/>
                    <a:p>
                      <a:pPr marL="485775" marR="0" lvl="0" indent="0" algn="l"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Functions</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62560" marR="0" lvl="0" indent="0" algn="l"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Value Returned</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141730" marR="1136015" lvl="0" indent="0" algn="ctr"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Input</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500380" marR="495300" lvl="0" indent="0" algn="ctr"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Output</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744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initcap(char)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First letter of each word capitalized</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initcap(‘database management’)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882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lower(char)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Lower case</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lower(‘WELCOME’)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795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upper(char)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Upper case</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upper(‘srmist’)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632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ltrim(char, set)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59690"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Initial characters removed up to the character not in set.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15315" lvl="0" indent="0" algn="l" rtl="0">
                        <a:lnSpc>
                          <a:spcPct val="121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ltrim(‘muruganantham’,’murug’)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7192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rtrim(char, set)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325"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Final characters removed after the last character not in set.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521970" lvl="0" indent="0" algn="l" rtl="0">
                        <a:lnSpc>
                          <a:spcPct val="121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rtrim(‘muruganantham’,’antham’)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572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translate(char, from, to)</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Translate ‘from’ by ‘to’ in char.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translate(‘jack’,’j’,’b’)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63250">
                <a:tc>
                  <a:txBody>
                    <a:bodyPr/>
                    <a:lstStyle/>
                    <a:p>
                      <a:pPr marL="410845" marR="271780" lvl="0" indent="-342900" algn="l" rtl="0">
                        <a:lnSpc>
                          <a:spcPct val="121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replace(char, search, repl)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960"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Replace ‘search’ string by ‘repl’ string in ‘char’.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159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replace(‘jack and jue’,’j’,’bl’)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6394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substr(char, m,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325"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Substring of ‘char’ at ‘m’ of size ‘n’ char long.</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substr(‘muruganantham’,7,6)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740" name="Shape 740"/>
        <p:cNvGrpSpPr/>
        <p:nvPr/>
      </p:nvGrpSpPr>
      <p:grpSpPr>
        <a:xfrm>
          <a:off x="0" y="0"/>
          <a:ext cx="0" cy="0"/>
          <a:chOff x="0" y="0"/>
          <a:chExt cx="0" cy="0"/>
        </a:xfrm>
      </p:grpSpPr>
      <p:sp>
        <p:nvSpPr>
          <p:cNvPr id="741" name="Google Shape;741;p52"/>
          <p:cNvSpPr txBox="1"/>
          <p:nvPr>
            <p:ph type="body" idx="1"/>
          </p:nvPr>
        </p:nvSpPr>
        <p:spPr>
          <a:xfrm>
            <a:off x="148087" y="90643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Conversion Functions</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742" name="Google Shape;742;p5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43" name="Google Shape;743;p5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44" name="Google Shape;744;p5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45" name="Google Shape;745;p52"/>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746" name="Google Shape;746;p52"/>
          <p:cNvGraphicFramePr/>
          <p:nvPr/>
        </p:nvGraphicFramePr>
        <p:xfrm>
          <a:off x="923029" y="1863308"/>
          <a:ext cx="10472450" cy="3133325"/>
        </p:xfrm>
        <a:graphic>
          <a:graphicData uri="http://schemas.openxmlformats.org/drawingml/2006/table">
            <a:tbl>
              <a:tblPr>
                <a:noFill/>
                <a:tableStyleId>{E53EEB27-87BB-4D79-894F-303EF2C5D0C4}</a:tableStyleId>
              </a:tblPr>
              <a:tblGrid>
                <a:gridCol w="2363625"/>
                <a:gridCol w="2092425"/>
                <a:gridCol w="3878050"/>
                <a:gridCol w="2138350"/>
              </a:tblGrid>
              <a:tr h="508950">
                <a:tc>
                  <a:txBody>
                    <a:bodyPr/>
                    <a:lstStyle/>
                    <a:p>
                      <a:pPr marL="531495" marR="0" lvl="0" indent="0" algn="l"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Functions</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48590" marR="0" lvl="0" indent="0" algn="l"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Value Returned</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128395" marR="1125220" lvl="0" indent="0" algn="ctr"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Input</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479425" marR="474980" lvl="0" indent="0" algn="ctr" rtl="0">
                        <a:lnSpc>
                          <a:spcPct val="114000"/>
                        </a:lnSpc>
                        <a:spcBef>
                          <a:spcPts val="0"/>
                        </a:spcBef>
                        <a:spcAft>
                          <a:spcPts val="0"/>
                        </a:spcAft>
                        <a:buNone/>
                      </a:pPr>
                      <a:r>
                        <a:rPr lang="en-US" sz="1200" b="1">
                          <a:solidFill>
                            <a:srgbClr val="C00000"/>
                          </a:solidFill>
                          <a:latin typeface="Balthazar" panose="02000506070000020004"/>
                          <a:ea typeface="Balthazar" panose="02000506070000020004"/>
                          <a:cs typeface="Balthazar" panose="02000506070000020004"/>
                          <a:sym typeface="Balthazar" panose="02000506070000020004"/>
                        </a:rPr>
                        <a:t>Output</a:t>
                      </a:r>
                      <a:endParaRPr sz="11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77882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to_date(str,’format’)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1595"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Converts the string ina given format into Oracle date.</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96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to_date(’10-02-09’,’dd-mm-yy’)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7762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to_char(date,’format’)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Reformats	date</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7945" marR="6223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according	to format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96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to_char(sysdate,’dy dd mon yyyy)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3467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to_char(number,’format’)</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286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Display	number value as a char.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32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to_char(12345.5,’L099,999.99’)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3467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to_number(char)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223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Char	string	to number form</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to_number(‘123’)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750" name="Shape 750"/>
        <p:cNvGrpSpPr/>
        <p:nvPr/>
      </p:nvGrpSpPr>
      <p:grpSpPr>
        <a:xfrm>
          <a:off x="0" y="0"/>
          <a:ext cx="0" cy="0"/>
          <a:chOff x="0" y="0"/>
          <a:chExt cx="0" cy="0"/>
        </a:xfrm>
      </p:grpSpPr>
      <p:sp>
        <p:nvSpPr>
          <p:cNvPr id="751" name="Google Shape;751;p53"/>
          <p:cNvSpPr txBox="1"/>
          <p:nvPr>
            <p:ph type="body" idx="1"/>
          </p:nvPr>
        </p:nvSpPr>
        <p:spPr>
          <a:xfrm>
            <a:off x="104954" y="733904"/>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Numeric Functions</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752" name="Google Shape;752;p5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53" name="Google Shape;753;p5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54" name="Google Shape;754;p5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55" name="Google Shape;755;p53"/>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756" name="Google Shape;756;p53"/>
          <p:cNvGraphicFramePr/>
          <p:nvPr/>
        </p:nvGraphicFramePr>
        <p:xfrm>
          <a:off x="569342" y="1639017"/>
          <a:ext cx="11231575" cy="4143900"/>
        </p:xfrm>
        <a:graphic>
          <a:graphicData uri="http://schemas.openxmlformats.org/drawingml/2006/table">
            <a:tbl>
              <a:tblPr>
                <a:noFill/>
                <a:tableStyleId>{E53EEB27-87BB-4D79-894F-303EF2C5D0C4}</a:tableStyleId>
              </a:tblPr>
              <a:tblGrid>
                <a:gridCol w="1867525"/>
                <a:gridCol w="2686775"/>
                <a:gridCol w="3444350"/>
                <a:gridCol w="3232925"/>
              </a:tblGrid>
              <a:tr h="336600">
                <a:tc>
                  <a:txBody>
                    <a:bodyPr/>
                    <a:lstStyle/>
                    <a:p>
                      <a:pPr marL="485775" marR="0" lvl="0" indent="0" algn="l"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Functions</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62560" marR="0"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Value Returned</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141730" marR="1136015"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Input</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500380" marR="495300"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Output</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0527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Abs(n)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Absolute value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abs(-15)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366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Ceil(n)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Smallest int &gt;=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ceil(33.645)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1352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Cos(n)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Cosine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cos(180)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795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Cosh(n)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32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Hyperbolic cosine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cosh(0)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713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Exp(n)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55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exp(2)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366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Floor(n)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Largest int &lt;=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floor(100.2)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61392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Ln(n)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32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Natural log of n (base e)</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ln(5)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3366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Log(b,n)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Log n base b</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log(2,64)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61392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Mod(m,n)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159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Remainder of	m divided by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mod(17,3)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760" name="Shape 760"/>
        <p:cNvGrpSpPr/>
        <p:nvPr/>
      </p:nvGrpSpPr>
      <p:grpSpPr>
        <a:xfrm>
          <a:off x="0" y="0"/>
          <a:ext cx="0" cy="0"/>
          <a:chOff x="0" y="0"/>
          <a:chExt cx="0" cy="0"/>
        </a:xfrm>
      </p:grpSpPr>
      <p:sp>
        <p:nvSpPr>
          <p:cNvPr id="761" name="Google Shape;761;p54"/>
          <p:cNvSpPr txBox="1"/>
          <p:nvPr>
            <p:ph type="body" idx="1"/>
          </p:nvPr>
        </p:nvSpPr>
        <p:spPr>
          <a:xfrm>
            <a:off x="208471" y="84604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Numeric Functions</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762" name="Google Shape;762;p5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63" name="Google Shape;763;p5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64" name="Google Shape;764;p5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65" name="Google Shape;765;p54"/>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766" name="Google Shape;766;p54"/>
          <p:cNvGraphicFramePr/>
          <p:nvPr/>
        </p:nvGraphicFramePr>
        <p:xfrm>
          <a:off x="655608" y="1380222"/>
          <a:ext cx="10834775" cy="4913775"/>
        </p:xfrm>
        <a:graphic>
          <a:graphicData uri="http://schemas.openxmlformats.org/drawingml/2006/table">
            <a:tbl>
              <a:tblPr>
                <a:noFill/>
                <a:tableStyleId>{E53EEB27-87BB-4D79-894F-303EF2C5D0C4}</a:tableStyleId>
              </a:tblPr>
              <a:tblGrid>
                <a:gridCol w="1647650"/>
                <a:gridCol w="3027875"/>
                <a:gridCol w="3884625"/>
                <a:gridCol w="2274625"/>
              </a:tblGrid>
              <a:tr h="308375">
                <a:tc>
                  <a:txBody>
                    <a:bodyPr/>
                    <a:lstStyle/>
                    <a:p>
                      <a:pPr marL="485775" marR="0" lvl="0" indent="0" algn="l"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Functions</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62560" marR="0"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Value Returned</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141730" marR="1136015"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Input</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500380" marR="495300"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Output</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766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Power(m,n)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 power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power(5,3)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917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Round(m,n)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5969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	rounded to n decimal places</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round(125.67854,2)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572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Sign(n)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n&lt;0, -1 if n=0, 0 otherwise 1.</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sin(-19)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744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sin(90)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5720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Sinh(n)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Hyperbolic sin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sinh(45)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8307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Sqrt(n)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Square root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sqrt(7)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6038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Tan(n)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Tangent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tan(45)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6038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Tanh(n)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0325"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Hyperbolic tangent of 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tanh(60)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5742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Trunc(m,n)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 truncated to n decimal places</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trunc(125.5764,2)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770" name="Shape 770"/>
        <p:cNvGrpSpPr/>
        <p:nvPr/>
      </p:nvGrpSpPr>
      <p:grpSpPr>
        <a:xfrm>
          <a:off x="0" y="0"/>
          <a:ext cx="0" cy="0"/>
          <a:chOff x="0" y="0"/>
          <a:chExt cx="0" cy="0"/>
        </a:xfrm>
      </p:grpSpPr>
      <p:sp>
        <p:nvSpPr>
          <p:cNvPr id="771" name="Google Shape;771;p55"/>
          <p:cNvSpPr txBox="1"/>
          <p:nvPr>
            <p:ph type="body" idx="1"/>
          </p:nvPr>
        </p:nvSpPr>
        <p:spPr>
          <a:xfrm>
            <a:off x="217098" y="83742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Miscellaneous Functions</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400"/>
              <a:buNone/>
            </a:pPr>
            <a:endParaRPr sz="2400"/>
          </a:p>
        </p:txBody>
      </p:sp>
      <p:sp>
        <p:nvSpPr>
          <p:cNvPr id="772" name="Google Shape;772;p5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73" name="Google Shape;773;p5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74" name="Google Shape;774;p5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75" name="Google Shape;775;p55"/>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776" name="Google Shape;776;p55"/>
          <p:cNvGraphicFramePr/>
          <p:nvPr/>
        </p:nvGraphicFramePr>
        <p:xfrm>
          <a:off x="483079" y="1884211"/>
          <a:ext cx="11093575" cy="3000000"/>
        </p:xfrm>
        <a:graphic>
          <a:graphicData uri="http://schemas.openxmlformats.org/drawingml/2006/table">
            <a:tbl>
              <a:tblPr>
                <a:noFill/>
                <a:tableStyleId>{E53EEB27-87BB-4D79-894F-303EF2C5D0C4}</a:tableStyleId>
              </a:tblPr>
              <a:tblGrid>
                <a:gridCol w="1604525"/>
                <a:gridCol w="3014025"/>
                <a:gridCol w="4013675"/>
                <a:gridCol w="2461350"/>
              </a:tblGrid>
              <a:tr h="522550">
                <a:tc>
                  <a:txBody>
                    <a:bodyPr/>
                    <a:lstStyle/>
                    <a:p>
                      <a:pPr marL="485775" marR="0" lvl="0" indent="0" algn="l"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Functions</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62560" marR="0" lvl="0" indent="0" algn="l"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Value Returned</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1141730" marR="1136015"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Input</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500380" marR="495300" lvl="0" indent="0" algn="ctr" rtl="0">
                        <a:lnSpc>
                          <a:spcPct val="98000"/>
                        </a:lnSpc>
                        <a:spcBef>
                          <a:spcPts val="0"/>
                        </a:spcBef>
                        <a:spcAft>
                          <a:spcPts val="0"/>
                        </a:spcAft>
                        <a:buNone/>
                      </a:pPr>
                      <a:r>
                        <a:rPr lang="en-US" sz="1400" b="1">
                          <a:solidFill>
                            <a:srgbClr val="C00000"/>
                          </a:solidFill>
                          <a:latin typeface="Balthazar" panose="02000506070000020004"/>
                          <a:ea typeface="Balthazar" panose="02000506070000020004"/>
                          <a:cs typeface="Balthazar" panose="02000506070000020004"/>
                          <a:sym typeface="Balthazar" panose="02000506070000020004"/>
                        </a:rPr>
                        <a:t>Output</a:t>
                      </a:r>
                      <a:endParaRPr sz="1400">
                        <a:solidFill>
                          <a:srgbClr val="C00000"/>
                        </a:solidFill>
                        <a:latin typeface="Balthazar" panose="02000506070000020004"/>
                        <a:ea typeface="Balthazar" panose="02000506070000020004"/>
                        <a:cs typeface="Balthazar" panose="02000506070000020004"/>
                        <a:sym typeface="Balthazar" panose="020005060700000200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65825">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Uid</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User id</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uid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4744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User</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User name</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user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089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Vsize(n)</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Storage size of v</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vsize(‘hello’) from dual;</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r h="563250">
                <a:tc>
                  <a:txBody>
                    <a:bodyPr/>
                    <a:lstStyle/>
                    <a:p>
                      <a:pPr marL="67945" marR="0" lvl="0" indent="0" algn="l" rtl="0">
                        <a:lnSpc>
                          <a:spcPct val="96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NVL(exp1,exp2)</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57785" lvl="0" indent="0" algn="just"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Returns exp1 if not null, otherwise returns exp2.</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674370" lvl="0" indent="0" algn="l" rtl="0">
                        <a:lnSpc>
                          <a:spcPct val="121000"/>
                        </a:lnSpc>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nvl(comm,50) from emp where</a:t>
                      </a: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empno=7369;</a:t>
                      </a:r>
                      <a:endPar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c>
                  <a:txBody>
                    <a:bodyPr/>
                    <a:lstStyle/>
                    <a:p>
                      <a:pPr marL="67945" marR="0" lvl="0" indent="0" algn="l" rtl="0">
                        <a:spcBef>
                          <a:spcPts val="0"/>
                        </a:spcBef>
                        <a:spcAft>
                          <a:spcPts val="0"/>
                        </a:spcAft>
                        <a:buNone/>
                      </a:pP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BE4D4"/>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780" name="Shape 780"/>
        <p:cNvGrpSpPr/>
        <p:nvPr/>
      </p:nvGrpSpPr>
      <p:grpSpPr>
        <a:xfrm>
          <a:off x="0" y="0"/>
          <a:ext cx="0" cy="0"/>
          <a:chOff x="0" y="0"/>
          <a:chExt cx="0" cy="0"/>
        </a:xfrm>
      </p:grpSpPr>
      <p:sp>
        <p:nvSpPr>
          <p:cNvPr id="781" name="Google Shape;781;p56"/>
          <p:cNvSpPr txBox="1"/>
          <p:nvPr>
            <p:ph type="body" idx="1"/>
          </p:nvPr>
        </p:nvSpPr>
        <p:spPr>
          <a:xfrm>
            <a:off x="225725" y="570003"/>
            <a:ext cx="9591136" cy="2457869"/>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C00000"/>
              </a:buClr>
              <a:buSzPts val="1600"/>
              <a:buNone/>
            </a:pPr>
            <a:r>
              <a:rPr lang="en-US" sz="1600">
                <a:solidFill>
                  <a:srgbClr val="C00000"/>
                </a:solidFill>
                <a:latin typeface="Balthazar" panose="02000506070000020004"/>
                <a:ea typeface="Balthazar" panose="02000506070000020004"/>
                <a:cs typeface="Balthazar" panose="02000506070000020004"/>
                <a:sym typeface="Balthazar" panose="02000506070000020004"/>
              </a:rPr>
              <a:t>GROUP FUNCTIONS</a:t>
            </a:r>
            <a:endParaRPr lang="en-US" sz="1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00000"/>
              </a:lnSpc>
              <a:spcBef>
                <a:spcPts val="100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AVG			:	Average value of a set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COUNT		:	Numbers of non null values</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MAX			:	Maximum of a set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MIN			:	Minimum of a set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STDDEV		:	Standard Deviation of a set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SUM			:	Sum of a set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VARIANCE		:	Variance of a set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chemeClr val="dk1"/>
              </a:buClr>
              <a:buSzPts val="1600"/>
              <a:buNone/>
            </a:pPr>
            <a:endParaRPr sz="1600"/>
          </a:p>
        </p:txBody>
      </p:sp>
      <p:sp>
        <p:nvSpPr>
          <p:cNvPr id="782" name="Google Shape;782;p5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83" name="Google Shape;783;p5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84" name="Google Shape;784;p5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85" name="Google Shape;785;p56"/>
          <p:cNvSpPr txBox="1"/>
          <p:nvPr/>
        </p:nvSpPr>
        <p:spPr>
          <a:xfrm>
            <a:off x="0" y="457197"/>
            <a:ext cx="10515600" cy="43994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 SLO-1 &amp; SLO-2 : Lab4 : Inbuilt functions in 					   	         SQL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lnSpc>
                <a:spcPct val="90000"/>
              </a:lnSpc>
              <a:spcBef>
                <a:spcPts val="0"/>
              </a:spcBef>
              <a:spcAft>
                <a:spcPts val="0"/>
              </a:spcAft>
              <a:buNone/>
            </a:pP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786" name="Google Shape;786;p56"/>
          <p:cNvSpPr txBox="1"/>
          <p:nvPr/>
        </p:nvSpPr>
        <p:spPr>
          <a:xfrm>
            <a:off x="276046" y="3519579"/>
            <a:ext cx="11438625" cy="32316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Note:</a:t>
            </a:r>
            <a:endParaRPr lang="en-US" sz="1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101600" algn="l" rtl="0">
              <a:lnSpc>
                <a:spcPct val="150000"/>
              </a:lnSpc>
              <a:spcBef>
                <a:spcPts val="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Group functions ignore null values</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01600" algn="l" rtl="0">
              <a:lnSpc>
                <a:spcPct val="150000"/>
              </a:lnSpc>
              <a:spcBef>
                <a:spcPts val="0"/>
              </a:spcBef>
              <a:spcAft>
                <a:spcPts val="0"/>
              </a:spcAft>
              <a:buClr>
                <a:srgbClr val="C00000"/>
              </a:buClr>
              <a:buSzPts val="1600"/>
              <a:buFont typeface="Noto Sans Symbols"/>
              <a:buChar char="✔"/>
            </a:pPr>
            <a:r>
              <a:rPr lang="en-US" sz="1600" i="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Group by </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Clause is used to modularize rows in a table into smaller groups</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01600" algn="l" rtl="0">
              <a:lnSpc>
                <a:spcPct val="150000"/>
              </a:lnSpc>
              <a:spcBef>
                <a:spcPts val="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Columns that are not a part of the Group Functions should be included in the Group by clause</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01600" algn="l" rtl="0">
              <a:lnSpc>
                <a:spcPct val="150000"/>
              </a:lnSpc>
              <a:spcBef>
                <a:spcPts val="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Any column or expression in the SELECT list that is not an aggregate function must be in the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lnSpc>
                <a:spcPct val="150000"/>
              </a:lnSpc>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GROUP BY clause</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01600" algn="l" rtl="0">
              <a:lnSpc>
                <a:spcPct val="150000"/>
              </a:lnSpc>
              <a:spcBef>
                <a:spcPts val="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Group Functions cannot be placed in the where clause</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01600" algn="l" rtl="0">
              <a:lnSpc>
                <a:spcPct val="150000"/>
              </a:lnSpc>
              <a:spcBef>
                <a:spcPts val="0"/>
              </a:spcBef>
              <a:spcAft>
                <a:spcPts val="0"/>
              </a:spcAft>
              <a:buClr>
                <a:srgbClr val="C00000"/>
              </a:buClr>
              <a:buSzPts val="1600"/>
              <a:buFont typeface="Noto Sans Symbols"/>
              <a:buChar char="✔"/>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HAVING clause is to restrict groups Groups satisfying the HAVING condition are displayed</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790" name="Shape 790"/>
        <p:cNvGrpSpPr/>
        <p:nvPr/>
      </p:nvGrpSpPr>
      <p:grpSpPr>
        <a:xfrm>
          <a:off x="0" y="0"/>
          <a:ext cx="0" cy="0"/>
          <a:chOff x="0" y="0"/>
          <a:chExt cx="0" cy="0"/>
        </a:xfrm>
      </p:grpSpPr>
      <p:sp>
        <p:nvSpPr>
          <p:cNvPr id="791" name="Google Shape;791;p57"/>
          <p:cNvSpPr txBox="1"/>
          <p:nvPr>
            <p:ph type="body" idx="1"/>
          </p:nvPr>
        </p:nvSpPr>
        <p:spPr>
          <a:xfrm>
            <a:off x="562154" y="109621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Keys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should be identified in an entity set uniquely.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expressed in terms of their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values hold by attributes must identify the record / tuple uniquely.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 two records in relation are not allowed to hold exactly the same values for all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92" name="Google Shape;792;p5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93" name="Google Shape;793;p5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94" name="Google Shape;794;p5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95" name="Google Shape;795;p57"/>
          <p:cNvSpPr/>
          <p:nvPr/>
        </p:nvSpPr>
        <p:spPr>
          <a:xfrm>
            <a:off x="0" y="0"/>
            <a:ext cx="1092104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799" name="Shape 799"/>
        <p:cNvGrpSpPr/>
        <p:nvPr/>
      </p:nvGrpSpPr>
      <p:grpSpPr>
        <a:xfrm>
          <a:off x="0" y="0"/>
          <a:ext cx="0" cy="0"/>
          <a:chOff x="0" y="0"/>
          <a:chExt cx="0" cy="0"/>
        </a:xfrm>
      </p:grpSpPr>
      <p:sp>
        <p:nvSpPr>
          <p:cNvPr id="800" name="Google Shape;800;p58"/>
          <p:cNvSpPr txBox="1"/>
          <p:nvPr>
            <p:ph type="body" idx="1"/>
          </p:nvPr>
        </p:nvSpPr>
        <p:spPr>
          <a:xfrm>
            <a:off x="553528" y="1156598"/>
            <a:ext cx="10515600" cy="50199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Superkey</a:t>
            </a: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superkey is a set of one or more attributes that, taken collectively, allow us to identify uniquely a record in the relation.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the Faculty_ID attribute of the relation faculty is sufficient to distinguish one faculty record from another.</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Here Faculty_ID is the superkey.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Faculty_name attribute of Faculty, on the other hand, is not a superkey, because many faculty might have the same name.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801" name="Google Shape;801;p5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02" name="Google Shape;802;p5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03" name="Google Shape;803;p5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04" name="Google Shape;804;p58"/>
          <p:cNvSpPr/>
          <p:nvPr/>
        </p:nvSpPr>
        <p:spPr>
          <a:xfrm>
            <a:off x="0" y="0"/>
            <a:ext cx="108434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808" name="Shape 808"/>
        <p:cNvGrpSpPr/>
        <p:nvPr/>
      </p:nvGrpSpPr>
      <p:grpSpPr>
        <a:xfrm>
          <a:off x="0" y="0"/>
          <a:ext cx="0" cy="0"/>
          <a:chOff x="0" y="0"/>
          <a:chExt cx="0" cy="0"/>
        </a:xfrm>
      </p:grpSpPr>
      <p:sp>
        <p:nvSpPr>
          <p:cNvPr id="809" name="Google Shape;809;p59"/>
          <p:cNvSpPr txBox="1"/>
          <p:nvPr>
            <p:ph type="body" idx="1"/>
          </p:nvPr>
        </p:nvSpPr>
        <p:spPr>
          <a:xfrm>
            <a:off x="198407" y="724619"/>
            <a:ext cx="11499011" cy="593497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Superkey</a:t>
            </a: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Let R denote the set of attributes in the schema of relation r. If we say that a subset K of R is a superkey for r.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are restricting consideration to instances of relations r in which no two distinct tuples have the same values on all attributes in K.</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That is, if t1 and t2 are in r and t1 = t2, then t1.K = t2.K.</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superkey may contain extraneous attributes. For example, the combination of Faculty_ID and Faculty_name is a superkey for the relation Faculty.</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Minimal of Superkeys are called as </a:t>
            </a:r>
            <a:r>
              <a:rPr lang="en-US" sz="2600">
                <a:solidFill>
                  <a:srgbClr val="C00000"/>
                </a:solidFill>
                <a:latin typeface="Balthazar" panose="02000506070000020004"/>
                <a:ea typeface="Balthazar" panose="02000506070000020004"/>
                <a:cs typeface="Balthazar" panose="02000506070000020004"/>
                <a:sym typeface="Balthazar" panose="02000506070000020004"/>
              </a:rPr>
              <a:t>Candidate key.</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possible that several distinct set of attributes could serve as a Candiadate key</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5565" algn="l" rtl="0">
              <a:lnSpc>
                <a:spcPct val="150000"/>
              </a:lnSpc>
              <a:spcBef>
                <a:spcPts val="1000"/>
              </a:spcBef>
              <a:spcAft>
                <a:spcPts val="0"/>
              </a:spcAft>
              <a:buClr>
                <a:srgbClr val="C00000"/>
              </a:buClr>
              <a:buSzPct val="100000"/>
              <a:buFont typeface="Noto Sans Symbols"/>
              <a:buNone/>
            </a:pP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5565" algn="l" rtl="0">
              <a:lnSpc>
                <a:spcPct val="150000"/>
              </a:lnSpc>
              <a:spcBef>
                <a:spcPts val="1000"/>
              </a:spcBef>
              <a:spcAft>
                <a:spcPts val="0"/>
              </a:spcAft>
              <a:buClr>
                <a:srgbClr val="C00000"/>
              </a:buClr>
              <a:buSzPct val="100000"/>
              <a:buFont typeface="Noto Sans Symbols"/>
              <a:buNone/>
            </a:pP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10" name="Google Shape;810;p5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11" name="Google Shape;811;p5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12" name="Google Shape;812;p5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13" name="Google Shape;813;p59"/>
          <p:cNvSpPr/>
          <p:nvPr/>
        </p:nvSpPr>
        <p:spPr>
          <a:xfrm>
            <a:off x="0" y="0"/>
            <a:ext cx="110763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6"/>
          <p:cNvSpPr txBox="1"/>
          <p:nvPr>
            <p:ph type="body" idx="1"/>
          </p:nvPr>
        </p:nvSpPr>
        <p:spPr>
          <a:xfrm>
            <a:off x="294640" y="915035"/>
            <a:ext cx="11296015" cy="50800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Design Process</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process of moving from an abstract data model to the implementation of the database proceeds in two final design phases.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Logical Design Phase</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designer maps the high level conceptual schema onto the data model</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Physical Design Phase</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physical features of database are specified</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File organization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Internal storage structures</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36" name="Google Shape;136;p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7" name="Google Shape;137;p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8" name="Google Shape;138;p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9" name="Google Shape;139;p6"/>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817" name="Shape 817"/>
        <p:cNvGrpSpPr/>
        <p:nvPr/>
      </p:nvGrpSpPr>
      <p:grpSpPr>
        <a:xfrm>
          <a:off x="0" y="0"/>
          <a:ext cx="0" cy="0"/>
          <a:chOff x="0" y="0"/>
          <a:chExt cx="0" cy="0"/>
        </a:xfrm>
      </p:grpSpPr>
      <p:sp>
        <p:nvSpPr>
          <p:cNvPr id="818" name="Google Shape;818;p60"/>
          <p:cNvSpPr txBox="1"/>
          <p:nvPr>
            <p:ph type="body" idx="1"/>
          </p:nvPr>
        </p:nvSpPr>
        <p:spPr>
          <a:xfrm>
            <a:off x="0" y="543462"/>
            <a:ext cx="11861321" cy="597810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Superkey</a:t>
            </a: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Suppose that a combination of Faculty_name and Dept_name is sufficient to distinguish among members of the Faculty relation.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Then, both {Faculty_ID} and {Faculty_name, Dept_name} are candidate keys.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Although the attributes Faculty_ID and Faculty_name together can distinguish faculty tuples, their combination, {Faculty_ID, Faculty_name}, does not form a candidate key, since the attribute Faculty_ID alone is a candidate key.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term primary key is to denote a candidate key.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key (whether primary, candidate, or super) is a property of the entire relation, rather than of the individual tuples.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designation of a key represents a constraint in the real-world enterprise being modeled.</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19" name="Google Shape;819;p6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20" name="Google Shape;820;p6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21" name="Google Shape;821;p6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22" name="Google Shape;822;p60"/>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826" name="Shape 826"/>
        <p:cNvGrpSpPr/>
        <p:nvPr/>
      </p:nvGrpSpPr>
      <p:grpSpPr>
        <a:xfrm>
          <a:off x="0" y="0"/>
          <a:ext cx="0" cy="0"/>
          <a:chOff x="0" y="0"/>
          <a:chExt cx="0" cy="0"/>
        </a:xfrm>
      </p:grpSpPr>
      <p:sp>
        <p:nvSpPr>
          <p:cNvPr id="827" name="Google Shape;827;p61"/>
          <p:cNvSpPr txBox="1"/>
          <p:nvPr>
            <p:ph type="body" idx="1"/>
          </p:nvPr>
        </p:nvSpPr>
        <p:spPr>
          <a:xfrm>
            <a:off x="208472" y="768409"/>
            <a:ext cx="10515600" cy="482150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Superkey</a:t>
            </a: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Primary key should be selected with special care.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As we discussed the name of the person is obviously not sufficient to identify uniquely a person , because many persons can have the same name.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India , now the Aadhar card number attribute would be a primary key / candidate key.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Non resident of India will not have the Aadhar number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alternative is to use some unique combination of other attributes as a key.</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828" name="Google Shape;828;p6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29" name="Google Shape;829;p6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30" name="Google Shape;830;p6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31" name="Google Shape;831;p61"/>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835" name="Shape 835"/>
        <p:cNvGrpSpPr/>
        <p:nvPr/>
      </p:nvGrpSpPr>
      <p:grpSpPr>
        <a:xfrm>
          <a:off x="0" y="0"/>
          <a:ext cx="0" cy="0"/>
          <a:chOff x="0" y="0"/>
          <a:chExt cx="0" cy="0"/>
        </a:xfrm>
      </p:grpSpPr>
      <p:sp>
        <p:nvSpPr>
          <p:cNvPr id="836" name="Google Shape;836;p62"/>
          <p:cNvSpPr txBox="1"/>
          <p:nvPr>
            <p:ph type="body" idx="1"/>
          </p:nvPr>
        </p:nvSpPr>
        <p:spPr>
          <a:xfrm>
            <a:off x="346494" y="880552"/>
            <a:ext cx="11005868" cy="52355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Superkey</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primary key should be chosen such that its attribute values are never,or very rarely, changed.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 the address field should not be a primary key or part of primary key, since it is likely to change but, Aadhar number guaranteed never to change.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represent the primary key , the primary key attributes are underlined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say r1, may include among its attributes the primary key of an other relation, say r2. This attribute is called a foreign key from r1, referencing r2.</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relation r1 is also called the referencing relation of the foreign key dependency, and r2 is called the referenced relation of the foreign key.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000"/>
              <a:buNone/>
            </a:pPr>
            <a:r>
              <a:rPr lang="en-US" sz="2000">
                <a:solidFill>
                  <a:srgbClr val="FF0000"/>
                </a:solidFill>
                <a:latin typeface="Balthazar" panose="02000506070000020004"/>
                <a:ea typeface="Balthazar" panose="02000506070000020004"/>
                <a:cs typeface="Balthazar" panose="02000506070000020004"/>
                <a:sym typeface="Balthazar" panose="02000506070000020004"/>
              </a:rPr>
              <a:t>Note :</a:t>
            </a:r>
            <a:r>
              <a:rPr lang="en-US" sz="2000">
                <a:solidFill>
                  <a:srgbClr val="C00000"/>
                </a:solidFill>
                <a:latin typeface="Balthazar" panose="02000506070000020004"/>
                <a:ea typeface="Balthazar" panose="02000506070000020004"/>
                <a:cs typeface="Balthazar" panose="02000506070000020004"/>
                <a:sym typeface="Balthazar" panose="020005060700000200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primary key for a particular relation/ table is act as an referential key in 	another table (s) is called foreign key , it known as referential integrity 	constraints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000"/>
              <a:buNone/>
            </a:pPr>
            <a:endParaRPr sz="2000"/>
          </a:p>
        </p:txBody>
      </p:sp>
      <p:sp>
        <p:nvSpPr>
          <p:cNvPr id="837" name="Google Shape;837;p6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38" name="Google Shape;838;p6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39" name="Google Shape;839;p6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40" name="Google Shape;840;p62"/>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844" name="Shape 844"/>
        <p:cNvGrpSpPr/>
        <p:nvPr/>
      </p:nvGrpSpPr>
      <p:grpSpPr>
        <a:xfrm>
          <a:off x="0" y="0"/>
          <a:ext cx="0" cy="0"/>
          <a:chOff x="0" y="0"/>
          <a:chExt cx="0" cy="0"/>
        </a:xfrm>
      </p:grpSpPr>
      <p:sp>
        <p:nvSpPr>
          <p:cNvPr id="845" name="Google Shape;845;p63"/>
          <p:cNvSpPr txBox="1"/>
          <p:nvPr>
            <p:ph type="body" idx="1"/>
          </p:nvPr>
        </p:nvSpPr>
        <p:spPr>
          <a:xfrm>
            <a:off x="362309" y="698740"/>
            <a:ext cx="11309231" cy="55554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Superkey</a:t>
            </a: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two entitiy sets named : Faculty and Department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Faculty entity set the primary key is : Faculty_id</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Department entity set the primary key is : Dept_id</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this relations, Dept_id in the Department relation , is the referential key or foreign key for the Faculty relation.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Primary key in a relations is underlined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Only one primary key is possible for a relation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or more attributes can be combined and declared as a primary key , known as composite primary key. ( </a:t>
            </a:r>
            <a:r>
              <a:rPr lang="en-US" sz="2000">
                <a:solidFill>
                  <a:srgbClr val="FF0000"/>
                </a:solidFill>
                <a:latin typeface="Balthazar" panose="02000506070000020004"/>
                <a:ea typeface="Balthazar" panose="02000506070000020004"/>
                <a:cs typeface="Balthazar" panose="02000506070000020004"/>
                <a:sym typeface="Balthazar" panose="02000506070000020004"/>
              </a:rPr>
              <a:t>Note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Maximum 16 Columns are allowed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46" name="Google Shape;846;p6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47" name="Google Shape;847;p6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48" name="Google Shape;848;p6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849" name="Google Shape;849;p63"/>
          <p:cNvGraphicFramePr/>
          <p:nvPr/>
        </p:nvGraphicFramePr>
        <p:xfrm>
          <a:off x="3196572" y="4825746"/>
          <a:ext cx="3000000" cy="3000000"/>
        </p:xfrm>
        <a:graphic>
          <a:graphicData uri="http://schemas.openxmlformats.org/drawingml/2006/table">
            <a:tbl>
              <a:tblPr firstRow="1" bandRow="1">
                <a:noFill/>
                <a:tableStyleId>{23EFA01C-9CCF-440E-8957-49F7C5947DCA}</a:tableStyleId>
              </a:tblPr>
              <a:tblGrid>
                <a:gridCol w="1936075"/>
              </a:tblGrid>
              <a:tr h="375075">
                <a:tc>
                  <a:txBody>
                    <a:bodyPr/>
                    <a:lstStyle/>
                    <a:p>
                      <a:pPr marL="0" marR="0" lvl="0" indent="0" algn="ctr" rtl="0">
                        <a:spcBef>
                          <a:spcPts val="0"/>
                        </a:spcBef>
                        <a:spcAft>
                          <a:spcPts val="0"/>
                        </a:spcAft>
                        <a:buNone/>
                      </a:pPr>
                      <a:r>
                        <a:rPr lang="en-US" sz="1800" b="0">
                          <a:latin typeface="Balthazar" panose="02000506070000020004"/>
                          <a:ea typeface="Balthazar" panose="02000506070000020004"/>
                          <a:cs typeface="Balthazar" panose="02000506070000020004"/>
                          <a:sym typeface="Balthazar" panose="02000506070000020004"/>
                        </a:rPr>
                        <a:t>Faculty</a:t>
                      </a:r>
                      <a:endParaRPr sz="1800" b="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1174025">
                <a:tc>
                  <a:txBody>
                    <a:bodyPr/>
                    <a:lstStyle/>
                    <a:p>
                      <a:pPr marL="0" marR="0" lvl="0" indent="0" algn="l" rtl="0">
                        <a:spcBef>
                          <a:spcPts val="0"/>
                        </a:spcBef>
                        <a:spcAft>
                          <a:spcPts val="0"/>
                        </a:spcAft>
                        <a:buNone/>
                      </a:pPr>
                      <a:r>
                        <a:rPr lang="en-US" sz="1800" b="0" u="sng">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800" b="0" u="sng">
                        <a:solidFill>
                          <a:schemeClr val="accent5"/>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8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_name</a:t>
                      </a:r>
                      <a:endParaRPr sz="18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Fcaulty_salary</a:t>
                      </a:r>
                      <a:endParaRPr sz="16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b="0">
                        <a:solidFill>
                          <a:schemeClr val="accent5"/>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bl>
          </a:graphicData>
        </a:graphic>
      </p:graphicFrame>
      <p:graphicFrame>
        <p:nvGraphicFramePr>
          <p:cNvPr id="850" name="Google Shape;850;p63"/>
          <p:cNvGraphicFramePr/>
          <p:nvPr/>
        </p:nvGraphicFramePr>
        <p:xfrm>
          <a:off x="6626931" y="4813449"/>
          <a:ext cx="3000000" cy="3000000"/>
        </p:xfrm>
        <a:graphic>
          <a:graphicData uri="http://schemas.openxmlformats.org/drawingml/2006/table">
            <a:tbl>
              <a:tblPr firstRow="1" bandRow="1">
                <a:noFill/>
                <a:tableStyleId>{F7A2726B-AE8A-486C-8FE5-3F44DB69FFC6}</a:tableStyleId>
              </a:tblPr>
              <a:tblGrid>
                <a:gridCol w="1904525"/>
              </a:tblGrid>
              <a:tr h="462975">
                <a:tc>
                  <a:txBody>
                    <a:bodyPr/>
                    <a:lstStyle/>
                    <a:p>
                      <a:pPr marL="0" marR="0" lvl="0" indent="0" algn="l" rtl="0">
                        <a:spcBef>
                          <a:spcPts val="0"/>
                        </a:spcBef>
                        <a:spcAft>
                          <a:spcPts val="0"/>
                        </a:spcAft>
                        <a:buNone/>
                      </a:pPr>
                      <a:r>
                        <a:rPr lang="en-US" sz="1600">
                          <a:latin typeface="Balthazar" panose="02000506070000020004"/>
                          <a:ea typeface="Balthazar" panose="02000506070000020004"/>
                          <a:cs typeface="Balthazar" panose="02000506070000020004"/>
                          <a:sym typeface="Balthazar" panose="02000506070000020004"/>
                        </a:rPr>
                        <a:t>Department</a:t>
                      </a:r>
                      <a:endParaRPr sz="16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1141550">
                <a:tc>
                  <a:txBody>
                    <a:bodyPr/>
                    <a:lstStyle/>
                    <a:p>
                      <a:pPr marL="0" marR="0" lvl="0" indent="0" algn="l" rtl="0">
                        <a:spcBef>
                          <a:spcPts val="0"/>
                        </a:spcBef>
                        <a:spcAft>
                          <a:spcPts val="0"/>
                        </a:spcAft>
                        <a:buNone/>
                      </a:pPr>
                      <a:r>
                        <a:rPr lang="en-US" sz="1600" u="sng">
                          <a:solidFill>
                            <a:srgbClr val="C55A11"/>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u="sng">
                        <a:solidFill>
                          <a:srgbClr val="C55A11"/>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rPr>
                        <a:t>Dept_name</a:t>
                      </a:r>
                      <a:endParaRPr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rPr>
                        <a:t>Dept_location</a:t>
                      </a:r>
                      <a:endParaRPr sz="1600">
                        <a:solidFill>
                          <a:srgbClr val="C55A11"/>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bl>
          </a:graphicData>
        </a:graphic>
      </p:graphicFrame>
      <p:sp>
        <p:nvSpPr>
          <p:cNvPr id="851" name="Google Shape;851;p63"/>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852" name="Google Shape;852;p63"/>
          <p:cNvCxnSpPr/>
          <p:nvPr/>
        </p:nvCxnSpPr>
        <p:spPr>
          <a:xfrm rot="10800000" flipH="1">
            <a:off x="5141343" y="5417296"/>
            <a:ext cx="1475117" cy="802257"/>
          </a:xfrm>
          <a:prstGeom prst="straightConnector1">
            <a:avLst/>
          </a:prstGeom>
          <a:noFill/>
          <a:ln w="19050" cap="flat" cmpd="sng">
            <a:solidFill>
              <a:srgbClr val="A8D08C"/>
            </a:solidFill>
            <a:prstDash val="solid"/>
            <a:miter lim="800000"/>
            <a:headEnd type="none" w="sm" len="sm"/>
            <a:tailEnd type="none" w="sm" len="sm"/>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856" name="Shape 856"/>
        <p:cNvGrpSpPr/>
        <p:nvPr/>
      </p:nvGrpSpPr>
      <p:grpSpPr>
        <a:xfrm>
          <a:off x="0" y="0"/>
          <a:ext cx="0" cy="0"/>
          <a:chOff x="0" y="0"/>
          <a:chExt cx="0" cy="0"/>
        </a:xfrm>
      </p:grpSpPr>
      <p:sp>
        <p:nvSpPr>
          <p:cNvPr id="857" name="Google Shape;857;p64"/>
          <p:cNvSpPr txBox="1"/>
          <p:nvPr>
            <p:ph type="body" idx="1"/>
          </p:nvPr>
        </p:nvSpPr>
        <p:spPr>
          <a:xfrm>
            <a:off x="258791" y="603850"/>
            <a:ext cx="11447253" cy="601261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ts val="2800"/>
              <a:buNone/>
            </a:pPr>
            <a:r>
              <a:rPr lang="en-US">
                <a:solidFill>
                  <a:srgbClr val="FF0000"/>
                </a:solidFill>
                <a:latin typeface="Balthazar" panose="02000506070000020004"/>
                <a:ea typeface="Balthazar" panose="02000506070000020004"/>
                <a:cs typeface="Balthazar" panose="02000506070000020004"/>
                <a:sym typeface="Balthazar" panose="02000506070000020004"/>
              </a:rPr>
              <a:t>Attributes </a:t>
            </a:r>
            <a:endParaRPr lang="en-US">
              <a:solidFill>
                <a:srgbClr val="FF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6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are the properties of an entity</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6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are used to describe about an entity</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6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type of attributes are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Simple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Composite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Single valued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Multi valued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Derived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Key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50800" algn="l" rtl="0">
              <a:lnSpc>
                <a:spcPct val="90000"/>
              </a:lnSpc>
              <a:spcBef>
                <a:spcPts val="1000"/>
              </a:spcBef>
              <a:spcAft>
                <a:spcPts val="0"/>
              </a:spcAft>
              <a:buClr>
                <a:srgbClr val="C00000"/>
              </a:buClr>
              <a:buSzPts val="2800"/>
              <a:buFont typeface="Noto Sans Symbols"/>
              <a:buNone/>
            </a:pPr>
            <a:endParaRPr>
              <a:solidFill>
                <a:srgbClr val="FF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endParaRPr>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858" name="Google Shape;858;p6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59" name="Google Shape;859;p6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60" name="Google Shape;860;p6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61" name="Google Shape;861;p64"/>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865" name="Shape 865"/>
        <p:cNvGrpSpPr/>
        <p:nvPr/>
      </p:nvGrpSpPr>
      <p:grpSpPr>
        <a:xfrm>
          <a:off x="0" y="0"/>
          <a:ext cx="0" cy="0"/>
          <a:chOff x="0" y="0"/>
          <a:chExt cx="0" cy="0"/>
        </a:xfrm>
      </p:grpSpPr>
      <p:sp>
        <p:nvSpPr>
          <p:cNvPr id="866" name="Google Shape;866;p65"/>
          <p:cNvSpPr txBox="1"/>
          <p:nvPr>
            <p:ph type="body" idx="1"/>
          </p:nvPr>
        </p:nvSpPr>
        <p:spPr>
          <a:xfrm>
            <a:off x="251604" y="863300"/>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Simple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can not be divided further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All the simple attributes will hold the atomic values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 = { Register_no, Name, ……….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867" name="Google Shape;867;p6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68" name="Google Shape;868;p6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69" name="Google Shape;869;p6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70" name="Google Shape;870;p65"/>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871" name="Google Shape;871;p65"/>
          <p:cNvSpPr/>
          <p:nvPr/>
        </p:nvSpPr>
        <p:spPr>
          <a:xfrm>
            <a:off x="4244195" y="4364966"/>
            <a:ext cx="2431091" cy="924330"/>
          </a:xfrm>
          <a:prstGeom prst="rect">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72" name="Google Shape;872;p65"/>
          <p:cNvSpPr/>
          <p:nvPr/>
        </p:nvSpPr>
        <p:spPr>
          <a:xfrm>
            <a:off x="1483743" y="3795623"/>
            <a:ext cx="2130725" cy="819509"/>
          </a:xfrm>
          <a:prstGeom prst="ellipse">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Register_no</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73" name="Google Shape;873;p65"/>
          <p:cNvSpPr/>
          <p:nvPr/>
        </p:nvSpPr>
        <p:spPr>
          <a:xfrm>
            <a:off x="7019027" y="3473571"/>
            <a:ext cx="1924222" cy="819509"/>
          </a:xfrm>
          <a:prstGeom prst="ellipse">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Age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74" name="Google Shape;874;p65"/>
          <p:cNvSpPr/>
          <p:nvPr/>
        </p:nvSpPr>
        <p:spPr>
          <a:xfrm>
            <a:off x="7553865" y="5474899"/>
            <a:ext cx="1924222" cy="819509"/>
          </a:xfrm>
          <a:prstGeom prst="ellipse">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Branch</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875" name="Google Shape;875;p65"/>
          <p:cNvCxnSpPr>
            <a:stCxn id="872" idx="6"/>
            <a:endCxn id="871" idx="1"/>
          </p:cNvCxnSpPr>
          <p:nvPr/>
        </p:nvCxnSpPr>
        <p:spPr>
          <a:xfrm>
            <a:off x="3614468" y="4205378"/>
            <a:ext cx="629700" cy="621900"/>
          </a:xfrm>
          <a:prstGeom prst="straightConnector1">
            <a:avLst/>
          </a:prstGeom>
          <a:noFill/>
          <a:ln w="19050" cap="flat" cmpd="sng">
            <a:solidFill>
              <a:schemeClr val="accent1"/>
            </a:solidFill>
            <a:prstDash val="solid"/>
            <a:miter lim="800000"/>
            <a:headEnd type="none" w="sm" len="sm"/>
            <a:tailEnd type="none" w="sm" len="sm"/>
          </a:ln>
        </p:spPr>
      </p:cxnSp>
      <p:cxnSp>
        <p:nvCxnSpPr>
          <p:cNvPr id="876" name="Google Shape;876;p65"/>
          <p:cNvCxnSpPr>
            <a:stCxn id="873" idx="4"/>
          </p:cNvCxnSpPr>
          <p:nvPr/>
        </p:nvCxnSpPr>
        <p:spPr>
          <a:xfrm flipH="1">
            <a:off x="6650938" y="4293080"/>
            <a:ext cx="1330200" cy="166800"/>
          </a:xfrm>
          <a:prstGeom prst="straightConnector1">
            <a:avLst/>
          </a:prstGeom>
          <a:noFill/>
          <a:ln w="19050" cap="flat" cmpd="sng">
            <a:solidFill>
              <a:schemeClr val="accent1"/>
            </a:solidFill>
            <a:prstDash val="solid"/>
            <a:miter lim="800000"/>
            <a:headEnd type="none" w="sm" len="sm"/>
            <a:tailEnd type="none" w="sm" len="sm"/>
          </a:ln>
        </p:spPr>
      </p:cxnSp>
      <p:cxnSp>
        <p:nvCxnSpPr>
          <p:cNvPr id="877" name="Google Shape;877;p65"/>
          <p:cNvCxnSpPr>
            <a:stCxn id="874" idx="0"/>
          </p:cNvCxnSpPr>
          <p:nvPr/>
        </p:nvCxnSpPr>
        <p:spPr>
          <a:xfrm rot="10800000">
            <a:off x="6668276" y="5124199"/>
            <a:ext cx="1847700" cy="3507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881" name="Shape 881"/>
        <p:cNvGrpSpPr/>
        <p:nvPr/>
      </p:nvGrpSpPr>
      <p:grpSpPr>
        <a:xfrm>
          <a:off x="0" y="0"/>
          <a:ext cx="0" cy="0"/>
          <a:chOff x="0" y="0"/>
          <a:chExt cx="0" cy="0"/>
        </a:xfrm>
      </p:grpSpPr>
      <p:sp>
        <p:nvSpPr>
          <p:cNvPr id="882" name="Google Shape;882;p66"/>
          <p:cNvSpPr txBox="1"/>
          <p:nvPr>
            <p:ph type="body" idx="1"/>
          </p:nvPr>
        </p:nvSpPr>
        <p:spPr>
          <a:xfrm>
            <a:off x="251603" y="759783"/>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Composite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0000FF"/>
              </a:buClr>
              <a:buSzPts val="2400"/>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Composed by many other simple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0000FF"/>
              </a:buClr>
              <a:buSzPts val="2400"/>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Address , Name , etc.,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chemeClr val="dk1"/>
              </a:buClr>
              <a:buSzPts val="24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883" name="Google Shape;883;p6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84" name="Google Shape;884;p6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85" name="Google Shape;885;p6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86" name="Google Shape;886;p66"/>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887" name="Google Shape;887;p66"/>
          <p:cNvSpPr/>
          <p:nvPr/>
        </p:nvSpPr>
        <p:spPr>
          <a:xfrm>
            <a:off x="4252822" y="3528204"/>
            <a:ext cx="2431091" cy="924330"/>
          </a:xfrm>
          <a:prstGeom prst="rect">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88" name="Google Shape;888;p66"/>
          <p:cNvSpPr/>
          <p:nvPr/>
        </p:nvSpPr>
        <p:spPr>
          <a:xfrm>
            <a:off x="198409" y="4520241"/>
            <a:ext cx="1785668" cy="810883"/>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City</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89" name="Google Shape;889;p66"/>
          <p:cNvSpPr/>
          <p:nvPr/>
        </p:nvSpPr>
        <p:spPr>
          <a:xfrm>
            <a:off x="7821283" y="3482196"/>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Name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90" name="Google Shape;890;p66"/>
          <p:cNvSpPr/>
          <p:nvPr/>
        </p:nvSpPr>
        <p:spPr>
          <a:xfrm>
            <a:off x="2714446" y="2421147"/>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Street</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91" name="Google Shape;891;p66"/>
          <p:cNvSpPr/>
          <p:nvPr/>
        </p:nvSpPr>
        <p:spPr>
          <a:xfrm>
            <a:off x="281797" y="2490159"/>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Door No</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92" name="Google Shape;892;p66"/>
          <p:cNvSpPr/>
          <p:nvPr/>
        </p:nvSpPr>
        <p:spPr>
          <a:xfrm>
            <a:off x="2041585" y="4957313"/>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Pincode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93" name="Google Shape;893;p66"/>
          <p:cNvSpPr/>
          <p:nvPr/>
        </p:nvSpPr>
        <p:spPr>
          <a:xfrm>
            <a:off x="1291087" y="3637472"/>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Address</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894" name="Google Shape;894;p66"/>
          <p:cNvCxnSpPr>
            <a:stCxn id="887" idx="1"/>
            <a:endCxn id="893" idx="6"/>
          </p:cNvCxnSpPr>
          <p:nvPr/>
        </p:nvCxnSpPr>
        <p:spPr>
          <a:xfrm flipH="1">
            <a:off x="3421822" y="3990369"/>
            <a:ext cx="831000" cy="57000"/>
          </a:xfrm>
          <a:prstGeom prst="straightConnector1">
            <a:avLst/>
          </a:prstGeom>
          <a:noFill/>
          <a:ln w="28575" cap="flat" cmpd="sng">
            <a:solidFill>
              <a:schemeClr val="accent1"/>
            </a:solidFill>
            <a:prstDash val="solid"/>
            <a:miter lim="800000"/>
            <a:headEnd type="none" w="sm" len="sm"/>
            <a:tailEnd type="none" w="sm" len="sm"/>
          </a:ln>
        </p:spPr>
      </p:cxnSp>
      <p:cxnSp>
        <p:nvCxnSpPr>
          <p:cNvPr id="895" name="Google Shape;895;p66"/>
          <p:cNvCxnSpPr>
            <a:stCxn id="887" idx="3"/>
            <a:endCxn id="889" idx="2"/>
          </p:cNvCxnSpPr>
          <p:nvPr/>
        </p:nvCxnSpPr>
        <p:spPr>
          <a:xfrm rot="10800000" flipH="1">
            <a:off x="6683913" y="3891969"/>
            <a:ext cx="1137300" cy="98400"/>
          </a:xfrm>
          <a:prstGeom prst="straightConnector1">
            <a:avLst/>
          </a:prstGeom>
          <a:noFill/>
          <a:ln w="28575" cap="flat" cmpd="sng">
            <a:solidFill>
              <a:schemeClr val="accent1"/>
            </a:solidFill>
            <a:prstDash val="solid"/>
            <a:miter lim="800000"/>
            <a:headEnd type="none" w="sm" len="sm"/>
            <a:tailEnd type="none" w="sm" len="sm"/>
          </a:ln>
        </p:spPr>
      </p:cxnSp>
      <p:cxnSp>
        <p:nvCxnSpPr>
          <p:cNvPr id="896" name="Google Shape;896;p66"/>
          <p:cNvCxnSpPr>
            <a:stCxn id="893" idx="4"/>
            <a:endCxn id="892" idx="0"/>
          </p:cNvCxnSpPr>
          <p:nvPr/>
        </p:nvCxnSpPr>
        <p:spPr>
          <a:xfrm>
            <a:off x="2356450" y="4456981"/>
            <a:ext cx="750600" cy="500400"/>
          </a:xfrm>
          <a:prstGeom prst="straightConnector1">
            <a:avLst/>
          </a:prstGeom>
          <a:noFill/>
          <a:ln w="28575" cap="flat" cmpd="sng">
            <a:solidFill>
              <a:schemeClr val="accent1"/>
            </a:solidFill>
            <a:prstDash val="solid"/>
            <a:miter lim="800000"/>
            <a:headEnd type="none" w="sm" len="sm"/>
            <a:tailEnd type="none" w="sm" len="sm"/>
          </a:ln>
        </p:spPr>
      </p:cxnSp>
      <p:cxnSp>
        <p:nvCxnSpPr>
          <p:cNvPr id="897" name="Google Shape;897;p66"/>
          <p:cNvCxnSpPr>
            <a:stCxn id="893" idx="3"/>
            <a:endCxn id="888" idx="0"/>
          </p:cNvCxnSpPr>
          <p:nvPr/>
        </p:nvCxnSpPr>
        <p:spPr>
          <a:xfrm flipH="1">
            <a:off x="1091324" y="4336967"/>
            <a:ext cx="511800" cy="183300"/>
          </a:xfrm>
          <a:prstGeom prst="straightConnector1">
            <a:avLst/>
          </a:prstGeom>
          <a:noFill/>
          <a:ln w="28575" cap="flat" cmpd="sng">
            <a:solidFill>
              <a:schemeClr val="accent1"/>
            </a:solidFill>
            <a:prstDash val="solid"/>
            <a:miter lim="800000"/>
            <a:headEnd type="none" w="sm" len="sm"/>
            <a:tailEnd type="none" w="sm" len="sm"/>
          </a:ln>
        </p:spPr>
      </p:cxnSp>
      <p:cxnSp>
        <p:nvCxnSpPr>
          <p:cNvPr id="898" name="Google Shape;898;p66"/>
          <p:cNvCxnSpPr>
            <a:stCxn id="891" idx="4"/>
            <a:endCxn id="893" idx="0"/>
          </p:cNvCxnSpPr>
          <p:nvPr/>
        </p:nvCxnSpPr>
        <p:spPr>
          <a:xfrm>
            <a:off x="1347160" y="3309668"/>
            <a:ext cx="1009200" cy="327900"/>
          </a:xfrm>
          <a:prstGeom prst="straightConnector1">
            <a:avLst/>
          </a:prstGeom>
          <a:noFill/>
          <a:ln w="28575" cap="flat" cmpd="sng">
            <a:solidFill>
              <a:schemeClr val="accent1"/>
            </a:solidFill>
            <a:prstDash val="solid"/>
            <a:miter lim="800000"/>
            <a:headEnd type="none" w="sm" len="sm"/>
            <a:tailEnd type="none" w="sm" len="sm"/>
          </a:ln>
        </p:spPr>
      </p:cxnSp>
      <p:cxnSp>
        <p:nvCxnSpPr>
          <p:cNvPr id="899" name="Google Shape;899;p66"/>
          <p:cNvCxnSpPr>
            <a:stCxn id="890" idx="4"/>
            <a:endCxn id="893" idx="7"/>
          </p:cNvCxnSpPr>
          <p:nvPr/>
        </p:nvCxnSpPr>
        <p:spPr>
          <a:xfrm flipH="1">
            <a:off x="3109909" y="3240656"/>
            <a:ext cx="669900" cy="516900"/>
          </a:xfrm>
          <a:prstGeom prst="straightConnector1">
            <a:avLst/>
          </a:prstGeom>
          <a:noFill/>
          <a:ln w="28575" cap="flat" cmpd="sng">
            <a:solidFill>
              <a:schemeClr val="accent1"/>
            </a:solidFill>
            <a:prstDash val="solid"/>
            <a:miter lim="800000"/>
            <a:headEnd type="none" w="sm" len="sm"/>
            <a:tailEnd type="none" w="sm" len="sm"/>
          </a:ln>
        </p:spPr>
      </p:cxnSp>
      <p:sp>
        <p:nvSpPr>
          <p:cNvPr id="900" name="Google Shape;900;p66"/>
          <p:cNvSpPr/>
          <p:nvPr/>
        </p:nvSpPr>
        <p:spPr>
          <a:xfrm>
            <a:off x="6343291" y="2150852"/>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First Name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01" name="Google Shape;901;p66"/>
          <p:cNvSpPr/>
          <p:nvPr/>
        </p:nvSpPr>
        <p:spPr>
          <a:xfrm>
            <a:off x="9066363" y="2251493"/>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Middle Name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02" name="Google Shape;902;p66"/>
          <p:cNvSpPr/>
          <p:nvPr/>
        </p:nvSpPr>
        <p:spPr>
          <a:xfrm>
            <a:off x="7898921" y="5052203"/>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Last Name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903" name="Google Shape;903;p66"/>
          <p:cNvCxnSpPr>
            <a:stCxn id="900" idx="4"/>
            <a:endCxn id="889" idx="1"/>
          </p:cNvCxnSpPr>
          <p:nvPr/>
        </p:nvCxnSpPr>
        <p:spPr>
          <a:xfrm>
            <a:off x="7408654" y="2970361"/>
            <a:ext cx="724800" cy="631800"/>
          </a:xfrm>
          <a:prstGeom prst="straightConnector1">
            <a:avLst/>
          </a:prstGeom>
          <a:noFill/>
          <a:ln w="28575" cap="flat" cmpd="sng">
            <a:solidFill>
              <a:schemeClr val="accent1"/>
            </a:solidFill>
            <a:prstDash val="solid"/>
            <a:miter lim="800000"/>
            <a:headEnd type="none" w="sm" len="sm"/>
            <a:tailEnd type="none" w="sm" len="sm"/>
          </a:ln>
        </p:spPr>
      </p:cxnSp>
      <p:cxnSp>
        <p:nvCxnSpPr>
          <p:cNvPr id="904" name="Google Shape;904;p66"/>
          <p:cNvCxnSpPr>
            <a:stCxn id="889" idx="7"/>
            <a:endCxn id="901" idx="4"/>
          </p:cNvCxnSpPr>
          <p:nvPr/>
        </p:nvCxnSpPr>
        <p:spPr>
          <a:xfrm rot="10800000" flipH="1">
            <a:off x="9639971" y="3070910"/>
            <a:ext cx="491700" cy="531300"/>
          </a:xfrm>
          <a:prstGeom prst="straightConnector1">
            <a:avLst/>
          </a:prstGeom>
          <a:noFill/>
          <a:ln w="28575" cap="flat" cmpd="sng">
            <a:solidFill>
              <a:schemeClr val="accent1"/>
            </a:solidFill>
            <a:prstDash val="solid"/>
            <a:miter lim="800000"/>
            <a:headEnd type="none" w="sm" len="sm"/>
            <a:tailEnd type="none" w="sm" len="sm"/>
          </a:ln>
        </p:spPr>
      </p:cxnSp>
      <p:cxnSp>
        <p:nvCxnSpPr>
          <p:cNvPr id="905" name="Google Shape;905;p66"/>
          <p:cNvCxnSpPr>
            <a:stCxn id="889" idx="4"/>
            <a:endCxn id="902" idx="0"/>
          </p:cNvCxnSpPr>
          <p:nvPr/>
        </p:nvCxnSpPr>
        <p:spPr>
          <a:xfrm>
            <a:off x="8886646" y="4301705"/>
            <a:ext cx="77700" cy="750600"/>
          </a:xfrm>
          <a:prstGeom prst="straightConnector1">
            <a:avLst/>
          </a:prstGeom>
          <a:noFill/>
          <a:ln w="28575" cap="flat" cmpd="sng">
            <a:solidFill>
              <a:schemeClr val="accent1"/>
            </a:solidFill>
            <a:prstDash val="solid"/>
            <a:miter lim="800000"/>
            <a:headEnd type="none" w="sm" len="sm"/>
            <a:tailEnd type="none" w="sm" len="sm"/>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909" name="Shape 909"/>
        <p:cNvGrpSpPr/>
        <p:nvPr/>
      </p:nvGrpSpPr>
      <p:grpSpPr>
        <a:xfrm>
          <a:off x="0" y="0"/>
          <a:ext cx="0" cy="0"/>
          <a:chOff x="0" y="0"/>
          <a:chExt cx="0" cy="0"/>
        </a:xfrm>
      </p:grpSpPr>
      <p:sp>
        <p:nvSpPr>
          <p:cNvPr id="910" name="Google Shape;910;p67"/>
          <p:cNvSpPr txBox="1"/>
          <p:nvPr>
            <p:ph type="body" idx="1"/>
          </p:nvPr>
        </p:nvSpPr>
        <p:spPr>
          <a:xfrm>
            <a:off x="277483" y="656267"/>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Single valued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Single valued attributes are those attributes which can take only one value for a given entity from an entity set.</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Gender , DOB, Reg_No</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911" name="Google Shape;911;p6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912" name="Google Shape;912;p6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913" name="Google Shape;913;p6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14" name="Google Shape;914;p67"/>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915" name="Google Shape;915;p67"/>
          <p:cNvSpPr/>
          <p:nvPr/>
        </p:nvSpPr>
        <p:spPr>
          <a:xfrm>
            <a:off x="4287328" y="4183811"/>
            <a:ext cx="2431091" cy="924330"/>
          </a:xfrm>
          <a:prstGeom prst="rect">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16" name="Google Shape;916;p67"/>
          <p:cNvSpPr/>
          <p:nvPr/>
        </p:nvSpPr>
        <p:spPr>
          <a:xfrm>
            <a:off x="1411858" y="5095336"/>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REG_NO</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17" name="Google Shape;917;p67"/>
          <p:cNvSpPr/>
          <p:nvPr/>
        </p:nvSpPr>
        <p:spPr>
          <a:xfrm>
            <a:off x="7525110" y="5109713"/>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DOB</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18" name="Google Shape;918;p67"/>
          <p:cNvSpPr/>
          <p:nvPr/>
        </p:nvSpPr>
        <p:spPr>
          <a:xfrm>
            <a:off x="4428227" y="2763328"/>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GENDER</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919" name="Google Shape;919;p67"/>
          <p:cNvCxnSpPr>
            <a:stCxn id="918" idx="4"/>
            <a:endCxn id="915" idx="0"/>
          </p:cNvCxnSpPr>
          <p:nvPr/>
        </p:nvCxnSpPr>
        <p:spPr>
          <a:xfrm>
            <a:off x="5493590" y="3582837"/>
            <a:ext cx="9300" cy="600900"/>
          </a:xfrm>
          <a:prstGeom prst="straightConnector1">
            <a:avLst/>
          </a:prstGeom>
          <a:noFill/>
          <a:ln w="28575" cap="flat" cmpd="sng">
            <a:solidFill>
              <a:schemeClr val="accent1"/>
            </a:solidFill>
            <a:prstDash val="solid"/>
            <a:miter lim="800000"/>
            <a:headEnd type="none" w="sm" len="sm"/>
            <a:tailEnd type="none" w="sm" len="sm"/>
          </a:ln>
        </p:spPr>
      </p:cxnSp>
      <p:cxnSp>
        <p:nvCxnSpPr>
          <p:cNvPr id="920" name="Google Shape;920;p67"/>
          <p:cNvCxnSpPr>
            <a:stCxn id="915" idx="1"/>
            <a:endCxn id="916" idx="7"/>
          </p:cNvCxnSpPr>
          <p:nvPr/>
        </p:nvCxnSpPr>
        <p:spPr>
          <a:xfrm flipH="1">
            <a:off x="3230428" y="4645976"/>
            <a:ext cx="1056900" cy="569400"/>
          </a:xfrm>
          <a:prstGeom prst="straightConnector1">
            <a:avLst/>
          </a:prstGeom>
          <a:noFill/>
          <a:ln w="28575" cap="flat" cmpd="sng">
            <a:solidFill>
              <a:schemeClr val="accent1"/>
            </a:solidFill>
            <a:prstDash val="solid"/>
            <a:miter lim="800000"/>
            <a:headEnd type="none" w="sm" len="sm"/>
            <a:tailEnd type="none" w="sm" len="sm"/>
          </a:ln>
        </p:spPr>
      </p:cxnSp>
      <p:cxnSp>
        <p:nvCxnSpPr>
          <p:cNvPr id="921" name="Google Shape;921;p67"/>
          <p:cNvCxnSpPr>
            <a:stCxn id="915" idx="3"/>
            <a:endCxn id="917" idx="1"/>
          </p:cNvCxnSpPr>
          <p:nvPr/>
        </p:nvCxnSpPr>
        <p:spPr>
          <a:xfrm>
            <a:off x="6718419" y="4645976"/>
            <a:ext cx="1118700" cy="583800"/>
          </a:xfrm>
          <a:prstGeom prst="straightConnector1">
            <a:avLst/>
          </a:prstGeom>
          <a:noFill/>
          <a:ln w="28575" cap="flat" cmpd="sng">
            <a:solidFill>
              <a:schemeClr val="accent1"/>
            </a:solidFill>
            <a:prstDash val="solid"/>
            <a:miter lim="800000"/>
            <a:headEnd type="none" w="sm" len="sm"/>
            <a:tailEnd type="none" w="sm" len="sm"/>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925" name="Shape 925"/>
        <p:cNvGrpSpPr/>
        <p:nvPr/>
      </p:nvGrpSpPr>
      <p:grpSpPr>
        <a:xfrm>
          <a:off x="0" y="0"/>
          <a:ext cx="0" cy="0"/>
          <a:chOff x="0" y="0"/>
          <a:chExt cx="0" cy="0"/>
        </a:xfrm>
      </p:grpSpPr>
      <p:sp>
        <p:nvSpPr>
          <p:cNvPr id="926" name="Google Shape;926;p68"/>
          <p:cNvSpPr txBox="1"/>
          <p:nvPr>
            <p:ph type="body" idx="1"/>
          </p:nvPr>
        </p:nvSpPr>
        <p:spPr>
          <a:xfrm>
            <a:off x="277483" y="725277"/>
            <a:ext cx="10515600" cy="1854021"/>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Multi valued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can hold more than one values are called multi valued attribute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Phone_no, Email_id</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927" name="Google Shape;927;p6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928" name="Google Shape;928;p6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929" name="Google Shape;929;p6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30" name="Google Shape;930;p68"/>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931" name="Google Shape;931;p68"/>
          <p:cNvSpPr/>
          <p:nvPr/>
        </p:nvSpPr>
        <p:spPr>
          <a:xfrm>
            <a:off x="4304580" y="3329796"/>
            <a:ext cx="2431091" cy="924330"/>
          </a:xfrm>
          <a:prstGeom prst="rect">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32" name="Google Shape;932;p68"/>
          <p:cNvSpPr/>
          <p:nvPr/>
        </p:nvSpPr>
        <p:spPr>
          <a:xfrm>
            <a:off x="1429110" y="4241321"/>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PHONE_NO</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33" name="Google Shape;933;p68"/>
          <p:cNvSpPr/>
          <p:nvPr/>
        </p:nvSpPr>
        <p:spPr>
          <a:xfrm>
            <a:off x="7542362" y="4255698"/>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EMAIL_ID</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934" name="Google Shape;934;p68"/>
          <p:cNvCxnSpPr>
            <a:stCxn id="931" idx="1"/>
            <a:endCxn id="935" idx="7"/>
          </p:cNvCxnSpPr>
          <p:nvPr/>
        </p:nvCxnSpPr>
        <p:spPr>
          <a:xfrm flipH="1">
            <a:off x="3341580" y="3791961"/>
            <a:ext cx="963000" cy="519900"/>
          </a:xfrm>
          <a:prstGeom prst="straightConnector1">
            <a:avLst/>
          </a:prstGeom>
          <a:noFill/>
          <a:ln w="28575" cap="flat" cmpd="sng">
            <a:solidFill>
              <a:schemeClr val="accent1"/>
            </a:solidFill>
            <a:prstDash val="solid"/>
            <a:miter lim="800000"/>
            <a:headEnd type="none" w="sm" len="sm"/>
            <a:tailEnd type="none" w="sm" len="sm"/>
          </a:ln>
        </p:spPr>
      </p:cxnSp>
      <p:cxnSp>
        <p:nvCxnSpPr>
          <p:cNvPr id="936" name="Google Shape;936;p68"/>
          <p:cNvCxnSpPr>
            <a:stCxn id="931" idx="3"/>
            <a:endCxn id="937" idx="1"/>
          </p:cNvCxnSpPr>
          <p:nvPr/>
        </p:nvCxnSpPr>
        <p:spPr>
          <a:xfrm>
            <a:off x="6735671" y="3791961"/>
            <a:ext cx="1059600" cy="525600"/>
          </a:xfrm>
          <a:prstGeom prst="straightConnector1">
            <a:avLst/>
          </a:prstGeom>
          <a:noFill/>
          <a:ln w="28575" cap="flat" cmpd="sng">
            <a:solidFill>
              <a:schemeClr val="accent1"/>
            </a:solidFill>
            <a:prstDash val="solid"/>
            <a:miter lim="800000"/>
            <a:headEnd type="none" w="sm" len="sm"/>
            <a:tailEnd type="none" w="sm" len="sm"/>
          </a:ln>
        </p:spPr>
      </p:cxnSp>
      <p:sp>
        <p:nvSpPr>
          <p:cNvPr id="935" name="Google Shape;935;p68"/>
          <p:cNvSpPr/>
          <p:nvPr/>
        </p:nvSpPr>
        <p:spPr>
          <a:xfrm>
            <a:off x="1348596" y="4169434"/>
            <a:ext cx="2334883" cy="9719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37" name="Google Shape;937;p68"/>
          <p:cNvSpPr/>
          <p:nvPr/>
        </p:nvSpPr>
        <p:spPr>
          <a:xfrm>
            <a:off x="7453223" y="4175185"/>
            <a:ext cx="2334883" cy="9719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941" name="Shape 941"/>
        <p:cNvGrpSpPr/>
        <p:nvPr/>
      </p:nvGrpSpPr>
      <p:grpSpPr>
        <a:xfrm>
          <a:off x="0" y="0"/>
          <a:ext cx="0" cy="0"/>
          <a:chOff x="0" y="0"/>
          <a:chExt cx="0" cy="0"/>
        </a:xfrm>
      </p:grpSpPr>
      <p:sp>
        <p:nvSpPr>
          <p:cNvPr id="942" name="Google Shape;942;p69"/>
          <p:cNvSpPr txBox="1"/>
          <p:nvPr>
            <p:ph type="body" idx="1"/>
          </p:nvPr>
        </p:nvSpPr>
        <p:spPr>
          <a:xfrm>
            <a:off x="346494" y="647640"/>
            <a:ext cx="10515600"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Derived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value which is derived from already existing value.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not advisable to store such kind of values in database.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derived attributes represented by ellipse using dotted lines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Age , Gross Salary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given figure below, Age is derived from DOB and Gross Salary derived from Basic Pay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76200" algn="l" rtl="0">
              <a:lnSpc>
                <a:spcPct val="90000"/>
              </a:lnSpc>
              <a:spcBef>
                <a:spcPts val="10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943" name="Google Shape;943;p6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944" name="Google Shape;944;p6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945" name="Google Shape;945;p6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46" name="Google Shape;946;p69"/>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947" name="Google Shape;947;p69"/>
          <p:cNvSpPr/>
          <p:nvPr/>
        </p:nvSpPr>
        <p:spPr>
          <a:xfrm>
            <a:off x="4304580" y="4287282"/>
            <a:ext cx="2431091" cy="924330"/>
          </a:xfrm>
          <a:prstGeom prst="rect">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48" name="Google Shape;948;p69"/>
          <p:cNvSpPr/>
          <p:nvPr/>
        </p:nvSpPr>
        <p:spPr>
          <a:xfrm>
            <a:off x="1558506" y="4025615"/>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DOB</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49" name="Google Shape;949;p69"/>
          <p:cNvSpPr/>
          <p:nvPr/>
        </p:nvSpPr>
        <p:spPr>
          <a:xfrm>
            <a:off x="7861540" y="3867464"/>
            <a:ext cx="2130725" cy="819509"/>
          </a:xfrm>
          <a:prstGeom prst="ellipse">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BASIC PAY</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950" name="Google Shape;950;p69"/>
          <p:cNvCxnSpPr>
            <a:stCxn id="947" idx="1"/>
            <a:endCxn id="948" idx="6"/>
          </p:cNvCxnSpPr>
          <p:nvPr/>
        </p:nvCxnSpPr>
        <p:spPr>
          <a:xfrm rot="10800000">
            <a:off x="3689280" y="4435347"/>
            <a:ext cx="615300" cy="314100"/>
          </a:xfrm>
          <a:prstGeom prst="straightConnector1">
            <a:avLst/>
          </a:prstGeom>
          <a:noFill/>
          <a:ln w="28575" cap="flat" cmpd="sng">
            <a:solidFill>
              <a:schemeClr val="accent1"/>
            </a:solidFill>
            <a:prstDash val="solid"/>
            <a:miter lim="800000"/>
            <a:headEnd type="none" w="sm" len="sm"/>
            <a:tailEnd type="none" w="sm" len="sm"/>
          </a:ln>
        </p:spPr>
      </p:cxnSp>
      <p:cxnSp>
        <p:nvCxnSpPr>
          <p:cNvPr id="951" name="Google Shape;951;p69"/>
          <p:cNvCxnSpPr>
            <a:stCxn id="947" idx="3"/>
            <a:endCxn id="949" idx="2"/>
          </p:cNvCxnSpPr>
          <p:nvPr/>
        </p:nvCxnSpPr>
        <p:spPr>
          <a:xfrm rot="10800000" flipH="1">
            <a:off x="6735671" y="4277247"/>
            <a:ext cx="1125900" cy="472200"/>
          </a:xfrm>
          <a:prstGeom prst="straightConnector1">
            <a:avLst/>
          </a:prstGeom>
          <a:noFill/>
          <a:ln w="28575" cap="flat" cmpd="sng">
            <a:solidFill>
              <a:schemeClr val="accent1"/>
            </a:solidFill>
            <a:prstDash val="solid"/>
            <a:miter lim="800000"/>
            <a:headEnd type="none" w="sm" len="sm"/>
            <a:tailEnd type="none" w="sm" len="sm"/>
          </a:ln>
        </p:spPr>
      </p:cxnSp>
      <p:sp>
        <p:nvSpPr>
          <p:cNvPr id="952" name="Google Shape;952;p69"/>
          <p:cNvSpPr/>
          <p:nvPr/>
        </p:nvSpPr>
        <p:spPr>
          <a:xfrm>
            <a:off x="951781" y="5549615"/>
            <a:ext cx="2130725" cy="819509"/>
          </a:xfrm>
          <a:prstGeom prst="ellipse">
            <a:avLst/>
          </a:prstGeom>
          <a:noFill/>
          <a:ln w="28575" cap="flat" cmpd="sng">
            <a:solidFill>
              <a:srgbClr val="0000F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AGE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953" name="Google Shape;953;p69"/>
          <p:cNvCxnSpPr>
            <a:stCxn id="948" idx="4"/>
            <a:endCxn id="952" idx="0"/>
          </p:cNvCxnSpPr>
          <p:nvPr/>
        </p:nvCxnSpPr>
        <p:spPr>
          <a:xfrm flipH="1">
            <a:off x="2017269" y="4845124"/>
            <a:ext cx="606600" cy="704400"/>
          </a:xfrm>
          <a:prstGeom prst="straightConnector1">
            <a:avLst/>
          </a:prstGeom>
          <a:noFill/>
          <a:ln w="28575" cap="flat" cmpd="sng">
            <a:solidFill>
              <a:schemeClr val="accent1"/>
            </a:solidFill>
            <a:prstDash val="solid"/>
            <a:miter lim="800000"/>
            <a:headEnd type="none" w="sm" len="sm"/>
            <a:tailEnd type="none" w="sm" len="sm"/>
          </a:ln>
        </p:spPr>
      </p:cxnSp>
      <p:sp>
        <p:nvSpPr>
          <p:cNvPr id="954" name="Google Shape;954;p69"/>
          <p:cNvSpPr/>
          <p:nvPr/>
        </p:nvSpPr>
        <p:spPr>
          <a:xfrm>
            <a:off x="8341744" y="5348332"/>
            <a:ext cx="2130725" cy="819509"/>
          </a:xfrm>
          <a:prstGeom prst="ellipse">
            <a:avLst/>
          </a:prstGeom>
          <a:noFill/>
          <a:ln w="28575" cap="flat" cmpd="sng">
            <a:solidFill>
              <a:srgbClr val="0000F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GROSS SALARY</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955" name="Google Shape;955;p69"/>
          <p:cNvCxnSpPr>
            <a:stCxn id="949" idx="4"/>
            <a:endCxn id="954" idx="0"/>
          </p:cNvCxnSpPr>
          <p:nvPr/>
        </p:nvCxnSpPr>
        <p:spPr>
          <a:xfrm>
            <a:off x="8926903" y="4686973"/>
            <a:ext cx="480300" cy="661500"/>
          </a:xfrm>
          <a:prstGeom prst="straightConnector1">
            <a:avLst/>
          </a:prstGeom>
          <a:noFill/>
          <a:ln w="28575" cap="flat" cmpd="sng">
            <a:solidFill>
              <a:schemeClr val="accent1"/>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7"/>
          <p:cNvSpPr txBox="1"/>
          <p:nvPr>
            <p:ph type="body" idx="1"/>
          </p:nvPr>
        </p:nvSpPr>
        <p:spPr>
          <a:xfrm>
            <a:off x="303363" y="114797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Database Design for a University</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initial specifications of the user requirements may      collected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Discussion with database users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Designer’s own analysis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helps to design the conceptual structure of database</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45" name="Google Shape;145;p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6" name="Google Shape;146;p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7" name="Google Shape;147;p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8" name="Google Shape;148;p7"/>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959" name="Shape 959"/>
        <p:cNvGrpSpPr/>
        <p:nvPr/>
      </p:nvGrpSpPr>
      <p:grpSpPr>
        <a:xfrm>
          <a:off x="0" y="0"/>
          <a:ext cx="0" cy="0"/>
          <a:chOff x="0" y="0"/>
          <a:chExt cx="0" cy="0"/>
        </a:xfrm>
      </p:grpSpPr>
      <p:sp>
        <p:nvSpPr>
          <p:cNvPr id="960" name="Google Shape;960;p70"/>
          <p:cNvSpPr txBox="1"/>
          <p:nvPr>
            <p:ph type="body" idx="1"/>
          </p:nvPr>
        </p:nvSpPr>
        <p:spPr>
          <a:xfrm>
            <a:off x="146649" y="777036"/>
            <a:ext cx="11672977" cy="4351338"/>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Key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 which is used to identify an entity in an entity set is called     Key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Key attributes are represented by underline the name of the attribute.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given figure , In Student entity the attribute Register_no is key attribute used to identity each student uniquely.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961" name="Google Shape;961;p7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962" name="Google Shape;962;p7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963" name="Google Shape;963;p7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64" name="Google Shape;964;p70"/>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965" name="Google Shape;965;p70"/>
          <p:cNvSpPr/>
          <p:nvPr/>
        </p:nvSpPr>
        <p:spPr>
          <a:xfrm>
            <a:off x="4244195" y="4364966"/>
            <a:ext cx="2431091" cy="924330"/>
          </a:xfrm>
          <a:prstGeom prst="rect">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66" name="Google Shape;966;p70"/>
          <p:cNvSpPr/>
          <p:nvPr/>
        </p:nvSpPr>
        <p:spPr>
          <a:xfrm>
            <a:off x="1483743" y="3795623"/>
            <a:ext cx="2130725" cy="819509"/>
          </a:xfrm>
          <a:prstGeom prst="ellipse">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Register_no</a:t>
            </a:r>
            <a:endParaRPr sz="180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67" name="Google Shape;967;p70"/>
          <p:cNvSpPr/>
          <p:nvPr/>
        </p:nvSpPr>
        <p:spPr>
          <a:xfrm>
            <a:off x="7019027" y="3473571"/>
            <a:ext cx="1924222" cy="819509"/>
          </a:xfrm>
          <a:prstGeom prst="ellipse">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Age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68" name="Google Shape;968;p70"/>
          <p:cNvSpPr/>
          <p:nvPr/>
        </p:nvSpPr>
        <p:spPr>
          <a:xfrm>
            <a:off x="7553865" y="5474899"/>
            <a:ext cx="1924222" cy="819509"/>
          </a:xfrm>
          <a:prstGeom prst="ellipse">
            <a:avLst/>
          </a:prstGeom>
          <a:no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Branch</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969" name="Google Shape;969;p70"/>
          <p:cNvCxnSpPr>
            <a:stCxn id="966" idx="6"/>
            <a:endCxn id="965" idx="1"/>
          </p:cNvCxnSpPr>
          <p:nvPr/>
        </p:nvCxnSpPr>
        <p:spPr>
          <a:xfrm>
            <a:off x="3614468" y="4205378"/>
            <a:ext cx="629700" cy="621900"/>
          </a:xfrm>
          <a:prstGeom prst="straightConnector1">
            <a:avLst/>
          </a:prstGeom>
          <a:noFill/>
          <a:ln w="19050" cap="flat" cmpd="sng">
            <a:solidFill>
              <a:schemeClr val="accent1"/>
            </a:solidFill>
            <a:prstDash val="solid"/>
            <a:miter lim="800000"/>
            <a:headEnd type="none" w="sm" len="sm"/>
            <a:tailEnd type="none" w="sm" len="sm"/>
          </a:ln>
        </p:spPr>
      </p:cxnSp>
      <p:cxnSp>
        <p:nvCxnSpPr>
          <p:cNvPr id="970" name="Google Shape;970;p70"/>
          <p:cNvCxnSpPr>
            <a:stCxn id="967" idx="4"/>
          </p:cNvCxnSpPr>
          <p:nvPr/>
        </p:nvCxnSpPr>
        <p:spPr>
          <a:xfrm flipH="1">
            <a:off x="6650938" y="4293080"/>
            <a:ext cx="1330200" cy="166800"/>
          </a:xfrm>
          <a:prstGeom prst="straightConnector1">
            <a:avLst/>
          </a:prstGeom>
          <a:noFill/>
          <a:ln w="19050" cap="flat" cmpd="sng">
            <a:solidFill>
              <a:schemeClr val="accent1"/>
            </a:solidFill>
            <a:prstDash val="solid"/>
            <a:miter lim="800000"/>
            <a:headEnd type="none" w="sm" len="sm"/>
            <a:tailEnd type="none" w="sm" len="sm"/>
          </a:ln>
        </p:spPr>
      </p:cxnSp>
      <p:cxnSp>
        <p:nvCxnSpPr>
          <p:cNvPr id="971" name="Google Shape;971;p70"/>
          <p:cNvCxnSpPr>
            <a:stCxn id="968" idx="0"/>
          </p:cNvCxnSpPr>
          <p:nvPr/>
        </p:nvCxnSpPr>
        <p:spPr>
          <a:xfrm rot="10800000">
            <a:off x="6668276" y="5124199"/>
            <a:ext cx="1847700" cy="3507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975" name="Shape 975"/>
        <p:cNvGrpSpPr/>
        <p:nvPr/>
      </p:nvGrpSpPr>
      <p:grpSpPr>
        <a:xfrm>
          <a:off x="0" y="0"/>
          <a:ext cx="0" cy="0"/>
          <a:chOff x="0" y="0"/>
          <a:chExt cx="0" cy="0"/>
        </a:xfrm>
      </p:grpSpPr>
      <p:sp>
        <p:nvSpPr>
          <p:cNvPr id="976" name="Google Shape;976;p71"/>
          <p:cNvSpPr txBox="1"/>
          <p:nvPr>
            <p:ph type="body" idx="1"/>
          </p:nvPr>
        </p:nvSpPr>
        <p:spPr>
          <a:xfrm>
            <a:off x="208472" y="639013"/>
            <a:ext cx="10515600" cy="5485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Font typeface="Noto Sans Symbols"/>
              <a:buChar char="✔"/>
            </a:pPr>
            <a:r>
              <a:rPr lang="en-US" sz="2400">
                <a:solidFill>
                  <a:srgbClr val="C00000"/>
                </a:solidFill>
                <a:latin typeface="Balthazar" panose="02000506070000020004"/>
                <a:ea typeface="Balthazar" panose="02000506070000020004"/>
                <a:cs typeface="Balthazar" panose="02000506070000020004"/>
                <a:sym typeface="Balthazar" panose="02000506070000020004"/>
              </a:rPr>
              <a:t>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 condition to manage the consistency as well integrity of the values stored in an attribute.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Constraints specified at the time of designing relations is good choice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two types of Constraints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Domain Constraints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Not Null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Check</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Unique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Primary key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Integrity Constraints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Referential key or Foreign key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50800" algn="l" rtl="0">
              <a:lnSpc>
                <a:spcPct val="90000"/>
              </a:lnSpc>
              <a:spcBef>
                <a:spcPts val="1000"/>
              </a:spcBef>
              <a:spcAft>
                <a:spcPts val="0"/>
              </a:spcAft>
              <a:buClr>
                <a:srgbClr val="C00000"/>
              </a:buClr>
              <a:buSzPts val="2800"/>
              <a:buFont typeface="Noto Sans Symbols"/>
              <a:buNone/>
            </a:pPr>
          </a:p>
        </p:txBody>
      </p:sp>
      <p:sp>
        <p:nvSpPr>
          <p:cNvPr id="977" name="Google Shape;977;p7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978" name="Google Shape;978;p7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979" name="Google Shape;979;p7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80" name="Google Shape;980;p71"/>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984" name="Shape 984"/>
        <p:cNvGrpSpPr/>
        <p:nvPr/>
      </p:nvGrpSpPr>
      <p:grpSpPr>
        <a:xfrm>
          <a:off x="0" y="0"/>
          <a:ext cx="0" cy="0"/>
          <a:chOff x="0" y="0"/>
          <a:chExt cx="0" cy="0"/>
        </a:xfrm>
      </p:grpSpPr>
      <p:sp>
        <p:nvSpPr>
          <p:cNvPr id="985" name="Google Shape;985;p72"/>
          <p:cNvSpPr txBox="1"/>
          <p:nvPr>
            <p:ph type="body" idx="1"/>
          </p:nvPr>
        </p:nvSpPr>
        <p:spPr>
          <a:xfrm>
            <a:off x="0" y="518244"/>
            <a:ext cx="12192000" cy="46921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Domain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Not Null : </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FF0000"/>
                </a:solidFill>
                <a:latin typeface="Balthazar" panose="02000506070000020004"/>
                <a:ea typeface="Balthazar" panose="02000506070000020004"/>
                <a:cs typeface="Balthazar" panose="02000506070000020004"/>
                <a:sym typeface="Balthazar" panose="02000506070000020004"/>
              </a:rPr>
              <a:t>NOTE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By default ,an attribute hold NULL values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an attribute holds not null constraint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value should be inserted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will not accept “NULL” values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will accept Duplicate values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 number of not null constraints is possible in a relation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While inserting a new record the not null must be entered otherwise , insertion of new record is not possible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Student entity defined with not null constraint for an attribute Register_no</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88900" algn="l" rtl="0">
              <a:lnSpc>
                <a:spcPct val="90000"/>
              </a:lnSpc>
              <a:spcBef>
                <a:spcPts val="1000"/>
              </a:spcBef>
              <a:spcAft>
                <a:spcPts val="0"/>
              </a:spcAft>
              <a:buClr>
                <a:srgbClr val="C00000"/>
              </a:buClr>
              <a:buSzPts val="2200"/>
              <a:buFont typeface="Noto Sans Symbols"/>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4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986" name="Google Shape;986;p7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987" name="Google Shape;987;p7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988" name="Google Shape;988;p7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89" name="Google Shape;989;p72"/>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990" name="Google Shape;990;p72"/>
          <p:cNvSpPr txBox="1"/>
          <p:nvPr/>
        </p:nvSpPr>
        <p:spPr>
          <a:xfrm>
            <a:off x="1285337" y="4977443"/>
            <a:ext cx="9601199" cy="1477328"/>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3" indent="0" algn="l" rtl="0">
              <a:spcBef>
                <a:spcPts val="0"/>
              </a:spcBef>
              <a:spcAft>
                <a:spcPts val="0"/>
              </a:spcAft>
              <a:buNone/>
            </a:pP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CREATE TABLE STUDENT (</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Register_no Number(10) NOT NULL,</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LastName varchar(25) ,</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FirstName varchar(25),</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DOB Date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994" name="Shape 994"/>
        <p:cNvGrpSpPr/>
        <p:nvPr/>
      </p:nvGrpSpPr>
      <p:grpSpPr>
        <a:xfrm>
          <a:off x="0" y="0"/>
          <a:ext cx="0" cy="0"/>
          <a:chOff x="0" y="0"/>
          <a:chExt cx="0" cy="0"/>
        </a:xfrm>
      </p:grpSpPr>
      <p:sp>
        <p:nvSpPr>
          <p:cNvPr id="995" name="Google Shape;995;p73"/>
          <p:cNvSpPr txBox="1"/>
          <p:nvPr>
            <p:ph type="body" idx="1"/>
          </p:nvPr>
        </p:nvSpPr>
        <p:spPr>
          <a:xfrm>
            <a:off x="346494" y="725277"/>
            <a:ext cx="10515600" cy="3708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Domain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Check :</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Check Constraints check the condition specified in the create statement.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the condition satisfied then the value will be inserted , otherwise will  not be permitted.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allows NULL values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allows duplicate values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The emp entity created with check constraint for an attribute “Salary” should be greater than 10000.</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96" name="Google Shape;996;p7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997" name="Google Shape;997;p7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998" name="Google Shape;998;p7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99" name="Google Shape;999;p73"/>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0" name="Google Shape;1000;p73"/>
          <p:cNvSpPr txBox="1"/>
          <p:nvPr/>
        </p:nvSpPr>
        <p:spPr>
          <a:xfrm>
            <a:off x="2510287" y="4313207"/>
            <a:ext cx="7571303" cy="1477328"/>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CREATE TABLE emp ( empno number (10) Not null,</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Ename varchar2(25),</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Salary number(10,2) Check (Salary &gt; 10000);	</a:t>
            </a:r>
            <a:endParaRPr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004" name="Shape 1004"/>
        <p:cNvGrpSpPr/>
        <p:nvPr/>
      </p:nvGrpSpPr>
      <p:grpSpPr>
        <a:xfrm>
          <a:off x="0" y="0"/>
          <a:ext cx="0" cy="0"/>
          <a:chOff x="0" y="0"/>
          <a:chExt cx="0" cy="0"/>
        </a:xfrm>
      </p:grpSpPr>
      <p:sp>
        <p:nvSpPr>
          <p:cNvPr id="1005" name="Google Shape;1005;p74"/>
          <p:cNvSpPr txBox="1"/>
          <p:nvPr>
            <p:ph type="body" idx="1"/>
          </p:nvPr>
        </p:nvSpPr>
        <p:spPr>
          <a:xfrm>
            <a:off x="156713" y="561376"/>
            <a:ext cx="11247408" cy="39761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Domain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Unique:</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maintain the distinct values in an attribute of an entity set , UNIQUE constraint is used.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will not accept duplicate values.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will accept NULL values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will accept N number of null values , because two null values are always not equal.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can have N number of unique constraints.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A Student entity is created with unique constraint for an attribute Register_no</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006" name="Google Shape;1006;p7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07" name="Google Shape;1007;p7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08" name="Google Shape;1008;p7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09" name="Google Shape;1009;p74"/>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10" name="Google Shape;1010;p74"/>
          <p:cNvSpPr/>
          <p:nvPr/>
        </p:nvSpPr>
        <p:spPr>
          <a:xfrm>
            <a:off x="284670" y="4615131"/>
            <a:ext cx="4425351" cy="1754326"/>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spAutoFit/>
          </a:bodyPr>
          <a:lstStyle/>
          <a:p>
            <a:pPr marL="0" marR="0" lvl="3" indent="0" algn="l" rtl="0">
              <a:spcBef>
                <a:spcPts val="0"/>
              </a:spcBef>
              <a:spcAft>
                <a:spcPts val="0"/>
              </a:spcAft>
              <a:buNone/>
            </a:pP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CREATE TABLE STUDENT (</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Register_no Number(10) Unique,</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LastName varchar(25) ,</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FirstName varchar(25),</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DOB Date );</a:t>
            </a:r>
            <a:endPar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3"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1" name="Google Shape;1011;p74"/>
          <p:cNvSpPr/>
          <p:nvPr/>
        </p:nvSpPr>
        <p:spPr>
          <a:xfrm>
            <a:off x="4968815" y="4624438"/>
            <a:ext cx="7056408" cy="1538883"/>
          </a:xfrm>
          <a:prstGeom prst="rect">
            <a:avLst/>
          </a:prstGeom>
          <a:noFill/>
          <a:ln w="2857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3" indent="0" algn="l" rtl="0">
              <a:spcBef>
                <a:spcPts val="0"/>
              </a:spcBef>
              <a:spcAft>
                <a:spcPts val="0"/>
              </a:spcAft>
              <a:buNone/>
            </a:pPr>
            <a:r>
              <a:rPr lang="en-US" sz="20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Note : An attribute can hold one or more constraints</a:t>
            </a:r>
            <a:endParaRPr lang="en-US" sz="20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3" indent="0" algn="l" rtl="0">
              <a:spcBef>
                <a:spcPts val="0"/>
              </a:spcBef>
              <a:spcAft>
                <a:spcPts val="0"/>
              </a:spcAft>
              <a:buNone/>
            </a:pP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CREATE TABLE STUDENT (</a:t>
            </a:r>
            <a:b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Register_no Number(10) Not null Unique, </a:t>
            </a:r>
            <a:endPar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3" indent="0" algn="l" rtl="0">
              <a:spcBef>
                <a:spcPts val="0"/>
              </a:spcBef>
              <a:spcAft>
                <a:spcPts val="0"/>
              </a:spcAft>
              <a:buNone/>
            </a:pPr>
            <a:r>
              <a:rPr lang="en-US" sz="18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LastName varchar(25),FirstName varchar(25), DOB Date );</a:t>
            </a:r>
            <a:endParaRPr sz="18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015" name="Shape 1015"/>
        <p:cNvGrpSpPr/>
        <p:nvPr/>
      </p:nvGrpSpPr>
      <p:grpSpPr>
        <a:xfrm>
          <a:off x="0" y="0"/>
          <a:ext cx="0" cy="0"/>
          <a:chOff x="0" y="0"/>
          <a:chExt cx="0" cy="0"/>
        </a:xfrm>
      </p:grpSpPr>
      <p:sp>
        <p:nvSpPr>
          <p:cNvPr id="1016" name="Google Shape;1016;p75"/>
          <p:cNvSpPr txBox="1"/>
          <p:nvPr>
            <p:ph type="body" idx="1"/>
          </p:nvPr>
        </p:nvSpPr>
        <p:spPr>
          <a:xfrm>
            <a:off x="241539" y="544123"/>
            <a:ext cx="11826816"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Domain Constraints</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Primary key </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Minimal of super key is known as Candidate key.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Candidate key represented as PRIMARY KEY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 can have only one primary key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Combination of one or more ( Maximum 16 Nos ) attributes can be declared as primary key.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will not accept both null values and duplicate values.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Primary key is the combination of Not null and Unique constraints.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Primary key can act as a referential key for another table called child table.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A Student entity created with primary key constraint for an attribute Register_no</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17" name="Google Shape;1017;p7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18" name="Google Shape;1018;p7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19" name="Google Shape;1019;p7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20" name="Google Shape;1020;p75"/>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21" name="Google Shape;1021;p75"/>
          <p:cNvSpPr/>
          <p:nvPr/>
        </p:nvSpPr>
        <p:spPr>
          <a:xfrm>
            <a:off x="2932980" y="4779034"/>
            <a:ext cx="4960190" cy="1477328"/>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spAutoFit/>
          </a:bodyPr>
          <a:lstStyle/>
          <a:p>
            <a:pPr marL="0" marR="0" lvl="3" indent="0" algn="l" rtl="0">
              <a:spcBef>
                <a:spcPts val="0"/>
              </a:spcBef>
              <a:spcAft>
                <a:spcPts val="0"/>
              </a:spcAft>
              <a:buNone/>
            </a:pP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CREATE TABLE STUDENT (</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Register_no Number(10) Primary key,</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LastName varchar(25) ,</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FirstName varchar(25),</a:t>
            </a:r>
            <a:b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1800" b="0" i="0" u="none" strike="noStrike" cap="none">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DOB Date );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025" name="Shape 1025"/>
        <p:cNvGrpSpPr/>
        <p:nvPr/>
      </p:nvGrpSpPr>
      <p:grpSpPr>
        <a:xfrm>
          <a:off x="0" y="0"/>
          <a:ext cx="0" cy="0"/>
          <a:chOff x="0" y="0"/>
          <a:chExt cx="0" cy="0"/>
        </a:xfrm>
      </p:grpSpPr>
      <p:sp>
        <p:nvSpPr>
          <p:cNvPr id="1026" name="Google Shape;1026;p76"/>
          <p:cNvSpPr txBox="1"/>
          <p:nvPr>
            <p:ph type="body" idx="1"/>
          </p:nvPr>
        </p:nvSpPr>
        <p:spPr>
          <a:xfrm>
            <a:off x="225724" y="552749"/>
            <a:ext cx="10515600" cy="608959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Integrity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Referential Integrity / Foreign key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primary key will be a referential key for another table is called as referential integrity / foreign key constraints.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Foreign key allows only the values available in referential key ( Primary key).</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allows duplicate values and null values.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allows N number of null values.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An entity emp created with foreign key constraint referencing dept entity primary key attribute dept_id.</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99060" algn="l" rtl="0">
              <a:lnSpc>
                <a:spcPct val="90000"/>
              </a:lnSpc>
              <a:spcBef>
                <a:spcPts val="1000"/>
              </a:spcBef>
              <a:spcAft>
                <a:spcPts val="0"/>
              </a:spcAft>
              <a:buClr>
                <a:srgbClr val="C00000"/>
              </a:buClr>
              <a:buSzPct val="100000"/>
              <a:buFont typeface="Noto Sans Symbols"/>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99060" algn="l" rtl="0">
              <a:lnSpc>
                <a:spcPct val="90000"/>
              </a:lnSpc>
              <a:spcBef>
                <a:spcPts val="1000"/>
              </a:spcBef>
              <a:spcAft>
                <a:spcPts val="0"/>
              </a:spcAft>
              <a:buClr>
                <a:srgbClr val="C00000"/>
              </a:buClr>
              <a:buSzPct val="100000"/>
              <a:buFont typeface="Noto Sans Symbols"/>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99060" algn="l" rtl="0">
              <a:lnSpc>
                <a:spcPct val="90000"/>
              </a:lnSpc>
              <a:spcBef>
                <a:spcPts val="1000"/>
              </a:spcBef>
              <a:spcAft>
                <a:spcPts val="0"/>
              </a:spcAft>
              <a:buClr>
                <a:srgbClr val="C00000"/>
              </a:buClr>
              <a:buSzPct val="100000"/>
              <a:buFont typeface="Noto Sans Symbols"/>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99060" algn="l" rtl="0">
              <a:lnSpc>
                <a:spcPct val="90000"/>
              </a:lnSpc>
              <a:spcBef>
                <a:spcPts val="1000"/>
              </a:spcBef>
              <a:spcAft>
                <a:spcPts val="0"/>
              </a:spcAft>
              <a:buClr>
                <a:srgbClr val="C00000"/>
              </a:buClr>
              <a:buSzPct val="100000"/>
              <a:buFont typeface="Noto Sans Symbols"/>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99060" algn="l" rtl="0">
              <a:lnSpc>
                <a:spcPct val="90000"/>
              </a:lnSpc>
              <a:spcBef>
                <a:spcPts val="1000"/>
              </a:spcBef>
              <a:spcAft>
                <a:spcPts val="0"/>
              </a:spcAft>
              <a:buClr>
                <a:srgbClr val="C00000"/>
              </a:buClr>
              <a:buSzPct val="100000"/>
              <a:buFont typeface="Noto Sans Symbols"/>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endParaRPr sz="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ct val="100000"/>
              <a:buNone/>
            </a:pPr>
            <a:r>
              <a:rPr lang="en-US" sz="2200">
                <a:solidFill>
                  <a:srgbClr val="FF0000"/>
                </a:solidFill>
                <a:latin typeface="Balthazar" panose="02000506070000020004"/>
                <a:ea typeface="Balthazar" panose="02000506070000020004"/>
                <a:cs typeface="Balthazar" panose="02000506070000020004"/>
                <a:sym typeface="Balthazar" panose="02000506070000020004"/>
              </a:rPr>
              <a:t>Note :</a:t>
            </a:r>
            <a:r>
              <a:rPr lang="en-US" sz="2200">
                <a:solidFill>
                  <a:srgbClr val="C00000"/>
                </a:solidFill>
                <a:latin typeface="Balthazar" panose="02000506070000020004"/>
                <a:ea typeface="Balthazar" panose="02000506070000020004"/>
                <a:cs typeface="Balthazar" panose="02000506070000020004"/>
                <a:sym typeface="Balthazar" panose="02000506070000020004"/>
              </a:rPr>
              <a:t>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geiven emp entity , primary key attribute is empno and foreign key is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dept_id which is the primary key in dept entity.</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27" name="Google Shape;1027;p7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28" name="Google Shape;1028;p7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29" name="Google Shape;1029;p7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30" name="Google Shape;1030;p76"/>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31" name="Google Shape;1031;p76"/>
          <p:cNvSpPr txBox="1"/>
          <p:nvPr/>
        </p:nvSpPr>
        <p:spPr>
          <a:xfrm>
            <a:off x="2372265" y="3536830"/>
            <a:ext cx="7427033" cy="1754326"/>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CREATE TABLE emp ( empno number (10) Primary key,</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Ename varchar2(25),</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Salary number(10,2) Check (Salary &gt; 10000),</a:t>
            </a:r>
            <a:endPar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Dept_id references DEPT (DEPT_ID);	</a:t>
            </a:r>
            <a:endParaRPr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035" name="Shape 1035"/>
        <p:cNvGrpSpPr/>
        <p:nvPr/>
      </p:nvGrpSpPr>
      <p:grpSpPr>
        <a:xfrm>
          <a:off x="0" y="0"/>
          <a:ext cx="0" cy="0"/>
          <a:chOff x="0" y="0"/>
          <a:chExt cx="0" cy="0"/>
        </a:xfrm>
      </p:grpSpPr>
      <p:sp>
        <p:nvSpPr>
          <p:cNvPr id="1036" name="Google Shape;1036;p77"/>
          <p:cNvSpPr txBox="1"/>
          <p:nvPr>
            <p:ph type="body" idx="1"/>
          </p:nvPr>
        </p:nvSpPr>
        <p:spPr>
          <a:xfrm>
            <a:off x="191218" y="69077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An overview of Constraints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r>
              <a:rPr lang="en-US"/>
              <a:t> </a:t>
            </a:r>
            <a:endParaRPr lang="en-US"/>
          </a:p>
        </p:txBody>
      </p:sp>
      <p:sp>
        <p:nvSpPr>
          <p:cNvPr id="1037" name="Google Shape;1037;p7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38" name="Google Shape;1038;p7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39" name="Google Shape;1039;p7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40" name="Google Shape;1040;p77"/>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Keys , Attributes and Constraints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041" name="Google Shape;1041;p77"/>
          <p:cNvGraphicFramePr/>
          <p:nvPr/>
        </p:nvGraphicFramePr>
        <p:xfrm>
          <a:off x="759127" y="1556429"/>
          <a:ext cx="10317250" cy="3964725"/>
        </p:xfrm>
        <a:graphic>
          <a:graphicData uri="http://schemas.openxmlformats.org/drawingml/2006/table">
            <a:tbl>
              <a:tblPr firstRow="1" bandRow="1">
                <a:noFill/>
                <a:tableStyleId>{A93E7CC2-067E-4454-A0F7-20907F6D55E8}</a:tableStyleId>
              </a:tblPr>
              <a:tblGrid>
                <a:gridCol w="2063450"/>
                <a:gridCol w="2063450"/>
                <a:gridCol w="2063450"/>
                <a:gridCol w="2063450"/>
                <a:gridCol w="2063450"/>
              </a:tblGrid>
              <a:tr h="920100">
                <a:tc>
                  <a:txBody>
                    <a:bodyPr/>
                    <a:lstStyle/>
                    <a:p>
                      <a:pPr marL="0" marR="0" lvl="0" indent="0" algn="ctr" rtl="0">
                        <a:spcBef>
                          <a:spcPts val="0"/>
                        </a:spcBef>
                        <a:spcAft>
                          <a:spcPts val="0"/>
                        </a:spcAft>
                        <a:buNone/>
                      </a:pPr>
                      <a:r>
                        <a:rPr lang="en-US" sz="1800" b="1">
                          <a:solidFill>
                            <a:srgbClr val="C00000"/>
                          </a:solidFill>
                          <a:latin typeface="Balthazar" panose="02000506070000020004"/>
                          <a:ea typeface="Balthazar" panose="02000506070000020004"/>
                          <a:cs typeface="Balthazar" panose="02000506070000020004"/>
                          <a:sym typeface="Balthazar" panose="02000506070000020004"/>
                        </a:rPr>
                        <a:t>CONSTRAINTS</a:t>
                      </a:r>
                      <a:endParaRPr sz="1800" b="1">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NULL</a:t>
                      </a:r>
                      <a:r>
                        <a:rPr lang="en-US" sz="1800" b="1">
                          <a:solidFill>
                            <a:srgbClr val="0000FF"/>
                          </a:solidFill>
                          <a:latin typeface="Balthazar" panose="02000506070000020004"/>
                          <a:ea typeface="Balthazar" panose="02000506070000020004"/>
                          <a:cs typeface="Balthazar" panose="02000506070000020004"/>
                          <a:sym typeface="Balthazar" panose="02000506070000020004"/>
                        </a:rPr>
                        <a:t> VALUES</a:t>
                      </a:r>
                      <a:endParaRPr sz="1800" b="1">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DUPLICATE VALUES</a:t>
                      </a:r>
                      <a:endParaRPr sz="1800" b="1">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CHECKING</a:t>
                      </a:r>
                      <a:r>
                        <a:rPr lang="en-US" sz="1800" b="1">
                          <a:solidFill>
                            <a:srgbClr val="0000FF"/>
                          </a:solidFill>
                          <a:latin typeface="Balthazar" panose="02000506070000020004"/>
                          <a:ea typeface="Balthazar" panose="02000506070000020004"/>
                          <a:cs typeface="Balthazar" panose="02000506070000020004"/>
                          <a:sym typeface="Balthazar" panose="02000506070000020004"/>
                        </a:rPr>
                        <a:t> THE CONDITION</a:t>
                      </a:r>
                      <a:endParaRPr sz="1800" b="1">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REFERENTIAL KEY</a:t>
                      </a:r>
                      <a:endParaRPr sz="1800" b="1">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r>
              <a:tr h="524300">
                <a:tc>
                  <a:txBody>
                    <a:bodyPr/>
                    <a:lstStyle/>
                    <a:p>
                      <a:pPr marL="0" marR="0" lvl="0" indent="0" algn="ctr" rtl="0">
                        <a:spcBef>
                          <a:spcPts val="0"/>
                        </a:spcBef>
                        <a:spcAft>
                          <a:spcPts val="0"/>
                        </a:spcAft>
                        <a:buNone/>
                      </a:pPr>
                      <a:r>
                        <a:rPr lang="en-US" sz="1600" b="1">
                          <a:solidFill>
                            <a:srgbClr val="C00000"/>
                          </a:solidFill>
                          <a:latin typeface="Balthazar" panose="02000506070000020004"/>
                          <a:ea typeface="Balthazar" panose="02000506070000020004"/>
                          <a:cs typeface="Balthazar" panose="02000506070000020004"/>
                          <a:sym typeface="Balthazar" panose="02000506070000020004"/>
                        </a:rPr>
                        <a:t>NOT NULL</a:t>
                      </a:r>
                      <a:endParaRPr sz="1600" b="1">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r>
              <a:tr h="540900">
                <a:tc>
                  <a:txBody>
                    <a:bodyPr/>
                    <a:lstStyle/>
                    <a:p>
                      <a:pPr marL="0" marR="0" lvl="0" indent="0" algn="ctr" rtl="0">
                        <a:spcBef>
                          <a:spcPts val="0"/>
                        </a:spcBef>
                        <a:spcAft>
                          <a:spcPts val="0"/>
                        </a:spcAft>
                        <a:buNone/>
                      </a:pPr>
                      <a:r>
                        <a:rPr lang="en-US" sz="1600" b="1">
                          <a:solidFill>
                            <a:srgbClr val="C00000"/>
                          </a:solidFill>
                          <a:latin typeface="Balthazar" panose="02000506070000020004"/>
                          <a:ea typeface="Balthazar" panose="02000506070000020004"/>
                          <a:cs typeface="Balthazar" panose="02000506070000020004"/>
                          <a:sym typeface="Balthazar" panose="02000506070000020004"/>
                        </a:rPr>
                        <a:t>CHECK</a:t>
                      </a:r>
                      <a:endParaRPr sz="1600" b="1">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r>
              <a:tr h="532575">
                <a:tc>
                  <a:txBody>
                    <a:bodyPr/>
                    <a:lstStyle/>
                    <a:p>
                      <a:pPr marL="0" marR="0" lvl="0" indent="0" algn="ctr" rtl="0">
                        <a:spcBef>
                          <a:spcPts val="0"/>
                        </a:spcBef>
                        <a:spcAft>
                          <a:spcPts val="0"/>
                        </a:spcAft>
                        <a:buNone/>
                      </a:pPr>
                      <a:r>
                        <a:rPr lang="en-US" sz="1600" b="1">
                          <a:solidFill>
                            <a:srgbClr val="C00000"/>
                          </a:solidFill>
                          <a:latin typeface="Balthazar" panose="02000506070000020004"/>
                          <a:ea typeface="Balthazar" panose="02000506070000020004"/>
                          <a:cs typeface="Balthazar" panose="02000506070000020004"/>
                          <a:sym typeface="Balthazar" panose="02000506070000020004"/>
                        </a:rPr>
                        <a:t>UNIQUE</a:t>
                      </a:r>
                      <a:endParaRPr sz="1600" b="1">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r>
              <a:tr h="652975">
                <a:tc>
                  <a:txBody>
                    <a:bodyPr/>
                    <a:lstStyle/>
                    <a:p>
                      <a:pPr marL="0" marR="0" lvl="0" indent="0" algn="ctr" rtl="0">
                        <a:spcBef>
                          <a:spcPts val="0"/>
                        </a:spcBef>
                        <a:spcAft>
                          <a:spcPts val="0"/>
                        </a:spcAft>
                        <a:buNone/>
                      </a:pPr>
                      <a:r>
                        <a:rPr lang="en-US" sz="1600" b="1">
                          <a:solidFill>
                            <a:srgbClr val="C00000"/>
                          </a:solidFill>
                          <a:latin typeface="Balthazar" panose="02000506070000020004"/>
                          <a:ea typeface="Balthazar" panose="02000506070000020004"/>
                          <a:cs typeface="Balthazar" panose="02000506070000020004"/>
                          <a:sym typeface="Balthazar" panose="02000506070000020004"/>
                        </a:rPr>
                        <a:t>PRIMARY</a:t>
                      </a:r>
                      <a:r>
                        <a:rPr lang="en-US" sz="1600" b="1">
                          <a:solidFill>
                            <a:srgbClr val="C00000"/>
                          </a:solidFill>
                          <a:latin typeface="Balthazar" panose="02000506070000020004"/>
                          <a:ea typeface="Balthazar" panose="02000506070000020004"/>
                          <a:cs typeface="Balthazar" panose="02000506070000020004"/>
                          <a:sym typeface="Balthazar" panose="02000506070000020004"/>
                        </a:rPr>
                        <a:t> KEY</a:t>
                      </a:r>
                      <a:endParaRPr sz="1600" b="1">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r>
              <a:tr h="793875">
                <a:tc>
                  <a:txBody>
                    <a:bodyPr/>
                    <a:lstStyle/>
                    <a:p>
                      <a:pPr marL="0" marR="0" lvl="0" indent="0" algn="ctr" rtl="0">
                        <a:spcBef>
                          <a:spcPts val="0"/>
                        </a:spcBef>
                        <a:spcAft>
                          <a:spcPts val="0"/>
                        </a:spcAft>
                        <a:buNone/>
                      </a:pPr>
                      <a:endParaRPr sz="1600" b="1">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ctr" rtl="0">
                        <a:spcBef>
                          <a:spcPts val="0"/>
                        </a:spcBef>
                        <a:spcAft>
                          <a:spcPts val="0"/>
                        </a:spcAft>
                        <a:buNone/>
                      </a:pPr>
                      <a:r>
                        <a:rPr lang="en-US" sz="1600" b="1">
                          <a:solidFill>
                            <a:srgbClr val="C00000"/>
                          </a:solidFill>
                          <a:latin typeface="Balthazar" panose="02000506070000020004"/>
                          <a:ea typeface="Balthazar" panose="02000506070000020004"/>
                          <a:cs typeface="Balthazar" panose="02000506070000020004"/>
                          <a:sym typeface="Balthazar" panose="02000506070000020004"/>
                        </a:rPr>
                        <a:t>FOREIGN KEY</a:t>
                      </a:r>
                      <a:endParaRPr lang="en-US" sz="1600" b="1">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ctr" rtl="0">
                        <a:spcBef>
                          <a:spcPts val="0"/>
                        </a:spcBef>
                        <a:spcAft>
                          <a:spcPts val="0"/>
                        </a:spcAft>
                        <a:buNone/>
                      </a:pPr>
                      <a:endParaRPr sz="1600" b="1">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00B050"/>
                          </a:solidFill>
                          <a:latin typeface="Balthazar" panose="02000506070000020004"/>
                          <a:ea typeface="Balthazar" panose="02000506070000020004"/>
                          <a:cs typeface="Balthazar" panose="02000506070000020004"/>
                          <a:sym typeface="Balthazar" panose="02000506070000020004"/>
                        </a:rPr>
                        <a:t>YES</a:t>
                      </a:r>
                      <a:endParaRPr sz="1800" b="1">
                        <a:solidFill>
                          <a:srgbClr val="00B05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c>
                  <a:txBody>
                    <a:bodyPr/>
                    <a:lstStyle/>
                    <a:p>
                      <a:pPr marL="0" marR="0" lvl="0" indent="0" algn="ctr" rtl="0">
                        <a:spcBef>
                          <a:spcPts val="0"/>
                        </a:spcBef>
                        <a:spcAft>
                          <a:spcPts val="0"/>
                        </a:spcAft>
                        <a:buNone/>
                      </a:pPr>
                      <a:r>
                        <a:rPr lang="en-US" sz="1800" b="1">
                          <a:solidFill>
                            <a:srgbClr val="FF0000"/>
                          </a:solidFill>
                          <a:latin typeface="Balthazar" panose="02000506070000020004"/>
                          <a:ea typeface="Balthazar" panose="02000506070000020004"/>
                          <a:cs typeface="Balthazar" panose="02000506070000020004"/>
                          <a:sym typeface="Balthazar" panose="02000506070000020004"/>
                        </a:rPr>
                        <a:t>NO</a:t>
                      </a:r>
                      <a:endParaRPr sz="1800" b="1">
                        <a:solidFill>
                          <a:srgbClr val="FF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nchor="ctr">
                    <a:solidFill>
                      <a:srgbClr val="FFF2CC"/>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045" name="Shape 1045"/>
        <p:cNvGrpSpPr/>
        <p:nvPr/>
      </p:nvGrpSpPr>
      <p:grpSpPr>
        <a:xfrm>
          <a:off x="0" y="0"/>
          <a:ext cx="0" cy="0"/>
          <a:chOff x="0" y="0"/>
          <a:chExt cx="0" cy="0"/>
        </a:xfrm>
      </p:grpSpPr>
      <p:sp>
        <p:nvSpPr>
          <p:cNvPr id="1046" name="Google Shape;1046;p78"/>
          <p:cNvSpPr txBox="1"/>
          <p:nvPr>
            <p:ph type="body" idx="1"/>
          </p:nvPr>
        </p:nvSpPr>
        <p:spPr>
          <a:xfrm>
            <a:off x="422694" y="724618"/>
            <a:ext cx="11335110" cy="5555411"/>
          </a:xfrm>
          <a:prstGeom prst="rect">
            <a:avLst/>
          </a:prstGeom>
          <a:noFill/>
          <a:ln>
            <a:noFill/>
          </a:ln>
        </p:spPr>
        <p:txBody>
          <a:bodyPr spcFirstLastPara="1" wrap="square" lIns="91425" tIns="45700" rIns="91425" bIns="45700" anchor="t" anchorCtr="0">
            <a:normAutofit lnSpcReduction="10000"/>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Mapping Cardinalities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Mapping cardinalities, or cardinality ratios, express the number of entities to which another entity can be associated via a relationship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Mapping cardinalities are most useful in describing binary relationship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a binary relationship set “Assign” between entity sets Programmer and Project the mapping cardinality must be one of the following.</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One-to-One (1:1)</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One-to-Many (1:M)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Many-to-One (M:1)</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Many-to-Many (M:M)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None/>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NOTE : Refer slide number 33 to 46 for a detailed note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47" name="Google Shape;1047;p7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48" name="Google Shape;1048;p7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49" name="Google Shape;1049;p7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0" name="Google Shape;1050;p78"/>
          <p:cNvSpPr/>
          <p:nvPr/>
        </p:nvSpPr>
        <p:spPr>
          <a:xfrm>
            <a:off x="0" y="0"/>
            <a:ext cx="109641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800"/>
              <a:buFont typeface="Balthazar" panose="02000506070000020004"/>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S-7	SLO-1 &amp; SLO-2 : Mapping Cardinality</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054" name="Shape 1054"/>
        <p:cNvGrpSpPr/>
        <p:nvPr/>
      </p:nvGrpSpPr>
      <p:grpSpPr>
        <a:xfrm>
          <a:off x="0" y="0"/>
          <a:ext cx="0" cy="0"/>
          <a:chOff x="0" y="0"/>
          <a:chExt cx="0" cy="0"/>
        </a:xfrm>
      </p:grpSpPr>
      <p:sp>
        <p:nvSpPr>
          <p:cNvPr id="1055" name="Google Shape;1055;p79"/>
          <p:cNvSpPr txBox="1"/>
          <p:nvPr>
            <p:ph type="body" idx="1"/>
          </p:nvPr>
        </p:nvSpPr>
        <p:spPr>
          <a:xfrm>
            <a:off x="112144" y="905772"/>
            <a:ext cx="10775830" cy="573656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Extended ER Features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Basic ER Model is more than enough to model most of the Database Features.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Extended ER model developed for some aspects of Database features more suitably expressed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followings are the Extended ER Features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Specialization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Generalization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Higher and lower level entity sets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 inheritance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Aggregation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explain the above concepts, slightly more elaborate the schema for the university, by considering an entity set “person” with attributes “id”, “name”, and “address”</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56" name="Google Shape;1056;p7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57" name="Google Shape;1057;p7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58" name="Google Shape;1058;p7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9" name="Google Shape;1059;p79"/>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8"/>
          <p:cNvSpPr txBox="1"/>
          <p:nvPr>
            <p:ph type="body" idx="1"/>
          </p:nvPr>
        </p:nvSpPr>
        <p:spPr>
          <a:xfrm>
            <a:off x="182592" y="466485"/>
            <a:ext cx="11350925" cy="6822836"/>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120000"/>
              </a:lnSpc>
              <a:spcBef>
                <a:spcPts val="0"/>
              </a:spcBef>
              <a:spcAft>
                <a:spcPts val="0"/>
              </a:spcAft>
              <a:buClr>
                <a:srgbClr val="C00000"/>
              </a:buClr>
              <a:buSzPct val="100000"/>
              <a:buNone/>
            </a:pPr>
            <a:r>
              <a:rPr lang="en-US" sz="5500">
                <a:solidFill>
                  <a:srgbClr val="C00000"/>
                </a:solidFill>
                <a:latin typeface="Balthazar" panose="02000506070000020004"/>
                <a:ea typeface="Balthazar" panose="02000506070000020004"/>
                <a:cs typeface="Balthazar" panose="02000506070000020004"/>
                <a:sym typeface="Balthazar" panose="02000506070000020004"/>
              </a:rPr>
              <a:t>Major Characteristics of the University</a:t>
            </a:r>
            <a:endParaRPr lang="en-US" sz="55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University is organized into departments, Each department has</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Identified by Unique_name</a:t>
            </a:r>
            <a:endParaRPr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Located in a Building</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Budget</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etc., </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department has a list of courses and it associated with</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Course_id</a:t>
            </a:r>
            <a:endParaRPr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Title	</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Dept_name</a:t>
            </a:r>
            <a:endParaRPr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Credits</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etd.,</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department has faculty and they are identified by</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Name</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Dept_name</a:t>
            </a:r>
            <a:endParaRPr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Salary</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Font typeface="Noto Sans Symbols"/>
              <a:buChar char="✔"/>
            </a:pPr>
            <a:r>
              <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etc.,</a:t>
            </a:r>
            <a:endParaRPr lang="en-US" sz="5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None/>
            </a:pPr>
          </a:p>
        </p:txBody>
      </p:sp>
      <p:sp>
        <p:nvSpPr>
          <p:cNvPr id="154" name="Google Shape;154;p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5" name="Google Shape;155;p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6" name="Google Shape;156;p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7" name="Google Shape;157;p8"/>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063" name="Shape 1063"/>
        <p:cNvGrpSpPr/>
        <p:nvPr/>
      </p:nvGrpSpPr>
      <p:grpSpPr>
        <a:xfrm>
          <a:off x="0" y="0"/>
          <a:ext cx="0" cy="0"/>
          <a:chOff x="0" y="0"/>
          <a:chExt cx="0" cy="0"/>
        </a:xfrm>
      </p:grpSpPr>
      <p:sp>
        <p:nvSpPr>
          <p:cNvPr id="1064" name="Google Shape;1064;p80"/>
          <p:cNvSpPr txBox="1"/>
          <p:nvPr>
            <p:ph type="body" idx="1"/>
          </p:nvPr>
        </p:nvSpPr>
        <p:spPr>
          <a:xfrm>
            <a:off x="303363" y="1018575"/>
            <a:ext cx="11445814" cy="5433983"/>
          </a:xfrm>
          <a:prstGeom prst="rect">
            <a:avLst/>
          </a:prstGeom>
          <a:noFill/>
          <a:ln>
            <a:noFill/>
          </a:ln>
        </p:spPr>
        <p:txBody>
          <a:bodyPr spcFirstLastPara="1" wrap="square" lIns="91425" tIns="45700" rIns="91425" bIns="45700" anchor="t" anchorCtr="0">
            <a:normAutofit lnSpcReduction="10000"/>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Specialization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set may include subgroupings of entities that are distinct in some way from other entities in the set.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subset of entities within an entity set may have attributes that are not shared by all the entities in the entity set.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E-R model provides a means for representing these distinctive entity groupings.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50000"/>
              </a:lnSpc>
              <a:spcBef>
                <a:spcPts val="1000"/>
              </a:spcBef>
              <a:spcAft>
                <a:spcPts val="0"/>
              </a:spcAft>
              <a:buClr>
                <a:srgbClr val="C00000"/>
              </a:buClr>
              <a:buSzPts val="22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Entity set person may be further classified as one of the following:</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2" indent="-228600" algn="l" rtl="0">
              <a:lnSpc>
                <a:spcPct val="150000"/>
              </a:lnSpc>
              <a:spcBef>
                <a:spcPts val="10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2" indent="-228600" algn="l" rtl="0">
              <a:lnSpc>
                <a:spcPct val="150000"/>
              </a:lnSpc>
              <a:spcBef>
                <a:spcPts val="1000"/>
              </a:spcBef>
              <a:spcAft>
                <a:spcPts val="0"/>
              </a:spcAft>
              <a:buClr>
                <a:srgbClr val="C00000"/>
              </a:buClr>
              <a:buSzPts val="22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065" name="Google Shape;1065;p8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66" name="Google Shape;1066;p8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67" name="Google Shape;1067;p8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68" name="Google Shape;1068;p80"/>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072" name="Shape 1072"/>
        <p:cNvGrpSpPr/>
        <p:nvPr/>
      </p:nvGrpSpPr>
      <p:grpSpPr>
        <a:xfrm>
          <a:off x="0" y="0"/>
          <a:ext cx="0" cy="0"/>
          <a:chOff x="0" y="0"/>
          <a:chExt cx="0" cy="0"/>
        </a:xfrm>
      </p:grpSpPr>
      <p:sp>
        <p:nvSpPr>
          <p:cNvPr id="1073" name="Google Shape;1073;p81"/>
          <p:cNvSpPr txBox="1"/>
          <p:nvPr>
            <p:ph type="body" idx="1"/>
          </p:nvPr>
        </p:nvSpPr>
        <p:spPr>
          <a:xfrm>
            <a:off x="362309" y="1009291"/>
            <a:ext cx="11360989" cy="5279365"/>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Specialization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Both employee and student is described by a set of attributes that includes all the attributes of entity set person plus possibly additional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employee entities may be described further by the attribute salary, whereas student entities may be described further by the attribute fees.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process of designating subgroupings within an entity set is called specialization.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specialization of person allows us to distinguish among person entities according to whether they correspond to employees or students: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general, a person could be an employee, a student, both, or neither.</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74" name="Google Shape;1074;p8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75" name="Google Shape;1075;p8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76" name="Google Shape;1076;p8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77" name="Google Shape;1077;p81"/>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82"/>
          <p:cNvSpPr txBox="1"/>
          <p:nvPr>
            <p:ph type="body" idx="1"/>
          </p:nvPr>
        </p:nvSpPr>
        <p:spPr>
          <a:xfrm>
            <a:off x="508958" y="966158"/>
            <a:ext cx="10844842" cy="5434641"/>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Specialization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As another example, suppose the university divides students into two categories: Under graduate and Post graduate.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Under graduate students have an office assigned to them. Post graduate students are assigned to a residential college.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of these student types is described by a set of attributes that includes all the attributes of the entity set student plus additional attributes.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university could create two specializations of student, namely under graduate and post graduate</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83" name="Google Shape;1083;p8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84" name="Google Shape;1084;p8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85" name="Google Shape;1085;p8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86" name="Google Shape;1086;p82"/>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1" name="Google Shape;1091;p83"/>
          <p:cNvSpPr txBox="1"/>
          <p:nvPr>
            <p:ph type="body" idx="1"/>
          </p:nvPr>
        </p:nvSpPr>
        <p:spPr>
          <a:xfrm>
            <a:off x="431321" y="923026"/>
            <a:ext cx="11188460" cy="5684807"/>
          </a:xfrm>
          <a:prstGeom prst="rect">
            <a:avLst/>
          </a:prstGeom>
          <a:noFill/>
          <a:ln>
            <a:noFill/>
          </a:ln>
        </p:spPr>
        <p:txBody>
          <a:bodyPr spcFirstLastPara="1" wrap="square" lIns="91425" tIns="45700" rIns="91425" bIns="45700" anchor="t" anchorCtr="0">
            <a:normAutofit fontScale="92500" lnSpcReduction="10000"/>
          </a:bodyPr>
          <a:lstStyle/>
          <a:p>
            <a:pPr marL="228600" lvl="1" indent="-22860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Specialization</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can apply specialization repeatedly to refine a design.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instance, university employees may be further classified as one of the following:</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Secretary</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of these employee types is described by a set of attributes that includes all the attributes of entity set employee plus additional attributes.</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faculties entities may be described further by the attribute designation while secretary entities are described by the attribute hours per week.</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Further, secretary entities may participate in a relationship secretary for between the secretary and employee entity sets, which identifies the employees who are assisted by a secretary.</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92" name="Google Shape;1092;p8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93" name="Google Shape;1093;p8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94" name="Google Shape;1094;p8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95" name="Google Shape;1095;p83"/>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099" name="Shape 1099"/>
        <p:cNvGrpSpPr/>
        <p:nvPr/>
      </p:nvGrpSpPr>
      <p:grpSpPr>
        <a:xfrm>
          <a:off x="0" y="0"/>
          <a:ext cx="0" cy="0"/>
          <a:chOff x="0" y="0"/>
          <a:chExt cx="0" cy="0"/>
        </a:xfrm>
      </p:grpSpPr>
      <p:sp>
        <p:nvSpPr>
          <p:cNvPr id="1100" name="Google Shape;1100;p84"/>
          <p:cNvSpPr txBox="1"/>
          <p:nvPr>
            <p:ph type="body" idx="1"/>
          </p:nvPr>
        </p:nvSpPr>
        <p:spPr>
          <a:xfrm>
            <a:off x="389627" y="1199730"/>
            <a:ext cx="10515600" cy="4968156"/>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Specialization</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11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entity set may be specialized by more than one distinguishing feature.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our example, the distinguishing feature among employee entities is the job the employee performs.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Another, coexistent, specialization could be based on whether the person is a temporary employee or a permanent employee?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10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Resulting in the entity sets temporary employee and permanent employee.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101" name="Google Shape;1101;p8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02" name="Google Shape;1102;p8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03" name="Google Shape;1103;p8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04" name="Google Shape;1104;p84"/>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108" name="Shape 1108"/>
        <p:cNvGrpSpPr/>
        <p:nvPr/>
      </p:nvGrpSpPr>
      <p:grpSpPr>
        <a:xfrm>
          <a:off x="0" y="0"/>
          <a:ext cx="0" cy="0"/>
          <a:chOff x="0" y="0"/>
          <a:chExt cx="0" cy="0"/>
        </a:xfrm>
      </p:grpSpPr>
      <p:sp>
        <p:nvSpPr>
          <p:cNvPr id="1109" name="Google Shape;1109;p85"/>
          <p:cNvSpPr txBox="1"/>
          <p:nvPr>
            <p:ph type="body" idx="1"/>
          </p:nvPr>
        </p:nvSpPr>
        <p:spPr>
          <a:xfrm>
            <a:off x="242975" y="1251488"/>
            <a:ext cx="6994587" cy="4459197"/>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Specialization</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terms of an E-R diagram, specialization is depicted by a </a:t>
            </a:r>
            <a:r>
              <a:rPr lang="en-US">
                <a:solidFill>
                  <a:srgbClr val="00B050"/>
                </a:solidFill>
                <a:latin typeface="Bookman Old Style" panose="02050604050505020204"/>
                <a:ea typeface="Bookman Old Style" panose="02050604050505020204"/>
                <a:cs typeface="Bookman Old Style" panose="02050604050505020204"/>
                <a:sym typeface="Bookman Old Style" panose="02050604050505020204"/>
              </a:rPr>
              <a:t>hollow arrow-head </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pointing from the specialized entity to the other entity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refer to this relationship as the ISA relationship, which stands for “is a” and represents, for example, that an faculty    “is a” employee.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chemeClr val="dk1"/>
              </a:buClr>
              <a:buSzPts val="2600"/>
              <a:buNone/>
            </a:pPr>
            <a:endParaRPr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1110" name="Google Shape;1110;p8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11" name="Google Shape;1111;p8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12" name="Google Shape;1112;p8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13" name="Google Shape;1113;p85"/>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114" name="Google Shape;1114;p85"/>
          <p:cNvGraphicFramePr/>
          <p:nvPr/>
        </p:nvGraphicFramePr>
        <p:xfrm>
          <a:off x="8018720" y="1073349"/>
          <a:ext cx="3000000" cy="3000000"/>
        </p:xfrm>
        <a:graphic>
          <a:graphicData uri="http://schemas.openxmlformats.org/drawingml/2006/table">
            <a:tbl>
              <a:tblPr firstRow="1" bandRow="1">
                <a:gradFill>
                  <a:gsLst>
                    <a:gs pos="0">
                      <a:srgbClr val="5F82CA"/>
                    </a:gs>
                    <a:gs pos="50000">
                      <a:srgbClr val="3C70CA"/>
                    </a:gs>
                    <a:gs pos="100000">
                      <a:srgbClr val="2E60B9"/>
                    </a:gs>
                  </a:gsLst>
                  <a:lin ang="5400000" scaled="0"/>
                </a:gradFill>
                <a:tableStyleId>{1B87CBE7-002E-4D07-AB63-DD7DAA7BDAD7}</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Person</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ID</a:t>
                      </a:r>
                      <a:endParaRPr lang="en-US" sz="18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Name</a:t>
                      </a:r>
                      <a:endParaRPr lang="en-US" sz="18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Address</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115" name="Google Shape;1115;p85"/>
          <p:cNvGraphicFramePr/>
          <p:nvPr/>
        </p:nvGraphicFramePr>
        <p:xfrm>
          <a:off x="7041060" y="3218452"/>
          <a:ext cx="3000000" cy="3000000"/>
        </p:xfrm>
        <a:graphic>
          <a:graphicData uri="http://schemas.openxmlformats.org/drawingml/2006/table">
            <a:tbl>
              <a:tblPr firstRow="1" bandRow="1">
                <a:gradFill>
                  <a:gsLst>
                    <a:gs pos="0">
                      <a:srgbClr val="F08B54"/>
                    </a:gs>
                    <a:gs pos="50000">
                      <a:srgbClr val="F67A26"/>
                    </a:gs>
                    <a:gs pos="100000">
                      <a:srgbClr val="E36A18"/>
                    </a:gs>
                  </a:gsLst>
                  <a:lin ang="5400000" scaled="0"/>
                </a:gradFill>
                <a:tableStyleId>{C3C02787-C0B9-404A-998E-F2BCFEF63E88}</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Employee</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Salary</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116" name="Google Shape;1116;p85"/>
          <p:cNvGraphicFramePr/>
          <p:nvPr/>
        </p:nvGraphicFramePr>
        <p:xfrm>
          <a:off x="9384569" y="3224202"/>
          <a:ext cx="3000000" cy="3000000"/>
        </p:xfrm>
        <a:graphic>
          <a:graphicData uri="http://schemas.openxmlformats.org/drawingml/2006/table">
            <a:tbl>
              <a:tblPr firstRow="1" bandRow="1">
                <a:gradFill>
                  <a:gsLst>
                    <a:gs pos="0">
                      <a:srgbClr val="7FB75F"/>
                    </a:gs>
                    <a:gs pos="50000">
                      <a:srgbClr val="6EB141"/>
                    </a:gs>
                    <a:gs pos="100000">
                      <a:srgbClr val="5FA134"/>
                    </a:gs>
                  </a:gsLst>
                  <a:lin ang="5400000" scaled="0"/>
                </a:gradFill>
                <a:tableStyleId>{1A4F9D69-5864-4514-9B9C-AA176F13FF56}</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Student</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Fees</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117" name="Google Shape;1117;p85"/>
          <p:cNvGraphicFramePr/>
          <p:nvPr/>
        </p:nvGraphicFramePr>
        <p:xfrm>
          <a:off x="5882243" y="5453134"/>
          <a:ext cx="3000000" cy="3000000"/>
        </p:xfrm>
        <a:graphic>
          <a:graphicData uri="http://schemas.openxmlformats.org/drawingml/2006/table">
            <a:tbl>
              <a:tblPr firstRow="1" bandRow="1">
                <a:noFill/>
                <a:tableStyleId>{0EE35D01-8C57-4DE9-A64F-675A21AB873D}</a:tableStyleId>
              </a:tblPr>
              <a:tblGrid>
                <a:gridCol w="1599725"/>
              </a:tblGrid>
              <a:tr h="389850">
                <a:tc>
                  <a:txBody>
                    <a:bodyPr/>
                    <a:lstStyle/>
                    <a:p>
                      <a:pPr marL="0" marR="0" lvl="0" indent="0" algn="l" rtl="0">
                        <a:spcBef>
                          <a:spcPts val="0"/>
                        </a:spcBef>
                        <a:spcAft>
                          <a:spcPts val="0"/>
                        </a:spcAft>
                        <a:buNone/>
                      </a:pPr>
                      <a:r>
                        <a:rPr lang="en-US" sz="1800"/>
                        <a:t>Faculty</a:t>
                      </a:r>
                      <a:endParaRPr sz="1800"/>
                    </a:p>
                  </a:txBody>
                  <a:tcPr marL="91450" marR="91450" marT="45725" marB="45725"/>
                </a:tc>
              </a:tr>
              <a:tr h="323875">
                <a:tc>
                  <a:txBody>
                    <a:bodyPr/>
                    <a:lstStyle/>
                    <a:p>
                      <a:pPr marL="0" marR="0" lvl="0" indent="0" algn="l" rtl="0">
                        <a:spcBef>
                          <a:spcPts val="0"/>
                        </a:spcBef>
                        <a:spcAft>
                          <a:spcPts val="0"/>
                        </a:spcAft>
                        <a:buNone/>
                      </a:pPr>
                      <a:r>
                        <a:rPr lang="en-US" sz="1800"/>
                        <a:t>Salary</a:t>
                      </a:r>
                      <a:endParaRPr sz="1800"/>
                    </a:p>
                  </a:txBody>
                  <a:tcPr marL="91450" marR="91450" marT="45725" marB="45725"/>
                </a:tc>
              </a:tr>
            </a:tbl>
          </a:graphicData>
        </a:graphic>
      </p:graphicFrame>
      <p:graphicFrame>
        <p:nvGraphicFramePr>
          <p:cNvPr id="1118" name="Google Shape;1118;p85"/>
          <p:cNvGraphicFramePr/>
          <p:nvPr/>
        </p:nvGraphicFramePr>
        <p:xfrm>
          <a:off x="8441412" y="5490075"/>
          <a:ext cx="3000000" cy="3000000"/>
        </p:xfrm>
        <a:graphic>
          <a:graphicData uri="http://schemas.openxmlformats.org/drawingml/2006/table">
            <a:tbl>
              <a:tblPr firstRow="1" bandRow="1">
                <a:gradFill>
                  <a:gsLst>
                    <a:gs pos="0">
                      <a:srgbClr val="AFAFAF"/>
                    </a:gs>
                    <a:gs pos="50000">
                      <a:schemeClr val="accent3"/>
                    </a:gs>
                    <a:gs pos="100000">
                      <a:srgbClr val="919191"/>
                    </a:gs>
                  </a:gsLst>
                  <a:lin ang="5400000" scaled="0"/>
                </a:gradFill>
                <a:tableStyleId>{B9FD342C-18B9-4DA6-A7D8-089167B80329}</a:tableStyleId>
              </a:tblPr>
              <a:tblGrid>
                <a:gridCol w="1599725"/>
              </a:tblGrid>
              <a:tr h="370850">
                <a:tc>
                  <a:txBody>
                    <a:bodyPr/>
                    <a:lstStyle/>
                    <a:p>
                      <a:pPr marL="0" marR="0" lvl="0" indent="0" algn="l" rtl="0">
                        <a:spcBef>
                          <a:spcPts val="0"/>
                        </a:spcBef>
                        <a:spcAft>
                          <a:spcPts val="0"/>
                        </a:spcAft>
                        <a:buNone/>
                      </a:pPr>
                      <a:r>
                        <a:rPr lang="en-US" sz="1800"/>
                        <a:t>Secretary</a:t>
                      </a:r>
                      <a:endParaRPr sz="1800"/>
                    </a:p>
                  </a:txBody>
                  <a:tcPr marL="91450" marR="91450" marT="45725" marB="45725"/>
                </a:tc>
              </a:tr>
              <a:tr h="370850">
                <a:tc>
                  <a:txBody>
                    <a:bodyPr/>
                    <a:lstStyle/>
                    <a:p>
                      <a:pPr marL="0" marR="0" lvl="0" indent="0" algn="l" rtl="0">
                        <a:spcBef>
                          <a:spcPts val="0"/>
                        </a:spcBef>
                        <a:spcAft>
                          <a:spcPts val="0"/>
                        </a:spcAft>
                        <a:buNone/>
                      </a:pPr>
                      <a:r>
                        <a:rPr lang="en-US" sz="1800"/>
                        <a:t>Salary</a:t>
                      </a:r>
                      <a:endParaRPr sz="1800"/>
                    </a:p>
                  </a:txBody>
                  <a:tcPr marL="91450" marR="91450" marT="45725" marB="45725"/>
                </a:tc>
              </a:tr>
            </a:tbl>
          </a:graphicData>
        </a:graphic>
      </p:graphicFrame>
      <p:grpSp>
        <p:nvGrpSpPr>
          <p:cNvPr id="1119" name="Google Shape;1119;p85"/>
          <p:cNvGrpSpPr/>
          <p:nvPr/>
        </p:nvGrpSpPr>
        <p:grpSpPr>
          <a:xfrm>
            <a:off x="7872828" y="2298958"/>
            <a:ext cx="854374" cy="941489"/>
            <a:chOff x="7614048" y="2298958"/>
            <a:chExt cx="854374" cy="941489"/>
          </a:xfrm>
        </p:grpSpPr>
        <p:sp>
          <p:nvSpPr>
            <p:cNvPr id="1120" name="Google Shape;1120;p85"/>
            <p:cNvSpPr/>
            <p:nvPr/>
          </p:nvSpPr>
          <p:spPr>
            <a:xfrm rot="2574359">
              <a:off x="8084628" y="2347818"/>
              <a:ext cx="293298" cy="381108"/>
            </a:xfrm>
            <a:prstGeom prst="flowChartExtract">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121" name="Google Shape;1121;p85"/>
            <p:cNvCxnSpPr>
              <a:stCxn id="1120" idx="2"/>
            </p:cNvCxnSpPr>
            <p:nvPr/>
          </p:nvCxnSpPr>
          <p:spPr>
            <a:xfrm flipH="1">
              <a:off x="7614048" y="2677947"/>
              <a:ext cx="487500" cy="562500"/>
            </a:xfrm>
            <a:prstGeom prst="straightConnector1">
              <a:avLst/>
            </a:prstGeom>
            <a:noFill/>
            <a:ln w="28575" cap="flat" cmpd="sng">
              <a:solidFill>
                <a:srgbClr val="00B050"/>
              </a:solidFill>
              <a:prstDash val="solid"/>
              <a:miter lim="800000"/>
              <a:headEnd type="none" w="sm" len="sm"/>
              <a:tailEnd type="none" w="sm" len="sm"/>
            </a:ln>
          </p:spPr>
        </p:cxnSp>
      </p:grpSp>
      <p:grpSp>
        <p:nvGrpSpPr>
          <p:cNvPr id="1122" name="Google Shape;1122;p85"/>
          <p:cNvGrpSpPr/>
          <p:nvPr/>
        </p:nvGrpSpPr>
        <p:grpSpPr>
          <a:xfrm>
            <a:off x="8895905" y="2284766"/>
            <a:ext cx="1090767" cy="943893"/>
            <a:chOff x="8637125" y="2284766"/>
            <a:chExt cx="1090767" cy="943893"/>
          </a:xfrm>
        </p:grpSpPr>
        <p:sp>
          <p:nvSpPr>
            <p:cNvPr id="1123" name="Google Shape;1123;p85"/>
            <p:cNvSpPr/>
            <p:nvPr/>
          </p:nvSpPr>
          <p:spPr>
            <a:xfrm rot="-2933305">
              <a:off x="8752422" y="2320018"/>
              <a:ext cx="293298" cy="439378"/>
            </a:xfrm>
            <a:prstGeom prst="flowChartExtract">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124" name="Google Shape;1124;p85"/>
            <p:cNvCxnSpPr>
              <a:stCxn id="1123" idx="2"/>
            </p:cNvCxnSpPr>
            <p:nvPr/>
          </p:nvCxnSpPr>
          <p:spPr>
            <a:xfrm>
              <a:off x="9064591" y="2684159"/>
              <a:ext cx="663300" cy="544500"/>
            </a:xfrm>
            <a:prstGeom prst="straightConnector1">
              <a:avLst/>
            </a:prstGeom>
            <a:noFill/>
            <a:ln w="28575" cap="flat" cmpd="sng">
              <a:solidFill>
                <a:srgbClr val="00B050"/>
              </a:solidFill>
              <a:prstDash val="solid"/>
              <a:miter lim="800000"/>
              <a:headEnd type="none" w="sm" len="sm"/>
              <a:tailEnd type="none" w="sm" len="sm"/>
            </a:ln>
          </p:spPr>
        </p:cxnSp>
      </p:grpSp>
      <p:grpSp>
        <p:nvGrpSpPr>
          <p:cNvPr id="1125" name="Google Shape;1125;p85"/>
          <p:cNvGrpSpPr/>
          <p:nvPr/>
        </p:nvGrpSpPr>
        <p:grpSpPr>
          <a:xfrm>
            <a:off x="7655932" y="4013827"/>
            <a:ext cx="293298" cy="860182"/>
            <a:chOff x="7397152" y="4013828"/>
            <a:chExt cx="293298" cy="765282"/>
          </a:xfrm>
        </p:grpSpPr>
        <p:sp>
          <p:nvSpPr>
            <p:cNvPr id="1126" name="Google Shape;1126;p85"/>
            <p:cNvSpPr/>
            <p:nvPr/>
          </p:nvSpPr>
          <p:spPr>
            <a:xfrm>
              <a:off x="7397152" y="4013828"/>
              <a:ext cx="293298" cy="259182"/>
            </a:xfrm>
            <a:prstGeom prst="flowChartExtract">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127" name="Google Shape;1127;p85"/>
            <p:cNvCxnSpPr>
              <a:stCxn id="1126" idx="2"/>
            </p:cNvCxnSpPr>
            <p:nvPr/>
          </p:nvCxnSpPr>
          <p:spPr>
            <a:xfrm>
              <a:off x="7543801" y="4273010"/>
              <a:ext cx="25800" cy="506100"/>
            </a:xfrm>
            <a:prstGeom prst="straightConnector1">
              <a:avLst/>
            </a:prstGeom>
            <a:noFill/>
            <a:ln w="28575" cap="flat" cmpd="sng">
              <a:solidFill>
                <a:srgbClr val="00B050"/>
              </a:solidFill>
              <a:prstDash val="solid"/>
              <a:miter lim="800000"/>
              <a:headEnd type="none" w="sm" len="sm"/>
              <a:tailEnd type="none" w="sm" len="sm"/>
            </a:ln>
          </p:spPr>
        </p:cxnSp>
      </p:grpSp>
      <p:cxnSp>
        <p:nvCxnSpPr>
          <p:cNvPr id="1128" name="Google Shape;1128;p85"/>
          <p:cNvCxnSpPr/>
          <p:nvPr/>
        </p:nvCxnSpPr>
        <p:spPr>
          <a:xfrm rot="10800000" flipH="1">
            <a:off x="6590570" y="4865299"/>
            <a:ext cx="2631057" cy="25878"/>
          </a:xfrm>
          <a:prstGeom prst="straightConnector1">
            <a:avLst/>
          </a:prstGeom>
          <a:noFill/>
          <a:ln w="28575" cap="flat" cmpd="sng">
            <a:solidFill>
              <a:srgbClr val="00B050"/>
            </a:solidFill>
            <a:prstDash val="solid"/>
            <a:miter lim="800000"/>
            <a:headEnd type="none" w="sm" len="sm"/>
            <a:tailEnd type="none" w="sm" len="sm"/>
          </a:ln>
        </p:spPr>
      </p:cxnSp>
      <p:cxnSp>
        <p:nvCxnSpPr>
          <p:cNvPr id="1129" name="Google Shape;1129;p85"/>
          <p:cNvCxnSpPr/>
          <p:nvPr/>
        </p:nvCxnSpPr>
        <p:spPr>
          <a:xfrm rot="-5400000">
            <a:off x="6289468" y="5167253"/>
            <a:ext cx="594428" cy="9361"/>
          </a:xfrm>
          <a:prstGeom prst="straightConnector1">
            <a:avLst/>
          </a:prstGeom>
          <a:noFill/>
          <a:ln w="28575" cap="flat" cmpd="sng">
            <a:solidFill>
              <a:srgbClr val="00B050"/>
            </a:solidFill>
            <a:prstDash val="solid"/>
            <a:miter lim="800000"/>
            <a:headEnd type="none" w="sm" len="sm"/>
            <a:tailEnd type="none" w="sm" len="sm"/>
          </a:ln>
        </p:spPr>
      </p:cxnSp>
      <p:cxnSp>
        <p:nvCxnSpPr>
          <p:cNvPr id="1130" name="Google Shape;1130;p85"/>
          <p:cNvCxnSpPr/>
          <p:nvPr/>
        </p:nvCxnSpPr>
        <p:spPr>
          <a:xfrm rot="5400000" flipH="1">
            <a:off x="8906794" y="5162942"/>
            <a:ext cx="629729" cy="17192"/>
          </a:xfrm>
          <a:prstGeom prst="straightConnector1">
            <a:avLst/>
          </a:prstGeom>
          <a:noFill/>
          <a:ln w="28575" cap="flat" cmpd="sng">
            <a:solidFill>
              <a:srgbClr val="00B050"/>
            </a:solidFill>
            <a:prstDash val="solid"/>
            <a:miter lim="800000"/>
            <a:headEnd type="none" w="sm" len="sm"/>
            <a:tailEnd type="none" w="sm" len="sm"/>
          </a:ln>
        </p:spPr>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134" name="Shape 1134"/>
        <p:cNvGrpSpPr/>
        <p:nvPr/>
      </p:nvGrpSpPr>
      <p:grpSpPr>
        <a:xfrm>
          <a:off x="0" y="0"/>
          <a:ext cx="0" cy="0"/>
          <a:chOff x="0" y="0"/>
          <a:chExt cx="0" cy="0"/>
        </a:xfrm>
      </p:grpSpPr>
      <p:sp>
        <p:nvSpPr>
          <p:cNvPr id="1135" name="Google Shape;1135;p86"/>
          <p:cNvSpPr txBox="1"/>
          <p:nvPr>
            <p:ph type="body" idx="1"/>
          </p:nvPr>
        </p:nvSpPr>
        <p:spPr>
          <a:xfrm>
            <a:off x="474453" y="948906"/>
            <a:ext cx="11171207" cy="5227607"/>
          </a:xfrm>
          <a:prstGeom prst="rect">
            <a:avLst/>
          </a:prstGeom>
          <a:noFill/>
          <a:ln>
            <a:noFill/>
          </a:ln>
        </p:spPr>
        <p:txBody>
          <a:bodyPr spcFirstLastPara="1" wrap="square" lIns="91425" tIns="45700" rIns="91425" bIns="45700" anchor="t" anchorCtr="0">
            <a:normAutofit lnSpcReduction="10000"/>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Specialization</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Specialization represents in an E-R diagram depends on whether an entity may belong to multiple specialized entity sets or if it must belong to at most one specialized entity set.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Multiple sets permitted is called overlapping specialization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most one permitted is called disjoint specialization.</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an overlapping specialization (refer the figure in slide number 87 for student and employee as specializations of person), two separate arrows are used.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a disjoint specialization (refer the figure in slide number 87 for faculty and secretary as specializations of employee), a single arrow is used.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specialization relationship may also be referred to as a             superclass-subclass relationship.</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136" name="Google Shape;1136;p8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37" name="Google Shape;1137;p8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38" name="Google Shape;1138;p8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39" name="Google Shape;1139;p86"/>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143" name="Shape 1143"/>
        <p:cNvGrpSpPr/>
        <p:nvPr/>
      </p:nvGrpSpPr>
      <p:grpSpPr>
        <a:xfrm>
          <a:off x="0" y="0"/>
          <a:ext cx="0" cy="0"/>
          <a:chOff x="0" y="0"/>
          <a:chExt cx="0" cy="0"/>
        </a:xfrm>
      </p:grpSpPr>
      <p:sp>
        <p:nvSpPr>
          <p:cNvPr id="1144" name="Google Shape;1144;p87"/>
          <p:cNvSpPr txBox="1"/>
          <p:nvPr>
            <p:ph type="body" idx="1"/>
          </p:nvPr>
        </p:nvSpPr>
        <p:spPr>
          <a:xfrm>
            <a:off x="327805" y="785004"/>
            <a:ext cx="11025996" cy="56675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Generalization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refinement from an initial entity set into successive levels of entity subgroupings represents a top-down design process in which distinctions are made explicit.</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design process may also proceed in a bottom-up manner, in which multiple entity sets are synthesized into a higher-level entity set on the basis of common features.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database designer may have first identified: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 entity set with attributes Faculty_id, Faculty_name, Faculty_salary, and Faculty_Desig.</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Secretary entity set with attributes secretary_id, secretary_name, secretary_salary, and hours_per_week.</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145" name="Google Shape;1145;p8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46" name="Google Shape;1146;p8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47" name="Google Shape;1147;p8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48" name="Google Shape;1148;p87"/>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152" name="Shape 1152"/>
        <p:cNvGrpSpPr/>
        <p:nvPr/>
      </p:nvGrpSpPr>
      <p:grpSpPr>
        <a:xfrm>
          <a:off x="0" y="0"/>
          <a:ext cx="0" cy="0"/>
          <a:chOff x="0" y="0"/>
          <a:chExt cx="0" cy="0"/>
        </a:xfrm>
      </p:grpSpPr>
      <p:sp>
        <p:nvSpPr>
          <p:cNvPr id="1153" name="Google Shape;1153;p88"/>
          <p:cNvSpPr txBox="1"/>
          <p:nvPr>
            <p:ph type="body" idx="1"/>
          </p:nvPr>
        </p:nvSpPr>
        <p:spPr>
          <a:xfrm>
            <a:off x="406879" y="975442"/>
            <a:ext cx="10515600" cy="5563381"/>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Generalization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some similarities are between the Faculty entity and Secretary entity, means several attributes that are conceptually the same across the two entity sets.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the identifier, name, and salary attributes are common between Faculty and Secretary entities.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commonality can be expressed by Generalization.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Generalization is a containment relationship that exists between a higher-level entity set and one or more lower-level entity sets.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given example (slide number 85) ,employee is the higher-level entity set and faculty and secretary are lower-level entity sets.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Higher- and lower-level entity sets also may be designated by the terms superclass and subclass, respectively.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person entity set is the superclass of the employee and student subclasses.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p>
        </p:txBody>
      </p:sp>
      <p:sp>
        <p:nvSpPr>
          <p:cNvPr id="1154" name="Google Shape;1154;p8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55" name="Google Shape;1155;p8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56" name="Google Shape;1156;p8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57" name="Google Shape;1157;p88"/>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161" name="Shape 1161"/>
        <p:cNvGrpSpPr/>
        <p:nvPr/>
      </p:nvGrpSpPr>
      <p:grpSpPr>
        <a:xfrm>
          <a:off x="0" y="0"/>
          <a:ext cx="0" cy="0"/>
          <a:chOff x="0" y="0"/>
          <a:chExt cx="0" cy="0"/>
        </a:xfrm>
      </p:grpSpPr>
      <p:sp>
        <p:nvSpPr>
          <p:cNvPr id="1162" name="Google Shape;1162;p89"/>
          <p:cNvSpPr txBox="1"/>
          <p:nvPr>
            <p:ph type="body" idx="1"/>
          </p:nvPr>
        </p:nvSpPr>
        <p:spPr>
          <a:xfrm>
            <a:off x="241541" y="681487"/>
            <a:ext cx="11749176" cy="5727939"/>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Attribute Inheritance</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important property of the higher- and lower-level entities created by specialization and generalization is attribute inheritance.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attributes of the higher-level entity sets are said to be inherited by the lower-level entity sets.</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student and employee inherit the attributes of person.</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 entity is described by its ID, name, and address attributes, and additionally a fees attribute.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Employee is described by its ID, name, and address attributes, and additionally a salary attribute.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 inheritance applies through all tiers of lower-level entity sets.</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 Faculty and Secretary, which are subclasses of employee, inherit the attributes ID, name, and address from person, in addition to inheriting the attribute salary from employee.</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163" name="Google Shape;1163;p8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64" name="Google Shape;1164;p8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65" name="Google Shape;1165;p8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66" name="Google Shape;1166;p89"/>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9"/>
          <p:cNvSpPr txBox="1"/>
          <p:nvPr>
            <p:ph type="body" idx="1"/>
          </p:nvPr>
        </p:nvSpPr>
        <p:spPr>
          <a:xfrm>
            <a:off x="103517" y="543465"/>
            <a:ext cx="11976340" cy="587458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Major Characteristics of the University</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department has students and are identified by</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Unique_id</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Name</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Depatment_name</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etc.,</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maintenance department, maintains list of classrooms</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Room_number</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Located in a building</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Room_capacity</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University maintains a list of all classes (sections) taught, each section is identified by </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Course_id</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Section_id</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Year</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Semester</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Room_number</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Located in a buliding</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Time_slot_id</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None/>
            </a:pPr>
          </a:p>
        </p:txBody>
      </p:sp>
      <p:sp>
        <p:nvSpPr>
          <p:cNvPr id="163" name="Google Shape;163;p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64" name="Google Shape;164;p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65" name="Google Shape;165;p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6" name="Google Shape;166;p9"/>
          <p:cNvSpPr txBox="1"/>
          <p:nvPr/>
        </p:nvSpPr>
        <p:spPr>
          <a:xfrm>
            <a:off x="0" y="0"/>
            <a:ext cx="10515600" cy="46363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SLO-2 :Design process</a:t>
            </a:r>
            <a:endParaRPr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170" name="Shape 1170"/>
        <p:cNvGrpSpPr/>
        <p:nvPr/>
      </p:nvGrpSpPr>
      <p:grpSpPr>
        <a:xfrm>
          <a:off x="0" y="0"/>
          <a:ext cx="0" cy="0"/>
          <a:chOff x="0" y="0"/>
          <a:chExt cx="0" cy="0"/>
        </a:xfrm>
      </p:grpSpPr>
      <p:sp>
        <p:nvSpPr>
          <p:cNvPr id="1171" name="Google Shape;1171;p90"/>
          <p:cNvSpPr txBox="1"/>
          <p:nvPr>
            <p:ph type="body" idx="1"/>
          </p:nvPr>
        </p:nvSpPr>
        <p:spPr>
          <a:xfrm>
            <a:off x="458638" y="140676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Attribute Inheritance</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 E-R model was arrived at by specialization or generalization, the outcome is basically the same: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higher-level entity set with attributes and relationships that apply to all of its lower-level entity sets.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Lower-level entity sets with distinctive features that apply only within a particular lower-level entity set.</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172" name="Google Shape;1172;p9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73" name="Google Shape;1173;p9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74" name="Google Shape;1174;p9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75" name="Google Shape;1175;p90"/>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179" name="Shape 1179"/>
        <p:cNvGrpSpPr/>
        <p:nvPr/>
      </p:nvGrpSpPr>
      <p:grpSpPr>
        <a:xfrm>
          <a:off x="0" y="0"/>
          <a:ext cx="0" cy="0"/>
          <a:chOff x="0" y="0"/>
          <a:chExt cx="0" cy="0"/>
        </a:xfrm>
      </p:grpSpPr>
      <p:sp>
        <p:nvSpPr>
          <p:cNvPr id="1180" name="Google Shape;1180;p91"/>
          <p:cNvSpPr txBox="1"/>
          <p:nvPr>
            <p:ph type="body" idx="1"/>
          </p:nvPr>
        </p:nvSpPr>
        <p:spPr>
          <a:xfrm>
            <a:off x="0" y="992698"/>
            <a:ext cx="7218873" cy="54857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Attribute Inheritance</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given Figure describes a hierarchy of entity sets.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figure, employee is a lower-level entity set of person and a higher-level entity set of the faculty and secretary entity sets.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a hierarchy, a given entity set may be involved as a lower- level entity set in only one ISA relationship; that is, entity sets in this diagram have only </a:t>
            </a: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single inheritance. </a:t>
            </a:r>
            <a:endPar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If an entity set is a lower-level entity set in more than one ISA relationship, then the entity set has </a:t>
            </a: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multiple inheritance</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and the resulting structure is said to be  a lattice.</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181" name="Google Shape;1181;p9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82" name="Google Shape;1182;p9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83" name="Google Shape;1183;p9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84" name="Google Shape;1184;p91"/>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185" name="Google Shape;1185;p91"/>
          <p:cNvGraphicFramePr/>
          <p:nvPr/>
        </p:nvGraphicFramePr>
        <p:xfrm>
          <a:off x="9148726" y="1073349"/>
          <a:ext cx="3000000" cy="3000000"/>
        </p:xfrm>
        <a:graphic>
          <a:graphicData uri="http://schemas.openxmlformats.org/drawingml/2006/table">
            <a:tbl>
              <a:tblPr firstRow="1" bandRow="1">
                <a:noFill/>
                <a:tableStyleId>{1B87CBE7-002E-4D07-AB63-DD7DAA7BDAD7}</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Person</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ID</a:t>
                      </a:r>
                      <a:endParaRPr lang="en-US" sz="18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Name</a:t>
                      </a:r>
                      <a:endParaRPr lang="en-US" sz="18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Address</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186" name="Google Shape;1186;p91"/>
          <p:cNvGraphicFramePr/>
          <p:nvPr/>
        </p:nvGraphicFramePr>
        <p:xfrm>
          <a:off x="8171066" y="3218452"/>
          <a:ext cx="3000000" cy="3000000"/>
        </p:xfrm>
        <a:graphic>
          <a:graphicData uri="http://schemas.openxmlformats.org/drawingml/2006/table">
            <a:tbl>
              <a:tblPr firstRow="1" bandRow="1">
                <a:noFill/>
                <a:tableStyleId>{C3C02787-C0B9-404A-998E-F2BCFEF63E88}</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Employee</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Salary</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187" name="Google Shape;1187;p91"/>
          <p:cNvGraphicFramePr/>
          <p:nvPr/>
        </p:nvGraphicFramePr>
        <p:xfrm>
          <a:off x="10514575" y="3224202"/>
          <a:ext cx="3000000" cy="3000000"/>
        </p:xfrm>
        <a:graphic>
          <a:graphicData uri="http://schemas.openxmlformats.org/drawingml/2006/table">
            <a:tbl>
              <a:tblPr firstRow="1" bandRow="1">
                <a:noFill/>
                <a:tableStyleId>{1A4F9D69-5864-4514-9B9C-AA176F13FF56}</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Student</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Fees</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188" name="Google Shape;1188;p91"/>
          <p:cNvGraphicFramePr/>
          <p:nvPr/>
        </p:nvGraphicFramePr>
        <p:xfrm>
          <a:off x="7012249" y="5453134"/>
          <a:ext cx="3000000" cy="3000000"/>
        </p:xfrm>
        <a:graphic>
          <a:graphicData uri="http://schemas.openxmlformats.org/drawingml/2006/table">
            <a:tbl>
              <a:tblPr firstRow="1" bandRow="1">
                <a:noFill/>
                <a:tableStyleId>{0EE35D01-8C57-4DE9-A64F-675A21AB873D}</a:tableStyleId>
              </a:tblPr>
              <a:tblGrid>
                <a:gridCol w="1599725"/>
              </a:tblGrid>
              <a:tr h="389850">
                <a:tc>
                  <a:txBody>
                    <a:bodyPr/>
                    <a:lstStyle/>
                    <a:p>
                      <a:pPr marL="0" marR="0" lvl="0" indent="0" algn="l" rtl="0">
                        <a:spcBef>
                          <a:spcPts val="0"/>
                        </a:spcBef>
                        <a:spcAft>
                          <a:spcPts val="0"/>
                        </a:spcAft>
                        <a:buNone/>
                      </a:pPr>
                      <a:r>
                        <a:rPr lang="en-US" sz="1800"/>
                        <a:t>Faculty</a:t>
                      </a:r>
                      <a:endParaRPr sz="1800"/>
                    </a:p>
                  </a:txBody>
                  <a:tcPr marL="91450" marR="91450" marT="45725" marB="45725"/>
                </a:tc>
              </a:tr>
              <a:tr h="323875">
                <a:tc>
                  <a:txBody>
                    <a:bodyPr/>
                    <a:lstStyle/>
                    <a:p>
                      <a:pPr marL="0" marR="0" lvl="0" indent="0" algn="l" rtl="0">
                        <a:spcBef>
                          <a:spcPts val="0"/>
                        </a:spcBef>
                        <a:spcAft>
                          <a:spcPts val="0"/>
                        </a:spcAft>
                        <a:buNone/>
                      </a:pPr>
                      <a:r>
                        <a:rPr lang="en-US" sz="1800"/>
                        <a:t>Salary</a:t>
                      </a:r>
                      <a:endParaRPr sz="1800"/>
                    </a:p>
                  </a:txBody>
                  <a:tcPr marL="91450" marR="91450" marT="45725" marB="45725"/>
                </a:tc>
              </a:tr>
            </a:tbl>
          </a:graphicData>
        </a:graphic>
      </p:graphicFrame>
      <p:graphicFrame>
        <p:nvGraphicFramePr>
          <p:cNvPr id="1189" name="Google Shape;1189;p91"/>
          <p:cNvGraphicFramePr/>
          <p:nvPr/>
        </p:nvGraphicFramePr>
        <p:xfrm>
          <a:off x="9571418" y="5490075"/>
          <a:ext cx="3000000" cy="3000000"/>
        </p:xfrm>
        <a:graphic>
          <a:graphicData uri="http://schemas.openxmlformats.org/drawingml/2006/table">
            <a:tbl>
              <a:tblPr firstRow="1" bandRow="1">
                <a:noFill/>
                <a:tableStyleId>{B9FD342C-18B9-4DA6-A7D8-089167B80329}</a:tableStyleId>
              </a:tblPr>
              <a:tblGrid>
                <a:gridCol w="1599725"/>
              </a:tblGrid>
              <a:tr h="370850">
                <a:tc>
                  <a:txBody>
                    <a:bodyPr/>
                    <a:lstStyle/>
                    <a:p>
                      <a:pPr marL="0" marR="0" lvl="0" indent="0" algn="l" rtl="0">
                        <a:spcBef>
                          <a:spcPts val="0"/>
                        </a:spcBef>
                        <a:spcAft>
                          <a:spcPts val="0"/>
                        </a:spcAft>
                        <a:buNone/>
                      </a:pPr>
                      <a:r>
                        <a:rPr lang="en-US" sz="1800"/>
                        <a:t>Secretary</a:t>
                      </a:r>
                      <a:endParaRPr sz="1800"/>
                    </a:p>
                  </a:txBody>
                  <a:tcPr marL="91450" marR="91450" marT="45725" marB="45725"/>
                </a:tc>
              </a:tr>
              <a:tr h="370850">
                <a:tc>
                  <a:txBody>
                    <a:bodyPr/>
                    <a:lstStyle/>
                    <a:p>
                      <a:pPr marL="0" marR="0" lvl="0" indent="0" algn="l" rtl="0">
                        <a:spcBef>
                          <a:spcPts val="0"/>
                        </a:spcBef>
                        <a:spcAft>
                          <a:spcPts val="0"/>
                        </a:spcAft>
                        <a:buNone/>
                      </a:pPr>
                      <a:r>
                        <a:rPr lang="en-US" sz="1800"/>
                        <a:t>Salary</a:t>
                      </a:r>
                      <a:endParaRPr sz="1800"/>
                    </a:p>
                  </a:txBody>
                  <a:tcPr marL="91450" marR="91450" marT="45725" marB="45725"/>
                </a:tc>
              </a:tr>
            </a:tbl>
          </a:graphicData>
        </a:graphic>
      </p:graphicFrame>
      <p:grpSp>
        <p:nvGrpSpPr>
          <p:cNvPr id="1190" name="Google Shape;1190;p91"/>
          <p:cNvGrpSpPr/>
          <p:nvPr/>
        </p:nvGrpSpPr>
        <p:grpSpPr>
          <a:xfrm>
            <a:off x="9002834" y="2298958"/>
            <a:ext cx="854374" cy="941489"/>
            <a:chOff x="7614048" y="2298958"/>
            <a:chExt cx="854374" cy="941489"/>
          </a:xfrm>
        </p:grpSpPr>
        <p:sp>
          <p:nvSpPr>
            <p:cNvPr id="1191" name="Google Shape;1191;p91"/>
            <p:cNvSpPr/>
            <p:nvPr/>
          </p:nvSpPr>
          <p:spPr>
            <a:xfrm rot="2574359">
              <a:off x="8084628" y="2347818"/>
              <a:ext cx="293298" cy="381108"/>
            </a:xfrm>
            <a:prstGeom prst="flowChartExtract">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192" name="Google Shape;1192;p91"/>
            <p:cNvCxnSpPr>
              <a:stCxn id="1191" idx="2"/>
            </p:cNvCxnSpPr>
            <p:nvPr/>
          </p:nvCxnSpPr>
          <p:spPr>
            <a:xfrm flipH="1">
              <a:off x="7614048" y="2677947"/>
              <a:ext cx="487500" cy="562500"/>
            </a:xfrm>
            <a:prstGeom prst="straightConnector1">
              <a:avLst/>
            </a:prstGeom>
            <a:noFill/>
            <a:ln w="28575" cap="flat" cmpd="sng">
              <a:solidFill>
                <a:srgbClr val="00B050"/>
              </a:solidFill>
              <a:prstDash val="solid"/>
              <a:miter lim="800000"/>
              <a:headEnd type="none" w="sm" len="sm"/>
              <a:tailEnd type="none" w="sm" len="sm"/>
            </a:ln>
          </p:spPr>
        </p:cxnSp>
      </p:grpSp>
      <p:grpSp>
        <p:nvGrpSpPr>
          <p:cNvPr id="1193" name="Google Shape;1193;p91"/>
          <p:cNvGrpSpPr/>
          <p:nvPr/>
        </p:nvGrpSpPr>
        <p:grpSpPr>
          <a:xfrm>
            <a:off x="10025911" y="2284766"/>
            <a:ext cx="1090767" cy="943893"/>
            <a:chOff x="8637125" y="2284766"/>
            <a:chExt cx="1090767" cy="943893"/>
          </a:xfrm>
        </p:grpSpPr>
        <p:sp>
          <p:nvSpPr>
            <p:cNvPr id="1194" name="Google Shape;1194;p91"/>
            <p:cNvSpPr/>
            <p:nvPr/>
          </p:nvSpPr>
          <p:spPr>
            <a:xfrm rot="-2933305">
              <a:off x="8752422" y="2320018"/>
              <a:ext cx="293298" cy="439378"/>
            </a:xfrm>
            <a:prstGeom prst="flowChartExtract">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195" name="Google Shape;1195;p91"/>
            <p:cNvCxnSpPr>
              <a:stCxn id="1194" idx="2"/>
            </p:cNvCxnSpPr>
            <p:nvPr/>
          </p:nvCxnSpPr>
          <p:spPr>
            <a:xfrm>
              <a:off x="9064591" y="2684159"/>
              <a:ext cx="663300" cy="544500"/>
            </a:xfrm>
            <a:prstGeom prst="straightConnector1">
              <a:avLst/>
            </a:prstGeom>
            <a:noFill/>
            <a:ln w="28575" cap="flat" cmpd="sng">
              <a:solidFill>
                <a:srgbClr val="00B050"/>
              </a:solidFill>
              <a:prstDash val="solid"/>
              <a:miter lim="800000"/>
              <a:headEnd type="none" w="sm" len="sm"/>
              <a:tailEnd type="none" w="sm" len="sm"/>
            </a:ln>
          </p:spPr>
        </p:cxnSp>
      </p:grpSp>
      <p:grpSp>
        <p:nvGrpSpPr>
          <p:cNvPr id="1196" name="Google Shape;1196;p91"/>
          <p:cNvGrpSpPr/>
          <p:nvPr/>
        </p:nvGrpSpPr>
        <p:grpSpPr>
          <a:xfrm>
            <a:off x="8785938" y="4013827"/>
            <a:ext cx="293298" cy="860182"/>
            <a:chOff x="7397152" y="4013828"/>
            <a:chExt cx="293298" cy="765282"/>
          </a:xfrm>
        </p:grpSpPr>
        <p:sp>
          <p:nvSpPr>
            <p:cNvPr id="1197" name="Google Shape;1197;p91"/>
            <p:cNvSpPr/>
            <p:nvPr/>
          </p:nvSpPr>
          <p:spPr>
            <a:xfrm>
              <a:off x="7397152" y="4013828"/>
              <a:ext cx="293298" cy="259182"/>
            </a:xfrm>
            <a:prstGeom prst="flowChartExtract">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198" name="Google Shape;1198;p91"/>
            <p:cNvCxnSpPr>
              <a:stCxn id="1197" idx="2"/>
            </p:cNvCxnSpPr>
            <p:nvPr/>
          </p:nvCxnSpPr>
          <p:spPr>
            <a:xfrm>
              <a:off x="7543801" y="4273010"/>
              <a:ext cx="25800" cy="506100"/>
            </a:xfrm>
            <a:prstGeom prst="straightConnector1">
              <a:avLst/>
            </a:prstGeom>
            <a:noFill/>
            <a:ln w="28575" cap="flat" cmpd="sng">
              <a:solidFill>
                <a:srgbClr val="00B050"/>
              </a:solidFill>
              <a:prstDash val="solid"/>
              <a:miter lim="800000"/>
              <a:headEnd type="none" w="sm" len="sm"/>
              <a:tailEnd type="none" w="sm" len="sm"/>
            </a:ln>
          </p:spPr>
        </p:cxnSp>
      </p:grpSp>
      <p:cxnSp>
        <p:nvCxnSpPr>
          <p:cNvPr id="1199" name="Google Shape;1199;p91"/>
          <p:cNvCxnSpPr/>
          <p:nvPr/>
        </p:nvCxnSpPr>
        <p:spPr>
          <a:xfrm rot="10800000" flipH="1">
            <a:off x="7720576" y="4865299"/>
            <a:ext cx="2631057" cy="25878"/>
          </a:xfrm>
          <a:prstGeom prst="straightConnector1">
            <a:avLst/>
          </a:prstGeom>
          <a:noFill/>
          <a:ln w="28575" cap="flat" cmpd="sng">
            <a:solidFill>
              <a:srgbClr val="00B050"/>
            </a:solidFill>
            <a:prstDash val="solid"/>
            <a:miter lim="800000"/>
            <a:headEnd type="none" w="sm" len="sm"/>
            <a:tailEnd type="none" w="sm" len="sm"/>
          </a:ln>
        </p:spPr>
      </p:cxnSp>
      <p:cxnSp>
        <p:nvCxnSpPr>
          <p:cNvPr id="1200" name="Google Shape;1200;p91"/>
          <p:cNvCxnSpPr/>
          <p:nvPr/>
        </p:nvCxnSpPr>
        <p:spPr>
          <a:xfrm rot="-5400000">
            <a:off x="7419474" y="5167253"/>
            <a:ext cx="594428" cy="9361"/>
          </a:xfrm>
          <a:prstGeom prst="straightConnector1">
            <a:avLst/>
          </a:prstGeom>
          <a:noFill/>
          <a:ln w="28575" cap="flat" cmpd="sng">
            <a:solidFill>
              <a:srgbClr val="00B050"/>
            </a:solidFill>
            <a:prstDash val="solid"/>
            <a:miter lim="800000"/>
            <a:headEnd type="none" w="sm" len="sm"/>
            <a:tailEnd type="none" w="sm" len="sm"/>
          </a:ln>
        </p:spPr>
      </p:cxnSp>
      <p:cxnSp>
        <p:nvCxnSpPr>
          <p:cNvPr id="1201" name="Google Shape;1201;p91"/>
          <p:cNvCxnSpPr/>
          <p:nvPr/>
        </p:nvCxnSpPr>
        <p:spPr>
          <a:xfrm rot="5400000" flipH="1">
            <a:off x="10036800" y="5162942"/>
            <a:ext cx="629729" cy="17192"/>
          </a:xfrm>
          <a:prstGeom prst="straightConnector1">
            <a:avLst/>
          </a:prstGeom>
          <a:noFill/>
          <a:ln w="28575" cap="flat" cmpd="sng">
            <a:solidFill>
              <a:srgbClr val="00B050"/>
            </a:solidFill>
            <a:prstDash val="solid"/>
            <a:miter lim="800000"/>
            <a:headEnd type="none" w="sm" len="sm"/>
            <a:tailEnd type="none" w="sm" len="sm"/>
          </a:ln>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205" name="Shape 1205"/>
        <p:cNvGrpSpPr/>
        <p:nvPr/>
      </p:nvGrpSpPr>
      <p:grpSpPr>
        <a:xfrm>
          <a:off x="0" y="0"/>
          <a:ext cx="0" cy="0"/>
          <a:chOff x="0" y="0"/>
          <a:chExt cx="0" cy="0"/>
        </a:xfrm>
      </p:grpSpPr>
      <p:sp>
        <p:nvSpPr>
          <p:cNvPr id="1206" name="Google Shape;1206;p92"/>
          <p:cNvSpPr txBox="1"/>
          <p:nvPr>
            <p:ph type="body" idx="1"/>
          </p:nvPr>
        </p:nvSpPr>
        <p:spPr>
          <a:xfrm>
            <a:off x="501769" y="1631052"/>
            <a:ext cx="4768971" cy="52269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Aggregation</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limitation of the E-R model is that it cannot express relationships among relationships.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To illustrate the need for such a construct, consider the ternary relationship project_guide, between an faculty, student and project</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207" name="Google Shape;1207;p9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08" name="Google Shape;1208;p9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09" name="Google Shape;1209;p9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10" name="Google Shape;1210;p92"/>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211" name="Google Shape;1211;p92"/>
          <p:cNvGraphicFramePr/>
          <p:nvPr/>
        </p:nvGraphicFramePr>
        <p:xfrm>
          <a:off x="5663655" y="3911380"/>
          <a:ext cx="3000000" cy="3000000"/>
        </p:xfrm>
        <a:graphic>
          <a:graphicData uri="http://schemas.openxmlformats.org/drawingml/2006/table">
            <a:tbl>
              <a:tblPr firstRow="1" bandRow="1">
                <a:noFill/>
                <a:tableStyleId>{C3C02787-C0B9-404A-998E-F2BCFEF63E88}</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Faculty</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u="sng">
                          <a:latin typeface="Balthazar" panose="02000506070000020004"/>
                          <a:ea typeface="Balthazar" panose="02000506070000020004"/>
                          <a:cs typeface="Balthazar" panose="02000506070000020004"/>
                          <a:sym typeface="Balthazar" panose="02000506070000020004"/>
                        </a:rPr>
                        <a:t>ID</a:t>
                      </a:r>
                      <a:endParaRPr lang="en-US" sz="18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Name</a:t>
                      </a:r>
                      <a:endParaRPr lang="en-US" sz="18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Salary</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212" name="Google Shape;1212;p92"/>
          <p:cNvGraphicFramePr/>
          <p:nvPr/>
        </p:nvGraphicFramePr>
        <p:xfrm>
          <a:off x="10241406" y="3994769"/>
          <a:ext cx="3000000" cy="3000000"/>
        </p:xfrm>
        <a:graphic>
          <a:graphicData uri="http://schemas.openxmlformats.org/drawingml/2006/table">
            <a:tbl>
              <a:tblPr firstRow="1" bandRow="1">
                <a:noFill/>
                <a:tableStyleId>{1A4F9D69-5864-4514-9B9C-AA176F13FF56}</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Student</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u="sng">
                          <a:latin typeface="Balthazar" panose="02000506070000020004"/>
                          <a:ea typeface="Balthazar" panose="02000506070000020004"/>
                          <a:cs typeface="Balthazar" panose="02000506070000020004"/>
                          <a:sym typeface="Balthazar" panose="02000506070000020004"/>
                        </a:rPr>
                        <a:t>ID</a:t>
                      </a:r>
                      <a:endParaRPr lang="en-US" sz="18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Name</a:t>
                      </a:r>
                      <a:endParaRPr lang="en-US" sz="18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Fees</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213" name="Google Shape;1213;p92"/>
          <p:cNvGraphicFramePr/>
          <p:nvPr/>
        </p:nvGraphicFramePr>
        <p:xfrm>
          <a:off x="7969783" y="1981997"/>
          <a:ext cx="3000000" cy="3000000"/>
        </p:xfrm>
        <a:graphic>
          <a:graphicData uri="http://schemas.openxmlformats.org/drawingml/2006/table">
            <a:tbl>
              <a:tblPr firstRow="1" bandRow="1">
                <a:noFill/>
                <a:tableStyleId>{1B87CBE7-002E-4D07-AB63-DD7DAA7BDAD7}</a:tableStyleId>
              </a:tblPr>
              <a:tblGrid>
                <a:gridCol w="1599725"/>
              </a:tblGrid>
              <a:tr h="370850">
                <a:tc>
                  <a:txBody>
                    <a:bodyPr/>
                    <a:lstStyle/>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Project</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800" u="sng">
                          <a:latin typeface="Balthazar" panose="02000506070000020004"/>
                          <a:ea typeface="Balthazar" panose="02000506070000020004"/>
                          <a:cs typeface="Balthazar" panose="02000506070000020004"/>
                          <a:sym typeface="Balthazar" panose="02000506070000020004"/>
                        </a:rPr>
                        <a:t>Proj_ID</a:t>
                      </a:r>
                      <a:endParaRPr sz="18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Title</a:t>
                      </a:r>
                      <a:endParaRPr lang="en-US" sz="18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800">
                          <a:latin typeface="Balthazar" panose="02000506070000020004"/>
                          <a:ea typeface="Balthazar" panose="02000506070000020004"/>
                          <a:cs typeface="Balthazar" panose="02000506070000020004"/>
                          <a:sym typeface="Balthazar" panose="02000506070000020004"/>
                        </a:rPr>
                        <a:t>Duration</a:t>
                      </a:r>
                      <a:endParaRPr sz="18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sp>
        <p:nvSpPr>
          <p:cNvPr id="1214" name="Google Shape;1214;p92"/>
          <p:cNvSpPr/>
          <p:nvPr/>
        </p:nvSpPr>
        <p:spPr>
          <a:xfrm>
            <a:off x="7884544" y="3959525"/>
            <a:ext cx="1733910" cy="1406105"/>
          </a:xfrm>
          <a:prstGeom prst="diamond">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a:solidFill>
                  <a:schemeClr val="lt1"/>
                </a:solidFill>
                <a:latin typeface="Balthazar" panose="02000506070000020004"/>
                <a:ea typeface="Balthazar" panose="02000506070000020004"/>
                <a:cs typeface="Balthazar" panose="02000506070000020004"/>
                <a:sym typeface="Balthazar" panose="02000506070000020004"/>
              </a:rPr>
              <a:t>PROJECT</a:t>
            </a:r>
            <a:endParaRPr lang="en-US" sz="1000" b="1">
              <a:solidFill>
                <a:schemeClr val="lt1"/>
              </a:solidFill>
              <a:latin typeface="Balthazar" panose="02000506070000020004"/>
              <a:ea typeface="Balthazar" panose="02000506070000020004"/>
              <a:cs typeface="Balthazar" panose="02000506070000020004"/>
              <a:sym typeface="Balthazar" panose="02000506070000020004"/>
            </a:endParaRPr>
          </a:p>
          <a:p>
            <a:pPr marL="0" marR="0" lvl="0" indent="0" algn="ctr" rtl="0">
              <a:spcBef>
                <a:spcPts val="0"/>
              </a:spcBef>
              <a:spcAft>
                <a:spcPts val="0"/>
              </a:spcAft>
              <a:buNone/>
            </a:pPr>
            <a:r>
              <a:rPr lang="en-US" sz="1000" b="1">
                <a:solidFill>
                  <a:schemeClr val="lt1"/>
                </a:solidFill>
                <a:latin typeface="Balthazar" panose="02000506070000020004"/>
                <a:ea typeface="Balthazar" panose="02000506070000020004"/>
                <a:cs typeface="Balthazar" panose="02000506070000020004"/>
                <a:sym typeface="Balthazar" panose="02000506070000020004"/>
              </a:rPr>
              <a:t>_GUIDE</a:t>
            </a:r>
            <a:endParaRPr sz="1000" b="1">
              <a:solidFill>
                <a:schemeClr val="lt1"/>
              </a:solidFill>
              <a:latin typeface="Balthazar" panose="02000506070000020004"/>
              <a:ea typeface="Balthazar" panose="02000506070000020004"/>
              <a:cs typeface="Balthazar" panose="02000506070000020004"/>
              <a:sym typeface="Balthazar" panose="02000506070000020004"/>
            </a:endParaRPr>
          </a:p>
        </p:txBody>
      </p:sp>
      <p:cxnSp>
        <p:nvCxnSpPr>
          <p:cNvPr id="1215" name="Google Shape;1215;p92"/>
          <p:cNvCxnSpPr>
            <a:stCxn id="1214" idx="1"/>
          </p:cNvCxnSpPr>
          <p:nvPr/>
        </p:nvCxnSpPr>
        <p:spPr>
          <a:xfrm rot="10800000">
            <a:off x="7254844" y="4658378"/>
            <a:ext cx="629700" cy="4200"/>
          </a:xfrm>
          <a:prstGeom prst="straightConnector1">
            <a:avLst/>
          </a:prstGeom>
          <a:noFill/>
          <a:ln w="28575" cap="flat" cmpd="sng">
            <a:solidFill>
              <a:srgbClr val="FF0000"/>
            </a:solidFill>
            <a:prstDash val="solid"/>
            <a:miter lim="800000"/>
            <a:headEnd type="none" w="sm" len="sm"/>
            <a:tailEnd type="none" w="sm" len="sm"/>
          </a:ln>
        </p:spPr>
      </p:cxnSp>
      <p:cxnSp>
        <p:nvCxnSpPr>
          <p:cNvPr id="1216" name="Google Shape;1216;p92"/>
          <p:cNvCxnSpPr/>
          <p:nvPr/>
        </p:nvCxnSpPr>
        <p:spPr>
          <a:xfrm rot="10800000">
            <a:off x="9572446" y="4646762"/>
            <a:ext cx="629729" cy="4314"/>
          </a:xfrm>
          <a:prstGeom prst="straightConnector1">
            <a:avLst/>
          </a:prstGeom>
          <a:noFill/>
          <a:ln w="28575" cap="flat" cmpd="sng">
            <a:solidFill>
              <a:srgbClr val="FF0000"/>
            </a:solidFill>
            <a:prstDash val="solid"/>
            <a:miter lim="800000"/>
            <a:headEnd type="none" w="sm" len="sm"/>
            <a:tailEnd type="none" w="sm" len="sm"/>
          </a:ln>
        </p:spPr>
      </p:cxnSp>
      <p:cxnSp>
        <p:nvCxnSpPr>
          <p:cNvPr id="1217" name="Google Shape;1217;p92"/>
          <p:cNvCxnSpPr/>
          <p:nvPr/>
        </p:nvCxnSpPr>
        <p:spPr>
          <a:xfrm rot="-5400000">
            <a:off x="8421538" y="3618066"/>
            <a:ext cx="682927" cy="20125"/>
          </a:xfrm>
          <a:prstGeom prst="straightConnector1">
            <a:avLst/>
          </a:prstGeom>
          <a:noFill/>
          <a:ln w="28575" cap="flat" cmpd="sng">
            <a:solidFill>
              <a:srgbClr val="FF0000"/>
            </a:solidFill>
            <a:prstDash val="solid"/>
            <a:miter lim="800000"/>
            <a:headEnd type="none" w="sm" len="sm"/>
            <a:tailEnd type="none" w="sm" len="sm"/>
          </a:ln>
        </p:spPr>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221" name="Shape 1221"/>
        <p:cNvGrpSpPr/>
        <p:nvPr/>
      </p:nvGrpSpPr>
      <p:grpSpPr>
        <a:xfrm>
          <a:off x="0" y="0"/>
          <a:ext cx="0" cy="0"/>
          <a:chOff x="0" y="0"/>
          <a:chExt cx="0" cy="0"/>
        </a:xfrm>
      </p:grpSpPr>
      <p:sp>
        <p:nvSpPr>
          <p:cNvPr id="1222" name="Google Shape;1222;p93"/>
          <p:cNvSpPr txBox="1"/>
          <p:nvPr>
            <p:ph type="body" idx="1"/>
          </p:nvPr>
        </p:nvSpPr>
        <p:spPr>
          <a:xfrm>
            <a:off x="276045" y="854015"/>
            <a:ext cx="11077755" cy="564167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Aggregation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that , each faculty guiding a student on a project is required to file a monthly review report.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model the review report as an entity review_report, with a primary key review_id.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 alternative for recording the ( student, project, faculty) combination to which a review corresponds is to create a quaternary (4-way) relationship set review_for between faculty , student, project, and review_report evaluation.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quaternary relationship is required—a binary relationship between student and review report, for example, would not permit us to represent the (project, faculty) combination to which a review_ report corresponds</a:t>
            </a:r>
            <a:r>
              <a:rPr lang="en-US" sz="2400"/>
              <a:t>.</a:t>
            </a:r>
            <a:endParaRPr lang="en-US" sz="2400"/>
          </a:p>
        </p:txBody>
      </p:sp>
      <p:sp>
        <p:nvSpPr>
          <p:cNvPr id="1223" name="Google Shape;1223;p9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24" name="Google Shape;1224;p9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25" name="Google Shape;1225;p9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26" name="Google Shape;1226;p93"/>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230" name="Shape 1230"/>
        <p:cNvGrpSpPr/>
        <p:nvPr/>
      </p:nvGrpSpPr>
      <p:grpSpPr>
        <a:xfrm>
          <a:off x="0" y="0"/>
          <a:ext cx="0" cy="0"/>
          <a:chOff x="0" y="0"/>
          <a:chExt cx="0" cy="0"/>
        </a:xfrm>
      </p:grpSpPr>
      <p:sp>
        <p:nvSpPr>
          <p:cNvPr id="1231" name="Google Shape;1231;p94"/>
          <p:cNvSpPr txBox="1"/>
          <p:nvPr>
            <p:ph type="body" idx="1"/>
          </p:nvPr>
        </p:nvSpPr>
        <p:spPr>
          <a:xfrm>
            <a:off x="310551" y="1475116"/>
            <a:ext cx="4183811" cy="375249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Aggregation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Using the basic E-R modeling constructs, the following E-R diagram for the above constraints is obtained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diagram with redundant relationships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1232" name="Google Shape;1232;p9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33" name="Google Shape;1233;p9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34" name="Google Shape;1234;p9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35" name="Google Shape;1235;p94"/>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236" name="Google Shape;1236;p94"/>
          <p:cNvGraphicFramePr/>
          <p:nvPr/>
        </p:nvGraphicFramePr>
        <p:xfrm>
          <a:off x="5068381" y="2772695"/>
          <a:ext cx="3000000" cy="3000000"/>
        </p:xfrm>
        <a:graphic>
          <a:graphicData uri="http://schemas.openxmlformats.org/drawingml/2006/table">
            <a:tbl>
              <a:tblPr firstRow="1" bandRow="1">
                <a:noFill/>
                <a:tableStyleId>{C3C02787-C0B9-404A-998E-F2BCFEF63E88}</a:tableStyleId>
              </a:tblPr>
              <a:tblGrid>
                <a:gridCol w="892425"/>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Faculty</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ID</a:t>
                      </a:r>
                      <a:endParaRPr lang="en-US"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Name</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Salary</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237" name="Google Shape;1237;p94"/>
          <p:cNvGraphicFramePr/>
          <p:nvPr/>
        </p:nvGraphicFramePr>
        <p:xfrm>
          <a:off x="8550582" y="2761197"/>
          <a:ext cx="3000000" cy="3000000"/>
        </p:xfrm>
        <a:graphic>
          <a:graphicData uri="http://schemas.openxmlformats.org/drawingml/2006/table">
            <a:tbl>
              <a:tblPr firstRow="1" bandRow="1">
                <a:noFill/>
                <a:tableStyleId>{1A4F9D69-5864-4514-9B9C-AA176F13FF56}</a:tableStyleId>
              </a:tblPr>
              <a:tblGrid>
                <a:gridCol w="834900"/>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Student</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ID</a:t>
                      </a:r>
                      <a:endParaRPr lang="en-US"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Name</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Fees</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238" name="Google Shape;1238;p94"/>
          <p:cNvGraphicFramePr/>
          <p:nvPr/>
        </p:nvGraphicFramePr>
        <p:xfrm>
          <a:off x="6831052" y="1205612"/>
          <a:ext cx="3000000" cy="3000000"/>
        </p:xfrm>
        <a:graphic>
          <a:graphicData uri="http://schemas.openxmlformats.org/drawingml/2006/table">
            <a:tbl>
              <a:tblPr firstRow="1" bandRow="1">
                <a:noFill/>
                <a:tableStyleId>{1B87CBE7-002E-4D07-AB63-DD7DAA7BDAD7}</a:tableStyleId>
              </a:tblPr>
              <a:tblGrid>
                <a:gridCol w="949925"/>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Project</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Proj_ID</a:t>
                      </a:r>
                      <a:endParaRPr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Title</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Duration</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sp>
        <p:nvSpPr>
          <p:cNvPr id="1239" name="Google Shape;1239;p94"/>
          <p:cNvSpPr/>
          <p:nvPr/>
        </p:nvSpPr>
        <p:spPr>
          <a:xfrm>
            <a:off x="6616416" y="2872598"/>
            <a:ext cx="1319840" cy="638355"/>
          </a:xfrm>
          <a:prstGeom prst="diamond">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PROJECT</a:t>
            </a:r>
            <a:endParaRPr lang="en-US" sz="700" b="1">
              <a:solidFill>
                <a:schemeClr val="lt1"/>
              </a:solidFill>
              <a:latin typeface="Balthazar" panose="02000506070000020004"/>
              <a:ea typeface="Balthazar" panose="02000506070000020004"/>
              <a:cs typeface="Balthazar" panose="02000506070000020004"/>
              <a:sym typeface="Balthazar" panose="02000506070000020004"/>
            </a:endParaRPr>
          </a:p>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_GUIDE</a:t>
            </a:r>
            <a:endParaRPr sz="700" b="1">
              <a:solidFill>
                <a:schemeClr val="lt1"/>
              </a:solidFill>
              <a:latin typeface="Balthazar" panose="02000506070000020004"/>
              <a:ea typeface="Balthazar" panose="02000506070000020004"/>
              <a:cs typeface="Balthazar" panose="02000506070000020004"/>
              <a:sym typeface="Balthazar" panose="02000506070000020004"/>
            </a:endParaRPr>
          </a:p>
        </p:txBody>
      </p:sp>
      <p:cxnSp>
        <p:nvCxnSpPr>
          <p:cNvPr id="1240" name="Google Shape;1240;p94"/>
          <p:cNvCxnSpPr>
            <a:stCxn id="1239" idx="1"/>
          </p:cNvCxnSpPr>
          <p:nvPr/>
        </p:nvCxnSpPr>
        <p:spPr>
          <a:xfrm flipH="1">
            <a:off x="5960916" y="3191776"/>
            <a:ext cx="655500" cy="17100"/>
          </a:xfrm>
          <a:prstGeom prst="straightConnector1">
            <a:avLst/>
          </a:prstGeom>
          <a:noFill/>
          <a:ln w="28575" cap="flat" cmpd="sng">
            <a:solidFill>
              <a:srgbClr val="FF0000"/>
            </a:solidFill>
            <a:prstDash val="solid"/>
            <a:miter lim="800000"/>
            <a:headEnd type="none" w="sm" len="sm"/>
            <a:tailEnd type="none" w="sm" len="sm"/>
          </a:ln>
        </p:spPr>
      </p:cxnSp>
      <p:cxnSp>
        <p:nvCxnSpPr>
          <p:cNvPr id="1241" name="Google Shape;1241;p94"/>
          <p:cNvCxnSpPr/>
          <p:nvPr/>
        </p:nvCxnSpPr>
        <p:spPr>
          <a:xfrm rot="10800000">
            <a:off x="7916130" y="3188901"/>
            <a:ext cx="629729" cy="4314"/>
          </a:xfrm>
          <a:prstGeom prst="straightConnector1">
            <a:avLst/>
          </a:prstGeom>
          <a:noFill/>
          <a:ln w="28575" cap="flat" cmpd="sng">
            <a:solidFill>
              <a:srgbClr val="FF0000"/>
            </a:solidFill>
            <a:prstDash val="solid"/>
            <a:miter lim="800000"/>
            <a:headEnd type="none" w="sm" len="sm"/>
            <a:tailEnd type="none" w="sm" len="sm"/>
          </a:ln>
        </p:spPr>
      </p:cxnSp>
      <p:cxnSp>
        <p:nvCxnSpPr>
          <p:cNvPr id="1242" name="Google Shape;1242;p94"/>
          <p:cNvCxnSpPr/>
          <p:nvPr/>
        </p:nvCxnSpPr>
        <p:spPr>
          <a:xfrm rot="-5400000">
            <a:off x="6911870" y="2522504"/>
            <a:ext cx="717434" cy="2871"/>
          </a:xfrm>
          <a:prstGeom prst="straightConnector1">
            <a:avLst/>
          </a:prstGeom>
          <a:noFill/>
          <a:ln w="28575" cap="flat" cmpd="sng">
            <a:solidFill>
              <a:srgbClr val="FF0000"/>
            </a:solidFill>
            <a:prstDash val="solid"/>
            <a:miter lim="800000"/>
            <a:headEnd type="none" w="sm" len="sm"/>
            <a:tailEnd type="none" w="sm" len="sm"/>
          </a:ln>
        </p:spPr>
      </p:cxnSp>
      <p:sp>
        <p:nvSpPr>
          <p:cNvPr id="1243" name="Google Shape;1243;p94"/>
          <p:cNvSpPr/>
          <p:nvPr/>
        </p:nvSpPr>
        <p:spPr>
          <a:xfrm>
            <a:off x="6596287" y="3973904"/>
            <a:ext cx="1319840" cy="638355"/>
          </a:xfrm>
          <a:prstGeom prst="diamond">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REVIEW_FOR</a:t>
            </a:r>
            <a:endParaRPr lang="en-US" sz="700" b="1">
              <a:solidFill>
                <a:schemeClr val="lt1"/>
              </a:solidFill>
              <a:latin typeface="Balthazar" panose="02000506070000020004"/>
              <a:ea typeface="Balthazar" panose="02000506070000020004"/>
              <a:cs typeface="Balthazar" panose="02000506070000020004"/>
              <a:sym typeface="Balthazar" panose="02000506070000020004"/>
            </a:endParaRPr>
          </a:p>
        </p:txBody>
      </p:sp>
      <p:cxnSp>
        <p:nvCxnSpPr>
          <p:cNvPr id="1244" name="Google Shape;1244;p94"/>
          <p:cNvCxnSpPr/>
          <p:nvPr/>
        </p:nvCxnSpPr>
        <p:spPr>
          <a:xfrm rot="10800000" flipH="1">
            <a:off x="7617079" y="3709351"/>
            <a:ext cx="1302589" cy="431320"/>
          </a:xfrm>
          <a:prstGeom prst="straightConnector1">
            <a:avLst/>
          </a:prstGeom>
          <a:noFill/>
          <a:ln w="28575" cap="flat" cmpd="sng">
            <a:solidFill>
              <a:srgbClr val="2F5496"/>
            </a:solidFill>
            <a:prstDash val="solid"/>
            <a:miter lim="800000"/>
            <a:headEnd type="none" w="sm" len="sm"/>
            <a:tailEnd type="none" w="sm" len="sm"/>
          </a:ln>
        </p:spPr>
      </p:cxnSp>
      <p:cxnSp>
        <p:nvCxnSpPr>
          <p:cNvPr id="1245" name="Google Shape;1245;p94"/>
          <p:cNvCxnSpPr/>
          <p:nvPr/>
        </p:nvCxnSpPr>
        <p:spPr>
          <a:xfrm>
            <a:off x="5581245" y="3700723"/>
            <a:ext cx="1345721" cy="439948"/>
          </a:xfrm>
          <a:prstGeom prst="straightConnector1">
            <a:avLst/>
          </a:prstGeom>
          <a:noFill/>
          <a:ln w="28575" cap="flat" cmpd="sng">
            <a:solidFill>
              <a:srgbClr val="2F5496"/>
            </a:solidFill>
            <a:prstDash val="solid"/>
            <a:miter lim="800000"/>
            <a:headEnd type="none" w="sm" len="sm"/>
            <a:tailEnd type="none" w="sm" len="sm"/>
          </a:ln>
        </p:spPr>
      </p:cxnSp>
      <p:cxnSp>
        <p:nvCxnSpPr>
          <p:cNvPr id="1246" name="Google Shape;1246;p94"/>
          <p:cNvCxnSpPr/>
          <p:nvPr/>
        </p:nvCxnSpPr>
        <p:spPr>
          <a:xfrm rot="10800000" flipH="1">
            <a:off x="7907501" y="4192429"/>
            <a:ext cx="2375141" cy="100653"/>
          </a:xfrm>
          <a:prstGeom prst="straightConnector1">
            <a:avLst/>
          </a:prstGeom>
          <a:noFill/>
          <a:ln w="28575" cap="flat" cmpd="sng">
            <a:solidFill>
              <a:srgbClr val="2F5496"/>
            </a:solidFill>
            <a:prstDash val="solid"/>
            <a:miter lim="800000"/>
            <a:headEnd type="none" w="sm" len="sm"/>
            <a:tailEnd type="none" w="sm" len="sm"/>
          </a:ln>
        </p:spPr>
      </p:cxnSp>
      <p:cxnSp>
        <p:nvCxnSpPr>
          <p:cNvPr id="1247" name="Google Shape;1247;p94"/>
          <p:cNvCxnSpPr/>
          <p:nvPr/>
        </p:nvCxnSpPr>
        <p:spPr>
          <a:xfrm rot="-5400000" flipH="1">
            <a:off x="8936922" y="2846712"/>
            <a:ext cx="2613804" cy="60383"/>
          </a:xfrm>
          <a:prstGeom prst="straightConnector1">
            <a:avLst/>
          </a:prstGeom>
          <a:noFill/>
          <a:ln w="28575" cap="flat" cmpd="sng">
            <a:solidFill>
              <a:srgbClr val="2F5496"/>
            </a:solidFill>
            <a:prstDash val="solid"/>
            <a:miter lim="800000"/>
            <a:headEnd type="none" w="sm" len="sm"/>
            <a:tailEnd type="none" w="sm" len="sm"/>
          </a:ln>
        </p:spPr>
      </p:cxnSp>
      <p:cxnSp>
        <p:nvCxnSpPr>
          <p:cNvPr id="1248" name="Google Shape;1248;p94"/>
          <p:cNvCxnSpPr/>
          <p:nvPr/>
        </p:nvCxnSpPr>
        <p:spPr>
          <a:xfrm rot="10800000" flipH="1">
            <a:off x="7798234" y="1595878"/>
            <a:ext cx="2415396" cy="17253"/>
          </a:xfrm>
          <a:prstGeom prst="straightConnector1">
            <a:avLst/>
          </a:prstGeom>
          <a:noFill/>
          <a:ln w="28575" cap="flat" cmpd="sng">
            <a:solidFill>
              <a:srgbClr val="2F5496"/>
            </a:solidFill>
            <a:prstDash val="solid"/>
            <a:miter lim="800000"/>
            <a:headEnd type="none" w="sm" len="sm"/>
            <a:tailEnd type="none" w="sm" len="sm"/>
          </a:ln>
        </p:spPr>
      </p:cxnSp>
      <p:graphicFrame>
        <p:nvGraphicFramePr>
          <p:cNvPr id="1249" name="Google Shape;1249;p94"/>
          <p:cNvGraphicFramePr/>
          <p:nvPr/>
        </p:nvGraphicFramePr>
        <p:xfrm>
          <a:off x="6721786" y="5145363"/>
          <a:ext cx="3000000" cy="3000000"/>
        </p:xfrm>
        <a:graphic>
          <a:graphicData uri="http://schemas.openxmlformats.org/drawingml/2006/table">
            <a:tbl>
              <a:tblPr firstRow="1" bandRow="1">
                <a:noFill/>
                <a:tableStyleId>{C3C02787-C0B9-404A-998E-F2BCFEF63E88}</a:tableStyleId>
              </a:tblPr>
              <a:tblGrid>
                <a:gridCol w="1093700"/>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REVIEW_</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REPORT</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7F7F7F"/>
                    </a:solidFill>
                  </a:tcPr>
                </a:tc>
              </a:tr>
              <a:tr h="534675">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Review_ID</a:t>
                      </a:r>
                      <a:endParaRPr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Review_Name</a:t>
                      </a:r>
                      <a:endParaRPr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Review_DAte</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7F7F7F"/>
                    </a:solidFill>
                  </a:tcPr>
                </a:tc>
              </a:tr>
            </a:tbl>
          </a:graphicData>
        </a:graphic>
      </p:graphicFrame>
      <p:cxnSp>
        <p:nvCxnSpPr>
          <p:cNvPr id="1250" name="Google Shape;1250;p94"/>
          <p:cNvCxnSpPr/>
          <p:nvPr/>
        </p:nvCxnSpPr>
        <p:spPr>
          <a:xfrm rot="5400000">
            <a:off x="6995265" y="4871765"/>
            <a:ext cx="520449" cy="1437"/>
          </a:xfrm>
          <a:prstGeom prst="straightConnector1">
            <a:avLst/>
          </a:prstGeom>
          <a:noFill/>
          <a:ln w="28575" cap="flat" cmpd="sng">
            <a:solidFill>
              <a:srgbClr val="2F5496"/>
            </a:solidFill>
            <a:prstDash val="solid"/>
            <a:miter lim="800000"/>
            <a:headEnd type="none" w="sm" len="sm"/>
            <a:tailEnd type="none" w="sm" len="sm"/>
          </a:ln>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254" name="Shape 1254"/>
        <p:cNvGrpSpPr/>
        <p:nvPr/>
      </p:nvGrpSpPr>
      <p:grpSpPr>
        <a:xfrm>
          <a:off x="0" y="0"/>
          <a:ext cx="0" cy="0"/>
          <a:chOff x="0" y="0"/>
          <a:chExt cx="0" cy="0"/>
        </a:xfrm>
      </p:grpSpPr>
      <p:sp>
        <p:nvSpPr>
          <p:cNvPr id="1255" name="Google Shape;1255;p95"/>
          <p:cNvSpPr/>
          <p:nvPr/>
        </p:nvSpPr>
        <p:spPr>
          <a:xfrm>
            <a:off x="6944264" y="1388853"/>
            <a:ext cx="4718650" cy="2587923"/>
          </a:xfrm>
          <a:prstGeom prst="rect">
            <a:avLst/>
          </a:prstGeom>
          <a:solidFill>
            <a:srgbClr val="FBE4D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56" name="Google Shape;1256;p95"/>
          <p:cNvSpPr txBox="1"/>
          <p:nvPr>
            <p:ph type="body" idx="1"/>
          </p:nvPr>
        </p:nvSpPr>
        <p:spPr>
          <a:xfrm>
            <a:off x="51756" y="1087584"/>
            <a:ext cx="6675408" cy="534772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Aggregation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best way to model a situation such as the one just described is to use aggregation.</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Aggregation is an abstraction through which relationships are treated as higher-level entities.</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given example, the relationship set project_ guide (relating the entity sets faulty, student, and project) as a higher-level entity set called project_guide.</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Such an entity set is treated in the same manner as is any other entity set. </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We can then create a binary relationship review_for between project_guide and review report to represent which (student, project, faculty) combination an review_report is for.</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Figure shows a notation for aggregation commonly used to represent this situation.</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257" name="Google Shape;1257;p9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58" name="Google Shape;1258;p9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59" name="Google Shape;1259;p9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60" name="Google Shape;1260;p95"/>
          <p:cNvSpPr/>
          <p:nvPr/>
        </p:nvSpPr>
        <p:spPr>
          <a:xfrm>
            <a:off x="0" y="0"/>
            <a:ext cx="1096417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Extended ER - Generalization, 					   Specialization and Aggregation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261" name="Google Shape;1261;p95"/>
          <p:cNvGraphicFramePr/>
          <p:nvPr/>
        </p:nvGraphicFramePr>
        <p:xfrm>
          <a:off x="7138621" y="2824451"/>
          <a:ext cx="3000000" cy="3000000"/>
        </p:xfrm>
        <a:graphic>
          <a:graphicData uri="http://schemas.openxmlformats.org/drawingml/2006/table">
            <a:tbl>
              <a:tblPr firstRow="1" bandRow="1">
                <a:noFill/>
                <a:tableStyleId>{C3C02787-C0B9-404A-998E-F2BCFEF63E88}</a:tableStyleId>
              </a:tblPr>
              <a:tblGrid>
                <a:gridCol w="892425"/>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Faculty</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ID</a:t>
                      </a:r>
                      <a:endParaRPr lang="en-US"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Name</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Salary</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262" name="Google Shape;1262;p95"/>
          <p:cNvGraphicFramePr/>
          <p:nvPr/>
        </p:nvGraphicFramePr>
        <p:xfrm>
          <a:off x="10620822" y="2812953"/>
          <a:ext cx="3000000" cy="3000000"/>
        </p:xfrm>
        <a:graphic>
          <a:graphicData uri="http://schemas.openxmlformats.org/drawingml/2006/table">
            <a:tbl>
              <a:tblPr firstRow="1" bandRow="1">
                <a:noFill/>
                <a:tableStyleId>{1A4F9D69-5864-4514-9B9C-AA176F13FF56}</a:tableStyleId>
              </a:tblPr>
              <a:tblGrid>
                <a:gridCol w="834900"/>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Student</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ID</a:t>
                      </a:r>
                      <a:endParaRPr lang="en-US"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Name</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Fees</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graphicFrame>
        <p:nvGraphicFramePr>
          <p:cNvPr id="1263" name="Google Shape;1263;p95"/>
          <p:cNvGraphicFramePr/>
          <p:nvPr/>
        </p:nvGraphicFramePr>
        <p:xfrm>
          <a:off x="8840907" y="1559293"/>
          <a:ext cx="3000000" cy="3000000"/>
        </p:xfrm>
        <a:graphic>
          <a:graphicData uri="http://schemas.openxmlformats.org/drawingml/2006/table">
            <a:tbl>
              <a:tblPr firstRow="1" bandRow="1">
                <a:noFill/>
                <a:tableStyleId>{1B87CBE7-002E-4D07-AB63-DD7DAA7BDAD7}</a:tableStyleId>
              </a:tblPr>
              <a:tblGrid>
                <a:gridCol w="949925"/>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Project</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Proj_ID</a:t>
                      </a:r>
                      <a:endParaRPr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Title</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Duration</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bl>
          </a:graphicData>
        </a:graphic>
      </p:graphicFrame>
      <p:sp>
        <p:nvSpPr>
          <p:cNvPr id="1264" name="Google Shape;1264;p95"/>
          <p:cNvSpPr/>
          <p:nvPr/>
        </p:nvSpPr>
        <p:spPr>
          <a:xfrm>
            <a:off x="8686656" y="2924354"/>
            <a:ext cx="1319840" cy="638355"/>
          </a:xfrm>
          <a:prstGeom prst="diamond">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PROJECT</a:t>
            </a:r>
            <a:endParaRPr lang="en-US" sz="700" b="1">
              <a:solidFill>
                <a:schemeClr val="lt1"/>
              </a:solidFill>
              <a:latin typeface="Balthazar" panose="02000506070000020004"/>
              <a:ea typeface="Balthazar" panose="02000506070000020004"/>
              <a:cs typeface="Balthazar" panose="02000506070000020004"/>
              <a:sym typeface="Balthazar" panose="02000506070000020004"/>
            </a:endParaRPr>
          </a:p>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_GUIDE</a:t>
            </a:r>
            <a:endParaRPr sz="700" b="1">
              <a:solidFill>
                <a:schemeClr val="lt1"/>
              </a:solidFill>
              <a:latin typeface="Balthazar" panose="02000506070000020004"/>
              <a:ea typeface="Balthazar" panose="02000506070000020004"/>
              <a:cs typeface="Balthazar" panose="02000506070000020004"/>
              <a:sym typeface="Balthazar" panose="02000506070000020004"/>
            </a:endParaRPr>
          </a:p>
        </p:txBody>
      </p:sp>
      <p:cxnSp>
        <p:nvCxnSpPr>
          <p:cNvPr id="1265" name="Google Shape;1265;p95"/>
          <p:cNvCxnSpPr>
            <a:stCxn id="1264" idx="1"/>
          </p:cNvCxnSpPr>
          <p:nvPr/>
        </p:nvCxnSpPr>
        <p:spPr>
          <a:xfrm flipH="1">
            <a:off x="8031156" y="3243532"/>
            <a:ext cx="655500" cy="17100"/>
          </a:xfrm>
          <a:prstGeom prst="straightConnector1">
            <a:avLst/>
          </a:prstGeom>
          <a:noFill/>
          <a:ln w="28575" cap="flat" cmpd="sng">
            <a:solidFill>
              <a:srgbClr val="FF0000"/>
            </a:solidFill>
            <a:prstDash val="solid"/>
            <a:miter lim="800000"/>
            <a:headEnd type="none" w="sm" len="sm"/>
            <a:tailEnd type="none" w="sm" len="sm"/>
          </a:ln>
        </p:spPr>
      </p:cxnSp>
      <p:cxnSp>
        <p:nvCxnSpPr>
          <p:cNvPr id="1266" name="Google Shape;1266;p95"/>
          <p:cNvCxnSpPr/>
          <p:nvPr/>
        </p:nvCxnSpPr>
        <p:spPr>
          <a:xfrm rot="10800000">
            <a:off x="9986370" y="3240657"/>
            <a:ext cx="629729" cy="4314"/>
          </a:xfrm>
          <a:prstGeom prst="straightConnector1">
            <a:avLst/>
          </a:prstGeom>
          <a:noFill/>
          <a:ln w="28575" cap="flat" cmpd="sng">
            <a:solidFill>
              <a:srgbClr val="FF0000"/>
            </a:solidFill>
            <a:prstDash val="solid"/>
            <a:miter lim="800000"/>
            <a:headEnd type="none" w="sm" len="sm"/>
            <a:tailEnd type="none" w="sm" len="sm"/>
          </a:ln>
        </p:spPr>
      </p:cxnSp>
      <p:cxnSp>
        <p:nvCxnSpPr>
          <p:cNvPr id="1267" name="Google Shape;1267;p95"/>
          <p:cNvCxnSpPr/>
          <p:nvPr/>
        </p:nvCxnSpPr>
        <p:spPr>
          <a:xfrm rot="5400000" flipH="1">
            <a:off x="9107272" y="2702293"/>
            <a:ext cx="458632" cy="5607"/>
          </a:xfrm>
          <a:prstGeom prst="straightConnector1">
            <a:avLst/>
          </a:prstGeom>
          <a:noFill/>
          <a:ln w="28575" cap="flat" cmpd="sng">
            <a:solidFill>
              <a:srgbClr val="FF0000"/>
            </a:solidFill>
            <a:prstDash val="solid"/>
            <a:miter lim="800000"/>
            <a:headEnd type="none" w="sm" len="sm"/>
            <a:tailEnd type="none" w="sm" len="sm"/>
          </a:ln>
        </p:spPr>
      </p:cxnSp>
      <p:sp>
        <p:nvSpPr>
          <p:cNvPr id="1268" name="Google Shape;1268;p95"/>
          <p:cNvSpPr/>
          <p:nvPr/>
        </p:nvSpPr>
        <p:spPr>
          <a:xfrm>
            <a:off x="8640653" y="4387953"/>
            <a:ext cx="1319840" cy="638355"/>
          </a:xfrm>
          <a:prstGeom prst="diamond">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REVIEW_FOR</a:t>
            </a:r>
            <a:endParaRPr lang="en-US" sz="700" b="1">
              <a:solidFill>
                <a:schemeClr val="lt1"/>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269" name="Google Shape;1269;p95"/>
          <p:cNvGraphicFramePr/>
          <p:nvPr/>
        </p:nvGraphicFramePr>
        <p:xfrm>
          <a:off x="8826537" y="5395516"/>
          <a:ext cx="3000000" cy="3000000"/>
        </p:xfrm>
        <a:graphic>
          <a:graphicData uri="http://schemas.openxmlformats.org/drawingml/2006/table">
            <a:tbl>
              <a:tblPr firstRow="1" bandRow="1">
                <a:noFill/>
                <a:tableStyleId>{C3C02787-C0B9-404A-998E-F2BCFEF63E88}</a:tableStyleId>
              </a:tblPr>
              <a:tblGrid>
                <a:gridCol w="1093700"/>
              </a:tblGrid>
              <a:tr h="370850">
                <a:tc>
                  <a:txBody>
                    <a:bodyPr/>
                    <a:lstStyle/>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REVIEW_</a:t>
                      </a:r>
                      <a:endParaRPr lang="en-US"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REPORT</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7F7F7F"/>
                    </a:solidFill>
                  </a:tcPr>
                </a:tc>
              </a:tr>
              <a:tr h="534675">
                <a:tc>
                  <a:txBody>
                    <a:bodyPr/>
                    <a:lstStyle/>
                    <a:p>
                      <a:pPr marL="0" marR="0" lvl="0" indent="0" algn="l" rtl="0">
                        <a:spcBef>
                          <a:spcPts val="0"/>
                        </a:spcBef>
                        <a:spcAft>
                          <a:spcPts val="0"/>
                        </a:spcAft>
                        <a:buNone/>
                      </a:pPr>
                      <a:r>
                        <a:rPr lang="en-US" sz="1000" u="sng">
                          <a:latin typeface="Balthazar" panose="02000506070000020004"/>
                          <a:ea typeface="Balthazar" panose="02000506070000020004"/>
                          <a:cs typeface="Balthazar" panose="02000506070000020004"/>
                          <a:sym typeface="Balthazar" panose="02000506070000020004"/>
                        </a:rPr>
                        <a:t>Review_ID</a:t>
                      </a:r>
                      <a:endParaRPr sz="1000" u="sng">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Review_Name</a:t>
                      </a:r>
                      <a:endParaRPr sz="1000">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000">
                          <a:latin typeface="Balthazar" panose="02000506070000020004"/>
                          <a:ea typeface="Balthazar" panose="02000506070000020004"/>
                          <a:cs typeface="Balthazar" panose="02000506070000020004"/>
                          <a:sym typeface="Balthazar" panose="02000506070000020004"/>
                        </a:rPr>
                        <a:t>Review_DAte</a:t>
                      </a:r>
                      <a:endParaRPr sz="1000">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7F7F7F"/>
                    </a:solidFill>
                  </a:tcPr>
                </a:tc>
              </a:tr>
            </a:tbl>
          </a:graphicData>
        </a:graphic>
      </p:graphicFrame>
      <p:cxnSp>
        <p:nvCxnSpPr>
          <p:cNvPr id="1270" name="Google Shape;1270;p95"/>
          <p:cNvCxnSpPr/>
          <p:nvPr/>
        </p:nvCxnSpPr>
        <p:spPr>
          <a:xfrm rot="5400000">
            <a:off x="9113756" y="5205957"/>
            <a:ext cx="379541" cy="8776"/>
          </a:xfrm>
          <a:prstGeom prst="straightConnector1">
            <a:avLst/>
          </a:prstGeom>
          <a:noFill/>
          <a:ln w="28575" cap="flat" cmpd="sng">
            <a:solidFill>
              <a:srgbClr val="2F5496"/>
            </a:solidFill>
            <a:prstDash val="solid"/>
            <a:miter lim="800000"/>
            <a:headEnd type="none" w="sm" len="sm"/>
            <a:tailEnd type="none" w="sm" len="sm"/>
          </a:ln>
        </p:spPr>
      </p:cxnSp>
      <p:cxnSp>
        <p:nvCxnSpPr>
          <p:cNvPr id="1271" name="Google Shape;1271;p95"/>
          <p:cNvCxnSpPr>
            <a:stCxn id="1255" idx="2"/>
            <a:endCxn id="1268" idx="0"/>
          </p:cNvCxnSpPr>
          <p:nvPr/>
        </p:nvCxnSpPr>
        <p:spPr>
          <a:xfrm flipH="1">
            <a:off x="9300589" y="3976776"/>
            <a:ext cx="3000" cy="411300"/>
          </a:xfrm>
          <a:prstGeom prst="straightConnector1">
            <a:avLst/>
          </a:prstGeom>
          <a:noFill/>
          <a:ln w="28575" cap="flat" cmpd="sng">
            <a:solidFill>
              <a:srgbClr val="2F5496"/>
            </a:solidFill>
            <a:prstDash val="solid"/>
            <a:miter lim="800000"/>
            <a:headEnd type="none" w="sm" len="sm"/>
            <a:tailEnd type="none" w="sm" len="sm"/>
          </a:ln>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275" name="Shape 1275"/>
        <p:cNvGrpSpPr/>
        <p:nvPr/>
      </p:nvGrpSpPr>
      <p:grpSpPr>
        <a:xfrm>
          <a:off x="0" y="0"/>
          <a:ext cx="0" cy="0"/>
          <a:chOff x="0" y="0"/>
          <a:chExt cx="0" cy="0"/>
        </a:xfrm>
      </p:grpSpPr>
      <p:sp>
        <p:nvSpPr>
          <p:cNvPr id="1276" name="Google Shape;1276;p9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77" name="Google Shape;1277;p9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78" name="Google Shape;1278;p9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79" name="Google Shape;1279;p96"/>
          <p:cNvSpPr/>
          <p:nvPr/>
        </p:nvSpPr>
        <p:spPr>
          <a:xfrm>
            <a:off x="-1" y="0"/>
            <a:ext cx="1115395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rgbClr val="FF0000"/>
                </a:solidFill>
                <a:latin typeface="Balthazar" panose="02000506070000020004"/>
                <a:ea typeface="Balthazar" panose="02000506070000020004"/>
                <a:cs typeface="Balthazar" panose="02000506070000020004"/>
                <a:sym typeface="Balthazar" panose="02000506070000020004"/>
              </a:rPr>
              <a:t>S-9-10 SLO-1 &amp; SLO-2 : Lab 5:  Construct a ER Model for the application 				           to be constructed to a Database</a:t>
            </a:r>
            <a:endParaRPr sz="2200">
              <a:solidFill>
                <a:srgbClr val="FF0000"/>
              </a:solidFill>
              <a:latin typeface="Balthazar" panose="02000506070000020004"/>
              <a:ea typeface="Balthazar" panose="02000506070000020004"/>
              <a:cs typeface="Balthazar" panose="02000506070000020004"/>
              <a:sym typeface="Balthazar" panose="02000506070000020004"/>
            </a:endParaRPr>
          </a:p>
        </p:txBody>
      </p:sp>
      <p:pic>
        <p:nvPicPr>
          <p:cNvPr id="1280" name="Google Shape;1280;p96" descr="PPT - E-R Diagram for a University Enterprise PowerPoint Presentation, free  download - ID:6010810"/>
          <p:cNvPicPr preferRelativeResize="0"/>
          <p:nvPr/>
        </p:nvPicPr>
        <p:blipFill rotWithShape="1">
          <a:blip r:embed="rId1"/>
          <a:srcRect t="8652" b="2504"/>
          <a:stretch>
            <a:fillRect/>
          </a:stretch>
        </p:blipFill>
        <p:spPr>
          <a:xfrm>
            <a:off x="4445478" y="1078298"/>
            <a:ext cx="7746522" cy="5167222"/>
          </a:xfrm>
          <a:prstGeom prst="rect">
            <a:avLst/>
          </a:prstGeom>
          <a:noFill/>
          <a:ln>
            <a:noFill/>
          </a:ln>
        </p:spPr>
      </p:pic>
      <p:sp>
        <p:nvSpPr>
          <p:cNvPr id="1281" name="Google Shape;1281;p96"/>
          <p:cNvSpPr txBox="1"/>
          <p:nvPr/>
        </p:nvSpPr>
        <p:spPr>
          <a:xfrm>
            <a:off x="379562" y="1224950"/>
            <a:ext cx="5779698" cy="4308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Sample ER Diagram for University  Management System</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127000" algn="l" rtl="0">
              <a:lnSpc>
                <a:spcPct val="15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Discuss briefly about E-R Diagram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27000" algn="l" rtl="0">
              <a:lnSpc>
                <a:spcPct val="15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Give the E-R Diagram Notations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27000" algn="l" rtl="0">
              <a:lnSpc>
                <a:spcPct val="15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List the schema participated in university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27000" algn="l" rtl="0">
              <a:lnSpc>
                <a:spcPct val="15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List the relationship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27000" algn="l" rtl="0">
              <a:lnSpc>
                <a:spcPct val="15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List the required constraints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27000" algn="l" rtl="0">
              <a:lnSpc>
                <a:spcPct val="15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Draw the E-R Diagram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18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282" name="Google Shape;1282;p96"/>
          <p:cNvSpPr txBox="1"/>
          <p:nvPr/>
        </p:nvSpPr>
        <p:spPr>
          <a:xfrm>
            <a:off x="6599206" y="2475781"/>
            <a:ext cx="595224" cy="230832"/>
          </a:xfrm>
          <a:prstGeom prst="rect">
            <a:avLst/>
          </a:prstGeom>
          <a:solidFill>
            <a:srgbClr val="B5D2E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i="1">
                <a:solidFill>
                  <a:schemeClr val="dk1"/>
                </a:solidFill>
                <a:latin typeface="Times New Roman" panose="02020603050405020304"/>
                <a:ea typeface="Times New Roman" panose="02020603050405020304"/>
                <a:cs typeface="Times New Roman" panose="02020603050405020304"/>
                <a:sym typeface="Times New Roman" panose="02020603050405020304"/>
              </a:rPr>
              <a:t>faculty</a:t>
            </a:r>
            <a:endParaRPr sz="9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286" name="Shape 1286"/>
        <p:cNvGrpSpPr/>
        <p:nvPr/>
      </p:nvGrpSpPr>
      <p:grpSpPr>
        <a:xfrm>
          <a:off x="0" y="0"/>
          <a:ext cx="0" cy="0"/>
          <a:chOff x="0" y="0"/>
          <a:chExt cx="0" cy="0"/>
        </a:xfrm>
      </p:grpSpPr>
      <p:sp>
        <p:nvSpPr>
          <p:cNvPr id="1287" name="Google Shape;1287;p97"/>
          <p:cNvSpPr txBox="1"/>
          <p:nvPr>
            <p:ph type="body" idx="1"/>
          </p:nvPr>
        </p:nvSpPr>
        <p:spPr>
          <a:xfrm>
            <a:off x="336430" y="879894"/>
            <a:ext cx="10895162" cy="5400136"/>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notions of an entity set and a relationship set are not precise.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possible to define a set of entities and the relationships among them in a number of different ways.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followings are the basic issues in ER Diagram</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 of Entity Sets versus 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 of Entity Sets versus Relationship Sets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Binary versus n-ary Relationship Sets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Placement of Relationship Attributes</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288" name="Google Shape;1288;p9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89" name="Google Shape;1289;p9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90" name="Google Shape;1290;p9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91" name="Google Shape;1291;p97"/>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295" name="Shape 1295"/>
        <p:cNvGrpSpPr/>
        <p:nvPr/>
      </p:nvGrpSpPr>
      <p:grpSpPr>
        <a:xfrm>
          <a:off x="0" y="0"/>
          <a:ext cx="0" cy="0"/>
          <a:chOff x="0" y="0"/>
          <a:chExt cx="0" cy="0"/>
        </a:xfrm>
      </p:grpSpPr>
      <p:sp>
        <p:nvSpPr>
          <p:cNvPr id="1296" name="Google Shape;1296;p98"/>
          <p:cNvSpPr txBox="1"/>
          <p:nvPr>
            <p:ph type="body" idx="1"/>
          </p:nvPr>
        </p:nvSpPr>
        <p:spPr>
          <a:xfrm>
            <a:off x="130835" y="759784"/>
            <a:ext cx="5942162" cy="5597884"/>
          </a:xfrm>
          <a:prstGeom prst="rect">
            <a:avLst/>
          </a:prstGeom>
          <a:noFill/>
          <a:ln>
            <a:noFill/>
          </a:ln>
        </p:spPr>
        <p:txBody>
          <a:bodyPr spcFirstLastPara="1" wrap="square" lIns="91425" tIns="45700" rIns="91425" bIns="45700" anchor="t" anchorCtr="0">
            <a:normAutofit fontScale="92500" lnSpcReduction="10000"/>
          </a:bodyPr>
          <a:lstStyle/>
          <a:p>
            <a:pPr marL="228600" lvl="1"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Use of Entity Sets versus Attributes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Consider the entity set faculty with the additional attribute phone_no , ( Figure a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considering phone as a separate entity , with attributes phone_no and location.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location may be office or home or mobile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this case , the attribute phone_no do not add to the faculty entity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 may consider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phone entity set with attributes phone number and location.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relationship set faculty_phone, denoting the association between faculty and the phones that they have. ( Figure b )</a:t>
            </a:r>
            <a:endParaRPr sz="2000"/>
          </a:p>
          <a:p>
            <a:pPr marL="685800" lvl="1" indent="-111125" algn="l" rtl="0">
              <a:lnSpc>
                <a:spcPct val="120000"/>
              </a:lnSpc>
              <a:spcBef>
                <a:spcPts val="500"/>
              </a:spcBef>
              <a:spcAft>
                <a:spcPts val="0"/>
              </a:spcAft>
              <a:buClr>
                <a:srgbClr val="C00000"/>
              </a:buClr>
              <a:buSzPct val="100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p>
        </p:txBody>
      </p:sp>
      <p:sp>
        <p:nvSpPr>
          <p:cNvPr id="1297" name="Google Shape;1297;p9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98" name="Google Shape;1298;p9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99" name="Google Shape;1299;p9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300" name="Google Shape;1300;p98"/>
          <p:cNvGraphicFramePr/>
          <p:nvPr/>
        </p:nvGraphicFramePr>
        <p:xfrm>
          <a:off x="7762823" y="1026543"/>
          <a:ext cx="3000000" cy="3000000"/>
        </p:xfrm>
        <a:graphic>
          <a:graphicData uri="http://schemas.openxmlformats.org/drawingml/2006/table">
            <a:tbl>
              <a:tblPr firstRow="1" bandRow="1">
                <a:noFill/>
                <a:tableStyleId>{23EFA01C-9CCF-440E-8957-49F7C5947DCA}</a:tableStyleId>
              </a:tblPr>
              <a:tblGrid>
                <a:gridCol w="1786625"/>
              </a:tblGrid>
              <a:tr h="326975">
                <a:tc>
                  <a:txBody>
                    <a:bodyPr/>
                    <a:lstStyle/>
                    <a:p>
                      <a:pPr marL="0" marR="0" lvl="0" indent="0" algn="ctr" rtl="0">
                        <a:spcBef>
                          <a:spcPts val="0"/>
                        </a:spcBef>
                        <a:spcAft>
                          <a:spcPts val="0"/>
                        </a:spcAft>
                        <a:buNone/>
                      </a:pPr>
                      <a:r>
                        <a:rPr lang="en-US" sz="1800" b="0">
                          <a:solidFill>
                            <a:srgbClr val="0000FF"/>
                          </a:solidFill>
                          <a:latin typeface="Balthazar" panose="02000506070000020004"/>
                          <a:ea typeface="Balthazar" panose="02000506070000020004"/>
                          <a:cs typeface="Balthazar" panose="02000506070000020004"/>
                          <a:sym typeface="Balthazar" panose="02000506070000020004"/>
                        </a:rPr>
                        <a:t>Faculty</a:t>
                      </a:r>
                      <a:endParaRPr sz="1800" b="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8E2F3"/>
                    </a:solidFill>
                  </a:tcPr>
                </a:tc>
              </a:tr>
              <a:tr h="1174025">
                <a:tc>
                  <a:txBody>
                    <a:bodyPr/>
                    <a:lstStyle/>
                    <a:p>
                      <a:pPr marL="0" marR="0" lvl="0" indent="0" algn="l" rtl="0">
                        <a:spcBef>
                          <a:spcPts val="0"/>
                        </a:spcBef>
                        <a:spcAft>
                          <a:spcPts val="0"/>
                        </a:spcAft>
                        <a:buNone/>
                      </a:pPr>
                      <a:r>
                        <a:rPr lang="en-US" sz="1800" b="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800" b="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8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_name</a:t>
                      </a:r>
                      <a:endParaRPr sz="18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Faculty_salary</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Phone_no</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8E2F3"/>
                    </a:solidFill>
                  </a:tcPr>
                </a:tc>
              </a:tr>
            </a:tbl>
          </a:graphicData>
        </a:graphic>
      </p:graphicFrame>
      <p:sp>
        <p:nvSpPr>
          <p:cNvPr id="1301" name="Google Shape;1301;p98"/>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302" name="Google Shape;1302;p98"/>
          <p:cNvSpPr/>
          <p:nvPr/>
        </p:nvSpPr>
        <p:spPr>
          <a:xfrm>
            <a:off x="8093016" y="2631858"/>
            <a:ext cx="11128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Figure a</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303" name="Google Shape;1303;p98"/>
          <p:cNvGraphicFramePr/>
          <p:nvPr/>
        </p:nvGraphicFramePr>
        <p:xfrm>
          <a:off x="6349042" y="3736037"/>
          <a:ext cx="3000000" cy="3000000"/>
        </p:xfrm>
        <a:graphic>
          <a:graphicData uri="http://schemas.openxmlformats.org/drawingml/2006/table">
            <a:tbl>
              <a:tblPr firstRow="1" bandRow="1">
                <a:noFill/>
                <a:tableStyleId>{23EFA01C-9CCF-440E-8957-49F7C5947DCA}</a:tableStyleId>
              </a:tblPr>
              <a:tblGrid>
                <a:gridCol w="1785675"/>
              </a:tblGrid>
              <a:tr h="375075">
                <a:tc>
                  <a:txBody>
                    <a:bodyPr/>
                    <a:lstStyle/>
                    <a:p>
                      <a:pPr marL="0" marR="0" lvl="0" indent="0" algn="ctr" rtl="0">
                        <a:spcBef>
                          <a:spcPts val="0"/>
                        </a:spcBef>
                        <a:spcAft>
                          <a:spcPts val="0"/>
                        </a:spcAft>
                        <a:buNone/>
                      </a:pPr>
                      <a:r>
                        <a:rPr lang="en-US" sz="1800" b="0">
                          <a:solidFill>
                            <a:srgbClr val="0000FF"/>
                          </a:solidFill>
                          <a:latin typeface="Balthazar" panose="02000506070000020004"/>
                          <a:ea typeface="Balthazar" panose="02000506070000020004"/>
                          <a:cs typeface="Balthazar" panose="02000506070000020004"/>
                          <a:sym typeface="Balthazar" panose="02000506070000020004"/>
                        </a:rPr>
                        <a:t>Faculty</a:t>
                      </a:r>
                      <a:endParaRPr sz="1800" b="0">
                        <a:solidFill>
                          <a:srgbClr val="0000FF"/>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DDEAF6"/>
                    </a:solidFill>
                  </a:tcPr>
                </a:tc>
              </a:tr>
              <a:tr h="1174025">
                <a:tc>
                  <a:txBody>
                    <a:bodyPr/>
                    <a:lstStyle/>
                    <a:p>
                      <a:pPr marL="0" marR="0" lvl="0" indent="0" algn="l" rtl="0">
                        <a:spcBef>
                          <a:spcPts val="0"/>
                        </a:spcBef>
                        <a:spcAft>
                          <a:spcPts val="0"/>
                        </a:spcAft>
                        <a:buNone/>
                      </a:pPr>
                      <a:r>
                        <a:rPr lang="en-US" sz="1800" b="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800" b="0" u="sng">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8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_name</a:t>
                      </a:r>
                      <a:endParaRPr sz="18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Faculty_salary</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Phone_no</a:t>
                      </a:r>
                      <a:endParaRPr sz="16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DDEAF6"/>
                    </a:solidFill>
                  </a:tcPr>
                </a:tc>
              </a:tr>
            </a:tbl>
          </a:graphicData>
        </a:graphic>
      </p:graphicFrame>
      <p:sp>
        <p:nvSpPr>
          <p:cNvPr id="1304" name="Google Shape;1304;p98"/>
          <p:cNvSpPr/>
          <p:nvPr/>
        </p:nvSpPr>
        <p:spPr>
          <a:xfrm>
            <a:off x="8401985" y="4114799"/>
            <a:ext cx="1319840" cy="638355"/>
          </a:xfrm>
          <a:prstGeom prst="diamond">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Balthazar" panose="02000506070000020004"/>
                <a:ea typeface="Balthazar" panose="02000506070000020004"/>
                <a:cs typeface="Balthazar" panose="02000506070000020004"/>
                <a:sym typeface="Balthazar" panose="02000506070000020004"/>
              </a:rPr>
              <a:t>Faculty_Phone</a:t>
            </a:r>
            <a:endParaRPr sz="700" b="1">
              <a:solidFill>
                <a:schemeClr val="lt1"/>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305" name="Google Shape;1305;p98"/>
          <p:cNvGraphicFramePr/>
          <p:nvPr/>
        </p:nvGraphicFramePr>
        <p:xfrm>
          <a:off x="9962555" y="3879811"/>
          <a:ext cx="3000000" cy="3000000"/>
        </p:xfrm>
        <a:graphic>
          <a:graphicData uri="http://schemas.openxmlformats.org/drawingml/2006/table">
            <a:tbl>
              <a:tblPr firstRow="1" bandRow="1">
                <a:noFill/>
                <a:tableStyleId>{23EFA01C-9CCF-440E-8957-49F7C5947DCA}</a:tableStyleId>
              </a:tblPr>
              <a:tblGrid>
                <a:gridCol w="1579600"/>
              </a:tblGrid>
              <a:tr h="278300">
                <a:tc>
                  <a:txBody>
                    <a:bodyPr/>
                    <a:lstStyle/>
                    <a:p>
                      <a:pPr marL="0" marR="0" lvl="0" indent="0" algn="ctr" rtl="0">
                        <a:spcBef>
                          <a:spcPts val="0"/>
                        </a:spcBef>
                        <a:spcAft>
                          <a:spcPts val="0"/>
                        </a:spcAft>
                        <a:buNone/>
                      </a:pPr>
                      <a:r>
                        <a:rPr lang="en-US" sz="1800" b="0">
                          <a:solidFill>
                            <a:srgbClr val="C00000"/>
                          </a:solidFill>
                          <a:latin typeface="Balthazar" panose="02000506070000020004"/>
                          <a:ea typeface="Balthazar" panose="02000506070000020004"/>
                          <a:cs typeface="Balthazar" panose="02000506070000020004"/>
                          <a:sym typeface="Balthazar" panose="02000506070000020004"/>
                        </a:rPr>
                        <a:t>Phone</a:t>
                      </a:r>
                      <a:endParaRPr sz="18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BE4D4"/>
                    </a:solidFill>
                  </a:tcPr>
                </a:tc>
              </a:tr>
              <a:tr h="871100">
                <a:tc>
                  <a:txBody>
                    <a:bodyPr/>
                    <a:lstStyle/>
                    <a:p>
                      <a:pPr marL="0" marR="0" lvl="0" indent="0" algn="l" rtl="0">
                        <a:spcBef>
                          <a:spcPts val="0"/>
                        </a:spcBef>
                        <a:spcAft>
                          <a:spcPts val="0"/>
                        </a:spcAft>
                        <a:buNone/>
                      </a:pPr>
                      <a:r>
                        <a:rPr lang="en-US" sz="1800" b="0" u="sng">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Phone_no</a:t>
                      </a:r>
                      <a:endParaRPr sz="1800" b="0" u="sng">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b="0" u="sng">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Location</a:t>
                      </a:r>
                      <a:endParaRPr sz="1600" b="0" u="sng">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cxnSp>
        <p:nvCxnSpPr>
          <p:cNvPr id="1306" name="Google Shape;1306;p98"/>
          <p:cNvCxnSpPr>
            <a:stCxn id="1304" idx="1"/>
          </p:cNvCxnSpPr>
          <p:nvPr/>
        </p:nvCxnSpPr>
        <p:spPr>
          <a:xfrm rot="10800000">
            <a:off x="8134685" y="4432477"/>
            <a:ext cx="267300" cy="1500"/>
          </a:xfrm>
          <a:prstGeom prst="straightConnector1">
            <a:avLst/>
          </a:prstGeom>
          <a:noFill/>
          <a:ln w="28575" cap="flat" cmpd="sng">
            <a:solidFill>
              <a:srgbClr val="FF0000"/>
            </a:solidFill>
            <a:prstDash val="solid"/>
            <a:miter lim="800000"/>
            <a:headEnd type="none" w="sm" len="sm"/>
            <a:tailEnd type="none" w="sm" len="sm"/>
          </a:ln>
        </p:spPr>
      </p:cxnSp>
      <p:cxnSp>
        <p:nvCxnSpPr>
          <p:cNvPr id="1307" name="Google Shape;1307;p98"/>
          <p:cNvCxnSpPr/>
          <p:nvPr/>
        </p:nvCxnSpPr>
        <p:spPr>
          <a:xfrm rot="10800000">
            <a:off x="9693217" y="4439728"/>
            <a:ext cx="267275" cy="1588"/>
          </a:xfrm>
          <a:prstGeom prst="straightConnector1">
            <a:avLst/>
          </a:prstGeom>
          <a:noFill/>
          <a:ln w="28575" cap="flat" cmpd="sng">
            <a:solidFill>
              <a:srgbClr val="FF0000"/>
            </a:solidFill>
            <a:prstDash val="solid"/>
            <a:miter lim="800000"/>
            <a:headEnd type="none" w="sm" len="sm"/>
            <a:tailEnd type="none" w="sm" len="sm"/>
          </a:ln>
        </p:spPr>
      </p:cxnSp>
      <p:sp>
        <p:nvSpPr>
          <p:cNvPr id="1308" name="Google Shape;1308;p98"/>
          <p:cNvSpPr/>
          <p:nvPr/>
        </p:nvSpPr>
        <p:spPr>
          <a:xfrm>
            <a:off x="8452450" y="5682733"/>
            <a:ext cx="11208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Figure b</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312" name="Shape 1312"/>
        <p:cNvGrpSpPr/>
        <p:nvPr/>
      </p:nvGrpSpPr>
      <p:grpSpPr>
        <a:xfrm>
          <a:off x="0" y="0"/>
          <a:ext cx="0" cy="0"/>
          <a:chOff x="0" y="0"/>
          <a:chExt cx="0" cy="0"/>
        </a:xfrm>
      </p:grpSpPr>
      <p:sp>
        <p:nvSpPr>
          <p:cNvPr id="1313" name="Google Shape;1313;p99"/>
          <p:cNvSpPr txBox="1"/>
          <p:nvPr>
            <p:ph type="body" idx="1"/>
          </p:nvPr>
        </p:nvSpPr>
        <p:spPr>
          <a:xfrm>
            <a:off x="148086" y="664892"/>
            <a:ext cx="10515600" cy="5520247"/>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Use of Entity Sets versus Attributes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ts val="26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Treating a phone as an attribute phone number implies that faculty have precisely one phone number each.</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6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Treating a phone as an entity phone permits faculty to have several phone numbers (including zero) associated with them.</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6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However, we could instead easily define phone number as a multivalued attribute to allow multiple phones per faculty.</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600"/>
              <a:buFont typeface="Noto Sans Symbols"/>
              <a:buChar char="✔"/>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main difference then is that treating a phone as an entity better models a situation where one may want to keep extra information about a phone, such as its location, or its type like mobile, office, old phone, etc.,</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314" name="Google Shape;1314;p9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15" name="Google Shape;1315;p9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16" name="Google Shape;1316;p9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17" name="Google Shape;1317;p99"/>
          <p:cNvSpPr/>
          <p:nvPr/>
        </p:nvSpPr>
        <p:spPr>
          <a:xfrm>
            <a:off x="-1" y="25879"/>
            <a:ext cx="11153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 ER Diagram Issues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88902</Words>
  <Application>WPS Presentation</Application>
  <PresentationFormat/>
  <Paragraphs>4329</Paragraphs>
  <Slides>138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138</vt:i4>
      </vt:variant>
    </vt:vector>
  </HeadingPairs>
  <TitlesOfParts>
    <vt:vector size="151" baseType="lpstr">
      <vt:lpstr>Arial</vt:lpstr>
      <vt:lpstr>SimSun</vt:lpstr>
      <vt:lpstr>Wingdings</vt:lpstr>
      <vt:lpstr>Arial</vt:lpstr>
      <vt:lpstr>Calibri</vt:lpstr>
      <vt:lpstr>Bookman Old Style</vt:lpstr>
      <vt:lpstr>Balthazar</vt:lpstr>
      <vt:lpstr>Noto Sans Symbols</vt:lpstr>
      <vt:lpstr>Segoe Print</vt:lpstr>
      <vt:lpstr>Microsoft YaHei</vt:lpstr>
      <vt:lpstr>Arial Unicode MS</vt:lpstr>
      <vt:lpstr>Times New Roman</vt:lpstr>
      <vt:lpstr>Office Theme</vt:lpstr>
      <vt:lpstr>18csc303j -Database Management Systems</vt:lpstr>
      <vt:lpstr>Outline of the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rs423</cp:lastModifiedBy>
  <cp:revision>1</cp:revision>
  <dcterms:created xsi:type="dcterms:W3CDTF">2023-04-11T18:11:32Z</dcterms:created>
  <dcterms:modified xsi:type="dcterms:W3CDTF">2023-04-11T18:11:33Z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4C7E513E35064942B924CD1866F72B18</vt:lpwstr>
  </property>
  <property fmtid="{D5CDD505-2E9C-101B-9397-08002B2CF9AE}" pid="3" name="KSOProductBuildVer">
    <vt:lpwstr>1033-11.2.0.11516</vt:lpwstr>
  </property>
</Properties>
</file>